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675" r:id="rId2"/>
  </p:sldMasterIdLst>
  <p:notesMasterIdLst>
    <p:notesMasterId r:id="rId152"/>
  </p:notesMasterIdLst>
  <p:sldIdLst>
    <p:sldId id="286" r:id="rId3"/>
    <p:sldId id="318" r:id="rId4"/>
    <p:sldId id="319" r:id="rId5"/>
    <p:sldId id="285" r:id="rId6"/>
    <p:sldId id="430" r:id="rId7"/>
    <p:sldId id="487" r:id="rId8"/>
    <p:sldId id="569" r:id="rId9"/>
    <p:sldId id="599" r:id="rId10"/>
    <p:sldId id="600" r:id="rId11"/>
    <p:sldId id="701" r:id="rId12"/>
    <p:sldId id="613" r:id="rId13"/>
    <p:sldId id="614" r:id="rId14"/>
    <p:sldId id="1413" r:id="rId15"/>
    <p:sldId id="626" r:id="rId16"/>
    <p:sldId id="1414" r:id="rId17"/>
    <p:sldId id="659" r:id="rId18"/>
    <p:sldId id="1027" r:id="rId19"/>
    <p:sldId id="617" r:id="rId20"/>
    <p:sldId id="620" r:id="rId21"/>
    <p:sldId id="1416" r:id="rId22"/>
    <p:sldId id="1451" r:id="rId23"/>
    <p:sldId id="1453" r:id="rId24"/>
    <p:sldId id="653" r:id="rId25"/>
    <p:sldId id="625" r:id="rId26"/>
    <p:sldId id="1421" r:id="rId27"/>
    <p:sldId id="1422" r:id="rId28"/>
    <p:sldId id="616" r:id="rId29"/>
    <p:sldId id="1423" r:id="rId30"/>
    <p:sldId id="1425" r:id="rId31"/>
    <p:sldId id="1426" r:id="rId32"/>
    <p:sldId id="1427" r:id="rId33"/>
    <p:sldId id="1428" r:id="rId34"/>
    <p:sldId id="1454" r:id="rId35"/>
    <p:sldId id="1431" r:id="rId36"/>
    <p:sldId id="1432" r:id="rId37"/>
    <p:sldId id="1434" r:id="rId38"/>
    <p:sldId id="1435" r:id="rId39"/>
    <p:sldId id="1437" r:id="rId40"/>
    <p:sldId id="1439" r:id="rId41"/>
    <p:sldId id="605" r:id="rId42"/>
    <p:sldId id="1442" r:id="rId43"/>
    <p:sldId id="700" r:id="rId44"/>
    <p:sldId id="598" r:id="rId45"/>
    <p:sldId id="608" r:id="rId46"/>
    <p:sldId id="1456" r:id="rId47"/>
    <p:sldId id="678" r:id="rId48"/>
    <p:sldId id="679" r:id="rId49"/>
    <p:sldId id="681" r:id="rId50"/>
    <p:sldId id="636" r:id="rId51"/>
    <p:sldId id="682" r:id="rId52"/>
    <p:sldId id="655" r:id="rId53"/>
    <p:sldId id="656" r:id="rId54"/>
    <p:sldId id="688" r:id="rId55"/>
    <p:sldId id="689" r:id="rId56"/>
    <p:sldId id="690" r:id="rId57"/>
    <p:sldId id="691" r:id="rId58"/>
    <p:sldId id="692" r:id="rId59"/>
    <p:sldId id="693" r:id="rId60"/>
    <p:sldId id="694" r:id="rId61"/>
    <p:sldId id="696" r:id="rId62"/>
    <p:sldId id="698" r:id="rId63"/>
    <p:sldId id="1462" r:id="rId64"/>
    <p:sldId id="685" r:id="rId65"/>
    <p:sldId id="686" r:id="rId66"/>
    <p:sldId id="687" r:id="rId67"/>
    <p:sldId id="1463" r:id="rId68"/>
    <p:sldId id="822" r:id="rId69"/>
    <p:sldId id="1445" r:id="rId70"/>
    <p:sldId id="1446" r:id="rId71"/>
    <p:sldId id="1447" r:id="rId72"/>
    <p:sldId id="823" r:id="rId73"/>
    <p:sldId id="841" r:id="rId74"/>
    <p:sldId id="844" r:id="rId75"/>
    <p:sldId id="845" r:id="rId76"/>
    <p:sldId id="846" r:id="rId77"/>
    <p:sldId id="847" r:id="rId78"/>
    <p:sldId id="848" r:id="rId79"/>
    <p:sldId id="850" r:id="rId80"/>
    <p:sldId id="852" r:id="rId81"/>
    <p:sldId id="853" r:id="rId82"/>
    <p:sldId id="854" r:id="rId83"/>
    <p:sldId id="860" r:id="rId84"/>
    <p:sldId id="867" r:id="rId85"/>
    <p:sldId id="868" r:id="rId86"/>
    <p:sldId id="873" r:id="rId87"/>
    <p:sldId id="875" r:id="rId88"/>
    <p:sldId id="877" r:id="rId89"/>
    <p:sldId id="684" r:id="rId90"/>
    <p:sldId id="1457" r:id="rId91"/>
    <p:sldId id="1458" r:id="rId92"/>
    <p:sldId id="1459" r:id="rId93"/>
    <p:sldId id="1460" r:id="rId94"/>
    <p:sldId id="697" r:id="rId95"/>
    <p:sldId id="1461" r:id="rId96"/>
    <p:sldId id="1121" r:id="rId97"/>
    <p:sldId id="1178" r:id="rId98"/>
    <p:sldId id="1177" r:id="rId99"/>
    <p:sldId id="1184" r:id="rId100"/>
    <p:sldId id="1185" r:id="rId101"/>
    <p:sldId id="1197" r:id="rId102"/>
    <p:sldId id="1198" r:id="rId103"/>
    <p:sldId id="1211" r:id="rId104"/>
    <p:sldId id="1212" r:id="rId105"/>
    <p:sldId id="1215" r:id="rId106"/>
    <p:sldId id="1219" r:id="rId107"/>
    <p:sldId id="1218" r:id="rId108"/>
    <p:sldId id="1220" r:id="rId109"/>
    <p:sldId id="1455" r:id="rId110"/>
    <p:sldId id="1221" r:id="rId111"/>
    <p:sldId id="1225" r:id="rId112"/>
    <p:sldId id="1232" r:id="rId113"/>
    <p:sldId id="1464" r:id="rId114"/>
    <p:sldId id="1467" r:id="rId115"/>
    <p:sldId id="1281" r:id="rId116"/>
    <p:sldId id="1283" r:id="rId117"/>
    <p:sldId id="1348" r:id="rId118"/>
    <p:sldId id="1285" r:id="rId119"/>
    <p:sldId id="1286" r:id="rId120"/>
    <p:sldId id="1287" r:id="rId121"/>
    <p:sldId id="1291" r:id="rId122"/>
    <p:sldId id="1295" r:id="rId123"/>
    <p:sldId id="1293" r:id="rId124"/>
    <p:sldId id="1294" r:id="rId125"/>
    <p:sldId id="1301" r:id="rId126"/>
    <p:sldId id="1326" r:id="rId127"/>
    <p:sldId id="1327" r:id="rId128"/>
    <p:sldId id="1338" r:id="rId129"/>
    <p:sldId id="1339" r:id="rId130"/>
    <p:sldId id="1352" r:id="rId131"/>
    <p:sldId id="257" r:id="rId132"/>
    <p:sldId id="258" r:id="rId133"/>
    <p:sldId id="261" r:id="rId134"/>
    <p:sldId id="263" r:id="rId135"/>
    <p:sldId id="1354" r:id="rId136"/>
    <p:sldId id="1370" r:id="rId137"/>
    <p:sldId id="1371" r:id="rId138"/>
    <p:sldId id="1450" r:id="rId139"/>
    <p:sldId id="1411" r:id="rId140"/>
    <p:sldId id="821" r:id="rId141"/>
    <p:sldId id="828" r:id="rId142"/>
    <p:sldId id="831" r:id="rId143"/>
    <p:sldId id="829" r:id="rId144"/>
    <p:sldId id="827" r:id="rId145"/>
    <p:sldId id="832" r:id="rId146"/>
    <p:sldId id="1465" r:id="rId147"/>
    <p:sldId id="836" r:id="rId148"/>
    <p:sldId id="837" r:id="rId149"/>
    <p:sldId id="835" r:id="rId150"/>
    <p:sldId id="833" r:id="rId1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A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0C9EFA-C914-4EA1-9364-931DE454A419}" v="14" dt="2024-04-09T23:53:12.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76059" autoAdjust="0"/>
  </p:normalViewPr>
  <p:slideViewPr>
    <p:cSldViewPr>
      <p:cViewPr varScale="1">
        <p:scale>
          <a:sx n="74" d="100"/>
          <a:sy n="74" d="100"/>
        </p:scale>
        <p:origin x="1120"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theme" Target="theme/theme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microsoft.com/office/2016/11/relationships/changesInfo" Target="changesInfos/changesInfo1.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presProps" Target="pres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viewProps" Target="viewProps.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en liu" userId="359b3e71f01e7129" providerId="LiveId" clId="{BE0C9EFA-C914-4EA1-9364-931DE454A419}"/>
    <pc:docChg chg="delSld modSld sldOrd">
      <pc:chgData name="helen liu" userId="359b3e71f01e7129" providerId="LiveId" clId="{BE0C9EFA-C914-4EA1-9364-931DE454A419}" dt="2024-04-09T23:53:41.397" v="45"/>
      <pc:docMkLst>
        <pc:docMk/>
      </pc:docMkLst>
      <pc:sldChg chg="del">
        <pc:chgData name="helen liu" userId="359b3e71f01e7129" providerId="LiveId" clId="{BE0C9EFA-C914-4EA1-9364-931DE454A419}" dt="2024-04-09T15:56:30.317" v="29" actId="47"/>
        <pc:sldMkLst>
          <pc:docMk/>
          <pc:sldMk cId="4005907243" sldId="299"/>
        </pc:sldMkLst>
      </pc:sldChg>
      <pc:sldChg chg="addSp modSp mod">
        <pc:chgData name="helen liu" userId="359b3e71f01e7129" providerId="LiveId" clId="{BE0C9EFA-C914-4EA1-9364-931DE454A419}" dt="2024-04-09T15:56:26.359" v="28" actId="1035"/>
        <pc:sldMkLst>
          <pc:docMk/>
          <pc:sldMk cId="1565941708" sldId="300"/>
        </pc:sldMkLst>
        <pc:spChg chg="add mod">
          <ac:chgData name="helen liu" userId="359b3e71f01e7129" providerId="LiveId" clId="{BE0C9EFA-C914-4EA1-9364-931DE454A419}" dt="2024-04-09T15:56:26.359" v="28" actId="1035"/>
          <ac:spMkLst>
            <pc:docMk/>
            <pc:sldMk cId="1565941708" sldId="300"/>
            <ac:spMk id="2" creationId="{5C72868C-C138-3D02-591A-EEAFEC9154F3}"/>
          </ac:spMkLst>
        </pc:spChg>
        <pc:spChg chg="mod">
          <ac:chgData name="helen liu" userId="359b3e71f01e7129" providerId="LiveId" clId="{BE0C9EFA-C914-4EA1-9364-931DE454A419}" dt="2024-04-09T15:56:22.566" v="24" actId="1036"/>
          <ac:spMkLst>
            <pc:docMk/>
            <pc:sldMk cId="1565941708" sldId="300"/>
            <ac:spMk id="23" creationId="{00000000-0000-0000-0000-000000000000}"/>
          </ac:spMkLst>
        </pc:spChg>
        <pc:spChg chg="mod">
          <ac:chgData name="helen liu" userId="359b3e71f01e7129" providerId="LiveId" clId="{BE0C9EFA-C914-4EA1-9364-931DE454A419}" dt="2024-04-09T15:56:22.566" v="24" actId="1036"/>
          <ac:spMkLst>
            <pc:docMk/>
            <pc:sldMk cId="1565941708" sldId="300"/>
            <ac:spMk id="24" creationId="{00000000-0000-0000-0000-000000000000}"/>
          </ac:spMkLst>
        </pc:spChg>
      </pc:sldChg>
      <pc:sldChg chg="modSp mod">
        <pc:chgData name="helen liu" userId="359b3e71f01e7129" providerId="LiveId" clId="{BE0C9EFA-C914-4EA1-9364-931DE454A419}" dt="2024-04-09T15:56:50.730" v="31" actId="207"/>
        <pc:sldMkLst>
          <pc:docMk/>
          <pc:sldMk cId="3912619676" sldId="301"/>
        </pc:sldMkLst>
        <pc:spChg chg="mod">
          <ac:chgData name="helen liu" userId="359b3e71f01e7129" providerId="LiveId" clId="{BE0C9EFA-C914-4EA1-9364-931DE454A419}" dt="2024-04-09T15:56:50.730" v="31" actId="207"/>
          <ac:spMkLst>
            <pc:docMk/>
            <pc:sldMk cId="3912619676" sldId="301"/>
            <ac:spMk id="24" creationId="{00000000-0000-0000-0000-000000000000}"/>
          </ac:spMkLst>
        </pc:spChg>
      </pc:sldChg>
      <pc:sldChg chg="del">
        <pc:chgData name="helen liu" userId="359b3e71f01e7129" providerId="LiveId" clId="{BE0C9EFA-C914-4EA1-9364-931DE454A419}" dt="2024-04-09T15:59:33.455" v="32" actId="47"/>
        <pc:sldMkLst>
          <pc:docMk/>
          <pc:sldMk cId="377049292" sldId="303"/>
        </pc:sldMkLst>
      </pc:sldChg>
      <pc:sldChg chg="del">
        <pc:chgData name="helen liu" userId="359b3e71f01e7129" providerId="LiveId" clId="{BE0C9EFA-C914-4EA1-9364-931DE454A419}" dt="2024-04-09T16:02:10.511" v="33" actId="47"/>
        <pc:sldMkLst>
          <pc:docMk/>
          <pc:sldMk cId="0" sldId="406"/>
        </pc:sldMkLst>
      </pc:sldChg>
      <pc:sldChg chg="del">
        <pc:chgData name="helen liu" userId="359b3e71f01e7129" providerId="LiveId" clId="{BE0C9EFA-C914-4EA1-9364-931DE454A419}" dt="2024-04-09T16:02:35.532" v="34" actId="47"/>
        <pc:sldMkLst>
          <pc:docMk/>
          <pc:sldMk cId="1740713284" sldId="441"/>
        </pc:sldMkLst>
      </pc:sldChg>
      <pc:sldChg chg="del">
        <pc:chgData name="helen liu" userId="359b3e71f01e7129" providerId="LiveId" clId="{BE0C9EFA-C914-4EA1-9364-931DE454A419}" dt="2024-04-09T16:04:56.302" v="35" actId="47"/>
        <pc:sldMkLst>
          <pc:docMk/>
          <pc:sldMk cId="625445291" sldId="495"/>
        </pc:sldMkLst>
      </pc:sldChg>
      <pc:sldChg chg="del">
        <pc:chgData name="helen liu" userId="359b3e71f01e7129" providerId="LiveId" clId="{BE0C9EFA-C914-4EA1-9364-931DE454A419}" dt="2024-04-09T16:04:56.828" v="36" actId="47"/>
        <pc:sldMkLst>
          <pc:docMk/>
          <pc:sldMk cId="1461749848" sldId="504"/>
        </pc:sldMkLst>
      </pc:sldChg>
      <pc:sldChg chg="del">
        <pc:chgData name="helen liu" userId="359b3e71f01e7129" providerId="LiveId" clId="{BE0C9EFA-C914-4EA1-9364-931DE454A419}" dt="2024-04-09T16:04:57.832" v="37" actId="47"/>
        <pc:sldMkLst>
          <pc:docMk/>
          <pc:sldMk cId="3913426055" sldId="505"/>
        </pc:sldMkLst>
      </pc:sldChg>
      <pc:sldChg chg="del">
        <pc:chgData name="helen liu" userId="359b3e71f01e7129" providerId="LiveId" clId="{BE0C9EFA-C914-4EA1-9364-931DE454A419}" dt="2024-04-09T19:32:21.835" v="41" actId="47"/>
        <pc:sldMkLst>
          <pc:docMk/>
          <pc:sldMk cId="1192255874" sldId="1009"/>
        </pc:sldMkLst>
      </pc:sldChg>
      <pc:sldChg chg="modSp mod">
        <pc:chgData name="helen liu" userId="359b3e71f01e7129" providerId="LiveId" clId="{BE0C9EFA-C914-4EA1-9364-931DE454A419}" dt="2024-04-09T01:39:01.722" v="20" actId="207"/>
        <pc:sldMkLst>
          <pc:docMk/>
          <pc:sldMk cId="2446191655" sldId="1327"/>
        </pc:sldMkLst>
        <pc:spChg chg="mod">
          <ac:chgData name="helen liu" userId="359b3e71f01e7129" providerId="LiveId" clId="{BE0C9EFA-C914-4EA1-9364-931DE454A419}" dt="2024-04-09T01:39:01.722" v="20" actId="207"/>
          <ac:spMkLst>
            <pc:docMk/>
            <pc:sldMk cId="2446191655" sldId="1327"/>
            <ac:spMk id="6" creationId="{00000000-0000-0000-0000-000000000000}"/>
          </ac:spMkLst>
        </pc:spChg>
      </pc:sldChg>
      <pc:sldChg chg="ord">
        <pc:chgData name="helen liu" userId="359b3e71f01e7129" providerId="LiveId" clId="{BE0C9EFA-C914-4EA1-9364-931DE454A419}" dt="2024-04-09T23:53:41.397" v="45"/>
        <pc:sldMkLst>
          <pc:docMk/>
          <pc:sldMk cId="1190653232" sldId="1404"/>
        </pc:sldMkLst>
      </pc:sldChg>
      <pc:sldChg chg="modSp mod">
        <pc:chgData name="helen liu" userId="359b3e71f01e7129" providerId="LiveId" clId="{BE0C9EFA-C914-4EA1-9364-931DE454A419}" dt="2024-04-09T16:11:20.705" v="40"/>
        <pc:sldMkLst>
          <pc:docMk/>
          <pc:sldMk cId="475881096" sldId="1414"/>
        </pc:sldMkLst>
        <pc:spChg chg="mod">
          <ac:chgData name="helen liu" userId="359b3e71f01e7129" providerId="LiveId" clId="{BE0C9EFA-C914-4EA1-9364-931DE454A419}" dt="2024-04-09T16:11:20.705" v="40"/>
          <ac:spMkLst>
            <pc:docMk/>
            <pc:sldMk cId="475881096" sldId="1414"/>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2EBEB2-DB96-42B4-8D3E-0420DD1C1097}" type="datetimeFigureOut">
              <a:rPr lang="zh-CN" altLang="en-US" smtClean="0"/>
              <a:t>2024/12/25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0DB37D-8299-4ECF-AA46-BF1A1E452B5D}" type="slidenum">
              <a:rPr lang="zh-CN" altLang="en-US" smtClean="0"/>
              <a:t>‹#›</a:t>
            </a:fld>
            <a:endParaRPr lang="zh-CN" altLang="en-US"/>
          </a:p>
        </p:txBody>
      </p:sp>
    </p:spTree>
    <p:extLst>
      <p:ext uri="{BB962C8B-B14F-4D97-AF65-F5344CB8AC3E}">
        <p14:creationId xmlns:p14="http://schemas.microsoft.com/office/powerpoint/2010/main" val="283659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385334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608687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233621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608687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233621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104</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97385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72332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75556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014560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013709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483356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23362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2608687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23362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E11E5EA-FA06-4B5D-8145-448511346E9E}" type="datetimeFigureOut">
              <a:rPr lang="zh-CN" altLang="en-US">
                <a:solidFill>
                  <a:prstClr val="black">
                    <a:tint val="75000"/>
                  </a:prstClr>
                </a:solidFill>
              </a:rPr>
              <a:pPr>
                <a:defRPr/>
              </a:pPr>
              <a:t>2024/12/25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DA92F46-70D6-4656-BA7E-7F9405FC3AC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90105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14003D9-4812-4834-8F7D-3D8A8DF57355}" type="datetimeFigureOut">
              <a:rPr lang="zh-CN" altLang="en-US">
                <a:solidFill>
                  <a:prstClr val="black">
                    <a:tint val="75000"/>
                  </a:prstClr>
                </a:solidFill>
              </a:rPr>
              <a:pPr>
                <a:defRPr/>
              </a:pPr>
              <a:t>2024/12/25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267D4CE-BC2C-454C-9A96-3B2C5C639C0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75000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B4DEEF2-60ED-4C97-8700-431BF37F01B4}" type="datetimeFigureOut">
              <a:rPr lang="zh-CN" altLang="en-US">
                <a:solidFill>
                  <a:prstClr val="black">
                    <a:tint val="75000"/>
                  </a:prstClr>
                </a:solidFill>
              </a:rPr>
              <a:pPr>
                <a:defRPr/>
              </a:pPr>
              <a:t>2024/12/25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4C0DE2C4-1E43-473F-BC96-7A89CF8D3DB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918163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2CA666C-32FE-44B2-8A10-54710A749500}" type="datetimeFigureOut">
              <a:rPr lang="zh-CN" altLang="en-US"/>
              <a:pPr>
                <a:defRPr/>
              </a:pPr>
              <a:t>2024/12/25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0F77E0-9AF2-47CB-BF1D-49CB92ED7D89}" type="slidenum">
              <a:rPr lang="zh-CN" altLang="en-US"/>
              <a:pPr>
                <a:defRPr/>
              </a:pPr>
              <a:t>‹#›</a:t>
            </a:fld>
            <a:endParaRPr lang="zh-CN" altLang="en-US"/>
          </a:p>
        </p:txBody>
      </p:sp>
    </p:spTree>
    <p:extLst>
      <p:ext uri="{BB962C8B-B14F-4D97-AF65-F5344CB8AC3E}">
        <p14:creationId xmlns:p14="http://schemas.microsoft.com/office/powerpoint/2010/main" val="2161278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7441B3B-B39E-4A67-9CD0-3F6F0A5AF3AD}" type="datetimeFigureOut">
              <a:rPr lang="zh-CN" altLang="en-US"/>
              <a:pPr>
                <a:defRPr/>
              </a:pPr>
              <a:t>2024/12/25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640772-7CD4-4C0D-A1BB-CD1E41E3DA50}" type="slidenum">
              <a:rPr lang="zh-CN" altLang="en-US"/>
              <a:pPr>
                <a:defRPr/>
              </a:pPr>
              <a:t>‹#›</a:t>
            </a:fld>
            <a:endParaRPr lang="zh-CN" altLang="en-US"/>
          </a:p>
        </p:txBody>
      </p:sp>
    </p:spTree>
    <p:extLst>
      <p:ext uri="{BB962C8B-B14F-4D97-AF65-F5344CB8AC3E}">
        <p14:creationId xmlns:p14="http://schemas.microsoft.com/office/powerpoint/2010/main" val="3229624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FDB6CA7-482C-4593-B780-A79252466720}" type="datetimeFigureOut">
              <a:rPr lang="zh-CN" altLang="en-US"/>
              <a:pPr>
                <a:defRPr/>
              </a:pPr>
              <a:t>2024/12/25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9DE350B-3C3B-4A4D-9728-172421A47ED6}" type="slidenum">
              <a:rPr lang="zh-CN" altLang="en-US"/>
              <a:pPr>
                <a:defRPr/>
              </a:pPr>
              <a:t>‹#›</a:t>
            </a:fld>
            <a:endParaRPr lang="zh-CN" altLang="en-US"/>
          </a:p>
        </p:txBody>
      </p:sp>
    </p:spTree>
    <p:extLst>
      <p:ext uri="{BB962C8B-B14F-4D97-AF65-F5344CB8AC3E}">
        <p14:creationId xmlns:p14="http://schemas.microsoft.com/office/powerpoint/2010/main" val="2230791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A0767CC-BAE3-4C61-9A84-4E98435A1529}" type="datetimeFigureOut">
              <a:rPr lang="zh-CN" altLang="en-US"/>
              <a:pPr>
                <a:defRPr/>
              </a:pPr>
              <a:t>2024/12/25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DD75468-245D-49AD-BDC8-F2BDCBE29CFE}" type="slidenum">
              <a:rPr lang="zh-CN" altLang="en-US"/>
              <a:pPr>
                <a:defRPr/>
              </a:pPr>
              <a:t>‹#›</a:t>
            </a:fld>
            <a:endParaRPr lang="zh-CN" altLang="en-US"/>
          </a:p>
        </p:txBody>
      </p:sp>
    </p:spTree>
    <p:extLst>
      <p:ext uri="{BB962C8B-B14F-4D97-AF65-F5344CB8AC3E}">
        <p14:creationId xmlns:p14="http://schemas.microsoft.com/office/powerpoint/2010/main" val="3642042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D520916-7DF3-4C74-90C3-8C2BD61E776B}" type="datetimeFigureOut">
              <a:rPr lang="zh-CN" altLang="en-US"/>
              <a:pPr>
                <a:defRPr/>
              </a:pPr>
              <a:t>2024/12/25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B06D7BB-C578-4067-B6EA-9A0AA7BBB1F6}" type="slidenum">
              <a:rPr lang="zh-CN" altLang="en-US"/>
              <a:pPr>
                <a:defRPr/>
              </a:pPr>
              <a:t>‹#›</a:t>
            </a:fld>
            <a:endParaRPr lang="zh-CN" altLang="en-US"/>
          </a:p>
        </p:txBody>
      </p:sp>
    </p:spTree>
    <p:extLst>
      <p:ext uri="{BB962C8B-B14F-4D97-AF65-F5344CB8AC3E}">
        <p14:creationId xmlns:p14="http://schemas.microsoft.com/office/powerpoint/2010/main" val="1195074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FF6D623-2239-440C-8DC2-3B8403FAB92C}" type="datetimeFigureOut">
              <a:rPr lang="zh-CN" altLang="en-US"/>
              <a:pPr>
                <a:defRPr/>
              </a:pPr>
              <a:t>2024/12/25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F0525C-C580-4D11-A9F2-F9D85C3DF2A0}" type="slidenum">
              <a:rPr lang="zh-CN" altLang="en-US"/>
              <a:pPr>
                <a:defRPr/>
              </a:pPr>
              <a:t>‹#›</a:t>
            </a:fld>
            <a:endParaRPr lang="zh-CN" altLang="en-US"/>
          </a:p>
        </p:txBody>
      </p:sp>
    </p:spTree>
    <p:extLst>
      <p:ext uri="{BB962C8B-B14F-4D97-AF65-F5344CB8AC3E}">
        <p14:creationId xmlns:p14="http://schemas.microsoft.com/office/powerpoint/2010/main" val="723467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6F057F0-EDC3-4FFC-BF82-26ED1236044E}" type="datetimeFigureOut">
              <a:rPr lang="zh-CN" altLang="en-US"/>
              <a:pPr>
                <a:defRPr/>
              </a:pPr>
              <a:t>2024/12/25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D992484-3007-4153-9E2C-E72028BBC5CE}" type="slidenum">
              <a:rPr lang="zh-CN" altLang="en-US"/>
              <a:pPr>
                <a:defRPr/>
              </a:pPr>
              <a:t>‹#›</a:t>
            </a:fld>
            <a:endParaRPr lang="zh-CN" altLang="en-US"/>
          </a:p>
        </p:txBody>
      </p:sp>
    </p:spTree>
    <p:extLst>
      <p:ext uri="{BB962C8B-B14F-4D97-AF65-F5344CB8AC3E}">
        <p14:creationId xmlns:p14="http://schemas.microsoft.com/office/powerpoint/2010/main" val="938906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922AE5-5B0C-491A-82A8-DB7DD2BF27D2}" type="datetimeFigureOut">
              <a:rPr lang="zh-CN" altLang="en-US"/>
              <a:pPr>
                <a:defRPr/>
              </a:pPr>
              <a:t>2024/12/25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39E805B-3844-44D3-836F-86E662D8622D}" type="slidenum">
              <a:rPr lang="zh-CN" altLang="en-US"/>
              <a:pPr>
                <a:defRPr/>
              </a:pPr>
              <a:t>‹#›</a:t>
            </a:fld>
            <a:endParaRPr lang="zh-CN" altLang="en-US"/>
          </a:p>
        </p:txBody>
      </p:sp>
    </p:spTree>
    <p:extLst>
      <p:ext uri="{BB962C8B-B14F-4D97-AF65-F5344CB8AC3E}">
        <p14:creationId xmlns:p14="http://schemas.microsoft.com/office/powerpoint/2010/main" val="172123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2ADB3BC-6A15-4B4E-B3EC-2B22393D67A6}" type="datetimeFigureOut">
              <a:rPr lang="zh-CN" altLang="en-US">
                <a:solidFill>
                  <a:prstClr val="black">
                    <a:tint val="75000"/>
                  </a:prstClr>
                </a:solidFill>
              </a:rPr>
              <a:pPr>
                <a:defRPr/>
              </a:pPr>
              <a:t>2024/12/25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C50BAF4-A01C-4510-8842-A05D1C58BB6F}"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8245209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DDAD717-B951-4729-AEBF-A85A22C5ECBC}" type="datetimeFigureOut">
              <a:rPr lang="zh-CN" altLang="en-US"/>
              <a:pPr>
                <a:defRPr/>
              </a:pPr>
              <a:t>2024/12/25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AD8942B-C0FB-46B1-A9B3-F7A4EACD36DB}" type="slidenum">
              <a:rPr lang="zh-CN" altLang="en-US"/>
              <a:pPr>
                <a:defRPr/>
              </a:pPr>
              <a:t>‹#›</a:t>
            </a:fld>
            <a:endParaRPr lang="zh-CN" altLang="en-US"/>
          </a:p>
        </p:txBody>
      </p:sp>
    </p:spTree>
    <p:extLst>
      <p:ext uri="{BB962C8B-B14F-4D97-AF65-F5344CB8AC3E}">
        <p14:creationId xmlns:p14="http://schemas.microsoft.com/office/powerpoint/2010/main" val="124427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55F1CCE-4DE2-4F6B-91F3-5F808EBA4BB1}" type="datetimeFigureOut">
              <a:rPr lang="zh-CN" altLang="en-US"/>
              <a:pPr>
                <a:defRPr/>
              </a:pPr>
              <a:t>2024/12/25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106EF21-2EB7-477F-98DF-1BE9DA03C0F1}" type="slidenum">
              <a:rPr lang="zh-CN" altLang="en-US"/>
              <a:pPr>
                <a:defRPr/>
              </a:pPr>
              <a:t>‹#›</a:t>
            </a:fld>
            <a:endParaRPr lang="zh-CN" altLang="en-US"/>
          </a:p>
        </p:txBody>
      </p:sp>
    </p:spTree>
    <p:extLst>
      <p:ext uri="{BB962C8B-B14F-4D97-AF65-F5344CB8AC3E}">
        <p14:creationId xmlns:p14="http://schemas.microsoft.com/office/powerpoint/2010/main" val="619174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5BE5205-B9C5-4DA2-AA08-9D2331030494}" type="datetimeFigureOut">
              <a:rPr lang="zh-CN" altLang="en-US"/>
              <a:pPr>
                <a:defRPr/>
              </a:pPr>
              <a:t>2024/12/25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BAC925B-E6FA-49E9-9E9A-092525265665}" type="slidenum">
              <a:rPr lang="zh-CN" altLang="en-US"/>
              <a:pPr>
                <a:defRPr/>
              </a:pPr>
              <a:t>‹#›</a:t>
            </a:fld>
            <a:endParaRPr lang="zh-CN" altLang="en-US"/>
          </a:p>
        </p:txBody>
      </p:sp>
    </p:spTree>
    <p:extLst>
      <p:ext uri="{BB962C8B-B14F-4D97-AF65-F5344CB8AC3E}">
        <p14:creationId xmlns:p14="http://schemas.microsoft.com/office/powerpoint/2010/main" val="4024584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BDBE68A-3C2D-4974-99CD-764D1F231297}" type="datetimeFigureOut">
              <a:rPr lang="zh-CN" altLang="en-US">
                <a:solidFill>
                  <a:prstClr val="black">
                    <a:tint val="75000"/>
                  </a:prstClr>
                </a:solidFill>
              </a:rPr>
              <a:pPr>
                <a:defRPr/>
              </a:pPr>
              <a:t>2024/12/25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A3C44A2-C225-46B0-B5DA-CAEBA880961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29341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B93C24A-EBC9-45B7-BC4F-94CACF9BBFE6}" type="datetimeFigureOut">
              <a:rPr lang="zh-CN" altLang="en-US">
                <a:solidFill>
                  <a:prstClr val="black">
                    <a:tint val="75000"/>
                  </a:prstClr>
                </a:solidFill>
              </a:rPr>
              <a:pPr>
                <a:defRPr/>
              </a:pPr>
              <a:t>2024/12/25</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C90CA80B-5A0B-4058-A40F-D8E816545AA7}"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77613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53D6A08F-8828-447F-B738-361D5BEF4282}" type="datetimeFigureOut">
              <a:rPr lang="zh-CN" altLang="en-US">
                <a:solidFill>
                  <a:prstClr val="black">
                    <a:tint val="75000"/>
                  </a:prstClr>
                </a:solidFill>
              </a:rPr>
              <a:pPr>
                <a:defRPr/>
              </a:pPr>
              <a:t>2024/12/25</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E131C24A-C027-44D9-B0BA-BFF0BCF5C6BF}"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48997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2BC719B-FEAE-4EDC-BEA1-694273BFE919}" type="datetimeFigureOut">
              <a:rPr lang="zh-CN" altLang="en-US">
                <a:solidFill>
                  <a:prstClr val="black">
                    <a:tint val="75000"/>
                  </a:prstClr>
                </a:solidFill>
              </a:rPr>
              <a:pPr>
                <a:defRPr/>
              </a:pPr>
              <a:t>2024/12/25</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2ED1BB72-D4A8-4E94-BD3E-6A22A5B3293F}"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27312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05C34D6-8C8F-41A9-B7F7-225DC1F9580C}" type="datetimeFigureOut">
              <a:rPr lang="zh-CN" altLang="en-US">
                <a:solidFill>
                  <a:prstClr val="black">
                    <a:tint val="75000"/>
                  </a:prstClr>
                </a:solidFill>
              </a:rPr>
              <a:pPr>
                <a:defRPr/>
              </a:pPr>
              <a:t>2024/12/25</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D2001DC6-60A0-4EDB-9223-C70AFC4F040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216154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8CB3FD7-D026-4D52-92F7-0CFBB9CEDC40}" type="datetimeFigureOut">
              <a:rPr lang="zh-CN" altLang="en-US">
                <a:solidFill>
                  <a:prstClr val="black">
                    <a:tint val="75000"/>
                  </a:prstClr>
                </a:solidFill>
              </a:rPr>
              <a:pPr>
                <a:defRPr/>
              </a:pPr>
              <a:t>2024/12/25</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A1644CD2-7A42-41EF-899B-DF640357C026}"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66356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FEEFDF1-2D4C-45A4-A4DD-BF2D047681DF}" type="datetimeFigureOut">
              <a:rPr lang="zh-CN" altLang="en-US">
                <a:solidFill>
                  <a:prstClr val="black">
                    <a:tint val="75000"/>
                  </a:prstClr>
                </a:solidFill>
              </a:rPr>
              <a:pPr>
                <a:defRPr/>
              </a:pPr>
              <a:t>2024/12/25</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19DE112B-F7A6-4F0B-AA0A-538ED91C796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82453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B095D33-03D8-4791-8107-6821224447CF}" type="datetimeFigureOut">
              <a:rPr lang="zh-CN" altLang="en-US">
                <a:solidFill>
                  <a:prstClr val="black">
                    <a:tint val="75000"/>
                  </a:prstClr>
                </a:solidFill>
              </a:rPr>
              <a:pPr>
                <a:defRPr/>
              </a:pPr>
              <a:t>2024/12/25</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9937BE6B-DAEC-460C-9505-78D7A6547D2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1547857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67CB7631-E5FC-43F2-81B5-49701921FEE1}" type="datetimeFigureOut">
              <a:rPr lang="zh-CN" altLang="en-US"/>
              <a:pPr>
                <a:defRPr/>
              </a:pPr>
              <a:t>2024/12/25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5AB61F91-53B8-416D-AD9A-517BB8C9CA5C}" type="slidenum">
              <a:rPr lang="zh-CN" altLang="en-US"/>
              <a:pPr>
                <a:defRPr/>
              </a:pPr>
              <a:t>‹#›</a:t>
            </a:fld>
            <a:endParaRPr lang="zh-CN" altLang="en-US"/>
          </a:p>
        </p:txBody>
      </p:sp>
    </p:spTree>
    <p:extLst>
      <p:ext uri="{BB962C8B-B14F-4D97-AF65-F5344CB8AC3E}">
        <p14:creationId xmlns:p14="http://schemas.microsoft.com/office/powerpoint/2010/main" val="221130581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3.png"/></Relationships>
</file>

<file path=ppt/slides/_rels/slide10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1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1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60.png"/></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61.emf"/></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62.emf"/></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62.emf"/><Relationship Id="rId5" Type="http://schemas.openxmlformats.org/officeDocument/2006/relationships/oleObject" Target="../embeddings/oleObject11.bin"/><Relationship Id="rId4" Type="http://schemas.openxmlformats.org/officeDocument/2006/relationships/image" Target="../media/image61.emf"/></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62.emf"/><Relationship Id="rId5" Type="http://schemas.openxmlformats.org/officeDocument/2006/relationships/oleObject" Target="../embeddings/oleObject11.bin"/><Relationship Id="rId4" Type="http://schemas.openxmlformats.org/officeDocument/2006/relationships/image" Target="../media/image61.emf"/></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62.emf"/><Relationship Id="rId5" Type="http://schemas.openxmlformats.org/officeDocument/2006/relationships/oleObject" Target="../embeddings/oleObject11.bin"/><Relationship Id="rId4" Type="http://schemas.openxmlformats.org/officeDocument/2006/relationships/image" Target="../media/image61.emf"/></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62.emf"/></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62.emf"/></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10.wmf"/><Relationship Id="rId5" Type="http://schemas.openxmlformats.org/officeDocument/2006/relationships/oleObject" Target="../embeddings/oleObject3.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14.wmf"/></Relationships>
</file>

<file path=ppt/slides/_rels/slide5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4.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18.wmf"/></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16.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16.wmf"/></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7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33.png"/></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8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3.wmf"/></Relationships>
</file>

<file path=ppt/slides/_rels/slide9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title"/>
          </p:nvPr>
        </p:nvSpPr>
        <p:spPr>
          <a:xfrm>
            <a:off x="1547664" y="1700808"/>
            <a:ext cx="6336704" cy="2089472"/>
          </a:xfrm>
        </p:spPr>
        <p:txBody>
          <a:bodyPr/>
          <a:lstStyle/>
          <a:p>
            <a:r>
              <a:rPr lang="zh-CN" altLang="en-US" sz="4800" b="1" dirty="0">
                <a:solidFill>
                  <a:srgbClr val="00B050"/>
                </a:solidFill>
                <a:latin typeface="黑体" pitchFamily="49" charset="-122"/>
                <a:ea typeface="黑体" pitchFamily="49" charset="-122"/>
              </a:rPr>
              <a:t>第</a:t>
            </a:r>
            <a:r>
              <a:rPr lang="en-US" altLang="zh-CN" sz="4800" b="1" dirty="0">
                <a:solidFill>
                  <a:srgbClr val="00B050"/>
                </a:solidFill>
                <a:latin typeface="Times New Roman" pitchFamily="18" charset="0"/>
                <a:ea typeface="黑体" pitchFamily="49" charset="-122"/>
                <a:cs typeface="Times New Roman" pitchFamily="18" charset="0"/>
              </a:rPr>
              <a:t>1</a:t>
            </a:r>
            <a:r>
              <a:rPr lang="zh-CN" altLang="en-US" sz="4800" b="1" dirty="0">
                <a:solidFill>
                  <a:srgbClr val="00B050"/>
                </a:solidFill>
                <a:latin typeface="黑体" pitchFamily="49" charset="-122"/>
                <a:ea typeface="黑体" pitchFamily="49" charset="-122"/>
              </a:rPr>
              <a:t>章  </a:t>
            </a:r>
            <a:r>
              <a:rPr lang="en-US" altLang="zh-CN" sz="4800" b="1" dirty="0">
                <a:solidFill>
                  <a:srgbClr val="00B050"/>
                </a:solidFill>
                <a:latin typeface="Times New Roman" pitchFamily="18" charset="0"/>
                <a:ea typeface="黑体" pitchFamily="49" charset="-122"/>
                <a:cs typeface="Times New Roman" pitchFamily="18" charset="0"/>
              </a:rPr>
              <a:t>EDA</a:t>
            </a:r>
            <a:r>
              <a:rPr lang="zh-CN" altLang="en-US" sz="4800" b="1" dirty="0">
                <a:solidFill>
                  <a:srgbClr val="00B050"/>
                </a:solidFill>
                <a:latin typeface="Times New Roman" pitchFamily="18" charset="0"/>
                <a:ea typeface="黑体" pitchFamily="49" charset="-122"/>
                <a:cs typeface="Times New Roman" pitchFamily="18" charset="0"/>
              </a:rPr>
              <a:t>技术概述 </a:t>
            </a: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0791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 name="矩形 6"/>
          <p:cNvSpPr>
            <a:spLocks noChangeArrowheads="1"/>
          </p:cNvSpPr>
          <p:nvPr/>
        </p:nvSpPr>
        <p:spPr bwMode="auto">
          <a:xfrm>
            <a:off x="1259633" y="2204864"/>
            <a:ext cx="7560840" cy="26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itchFamily="2" charset="2"/>
              <a:buChar char="Ø"/>
              <a:tabLst/>
              <a:defRPr/>
            </a:pP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assign</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是连续赋值命名的关键词。</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等号右侧的驱动表达式中的</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任一信号变量发生变化</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时，此</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表达式被计算一遍</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，并将获得的数据</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立即赋给</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等号左侧的变量名所标示的目标变量。</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驱动的含义是强调表达式的本质是对于目标变量的激励源或赋值源。</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itchFamily="2" charset="2"/>
              <a:buChar char="Ø"/>
              <a:tabLst/>
              <a:defRPr/>
            </a:pP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assign</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引导的赋值语句是</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并行赋值</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语句。</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8"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3</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、连续赋值语句</a:t>
            </a:r>
          </a:p>
        </p:txBody>
      </p:sp>
      <p:sp>
        <p:nvSpPr>
          <p:cNvPr id="10" name="Rectangle 3"/>
          <p:cNvSpPr>
            <a:spLocks noChangeArrowheads="1"/>
          </p:cNvSpPr>
          <p:nvPr/>
        </p:nvSpPr>
        <p:spPr bwMode="auto">
          <a:xfrm>
            <a:off x="1475655" y="1340768"/>
            <a:ext cx="7416825"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assign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目标变量名</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驱动表达式；</a:t>
            </a:r>
            <a:endPar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p:txBody>
      </p:sp>
      <p:sp>
        <p:nvSpPr>
          <p:cNvPr id="14" name="矩形 6"/>
          <p:cNvSpPr>
            <a:spLocks noChangeArrowheads="1"/>
          </p:cNvSpPr>
          <p:nvPr/>
        </p:nvSpPr>
        <p:spPr bwMode="auto">
          <a:xfrm>
            <a:off x="1403648" y="5318918"/>
            <a:ext cx="7560840"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并行执行</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：语句是同时执行的，与先后次序无关。</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顺序执行</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：按照语句的前后排列方式逐条顺序执行的。</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10</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03317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1" name="标题 1"/>
          <p:cNvSpPr>
            <a:spLocks noGrp="1"/>
          </p:cNvSpPr>
          <p:nvPr>
            <p:ph type="title"/>
          </p:nvPr>
        </p:nvSpPr>
        <p:spPr>
          <a:xfrm>
            <a:off x="1547812" y="1700213"/>
            <a:ext cx="7056636" cy="2090737"/>
          </a:xfrm>
        </p:spPr>
        <p:txBody>
          <a:bodyPr/>
          <a:lstStyle/>
          <a:p>
            <a:r>
              <a:rPr lang="zh-CN" altLang="en-US" sz="4800" b="1">
                <a:solidFill>
                  <a:srgbClr val="00B050"/>
                </a:solidFill>
                <a:latin typeface="黑体" pitchFamily="49" charset="-122"/>
                <a:ea typeface="黑体" pitchFamily="49" charset="-122"/>
              </a:rPr>
              <a:t>第</a:t>
            </a:r>
            <a:r>
              <a:rPr lang="en-US" altLang="zh-CN" sz="4800" b="1">
                <a:solidFill>
                  <a:srgbClr val="00B050"/>
                </a:solidFill>
                <a:latin typeface="Times New Roman" pitchFamily="18" charset="0"/>
                <a:ea typeface="黑体" pitchFamily="49" charset="-122"/>
                <a:cs typeface="Times New Roman" pitchFamily="18" charset="0"/>
              </a:rPr>
              <a:t>9</a:t>
            </a:r>
            <a:r>
              <a:rPr lang="zh-CN" altLang="en-US" sz="4800" b="1">
                <a:solidFill>
                  <a:srgbClr val="00B050"/>
                </a:solidFill>
                <a:latin typeface="黑体" pitchFamily="49" charset="-122"/>
                <a:ea typeface="黑体" pitchFamily="49" charset="-122"/>
              </a:rPr>
              <a:t>章  </a:t>
            </a:r>
            <a:r>
              <a:rPr lang="en-US" altLang="zh-CN" sz="4800" b="1">
                <a:solidFill>
                  <a:srgbClr val="00B050"/>
                </a:solidFill>
                <a:latin typeface="黑体" pitchFamily="49" charset="-122"/>
                <a:ea typeface="黑体" pitchFamily="49" charset="-122"/>
              </a:rPr>
              <a:t>Verilog</a:t>
            </a:r>
            <a:r>
              <a:rPr lang="zh-CN" altLang="en-US" sz="4800" b="1">
                <a:solidFill>
                  <a:srgbClr val="00B050"/>
                </a:solidFill>
                <a:latin typeface="黑体" pitchFamily="49" charset="-122"/>
                <a:ea typeface="黑体" pitchFamily="49" charset="-122"/>
              </a:rPr>
              <a:t>系统设计优化</a:t>
            </a:r>
            <a:endParaRPr lang="zh-CN" altLang="en-US" sz="4800" b="1">
              <a:solidFill>
                <a:srgbClr val="00B050"/>
              </a:solidFill>
              <a:latin typeface="Times New Roman" panose="02020603050405020304" pitchFamily="18" charset="0"/>
              <a:ea typeface="黑体" pitchFamily="49" charset="-122"/>
              <a:cs typeface="Times New Roman" panose="02020603050405020304" pitchFamily="18" charset="0"/>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100</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1172393" y="260537"/>
            <a:ext cx="7288039" cy="1143000"/>
          </a:xfrm>
        </p:spPr>
        <p:txBody>
          <a:bodyPr/>
          <a:lstStyle/>
          <a:p>
            <a:r>
              <a:rPr lang="en-US" altLang="zh-CN" sz="3600" b="1">
                <a:solidFill>
                  <a:srgbClr val="7030A0"/>
                </a:solidFill>
                <a:latin typeface="宋体" pitchFamily="2" charset="-122"/>
              </a:rPr>
              <a:t>§</a:t>
            </a:r>
            <a:r>
              <a:rPr lang="en-US" altLang="zh-CN" sz="3600" b="1">
                <a:solidFill>
                  <a:srgbClr val="7030A0"/>
                </a:solidFill>
                <a:latin typeface="Times New Roman" pitchFamily="18" charset="0"/>
                <a:cs typeface="Times New Roman" pitchFamily="18" charset="0"/>
              </a:rPr>
              <a:t>9.1</a:t>
            </a:r>
            <a:r>
              <a:rPr lang="en-US" altLang="zh-CN" sz="3600" b="1">
                <a:solidFill>
                  <a:srgbClr val="7030A0"/>
                </a:solidFill>
                <a:latin typeface="宋体" pitchFamily="2" charset="-122"/>
              </a:rPr>
              <a:t>  </a:t>
            </a:r>
            <a:r>
              <a:rPr lang="zh-CN" altLang="en-US" sz="3600" b="1">
                <a:solidFill>
                  <a:srgbClr val="7030A0"/>
                </a:solidFill>
                <a:latin typeface="宋体" pitchFamily="2" charset="-122"/>
              </a:rPr>
              <a:t>资源优化</a:t>
            </a:r>
            <a:endParaRPr lang="zh-CN" altLang="en-US" sz="3600" b="1">
              <a:solidFill>
                <a:srgbClr val="7030A0"/>
              </a:solidFill>
              <a:latin typeface="Times New Roman" pitchFamily="18" charset="0"/>
              <a:cs typeface="Times New Roman" pitchFamily="18" charset="0"/>
            </a:endParaRPr>
          </a:p>
        </p:txBody>
      </p:sp>
      <p:sp>
        <p:nvSpPr>
          <p:cNvPr id="11" name="矩形 10"/>
          <p:cNvSpPr>
            <a:spLocks noChangeArrowheads="1"/>
          </p:cNvSpPr>
          <p:nvPr/>
        </p:nvSpPr>
        <p:spPr bwMode="auto">
          <a:xfrm>
            <a:off x="1187624" y="1412776"/>
            <a:ext cx="7717730" cy="345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ASIC</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设计中，面积（</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Area</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）指硬件设计资源。对于</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FPGA/ CPLD</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，其芯片面积（逻辑资源）是固定的，但有资源利用率的问题，这里的</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面积优化</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指的是</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资源利用优化</a:t>
            </a:r>
            <a:r>
              <a:rPr lang="zh-CN" altLang="en-US" sz="2200" b="1" dirty="0">
                <a:solidFill>
                  <a:prstClr val="black"/>
                </a:solidFill>
                <a:latin typeface="Times New Roman" pitchFamily="18" charset="0"/>
                <a:cs typeface="Times New Roman" pitchFamily="18" charset="0"/>
              </a:rPr>
              <a:t>。</a:t>
            </a:r>
            <a:endParaRPr lang="en-US" altLang="zh-CN" sz="2200" b="1" dirty="0">
              <a:solidFill>
                <a:prstClr val="black"/>
              </a:solidFill>
              <a:latin typeface="Times New Roman" pitchFamily="18" charset="0"/>
              <a:cs typeface="Times New Roman" pitchFamily="18" charset="0"/>
            </a:endParaRPr>
          </a:p>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lang="zh-CN" altLang="en-US" sz="2200" b="1" dirty="0">
                <a:solidFill>
                  <a:prstClr val="black"/>
                </a:solidFill>
                <a:latin typeface="Times New Roman" pitchFamily="18" charset="0"/>
                <a:cs typeface="Times New Roman" pitchFamily="18" charset="0"/>
              </a:rPr>
              <a:t>常用的资源优化有三种：</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资源共享</a:t>
            </a:r>
            <a:endParaRPr kumimoji="0"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逻辑优化</a:t>
            </a:r>
            <a:endParaRPr kumimoji="0"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串行化</a:t>
            </a:r>
            <a:endParaRPr kumimoji="0"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101</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231527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548680"/>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§9.1.1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资源共享</a:t>
            </a:r>
          </a:p>
        </p:txBody>
      </p:sp>
      <p:sp>
        <p:nvSpPr>
          <p:cNvPr id="11" name="矩形 10"/>
          <p:cNvSpPr>
            <a:spLocks noChangeArrowheads="1"/>
          </p:cNvSpPr>
          <p:nvPr/>
        </p:nvSpPr>
        <p:spPr bwMode="auto">
          <a:xfrm>
            <a:off x="1187624" y="1295704"/>
            <a:ext cx="771773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问题</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：同样结构的模块需要反复被调用，但该结构模块需占用较多资源，这类模块往往是基于组合电路的算术模块。</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9" name="Text Box 9"/>
          <p:cNvSpPr txBox="1">
            <a:spLocks noChangeArrowheads="1"/>
          </p:cNvSpPr>
          <p:nvPr/>
        </p:nvSpPr>
        <p:spPr bwMode="auto">
          <a:xfrm>
            <a:off x="1115617" y="2492896"/>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9-1</a:t>
            </a: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占用较多资源</a:t>
            </a: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4" name="Text Box 9"/>
          <p:cNvSpPr txBox="1">
            <a:spLocks noChangeArrowheads="1"/>
          </p:cNvSpPr>
          <p:nvPr/>
        </p:nvSpPr>
        <p:spPr bwMode="auto">
          <a:xfrm>
            <a:off x="1115118" y="3140968"/>
            <a:ext cx="7777361" cy="286232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multmux</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(A0, A1, B, S, R);</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[3: 0] A0, A1, B;  input S;</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[7: 0] R;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[7: 0] R;</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(A0 or A1 or B or 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(S==1'b0)   R&lt;=A0*B;</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else       R&lt;=A1*B;</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pic>
        <p:nvPicPr>
          <p:cNvPr id="1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1652"/>
          <a:stretch/>
        </p:blipFill>
        <p:spPr bwMode="auto">
          <a:xfrm>
            <a:off x="4857091" y="4038312"/>
            <a:ext cx="3963382" cy="1390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p:cNvSpPr txBox="1"/>
          <p:nvPr/>
        </p:nvSpPr>
        <p:spPr>
          <a:xfrm>
            <a:off x="6516216" y="5085184"/>
            <a:ext cx="1080120"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S=0</a:t>
            </a:r>
            <a:r>
              <a:rPr kumimoji="0" lang="zh-CN" altLang="en-US"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时</a:t>
            </a:r>
          </a:p>
        </p:txBody>
      </p:sp>
      <p:sp>
        <p:nvSpPr>
          <p:cNvPr id="16" name="文本框 15"/>
          <p:cNvSpPr txBox="1"/>
          <p:nvPr/>
        </p:nvSpPr>
        <p:spPr>
          <a:xfrm>
            <a:off x="6372200" y="4081405"/>
            <a:ext cx="1080120"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S=1</a:t>
            </a:r>
            <a:r>
              <a:rPr kumimoji="0" lang="zh-CN" altLang="en-US"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时</a:t>
            </a:r>
          </a:p>
        </p:txBody>
      </p:sp>
      <p:sp>
        <p:nvSpPr>
          <p:cNvPr id="17" name="文本框 16"/>
          <p:cNvSpPr txBox="1"/>
          <p:nvPr/>
        </p:nvSpPr>
        <p:spPr>
          <a:xfrm>
            <a:off x="4936202" y="4680000"/>
            <a:ext cx="1080120"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共用</a:t>
            </a:r>
            <a:r>
              <a:rPr kumimoji="0" lang="en-US" altLang="zh-CN"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B</a:t>
            </a:r>
            <a:endParaRPr kumimoji="0" lang="zh-CN" altLang="en-US"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5" name="矩形 4"/>
          <p:cNvSpPr/>
          <p:nvPr/>
        </p:nvSpPr>
        <p:spPr>
          <a:xfrm>
            <a:off x="4936202" y="4509121"/>
            <a:ext cx="787926" cy="22432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文本框 17"/>
          <p:cNvSpPr txBox="1"/>
          <p:nvPr/>
        </p:nvSpPr>
        <p:spPr>
          <a:xfrm>
            <a:off x="5148064" y="5497609"/>
            <a:ext cx="338437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同一时刻只使用了一个乘法器</a:t>
            </a:r>
          </a:p>
        </p:txBody>
      </p:sp>
      <p:sp>
        <p:nvSpPr>
          <p:cNvPr id="1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102</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755396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476672"/>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§9.1.1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资源共享</a:t>
            </a:r>
          </a:p>
        </p:txBody>
      </p:sp>
      <p:sp>
        <p:nvSpPr>
          <p:cNvPr id="11" name="矩形 10"/>
          <p:cNvSpPr>
            <a:spLocks noChangeArrowheads="1"/>
          </p:cNvSpPr>
          <p:nvPr/>
        </p:nvSpPr>
        <p:spPr bwMode="auto">
          <a:xfrm>
            <a:off x="1187624" y="1223696"/>
            <a:ext cx="771773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问题</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：同样结构的模块需要反复被调用，但该结构模块需占用较多资源，这类模块往往是基于组合电路的算术模块。</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9" name="Text Box 9"/>
          <p:cNvSpPr txBox="1">
            <a:spLocks noChangeArrowheads="1"/>
          </p:cNvSpPr>
          <p:nvPr/>
        </p:nvSpPr>
        <p:spPr bwMode="auto">
          <a:xfrm>
            <a:off x="1115617" y="2204864"/>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9-2</a:t>
            </a: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共享乘法器</a:t>
            </a:r>
            <a:endParaRPr kumimoji="1" lang="en-US" altLang="zh-CN" sz="24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4" name="Text Box 9"/>
          <p:cNvSpPr txBox="1">
            <a:spLocks noChangeArrowheads="1"/>
          </p:cNvSpPr>
          <p:nvPr/>
        </p:nvSpPr>
        <p:spPr bwMode="auto">
          <a:xfrm>
            <a:off x="1115118" y="2852936"/>
            <a:ext cx="7777361" cy="347787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multmux</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(A0, A1, B, S, R);</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[3: 0] A0, A1, B;  input S;</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[7: 0] R; wire [7: 0] R;</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[3: 0] TEMP;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(A0 or A1 or B or 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(S==1'b0)   TEMP&lt;=A0;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else       TEMP&lt;=A1;</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assign R=TEMP*B;</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pic>
        <p:nvPicPr>
          <p:cNvPr id="13"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21357"/>
          <a:stretch/>
        </p:blipFill>
        <p:spPr bwMode="auto">
          <a:xfrm>
            <a:off x="5076056" y="3426678"/>
            <a:ext cx="3708456" cy="137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103</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347255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§9.1.1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资源共享</a:t>
            </a:r>
          </a:p>
        </p:txBody>
      </p:sp>
      <p:sp>
        <p:nvSpPr>
          <p:cNvPr id="11" name="矩形 10"/>
          <p:cNvSpPr>
            <a:spLocks noChangeArrowheads="1"/>
          </p:cNvSpPr>
          <p:nvPr/>
        </p:nvSpPr>
        <p:spPr bwMode="auto">
          <a:xfrm>
            <a:off x="1187624" y="1124744"/>
            <a:ext cx="771773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问题</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：同样结构的模块需要反复被调用，但该结构模块需占用较多资源，这类模块往往是基于组合电路的算术模块。</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解决</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：针对数据通路中</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耗费逻辑资源较多的模块</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，通过</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选择</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复用</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的方式</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共享</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使用该模块，以减少该模块的使用个数，达到减少资源使用、优化面积的目的。</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pic>
        <p:nvPicPr>
          <p:cNvPr id="8"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14558"/>
          <a:stretch/>
        </p:blipFill>
        <p:spPr bwMode="auto">
          <a:xfrm>
            <a:off x="1331640" y="3229099"/>
            <a:ext cx="4378383" cy="2092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a:spLocks noChangeArrowheads="1"/>
          </p:cNvSpPr>
          <p:nvPr/>
        </p:nvSpPr>
        <p:spPr bwMode="auto">
          <a:xfrm>
            <a:off x="5696259" y="3298309"/>
            <a:ext cx="3052204"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注意</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：对输入</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与门</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之类的资源共享，通常是</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无意义</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的，有时甚至会增加资源的使用（多路选择器的面积大于与门）。</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7" name="矩形 6"/>
          <p:cNvSpPr>
            <a:spLocks noChangeArrowheads="1"/>
          </p:cNvSpPr>
          <p:nvPr/>
        </p:nvSpPr>
        <p:spPr bwMode="auto">
          <a:xfrm>
            <a:off x="1187624" y="5526014"/>
            <a:ext cx="7560839"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对于多位乘法器、快速进位加法器等算术模块，使用资源共享技术能大大优化资源。</a:t>
            </a:r>
            <a:endPar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104</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565932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§9.1.3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串行化</a:t>
            </a:r>
          </a:p>
        </p:txBody>
      </p:sp>
      <p:sp>
        <p:nvSpPr>
          <p:cNvPr id="9" name="Text Box 9"/>
          <p:cNvSpPr txBox="1">
            <a:spLocks noChangeArrowheads="1"/>
          </p:cNvSpPr>
          <p:nvPr/>
        </p:nvSpPr>
        <p:spPr bwMode="auto">
          <a:xfrm>
            <a:off x="1115617" y="2635165"/>
            <a:ext cx="770485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9-5</a:t>
            </a: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耗用</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4</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个</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8</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位乘法器和一些加法器（</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460</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个逻辑宏单元）</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3" name="Text Box 9"/>
          <p:cNvSpPr txBox="1">
            <a:spLocks noChangeArrowheads="1"/>
          </p:cNvSpPr>
          <p:nvPr/>
        </p:nvSpPr>
        <p:spPr bwMode="auto">
          <a:xfrm>
            <a:off x="1115118" y="3610759"/>
            <a:ext cx="7777361" cy="255454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pmultadd</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a0, a1, a2, a3, b0, b1, b2, b3,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yout</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[7: 0] a0, a1, a2, a3, b0, b1, b2, b3;</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[15: 0]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yout</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[15: 0]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yout</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yout</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&lt;=((a0*b0)+(a1*b1))+(a2*b2)+(a3*b3);</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6" name="矩形 5"/>
          <p:cNvSpPr>
            <a:spLocks noChangeArrowheads="1"/>
          </p:cNvSpPr>
          <p:nvPr/>
        </p:nvSpPr>
        <p:spPr bwMode="auto">
          <a:xfrm>
            <a:off x="1187624" y="1124744"/>
            <a:ext cx="7717730"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串行化</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是指把原来耗用资源巨大、单时钟周期内完成的并行执行的逻辑块分割开来，提取出相同的逻辑模块（一般为组合逻辑块），在时间上复用该逻辑模块，用多个时钟周期完成相同的功能，其代价是降低了工作速度。</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105</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547927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Box 9"/>
          <p:cNvSpPr txBox="1">
            <a:spLocks noChangeArrowheads="1"/>
          </p:cNvSpPr>
          <p:nvPr/>
        </p:nvSpPr>
        <p:spPr bwMode="auto">
          <a:xfrm>
            <a:off x="1115617" y="620688"/>
            <a:ext cx="770485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9-6</a:t>
            </a: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耗用</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1</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个</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8</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位乘法器，</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1</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个</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16</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位两输入加法器和一些时序电路（</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186</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个逻辑宏单元）</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3" name="Text Box 9"/>
          <p:cNvSpPr txBox="1">
            <a:spLocks noChangeArrowheads="1"/>
          </p:cNvSpPr>
          <p:nvPr/>
        </p:nvSpPr>
        <p:spPr bwMode="auto">
          <a:xfrm>
            <a:off x="971600" y="1596282"/>
            <a:ext cx="8064896" cy="4185761"/>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smultadd</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start, a0, a1, a2, a3, b0, b1, b2, b3,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yout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start;  input [7: 0] a0, a1, a2, a3, b0, b1, b2, b3;</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[15: 0]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yout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[15: 0]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yout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ytmp</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[2: 0]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wire [7: 0]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tmpa</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tmpb</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wire [15: 0]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tmp</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assign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tmpa</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==0)? a0</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==1)? a1: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 ==2)? a2: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==3)? a3:  a0;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   </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assign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tmpb</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==0)? b0</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==1)? b1: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 ==2)? b2: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==3)? b3:  b0;</a:t>
            </a:r>
            <a:endPar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assign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tmp</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tmpa</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tmpb</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(start==1'b1)  begin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&lt;=3'b000;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ytmp</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&lt;={16{1'b0}};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else if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&lt;4)  begin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&lt;=cnt+1;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ytmp</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ytmp+tmp</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else if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==4)  begin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yout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ytmp</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106</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551777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107</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标题 1"/>
          <p:cNvSpPr txBox="1">
            <a:spLocks/>
          </p:cNvSpPr>
          <p:nvPr/>
        </p:nvSpPr>
        <p:spPr bwMode="auto">
          <a:xfrm>
            <a:off x="1172393" y="188640"/>
            <a:ext cx="728803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r>
              <a:rPr lang="en-US" altLang="zh-CN" sz="3600" b="1">
                <a:solidFill>
                  <a:srgbClr val="7030A0"/>
                </a:solidFill>
                <a:latin typeface="宋体" pitchFamily="2" charset="-122"/>
              </a:rPr>
              <a:t>§</a:t>
            </a:r>
            <a:r>
              <a:rPr lang="en-US" altLang="zh-CN" sz="3600" b="1">
                <a:solidFill>
                  <a:srgbClr val="7030A0"/>
                </a:solidFill>
                <a:latin typeface="Times New Roman" pitchFamily="18" charset="0"/>
                <a:cs typeface="Times New Roman" pitchFamily="18" charset="0"/>
              </a:rPr>
              <a:t>9.2</a:t>
            </a:r>
            <a:r>
              <a:rPr lang="en-US" altLang="zh-CN" sz="3600" b="1">
                <a:solidFill>
                  <a:srgbClr val="7030A0"/>
                </a:solidFill>
                <a:latin typeface="宋体" pitchFamily="2" charset="-122"/>
              </a:rPr>
              <a:t>  </a:t>
            </a:r>
            <a:r>
              <a:rPr lang="zh-CN" altLang="en-US" sz="3600" b="1">
                <a:solidFill>
                  <a:srgbClr val="7030A0"/>
                </a:solidFill>
                <a:latin typeface="宋体" pitchFamily="2" charset="-122"/>
              </a:rPr>
              <a:t>速度优化</a:t>
            </a:r>
            <a:endParaRPr lang="zh-CN" altLang="en-US" sz="3600" b="1" dirty="0">
              <a:solidFill>
                <a:srgbClr val="7030A0"/>
              </a:solidFill>
              <a:latin typeface="Times New Roman" pitchFamily="18" charset="0"/>
              <a:cs typeface="Times New Roman" pitchFamily="18" charset="0"/>
            </a:endParaRPr>
          </a:p>
        </p:txBody>
      </p:sp>
      <p:sp>
        <p:nvSpPr>
          <p:cNvPr id="10" name="矩形 9"/>
          <p:cNvSpPr>
            <a:spLocks noChangeArrowheads="1"/>
          </p:cNvSpPr>
          <p:nvPr/>
        </p:nvSpPr>
        <p:spPr bwMode="auto">
          <a:xfrm>
            <a:off x="1187624" y="1196863"/>
            <a:ext cx="7717730" cy="3982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prstClr val="black"/>
              </a:buClr>
              <a:buFont typeface="Arial" charset="0"/>
              <a:buNone/>
            </a:pPr>
            <a:r>
              <a:rPr lang="zh-CN" altLang="en-US" sz="2200" b="1" dirty="0">
                <a:solidFill>
                  <a:prstClr val="black"/>
                </a:solidFill>
                <a:latin typeface="Times New Roman" pitchFamily="18" charset="0"/>
                <a:cs typeface="Times New Roman" pitchFamily="18" charset="0"/>
              </a:rPr>
              <a:t>对于大多数设计来说，速度优化比资源优化更重要，需优先考虑。</a:t>
            </a:r>
            <a:endParaRPr lang="en-US" altLang="zh-CN" sz="2200" b="1" dirty="0">
              <a:solidFill>
                <a:prstClr val="black"/>
              </a:solidFill>
              <a:latin typeface="Times New Roman" pitchFamily="18" charset="0"/>
              <a:cs typeface="Times New Roman" pitchFamily="18" charset="0"/>
            </a:endParaRPr>
          </a:p>
          <a:p>
            <a:pPr marL="0" lvl="0" indent="0" eaLnBrk="1" hangingPunct="1">
              <a:lnSpc>
                <a:spcPct val="110000"/>
              </a:lnSpc>
              <a:spcBef>
                <a:spcPts val="0"/>
              </a:spcBef>
              <a:spcAft>
                <a:spcPts val="600"/>
              </a:spcAft>
              <a:buClr>
                <a:prstClr val="black"/>
              </a:buClr>
              <a:buNone/>
              <a:defRPr/>
            </a:pPr>
            <a:endParaRPr lang="en-US" altLang="zh-CN" sz="2200" b="1" dirty="0">
              <a:solidFill>
                <a:prstClr val="black"/>
              </a:solidFill>
              <a:latin typeface="Times New Roman" pitchFamily="18" charset="0"/>
              <a:cs typeface="Times New Roman" pitchFamily="18" charset="0"/>
            </a:endParaRPr>
          </a:p>
          <a:p>
            <a:pPr marL="0" lvl="0" indent="0" eaLnBrk="1" hangingPunct="1">
              <a:lnSpc>
                <a:spcPct val="110000"/>
              </a:lnSpc>
              <a:spcBef>
                <a:spcPts val="0"/>
              </a:spcBef>
              <a:spcAft>
                <a:spcPts val="600"/>
              </a:spcAft>
              <a:buClr>
                <a:prstClr val="black"/>
              </a:buClr>
              <a:buNone/>
              <a:defRPr/>
            </a:pPr>
            <a:r>
              <a:rPr lang="zh-CN" altLang="en-US" sz="2200" b="1" dirty="0">
                <a:solidFill>
                  <a:prstClr val="black"/>
                </a:solidFill>
                <a:latin typeface="Times New Roman" pitchFamily="18" charset="0"/>
                <a:cs typeface="Times New Roman" pitchFamily="18" charset="0"/>
              </a:rPr>
              <a:t>常用的速度优化有：</a:t>
            </a:r>
            <a:endParaRPr lang="en-US" altLang="zh-CN" sz="2200" b="1" dirty="0">
              <a:solidFill>
                <a:prstClr val="black"/>
              </a:solidFill>
              <a:latin typeface="Times New Roman" pitchFamily="18" charset="0"/>
              <a:cs typeface="Times New Roman" pitchFamily="18" charset="0"/>
            </a:endParaRPr>
          </a:p>
          <a:p>
            <a:pPr lvl="0" eaLnBrk="1" hangingPunct="1">
              <a:lnSpc>
                <a:spcPct val="110000"/>
              </a:lnSpc>
              <a:spcBef>
                <a:spcPts val="0"/>
              </a:spcBef>
              <a:spcAft>
                <a:spcPts val="600"/>
              </a:spcAft>
              <a:buClr>
                <a:prstClr val="black"/>
              </a:buClr>
              <a:buFont typeface="Wingdings" panose="05000000000000000000" pitchFamily="2" charset="2"/>
              <a:buChar char="Ø"/>
              <a:defRPr/>
            </a:pPr>
            <a:r>
              <a:rPr lang="zh-CN" altLang="en-US" sz="2200" b="1" dirty="0">
                <a:solidFill>
                  <a:srgbClr val="0000FF"/>
                </a:solidFill>
                <a:latin typeface="Times New Roman" pitchFamily="18" charset="0"/>
                <a:cs typeface="Times New Roman" pitchFamily="18" charset="0"/>
              </a:rPr>
              <a:t>流水线技术</a:t>
            </a:r>
            <a:endParaRPr lang="en-US" altLang="zh-CN" sz="2200" b="1" dirty="0">
              <a:solidFill>
                <a:srgbClr val="0000FF"/>
              </a:solidFill>
              <a:latin typeface="Times New Roman" pitchFamily="18" charset="0"/>
              <a:cs typeface="Times New Roman" pitchFamily="18" charset="0"/>
            </a:endParaRPr>
          </a:p>
          <a:p>
            <a:pPr lvl="0" eaLnBrk="1" hangingPunct="1">
              <a:lnSpc>
                <a:spcPct val="110000"/>
              </a:lnSpc>
              <a:spcBef>
                <a:spcPts val="0"/>
              </a:spcBef>
              <a:spcAft>
                <a:spcPts val="600"/>
              </a:spcAft>
              <a:buClr>
                <a:prstClr val="black"/>
              </a:buClr>
              <a:buFont typeface="Wingdings" panose="05000000000000000000" pitchFamily="2" charset="2"/>
              <a:buChar char="Ø"/>
              <a:defRPr/>
            </a:pPr>
            <a:r>
              <a:rPr lang="zh-CN" altLang="en-US" sz="2200" b="1" dirty="0">
                <a:solidFill>
                  <a:srgbClr val="0000FF"/>
                </a:solidFill>
                <a:latin typeface="Times New Roman" pitchFamily="18" charset="0"/>
                <a:cs typeface="Times New Roman" pitchFamily="18" charset="0"/>
              </a:rPr>
              <a:t>寄存器配平</a:t>
            </a:r>
            <a:endParaRPr lang="en-US" altLang="zh-CN" sz="2200" b="1" dirty="0">
              <a:solidFill>
                <a:srgbClr val="0000FF"/>
              </a:solidFill>
              <a:latin typeface="Times New Roman" pitchFamily="18" charset="0"/>
              <a:cs typeface="Times New Roman" pitchFamily="18" charset="0"/>
            </a:endParaRPr>
          </a:p>
          <a:p>
            <a:pPr lvl="0" eaLnBrk="1" hangingPunct="1">
              <a:lnSpc>
                <a:spcPct val="110000"/>
              </a:lnSpc>
              <a:spcBef>
                <a:spcPts val="0"/>
              </a:spcBef>
              <a:spcAft>
                <a:spcPts val="600"/>
              </a:spcAft>
              <a:buClr>
                <a:prstClr val="black"/>
              </a:buClr>
              <a:buFont typeface="Wingdings" panose="05000000000000000000" pitchFamily="2" charset="2"/>
              <a:buChar char="Ø"/>
              <a:defRPr/>
            </a:pPr>
            <a:r>
              <a:rPr lang="zh-CN" altLang="en-US" sz="2200" b="1" dirty="0">
                <a:solidFill>
                  <a:srgbClr val="0000FF"/>
                </a:solidFill>
                <a:latin typeface="Times New Roman" pitchFamily="18" charset="0"/>
                <a:cs typeface="Times New Roman" pitchFamily="18" charset="0"/>
              </a:rPr>
              <a:t>关键路径法</a:t>
            </a:r>
            <a:endParaRPr lang="en-US" altLang="zh-CN" sz="2200" b="1" dirty="0">
              <a:solidFill>
                <a:srgbClr val="0000FF"/>
              </a:solidFill>
              <a:latin typeface="Times New Roman" pitchFamily="18" charset="0"/>
              <a:cs typeface="Times New Roman" pitchFamily="18" charset="0"/>
            </a:endParaRPr>
          </a:p>
          <a:p>
            <a:pPr lvl="0" eaLnBrk="1" hangingPunct="1">
              <a:lnSpc>
                <a:spcPct val="110000"/>
              </a:lnSpc>
              <a:spcBef>
                <a:spcPts val="0"/>
              </a:spcBef>
              <a:spcAft>
                <a:spcPts val="600"/>
              </a:spcAft>
              <a:buClr>
                <a:prstClr val="black"/>
              </a:buClr>
              <a:buFont typeface="Wingdings" panose="05000000000000000000" pitchFamily="2" charset="2"/>
              <a:buChar char="Ø"/>
              <a:defRPr/>
            </a:pPr>
            <a:r>
              <a:rPr lang="zh-CN" altLang="en-US" sz="2200" b="1" dirty="0">
                <a:solidFill>
                  <a:srgbClr val="0000FF"/>
                </a:solidFill>
                <a:latin typeface="Times New Roman" pitchFamily="18" charset="0"/>
                <a:cs typeface="Times New Roman" pitchFamily="18" charset="0"/>
              </a:rPr>
              <a:t>乒乓操作法</a:t>
            </a:r>
            <a:endParaRPr lang="en-US" altLang="zh-CN" sz="2200" b="1" dirty="0">
              <a:solidFill>
                <a:srgbClr val="0000FF"/>
              </a:solidFill>
              <a:latin typeface="Times New Roman" pitchFamily="18" charset="0"/>
              <a:cs typeface="Times New Roman" pitchFamily="18" charset="0"/>
            </a:endParaRPr>
          </a:p>
          <a:p>
            <a:pPr lvl="0" eaLnBrk="1" hangingPunct="1">
              <a:lnSpc>
                <a:spcPct val="110000"/>
              </a:lnSpc>
              <a:spcBef>
                <a:spcPts val="0"/>
              </a:spcBef>
              <a:spcAft>
                <a:spcPts val="600"/>
              </a:spcAft>
              <a:buClr>
                <a:prstClr val="black"/>
              </a:buClr>
              <a:buFont typeface="Wingdings" panose="05000000000000000000" pitchFamily="2" charset="2"/>
              <a:buChar char="Ø"/>
              <a:defRPr/>
            </a:pPr>
            <a:r>
              <a:rPr lang="zh-CN" altLang="en-US" sz="2200" b="1" dirty="0">
                <a:solidFill>
                  <a:srgbClr val="0000FF"/>
                </a:solidFill>
                <a:latin typeface="Times New Roman" pitchFamily="18" charset="0"/>
                <a:cs typeface="Times New Roman" pitchFamily="18" charset="0"/>
              </a:rPr>
              <a:t>加法树法</a:t>
            </a:r>
            <a:r>
              <a:rPr lang="zh-CN" altLang="en-US" sz="2200" b="1" dirty="0">
                <a:solidFill>
                  <a:prstClr val="black"/>
                </a:solidFill>
                <a:latin typeface="Times New Roman" pitchFamily="18" charset="0"/>
                <a:cs typeface="Times New Roman" pitchFamily="18" charset="0"/>
              </a:rPr>
              <a:t>。</a:t>
            </a:r>
            <a:endParaRPr lang="en-US" altLang="zh-CN" sz="22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64022203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108</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2" name="Rectangle 2"/>
          <p:cNvSpPr>
            <a:spLocks noGrp="1" noChangeArrowheads="1"/>
          </p:cNvSpPr>
          <p:nvPr/>
        </p:nvSpPr>
        <p:spPr bwMode="auto">
          <a:xfrm>
            <a:off x="1174750" y="980728"/>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rgbClr val="0000FF"/>
              </a:buClr>
              <a:buFont typeface="Wingdings" pitchFamily="2" charset="2"/>
              <a:buNone/>
            </a:pPr>
            <a:r>
              <a:rPr lang="en-US" altLang="zh-CN" sz="3000" b="1" dirty="0">
                <a:solidFill>
                  <a:srgbClr val="000000"/>
                </a:solidFill>
                <a:latin typeface="Times New Roman" pitchFamily="18" charset="0"/>
                <a:cs typeface="Times New Roman" pitchFamily="18" charset="0"/>
              </a:rPr>
              <a:t>§9.2.1 </a:t>
            </a:r>
            <a:r>
              <a:rPr lang="zh-CN" altLang="en-US" sz="3000" b="1" dirty="0">
                <a:solidFill>
                  <a:srgbClr val="000000"/>
                </a:solidFill>
                <a:latin typeface="Times New Roman" pitchFamily="18" charset="0"/>
                <a:cs typeface="Times New Roman" pitchFamily="18" charset="0"/>
              </a:rPr>
              <a:t>流水线设计</a:t>
            </a:r>
          </a:p>
        </p:txBody>
      </p:sp>
      <p:sp>
        <p:nvSpPr>
          <p:cNvPr id="13" name="矩形 12"/>
          <p:cNvSpPr>
            <a:spLocks noChangeArrowheads="1"/>
          </p:cNvSpPr>
          <p:nvPr/>
        </p:nvSpPr>
        <p:spPr bwMode="auto">
          <a:xfrm>
            <a:off x="1187624" y="1992787"/>
            <a:ext cx="7717730" cy="3457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20000"/>
              </a:lnSpc>
              <a:spcBef>
                <a:spcPts val="0"/>
              </a:spcBef>
              <a:spcAft>
                <a:spcPts val="1200"/>
              </a:spcAft>
              <a:buClr>
                <a:prstClr val="black"/>
              </a:buClr>
              <a:buFont typeface="Wingdings" panose="05000000000000000000" pitchFamily="2" charset="2"/>
              <a:buChar char="Ø"/>
            </a:pPr>
            <a:r>
              <a:rPr lang="zh-CN" altLang="en-US" sz="2200" b="1" dirty="0">
                <a:solidFill>
                  <a:srgbClr val="0000FF"/>
                </a:solidFill>
                <a:latin typeface="Times New Roman" pitchFamily="18" charset="0"/>
                <a:cs typeface="Times New Roman" pitchFamily="18" charset="0"/>
              </a:rPr>
              <a:t>流水线（</a:t>
            </a:r>
            <a:r>
              <a:rPr lang="en-US" altLang="zh-CN" sz="2200" b="1" dirty="0">
                <a:solidFill>
                  <a:srgbClr val="0000FF"/>
                </a:solidFill>
                <a:latin typeface="Times New Roman" pitchFamily="18" charset="0"/>
                <a:cs typeface="Times New Roman" pitchFamily="18" charset="0"/>
              </a:rPr>
              <a:t>Pipelining</a:t>
            </a:r>
            <a:r>
              <a:rPr lang="zh-CN" altLang="en-US" sz="2200" b="1" dirty="0">
                <a:solidFill>
                  <a:srgbClr val="0000FF"/>
                </a:solidFill>
                <a:latin typeface="Times New Roman" pitchFamily="18" charset="0"/>
                <a:cs typeface="Times New Roman" pitchFamily="18" charset="0"/>
              </a:rPr>
              <a:t>）技术</a:t>
            </a:r>
            <a:r>
              <a:rPr lang="zh-CN" altLang="en-US" sz="2200" b="1" dirty="0">
                <a:solidFill>
                  <a:prstClr val="black"/>
                </a:solidFill>
                <a:latin typeface="Times New Roman" pitchFamily="18" charset="0"/>
                <a:cs typeface="Times New Roman" pitchFamily="18" charset="0"/>
              </a:rPr>
              <a:t>：把延时较大的组合逻辑块分割成几个延时较小且延时时间均衡的组合逻辑块，并在各逻辑块之间插入触发器。触发器对前一个逻辑块的输出信号数据做了暂存，使得各个逻辑块处理的不同的信号，资源被优化利用了（速度提高了）。</a:t>
            </a:r>
            <a:endParaRPr lang="en-US" altLang="zh-CN" sz="2200" b="1" dirty="0">
              <a:solidFill>
                <a:prstClr val="black"/>
              </a:solidFill>
              <a:latin typeface="Times New Roman" pitchFamily="18" charset="0"/>
              <a:cs typeface="Times New Roman" pitchFamily="18" charset="0"/>
            </a:endParaRPr>
          </a:p>
          <a:p>
            <a:pPr eaLnBrk="1" hangingPunct="1">
              <a:lnSpc>
                <a:spcPct val="120000"/>
              </a:lnSpc>
              <a:spcBef>
                <a:spcPts val="0"/>
              </a:spcBef>
              <a:spcAft>
                <a:spcPts val="1200"/>
              </a:spcAft>
              <a:buClr>
                <a:prstClr val="black"/>
              </a:buClr>
              <a:buFont typeface="Wingdings" panose="05000000000000000000" pitchFamily="2" charset="2"/>
              <a:buChar char="Ø"/>
            </a:pPr>
            <a:r>
              <a:rPr lang="zh-CN" altLang="en-US" sz="2200" b="1" dirty="0">
                <a:solidFill>
                  <a:prstClr val="black"/>
                </a:solidFill>
                <a:latin typeface="Times New Roman" pitchFamily="18" charset="0"/>
                <a:cs typeface="Times New Roman" pitchFamily="18" charset="0"/>
              </a:rPr>
              <a:t>在设计中加入流水线，</a:t>
            </a:r>
            <a:r>
              <a:rPr lang="zh-CN" altLang="en-US" sz="2200" b="1" dirty="0">
                <a:solidFill>
                  <a:srgbClr val="FF0000"/>
                </a:solidFill>
                <a:latin typeface="Times New Roman" pitchFamily="18" charset="0"/>
                <a:cs typeface="Times New Roman" pitchFamily="18" charset="0"/>
              </a:rPr>
              <a:t>并不会减少原设计中的总延时</a:t>
            </a:r>
            <a:r>
              <a:rPr lang="zh-CN" altLang="en-US" sz="2200" b="1" dirty="0">
                <a:solidFill>
                  <a:prstClr val="black"/>
                </a:solidFill>
                <a:latin typeface="Times New Roman" pitchFamily="18" charset="0"/>
                <a:cs typeface="Times New Roman" pitchFamily="18" charset="0"/>
              </a:rPr>
              <a:t>，有时甚至还会略微增加插入的寄存器的延时和信号同步的时间差，但却可以</a:t>
            </a:r>
            <a:r>
              <a:rPr lang="zh-CN" altLang="en-US" sz="2200" b="1" dirty="0">
                <a:solidFill>
                  <a:srgbClr val="FF0000"/>
                </a:solidFill>
                <a:latin typeface="Times New Roman" pitchFamily="18" charset="0"/>
                <a:cs typeface="Times New Roman" pitchFamily="18" charset="0"/>
              </a:rPr>
              <a:t>提高总体的运行速度</a:t>
            </a:r>
            <a:r>
              <a:rPr lang="zh-CN" altLang="en-US" sz="2200" b="1" dirty="0">
                <a:solidFill>
                  <a:prstClr val="black"/>
                </a:solidFill>
                <a:latin typeface="Times New Roman" pitchFamily="18" charset="0"/>
                <a:cs typeface="Times New Roman" pitchFamily="18" charset="0"/>
              </a:rPr>
              <a:t>。</a:t>
            </a:r>
            <a:endParaRPr lang="en-US" altLang="zh-CN" sz="22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4746485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3"/>
          <p:cNvSpPr>
            <a:spLocks noChangeArrowheads="1"/>
          </p:cNvSpPr>
          <p:nvPr/>
        </p:nvSpPr>
        <p:spPr bwMode="auto">
          <a:xfrm>
            <a:off x="7628506" y="1579439"/>
            <a:ext cx="1052362" cy="769441"/>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未使用流水线</a:t>
            </a:r>
          </a:p>
        </p:txBody>
      </p:sp>
      <p:sp>
        <p:nvSpPr>
          <p:cNvPr id="12" name="Rectangle 3"/>
          <p:cNvSpPr>
            <a:spLocks noChangeArrowheads="1"/>
          </p:cNvSpPr>
          <p:nvPr/>
        </p:nvSpPr>
        <p:spPr bwMode="auto">
          <a:xfrm>
            <a:off x="8028384" y="4872788"/>
            <a:ext cx="1005743" cy="1107996"/>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使用流水线结构</a:t>
            </a:r>
          </a:p>
        </p:txBody>
      </p:sp>
      <p:pic>
        <p:nvPicPr>
          <p:cNvPr id="8"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0827"/>
          <a:stretch/>
        </p:blipFill>
        <p:spPr bwMode="auto">
          <a:xfrm>
            <a:off x="1403648" y="1196752"/>
            <a:ext cx="576103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标注 2"/>
          <p:cNvSpPr/>
          <p:nvPr/>
        </p:nvSpPr>
        <p:spPr>
          <a:xfrm>
            <a:off x="1403648" y="404664"/>
            <a:ext cx="5112568" cy="780816"/>
          </a:xfrm>
          <a:prstGeom prst="wedgeRoundRectCallout">
            <a:avLst>
              <a:gd name="adj1" fmla="val -397"/>
              <a:gd name="adj2" fmla="val 7823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从输入到输出需经过时间至少为</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Ta</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，即时钟</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CLK</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周期不能小于</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Ta</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，最高工作频率</a:t>
            </a:r>
            <a:r>
              <a:rPr kumimoji="0" lang="en-US" altLang="zh-CN" sz="1800" b="1" i="0" u="none" strike="noStrike" kern="1200" cap="none" spc="0" normalizeH="0" baseline="0" noProof="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Fmax</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=1/Ta</a:t>
            </a:r>
            <a:endPar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16772"/>
          <a:stretch/>
        </p:blipFill>
        <p:spPr bwMode="auto">
          <a:xfrm>
            <a:off x="1044711" y="4581128"/>
            <a:ext cx="6842125"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圆角矩形标注 12"/>
          <p:cNvSpPr/>
          <p:nvPr/>
        </p:nvSpPr>
        <p:spPr>
          <a:xfrm>
            <a:off x="1547664" y="3212976"/>
            <a:ext cx="5184576" cy="1302693"/>
          </a:xfrm>
          <a:prstGeom prst="wedgeRoundRectCallout">
            <a:avLst>
              <a:gd name="adj1" fmla="val -397"/>
              <a:gd name="adj2" fmla="val 7823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使用二级流水线，把延时较大的组合逻辑块分割成两块延时较小的组合逻辑块，且</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T1≈T2</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Ta=T1+T2</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。时钟</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CLK</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周期可以接近</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T1</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T2</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），即最高工作频率</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Fmax≈Fmax1≈Fmax2≈1/T1</a:t>
            </a:r>
            <a:endPar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p:cNvSpPr txBox="1"/>
          <p:nvPr/>
        </p:nvSpPr>
        <p:spPr>
          <a:xfrm>
            <a:off x="7524328" y="3501008"/>
            <a:ext cx="1360365" cy="92333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FF"/>
                </a:solidFill>
                <a:effectLst/>
                <a:uLnTx/>
                <a:uFillTx/>
                <a:latin typeface="Arial" charset="0"/>
                <a:ea typeface="宋体" pitchFamily="2" charset="-122"/>
                <a:cs typeface="+mn-cs"/>
              </a:rPr>
              <a:t>使用流水线的速度提高了近一倍</a:t>
            </a:r>
          </a:p>
        </p:txBody>
      </p:sp>
      <p:sp>
        <p:nvSpPr>
          <p:cNvPr id="1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109</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20715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矩形 6"/>
          <p:cNvSpPr>
            <a:spLocks noChangeArrowheads="1"/>
          </p:cNvSpPr>
          <p:nvPr/>
        </p:nvSpPr>
        <p:spPr bwMode="auto">
          <a:xfrm>
            <a:off x="1115616" y="2060848"/>
            <a:ext cx="7848872" cy="3496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任何顺序语句都必须放在过程语句结构中。</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以关键词</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always</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引导，右侧的括号及括号中所列的信号或表达式都属于敏感信号，过程语句中</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所有输入信号都放在敏感信号表</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中。</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srgbClr val="009A00"/>
                </a:solidFill>
                <a:effectLst/>
                <a:uLnTx/>
                <a:uFillTx/>
                <a:latin typeface="Times New Roman" pitchFamily="18" charset="0"/>
                <a:ea typeface="宋体" pitchFamily="2" charset="-122"/>
                <a:cs typeface="Times New Roman" pitchFamily="18" charset="0"/>
              </a:rPr>
              <a:t>每当其中一个或多个信号发生变化时，都启动过程语句，执行一遍此结构中的所有程序语句。</a:t>
            </a:r>
            <a:endParaRPr kumimoji="0" lang="en-US" altLang="zh-CN" sz="2000" b="1" i="0" u="none" strike="noStrike" kern="1200" cap="none" spc="0" normalizeH="0" baseline="0" noProof="0" dirty="0">
              <a:ln>
                <a:noFill/>
              </a:ln>
              <a:solidFill>
                <a:srgbClr val="009A00"/>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敏感信号表述方式</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540000" marR="0" lvl="0" indent="-288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用关键词</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or</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连接所有敏感信号或者用</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逗号区分</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所有敏感信号。</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540000" marR="0" lvl="0" indent="-288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省略形式</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（默认过程语句中敏感信号表中列全了所有应该被列入的信号，写成</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always @</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或</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always @ *</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8" name="Rectangle 3"/>
          <p:cNvSpPr>
            <a:spLocks noChangeArrowheads="1"/>
          </p:cNvSpPr>
          <p:nvPr/>
        </p:nvSpPr>
        <p:spPr bwMode="auto">
          <a:xfrm>
            <a:off x="1175132" y="18864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lang="en-US" altLang="zh-CN" sz="2800" b="1" dirty="0">
                <a:solidFill>
                  <a:srgbClr val="0070C0"/>
                </a:solidFill>
                <a:latin typeface="Times New Roman" pitchFamily="18" charset="0"/>
                <a:ea typeface="宋体" panose="02010600030101010101" pitchFamily="2" charset="-122"/>
                <a:cs typeface="Times New Roman" pitchFamily="18" charset="0"/>
              </a:rPr>
              <a:t>4</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a:t>
            </a: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always</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过程语句</a:t>
            </a:r>
          </a:p>
        </p:txBody>
      </p:sp>
      <p:sp>
        <p:nvSpPr>
          <p:cNvPr id="10" name="Rectangle 3"/>
          <p:cNvSpPr>
            <a:spLocks noChangeArrowheads="1"/>
          </p:cNvSpPr>
          <p:nvPr/>
        </p:nvSpPr>
        <p:spPr bwMode="auto">
          <a:xfrm>
            <a:off x="1451179" y="879103"/>
            <a:ext cx="7513309" cy="98488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always @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（敏感信号及敏感信号列表或表达式）</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包括块语句的各类顺序语句</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11</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 name="矩形 1">
            <a:extLst>
              <a:ext uri="{FF2B5EF4-FFF2-40B4-BE49-F238E27FC236}">
                <a16:creationId xmlns:a16="http://schemas.microsoft.com/office/drawing/2014/main" id="{1272FCFC-3FAC-2B5A-3EDB-C769EBAAB5B3}"/>
              </a:ext>
            </a:extLst>
          </p:cNvPr>
          <p:cNvSpPr>
            <a:spLocks noChangeArrowheads="1"/>
          </p:cNvSpPr>
          <p:nvPr/>
        </p:nvSpPr>
        <p:spPr bwMode="auto">
          <a:xfrm>
            <a:off x="1187624" y="5832208"/>
            <a:ext cx="771773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always</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过程与</a:t>
            </a:r>
            <a:r>
              <a:rPr kumimoji="0"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always</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过程之间是</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并行</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的，</a:t>
            </a:r>
            <a:r>
              <a:rPr kumimoji="0"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always</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过程中引导的各类语句是</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顺序</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的，</a:t>
            </a:r>
            <a:r>
              <a:rPr kumimoji="0"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assign</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引导的语句是</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并行</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的</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3997044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Rectangle 3"/>
          <p:cNvSpPr>
            <a:spLocks noChangeArrowheads="1"/>
          </p:cNvSpPr>
          <p:nvPr/>
        </p:nvSpPr>
        <p:spPr bwMode="auto">
          <a:xfrm>
            <a:off x="8028384" y="552308"/>
            <a:ext cx="1005743" cy="1107996"/>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使用流水线结构</a:t>
            </a:r>
          </a:p>
        </p:txBody>
      </p:sp>
      <p:pic>
        <p:nvPicPr>
          <p:cNvPr id="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6772"/>
          <a:stretch/>
        </p:blipFill>
        <p:spPr bwMode="auto">
          <a:xfrm>
            <a:off x="1044711" y="260648"/>
            <a:ext cx="6842125"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17082"/>
          <a:stretch/>
        </p:blipFill>
        <p:spPr bwMode="auto">
          <a:xfrm>
            <a:off x="4211960" y="4581128"/>
            <a:ext cx="4465637"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3"/>
          <p:cNvSpPr>
            <a:spLocks noChangeArrowheads="1"/>
          </p:cNvSpPr>
          <p:nvPr/>
        </p:nvSpPr>
        <p:spPr bwMode="auto">
          <a:xfrm>
            <a:off x="2555776" y="5301208"/>
            <a:ext cx="1224136" cy="769441"/>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流水线工作节拍</a:t>
            </a:r>
          </a:p>
        </p:txBody>
      </p:sp>
      <p:sp>
        <p:nvSpPr>
          <p:cNvPr id="17" name="矩形 16"/>
          <p:cNvSpPr>
            <a:spLocks noChangeArrowheads="1"/>
          </p:cNvSpPr>
          <p:nvPr/>
        </p:nvSpPr>
        <p:spPr bwMode="auto">
          <a:xfrm>
            <a:off x="1187624" y="2219438"/>
            <a:ext cx="7717730" cy="232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一个信号从输入到输出需经三个寄存器，共需时间</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T1+T2+Treg</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err="1">
                <a:ln>
                  <a:noFill/>
                </a:ln>
                <a:solidFill>
                  <a:prstClr val="black"/>
                </a:solidFill>
                <a:effectLst/>
                <a:uLnTx/>
                <a:uFillTx/>
                <a:latin typeface="Times New Roman" pitchFamily="18" charset="0"/>
                <a:ea typeface="宋体" pitchFamily="2" charset="-122"/>
                <a:cs typeface="Times New Roman" pitchFamily="18" charset="0"/>
              </a:rPr>
              <a:t>Treg</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为寄存器延时），时间约等于</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Ta</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（总延时不变）。但是每隔</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T1</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时间，输出寄存器就输出一个结果，同时输入寄存器输入一个新的数据。这时两个逻辑块处理的不是同一个信号，资源被优化利用了（速度提高了），而寄存器对信号数据做了暂存。</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110</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868986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1" name="标题 1"/>
          <p:cNvSpPr>
            <a:spLocks noGrp="1"/>
          </p:cNvSpPr>
          <p:nvPr>
            <p:ph type="title"/>
          </p:nvPr>
        </p:nvSpPr>
        <p:spPr>
          <a:xfrm>
            <a:off x="1547812" y="1700213"/>
            <a:ext cx="7056636" cy="2090737"/>
          </a:xfrm>
        </p:spPr>
        <p:txBody>
          <a:bodyPr/>
          <a:lstStyle/>
          <a:p>
            <a:r>
              <a:rPr lang="zh-CN" altLang="en-US" sz="4800" b="1">
                <a:solidFill>
                  <a:srgbClr val="00B050"/>
                </a:solidFill>
                <a:latin typeface="黑体" pitchFamily="49" charset="-122"/>
                <a:ea typeface="黑体" pitchFamily="49" charset="-122"/>
              </a:rPr>
              <a:t>第</a:t>
            </a:r>
            <a:r>
              <a:rPr lang="en-US" altLang="zh-CN" sz="4800" b="1">
                <a:solidFill>
                  <a:srgbClr val="00B050"/>
                </a:solidFill>
                <a:latin typeface="Times New Roman" pitchFamily="18" charset="0"/>
                <a:ea typeface="黑体" pitchFamily="49" charset="-122"/>
                <a:cs typeface="Times New Roman" pitchFamily="18" charset="0"/>
              </a:rPr>
              <a:t>10</a:t>
            </a:r>
            <a:r>
              <a:rPr lang="zh-CN" altLang="en-US" sz="4800" b="1">
                <a:solidFill>
                  <a:srgbClr val="00B050"/>
                </a:solidFill>
                <a:latin typeface="黑体" pitchFamily="49" charset="-122"/>
                <a:ea typeface="黑体" pitchFamily="49" charset="-122"/>
              </a:rPr>
              <a:t>章  </a:t>
            </a:r>
            <a:r>
              <a:rPr lang="en-US" altLang="zh-CN" sz="4800" b="1">
                <a:solidFill>
                  <a:srgbClr val="00B050"/>
                </a:solidFill>
                <a:latin typeface="黑体" pitchFamily="49" charset="-122"/>
                <a:ea typeface="黑体" pitchFamily="49" charset="-122"/>
              </a:rPr>
              <a:t>Verilog</a:t>
            </a:r>
            <a:r>
              <a:rPr lang="zh-CN" altLang="en-US" sz="4800" b="1">
                <a:solidFill>
                  <a:srgbClr val="00B050"/>
                </a:solidFill>
                <a:latin typeface="黑体" pitchFamily="49" charset="-122"/>
                <a:ea typeface="黑体" pitchFamily="49" charset="-122"/>
              </a:rPr>
              <a:t>状态机设计技术</a:t>
            </a:r>
            <a:endParaRPr lang="zh-CN" altLang="en-US" sz="4800" b="1">
              <a:solidFill>
                <a:srgbClr val="00B050"/>
              </a:solidFill>
              <a:latin typeface="Times New Roman" panose="02020603050405020304" pitchFamily="18" charset="0"/>
              <a:ea typeface="黑体" pitchFamily="49" charset="-122"/>
              <a:cs typeface="Times New Roman" panose="02020603050405020304" pitchFamily="18" charset="0"/>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111</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779AA593-18BD-1960-C9E8-705C147E2D7C}"/>
            </a:ext>
          </a:extLst>
        </p:cNvPr>
        <p:cNvGrpSpPr/>
        <p:nvPr/>
      </p:nvGrpSpPr>
      <p:grpSpPr>
        <a:xfrm>
          <a:off x="0" y="0"/>
          <a:ext cx="0" cy="0"/>
          <a:chOff x="0" y="0"/>
          <a:chExt cx="0" cy="0"/>
        </a:xfrm>
      </p:grpSpPr>
      <p:sp>
        <p:nvSpPr>
          <p:cNvPr id="14" name="矩形 13">
            <a:extLst>
              <a:ext uri="{FF2B5EF4-FFF2-40B4-BE49-F238E27FC236}">
                <a16:creationId xmlns:a16="http://schemas.microsoft.com/office/drawing/2014/main" id="{DB4C264C-1C86-6AF7-588F-15861AA6A7C7}"/>
              </a:ext>
            </a:extLst>
          </p:cNvPr>
          <p:cNvSpPr/>
          <p:nvPr/>
        </p:nvSpPr>
        <p:spPr>
          <a:xfrm>
            <a:off x="1187624" y="907480"/>
            <a:ext cx="7776864" cy="5545856"/>
          </a:xfrm>
          <a:prstGeom prst="rect">
            <a:avLst/>
          </a:prstGeom>
          <a:solidFill>
            <a:schemeClr val="accent3">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Text Box 3">
            <a:extLst>
              <a:ext uri="{FF2B5EF4-FFF2-40B4-BE49-F238E27FC236}">
                <a16:creationId xmlns:a16="http://schemas.microsoft.com/office/drawing/2014/main" id="{09B2DCC3-782A-9B7F-BFBF-48492C24A589}"/>
              </a:ext>
            </a:extLst>
          </p:cNvPr>
          <p:cNvSpPr txBox="1">
            <a:spLocks noChangeArrowheads="1"/>
          </p:cNvSpPr>
          <p:nvPr/>
        </p:nvSpPr>
        <p:spPr bwMode="auto">
          <a:xfrm>
            <a:off x="1467544" y="344269"/>
            <a:ext cx="5624736"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FF3737"/>
                </a:solidFill>
                <a:effectLst/>
                <a:uLnTx/>
                <a:uFillTx/>
                <a:latin typeface="Times New Roman" pitchFamily="18" charset="0"/>
                <a:ea typeface="宋体" pitchFamily="2" charset="-122"/>
                <a:cs typeface="Times New Roman" pitchFamily="18" charset="0"/>
              </a:rPr>
              <a:t>Verilog</a:t>
            </a:r>
            <a:r>
              <a:rPr kumimoji="0" lang="zh-CN" altLang="en-US" sz="2600" b="1" i="0" u="none" strike="noStrike" kern="1200" cap="none" spc="0" normalizeH="0" baseline="0" noProof="0" dirty="0">
                <a:ln>
                  <a:noFill/>
                </a:ln>
                <a:solidFill>
                  <a:srgbClr val="FF3737"/>
                </a:solidFill>
                <a:effectLst/>
                <a:uLnTx/>
                <a:uFillTx/>
                <a:latin typeface="Times New Roman" pitchFamily="18" charset="0"/>
                <a:ea typeface="宋体" pitchFamily="2" charset="-122"/>
                <a:cs typeface="Times New Roman" pitchFamily="18" charset="0"/>
              </a:rPr>
              <a:t>有限状态机的一般编程框架：</a:t>
            </a:r>
            <a:endParaRPr kumimoji="1" lang="zh-CN" altLang="en-US" sz="2600" b="1" i="0" u="none" strike="noStrike" kern="1200" cap="none" spc="0" normalizeH="0" baseline="0" noProof="0" dirty="0">
              <a:ln>
                <a:noFill/>
              </a:ln>
              <a:solidFill>
                <a:srgbClr val="FF3737"/>
              </a:solidFill>
              <a:effectLst/>
              <a:uLnTx/>
              <a:uFillTx/>
              <a:latin typeface="Times New Roman"/>
              <a:ea typeface="宋体" pitchFamily="2" charset="-122"/>
              <a:cs typeface="+mn-cs"/>
            </a:endParaRPr>
          </a:p>
        </p:txBody>
      </p:sp>
      <p:sp>
        <p:nvSpPr>
          <p:cNvPr id="10" name="Rectangle 3">
            <a:extLst>
              <a:ext uri="{FF2B5EF4-FFF2-40B4-BE49-F238E27FC236}">
                <a16:creationId xmlns:a16="http://schemas.microsoft.com/office/drawing/2014/main" id="{A678EEE1-B75F-FE61-59CF-0AA064739092}"/>
              </a:ext>
            </a:extLst>
          </p:cNvPr>
          <p:cNvSpPr txBox="1">
            <a:spLocks noChangeArrowheads="1"/>
          </p:cNvSpPr>
          <p:nvPr/>
        </p:nvSpPr>
        <p:spPr bwMode="auto">
          <a:xfrm>
            <a:off x="1331639" y="1041122"/>
            <a:ext cx="7776864" cy="5412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module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模块名   （端口名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，端口名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endParaRPr kumimoji="0" lang="zh-CN" altLang="en-US"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0" lang="zh-CN" altLang="en-US"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模块端口描述</a:t>
            </a:r>
            <a:endPar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input/output/</a:t>
            </a:r>
            <a:r>
              <a:rPr kumimoji="0" lang="en-US" altLang="zh-CN" sz="18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inout</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端口名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，端口名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endParaRPr kumimoji="0" lang="zh-CN" altLang="en-US"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wire/</a:t>
            </a:r>
            <a:r>
              <a:rPr kumimoji="0" lang="en-US" altLang="zh-CN" sz="18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reg</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变量名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，变量名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endPar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indent="0">
              <a:lnSpc>
                <a:spcPct val="160000"/>
              </a:lnSpc>
              <a:spcBef>
                <a:spcPts val="0"/>
              </a:spcBef>
              <a:spcAft>
                <a:spcPts val="0"/>
              </a:spcAft>
              <a:buNone/>
              <a:defRPr/>
            </a:pPr>
            <a:r>
              <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0" lang="zh-CN" altLang="en-US"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说明部分</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lang="en-US" altLang="zh-CN" sz="1800" b="1" dirty="0">
                <a:solidFill>
                  <a:prstClr val="black"/>
                </a:solidFill>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parameter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状态名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lang="zh-CN" altLang="zh-CN" sz="1800" b="1" i="0" kern="1200" spc="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状态</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endPar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lang="en-US" altLang="zh-CN" sz="1800" b="1" dirty="0">
                <a:solidFill>
                  <a:prstClr val="black"/>
                </a:solidFill>
                <a:latin typeface="Times New Roman" pitchFamily="18" charset="0"/>
                <a:ea typeface="宋体" panose="02010600030101010101" pitchFamily="2" charset="-122"/>
                <a:cs typeface="Times New Roman" pitchFamily="18" charset="0"/>
              </a:rPr>
              <a:t>                reg </a:t>
            </a:r>
            <a:r>
              <a:rPr lang="zh-CN" altLang="en-US" sz="1800" b="1" dirty="0">
                <a:solidFill>
                  <a:prstClr val="black"/>
                </a:solidFill>
                <a:latin typeface="Times New Roman" pitchFamily="18" charset="0"/>
                <a:ea typeface="宋体" panose="02010600030101010101" pitchFamily="2" charset="-122"/>
                <a:cs typeface="Times New Roman" pitchFamily="18" charset="0"/>
              </a:rPr>
              <a:t>现态变量名，次态变量名；</a:t>
            </a:r>
            <a:endParaRPr lang="en-US" altLang="zh-CN" sz="1800" b="1" dirty="0">
              <a:solidFill>
                <a:prstClr val="black"/>
              </a:solidFill>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0" lang="zh-CN" altLang="en-US"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主控时序过程</a:t>
            </a:r>
            <a:endPar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always  @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18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posedge</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CLK</a:t>
            </a:r>
            <a:r>
              <a:rPr lang="zh-CN" altLang="en-US" sz="1800" b="1" dirty="0">
                <a:solidFill>
                  <a:prstClr val="black"/>
                </a:solidFill>
                <a:latin typeface="Times New Roman" pitchFamily="18" charset="0"/>
                <a:ea typeface="宋体" panose="02010600030101010101" pitchFamily="2" charset="-122"/>
                <a:cs typeface="Times New Roman" pitchFamily="18" charset="0"/>
              </a:rPr>
              <a:t> </a:t>
            </a:r>
            <a:r>
              <a:rPr lang="en-US" altLang="zh-CN" sz="1800" b="1" dirty="0">
                <a:solidFill>
                  <a:prstClr val="black"/>
                </a:solidFill>
                <a:latin typeface="Times New Roman" pitchFamily="18" charset="0"/>
                <a:ea typeface="宋体" panose="02010600030101010101" pitchFamily="2" charset="-122"/>
                <a:cs typeface="Times New Roman" pitchFamily="18" charset="0"/>
              </a:rPr>
              <a:t>or</a:t>
            </a:r>
            <a:r>
              <a:rPr lang="zh-CN" altLang="en-US" sz="1800" b="1" dirty="0">
                <a:solidFill>
                  <a:prstClr val="black"/>
                </a:solidFill>
                <a:latin typeface="Times New Roman" pitchFamily="18" charset="0"/>
                <a:ea typeface="宋体" panose="02010600030101010101" pitchFamily="2" charset="-122"/>
                <a:cs typeface="Times New Roman" pitchFamily="18" charset="0"/>
              </a:rPr>
              <a:t> </a:t>
            </a:r>
            <a:r>
              <a:rPr lang="en-US" altLang="zh-CN" sz="1800" b="1" dirty="0" err="1">
                <a:solidFill>
                  <a:srgbClr val="0000FF"/>
                </a:solidFill>
                <a:latin typeface="Times New Roman" pitchFamily="18" charset="0"/>
                <a:ea typeface="宋体" panose="02010600030101010101" pitchFamily="2" charset="-122"/>
                <a:cs typeface="Times New Roman" pitchFamily="18" charset="0"/>
              </a:rPr>
              <a:t>negedge</a:t>
            </a:r>
            <a:r>
              <a:rPr lang="zh-CN" altLang="en-US" sz="1800" b="1" dirty="0">
                <a:solidFill>
                  <a:srgbClr val="0000FF"/>
                </a:solidFill>
                <a:latin typeface="Times New Roman" pitchFamily="18" charset="0"/>
                <a:ea typeface="宋体" panose="02010600030101010101" pitchFamily="2" charset="-122"/>
                <a:cs typeface="Times New Roman" pitchFamily="18" charset="0"/>
              </a:rPr>
              <a:t> </a:t>
            </a:r>
            <a:r>
              <a:rPr lang="en-US" altLang="zh-CN" sz="1800" b="1" dirty="0">
                <a:solidFill>
                  <a:srgbClr val="0000FF"/>
                </a:solidFill>
                <a:latin typeface="Times New Roman" pitchFamily="18" charset="0"/>
                <a:ea typeface="宋体" panose="02010600030101010101" pitchFamily="2" charset="-122"/>
                <a:cs typeface="Times New Roman" pitchFamily="18" charset="0"/>
              </a:rPr>
              <a:t>RST</a:t>
            </a:r>
            <a:r>
              <a:rPr kumimoji="0" lang="en-US" altLang="zh-CN" sz="18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begin</a:t>
            </a:r>
            <a:endPar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if </a:t>
            </a:r>
            <a:r>
              <a:rPr kumimoji="0" lang="en-US" altLang="zh-CN" sz="18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(!RST</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现态变量</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&lt;=</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初始状态</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lang="en-US" altLang="zh-CN" sz="1800" b="1" dirty="0">
                <a:solidFill>
                  <a:prstClr val="black"/>
                </a:solidFill>
                <a:latin typeface="Times New Roman" pitchFamily="18" charset="0"/>
                <a:ea typeface="宋体" panose="02010600030101010101" pitchFamily="2" charset="-122"/>
                <a:cs typeface="Times New Roman" pitchFamily="18" charset="0"/>
              </a:rPr>
              <a:t>                                else </a:t>
            </a:r>
            <a:r>
              <a:rPr lang="zh-CN" altLang="en-US" sz="1800" b="1" dirty="0">
                <a:solidFill>
                  <a:prstClr val="black"/>
                </a:solidFill>
                <a:latin typeface="Times New Roman" pitchFamily="18" charset="0"/>
                <a:ea typeface="宋体" panose="02010600030101010101" pitchFamily="2" charset="-122"/>
                <a:cs typeface="Times New Roman" pitchFamily="18" charset="0"/>
              </a:rPr>
              <a:t>现态变量</a:t>
            </a:r>
            <a:r>
              <a:rPr lang="en-US" altLang="zh-CN" sz="1800" b="1" dirty="0">
                <a:solidFill>
                  <a:prstClr val="black"/>
                </a:solidFill>
                <a:latin typeface="Times New Roman" pitchFamily="18" charset="0"/>
                <a:ea typeface="宋体" panose="02010600030101010101" pitchFamily="2" charset="-122"/>
                <a:cs typeface="Times New Roman" pitchFamily="18" charset="0"/>
              </a:rPr>
              <a:t>&lt;=</a:t>
            </a:r>
            <a:r>
              <a:rPr lang="zh-CN" altLang="en-US" sz="1800" b="1" dirty="0">
                <a:solidFill>
                  <a:prstClr val="black"/>
                </a:solidFill>
                <a:latin typeface="Times New Roman" pitchFamily="18" charset="0"/>
                <a:ea typeface="宋体" panose="02010600030101010101" pitchFamily="2" charset="-122"/>
                <a:cs typeface="Times New Roman" pitchFamily="18" charset="0"/>
              </a:rPr>
              <a:t>次态变量</a:t>
            </a:r>
            <a:r>
              <a:rPr lang="en-US" altLang="zh-CN" sz="1800" b="1" dirty="0">
                <a:solidFill>
                  <a:prstClr val="black"/>
                </a:solidFill>
                <a:latin typeface="Times New Roman" pitchFamily="18" charset="0"/>
                <a:ea typeface="宋体" panose="02010600030101010101" pitchFamily="2" charset="-122"/>
                <a:cs typeface="Times New Roman" pitchFamily="18" charset="0"/>
              </a:rPr>
              <a:t>;</a:t>
            </a:r>
            <a:endPar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20000"/>
              </a:lnSpc>
              <a:spcBef>
                <a:spcPts val="0"/>
              </a:spcBef>
              <a:spcAft>
                <a:spcPts val="0"/>
              </a:spcAft>
              <a:buClrTx/>
              <a:buSzTx/>
              <a:buFont typeface="Arial" charset="0"/>
              <a:buNone/>
              <a:tabLst/>
              <a:defRPr/>
            </a:pPr>
            <a:endParaRPr lang="en-US" altLang="zh-CN" sz="1800" b="1" dirty="0">
              <a:solidFill>
                <a:prstClr val="black"/>
              </a:solidFill>
              <a:latin typeface="Times New Roman" pitchFamily="18" charset="0"/>
              <a:ea typeface="宋体" panose="02010600030101010101" pitchFamily="2" charset="-122"/>
              <a:cs typeface="Times New Roman" pitchFamily="18" charset="0"/>
            </a:endParaRPr>
          </a:p>
        </p:txBody>
      </p:sp>
      <p:sp>
        <p:nvSpPr>
          <p:cNvPr id="5" name="TextBox 4">
            <a:extLst>
              <a:ext uri="{FF2B5EF4-FFF2-40B4-BE49-F238E27FC236}">
                <a16:creationId xmlns:a16="http://schemas.microsoft.com/office/drawing/2014/main" id="{D526133A-51A1-344E-B727-546B05C0537C}"/>
              </a:ext>
            </a:extLst>
          </p:cNvPr>
          <p:cNvSpPr txBox="1"/>
          <p:nvPr/>
        </p:nvSpPr>
        <p:spPr>
          <a:xfrm>
            <a:off x="6444207" y="1151992"/>
            <a:ext cx="2404808"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0" lang="zh-CN" altLang="en-US"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定义一个状态机模块</a:t>
            </a:r>
          </a:p>
        </p:txBody>
      </p:sp>
      <p:sp>
        <p:nvSpPr>
          <p:cNvPr id="12" name="TextBox 11">
            <a:extLst>
              <a:ext uri="{FF2B5EF4-FFF2-40B4-BE49-F238E27FC236}">
                <a16:creationId xmlns:a16="http://schemas.microsoft.com/office/drawing/2014/main" id="{8944E361-E017-5D3F-6E2D-946BD44BC251}"/>
              </a:ext>
            </a:extLst>
          </p:cNvPr>
          <p:cNvSpPr txBox="1"/>
          <p:nvPr/>
        </p:nvSpPr>
        <p:spPr>
          <a:xfrm>
            <a:off x="6731999" y="1884465"/>
            <a:ext cx="1872208" cy="476028"/>
          </a:xfrm>
          <a:prstGeom prst="rect">
            <a:avLst/>
          </a:prstGeom>
          <a:noFill/>
        </p:spPr>
        <p:txBody>
          <a:bodyPr wrap="square" rtlCol="0">
            <a:spAutoFit/>
          </a:bodyPr>
          <a:lstStyle/>
          <a:p>
            <a:pPr marL="0" marR="0" lvl="0" indent="0" algn="l" defTabSz="914400" rtl="0" eaLnBrk="1" fontAlgn="base" latinLnBrk="0" hangingPunct="1">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0" lang="zh-CN" altLang="en-US"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端口类型说明</a:t>
            </a:r>
          </a:p>
        </p:txBody>
      </p:sp>
      <p:sp>
        <p:nvSpPr>
          <p:cNvPr id="13" name="TextBox 12">
            <a:extLst>
              <a:ext uri="{FF2B5EF4-FFF2-40B4-BE49-F238E27FC236}">
                <a16:creationId xmlns:a16="http://schemas.microsoft.com/office/drawing/2014/main" id="{6BD8FAE9-9E51-A9E8-9F6A-68167A1E3E8D}"/>
              </a:ext>
            </a:extLst>
          </p:cNvPr>
          <p:cNvSpPr txBox="1"/>
          <p:nvPr/>
        </p:nvSpPr>
        <p:spPr>
          <a:xfrm>
            <a:off x="6732239" y="2316513"/>
            <a:ext cx="1872208" cy="476028"/>
          </a:xfrm>
          <a:prstGeom prst="rect">
            <a:avLst/>
          </a:prstGeom>
          <a:noFill/>
        </p:spPr>
        <p:txBody>
          <a:bodyPr wrap="square" rtlCol="0">
            <a:spAutoFit/>
          </a:bodyPr>
          <a:lstStyle/>
          <a:p>
            <a:pPr marL="0" marR="0" lvl="0" indent="0" algn="l" defTabSz="914400" rtl="0" eaLnBrk="1" fontAlgn="base" latinLnBrk="0" hangingPunct="1">
              <a:lnSpc>
                <a:spcPct val="16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0" lang="zh-CN" altLang="en-US"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定义数据类型</a:t>
            </a:r>
            <a:endPar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endParaRPr>
          </a:p>
        </p:txBody>
      </p:sp>
      <p:sp>
        <p:nvSpPr>
          <p:cNvPr id="6" name="矩形 5">
            <a:extLst>
              <a:ext uri="{FF2B5EF4-FFF2-40B4-BE49-F238E27FC236}">
                <a16:creationId xmlns:a16="http://schemas.microsoft.com/office/drawing/2014/main" id="{E9D85F69-9E81-1BC1-91BF-5A5A23215C52}"/>
              </a:ext>
            </a:extLst>
          </p:cNvPr>
          <p:cNvSpPr/>
          <p:nvPr/>
        </p:nvSpPr>
        <p:spPr>
          <a:xfrm>
            <a:off x="5903999" y="3185758"/>
            <a:ext cx="1707519" cy="476028"/>
          </a:xfrm>
          <a:prstGeom prst="rect">
            <a:avLst/>
          </a:prstGeom>
        </p:spPr>
        <p:txBody>
          <a:bodyPr wrap="none">
            <a:spAutoFit/>
          </a:bodyPr>
          <a:lstStyle/>
          <a:p>
            <a:pPr marL="0" marR="0" lvl="0" indent="0" algn="l" defTabSz="914400" rtl="0" eaLnBrk="1" fontAlgn="base" latinLnBrk="0" hangingPunct="1">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0" lang="zh-CN" altLang="en-US"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定义状态元素</a:t>
            </a:r>
            <a:endPar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endParaRPr>
          </a:p>
        </p:txBody>
      </p:sp>
      <p:sp>
        <p:nvSpPr>
          <p:cNvPr id="16" name="灯片编号占位符 5">
            <a:extLst>
              <a:ext uri="{FF2B5EF4-FFF2-40B4-BE49-F238E27FC236}">
                <a16:creationId xmlns:a16="http://schemas.microsoft.com/office/drawing/2014/main" id="{6C88AB51-E062-FF11-ECD2-F0FEDDBAB5F8}"/>
              </a:ext>
            </a:extLst>
          </p:cNvPr>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112</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5" name="矩形 14">
            <a:extLst>
              <a:ext uri="{FF2B5EF4-FFF2-40B4-BE49-F238E27FC236}">
                <a16:creationId xmlns:a16="http://schemas.microsoft.com/office/drawing/2014/main" id="{ECB7AA0E-EC20-53F9-B024-639CA105A662}"/>
              </a:ext>
            </a:extLst>
          </p:cNvPr>
          <p:cNvSpPr/>
          <p:nvPr/>
        </p:nvSpPr>
        <p:spPr>
          <a:xfrm>
            <a:off x="5878239" y="3612657"/>
            <a:ext cx="2869696" cy="476028"/>
          </a:xfrm>
          <a:prstGeom prst="rect">
            <a:avLst/>
          </a:prstGeom>
        </p:spPr>
        <p:txBody>
          <a:bodyPr wrap="none">
            <a:spAutoFit/>
          </a:bodyPr>
          <a:lstStyle/>
          <a:p>
            <a:pPr marL="0" marR="0" lvl="0" indent="0" algn="l" defTabSz="914400" rtl="0" eaLnBrk="1" fontAlgn="base" latinLnBrk="0" hangingPunct="1">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0" lang="zh-CN" altLang="en-US"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定义现态变量和次态变量</a:t>
            </a:r>
            <a:endPar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42190940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6AC1DC17-B4F6-45C8-354C-77A24C35BE3B}"/>
            </a:ext>
          </a:extLst>
        </p:cNvPr>
        <p:cNvGrpSpPr/>
        <p:nvPr/>
      </p:nvGrpSpPr>
      <p:grpSpPr>
        <a:xfrm>
          <a:off x="0" y="0"/>
          <a:ext cx="0" cy="0"/>
          <a:chOff x="0" y="0"/>
          <a:chExt cx="0" cy="0"/>
        </a:xfrm>
      </p:grpSpPr>
      <p:sp>
        <p:nvSpPr>
          <p:cNvPr id="14" name="矩形 13">
            <a:extLst>
              <a:ext uri="{FF2B5EF4-FFF2-40B4-BE49-F238E27FC236}">
                <a16:creationId xmlns:a16="http://schemas.microsoft.com/office/drawing/2014/main" id="{8E637B7D-D1E7-B0E6-6253-24773914CB5A}"/>
              </a:ext>
            </a:extLst>
          </p:cNvPr>
          <p:cNvSpPr/>
          <p:nvPr/>
        </p:nvSpPr>
        <p:spPr>
          <a:xfrm>
            <a:off x="1259632" y="907480"/>
            <a:ext cx="7560840" cy="4465736"/>
          </a:xfrm>
          <a:prstGeom prst="rect">
            <a:avLst/>
          </a:prstGeom>
          <a:solidFill>
            <a:schemeClr val="accent3">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Text Box 3">
            <a:extLst>
              <a:ext uri="{FF2B5EF4-FFF2-40B4-BE49-F238E27FC236}">
                <a16:creationId xmlns:a16="http://schemas.microsoft.com/office/drawing/2014/main" id="{589E31B3-780A-B55D-1CD8-924C6DB5B41A}"/>
              </a:ext>
            </a:extLst>
          </p:cNvPr>
          <p:cNvSpPr txBox="1">
            <a:spLocks noChangeArrowheads="1"/>
          </p:cNvSpPr>
          <p:nvPr/>
        </p:nvSpPr>
        <p:spPr bwMode="auto">
          <a:xfrm>
            <a:off x="1467544" y="344269"/>
            <a:ext cx="5624736"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FF3737"/>
                </a:solidFill>
                <a:effectLst/>
                <a:uLnTx/>
                <a:uFillTx/>
                <a:latin typeface="Times New Roman" pitchFamily="18" charset="0"/>
                <a:ea typeface="宋体" pitchFamily="2" charset="-122"/>
                <a:cs typeface="Times New Roman" pitchFamily="18" charset="0"/>
              </a:rPr>
              <a:t>Verilog</a:t>
            </a:r>
            <a:r>
              <a:rPr kumimoji="0" lang="zh-CN" altLang="en-US" sz="2600" b="1" i="0" u="none" strike="noStrike" kern="1200" cap="none" spc="0" normalizeH="0" baseline="0" noProof="0" dirty="0">
                <a:ln>
                  <a:noFill/>
                </a:ln>
                <a:solidFill>
                  <a:srgbClr val="FF3737"/>
                </a:solidFill>
                <a:effectLst/>
                <a:uLnTx/>
                <a:uFillTx/>
                <a:latin typeface="Times New Roman" pitchFamily="18" charset="0"/>
                <a:ea typeface="宋体" pitchFamily="2" charset="-122"/>
                <a:cs typeface="Times New Roman" pitchFamily="18" charset="0"/>
              </a:rPr>
              <a:t>有限状态机的一般编程框架：</a:t>
            </a:r>
            <a:endParaRPr kumimoji="1" lang="zh-CN" altLang="en-US" sz="2600" b="1" i="0" u="none" strike="noStrike" kern="1200" cap="none" spc="0" normalizeH="0" baseline="0" noProof="0" dirty="0">
              <a:ln>
                <a:noFill/>
              </a:ln>
              <a:solidFill>
                <a:srgbClr val="FF3737"/>
              </a:solidFill>
              <a:effectLst/>
              <a:uLnTx/>
              <a:uFillTx/>
              <a:latin typeface="Times New Roman"/>
              <a:ea typeface="宋体" pitchFamily="2" charset="-122"/>
              <a:cs typeface="+mn-cs"/>
            </a:endParaRPr>
          </a:p>
        </p:txBody>
      </p:sp>
      <p:sp>
        <p:nvSpPr>
          <p:cNvPr id="10" name="Rectangle 3">
            <a:extLst>
              <a:ext uri="{FF2B5EF4-FFF2-40B4-BE49-F238E27FC236}">
                <a16:creationId xmlns:a16="http://schemas.microsoft.com/office/drawing/2014/main" id="{79F95368-70CB-193A-FC95-A74ACFDCE3F0}"/>
              </a:ext>
            </a:extLst>
          </p:cNvPr>
          <p:cNvSpPr txBox="1">
            <a:spLocks noChangeArrowheads="1"/>
          </p:cNvSpPr>
          <p:nvPr/>
        </p:nvSpPr>
        <p:spPr bwMode="auto">
          <a:xfrm>
            <a:off x="1331639" y="1041122"/>
            <a:ext cx="7344817" cy="418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indent="0" algn="l" rtl="0" eaLnBrk="0" fontAlgn="base" latinLnBrk="0" hangingPunct="0">
              <a:lnSpc>
                <a:spcPct val="160000"/>
              </a:lnSpc>
              <a:buNone/>
            </a:pPr>
            <a:r>
              <a:rPr lang="en-US" altLang="zh-CN" sz="1800" b="1" i="0" kern="1200" spc="0" baseline="0" dirty="0">
                <a:ln>
                  <a:noFill/>
                </a:ln>
                <a:solidFill>
                  <a:srgbClr val="984807"/>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b="1" i="0" kern="1200" spc="0" baseline="0" dirty="0">
                <a:ln>
                  <a:noFill/>
                </a:ln>
                <a:solidFill>
                  <a:srgbClr val="984807"/>
                </a:solidFill>
                <a:effectLst/>
                <a:latin typeface="Times New Roman" panose="02020603050405020304" pitchFamily="18" charset="0"/>
                <a:ea typeface="宋体" panose="02010600030101010101" pitchFamily="2" charset="-122"/>
                <a:cs typeface="Times New Roman" panose="02020603050405020304" pitchFamily="18" charset="0"/>
              </a:rPr>
              <a:t>主控</a:t>
            </a:r>
            <a:r>
              <a:rPr lang="zh-CN" altLang="zh-CN" sz="1800" b="1" kern="1200" dirty="0">
                <a:solidFill>
                  <a:srgbClr val="984807"/>
                </a:solidFill>
                <a:effectLst/>
                <a:latin typeface="Times New Roman" panose="02020603050405020304" pitchFamily="18" charset="0"/>
                <a:ea typeface="宋体" panose="02010600030101010101" pitchFamily="2" charset="-122"/>
                <a:cs typeface="Times New Roman" panose="02020603050405020304" pitchFamily="18" charset="0"/>
              </a:rPr>
              <a:t>组合</a:t>
            </a:r>
            <a:r>
              <a:rPr lang="zh-CN" altLang="zh-CN" sz="1800" b="1" i="0" kern="1200" spc="0" baseline="0" dirty="0">
                <a:ln>
                  <a:noFill/>
                </a:ln>
                <a:solidFill>
                  <a:srgbClr val="984807"/>
                </a:solidFill>
                <a:effectLst/>
                <a:latin typeface="Times New Roman" panose="02020603050405020304" pitchFamily="18" charset="0"/>
                <a:ea typeface="宋体" panose="02010600030101010101" pitchFamily="2" charset="-122"/>
                <a:cs typeface="Times New Roman" panose="02020603050405020304" pitchFamily="18" charset="0"/>
              </a:rPr>
              <a:t>过程</a:t>
            </a:r>
            <a:endParaRPr lang="zh-CN" altLang="zh-CN" sz="1100" dirty="0">
              <a:effectLst/>
            </a:endParaRPr>
          </a:p>
          <a:p>
            <a:pPr marL="0" marR="0" indent="0" algn="l" rtl="0" eaLnBrk="0" fontAlgn="base" latinLnBrk="0" hangingPunct="0">
              <a:lnSpc>
                <a:spcPct val="120000"/>
              </a:lnSpc>
              <a:buNone/>
            </a:pP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i="0" kern="1200" spc="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always  @ </a:t>
            </a:r>
            <a:r>
              <a:rPr lang="zh-CN" altLang="zh-CN" sz="1800" b="1" i="0" kern="1200" spc="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（现态变量 </a:t>
            </a:r>
            <a:r>
              <a:rPr lang="en-US" altLang="zh-CN" sz="1800" b="1" i="0" kern="1200" spc="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or </a:t>
            </a:r>
            <a:r>
              <a:rPr lang="zh-CN" altLang="zh-CN" sz="1800" b="1" i="0" kern="1200" spc="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输入信号） </a:t>
            </a:r>
            <a:r>
              <a:rPr lang="en-US" altLang="zh-CN" sz="1800" b="1" i="0" kern="1200" spc="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begin</a:t>
            </a:r>
            <a:endParaRPr lang="zh-CN" altLang="zh-CN" sz="1100" dirty="0">
              <a:effectLst/>
            </a:endParaRPr>
          </a:p>
          <a:p>
            <a:pPr marL="0" marR="0" indent="0" algn="l" rtl="0" eaLnBrk="0" fontAlgn="base" latinLnBrk="0" hangingPunct="0">
              <a:lnSpc>
                <a:spcPct val="120000"/>
              </a:lnSpc>
              <a:buNone/>
            </a:pPr>
            <a:r>
              <a:rPr lang="zh-CN" altLang="zh-CN" sz="1800" b="1" i="0" kern="1200" spc="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1800" b="1" i="0" kern="1200" spc="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case</a:t>
            </a:r>
            <a:r>
              <a:rPr lang="zh-CN" altLang="zh-CN" sz="1800" b="1" i="0" kern="1200" spc="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（现态变量</a:t>
            </a:r>
            <a:r>
              <a:rPr lang="zh-CN"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100" dirty="0">
              <a:effectLst/>
            </a:endParaRPr>
          </a:p>
          <a:p>
            <a:pPr marL="0" marR="0" indent="0" algn="l" rtl="0" eaLnBrk="0" fontAlgn="base" latinLnBrk="0" hangingPunct="0">
              <a:lnSpc>
                <a:spcPct val="120000"/>
              </a:lnSpc>
              <a:buNone/>
            </a:pPr>
            <a:r>
              <a:rPr lang="en-US"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状态</a:t>
            </a:r>
            <a:r>
              <a:rPr lang="en-US"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begin </a:t>
            </a:r>
            <a:r>
              <a:rPr lang="zh-CN"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输出信号</a:t>
            </a:r>
            <a:r>
              <a:rPr lang="zh-CN" altLang="en-US"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赋值</a:t>
            </a:r>
            <a:r>
              <a:rPr lang="en-US"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次态变量赋值</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end</a:t>
            </a:r>
          </a:p>
          <a:p>
            <a:pPr marL="0" marR="0" indent="0" algn="l" rtl="0" eaLnBrk="0" fontAlgn="base" latinLnBrk="0" hangingPunct="0">
              <a:lnSpc>
                <a:spcPct val="120000"/>
              </a:lnSpc>
              <a:buNone/>
            </a:pPr>
            <a:r>
              <a:rPr lang="en-US"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状态</a:t>
            </a:r>
            <a:r>
              <a:rPr lang="en-US"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 begin </a:t>
            </a:r>
            <a:r>
              <a:rPr lang="zh-CN"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输出信号</a:t>
            </a:r>
            <a:r>
              <a:rPr lang="zh-CN" altLang="en-US"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赋值</a:t>
            </a:r>
            <a:r>
              <a:rPr lang="en-US"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次态变量赋值</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end</a:t>
            </a:r>
          </a:p>
          <a:p>
            <a:pPr marL="0" marR="0" indent="0" algn="l" rtl="0" eaLnBrk="0" fontAlgn="base" latinLnBrk="0" hangingPunct="0">
              <a:lnSpc>
                <a:spcPct val="120000"/>
              </a:lnSpc>
              <a:buNone/>
            </a:pP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p>
          <a:p>
            <a:pPr marL="0" marR="0" indent="0" algn="l" rtl="0" eaLnBrk="0" fontAlgn="base" latinLnBrk="0" hangingPunct="0">
              <a:lnSpc>
                <a:spcPct val="120000"/>
              </a:lnSpc>
              <a:buNone/>
            </a:pPr>
            <a:r>
              <a:rPr lang="en-US" altLang="zh-CN"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defaul</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 </a:t>
            </a:r>
            <a:r>
              <a:rPr lang="en-US"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begin </a:t>
            </a:r>
            <a:r>
              <a:rPr lang="zh-CN"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输出信号</a:t>
            </a:r>
            <a:r>
              <a:rPr lang="zh-CN" altLang="en-US"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赋值</a:t>
            </a:r>
            <a:r>
              <a:rPr lang="en-US" altLang="zh-CN" sz="1800" b="1" kern="12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次态变量赋值</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end</a:t>
            </a:r>
          </a:p>
          <a:p>
            <a:pPr marL="0" marR="0" indent="0" algn="l" rtl="0" eaLnBrk="0" fontAlgn="base" latinLnBrk="0" hangingPunct="0">
              <a:lnSpc>
                <a:spcPct val="120000"/>
              </a:lnSpc>
              <a:buNone/>
            </a:pPr>
            <a:r>
              <a:rPr lang="en-US" altLang="zh-CN" sz="1800" b="1"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endcase</a:t>
            </a:r>
            <a:endParaRPr lang="zh-CN" altLang="zh-CN" sz="1800" dirty="0">
              <a:effectLst/>
            </a:endParaRPr>
          </a:p>
          <a:p>
            <a:pPr marL="0" marR="0" indent="0" algn="l" rtl="0" eaLnBrk="0" fontAlgn="base" latinLnBrk="0" hangingPunct="0">
              <a:lnSpc>
                <a:spcPct val="120000"/>
              </a:lnSpc>
              <a:buNone/>
            </a:pPr>
            <a:r>
              <a:rPr lang="en-US" altLang="zh-CN" sz="1800" b="1" i="0" kern="1200" spc="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end</a:t>
            </a:r>
            <a:endParaRPr lang="zh-CN" altLang="zh-CN" sz="1100" dirty="0">
              <a:effectLst/>
            </a:endParaRPr>
          </a:p>
          <a:p>
            <a:pPr marL="0" marR="0" indent="0" algn="l" rtl="0" eaLnBrk="0" fontAlgn="base" latinLnBrk="0" hangingPunct="0">
              <a:lnSpc>
                <a:spcPct val="160000"/>
              </a:lnSpc>
              <a:buNone/>
            </a:pPr>
            <a:r>
              <a:rPr lang="en-US" altLang="zh-CN" sz="1800" b="1" i="0" kern="1200" spc="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endmodule</a:t>
            </a:r>
            <a:endParaRPr lang="zh-CN" altLang="zh-CN" sz="1100" dirty="0">
              <a:effectLst/>
            </a:endParaRPr>
          </a:p>
          <a:p>
            <a:pPr marL="0" marR="0" lvl="0" indent="0" algn="l" defTabSz="914400" rtl="0" eaLnBrk="0" fontAlgn="base" latinLnBrk="0" hangingPunct="0">
              <a:lnSpc>
                <a:spcPct val="120000"/>
              </a:lnSpc>
              <a:spcBef>
                <a:spcPts val="0"/>
              </a:spcBef>
              <a:spcAft>
                <a:spcPts val="0"/>
              </a:spcAft>
              <a:buClrTx/>
              <a:buSzTx/>
              <a:buFont typeface="Arial" charset="0"/>
              <a:buNone/>
              <a:tabLst/>
              <a:defRPr/>
            </a:pPr>
            <a:endParaRPr lang="en-US" altLang="zh-CN" sz="1800" b="1" dirty="0">
              <a:solidFill>
                <a:prstClr val="black"/>
              </a:solidFill>
              <a:latin typeface="Times New Roman" pitchFamily="18" charset="0"/>
              <a:ea typeface="宋体" panose="02010600030101010101" pitchFamily="2" charset="-122"/>
              <a:cs typeface="Times New Roman" pitchFamily="18" charset="0"/>
            </a:endParaRPr>
          </a:p>
        </p:txBody>
      </p:sp>
      <p:sp>
        <p:nvSpPr>
          <p:cNvPr id="16" name="灯片编号占位符 5">
            <a:extLst>
              <a:ext uri="{FF2B5EF4-FFF2-40B4-BE49-F238E27FC236}">
                <a16:creationId xmlns:a16="http://schemas.microsoft.com/office/drawing/2014/main" id="{D7F8D76C-9D91-583A-B71D-E7F39A3C7203}"/>
              </a:ext>
            </a:extLst>
          </p:cNvPr>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113</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118020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187624" y="2468809"/>
            <a:ext cx="7717730" cy="806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说明部分</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中包含状态转换变量的定义和所有可能状态的说明，必要时还要确定每一状态的编码形式。</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6" name="Rectangle 3"/>
          <p:cNvSpPr>
            <a:spLocks noChangeArrowheads="1"/>
          </p:cNvSpPr>
          <p:nvPr/>
        </p:nvSpPr>
        <p:spPr bwMode="auto">
          <a:xfrm>
            <a:off x="1175132" y="182566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a:ln>
                  <a:noFill/>
                </a:ln>
                <a:solidFill>
                  <a:srgbClr val="0070C0"/>
                </a:solidFill>
                <a:effectLst/>
                <a:uLnTx/>
                <a:uFillTx/>
                <a:latin typeface="Times New Roman" pitchFamily="18" charset="0"/>
                <a:ea typeface="宋体" panose="02010600030101010101" pitchFamily="2" charset="-122"/>
                <a:cs typeface="Times New Roman" pitchFamily="18" charset="0"/>
              </a:rPr>
              <a:t>1</a:t>
            </a:r>
            <a:r>
              <a:rPr kumimoji="0" lang="zh-CN" altLang="en-US" sz="2800" b="1" i="0" u="none" strike="noStrike" kern="1200" cap="none" spc="0" normalizeH="0" baseline="0" noProof="0">
                <a:ln>
                  <a:noFill/>
                </a:ln>
                <a:solidFill>
                  <a:srgbClr val="0070C0"/>
                </a:solidFill>
                <a:effectLst/>
                <a:uLnTx/>
                <a:uFillTx/>
                <a:latin typeface="Times New Roman" pitchFamily="18" charset="0"/>
                <a:ea typeface="宋体" panose="02010600030101010101" pitchFamily="2" charset="-122"/>
                <a:cs typeface="Times New Roman" pitchFamily="18" charset="0"/>
              </a:rPr>
              <a:t>、状态机说明部分</a:t>
            </a:r>
          </a:p>
        </p:txBody>
      </p:sp>
      <p:sp>
        <p:nvSpPr>
          <p:cNvPr id="8" name="Rectangle 3"/>
          <p:cNvSpPr>
            <a:spLocks noChangeArrowheads="1"/>
          </p:cNvSpPr>
          <p:nvPr/>
        </p:nvSpPr>
        <p:spPr bwMode="auto">
          <a:xfrm>
            <a:off x="1331640" y="3452227"/>
            <a:ext cx="7369293" cy="98488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parameter[2: 0]  s0=0, s1=1, s2=2 , s3=3, s4=4;</a:t>
            </a: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[2: 0] </a:t>
            </a:r>
            <a:r>
              <a:rPr kumimoji="1" lang="en-US" altLang="zh-CN" sz="24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current_state</a:t>
            </a: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4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4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p:txBody>
      </p:sp>
      <p:sp>
        <p:nvSpPr>
          <p:cNvPr id="9" name="矩形 8"/>
          <p:cNvSpPr>
            <a:spLocks noChangeArrowheads="1"/>
          </p:cNvSpPr>
          <p:nvPr/>
        </p:nvSpPr>
        <p:spPr bwMode="auto">
          <a:xfrm>
            <a:off x="1187624" y="4687983"/>
            <a:ext cx="7717730" cy="1909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216000" algn="l" defTabSz="914400" rtl="0" eaLnBrk="1" fontAlgn="base"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状态元素</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s0</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s1</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等用关键词</a:t>
            </a:r>
            <a:r>
              <a:rPr kumimoji="0" lang="en-US" altLang="zh-CN"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parameter</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来定义，各状态元素所取得数值或编码必须写出具体值。</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216000" algn="l" defTabSz="914400" rtl="0" eaLnBrk="1" fontAlgn="base" latinLnBrk="0" hangingPunct="1">
              <a:lnSpc>
                <a:spcPct val="120000"/>
              </a:lnSpc>
              <a:spcBef>
                <a:spcPts val="0"/>
              </a:spcBef>
              <a:spcAft>
                <a:spcPts val="1200"/>
              </a:spcAft>
              <a:buClr>
                <a:prstClr val="black"/>
              </a:buClr>
              <a:buSzTx/>
              <a:buFont typeface="Arial" panose="020B0604020202020204" pitchFamily="34" charset="0"/>
              <a:buChar char="•"/>
              <a:tabLst/>
              <a:defRPr/>
            </a:pP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parameter</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旁的位宽说明可写可不写</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216000" algn="l" defTabSz="914400" rtl="0" eaLnBrk="1" fontAlgn="base"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en-US" altLang="zh-CN" sz="2200" b="1" i="0" u="none" strike="noStrike" kern="1200" cap="none" spc="0" normalizeH="0" baseline="0" noProof="0" err="1">
                <a:ln>
                  <a:noFill/>
                </a:ln>
                <a:solidFill>
                  <a:srgbClr val="0000FF"/>
                </a:solidFill>
                <a:effectLst/>
                <a:uLnTx/>
                <a:uFillTx/>
                <a:latin typeface="Times New Roman" pitchFamily="18" charset="0"/>
                <a:ea typeface="宋体" pitchFamily="2" charset="-122"/>
                <a:cs typeface="Times New Roman" pitchFamily="18" charset="0"/>
              </a:rPr>
              <a:t>current_state</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是现态变量和</a:t>
            </a:r>
            <a:r>
              <a:rPr kumimoji="0" lang="en-US" altLang="zh-CN" sz="2200" b="1" i="0" u="none" strike="noStrike" kern="1200" cap="none" spc="0" normalizeH="0" baseline="0" noProof="0" err="1">
                <a:ln>
                  <a:noFill/>
                </a:ln>
                <a:solidFill>
                  <a:srgbClr val="0000FF"/>
                </a:solidFill>
                <a:effectLst/>
                <a:uLnTx/>
                <a:uFillTx/>
                <a:latin typeface="Times New Roman" pitchFamily="18" charset="0"/>
                <a:ea typeface="宋体" pitchFamily="2" charset="-122"/>
                <a:cs typeface="Times New Roman" pitchFamily="18" charset="0"/>
              </a:rPr>
              <a:t>next_state</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是次态变量</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114</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 name="Rectangle 2">
            <a:extLst>
              <a:ext uri="{FF2B5EF4-FFF2-40B4-BE49-F238E27FC236}">
                <a16:creationId xmlns:a16="http://schemas.microsoft.com/office/drawing/2014/main" id="{170B933C-CA98-2D31-F953-0FFEAF50D18A}"/>
              </a:ext>
            </a:extLst>
          </p:cNvPr>
          <p:cNvSpPr>
            <a:spLocks noGrp="1" noChangeArrowheads="1"/>
          </p:cNvSpPr>
          <p:nvPr/>
        </p:nvSpPr>
        <p:spPr bwMode="auto">
          <a:xfrm>
            <a:off x="1174750" y="188640"/>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§10.1.2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状态机的一般结构</a:t>
            </a:r>
          </a:p>
        </p:txBody>
      </p:sp>
      <p:sp>
        <p:nvSpPr>
          <p:cNvPr id="3" name="矩形 2">
            <a:extLst>
              <a:ext uri="{FF2B5EF4-FFF2-40B4-BE49-F238E27FC236}">
                <a16:creationId xmlns:a16="http://schemas.microsoft.com/office/drawing/2014/main" id="{BDA1AB2E-3CF7-DCAD-865B-38A2E0D61B15}"/>
              </a:ext>
            </a:extLst>
          </p:cNvPr>
          <p:cNvSpPr>
            <a:spLocks noChangeArrowheads="1"/>
          </p:cNvSpPr>
          <p:nvPr/>
        </p:nvSpPr>
        <p:spPr bwMode="auto">
          <a:xfrm>
            <a:off x="1187624" y="791648"/>
            <a:ext cx="771773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最一般和最常用的状态机结构中通常包含了</a:t>
            </a:r>
            <a:r>
              <a:rPr kumimoji="0" lang="zh-CN" altLang="en-US" sz="2200" b="1" i="0" u="none" strike="noStrike" kern="1200" cap="none" spc="0" normalizeH="0" baseline="0" noProof="0" dirty="0">
                <a:ln>
                  <a:noFill/>
                </a:ln>
                <a:solidFill>
                  <a:srgbClr val="FF6600"/>
                </a:solidFill>
                <a:effectLst/>
                <a:uLnTx/>
                <a:uFillTx/>
                <a:latin typeface="Times New Roman" pitchFamily="18" charset="0"/>
                <a:ea typeface="宋体" pitchFamily="2" charset="-122"/>
                <a:cs typeface="Times New Roman" pitchFamily="18" charset="0"/>
              </a:rPr>
              <a:t>说明部分</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srgbClr val="FF6600"/>
                </a:solidFill>
                <a:effectLst/>
                <a:uLnTx/>
                <a:uFillTx/>
                <a:latin typeface="Times New Roman" pitchFamily="18" charset="0"/>
                <a:ea typeface="宋体" pitchFamily="2" charset="-122"/>
                <a:cs typeface="Times New Roman" pitchFamily="18" charset="0"/>
              </a:rPr>
              <a:t>主控时序过程</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srgbClr val="FF6600"/>
                </a:solidFill>
                <a:effectLst/>
                <a:uLnTx/>
                <a:uFillTx/>
                <a:latin typeface="Times New Roman" pitchFamily="18" charset="0"/>
                <a:ea typeface="宋体" pitchFamily="2" charset="-122"/>
                <a:cs typeface="Times New Roman" pitchFamily="18" charset="0"/>
              </a:rPr>
              <a:t>主控组合过程</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srgbClr val="FF6600"/>
                </a:solidFill>
                <a:effectLst/>
                <a:uLnTx/>
                <a:uFillTx/>
                <a:latin typeface="Times New Roman" pitchFamily="18" charset="0"/>
                <a:ea typeface="宋体" pitchFamily="2" charset="-122"/>
                <a:cs typeface="Times New Roman" pitchFamily="18" charset="0"/>
              </a:rPr>
              <a:t>辅助过程</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等几个部分</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83735726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665513"/>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a:ln>
                  <a:noFill/>
                </a:ln>
                <a:solidFill>
                  <a:srgbClr val="0070C0"/>
                </a:solidFill>
                <a:effectLst/>
                <a:uLnTx/>
                <a:uFillTx/>
                <a:latin typeface="Times New Roman" pitchFamily="18" charset="0"/>
                <a:ea typeface="宋体" panose="02010600030101010101" pitchFamily="2" charset="-122"/>
                <a:cs typeface="Times New Roman" pitchFamily="18" charset="0"/>
              </a:rPr>
              <a:t>2</a:t>
            </a:r>
            <a:r>
              <a:rPr kumimoji="0" lang="zh-CN" altLang="en-US" sz="2800" b="1" i="0" u="none" strike="noStrike" kern="1200" cap="none" spc="0" normalizeH="0" baseline="0" noProof="0">
                <a:ln>
                  <a:noFill/>
                </a:ln>
                <a:solidFill>
                  <a:srgbClr val="0070C0"/>
                </a:solidFill>
                <a:effectLst/>
                <a:uLnTx/>
                <a:uFillTx/>
                <a:latin typeface="Times New Roman" pitchFamily="18" charset="0"/>
                <a:ea typeface="宋体" panose="02010600030101010101" pitchFamily="2" charset="-122"/>
                <a:cs typeface="Times New Roman" pitchFamily="18" charset="0"/>
              </a:rPr>
              <a:t>、主控时序过程</a:t>
            </a:r>
          </a:p>
        </p:txBody>
      </p:sp>
      <p:sp>
        <p:nvSpPr>
          <p:cNvPr id="10" name="矩形 9"/>
          <p:cNvSpPr>
            <a:spLocks noChangeArrowheads="1"/>
          </p:cNvSpPr>
          <p:nvPr/>
        </p:nvSpPr>
        <p:spPr bwMode="auto">
          <a:xfrm>
            <a:off x="1187624" y="1385593"/>
            <a:ext cx="7717730" cy="4419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主控时序过程</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指负责状态机运转和在时钟驱动下负责状态转换的过程。</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状态机是随外部时钟信号，以同步时序方式工作的，状态机中必须包含一个</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对工作时钟敏感</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的过程，状态机向下一状态转换的实现仅取决于时钟信号的到来。</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当时钟的有效跳变到来时，时序过程只是</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机械地将代表次态的信号</a:t>
            </a:r>
            <a:r>
              <a:rPr kumimoji="0" lang="en-US" altLang="zh-CN" sz="2200" b="1" i="0" u="none" strike="noStrike" kern="1200" cap="none" spc="0" normalizeH="0" baseline="0" noProof="0" dirty="0" err="1">
                <a:ln>
                  <a:noFill/>
                </a:ln>
                <a:solidFill>
                  <a:srgbClr val="0000FF"/>
                </a:solidFill>
                <a:effectLst/>
                <a:uLnTx/>
                <a:uFillTx/>
                <a:latin typeface="Times New Roman" pitchFamily="18" charset="0"/>
                <a:ea typeface="宋体" pitchFamily="2" charset="-122"/>
                <a:cs typeface="Times New Roman" pitchFamily="18" charset="0"/>
              </a:rPr>
              <a:t>next_state</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中的内容送入现态的信号</a:t>
            </a:r>
            <a:r>
              <a:rPr kumimoji="0" lang="en-US" altLang="zh-CN" sz="2200" b="1" i="0" u="none" strike="noStrike" kern="1200" cap="none" spc="0" normalizeH="0" baseline="0" noProof="0" dirty="0" err="1">
                <a:ln>
                  <a:noFill/>
                </a:ln>
                <a:solidFill>
                  <a:srgbClr val="0000FF"/>
                </a:solidFill>
                <a:effectLst/>
                <a:uLnTx/>
                <a:uFillTx/>
                <a:latin typeface="Times New Roman" pitchFamily="18" charset="0"/>
                <a:ea typeface="宋体" pitchFamily="2" charset="-122"/>
                <a:cs typeface="Times New Roman" pitchFamily="18" charset="0"/>
              </a:rPr>
              <a:t>current_state</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中</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，而信号</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next_state</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中的内容完全由其他过程根据实际情况来决定。</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此时序过程中</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也可放置一些同步或异步清</a:t>
            </a:r>
            <a:r>
              <a:rPr kumimoji="0"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0</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或置位</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方面的控制信号。</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115</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2129388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Rectangle 3"/>
          <p:cNvSpPr>
            <a:spLocks noChangeArrowheads="1"/>
          </p:cNvSpPr>
          <p:nvPr/>
        </p:nvSpPr>
        <p:spPr bwMode="auto">
          <a:xfrm>
            <a:off x="1175132" y="11663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a:ln>
                  <a:noFill/>
                </a:ln>
                <a:solidFill>
                  <a:srgbClr val="0070C0"/>
                </a:solidFill>
                <a:effectLst/>
                <a:uLnTx/>
                <a:uFillTx/>
                <a:latin typeface="Times New Roman" pitchFamily="18" charset="0"/>
                <a:ea typeface="宋体" panose="02010600030101010101" pitchFamily="2" charset="-122"/>
                <a:cs typeface="Times New Roman" pitchFamily="18" charset="0"/>
              </a:rPr>
              <a:t>3</a:t>
            </a:r>
            <a:r>
              <a:rPr kumimoji="0" lang="zh-CN" altLang="en-US" sz="2800" b="1" i="0" u="none" strike="noStrike" kern="1200" cap="none" spc="0" normalizeH="0" baseline="0" noProof="0">
                <a:ln>
                  <a:noFill/>
                </a:ln>
                <a:solidFill>
                  <a:srgbClr val="0070C0"/>
                </a:solidFill>
                <a:effectLst/>
                <a:uLnTx/>
                <a:uFillTx/>
                <a:latin typeface="Times New Roman" pitchFamily="18" charset="0"/>
                <a:ea typeface="宋体" panose="02010600030101010101" pitchFamily="2" charset="-122"/>
                <a:cs typeface="Times New Roman" pitchFamily="18" charset="0"/>
              </a:rPr>
              <a:t>、主控组合过程</a:t>
            </a:r>
          </a:p>
        </p:txBody>
      </p:sp>
      <p:sp>
        <p:nvSpPr>
          <p:cNvPr id="10" name="矩形 9"/>
          <p:cNvSpPr>
            <a:spLocks noChangeArrowheads="1"/>
          </p:cNvSpPr>
          <p:nvPr/>
        </p:nvSpPr>
        <p:spPr bwMode="auto">
          <a:xfrm>
            <a:off x="1187624" y="620688"/>
            <a:ext cx="771773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主控组合过程</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根据当前状态和外部的信号发出控制信号，同时确定下一状态的走向。</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pic>
        <p:nvPicPr>
          <p:cNvPr id="5"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b="14999"/>
          <a:stretch/>
        </p:blipFill>
        <p:spPr bwMode="auto">
          <a:xfrm>
            <a:off x="1816039" y="1484784"/>
            <a:ext cx="6140337" cy="1819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a:spLocks noChangeArrowheads="1"/>
          </p:cNvSpPr>
          <p:nvPr/>
        </p:nvSpPr>
        <p:spPr bwMode="auto">
          <a:xfrm>
            <a:off x="1043608" y="3356992"/>
            <a:ext cx="7861746" cy="34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216000" marR="0" lvl="0" indent="-216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在时钟的作用下，</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REG</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时序过程将次态信号的内容</a:t>
            </a:r>
            <a:r>
              <a:rPr kumimoji="0" lang="en-US" altLang="zh-CN" sz="20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next_state</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传递给现态信号</a:t>
            </a:r>
            <a:r>
              <a:rPr kumimoji="0" lang="en-US" altLang="zh-CN" sz="20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current_state</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216000" marR="0" lvl="0" indent="-216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COM</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组合过程通过信号</a:t>
            </a:r>
            <a:r>
              <a:rPr kumimoji="0" lang="en-US" altLang="zh-CN" sz="20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current_state</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中的状态值，进入相应的状态</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p>
          <a:p>
            <a:pPr marL="216000" marR="0" lvl="0" indent="-216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在此状态中根据外部的信号（如</a:t>
            </a:r>
            <a:r>
              <a:rPr kumimoji="0" lang="en-US" altLang="zh-CN" sz="20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state_inputs</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）向内或</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向外发出控制信号</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（如</a:t>
            </a:r>
            <a:r>
              <a:rPr kumimoji="0" lang="en-US" altLang="zh-CN" sz="20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com_outputs</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216000" marR="0" lvl="0" indent="-216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同时根据外部信号（如</a:t>
            </a:r>
            <a:r>
              <a:rPr kumimoji="0" lang="en-US" altLang="zh-CN" sz="20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state_inputs</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向次态信号</a:t>
            </a:r>
            <a:r>
              <a:rPr kumimoji="0" lang="en-US" altLang="zh-CN" sz="2000" b="1" i="0" u="none" strike="noStrike" kern="1200" cap="none" spc="0" normalizeH="0" baseline="0" noProof="0" dirty="0" err="1">
                <a:ln>
                  <a:noFill/>
                </a:ln>
                <a:solidFill>
                  <a:srgbClr val="0000FF"/>
                </a:solidFill>
                <a:effectLst/>
                <a:uLnTx/>
                <a:uFillTx/>
                <a:latin typeface="Times New Roman" pitchFamily="18" charset="0"/>
                <a:ea typeface="宋体" pitchFamily="2" charset="-122"/>
                <a:cs typeface="Times New Roman" pitchFamily="18" charset="0"/>
              </a:rPr>
              <a:t>next_state</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中赋相应的状态值</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，确定下一状态的走向；</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216000" marR="0" lvl="0" indent="-216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此状态值通过</a:t>
            </a:r>
            <a:r>
              <a:rPr kumimoji="0" lang="en-US" altLang="zh-CN" sz="20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next_state</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传给</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REG</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时序过程，直到下一个时钟脉冲的到来。</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116</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213025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Rectangle 3"/>
          <p:cNvSpPr>
            <a:spLocks noChangeArrowheads="1"/>
          </p:cNvSpPr>
          <p:nvPr/>
        </p:nvSpPr>
        <p:spPr bwMode="auto">
          <a:xfrm>
            <a:off x="1175132" y="33265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a:ln>
                  <a:noFill/>
                </a:ln>
                <a:solidFill>
                  <a:srgbClr val="0070C0"/>
                </a:solidFill>
                <a:effectLst/>
                <a:uLnTx/>
                <a:uFillTx/>
                <a:latin typeface="Times New Roman" pitchFamily="18" charset="0"/>
                <a:ea typeface="宋体" panose="02010600030101010101" pitchFamily="2" charset="-122"/>
                <a:cs typeface="Times New Roman" pitchFamily="18" charset="0"/>
              </a:rPr>
              <a:t>4</a:t>
            </a:r>
            <a:r>
              <a:rPr kumimoji="0" lang="zh-CN" altLang="en-US" sz="2800" b="1" i="0" u="none" strike="noStrike" kern="1200" cap="none" spc="0" normalizeH="0" baseline="0" noProof="0">
                <a:ln>
                  <a:noFill/>
                </a:ln>
                <a:solidFill>
                  <a:srgbClr val="0070C0"/>
                </a:solidFill>
                <a:effectLst/>
                <a:uLnTx/>
                <a:uFillTx/>
                <a:latin typeface="Times New Roman" pitchFamily="18" charset="0"/>
                <a:ea typeface="宋体" panose="02010600030101010101" pitchFamily="2" charset="-122"/>
                <a:cs typeface="Times New Roman" pitchFamily="18" charset="0"/>
              </a:rPr>
              <a:t>、辅助过程</a:t>
            </a:r>
          </a:p>
        </p:txBody>
      </p:sp>
      <p:sp>
        <p:nvSpPr>
          <p:cNvPr id="10" name="矩形 9"/>
          <p:cNvSpPr>
            <a:spLocks noChangeArrowheads="1"/>
          </p:cNvSpPr>
          <p:nvPr/>
        </p:nvSpPr>
        <p:spPr bwMode="auto">
          <a:xfrm>
            <a:off x="1187624" y="908720"/>
            <a:ext cx="7717730"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辅助过程</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用于配合状态机工作的组合过程或时序过程。例如为了完成某种算法的过程，或为了存储数据的存储过程，或用于配合状态机工作的其他时序过程等。</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9" name="Text Box 9"/>
          <p:cNvSpPr txBox="1">
            <a:spLocks noChangeArrowheads="1"/>
          </p:cNvSpPr>
          <p:nvPr/>
        </p:nvSpPr>
        <p:spPr bwMode="auto">
          <a:xfrm>
            <a:off x="1115617" y="2170599"/>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10-1</a:t>
            </a:r>
            <a:endPar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1" name="Text Box 9"/>
          <p:cNvSpPr txBox="1">
            <a:spLocks noChangeArrowheads="1"/>
          </p:cNvSpPr>
          <p:nvPr/>
        </p:nvSpPr>
        <p:spPr bwMode="auto">
          <a:xfrm>
            <a:off x="1187625" y="2818671"/>
            <a:ext cx="7848872" cy="347787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FSM_EXP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reset,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state_inputs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comb_outputs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状态机工作时钟</a:t>
            </a:r>
            <a:endPar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reset;		</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状态机复位控制</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[0: 1]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state_inputs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来自外部的状态机控制信号</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[3: 0]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comb_outputs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状态机对外部发出的控制信号输出</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[3: 0]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comb_outputs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parameter s0=0, s1=1, s2=2, s3=3, s4=4;</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定义状态参数</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[4: 0]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c_st</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定义现态和次态的状态变量</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or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negedge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reset) begin</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主控时序过程</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(!reset)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c_st</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&lt;=s0;</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复位有效时，下一状态进入初态</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s0</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else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c_st</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117</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1635014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Text Box 9"/>
          <p:cNvSpPr txBox="1">
            <a:spLocks noChangeArrowheads="1"/>
          </p:cNvSpPr>
          <p:nvPr/>
        </p:nvSpPr>
        <p:spPr bwMode="auto">
          <a:xfrm>
            <a:off x="1115617" y="153208"/>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10-1-</a:t>
            </a: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续</a:t>
            </a:r>
            <a:endPar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1" name="Text Box 9"/>
          <p:cNvSpPr txBox="1">
            <a:spLocks noChangeArrowheads="1"/>
          </p:cNvSpPr>
          <p:nvPr/>
        </p:nvSpPr>
        <p:spPr bwMode="auto">
          <a:xfrm>
            <a:off x="899592" y="764704"/>
            <a:ext cx="8136904" cy="594008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c_st</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or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state_inputs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begin</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主控组合过程</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case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c_st</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为了在仿真波形中容易看清</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将</a:t>
            </a:r>
            <a:r>
              <a:rPr kumimoji="1" lang="en-US" altLang="zh-CN" sz="2000" b="1" i="0" u="none" strike="noStrike" kern="1200" cap="none" spc="0" normalizeH="0" baseline="0" noProof="0" err="1">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current_state</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简写为</a:t>
            </a:r>
            <a:r>
              <a:rPr kumimoji="1" lang="en-US" altLang="zh-CN" sz="2000" b="1" i="0" u="none" strike="noStrike" kern="1200" cap="none" spc="0" normalizeH="0" baseline="0" noProof="0" err="1">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c_st</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s0 : begin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comb_outputs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&lt;=5;</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进入状态</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s0</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时，输出控制码</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5</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state_inputs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==2'b00)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&lt;=s0;</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条件满足</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回初态</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s0</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else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&lt;=s1; end</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条件不满足，到下一状态</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s1</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s1 : begin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comb_outputs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&lt;=8;</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进入状态</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s1</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时，输出控制码</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8</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state_inputs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==2'b01)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&lt;=s1;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else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&lt;=s2;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s2 : begin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comb_outputs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&lt;=12;</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state_inputs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==2'b10)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&lt;=s0;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else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&lt;=s3;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s3 : begin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comb_outputs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&lt;=14;</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state_inputs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==2'b11)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&lt;=s3;</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else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&lt;=s4;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s4 : begin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comb_outputs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&lt;=9;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&lt;=s0;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default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&lt;=s0;</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现态若未出现以上各态，返回初态</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s0</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endcase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118</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4455873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4771"/>
          <a:stretch/>
        </p:blipFill>
        <p:spPr bwMode="auto">
          <a:xfrm>
            <a:off x="1819758" y="764704"/>
            <a:ext cx="6442075" cy="2145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3"/>
          <p:cNvSpPr>
            <a:spLocks noChangeArrowheads="1"/>
          </p:cNvSpPr>
          <p:nvPr/>
        </p:nvSpPr>
        <p:spPr bwMode="auto">
          <a:xfrm>
            <a:off x="3731632" y="3033859"/>
            <a:ext cx="2618329" cy="430887"/>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状态机的状态转换图</a:t>
            </a:r>
          </a:p>
        </p:txBody>
      </p:sp>
      <p:sp>
        <p:nvSpPr>
          <p:cNvPr id="13" name="Rectangle 3"/>
          <p:cNvSpPr>
            <a:spLocks noChangeArrowheads="1"/>
          </p:cNvSpPr>
          <p:nvPr/>
        </p:nvSpPr>
        <p:spPr bwMode="auto">
          <a:xfrm>
            <a:off x="3707904" y="5468410"/>
            <a:ext cx="2618329" cy="403252"/>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状态机的工作时序</a:t>
            </a:r>
          </a:p>
        </p:txBody>
      </p:sp>
      <p:pic>
        <p:nvPicPr>
          <p:cNvPr id="10"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22282"/>
          <a:stretch/>
        </p:blipFill>
        <p:spPr bwMode="auto">
          <a:xfrm>
            <a:off x="1117107" y="4085280"/>
            <a:ext cx="7847381" cy="113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标注 1"/>
          <p:cNvSpPr/>
          <p:nvPr/>
        </p:nvSpPr>
        <p:spPr>
          <a:xfrm>
            <a:off x="1117107" y="5301208"/>
            <a:ext cx="1942725" cy="611746"/>
          </a:xfrm>
          <a:prstGeom prst="wedgeRoundRectCallout">
            <a:avLst>
              <a:gd name="adj1" fmla="val -21525"/>
              <a:gd name="adj2" fmla="val -102699"/>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rPr>
              <a:t>间接了解状态机内部运行情况</a:t>
            </a:r>
          </a:p>
        </p:txBody>
      </p:sp>
      <p:sp>
        <p:nvSpPr>
          <p:cNvPr id="14" name="圆角矩形标注 13"/>
          <p:cNvSpPr/>
          <p:nvPr/>
        </p:nvSpPr>
        <p:spPr>
          <a:xfrm>
            <a:off x="1151351" y="3140968"/>
            <a:ext cx="1942725" cy="1008112"/>
          </a:xfrm>
          <a:prstGeom prst="wedgeRoundRectCallout">
            <a:avLst>
              <a:gd name="adj1" fmla="val -24986"/>
              <a:gd name="adj2" fmla="val 87298"/>
              <a:gd name="adj3" fmla="val 16667"/>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rPr>
              <a:t>利用它改变状态机变化模式和状态转变方向</a:t>
            </a:r>
          </a:p>
        </p:txBody>
      </p:sp>
      <p:sp>
        <p:nvSpPr>
          <p:cNvPr id="3" name="矩形 2"/>
          <p:cNvSpPr/>
          <p:nvPr/>
        </p:nvSpPr>
        <p:spPr>
          <a:xfrm>
            <a:off x="1152000" y="4788000"/>
            <a:ext cx="862606" cy="14350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 name="矩形 14"/>
          <p:cNvSpPr/>
          <p:nvPr/>
        </p:nvSpPr>
        <p:spPr>
          <a:xfrm>
            <a:off x="1152000" y="4581643"/>
            <a:ext cx="862606" cy="143501"/>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119</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92637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 name="矩形 6"/>
          <p:cNvSpPr>
            <a:spLocks noChangeArrowheads="1"/>
          </p:cNvSpPr>
          <p:nvPr/>
        </p:nvSpPr>
        <p:spPr bwMode="auto">
          <a:xfrm>
            <a:off x="1115616" y="2629649"/>
            <a:ext cx="7848872"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以关键词</a:t>
            </a:r>
            <a:r>
              <a:rPr kumimoji="0" lang="en-US" altLang="zh-CN" sz="20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Times New Roman" pitchFamily="18" charset="0"/>
              </a:rPr>
              <a:t>begin_end</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引导，本身没有功能，仅限于在</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always</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引导的过程语句结构中使用，类似于一个</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括号</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，括号中的语句都被认定归属于同一操作模块。</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若某 一语句结构中仅包含</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一条语句</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，且无需定义局部变量时，块语句被默认使用，即</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无需显式</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定义块，可省略。</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若包含</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多条语句</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（包括含有局部变量定义的单条语句），则必须用</a:t>
            </a:r>
            <a:r>
              <a:rPr kumimoji="0" lang="en-US" altLang="zh-CN" sz="20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begin_end</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显式</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结构将它们“括”起来。</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“：块名”可用于注释当前块的特征，综合时不参加编译，可省略。</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8" name="Rectangle 3"/>
          <p:cNvSpPr>
            <a:spLocks noChangeArrowheads="1"/>
          </p:cNvSpPr>
          <p:nvPr/>
        </p:nvSpPr>
        <p:spPr bwMode="auto">
          <a:xfrm>
            <a:off x="1175132" y="18864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lang="en-US" altLang="zh-CN" sz="2800" b="1" dirty="0">
                <a:solidFill>
                  <a:srgbClr val="0070C0"/>
                </a:solidFill>
                <a:latin typeface="Times New Roman" pitchFamily="18" charset="0"/>
                <a:ea typeface="宋体" panose="02010600030101010101" pitchFamily="2" charset="-122"/>
                <a:cs typeface="Times New Roman" pitchFamily="18" charset="0"/>
              </a:rPr>
              <a:t>5</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、块语句</a:t>
            </a:r>
            <a:r>
              <a:rPr kumimoji="0" lang="en-US" altLang="zh-CN" sz="2800" b="1" i="0" u="none" strike="noStrike" kern="1200" cap="none" spc="0" normalizeH="0" baseline="0" noProof="0" dirty="0" err="1">
                <a:ln>
                  <a:noFill/>
                </a:ln>
                <a:solidFill>
                  <a:srgbClr val="0070C0"/>
                </a:solidFill>
                <a:effectLst/>
                <a:uLnTx/>
                <a:uFillTx/>
                <a:latin typeface="Times New Roman" pitchFamily="18" charset="0"/>
                <a:ea typeface="宋体" panose="02010600030101010101" pitchFamily="2" charset="-122"/>
                <a:cs typeface="Times New Roman" pitchFamily="18" charset="0"/>
              </a:rPr>
              <a:t>begin_end</a:t>
            </a:r>
            <a:endPar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endParaRPr>
          </a:p>
        </p:txBody>
      </p:sp>
      <p:sp>
        <p:nvSpPr>
          <p:cNvPr id="10" name="Rectangle 3"/>
          <p:cNvSpPr>
            <a:spLocks noChangeArrowheads="1"/>
          </p:cNvSpPr>
          <p:nvPr/>
        </p:nvSpPr>
        <p:spPr bwMode="auto">
          <a:xfrm>
            <a:off x="1451179" y="840775"/>
            <a:ext cx="7513309" cy="150810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begin  [: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块名</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n</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end</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12</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3635230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173826"/>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§10.2.1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多过程结构状态机</a:t>
            </a:r>
          </a:p>
        </p:txBody>
      </p:sp>
      <p:pic>
        <p:nvPicPr>
          <p:cNvPr id="9"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b="10894"/>
          <a:stretch/>
        </p:blipFill>
        <p:spPr bwMode="auto">
          <a:xfrm>
            <a:off x="1776104" y="1015891"/>
            <a:ext cx="6395461" cy="230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3"/>
          <p:cNvSpPr>
            <a:spLocks noChangeArrowheads="1"/>
          </p:cNvSpPr>
          <p:nvPr/>
        </p:nvSpPr>
        <p:spPr bwMode="auto">
          <a:xfrm>
            <a:off x="3203849" y="3284984"/>
            <a:ext cx="4032448" cy="430887"/>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ADC0809</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工作时序和芯片引脚图</a:t>
            </a:r>
          </a:p>
        </p:txBody>
      </p:sp>
      <p:sp>
        <p:nvSpPr>
          <p:cNvPr id="16" name="矩形 15"/>
          <p:cNvSpPr>
            <a:spLocks noChangeArrowheads="1"/>
          </p:cNvSpPr>
          <p:nvPr/>
        </p:nvSpPr>
        <p:spPr bwMode="auto">
          <a:xfrm>
            <a:off x="1331640" y="4005064"/>
            <a:ext cx="7560840" cy="2557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252000" marR="0" lvl="0" indent="-216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en-US" altLang="zh-CN"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START</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为转换</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启动控制信号</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，高电平有效。</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252000" marR="0" lvl="0" indent="-216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en-US" altLang="zh-CN"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ALE</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为模拟信号输入选通端口</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地址锁存信号</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，上升沿有效。</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252000" marR="0" lvl="0" indent="-216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en-US" altLang="zh-CN"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EOC</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为</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状态信</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号，</a:t>
            </a:r>
            <a:r>
              <a:rPr kumimoji="0" lang="en-US" altLang="zh-CN"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START</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有效后，</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EOC</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为低电平，进入转换状态，转换时间约</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100</a:t>
            </a:r>
            <a:r>
              <a:rPr kumimoji="0" lang="en-US" altLang="zh-CN" sz="2200" b="1" i="0" u="none" strike="noStrike" kern="1200" cap="none" spc="0" normalizeH="0" baseline="0" noProof="0">
                <a:ln>
                  <a:noFill/>
                </a:ln>
                <a:solidFill>
                  <a:prstClr val="black"/>
                </a:solidFill>
                <a:effectLst/>
                <a:uLnTx/>
                <a:uFillTx/>
                <a:latin typeface="Symbol" panose="05050102010706020507" pitchFamily="18" charset="2"/>
                <a:ea typeface="宋体" pitchFamily="2" charset="-122"/>
                <a:cs typeface="Times New Roman" pitchFamily="18" charset="0"/>
              </a:rPr>
              <a:t>m</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s</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，转换结束后，</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EOC</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变为高电平。</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252000" marR="0" lvl="0" indent="-216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en-US" altLang="zh-CN"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OE</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为</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输出允许控制</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，高电平有效。</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120</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7990357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121</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9" name="Rectangle 3"/>
          <p:cNvSpPr>
            <a:spLocks noChangeArrowheads="1"/>
          </p:cNvSpPr>
          <p:nvPr/>
        </p:nvSpPr>
        <p:spPr bwMode="auto">
          <a:xfrm>
            <a:off x="1573186" y="3430161"/>
            <a:ext cx="3528392"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solidFill>
                  <a:prstClr val="black"/>
                </a:solidFill>
                <a:latin typeface="Times New Roman" panose="02020603050405020304" pitchFamily="18" charset="0"/>
                <a:ea typeface="宋体"/>
                <a:cs typeface="Times New Roman" panose="02020603050405020304" pitchFamily="18" charset="0"/>
              </a:rPr>
              <a:t>控制</a:t>
            </a:r>
            <a:r>
              <a:rPr lang="en-US" altLang="zh-CN" sz="2000" b="1" dirty="0">
                <a:solidFill>
                  <a:prstClr val="black"/>
                </a:solidFill>
                <a:latin typeface="Times New Roman" panose="02020603050405020304" pitchFamily="18" charset="0"/>
                <a:ea typeface="宋体"/>
                <a:cs typeface="Times New Roman" panose="02020603050405020304" pitchFamily="18" charset="0"/>
              </a:rPr>
              <a:t>ADC0809</a:t>
            </a:r>
            <a:r>
              <a:rPr lang="zh-CN" altLang="en-US" sz="2000" b="1" dirty="0">
                <a:solidFill>
                  <a:prstClr val="black"/>
                </a:solidFill>
                <a:latin typeface="Times New Roman" panose="02020603050405020304" pitchFamily="18" charset="0"/>
                <a:ea typeface="宋体"/>
                <a:cs typeface="Times New Roman" panose="02020603050405020304" pitchFamily="18" charset="0"/>
              </a:rPr>
              <a:t>采样状态图</a:t>
            </a:r>
          </a:p>
        </p:txBody>
      </p:sp>
      <p:grpSp>
        <p:nvGrpSpPr>
          <p:cNvPr id="40" name="组合 39"/>
          <p:cNvGrpSpPr/>
          <p:nvPr/>
        </p:nvGrpSpPr>
        <p:grpSpPr>
          <a:xfrm>
            <a:off x="1259632" y="260648"/>
            <a:ext cx="7488832" cy="4392488"/>
            <a:chOff x="1573186" y="-27384"/>
            <a:chExt cx="7488832" cy="4392488"/>
          </a:xfrm>
        </p:grpSpPr>
        <p:pic>
          <p:nvPicPr>
            <p:cNvPr id="4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5464"/>
            <a:stretch/>
          </p:blipFill>
          <p:spPr bwMode="auto">
            <a:xfrm>
              <a:off x="1573186" y="980147"/>
              <a:ext cx="7289531"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圆角矩形标注 41"/>
            <p:cNvSpPr/>
            <p:nvPr/>
          </p:nvSpPr>
          <p:spPr>
            <a:xfrm>
              <a:off x="2555776" y="-27384"/>
              <a:ext cx="2952328" cy="936104"/>
            </a:xfrm>
            <a:prstGeom prst="wedgeRoundRectCallout">
              <a:avLst>
                <a:gd name="adj1" fmla="val 33596"/>
                <a:gd name="adj2" fmla="val 113561"/>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solidFill>
                    <a:prstClr val="black"/>
                  </a:solidFill>
                  <a:latin typeface="Times New Roman" panose="02020603050405020304" pitchFamily="18" charset="0"/>
                  <a:cs typeface="Times New Roman" panose="02020603050405020304" pitchFamily="18" charset="0"/>
                </a:rPr>
                <a:t>监测</a:t>
              </a:r>
              <a:r>
                <a:rPr lang="en-US" altLang="zh-CN" b="1" dirty="0">
                  <a:solidFill>
                    <a:prstClr val="black"/>
                  </a:solidFill>
                  <a:latin typeface="Times New Roman" panose="02020603050405020304" pitchFamily="18" charset="0"/>
                  <a:cs typeface="Times New Roman" panose="02020603050405020304" pitchFamily="18" charset="0"/>
                </a:rPr>
                <a:t>EOC</a:t>
              </a:r>
              <a:r>
                <a:rPr lang="zh-CN" altLang="en-US" b="1" dirty="0">
                  <a:solidFill>
                    <a:prstClr val="black"/>
                  </a:solidFill>
                  <a:latin typeface="Times New Roman" panose="02020603050405020304" pitchFamily="18" charset="0"/>
                  <a:cs typeface="Times New Roman" panose="02020603050405020304" pitchFamily="18" charset="0"/>
                </a:rPr>
                <a:t>，低电平，转换未结束，停留，高电平，转换结束，进入</a:t>
              </a:r>
              <a:r>
                <a:rPr lang="en-US" altLang="zh-CN" b="1" dirty="0">
                  <a:solidFill>
                    <a:prstClr val="black"/>
                  </a:solidFill>
                  <a:latin typeface="Times New Roman" panose="02020603050405020304" pitchFamily="18" charset="0"/>
                  <a:cs typeface="Times New Roman" panose="02020603050405020304" pitchFamily="18" charset="0"/>
                </a:rPr>
                <a:t>st3</a:t>
              </a:r>
              <a:endParaRPr lang="zh-CN" altLang="en-US" b="1" dirty="0">
                <a:solidFill>
                  <a:prstClr val="black"/>
                </a:solidFill>
                <a:latin typeface="Times New Roman" panose="02020603050405020304" pitchFamily="18" charset="0"/>
                <a:cs typeface="Times New Roman" panose="02020603050405020304" pitchFamily="18" charset="0"/>
              </a:endParaRPr>
            </a:p>
          </p:txBody>
        </p:sp>
        <p:sp>
          <p:nvSpPr>
            <p:cNvPr id="43" name="圆角矩形标注 42"/>
            <p:cNvSpPr/>
            <p:nvPr/>
          </p:nvSpPr>
          <p:spPr>
            <a:xfrm>
              <a:off x="6087312" y="2780928"/>
              <a:ext cx="2974706" cy="1584176"/>
            </a:xfrm>
            <a:prstGeom prst="wedgeRoundRectCallout">
              <a:avLst>
                <a:gd name="adj1" fmla="val -25488"/>
                <a:gd name="adj2" fmla="val -106054"/>
                <a:gd name="adj3" fmla="val 16667"/>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b="1" dirty="0">
                  <a:solidFill>
                    <a:prstClr val="black"/>
                  </a:solidFill>
                  <a:latin typeface="Times New Roman" panose="02020603050405020304" pitchFamily="18" charset="0"/>
                  <a:cs typeface="Times New Roman" panose="02020603050405020304" pitchFamily="18" charset="0"/>
                </a:rPr>
                <a:t>状态机向</a:t>
              </a:r>
              <a:r>
                <a:rPr lang="en-US" altLang="zh-CN" b="1" dirty="0">
                  <a:solidFill>
                    <a:prstClr val="black"/>
                  </a:solidFill>
                  <a:latin typeface="Times New Roman" panose="02020603050405020304" pitchFamily="18" charset="0"/>
                  <a:cs typeface="Times New Roman" panose="02020603050405020304" pitchFamily="18" charset="0"/>
                </a:rPr>
                <a:t>0809</a:t>
              </a:r>
              <a:r>
                <a:rPr lang="zh-CN" altLang="en-US" b="1" dirty="0">
                  <a:solidFill>
                    <a:prstClr val="black"/>
                  </a:solidFill>
                  <a:latin typeface="Times New Roman" panose="02020603050405020304" pitchFamily="18" charset="0"/>
                  <a:cs typeface="Times New Roman" panose="02020603050405020304" pitchFamily="18" charset="0"/>
                </a:rPr>
                <a:t>发出</a:t>
              </a:r>
              <a:r>
                <a:rPr lang="en-US" altLang="zh-CN" b="1" dirty="0">
                  <a:solidFill>
                    <a:prstClr val="black"/>
                  </a:solidFill>
                  <a:latin typeface="Times New Roman" panose="02020603050405020304" pitchFamily="18" charset="0"/>
                  <a:cs typeface="Times New Roman" panose="02020603050405020304" pitchFamily="18" charset="0"/>
                </a:rPr>
                <a:t>OE</a:t>
              </a:r>
              <a:r>
                <a:rPr lang="zh-CN" altLang="en-US" b="1" dirty="0">
                  <a:solidFill>
                    <a:prstClr val="black"/>
                  </a:solidFill>
                  <a:latin typeface="Times New Roman" panose="02020603050405020304" pitchFamily="18" charset="0"/>
                  <a:cs typeface="Times New Roman" panose="02020603050405020304" pitchFamily="18" charset="0"/>
                </a:rPr>
                <a:t>信号（高电平），允许输出，同时作为数据稳定周期，以便下一个状态中向锁存器锁入可靠的数据。</a:t>
              </a:r>
            </a:p>
          </p:txBody>
        </p:sp>
        <p:sp>
          <p:nvSpPr>
            <p:cNvPr id="44" name="圆角矩形标注 43"/>
            <p:cNvSpPr/>
            <p:nvPr/>
          </p:nvSpPr>
          <p:spPr>
            <a:xfrm>
              <a:off x="5868144" y="-27384"/>
              <a:ext cx="2880320" cy="936104"/>
            </a:xfrm>
            <a:prstGeom prst="wedgeRoundRectCallout">
              <a:avLst>
                <a:gd name="adj1" fmla="val 34280"/>
                <a:gd name="adj2" fmla="val 112032"/>
                <a:gd name="adj3" fmla="val 16667"/>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b="1" dirty="0">
                  <a:solidFill>
                    <a:prstClr val="black"/>
                  </a:solidFill>
                  <a:latin typeface="Times New Roman" panose="02020603050405020304" pitchFamily="18" charset="0"/>
                  <a:cs typeface="Times New Roman" panose="02020603050405020304" pitchFamily="18" charset="0"/>
                </a:rPr>
                <a:t>状态机向</a:t>
              </a:r>
              <a:r>
                <a:rPr lang="en-US" altLang="zh-CN" b="1" dirty="0">
                  <a:solidFill>
                    <a:prstClr val="black"/>
                  </a:solidFill>
                  <a:latin typeface="Times New Roman" panose="02020603050405020304" pitchFamily="18" charset="0"/>
                  <a:cs typeface="Times New Roman" panose="02020603050405020304" pitchFamily="18" charset="0"/>
                </a:rPr>
                <a:t>0809</a:t>
              </a:r>
              <a:r>
                <a:rPr lang="zh-CN" altLang="en-US" b="1" dirty="0">
                  <a:solidFill>
                    <a:prstClr val="black"/>
                  </a:solidFill>
                  <a:latin typeface="Times New Roman" panose="02020603050405020304" pitchFamily="18" charset="0"/>
                  <a:cs typeface="Times New Roman" panose="02020603050405020304" pitchFamily="18" charset="0"/>
                </a:rPr>
                <a:t>发出</a:t>
              </a:r>
              <a:r>
                <a:rPr lang="en-US" altLang="zh-CN" b="1" dirty="0">
                  <a:solidFill>
                    <a:prstClr val="black"/>
                  </a:solidFill>
                  <a:latin typeface="Times New Roman" panose="02020603050405020304" pitchFamily="18" charset="0"/>
                  <a:cs typeface="Times New Roman" panose="02020603050405020304" pitchFamily="18" charset="0"/>
                </a:rPr>
                <a:t>LOCK</a:t>
              </a:r>
              <a:r>
                <a:rPr lang="zh-CN" altLang="en-US" b="1" dirty="0">
                  <a:solidFill>
                    <a:prstClr val="black"/>
                  </a:solidFill>
                  <a:latin typeface="Times New Roman" panose="02020603050405020304" pitchFamily="18" charset="0"/>
                  <a:cs typeface="Times New Roman" panose="02020603050405020304" pitchFamily="18" charset="0"/>
                </a:rPr>
                <a:t>信号（上升沿），将</a:t>
              </a:r>
              <a:r>
                <a:rPr lang="en-US" altLang="zh-CN" b="1" dirty="0">
                  <a:solidFill>
                    <a:prstClr val="black"/>
                  </a:solidFill>
                  <a:latin typeface="Times New Roman" panose="02020603050405020304" pitchFamily="18" charset="0"/>
                  <a:cs typeface="Times New Roman" panose="02020603050405020304" pitchFamily="18" charset="0"/>
                </a:rPr>
                <a:t>0809</a:t>
              </a:r>
              <a:r>
                <a:rPr lang="zh-CN" altLang="en-US" b="1" dirty="0">
                  <a:solidFill>
                    <a:prstClr val="black"/>
                  </a:solidFill>
                  <a:latin typeface="Times New Roman" panose="02020603050405020304" pitchFamily="18" charset="0"/>
                  <a:cs typeface="Times New Roman" panose="02020603050405020304" pitchFamily="18" charset="0"/>
                </a:rPr>
                <a:t>输出的数据进行锁存。</a:t>
              </a:r>
            </a:p>
          </p:txBody>
        </p:sp>
      </p:grpSp>
      <p:pic>
        <p:nvPicPr>
          <p:cNvPr id="2" name="Picture 5">
            <a:extLst>
              <a:ext uri="{FF2B5EF4-FFF2-40B4-BE49-F238E27FC236}">
                <a16:creationId xmlns:a16="http://schemas.microsoft.com/office/drawing/2014/main" id="{0A45E8F0-0110-1BA6-BA7B-22990C5064D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8237"/>
          <a:stretch/>
        </p:blipFill>
        <p:spPr bwMode="auto">
          <a:xfrm>
            <a:off x="1113488" y="4213616"/>
            <a:ext cx="4294958" cy="2307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3">
            <a:extLst>
              <a:ext uri="{FF2B5EF4-FFF2-40B4-BE49-F238E27FC236}">
                <a16:creationId xmlns:a16="http://schemas.microsoft.com/office/drawing/2014/main" id="{52EED34F-D663-E9B0-E223-528F427AADD0}"/>
              </a:ext>
            </a:extLst>
          </p:cNvPr>
          <p:cNvSpPr>
            <a:spLocks noChangeArrowheads="1"/>
          </p:cNvSpPr>
          <p:nvPr/>
        </p:nvSpPr>
        <p:spPr bwMode="auto">
          <a:xfrm>
            <a:off x="5765771" y="5205100"/>
            <a:ext cx="1485309" cy="769441"/>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采样状态机结构框图</a:t>
            </a:r>
          </a:p>
        </p:txBody>
      </p:sp>
    </p:spTree>
    <p:extLst>
      <p:ext uri="{BB962C8B-B14F-4D97-AF65-F5344CB8AC3E}">
        <p14:creationId xmlns:p14="http://schemas.microsoft.com/office/powerpoint/2010/main" val="28691611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Text Box 9"/>
          <p:cNvSpPr txBox="1">
            <a:spLocks noChangeArrowheads="1"/>
          </p:cNvSpPr>
          <p:nvPr/>
        </p:nvSpPr>
        <p:spPr bwMode="auto">
          <a:xfrm>
            <a:off x="1115617" y="153208"/>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10-2</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 </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ADC0809</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采样控制</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1" name="Text Box 9"/>
          <p:cNvSpPr txBox="1">
            <a:spLocks noChangeArrowheads="1"/>
          </p:cNvSpPr>
          <p:nvPr/>
        </p:nvSpPr>
        <p:spPr bwMode="auto">
          <a:xfrm>
            <a:off x="899592" y="764704"/>
            <a:ext cx="8136904" cy="5632311"/>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ADC0809 (D, CLK, EOC, RST, ALE, START, OE, ADDA, Q, LOCK_T);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[7: 0] D;</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来自</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0809</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转换好的</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8</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位数据</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CLK, RST;</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状态机工作时钟和系统复位控制</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EOC;</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转换状态指示，低电平表示正在转换</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ALE;</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//8</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个模拟信号通道地址锁存信号</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START, OE;</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转换启动信号和数据输出三态控制信号</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ADDA, LOCK_T;</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信号通道控制信号和锁存测试信号</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[7:0] Q;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ALE, START, OE;</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parameter s0=0, s1=1, s2=2, s3=3, s4=4;</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定义各状态子类型</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[4: 0]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为了便于仿真显示，现态名简写为</a:t>
            </a:r>
            <a:r>
              <a:rPr kumimoji="1" lang="en-US" altLang="zh-CN" sz="2000" b="1" i="0" u="none" strike="noStrike" kern="1200" cap="none" spc="0" normalizeH="0" baseline="0" noProof="0" err="1">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cs</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[7: 0] REGL;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LOCK;</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转换后数据输出锁存时钟信号</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or EOC)  begin</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主控组合过程，规定各状态转换方式</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case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s0 : begin ALE=0; START=0; OE=0; LOCK=0;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&lt;=s1; end</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//0809</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初始化</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s1 : begin ALE=1; START=1; OE=0; LOCK=0;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&lt;=s2; end</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启动采样信号</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START</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122</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6542052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Text Box 9"/>
          <p:cNvSpPr txBox="1">
            <a:spLocks noChangeArrowheads="1"/>
          </p:cNvSpPr>
          <p:nvPr/>
        </p:nvSpPr>
        <p:spPr bwMode="auto">
          <a:xfrm>
            <a:off x="1115617" y="153208"/>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10-2-</a:t>
            </a: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续</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 </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ADC0809</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采样控制</a:t>
            </a:r>
            <a:r>
              <a:rPr kumimoji="1" lang="en-US" altLang="zh-CN" sz="24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1" name="Text Box 9"/>
          <p:cNvSpPr txBox="1">
            <a:spLocks noChangeArrowheads="1"/>
          </p:cNvSpPr>
          <p:nvPr/>
        </p:nvSpPr>
        <p:spPr bwMode="auto">
          <a:xfrm>
            <a:off x="755576" y="709528"/>
            <a:ext cx="8280920" cy="594008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s2 : begin ALE=0; START=0; OE=0; LOCK=0;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(EOC==1'b1)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&lt;=s3;</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//EOC=1</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表明转换结束</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else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&lt;=s2; end</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转换未结束，继续等待</a:t>
            </a:r>
            <a:endPar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s3 : begin ALE=0; START=0; OE=1; LOCK=0;</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开启</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OE,</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打开</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AD</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数据口</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&lt;=s4; end</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下一状态无条件转向</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s4</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s4 : begin ALE=0;START=0;OE=1;LOCK=1;</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开启数据锁存信号</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&lt;=s0;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default : begin ALE=0; START=0; OE=0; LOCK=0;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&lt;=s0;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endcase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RST) begin</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时序过程</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(RST)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&lt;=s0;  else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cs</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LOCK)  if (OE)  REGL&lt;=D;</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在</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LOCK</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上升沿</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将转换好的数据锁入</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assign ADDA=0; assign Q=REGL;</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选择模拟信号进入通道</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IN0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assign LOCK_T=LOCK;</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将测试信号输出</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123</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283882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41987"/>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Text Box 9"/>
          <p:cNvSpPr txBox="1">
            <a:spLocks noChangeArrowheads="1"/>
          </p:cNvSpPr>
          <p:nvPr/>
        </p:nvSpPr>
        <p:spPr bwMode="auto">
          <a:xfrm>
            <a:off x="1115617" y="116632"/>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10-4</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8</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位序列数</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11010011</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的序列检测器</a:t>
            </a:r>
            <a:endPar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1" name="Text Box 9"/>
          <p:cNvSpPr txBox="1">
            <a:spLocks noChangeArrowheads="1"/>
          </p:cNvSpPr>
          <p:nvPr/>
        </p:nvSpPr>
        <p:spPr bwMode="auto">
          <a:xfrm>
            <a:off x="1259632" y="620792"/>
            <a:ext cx="7776864" cy="6120000"/>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SCHK (input CLK, DIN, RST, output SOUT);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parameter s0=40, s1=41, s2=42, s3=43, s4=44, </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s5=45, s6=46, s7=47, s8=48;</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设定</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9</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个状态参数</a:t>
            </a:r>
            <a:endPar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[8: 0] ST, NST;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RST) begin</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(RST)  ST&lt;=s0;  else ST&lt;=NST; end</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(ST or DIN) begin </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//11010011</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串行输入，高位在前</a:t>
            </a:r>
            <a:endPar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case (ST)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s0 : if (DIN==1'b1)  NST&lt;=s1;  else NST&lt;=s0;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s1 : if (DIN==1'b1)  NST&lt;=s2;  else NST&lt;=s0;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s2 : if (DIN==1'b0)  NST&lt;=s3;  else NST&lt;=s0;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s3 : if (DIN==1'b1)  NST&lt;=s4;  else NST&lt;=s0;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s4 : if (DIN==1'b0)  NST&lt;=s5;  else NST&lt;=s0;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s5 : if (DIN==1'b0)  NST&lt;=s6;  else NST&lt;=s0;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s6 : if (DIN==1'b1)  NST&lt;=s7;  else NST&lt;=s0;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s7 : if (DIN==1'b1)  NST&lt;=s8;  else NST&lt;=s0;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s8 : if (DIN==1'b0)  NST&lt;=s3;  else NST&lt;=s0;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default : NST&lt;=s0;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endcase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assign SOUT= (ST==s8);</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4804"/>
          <a:stretch/>
        </p:blipFill>
        <p:spPr bwMode="auto">
          <a:xfrm>
            <a:off x="4368837" y="5799457"/>
            <a:ext cx="4464497" cy="885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444208" y="5192624"/>
            <a:ext cx="2577399" cy="646331"/>
          </a:xfrm>
          <a:prstGeom prst="rect">
            <a:avLst/>
          </a:prstGeom>
          <a:noFill/>
          <a:ln>
            <a:no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rPr>
              <a:t>测出的数据</a:t>
            </a:r>
            <a:r>
              <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rPr>
              <a:t>110</a:t>
            </a:r>
            <a:r>
              <a:rPr kumimoji="0" lang="zh-CN" altLang="en-US" sz="1800" b="1" i="0" u="none" strike="noStrike" kern="1200" cap="none" spc="0" normalizeH="0" baseline="0" noProof="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rPr>
              <a:t>恰好与原序列数的头三位相同</a:t>
            </a:r>
          </a:p>
        </p:txBody>
      </p:sp>
      <p:sp>
        <p:nvSpPr>
          <p:cNvPr id="3" name="矩形 2"/>
          <p:cNvSpPr/>
          <p:nvPr/>
        </p:nvSpPr>
        <p:spPr>
          <a:xfrm>
            <a:off x="8100392" y="6416760"/>
            <a:ext cx="402270" cy="267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矩形 9"/>
          <p:cNvSpPr/>
          <p:nvPr/>
        </p:nvSpPr>
        <p:spPr>
          <a:xfrm>
            <a:off x="4419324" y="4992510"/>
            <a:ext cx="1088779" cy="344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5" name="直接连接符 4"/>
          <p:cNvCxnSpPr/>
          <p:nvPr/>
        </p:nvCxnSpPr>
        <p:spPr>
          <a:xfrm>
            <a:off x="5508103" y="5336640"/>
            <a:ext cx="2592289" cy="1182365"/>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124</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4106692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421970"/>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§10.5.4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顺序编码</a:t>
            </a:r>
          </a:p>
        </p:txBody>
      </p:sp>
      <p:sp>
        <p:nvSpPr>
          <p:cNvPr id="6" name="矩形 6"/>
          <p:cNvSpPr>
            <a:spLocks noChangeArrowheads="1"/>
          </p:cNvSpPr>
          <p:nvPr/>
        </p:nvSpPr>
        <p:spPr bwMode="auto">
          <a:xfrm>
            <a:off x="4427984" y="1052736"/>
            <a:ext cx="4464496" cy="538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优点</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：这种编码方式最为简单，使用的</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触发器数量最少</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6</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状态状态机只需</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3</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个触发器），剩余的</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非法状态也最少</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，容错技术最为简单。</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缺点</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：常常会</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占用状态转换译码组合逻辑较多的资源</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，特别是有的相邻状态或不相邻的状态转换时涉及多个触发器的同时状态转换，将耗用</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更长的转换时间</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，而且容易出现</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毛刺</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现象，这对于触发器资源丰富而组合逻辑资源相对珍贵的</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FPGA</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器件意义不大，也</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不合适</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graphicFrame>
        <p:nvGraphicFramePr>
          <p:cNvPr id="5" name="表格 4"/>
          <p:cNvGraphicFramePr>
            <a:graphicFrameLocks noGrp="1"/>
          </p:cNvGraphicFramePr>
          <p:nvPr/>
        </p:nvGraphicFramePr>
        <p:xfrm>
          <a:off x="1332448" y="1628800"/>
          <a:ext cx="2808000" cy="390528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0000"/>
                    </a:ext>
                  </a:extLst>
                </a:gridCol>
                <a:gridCol w="1728000">
                  <a:extLst>
                    <a:ext uri="{9D8B030D-6E8A-4147-A177-3AD203B41FA5}">
                      <a16:colId xmlns:a16="http://schemas.microsoft.com/office/drawing/2014/main" val="20001"/>
                    </a:ext>
                  </a:extLst>
                </a:gridCol>
              </a:tblGrid>
              <a:tr h="468000">
                <a:tc>
                  <a:txBody>
                    <a:bodyPr/>
                    <a:lstStyle/>
                    <a:p>
                      <a:pPr algn="ctr"/>
                      <a:r>
                        <a:rPr lang="zh-CN" altLang="en-US" sz="2200" b="1">
                          <a:latin typeface="Times New Roman" pitchFamily="18" charset="0"/>
                          <a:cs typeface="Times New Roman" pitchFamily="18" charset="0"/>
                        </a:rPr>
                        <a:t>状态</a:t>
                      </a:r>
                      <a:endParaRPr lang="en-US" altLang="zh-CN" sz="2200" b="1">
                        <a:latin typeface="Times New Roman" pitchFamily="18" charset="0"/>
                        <a:cs typeface="Times New Roman" pitchFamily="18" charset="0"/>
                      </a:endParaRPr>
                    </a:p>
                    <a:p>
                      <a:pPr algn="ctr"/>
                      <a:r>
                        <a:rPr lang="en-US" altLang="zh-CN" sz="2200" b="1">
                          <a:latin typeface="Times New Roman" pitchFamily="18" charset="0"/>
                          <a:cs typeface="Times New Roman" pitchFamily="18" charset="0"/>
                        </a:rPr>
                        <a:t>(States)</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a:solidFill>
                            <a:schemeClr val="bg1"/>
                          </a:solidFill>
                          <a:latin typeface="Times New Roman" pitchFamily="18" charset="0"/>
                          <a:cs typeface="Times New Roman" pitchFamily="18" charset="0"/>
                        </a:rPr>
                        <a:t>顺序编码</a:t>
                      </a:r>
                      <a:endParaRPr lang="en-US" altLang="zh-CN" sz="2200" b="1">
                        <a:solidFill>
                          <a:schemeClr val="bg1"/>
                        </a:solidFill>
                        <a:latin typeface="Times New Roman" pitchFamily="18" charset="0"/>
                        <a:cs typeface="Times New Roman" pitchFamily="18" charset="0"/>
                      </a:endParaRPr>
                    </a:p>
                    <a:p>
                      <a:pPr algn="ctr"/>
                      <a:r>
                        <a:rPr lang="zh-CN" altLang="en-US" sz="2200" b="1">
                          <a:solidFill>
                            <a:schemeClr val="bg1"/>
                          </a:solidFill>
                          <a:latin typeface="Times New Roman" pitchFamily="18" charset="0"/>
                          <a:cs typeface="Times New Roman" pitchFamily="18" charset="0"/>
                        </a:rPr>
                        <a:t>（</a:t>
                      </a:r>
                      <a:r>
                        <a:rPr lang="en-US" altLang="zh-CN" sz="2200" b="1">
                          <a:solidFill>
                            <a:schemeClr val="bg1"/>
                          </a:solidFill>
                          <a:latin typeface="Times New Roman" pitchFamily="18" charset="0"/>
                          <a:cs typeface="Times New Roman" pitchFamily="18" charset="0"/>
                        </a:rPr>
                        <a:t>Sequential-Encoded)</a:t>
                      </a:r>
                      <a:endParaRPr lang="zh-CN" altLang="en-US" sz="2200" b="1">
                        <a:solidFill>
                          <a:schemeClr val="bg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468000">
                <a:tc>
                  <a:txBody>
                    <a:bodyPr/>
                    <a:lstStyle/>
                    <a:p>
                      <a:pPr algn="ctr"/>
                      <a:r>
                        <a:rPr lang="en-US" altLang="zh-CN" sz="2200" b="1">
                          <a:latin typeface="Times New Roman" pitchFamily="18" charset="0"/>
                          <a:cs typeface="Times New Roman" pitchFamily="18" charset="0"/>
                        </a:rPr>
                        <a:t>State0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000">
                <a:tc>
                  <a:txBody>
                    <a:bodyPr/>
                    <a:lstStyle/>
                    <a:p>
                      <a:pPr algn="ctr"/>
                      <a:r>
                        <a:rPr lang="en-US" altLang="zh-CN" sz="2200" b="1">
                          <a:latin typeface="Times New Roman" pitchFamily="18" charset="0"/>
                          <a:cs typeface="Times New Roman" pitchFamily="18" charset="0"/>
                        </a:rPr>
                        <a:t>State1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001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a:txBody>
                    <a:bodyPr/>
                    <a:lstStyle/>
                    <a:p>
                      <a:pPr algn="ctr"/>
                      <a:r>
                        <a:rPr lang="en-US" altLang="zh-CN" sz="2200" b="1">
                          <a:latin typeface="Times New Roman" pitchFamily="18" charset="0"/>
                          <a:cs typeface="Times New Roman" pitchFamily="18" charset="0"/>
                        </a:rPr>
                        <a:t>State2</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010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a:txBody>
                    <a:bodyPr/>
                    <a:lstStyle/>
                    <a:p>
                      <a:pPr algn="ctr"/>
                      <a:r>
                        <a:rPr lang="en-US" altLang="zh-CN" sz="2200" b="1">
                          <a:latin typeface="Times New Roman" pitchFamily="18" charset="0"/>
                          <a:cs typeface="Times New Roman" pitchFamily="18" charset="0"/>
                        </a:rPr>
                        <a:t>State3</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011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000">
                <a:tc>
                  <a:txBody>
                    <a:bodyPr/>
                    <a:lstStyle/>
                    <a:p>
                      <a:pPr algn="ctr"/>
                      <a:r>
                        <a:rPr lang="en-US" altLang="zh-CN" sz="2200" b="1">
                          <a:latin typeface="Times New Roman" pitchFamily="18" charset="0"/>
                          <a:cs typeface="Times New Roman" pitchFamily="18" charset="0"/>
                        </a:rPr>
                        <a:t>State4</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100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8000">
                <a:tc>
                  <a:txBody>
                    <a:bodyPr/>
                    <a:lstStyle/>
                    <a:p>
                      <a:pPr algn="ctr"/>
                      <a:r>
                        <a:rPr lang="en-US" altLang="zh-CN" sz="2200" b="1">
                          <a:latin typeface="Times New Roman" pitchFamily="18" charset="0"/>
                          <a:cs typeface="Times New Roman" pitchFamily="18" charset="0"/>
                        </a:rPr>
                        <a:t>State5</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101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125</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2277195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89711" y="434037"/>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§10.5.5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一位热码编码</a:t>
            </a:r>
          </a:p>
        </p:txBody>
      </p:sp>
      <p:sp>
        <p:nvSpPr>
          <p:cNvPr id="6" name="矩形 6"/>
          <p:cNvSpPr>
            <a:spLocks noChangeArrowheads="1"/>
          </p:cNvSpPr>
          <p:nvPr/>
        </p:nvSpPr>
        <p:spPr bwMode="auto">
          <a:xfrm>
            <a:off x="4499992" y="1340768"/>
            <a:ext cx="4248472" cy="4235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prstClr val="black"/>
              </a:buClr>
              <a:buFont typeface="Wingdings" panose="05000000000000000000" pitchFamily="2" charset="2"/>
              <a:buChar char="Ø"/>
              <a:defRPr/>
            </a:pP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优点</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lang="zh-CN" altLang="en-US" sz="2200" b="1" dirty="0">
                <a:solidFill>
                  <a:srgbClr val="0000FF"/>
                </a:solidFill>
                <a:latin typeface="Times New Roman" pitchFamily="18" charset="0"/>
                <a:cs typeface="Times New Roman" pitchFamily="18" charset="0"/>
              </a:rPr>
              <a:t>简化了状态译码逻辑</a:t>
            </a:r>
            <a:r>
              <a:rPr lang="zh-CN" altLang="en-US" sz="2200" b="1" dirty="0">
                <a:solidFill>
                  <a:prstClr val="black"/>
                </a:solidFill>
                <a:latin typeface="Times New Roman" pitchFamily="18" charset="0"/>
                <a:cs typeface="Times New Roman" pitchFamily="18" charset="0"/>
              </a:rPr>
              <a:t>，提高了状态转换速度，增强了状态机的工作稳定性，</a:t>
            </a:r>
            <a:r>
              <a:rPr lang="zh-CN" altLang="en-US" sz="2200" b="1" dirty="0">
                <a:solidFill>
                  <a:srgbClr val="0000FF"/>
                </a:solidFill>
                <a:latin typeface="Times New Roman" pitchFamily="18" charset="0"/>
                <a:cs typeface="Times New Roman" pitchFamily="18" charset="0"/>
              </a:rPr>
              <a:t>适合</a:t>
            </a:r>
            <a:r>
              <a:rPr lang="en-US" altLang="zh-CN" sz="2200" b="1" dirty="0">
                <a:solidFill>
                  <a:srgbClr val="0000FF"/>
                </a:solidFill>
                <a:latin typeface="Times New Roman" pitchFamily="18" charset="0"/>
                <a:cs typeface="Times New Roman" pitchFamily="18" charset="0"/>
              </a:rPr>
              <a:t>FPGA</a:t>
            </a:r>
            <a:r>
              <a:rPr lang="zh-CN" altLang="en-US" sz="2200" b="1" dirty="0">
                <a:solidFill>
                  <a:prstClr val="black"/>
                </a:solidFill>
                <a:latin typeface="Times New Roman" pitchFamily="18" charset="0"/>
                <a:cs typeface="Times New Roman" pitchFamily="18" charset="0"/>
              </a:rPr>
              <a:t>。</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lvl="0" eaLnBrk="1" hangingPunct="1">
              <a:lnSpc>
                <a:spcPct val="110000"/>
              </a:lnSpc>
              <a:spcBef>
                <a:spcPts val="0"/>
              </a:spcBef>
              <a:spcAft>
                <a:spcPts val="600"/>
              </a:spcAft>
              <a:buClr>
                <a:prstClr val="black"/>
              </a:buClr>
              <a:buFont typeface="Wingdings" panose="05000000000000000000" pitchFamily="2" charset="2"/>
              <a:buChar char="Ø"/>
              <a:defRPr/>
            </a:pPr>
            <a:r>
              <a:rPr lang="zh-CN" altLang="en-US" sz="2200" b="1" dirty="0">
                <a:solidFill>
                  <a:srgbClr val="FF0000"/>
                </a:solidFill>
                <a:latin typeface="Times New Roman" pitchFamily="18" charset="0"/>
                <a:cs typeface="Times New Roman" pitchFamily="18" charset="0"/>
              </a:rPr>
              <a:t>缺点</a:t>
            </a:r>
            <a:r>
              <a:rPr lang="zh-CN" altLang="en-US" sz="2200" b="1" dirty="0">
                <a:solidFill>
                  <a:prstClr val="black"/>
                </a:solidFill>
                <a:latin typeface="Times New Roman" pitchFamily="18" charset="0"/>
                <a:cs typeface="Times New Roman" pitchFamily="18" charset="0"/>
              </a:rPr>
              <a:t>：使用了</a:t>
            </a:r>
            <a:r>
              <a:rPr lang="zh-CN" altLang="en-US" sz="2200" b="1" dirty="0">
                <a:solidFill>
                  <a:srgbClr val="0000FF"/>
                </a:solidFill>
                <a:latin typeface="Times New Roman" pitchFamily="18" charset="0"/>
                <a:cs typeface="Times New Roman" pitchFamily="18" charset="0"/>
              </a:rPr>
              <a:t>较多的触发器</a:t>
            </a:r>
            <a:r>
              <a:rPr lang="zh-CN" altLang="en-US" sz="2200" b="1" dirty="0">
                <a:solidFill>
                  <a:prstClr val="black"/>
                </a:solidFill>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非法状态较多</a:t>
            </a:r>
            <a:r>
              <a:rPr lang="zh-CN" altLang="en-US" sz="2200" b="1" dirty="0">
                <a:solidFill>
                  <a:prstClr val="black"/>
                </a:solidFill>
                <a:latin typeface="Times New Roman" pitchFamily="18" charset="0"/>
                <a:cs typeface="Times New Roman" pitchFamily="18" charset="0"/>
              </a:rPr>
              <a: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n</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个触发器来实现具有</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n</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个状态的状态机。每一个状态都由其中一个触发器的状态表示，处于该状态时，对应的触发器为</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，其余的触发器为</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0</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graphicFrame>
        <p:nvGraphicFramePr>
          <p:cNvPr id="5" name="表格 4"/>
          <p:cNvGraphicFramePr>
            <a:graphicFrameLocks noGrp="1"/>
          </p:cNvGraphicFramePr>
          <p:nvPr/>
        </p:nvGraphicFramePr>
        <p:xfrm>
          <a:off x="1259632" y="1539481"/>
          <a:ext cx="3060000" cy="390528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0000"/>
                    </a:ext>
                  </a:extLst>
                </a:gridCol>
                <a:gridCol w="1980000">
                  <a:extLst>
                    <a:ext uri="{9D8B030D-6E8A-4147-A177-3AD203B41FA5}">
                      <a16:colId xmlns:a16="http://schemas.microsoft.com/office/drawing/2014/main" val="20001"/>
                    </a:ext>
                  </a:extLst>
                </a:gridCol>
              </a:tblGrid>
              <a:tr h="468000">
                <a:tc>
                  <a:txBody>
                    <a:bodyPr/>
                    <a:lstStyle/>
                    <a:p>
                      <a:pPr algn="ctr"/>
                      <a:r>
                        <a:rPr lang="zh-CN" altLang="en-US" sz="2200" b="1">
                          <a:latin typeface="Times New Roman" pitchFamily="18" charset="0"/>
                          <a:cs typeface="Times New Roman" pitchFamily="18" charset="0"/>
                        </a:rPr>
                        <a:t>状态</a:t>
                      </a:r>
                      <a:endParaRPr lang="en-US" altLang="zh-CN" sz="2200" b="1">
                        <a:latin typeface="Times New Roman" pitchFamily="18" charset="0"/>
                        <a:cs typeface="Times New Roman" pitchFamily="18" charset="0"/>
                      </a:endParaRPr>
                    </a:p>
                    <a:p>
                      <a:pPr algn="ctr"/>
                      <a:r>
                        <a:rPr lang="en-US" altLang="zh-CN" sz="2200" b="1">
                          <a:latin typeface="Times New Roman" pitchFamily="18" charset="0"/>
                          <a:cs typeface="Times New Roman" pitchFamily="18" charset="0"/>
                        </a:rPr>
                        <a:t>(States)</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a:solidFill>
                            <a:schemeClr val="bg1"/>
                          </a:solidFill>
                          <a:latin typeface="Times New Roman" pitchFamily="18" charset="0"/>
                          <a:cs typeface="Times New Roman" pitchFamily="18" charset="0"/>
                        </a:rPr>
                        <a:t>一位热码编码</a:t>
                      </a:r>
                      <a:endParaRPr lang="en-US" altLang="zh-CN" sz="2200" b="1">
                        <a:solidFill>
                          <a:schemeClr val="bg1"/>
                        </a:solidFill>
                        <a:latin typeface="Times New Roman" pitchFamily="18" charset="0"/>
                        <a:cs typeface="Times New Roman" pitchFamily="18" charset="0"/>
                      </a:endParaRPr>
                    </a:p>
                    <a:p>
                      <a:pPr algn="ctr"/>
                      <a:r>
                        <a:rPr lang="en-US" altLang="zh-CN" sz="2200" b="1">
                          <a:solidFill>
                            <a:schemeClr val="bg1"/>
                          </a:solidFill>
                          <a:latin typeface="Times New Roman" pitchFamily="18" charset="0"/>
                          <a:cs typeface="Times New Roman" pitchFamily="18" charset="0"/>
                        </a:rPr>
                        <a:t>(One-Hot-Encoded)</a:t>
                      </a:r>
                      <a:endParaRPr lang="zh-CN" altLang="en-US" sz="2200" b="1">
                        <a:solidFill>
                          <a:schemeClr val="bg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468000">
                <a:tc>
                  <a:txBody>
                    <a:bodyPr/>
                    <a:lstStyle/>
                    <a:p>
                      <a:pPr algn="ctr"/>
                      <a:r>
                        <a:rPr lang="en-US" altLang="zh-CN" sz="2200" b="1">
                          <a:latin typeface="Times New Roman" pitchFamily="18" charset="0"/>
                          <a:cs typeface="Times New Roman" pitchFamily="18" charset="0"/>
                        </a:rPr>
                        <a:t>State0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100000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000">
                <a:tc>
                  <a:txBody>
                    <a:bodyPr/>
                    <a:lstStyle/>
                    <a:p>
                      <a:pPr algn="ctr"/>
                      <a:r>
                        <a:rPr lang="en-US" altLang="zh-CN" sz="2200" b="1">
                          <a:latin typeface="Times New Roman" pitchFamily="18" charset="0"/>
                          <a:cs typeface="Times New Roman" pitchFamily="18" charset="0"/>
                        </a:rPr>
                        <a:t>State1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010000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a:txBody>
                    <a:bodyPr/>
                    <a:lstStyle/>
                    <a:p>
                      <a:pPr algn="ctr"/>
                      <a:r>
                        <a:rPr lang="en-US" altLang="zh-CN" sz="2200" b="1">
                          <a:latin typeface="Times New Roman" pitchFamily="18" charset="0"/>
                          <a:cs typeface="Times New Roman" pitchFamily="18" charset="0"/>
                        </a:rPr>
                        <a:t>State2</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001000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a:txBody>
                    <a:bodyPr/>
                    <a:lstStyle/>
                    <a:p>
                      <a:pPr algn="ctr"/>
                      <a:r>
                        <a:rPr lang="en-US" altLang="zh-CN" sz="2200" b="1">
                          <a:latin typeface="Times New Roman" pitchFamily="18" charset="0"/>
                          <a:cs typeface="Times New Roman" pitchFamily="18" charset="0"/>
                        </a:rPr>
                        <a:t>State3</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000100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000">
                <a:tc>
                  <a:txBody>
                    <a:bodyPr/>
                    <a:lstStyle/>
                    <a:p>
                      <a:pPr algn="ctr"/>
                      <a:r>
                        <a:rPr lang="en-US" altLang="zh-CN" sz="2200" b="1">
                          <a:latin typeface="Times New Roman" pitchFamily="18" charset="0"/>
                          <a:cs typeface="Times New Roman" pitchFamily="18" charset="0"/>
                        </a:rPr>
                        <a:t>State4</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000010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8000">
                <a:tc>
                  <a:txBody>
                    <a:bodyPr/>
                    <a:lstStyle/>
                    <a:p>
                      <a:pPr algn="ctr"/>
                      <a:r>
                        <a:rPr lang="en-US" altLang="zh-CN" sz="2200" b="1">
                          <a:latin typeface="Times New Roman" pitchFamily="18" charset="0"/>
                          <a:cs typeface="Times New Roman" pitchFamily="18" charset="0"/>
                        </a:rPr>
                        <a:t>State5</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000001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126</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461916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1172393" y="-27384"/>
            <a:ext cx="7288039" cy="1143000"/>
          </a:xfrm>
        </p:spPr>
        <p:txBody>
          <a:bodyPr/>
          <a:lstStyle/>
          <a:p>
            <a:r>
              <a:rPr lang="en-US" altLang="zh-CN" sz="3600" b="1">
                <a:solidFill>
                  <a:srgbClr val="7030A0"/>
                </a:solidFill>
                <a:latin typeface="宋体" pitchFamily="2" charset="-122"/>
              </a:rPr>
              <a:t>§</a:t>
            </a:r>
            <a:r>
              <a:rPr lang="en-US" altLang="zh-CN" sz="3600" b="1">
                <a:solidFill>
                  <a:srgbClr val="7030A0"/>
                </a:solidFill>
                <a:latin typeface="Times New Roman" pitchFamily="18" charset="0"/>
                <a:cs typeface="Times New Roman" pitchFamily="18" charset="0"/>
              </a:rPr>
              <a:t>10.7</a:t>
            </a:r>
            <a:r>
              <a:rPr lang="en-US" altLang="zh-CN" sz="3600" b="1">
                <a:solidFill>
                  <a:srgbClr val="7030A0"/>
                </a:solidFill>
                <a:latin typeface="宋体" pitchFamily="2" charset="-122"/>
              </a:rPr>
              <a:t> </a:t>
            </a:r>
            <a:r>
              <a:rPr lang="zh-CN" altLang="en-US" sz="3600" b="1">
                <a:solidFill>
                  <a:srgbClr val="7030A0"/>
                </a:solidFill>
                <a:latin typeface="宋体" pitchFamily="2" charset="-122"/>
              </a:rPr>
              <a:t>安全状态机设计 </a:t>
            </a:r>
          </a:p>
        </p:txBody>
      </p:sp>
      <p:graphicFrame>
        <p:nvGraphicFramePr>
          <p:cNvPr id="7" name="表格 6"/>
          <p:cNvGraphicFramePr>
            <a:graphicFrameLocks noGrp="1"/>
          </p:cNvGraphicFramePr>
          <p:nvPr/>
        </p:nvGraphicFramePr>
        <p:xfrm>
          <a:off x="1512008" y="1377240"/>
          <a:ext cx="3132000" cy="421200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0000"/>
                    </a:ext>
                  </a:extLst>
                </a:gridCol>
                <a:gridCol w="792000">
                  <a:extLst>
                    <a:ext uri="{9D8B030D-6E8A-4147-A177-3AD203B41FA5}">
                      <a16:colId xmlns:a16="http://schemas.microsoft.com/office/drawing/2014/main" val="20001"/>
                    </a:ext>
                  </a:extLst>
                </a:gridCol>
                <a:gridCol w="1332000">
                  <a:extLst>
                    <a:ext uri="{9D8B030D-6E8A-4147-A177-3AD203B41FA5}">
                      <a16:colId xmlns:a16="http://schemas.microsoft.com/office/drawing/2014/main" val="20002"/>
                    </a:ext>
                  </a:extLst>
                </a:gridCol>
              </a:tblGrid>
              <a:tr h="468000">
                <a:tc>
                  <a:txBody>
                    <a:bodyPr/>
                    <a:lstStyle/>
                    <a:p>
                      <a:pPr algn="ctr"/>
                      <a:r>
                        <a:rPr lang="zh-CN" altLang="en-US" sz="2200" b="1">
                          <a:latin typeface="Times New Roman" pitchFamily="18" charset="0"/>
                          <a:cs typeface="Times New Roman" pitchFamily="18" charset="0"/>
                        </a:rPr>
                        <a:t>例</a:t>
                      </a:r>
                      <a:r>
                        <a:rPr lang="en-US" altLang="zh-CN" sz="2200" b="1">
                          <a:latin typeface="Times New Roman" pitchFamily="18" charset="0"/>
                          <a:cs typeface="Times New Roman" pitchFamily="18" charset="0"/>
                        </a:rPr>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a:latin typeface="Times New Roman" pitchFamily="18" charset="0"/>
                          <a:cs typeface="Times New Roman" pitchFamily="18" charset="0"/>
                        </a:rPr>
                        <a:t>状态</a:t>
                      </a:r>
                      <a:endParaRPr lang="en-US" altLang="zh-CN"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a:solidFill>
                            <a:schemeClr val="bg1"/>
                          </a:solidFill>
                          <a:latin typeface="Times New Roman" pitchFamily="18" charset="0"/>
                          <a:cs typeface="Times New Roman" pitchFamily="18" charset="0"/>
                        </a:rPr>
                        <a:t>顺序编码</a:t>
                      </a:r>
                      <a:endParaRPr lang="en-US" altLang="zh-CN" sz="2200" b="1">
                        <a:solidFill>
                          <a:schemeClr val="bg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468000">
                <a:tc rowSpan="5">
                  <a:txBody>
                    <a:bodyPr/>
                    <a:lstStyle/>
                    <a:p>
                      <a:pPr algn="ctr"/>
                      <a:r>
                        <a:rPr lang="zh-CN" altLang="en-US" sz="2200" b="1">
                          <a:latin typeface="Times New Roman" pitchFamily="18" charset="0"/>
                          <a:cs typeface="Times New Roman" pitchFamily="18" charset="0"/>
                        </a:rPr>
                        <a:t>合法状态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s0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000">
                <a:tc vMerge="1">
                  <a:txBody>
                    <a:bodyPr/>
                    <a:lstStyle/>
                    <a:p>
                      <a:pPr algn="ct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s1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001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vMerge="1">
                  <a:txBody>
                    <a:bodyPr/>
                    <a:lstStyle/>
                    <a:p>
                      <a:pPr algn="ct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s2</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010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vMerge="1">
                  <a:txBody>
                    <a:bodyPr/>
                    <a:lstStyle/>
                    <a:p>
                      <a:pPr algn="ct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s3</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011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000">
                <a:tc vMerge="1">
                  <a:txBody>
                    <a:bodyPr/>
                    <a:lstStyle/>
                    <a:p>
                      <a:pPr algn="ct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s4</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100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8000">
                <a:tc rowSpan="3">
                  <a:txBody>
                    <a:bodyPr/>
                    <a:lstStyle/>
                    <a:p>
                      <a:pPr algn="ctr"/>
                      <a:r>
                        <a:rPr lang="zh-CN" altLang="en-US" sz="2200" b="1">
                          <a:latin typeface="Times New Roman" pitchFamily="18" charset="0"/>
                          <a:cs typeface="Times New Roman" pitchFamily="18" charset="0"/>
                        </a:rPr>
                        <a:t>非法状态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s5</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101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68000">
                <a:tc vMerge="1">
                  <a:txBody>
                    <a:bodyPr/>
                    <a:lstStyle/>
                    <a:p>
                      <a:pPr algn="ct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s6</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110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68000">
                <a:tc vMerge="1">
                  <a:txBody>
                    <a:bodyPr/>
                    <a:lstStyle/>
                    <a:p>
                      <a:pPr algn="ct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s7</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111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8" name="TextBox 7"/>
          <p:cNvSpPr txBox="1"/>
          <p:nvPr/>
        </p:nvSpPr>
        <p:spPr>
          <a:xfrm>
            <a:off x="5209924" y="1772816"/>
            <a:ext cx="3250508" cy="229639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base" latinLnBrk="0" hangingPunct="1">
              <a:lnSpc>
                <a:spcPct val="110000"/>
              </a:lnSpc>
              <a:spcBef>
                <a:spcPct val="0"/>
              </a:spcBef>
              <a:spcAft>
                <a:spcPct val="0"/>
              </a:spcAft>
              <a:buClrTx/>
              <a:buSzTx/>
              <a:buFontTx/>
              <a:buNone/>
              <a:tabLst/>
              <a:defRPr/>
            </a:pPr>
            <a:r>
              <a:rPr kumimoji="0" lang="zh-CN" altLang="en-US" sz="22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如果要使此</a:t>
            </a:r>
            <a:r>
              <a:rPr kumimoji="0" lang="en-US" altLang="zh-CN" sz="22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0" lang="zh-CN" altLang="en-US" sz="22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状态的状态机有可靠的工作性能，必须设法使系统在任何不利情况下都在落入非法状态后还能返回正常的状态转移路径中。</a:t>
            </a:r>
            <a:endParaRPr kumimoji="0" lang="en-US" altLang="zh-CN" sz="22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127</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5738238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Rectangle 2"/>
          <p:cNvSpPr>
            <a:spLocks noGrp="1" noChangeArrowheads="1"/>
          </p:cNvSpPr>
          <p:nvPr/>
        </p:nvSpPr>
        <p:spPr bwMode="auto">
          <a:xfrm>
            <a:off x="1174750" y="188640"/>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§10.7.1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状态导引法</a:t>
            </a:r>
          </a:p>
        </p:txBody>
      </p:sp>
      <p:sp>
        <p:nvSpPr>
          <p:cNvPr id="6" name="矩形 6"/>
          <p:cNvSpPr>
            <a:spLocks noChangeArrowheads="1"/>
          </p:cNvSpPr>
          <p:nvPr/>
        </p:nvSpPr>
        <p:spPr bwMode="auto">
          <a:xfrm>
            <a:off x="1174750" y="836712"/>
            <a:ext cx="7573714"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在状态元素定义中针对所有的状态，包括多余状态都做出定义，并在以后的语句中加以处理。</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9" name="矩形 6"/>
          <p:cNvSpPr>
            <a:spLocks noChangeArrowheads="1"/>
          </p:cNvSpPr>
          <p:nvPr/>
        </p:nvSpPr>
        <p:spPr bwMode="auto">
          <a:xfrm>
            <a:off x="1187624" y="4725144"/>
            <a:ext cx="7573714" cy="210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在剩余状态的转向设置中，只要导向专门用于处理出错恢复的状态中即可。</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优点：直观可靠。</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缺点：可处理的非法状态少，如果非法状态太多，则耗用逻辑资源太大，所以只适合于顺序编码类状态机。</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8" name="Text Box 9"/>
          <p:cNvSpPr txBox="1">
            <a:spLocks noChangeArrowheads="1"/>
          </p:cNvSpPr>
          <p:nvPr/>
        </p:nvSpPr>
        <p:spPr bwMode="auto">
          <a:xfrm>
            <a:off x="1187625" y="1772816"/>
            <a:ext cx="7848872" cy="2862322"/>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例：改写例</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10-1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parameter s0=0, s1=1, s2=2, s3=3, s4=4, </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Times New Roman" pitchFamily="18" charset="0"/>
              </a:rPr>
              <a:t>s5=5, s6=6, s7=7</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Times New Roman" pitchFamily="18" charset="0"/>
              </a:rPr>
              <a:t>s5 : </a:t>
            </a:r>
            <a:r>
              <a:rPr kumimoji="1" lang="en-US" altLang="zh-CN" sz="2000" b="1" i="0" u="none" strike="noStrike" kern="1200" cap="none" spc="0" normalizeH="0" baseline="0" noProof="0" err="1">
                <a:ln>
                  <a:noFill/>
                </a:ln>
                <a:solidFill>
                  <a:srgbClr val="FF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Times New Roman" pitchFamily="18" charset="0"/>
              </a:rPr>
              <a:t>=s0;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Times New Roman" pitchFamily="18" charset="0"/>
              </a:rPr>
              <a:t>    s6 : </a:t>
            </a:r>
            <a:r>
              <a:rPr kumimoji="1" lang="en-US" altLang="zh-CN" sz="2000" b="1" i="0" u="none" strike="noStrike" kern="1200" cap="none" spc="0" normalizeH="0" baseline="0" noProof="0" err="1">
                <a:ln>
                  <a:noFill/>
                </a:ln>
                <a:solidFill>
                  <a:srgbClr val="FF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Times New Roman" pitchFamily="18" charset="0"/>
              </a:rPr>
              <a:t>=s0;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Times New Roman" pitchFamily="18" charset="0"/>
              </a:rPr>
              <a:t>    s7 : </a:t>
            </a:r>
            <a:r>
              <a:rPr kumimoji="1" lang="en-US" altLang="zh-CN" sz="2000" b="1" i="0" u="none" strike="noStrike" kern="1200" cap="none" spc="0" normalizeH="0" baseline="0" noProof="0" err="1">
                <a:ln>
                  <a:noFill/>
                </a:ln>
                <a:solidFill>
                  <a:srgbClr val="FF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Times New Roman" pitchFamily="18" charset="0"/>
              </a:rPr>
              <a:t>=s0;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default: begin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next_state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=s0;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p>
        </p:txBody>
      </p:sp>
      <p:sp>
        <p:nvSpPr>
          <p:cNvPr id="2" name="圆角矩形标注 1"/>
          <p:cNvSpPr/>
          <p:nvPr/>
        </p:nvSpPr>
        <p:spPr>
          <a:xfrm>
            <a:off x="5112061" y="2924944"/>
            <a:ext cx="3243745" cy="1584175"/>
          </a:xfrm>
          <a:prstGeom prst="wedgeRoundRectCallout">
            <a:avLst>
              <a:gd name="adj1" fmla="val -61965"/>
              <a:gd name="adj2" fmla="val 2838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多数综合器不会如</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default</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语句指示的那样，将所有剩余状态都转向指定态，不要指望用</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default</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来避免非法状态，它不可能生成可靠状态机。</a:t>
            </a: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128</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3216173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1367984" y="1305128"/>
          <a:ext cx="3060000" cy="3276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0000"/>
                    </a:ext>
                  </a:extLst>
                </a:gridCol>
                <a:gridCol w="1980000">
                  <a:extLst>
                    <a:ext uri="{9D8B030D-6E8A-4147-A177-3AD203B41FA5}">
                      <a16:colId xmlns:a16="http://schemas.microsoft.com/office/drawing/2014/main" val="20001"/>
                    </a:ext>
                  </a:extLst>
                </a:gridCol>
              </a:tblGrid>
              <a:tr h="468000">
                <a:tc>
                  <a:txBody>
                    <a:bodyPr/>
                    <a:lstStyle/>
                    <a:p>
                      <a:pPr algn="ctr"/>
                      <a:r>
                        <a:rPr lang="zh-CN" altLang="en-US" sz="2200" b="1">
                          <a:latin typeface="Times New Roman" pitchFamily="18" charset="0"/>
                          <a:cs typeface="Times New Roman" pitchFamily="18" charset="0"/>
                        </a:rPr>
                        <a:t>状态</a:t>
                      </a:r>
                      <a:endParaRPr lang="en-US" altLang="zh-CN"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a:solidFill>
                            <a:schemeClr val="bg1"/>
                          </a:solidFill>
                          <a:latin typeface="Times New Roman" pitchFamily="18" charset="0"/>
                          <a:cs typeface="Times New Roman" pitchFamily="18" charset="0"/>
                        </a:rPr>
                        <a:t>一位热码编码</a:t>
                      </a:r>
                      <a:endParaRPr lang="en-US" altLang="zh-CN" sz="2200" b="1">
                        <a:solidFill>
                          <a:schemeClr val="bg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468000">
                <a:tc>
                  <a:txBody>
                    <a:bodyPr/>
                    <a:lstStyle/>
                    <a:p>
                      <a:pPr algn="ctr"/>
                      <a:r>
                        <a:rPr lang="en-US" altLang="zh-CN" sz="2200" b="1">
                          <a:latin typeface="Times New Roman" pitchFamily="18" charset="0"/>
                          <a:cs typeface="Times New Roman" pitchFamily="18" charset="0"/>
                        </a:rPr>
                        <a:t>State0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100000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000">
                <a:tc>
                  <a:txBody>
                    <a:bodyPr/>
                    <a:lstStyle/>
                    <a:p>
                      <a:pPr algn="ctr"/>
                      <a:r>
                        <a:rPr lang="en-US" altLang="zh-CN" sz="2200" b="1">
                          <a:latin typeface="Times New Roman" pitchFamily="18" charset="0"/>
                          <a:cs typeface="Times New Roman" pitchFamily="18" charset="0"/>
                        </a:rPr>
                        <a:t>State1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010000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a:txBody>
                    <a:bodyPr/>
                    <a:lstStyle/>
                    <a:p>
                      <a:pPr algn="ctr"/>
                      <a:r>
                        <a:rPr lang="en-US" altLang="zh-CN" sz="2200" b="1">
                          <a:latin typeface="Times New Roman" pitchFamily="18" charset="0"/>
                          <a:cs typeface="Times New Roman" pitchFamily="18" charset="0"/>
                        </a:rPr>
                        <a:t>State2</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001000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a:txBody>
                    <a:bodyPr/>
                    <a:lstStyle/>
                    <a:p>
                      <a:pPr algn="ctr"/>
                      <a:r>
                        <a:rPr lang="en-US" altLang="zh-CN" sz="2200" b="1">
                          <a:latin typeface="Times New Roman" pitchFamily="18" charset="0"/>
                          <a:cs typeface="Times New Roman" pitchFamily="18" charset="0"/>
                        </a:rPr>
                        <a:t>State3</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000100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000">
                <a:tc>
                  <a:txBody>
                    <a:bodyPr/>
                    <a:lstStyle/>
                    <a:p>
                      <a:pPr algn="ctr"/>
                      <a:r>
                        <a:rPr lang="en-US" altLang="zh-CN" sz="2200" b="1">
                          <a:latin typeface="Times New Roman" pitchFamily="18" charset="0"/>
                          <a:cs typeface="Times New Roman" pitchFamily="18" charset="0"/>
                        </a:rPr>
                        <a:t>State4</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000010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8000">
                <a:tc>
                  <a:txBody>
                    <a:bodyPr/>
                    <a:lstStyle/>
                    <a:p>
                      <a:pPr algn="ctr"/>
                      <a:r>
                        <a:rPr lang="en-US" altLang="zh-CN" sz="2200" b="1">
                          <a:latin typeface="Times New Roman" pitchFamily="18" charset="0"/>
                          <a:cs typeface="Times New Roman" pitchFamily="18" charset="0"/>
                        </a:rPr>
                        <a:t>State5</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000001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Rectangle 2"/>
          <p:cNvSpPr>
            <a:spLocks noGrp="1" noChangeArrowheads="1"/>
          </p:cNvSpPr>
          <p:nvPr/>
        </p:nvSpPr>
        <p:spPr bwMode="auto">
          <a:xfrm>
            <a:off x="1174750" y="271275"/>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§10.7.2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状态编码监测法</a:t>
            </a:r>
          </a:p>
        </p:txBody>
      </p:sp>
      <p:sp>
        <p:nvSpPr>
          <p:cNvPr id="10" name="矩形 6"/>
          <p:cNvSpPr>
            <a:spLocks noChangeArrowheads="1"/>
          </p:cNvSpPr>
          <p:nvPr/>
        </p:nvSpPr>
        <p:spPr bwMode="auto">
          <a:xfrm>
            <a:off x="4745583" y="1239509"/>
            <a:ext cx="4074889" cy="3413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一位热码编码的正常状态只有一个触发器的状态为</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，任何多于一个触发器为</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的状态都属于非法状态。</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可对状态编码中</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的个数是否大于</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监测判断，当有多个</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时，产生警告信号</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alarm</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，根据此信号是否有效来决定是否调整状态转向或复位</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2" name="矩形 1"/>
          <p:cNvSpPr/>
          <p:nvPr/>
        </p:nvSpPr>
        <p:spPr>
          <a:xfrm>
            <a:off x="1331640" y="4869160"/>
            <a:ext cx="7488832" cy="1551579"/>
          </a:xfrm>
          <a:prstGeom prst="rect">
            <a:avLst/>
          </a:prstGeom>
        </p:spPr>
        <p:txBody>
          <a:bodyPr wrap="square">
            <a:spAutoFit/>
          </a:bodyPr>
          <a:lstStyle/>
          <a:p>
            <a:pPr marL="0" marR="0" lvl="0" indent="0" algn="l" defTabSz="914400" rtl="0" eaLnBrk="1" fontAlgn="base" latinLnBrk="0" hangingPunct="1">
              <a:lnSpc>
                <a:spcPct val="110000"/>
              </a:lnSpc>
              <a:spcBef>
                <a:spcPts val="0"/>
              </a:spcBef>
              <a:spcAft>
                <a:spcPts val="600"/>
              </a:spcAft>
              <a:buClr>
                <a:prstClr val="black"/>
              </a:buClr>
              <a:buSzTx/>
              <a:buFontTx/>
              <a:buNone/>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状态机的非法状态总是有限的，所以利用状态码检测法从非法状态返回正常工作情况是可以实现的，而</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CPU</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死机进入的状态几乎是无限的，在无人复位的情况下，用任何方式都不能绝对保证</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CPU</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的恢复。</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129</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41076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13</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 name="Rectangle 3"/>
          <p:cNvSpPr>
            <a:spLocks noChangeArrowheads="1"/>
          </p:cNvSpPr>
          <p:nvPr/>
        </p:nvSpPr>
        <p:spPr bwMode="auto">
          <a:xfrm>
            <a:off x="1175132" y="34281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6</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、过程结构中的赋值语句</a:t>
            </a:r>
          </a:p>
        </p:txBody>
      </p:sp>
      <p:sp>
        <p:nvSpPr>
          <p:cNvPr id="9" name="矩形 8"/>
          <p:cNvSpPr>
            <a:spLocks noChangeArrowheads="1"/>
          </p:cNvSpPr>
          <p:nvPr/>
        </p:nvSpPr>
        <p:spPr bwMode="auto">
          <a:xfrm>
            <a:off x="1208856" y="1152902"/>
            <a:ext cx="7720642" cy="472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阻塞式赋值</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：赋值符号是“</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”。特点是一旦执行完当前的赋值语句，赋值目标变量</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即刻</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获得来自等号右侧表达式的计算值。若一个块语句中含多条阻塞式赋值语句，当执行到其中某条赋值语句时，</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其他语句被禁止执行</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，这时其他语句如同被阻塞了一样。</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非阻塞式赋值</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：赋值符号是“</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&lt;=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”。特点是首先计算右侧表达式的值，然后进入等待时间段，此时允许块中其他赋值语句的执行，</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直到块语句执行结束时才整体完成赋值操作</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。若一个块语句中含多条非阻塞式赋值语句，在执行当前语句时，对于块中的</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其他语句的执行情况一律不加限制</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，不加阻塞。</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很多情况下，不同的赋值符号将导致不同的电路结构和逻辑功能的综合结果，不能互换。</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同一过程中对同一变量的赋值，阻塞式赋值和非阻塞式赋值不允许混合使用。</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45123562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130</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 name="Rectangle 3"/>
          <p:cNvSpPr txBox="1">
            <a:spLocks noChangeArrowheads="1"/>
          </p:cNvSpPr>
          <p:nvPr/>
        </p:nvSpPr>
        <p:spPr bwMode="auto">
          <a:xfrm>
            <a:off x="1187624" y="980728"/>
            <a:ext cx="7632848" cy="314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20000"/>
              </a:lnSpc>
              <a:spcBef>
                <a:spcPct val="20000"/>
              </a:spcBef>
              <a:spcAft>
                <a:spcPct val="0"/>
              </a:spcAft>
              <a:buClrTx/>
              <a:buSzTx/>
              <a:buFont typeface="Arial" charset="0"/>
              <a:buNone/>
              <a:tabLst/>
              <a:defRPr/>
            </a:pP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请用</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Verilog</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编程。用一个状态机模型实现一个七段码数码管字符发生器。数码管如图所示，高电平点亮，该电路的功能是，当异步复位输入信号</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RST</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为低电平时，所有输出全部为</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0</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，无显示，当</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RST</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为高电平时，在时钟信号</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CLK</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的上升沿作用下，依次循环输出“</a:t>
            </a:r>
            <a:r>
              <a:rPr kumimoji="0" lang="en-US" altLang="zh-CN" sz="26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EdA</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”这三个字符。</a:t>
            </a:r>
            <a:endPar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8" name="Rectangle 2"/>
          <p:cNvSpPr>
            <a:spLocks noGrp="1" noChangeArrowheads="1"/>
          </p:cNvSpPr>
          <p:nvPr/>
        </p:nvSpPr>
        <p:spPr bwMode="auto">
          <a:xfrm>
            <a:off x="1007988" y="260648"/>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zh-CN" altLang="en-US" sz="3200" b="1" i="0" u="none" strike="noStrike" kern="1200" cap="none" spc="0" normalizeH="0" baseline="0" noProof="0" dirty="0">
                <a:ln>
                  <a:noFill/>
                </a:ln>
                <a:solidFill>
                  <a:srgbClr val="0070C0"/>
                </a:solidFill>
                <a:effectLst/>
                <a:uLnTx/>
                <a:uFillTx/>
                <a:latin typeface="宋体" pitchFamily="2" charset="-122"/>
                <a:ea typeface="宋体" panose="02010600030101010101" pitchFamily="2" charset="-122"/>
                <a:cs typeface="+mn-cs"/>
              </a:rPr>
              <a:t>习题</a:t>
            </a:r>
          </a:p>
        </p:txBody>
      </p:sp>
      <p:pic>
        <p:nvPicPr>
          <p:cNvPr id="9"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b="15851"/>
          <a:stretch/>
        </p:blipFill>
        <p:spPr bwMode="auto">
          <a:xfrm>
            <a:off x="6156176" y="3698382"/>
            <a:ext cx="2376264" cy="2726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p:nvPr/>
        </p:nvGrpSpPr>
        <p:grpSpPr>
          <a:xfrm>
            <a:off x="404898" y="4063358"/>
            <a:ext cx="5056301" cy="2389978"/>
            <a:chOff x="404898" y="4063358"/>
            <a:chExt cx="5056301" cy="2389978"/>
          </a:xfrm>
        </p:grpSpPr>
        <p:sp>
          <p:nvSpPr>
            <p:cNvPr id="11" name="矩形 10"/>
            <p:cNvSpPr/>
            <p:nvPr/>
          </p:nvSpPr>
          <p:spPr>
            <a:xfrm>
              <a:off x="1130096" y="4063358"/>
              <a:ext cx="4331103" cy="187220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SEGLED_EDA</a:t>
              </a:r>
              <a:r>
                <a:rPr kumimoji="0" lang="zh-CN" altLang="en-US" sz="24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状态机</a:t>
              </a:r>
            </a:p>
          </p:txBody>
        </p:sp>
        <p:sp>
          <p:nvSpPr>
            <p:cNvPr id="13" name="矩形 12"/>
            <p:cNvSpPr/>
            <p:nvPr/>
          </p:nvSpPr>
          <p:spPr>
            <a:xfrm>
              <a:off x="1458960" y="4702142"/>
              <a:ext cx="1421866" cy="10081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REG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时序过程</a:t>
              </a:r>
            </a:p>
          </p:txBody>
        </p:sp>
        <p:sp>
          <p:nvSpPr>
            <p:cNvPr id="14" name="矩形 13"/>
            <p:cNvSpPr/>
            <p:nvPr/>
          </p:nvSpPr>
          <p:spPr>
            <a:xfrm>
              <a:off x="3879576" y="4702142"/>
              <a:ext cx="1421866" cy="1008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COM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组合过程</a:t>
              </a:r>
            </a:p>
          </p:txBody>
        </p:sp>
        <p:cxnSp>
          <p:nvCxnSpPr>
            <p:cNvPr id="15" name="直接箭头连接符 14"/>
            <p:cNvCxnSpPr/>
            <p:nvPr/>
          </p:nvCxnSpPr>
          <p:spPr>
            <a:xfrm>
              <a:off x="2880826" y="5062182"/>
              <a:ext cx="998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直接箭头连接符 15"/>
            <p:cNvCxnSpPr/>
            <p:nvPr/>
          </p:nvCxnSpPr>
          <p:spPr>
            <a:xfrm flipH="1">
              <a:off x="2880826" y="5494230"/>
              <a:ext cx="998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endCxn id="13" idx="1"/>
            </p:cNvCxnSpPr>
            <p:nvPr/>
          </p:nvCxnSpPr>
          <p:spPr>
            <a:xfrm>
              <a:off x="801234" y="5206198"/>
              <a:ext cx="65772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endCxn id="13" idx="2"/>
            </p:cNvCxnSpPr>
            <p:nvPr/>
          </p:nvCxnSpPr>
          <p:spPr>
            <a:xfrm flipV="1">
              <a:off x="2169893" y="5710254"/>
              <a:ext cx="0" cy="7200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404898" y="4764858"/>
              <a:ext cx="8283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CLK</a:t>
              </a:r>
              <a:endPar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20" name="TextBox 19"/>
            <p:cNvSpPr txBox="1"/>
            <p:nvPr/>
          </p:nvSpPr>
          <p:spPr>
            <a:xfrm>
              <a:off x="2259270" y="6084004"/>
              <a:ext cx="8283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RST</a:t>
              </a:r>
              <a:endPar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21" name="TextBox 20"/>
            <p:cNvSpPr txBox="1"/>
            <p:nvPr/>
          </p:nvSpPr>
          <p:spPr>
            <a:xfrm>
              <a:off x="3032938" y="4620842"/>
              <a:ext cx="8283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CST</a:t>
              </a:r>
              <a:endPar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22" name="TextBox 21"/>
            <p:cNvSpPr txBox="1"/>
            <p:nvPr/>
          </p:nvSpPr>
          <p:spPr>
            <a:xfrm>
              <a:off x="3032938" y="5179620"/>
              <a:ext cx="8283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NST</a:t>
              </a:r>
              <a:endPar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grpSp>
      <p:grpSp>
        <p:nvGrpSpPr>
          <p:cNvPr id="4" name="组合 3"/>
          <p:cNvGrpSpPr/>
          <p:nvPr/>
        </p:nvGrpSpPr>
        <p:grpSpPr>
          <a:xfrm>
            <a:off x="5301442" y="4588900"/>
            <a:ext cx="998750" cy="1325180"/>
            <a:chOff x="5301442" y="4588900"/>
            <a:chExt cx="998750" cy="1325180"/>
          </a:xfrm>
        </p:grpSpPr>
        <p:cxnSp>
          <p:nvCxnSpPr>
            <p:cNvPr id="23" name="直接箭头连接符 22"/>
            <p:cNvCxnSpPr/>
            <p:nvPr/>
          </p:nvCxnSpPr>
          <p:spPr>
            <a:xfrm>
              <a:off x="5301442" y="5674710"/>
              <a:ext cx="998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5733490" y="5575526"/>
              <a:ext cx="34207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a:t>
              </a:r>
              <a:endParaRPr kumimoji="0" lang="zh-CN" altLang="en-US"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cxnSp>
          <p:nvCxnSpPr>
            <p:cNvPr id="25" name="直接箭头连接符 24"/>
            <p:cNvCxnSpPr/>
            <p:nvPr/>
          </p:nvCxnSpPr>
          <p:spPr>
            <a:xfrm>
              <a:off x="5301442" y="5518710"/>
              <a:ext cx="998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5733490" y="5431510"/>
              <a:ext cx="34207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b</a:t>
              </a:r>
              <a:endParaRPr kumimoji="0" lang="zh-CN" altLang="en-US"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cxnSp>
          <p:nvCxnSpPr>
            <p:cNvPr id="27" name="直接箭头连接符 26"/>
            <p:cNvCxnSpPr/>
            <p:nvPr/>
          </p:nvCxnSpPr>
          <p:spPr>
            <a:xfrm>
              <a:off x="5301442" y="5362710"/>
              <a:ext cx="998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5733490" y="5260710"/>
              <a:ext cx="34207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c</a:t>
              </a:r>
              <a:endParaRPr kumimoji="0" lang="zh-CN" altLang="en-US"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cxnSp>
          <p:nvCxnSpPr>
            <p:cNvPr id="29" name="直接箭头连接符 28"/>
            <p:cNvCxnSpPr/>
            <p:nvPr/>
          </p:nvCxnSpPr>
          <p:spPr>
            <a:xfrm>
              <a:off x="5301442" y="5206710"/>
              <a:ext cx="998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5733490" y="5134710"/>
              <a:ext cx="34207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d</a:t>
              </a:r>
              <a:endParaRPr kumimoji="0" lang="zh-CN" altLang="en-US"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cxnSp>
          <p:nvCxnSpPr>
            <p:cNvPr id="31" name="直接箭头连接符 30"/>
            <p:cNvCxnSpPr/>
            <p:nvPr/>
          </p:nvCxnSpPr>
          <p:spPr>
            <a:xfrm>
              <a:off x="5301442" y="5050710"/>
              <a:ext cx="998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5733490" y="4954710"/>
              <a:ext cx="34207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e</a:t>
              </a:r>
              <a:endParaRPr kumimoji="0" lang="zh-CN" altLang="en-US"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cxnSp>
          <p:nvCxnSpPr>
            <p:cNvPr id="33" name="直接箭头连接符 32"/>
            <p:cNvCxnSpPr/>
            <p:nvPr/>
          </p:nvCxnSpPr>
          <p:spPr>
            <a:xfrm>
              <a:off x="5301442" y="4894710"/>
              <a:ext cx="998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5733490" y="4804924"/>
              <a:ext cx="34207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f</a:t>
              </a:r>
              <a:endParaRPr kumimoji="0" lang="zh-CN" altLang="en-US"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cxnSp>
          <p:nvCxnSpPr>
            <p:cNvPr id="35" name="直接箭头连接符 34"/>
            <p:cNvCxnSpPr/>
            <p:nvPr/>
          </p:nvCxnSpPr>
          <p:spPr>
            <a:xfrm>
              <a:off x="5301442" y="4738710"/>
              <a:ext cx="998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5733490" y="4588900"/>
              <a:ext cx="34207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g</a:t>
              </a:r>
              <a:endParaRPr kumimoji="0" lang="zh-CN" altLang="en-US"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grpSp>
    </p:spTree>
    <p:extLst>
      <p:ext uri="{BB962C8B-B14F-4D97-AF65-F5344CB8AC3E}">
        <p14:creationId xmlns:p14="http://schemas.microsoft.com/office/powerpoint/2010/main" val="272438611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131</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2" name="Rectangle 3"/>
          <p:cNvSpPr>
            <a:spLocks noChangeArrowheads="1"/>
          </p:cNvSpPr>
          <p:nvPr/>
        </p:nvSpPr>
        <p:spPr bwMode="auto">
          <a:xfrm>
            <a:off x="1619672" y="5445224"/>
            <a:ext cx="3528392" cy="430887"/>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auto" latinLnBrk="0" hangingPunct="1">
              <a:lnSpc>
                <a:spcPct val="110000"/>
              </a:lnSpc>
              <a:spcBef>
                <a:spcPts val="0"/>
              </a:spcBef>
              <a:spcAft>
                <a:spcPts val="6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控制数码管的状态图</a:t>
            </a:r>
          </a:p>
        </p:txBody>
      </p:sp>
      <p:sp>
        <p:nvSpPr>
          <p:cNvPr id="16" name="椭圆 15"/>
          <p:cNvSpPr/>
          <p:nvPr/>
        </p:nvSpPr>
        <p:spPr>
          <a:xfrm>
            <a:off x="1113512" y="3924286"/>
            <a:ext cx="720000"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S0</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椭圆 16"/>
          <p:cNvSpPr/>
          <p:nvPr/>
        </p:nvSpPr>
        <p:spPr>
          <a:xfrm>
            <a:off x="2434412" y="3924286"/>
            <a:ext cx="720000"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S1</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椭圆 17"/>
          <p:cNvSpPr/>
          <p:nvPr/>
        </p:nvSpPr>
        <p:spPr>
          <a:xfrm>
            <a:off x="3755312" y="3924286"/>
            <a:ext cx="720000"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S2</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椭圆 18"/>
          <p:cNvSpPr/>
          <p:nvPr/>
        </p:nvSpPr>
        <p:spPr>
          <a:xfrm>
            <a:off x="5076212" y="3924286"/>
            <a:ext cx="720000"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S3</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弧形 20"/>
          <p:cNvSpPr/>
          <p:nvPr/>
        </p:nvSpPr>
        <p:spPr>
          <a:xfrm>
            <a:off x="1545520" y="3573104"/>
            <a:ext cx="1152000" cy="756000"/>
          </a:xfrm>
          <a:prstGeom prst="arc">
            <a:avLst>
              <a:gd name="adj1" fmla="val 10805435"/>
              <a:gd name="adj2" fmla="val 0"/>
            </a:avLst>
          </a:prstGeom>
          <a:ln>
            <a:solidFill>
              <a:schemeClr val="tx1">
                <a:lumMod val="65000"/>
                <a:lumOff val="35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TextBox 21"/>
          <p:cNvSpPr txBox="1"/>
          <p:nvPr/>
        </p:nvSpPr>
        <p:spPr>
          <a:xfrm>
            <a:off x="827584" y="4431263"/>
            <a:ext cx="127315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初始状态，无显示</a:t>
            </a:r>
          </a:p>
        </p:txBody>
      </p:sp>
      <p:sp>
        <p:nvSpPr>
          <p:cNvPr id="23" name="TextBox 22"/>
          <p:cNvSpPr txBox="1"/>
          <p:nvPr/>
        </p:nvSpPr>
        <p:spPr>
          <a:xfrm>
            <a:off x="2339752" y="4431263"/>
            <a:ext cx="90035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显示字符“</a:t>
            </a:r>
            <a:r>
              <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7" name="弧形 26"/>
          <p:cNvSpPr/>
          <p:nvPr/>
        </p:nvSpPr>
        <p:spPr>
          <a:xfrm>
            <a:off x="2843808" y="3573016"/>
            <a:ext cx="1116000" cy="756000"/>
          </a:xfrm>
          <a:prstGeom prst="arc">
            <a:avLst>
              <a:gd name="adj1" fmla="val 10805435"/>
              <a:gd name="adj2" fmla="val 0"/>
            </a:avLst>
          </a:prstGeom>
          <a:ln>
            <a:solidFill>
              <a:schemeClr val="tx1">
                <a:lumMod val="65000"/>
                <a:lumOff val="35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8" name="弧形 27"/>
          <p:cNvSpPr/>
          <p:nvPr/>
        </p:nvSpPr>
        <p:spPr>
          <a:xfrm>
            <a:off x="4283968" y="3573016"/>
            <a:ext cx="1080000" cy="756000"/>
          </a:xfrm>
          <a:prstGeom prst="arc">
            <a:avLst>
              <a:gd name="adj1" fmla="val 10805435"/>
              <a:gd name="adj2" fmla="val 0"/>
            </a:avLst>
          </a:prstGeom>
          <a:ln>
            <a:solidFill>
              <a:schemeClr val="tx1">
                <a:lumMod val="65000"/>
                <a:lumOff val="35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0" name="弧形 29"/>
          <p:cNvSpPr/>
          <p:nvPr/>
        </p:nvSpPr>
        <p:spPr>
          <a:xfrm rot="10800000">
            <a:off x="2771801" y="3609191"/>
            <a:ext cx="2700000" cy="1548000"/>
          </a:xfrm>
          <a:prstGeom prst="arc">
            <a:avLst>
              <a:gd name="adj1" fmla="val 10764874"/>
              <a:gd name="adj2" fmla="val 91612"/>
            </a:avLst>
          </a:prstGeom>
          <a:ln>
            <a:solidFill>
              <a:schemeClr val="tx1">
                <a:lumMod val="65000"/>
                <a:lumOff val="35000"/>
              </a:schemeClr>
            </a:solidFill>
            <a:headEnd type="none" w="med" len="med"/>
            <a:tailEnd type="triangle" w="med" len="med"/>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5" name="TextBox 34"/>
          <p:cNvSpPr txBox="1"/>
          <p:nvPr/>
        </p:nvSpPr>
        <p:spPr>
          <a:xfrm>
            <a:off x="3707904" y="4431263"/>
            <a:ext cx="87069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显示字符“</a:t>
            </a:r>
            <a:r>
              <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36" name="TextBox 35"/>
          <p:cNvSpPr txBox="1"/>
          <p:nvPr/>
        </p:nvSpPr>
        <p:spPr>
          <a:xfrm>
            <a:off x="5004048" y="4431263"/>
            <a:ext cx="84835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显示字符“</a:t>
            </a:r>
            <a:r>
              <a:rPr kumimoji="0" lang="en-US" altLang="zh-CN" sz="16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16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56" name="表格 55"/>
          <p:cNvGraphicFramePr>
            <a:graphicFrameLocks noGrp="1"/>
          </p:cNvGraphicFramePr>
          <p:nvPr/>
        </p:nvGraphicFramePr>
        <p:xfrm>
          <a:off x="6344208" y="3550136"/>
          <a:ext cx="2620280" cy="1463040"/>
        </p:xfrm>
        <a:graphic>
          <a:graphicData uri="http://schemas.openxmlformats.org/drawingml/2006/table">
            <a:tbl>
              <a:tblPr firstRow="1" bandRow="1">
                <a:tableStyleId>{5C22544A-7EE6-4342-B048-85BDC9FD1C3A}</a:tableStyleId>
              </a:tblPr>
              <a:tblGrid>
                <a:gridCol w="252000">
                  <a:extLst>
                    <a:ext uri="{9D8B030D-6E8A-4147-A177-3AD203B41FA5}">
                      <a16:colId xmlns:a16="http://schemas.microsoft.com/office/drawing/2014/main" val="20000"/>
                    </a:ext>
                  </a:extLst>
                </a:gridCol>
                <a:gridCol w="252000">
                  <a:extLst>
                    <a:ext uri="{9D8B030D-6E8A-4147-A177-3AD203B41FA5}">
                      <a16:colId xmlns:a16="http://schemas.microsoft.com/office/drawing/2014/main" val="20001"/>
                    </a:ext>
                  </a:extLst>
                </a:gridCol>
                <a:gridCol w="252000">
                  <a:extLst>
                    <a:ext uri="{9D8B030D-6E8A-4147-A177-3AD203B41FA5}">
                      <a16:colId xmlns:a16="http://schemas.microsoft.com/office/drawing/2014/main" val="20002"/>
                    </a:ext>
                  </a:extLst>
                </a:gridCol>
                <a:gridCol w="252000">
                  <a:extLst>
                    <a:ext uri="{9D8B030D-6E8A-4147-A177-3AD203B41FA5}">
                      <a16:colId xmlns:a16="http://schemas.microsoft.com/office/drawing/2014/main" val="20003"/>
                    </a:ext>
                  </a:extLst>
                </a:gridCol>
                <a:gridCol w="252000">
                  <a:extLst>
                    <a:ext uri="{9D8B030D-6E8A-4147-A177-3AD203B41FA5}">
                      <a16:colId xmlns:a16="http://schemas.microsoft.com/office/drawing/2014/main" val="20004"/>
                    </a:ext>
                  </a:extLst>
                </a:gridCol>
                <a:gridCol w="252000">
                  <a:extLst>
                    <a:ext uri="{9D8B030D-6E8A-4147-A177-3AD203B41FA5}">
                      <a16:colId xmlns:a16="http://schemas.microsoft.com/office/drawing/2014/main" val="20005"/>
                    </a:ext>
                  </a:extLst>
                </a:gridCol>
                <a:gridCol w="25200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648000">
                  <a:extLst>
                    <a:ext uri="{9D8B030D-6E8A-4147-A177-3AD203B41FA5}">
                      <a16:colId xmlns:a16="http://schemas.microsoft.com/office/drawing/2014/main" val="20008"/>
                    </a:ext>
                  </a:extLst>
                </a:gridCol>
              </a:tblGrid>
              <a:tr h="324000">
                <a:tc>
                  <a:txBody>
                    <a:bodyPr/>
                    <a:lstStyle/>
                    <a:p>
                      <a:pPr algn="ctr"/>
                      <a:r>
                        <a:rPr lang="en-US" altLang="zh-CN" b="1" dirty="0">
                          <a:latin typeface="Times New Roman" pitchFamily="18" charset="0"/>
                          <a:cs typeface="Times New Roman" pitchFamily="18" charset="0"/>
                        </a:rPr>
                        <a:t>g</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f</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e</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d</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c</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b</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a</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b="1" dirty="0">
                          <a:latin typeface="Times New Roman" pitchFamily="18" charset="0"/>
                          <a:cs typeface="Times New Roman" pitchFamily="18" charset="0"/>
                        </a:rPr>
                        <a:t>字符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400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E</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400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d</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4000">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0</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1</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itchFamily="18" charset="0"/>
                          <a:cs typeface="Times New Roman" pitchFamily="18" charset="0"/>
                        </a:rPr>
                        <a:t>A</a:t>
                      </a:r>
                      <a:endParaRPr lang="zh-CN" alt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61" name="组合 60"/>
          <p:cNvGrpSpPr/>
          <p:nvPr/>
        </p:nvGrpSpPr>
        <p:grpSpPr>
          <a:xfrm>
            <a:off x="827584" y="198209"/>
            <a:ext cx="8172400" cy="2726735"/>
            <a:chOff x="827584" y="198209"/>
            <a:chExt cx="8172400" cy="2726735"/>
          </a:xfrm>
        </p:grpSpPr>
        <p:sp>
          <p:nvSpPr>
            <p:cNvPr id="55" name="矩形 54"/>
            <p:cNvSpPr/>
            <p:nvPr/>
          </p:nvSpPr>
          <p:spPr>
            <a:xfrm>
              <a:off x="1552782" y="260648"/>
              <a:ext cx="4331103" cy="187220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SEGLED_EDA</a:t>
              </a:r>
              <a:r>
                <a:rPr kumimoji="0" lang="zh-CN" altLang="en-US" sz="2400" b="1"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状态机</a:t>
              </a:r>
            </a:p>
          </p:txBody>
        </p:sp>
        <p:pic>
          <p:nvPicPr>
            <p:cNvPr id="11"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b="15851"/>
            <a:stretch/>
          </p:blipFill>
          <p:spPr bwMode="auto">
            <a:xfrm>
              <a:off x="6623720" y="198209"/>
              <a:ext cx="2376264" cy="2726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1881646" y="899432"/>
              <a:ext cx="1421866" cy="100811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REG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时序过程</a:t>
              </a:r>
            </a:p>
          </p:txBody>
        </p:sp>
        <p:sp>
          <p:nvSpPr>
            <p:cNvPr id="37" name="矩形 36"/>
            <p:cNvSpPr/>
            <p:nvPr/>
          </p:nvSpPr>
          <p:spPr>
            <a:xfrm>
              <a:off x="4302262" y="899432"/>
              <a:ext cx="1421866" cy="100811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COM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组合过程</a:t>
              </a:r>
            </a:p>
          </p:txBody>
        </p:sp>
        <p:cxnSp>
          <p:nvCxnSpPr>
            <p:cNvPr id="5" name="直接箭头连接符 4"/>
            <p:cNvCxnSpPr/>
            <p:nvPr/>
          </p:nvCxnSpPr>
          <p:spPr>
            <a:xfrm>
              <a:off x="3303512" y="1259472"/>
              <a:ext cx="998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p:nvPr/>
          </p:nvCxnSpPr>
          <p:spPr>
            <a:xfrm flipH="1">
              <a:off x="3303512" y="1691520"/>
              <a:ext cx="998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直接箭头连接符 42"/>
            <p:cNvCxnSpPr>
              <a:endCxn id="3" idx="1"/>
            </p:cNvCxnSpPr>
            <p:nvPr/>
          </p:nvCxnSpPr>
          <p:spPr>
            <a:xfrm>
              <a:off x="1223920" y="1403488"/>
              <a:ext cx="65772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直接箭头连接符 45"/>
            <p:cNvCxnSpPr>
              <a:endCxn id="3" idx="2"/>
            </p:cNvCxnSpPr>
            <p:nvPr/>
          </p:nvCxnSpPr>
          <p:spPr>
            <a:xfrm flipV="1">
              <a:off x="2592579" y="1907544"/>
              <a:ext cx="0" cy="7200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8" name="TextBox 47"/>
            <p:cNvSpPr txBox="1"/>
            <p:nvPr/>
          </p:nvSpPr>
          <p:spPr>
            <a:xfrm>
              <a:off x="827584" y="962148"/>
              <a:ext cx="8283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CLK</a:t>
              </a:r>
              <a:endPar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50" name="TextBox 49"/>
            <p:cNvSpPr txBox="1"/>
            <p:nvPr/>
          </p:nvSpPr>
          <p:spPr>
            <a:xfrm>
              <a:off x="2681956" y="2281294"/>
              <a:ext cx="8283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RST</a:t>
              </a:r>
              <a:endPar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51" name="TextBox 50"/>
            <p:cNvSpPr txBox="1"/>
            <p:nvPr/>
          </p:nvSpPr>
          <p:spPr>
            <a:xfrm>
              <a:off x="3455624" y="818132"/>
              <a:ext cx="8283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CST</a:t>
              </a:r>
              <a:endPar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52" name="TextBox 51"/>
            <p:cNvSpPr txBox="1"/>
            <p:nvPr/>
          </p:nvSpPr>
          <p:spPr>
            <a:xfrm>
              <a:off x="3455624" y="1376910"/>
              <a:ext cx="8283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NST</a:t>
              </a:r>
              <a:endPar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cxnSp>
          <p:nvCxnSpPr>
            <p:cNvPr id="53" name="直接箭头连接符 52"/>
            <p:cNvCxnSpPr/>
            <p:nvPr/>
          </p:nvCxnSpPr>
          <p:spPr>
            <a:xfrm>
              <a:off x="5724128" y="1872000"/>
              <a:ext cx="998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6156176" y="1772816"/>
              <a:ext cx="34207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a:t>
              </a:r>
              <a:endParaRPr kumimoji="0" lang="zh-CN" altLang="en-US"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cxnSp>
          <p:nvCxnSpPr>
            <p:cNvPr id="58" name="直接箭头连接符 57"/>
            <p:cNvCxnSpPr/>
            <p:nvPr/>
          </p:nvCxnSpPr>
          <p:spPr>
            <a:xfrm>
              <a:off x="5724128" y="1716000"/>
              <a:ext cx="998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9" name="TextBox 58"/>
            <p:cNvSpPr txBox="1"/>
            <p:nvPr/>
          </p:nvSpPr>
          <p:spPr>
            <a:xfrm>
              <a:off x="6156176" y="1628800"/>
              <a:ext cx="34207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b</a:t>
              </a:r>
              <a:endParaRPr kumimoji="0" lang="zh-CN" altLang="en-US"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cxnSp>
          <p:nvCxnSpPr>
            <p:cNvPr id="63" name="直接箭头连接符 62"/>
            <p:cNvCxnSpPr/>
            <p:nvPr/>
          </p:nvCxnSpPr>
          <p:spPr>
            <a:xfrm>
              <a:off x="5724128" y="1560000"/>
              <a:ext cx="998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4" name="TextBox 63"/>
            <p:cNvSpPr txBox="1"/>
            <p:nvPr/>
          </p:nvSpPr>
          <p:spPr>
            <a:xfrm>
              <a:off x="6156176" y="1458000"/>
              <a:ext cx="34207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c</a:t>
              </a:r>
              <a:endParaRPr kumimoji="0" lang="zh-CN" altLang="en-US"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cxnSp>
          <p:nvCxnSpPr>
            <p:cNvPr id="66" name="直接箭头连接符 65"/>
            <p:cNvCxnSpPr/>
            <p:nvPr/>
          </p:nvCxnSpPr>
          <p:spPr>
            <a:xfrm>
              <a:off x="5724128" y="1404000"/>
              <a:ext cx="998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7" name="TextBox 66"/>
            <p:cNvSpPr txBox="1"/>
            <p:nvPr/>
          </p:nvSpPr>
          <p:spPr>
            <a:xfrm>
              <a:off x="6156176" y="1332000"/>
              <a:ext cx="34207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d</a:t>
              </a:r>
              <a:endParaRPr kumimoji="0" lang="zh-CN" altLang="en-US"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cxnSp>
          <p:nvCxnSpPr>
            <p:cNvPr id="69" name="直接箭头连接符 68"/>
            <p:cNvCxnSpPr/>
            <p:nvPr/>
          </p:nvCxnSpPr>
          <p:spPr>
            <a:xfrm>
              <a:off x="5724128" y="1248000"/>
              <a:ext cx="998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0" name="TextBox 69"/>
            <p:cNvSpPr txBox="1"/>
            <p:nvPr/>
          </p:nvSpPr>
          <p:spPr>
            <a:xfrm>
              <a:off x="6156176" y="1152000"/>
              <a:ext cx="34207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e</a:t>
              </a:r>
              <a:endParaRPr kumimoji="0" lang="zh-CN" altLang="en-US"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cxnSp>
          <p:nvCxnSpPr>
            <p:cNvPr id="72" name="直接箭头连接符 71"/>
            <p:cNvCxnSpPr/>
            <p:nvPr/>
          </p:nvCxnSpPr>
          <p:spPr>
            <a:xfrm>
              <a:off x="5724128" y="1092000"/>
              <a:ext cx="998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3" name="TextBox 72"/>
            <p:cNvSpPr txBox="1"/>
            <p:nvPr/>
          </p:nvSpPr>
          <p:spPr>
            <a:xfrm>
              <a:off x="6156176" y="1002214"/>
              <a:ext cx="34207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f</a:t>
              </a:r>
              <a:endParaRPr kumimoji="0" lang="zh-CN" altLang="en-US"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cxnSp>
          <p:nvCxnSpPr>
            <p:cNvPr id="75" name="直接箭头连接符 74"/>
            <p:cNvCxnSpPr/>
            <p:nvPr/>
          </p:nvCxnSpPr>
          <p:spPr>
            <a:xfrm>
              <a:off x="5724128" y="936000"/>
              <a:ext cx="9987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6" name="TextBox 75"/>
            <p:cNvSpPr txBox="1"/>
            <p:nvPr/>
          </p:nvSpPr>
          <p:spPr>
            <a:xfrm>
              <a:off x="6156176" y="786190"/>
              <a:ext cx="34207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g</a:t>
              </a:r>
              <a:endParaRPr kumimoji="0" lang="zh-CN" altLang="en-US" sz="1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grpSp>
    </p:spTree>
    <p:extLst>
      <p:ext uri="{BB962C8B-B14F-4D97-AF65-F5344CB8AC3E}">
        <p14:creationId xmlns:p14="http://schemas.microsoft.com/office/powerpoint/2010/main" val="30801730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132</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0" name="Text Box 9"/>
          <p:cNvSpPr txBox="1">
            <a:spLocks noChangeArrowheads="1"/>
          </p:cNvSpPr>
          <p:nvPr/>
        </p:nvSpPr>
        <p:spPr bwMode="auto">
          <a:xfrm>
            <a:off x="1115616" y="706626"/>
            <a:ext cx="7776864" cy="517064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50000"/>
              </a:lnSpc>
              <a:spcBef>
                <a:spcPts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SEGLED_EDA (CLK, RST</a:t>
            </a:r>
            <a:r>
              <a:rPr kumimoji="1" lang="pt-BR"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 b, c, d, e, f, g</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auto" latinLnBrk="0" hangingPunct="0">
              <a:lnSpc>
                <a:spcPct val="15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CLK, RST;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状态机工作时钟和复位控制</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auto" latinLnBrk="0" hangingPunct="0">
              <a:lnSpc>
                <a:spcPct val="15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a, b, c, d, e, f, g;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状态机对外部输出数码管控制信号</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50000"/>
              </a:lnSpc>
              <a:spcBef>
                <a:spcPts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wire a, b, c, d, e, f, g;</a:t>
            </a:r>
          </a:p>
          <a:p>
            <a:pPr marL="0" marR="0" lvl="0" indent="0" algn="l" defTabSz="914400" rtl="0" eaLnBrk="0" fontAlgn="base" latinLnBrk="0" hangingPunct="0">
              <a:lnSpc>
                <a:spcPct val="150000"/>
              </a:lnSpc>
              <a:spcBef>
                <a:spcPts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[6: 0] LED7S;</a:t>
            </a:r>
          </a:p>
          <a:p>
            <a:pPr marL="0" marR="0" lvl="0" indent="0" algn="l" defTabSz="914400" rtl="0" eaLnBrk="0" fontAlgn="auto" latinLnBrk="0" hangingPunct="0">
              <a:lnSpc>
                <a:spcPct val="15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parameter S0=0, S1=1, S2=2, S3=3;</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定义状态参数</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auto" latinLnBrk="0" hangingPunct="0">
              <a:lnSpc>
                <a:spcPct val="15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[4: 0] CST, NST;</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定义现态和次态的状态变量</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auto" latinLnBrk="0" hangingPunct="0">
              <a:lnSpc>
                <a:spcPct val="15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g,f,e,d,c,b,a</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}=LED7S; </a:t>
            </a:r>
          </a:p>
          <a:p>
            <a:pPr marL="0" marR="0" lvl="0" indent="0" algn="l" defTabSz="914400" rtl="0" eaLnBrk="0" fontAlgn="auto" latinLnBrk="0" hangingPunct="0">
              <a:lnSpc>
                <a:spcPct val="15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negedge</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RST) begin</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主控时序过程</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auto" latinLnBrk="0" hangingPunct="0">
              <a:lnSpc>
                <a:spcPct val="15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if (!RST)  CST&lt;=S0;</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复位有效时，下一状态进入初态</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s0</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50000"/>
              </a:lnSpc>
              <a:spcBef>
                <a:spcPts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CST&lt;=NST;  end</a:t>
            </a:r>
          </a:p>
        </p:txBody>
      </p:sp>
    </p:spTree>
    <p:extLst>
      <p:ext uri="{BB962C8B-B14F-4D97-AF65-F5344CB8AC3E}">
        <p14:creationId xmlns:p14="http://schemas.microsoft.com/office/powerpoint/2010/main" val="85260226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133</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0" name="Text Box 9"/>
          <p:cNvSpPr txBox="1">
            <a:spLocks noChangeArrowheads="1"/>
          </p:cNvSpPr>
          <p:nvPr/>
        </p:nvSpPr>
        <p:spPr bwMode="auto">
          <a:xfrm>
            <a:off x="1115616" y="272544"/>
            <a:ext cx="7776864" cy="6054030"/>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30000"/>
              </a:lnSpc>
              <a:spcBef>
                <a:spcPts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always @ (CST) begin</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主控组合过程</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auto" latinLnBrk="0" hangingPunct="0">
              <a:lnSpc>
                <a:spcPct val="13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case (CST)</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auto" latinLnBrk="0" hangingPunct="0">
              <a:lnSpc>
                <a:spcPct val="13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S</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0 : begin LED7S &lt;=7'b0000000;</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NST&lt;=S1;</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end </a:t>
            </a:r>
            <a:endPar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auto" latinLnBrk="0" hangingPunct="0">
              <a:lnSpc>
                <a:spcPct val="13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状态</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S0</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，输出控制码</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0</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，无显示，无条件跳转到</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S1</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auto" latinLnBrk="0" hangingPunct="0">
              <a:lnSpc>
                <a:spcPct val="13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S</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 : begin LED7S &lt;=</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7'b1111001</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NST&lt;=S2; end</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auto" latinLnBrk="0" hangingPunct="0">
              <a:lnSpc>
                <a:spcPct val="13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状态</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S1</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，输出控制码</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79h</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，显示字符“</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E</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”，无条件跳转到</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S2</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auto" latinLnBrk="0" hangingPunct="0">
              <a:lnSpc>
                <a:spcPct val="13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S</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 : begin LED7S &lt;=</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7'b1011110</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NST&lt;=S3; end</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auto" latinLnBrk="0" hangingPunct="0">
              <a:lnSpc>
                <a:spcPct val="13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状态</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S2</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，输出控制码</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5Eh</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，显示字符“</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d</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”，无条件跳转到</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S3</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auto" latinLnBrk="0" hangingPunct="0">
              <a:lnSpc>
                <a:spcPct val="13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S</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3 : begin LED7S &lt;=</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7'b1110111</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NST&lt;=S1; end</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auto" latinLnBrk="0" hangingPunct="0">
              <a:lnSpc>
                <a:spcPct val="13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状态</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S3</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，输出控制码</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77h</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，显示字符“</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”，无条件跳转到</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S1</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，循</a:t>
            </a:r>
            <a:endPar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auto" latinLnBrk="0" hangingPunct="0">
              <a:lnSpc>
                <a:spcPct val="13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环显示</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auto" latinLnBrk="0" hangingPunct="0">
              <a:lnSpc>
                <a:spcPct val="130000"/>
              </a:lnSpc>
              <a:spcBef>
                <a:spcPts val="0"/>
              </a:spcBef>
              <a:spcAft>
                <a:spcPts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default : NST &lt;=S0;</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现态若未出现以上各态，返回初态</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S0</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30000"/>
              </a:lnSpc>
              <a:spcBef>
                <a:spcPts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endcase</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30000"/>
              </a:lnSpc>
              <a:spcBef>
                <a:spcPts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30000"/>
              </a:lnSpc>
              <a:spcBef>
                <a:spcPts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p>
        </p:txBody>
      </p:sp>
    </p:spTree>
    <p:extLst>
      <p:ext uri="{BB962C8B-B14F-4D97-AF65-F5344CB8AC3E}">
        <p14:creationId xmlns:p14="http://schemas.microsoft.com/office/powerpoint/2010/main" val="321917842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1" name="标题 1"/>
          <p:cNvSpPr>
            <a:spLocks noGrp="1"/>
          </p:cNvSpPr>
          <p:nvPr>
            <p:ph type="title"/>
          </p:nvPr>
        </p:nvSpPr>
        <p:spPr>
          <a:xfrm>
            <a:off x="1547812" y="1700213"/>
            <a:ext cx="7056636" cy="2090737"/>
          </a:xfrm>
        </p:spPr>
        <p:txBody>
          <a:bodyPr/>
          <a:lstStyle/>
          <a:p>
            <a:r>
              <a:rPr lang="zh-CN" altLang="en-US" sz="4800" b="1" dirty="0">
                <a:solidFill>
                  <a:srgbClr val="00B050"/>
                </a:solidFill>
                <a:latin typeface="黑体" pitchFamily="49" charset="-122"/>
                <a:ea typeface="黑体" pitchFamily="49" charset="-122"/>
              </a:rPr>
              <a:t>第</a:t>
            </a:r>
            <a:r>
              <a:rPr lang="en-US" altLang="zh-CN" sz="4800" b="1" dirty="0">
                <a:solidFill>
                  <a:srgbClr val="00B050"/>
                </a:solidFill>
                <a:latin typeface="Times New Roman" pitchFamily="18" charset="0"/>
                <a:ea typeface="黑体" pitchFamily="49" charset="-122"/>
                <a:cs typeface="Times New Roman" pitchFamily="18" charset="0"/>
              </a:rPr>
              <a:t>13</a:t>
            </a:r>
            <a:r>
              <a:rPr lang="zh-CN" altLang="en-US" sz="4800" b="1" dirty="0">
                <a:solidFill>
                  <a:srgbClr val="00B050"/>
                </a:solidFill>
                <a:latin typeface="黑体" pitchFamily="49" charset="-122"/>
                <a:ea typeface="黑体" pitchFamily="49" charset="-122"/>
              </a:rPr>
              <a:t>章  </a:t>
            </a:r>
            <a:r>
              <a:rPr lang="en-US" altLang="zh-CN" sz="4800" b="1" dirty="0">
                <a:solidFill>
                  <a:srgbClr val="00B050"/>
                </a:solidFill>
                <a:latin typeface="黑体" pitchFamily="49" charset="-122"/>
                <a:ea typeface="黑体" pitchFamily="49" charset="-122"/>
              </a:rPr>
              <a:t>Verilog</a:t>
            </a:r>
            <a:r>
              <a:rPr lang="zh-CN" altLang="en-US" sz="4800" b="1" dirty="0">
                <a:solidFill>
                  <a:srgbClr val="00B050"/>
                </a:solidFill>
                <a:latin typeface="黑体" pitchFamily="49" charset="-122"/>
                <a:ea typeface="黑体" pitchFamily="49" charset="-122"/>
              </a:rPr>
              <a:t>语句语法补充说明</a:t>
            </a:r>
            <a:endParaRPr lang="zh-CN" altLang="en-US" sz="4800" b="1" dirty="0">
              <a:solidFill>
                <a:srgbClr val="00B050"/>
              </a:solidFill>
              <a:latin typeface="Times New Roman" panose="02020603050405020304" pitchFamily="18" charset="0"/>
              <a:ea typeface="黑体" pitchFamily="49" charset="-122"/>
              <a:cs typeface="Times New Roman" panose="02020603050405020304" pitchFamily="18" charset="0"/>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134</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标识符</a:t>
            </a:r>
          </a:p>
        </p:txBody>
      </p:sp>
      <p:sp>
        <p:nvSpPr>
          <p:cNvPr id="10" name="矩形 9"/>
          <p:cNvSpPr>
            <a:spLocks noChangeArrowheads="1"/>
          </p:cNvSpPr>
          <p:nvPr/>
        </p:nvSpPr>
        <p:spPr bwMode="auto">
          <a:xfrm>
            <a:off x="1115616" y="1124744"/>
            <a:ext cx="7717730" cy="4650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标识符可以是常数、变量、信号、端口或参数的名字。</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遵循以下规则：</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540000" marR="0" lvl="0" indent="-216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有效的字符：包括</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26</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个</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大小写英文字母</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数字</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包括</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0~9</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以及</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和下划线</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_</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等，或它们的组合。标识符最长可包含</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1023</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个字符。</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540000" marR="0" lvl="0" indent="-216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任何标识符必须</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以英文字母或下划线开头</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540000" marR="0" lvl="0" indent="-216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必须是</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单一下划线“</a:t>
            </a:r>
            <a:r>
              <a:rPr kumimoji="0"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_</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，且其前后都必须有英文字母或数字。</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540000" marR="0" lvl="0" indent="-216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允许包含图形符号（如回车符、换行符等），也允许包含空格符。</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540000" marR="0" lvl="0" indent="-216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标识符</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区分大小写</a:t>
            </a:r>
            <a:endParaRPr kumimoji="0"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135</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164986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标识符</a:t>
            </a:r>
          </a:p>
        </p:txBody>
      </p:sp>
      <p:sp>
        <p:nvSpPr>
          <p:cNvPr id="11" name="Text Box 9"/>
          <p:cNvSpPr txBox="1">
            <a:spLocks noChangeArrowheads="1"/>
          </p:cNvSpPr>
          <p:nvPr/>
        </p:nvSpPr>
        <p:spPr bwMode="auto">
          <a:xfrm>
            <a:off x="1115616" y="1196752"/>
            <a:ext cx="7848872" cy="707886"/>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例：合法的标识符</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Decoder_1, FFT, </a:t>
            </a: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Sig_N</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Not_Ack</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State0, _Decoder_, REG</a:t>
            </a:r>
          </a:p>
        </p:txBody>
      </p:sp>
      <p:sp>
        <p:nvSpPr>
          <p:cNvPr id="7" name="Text Box 9"/>
          <p:cNvSpPr txBox="1">
            <a:spLocks noChangeArrowheads="1"/>
          </p:cNvSpPr>
          <p:nvPr/>
        </p:nvSpPr>
        <p:spPr bwMode="auto">
          <a:xfrm>
            <a:off x="1115616" y="2145050"/>
            <a:ext cx="7848872" cy="2246769"/>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例：非法的标识符</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2FFT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起始位数字</a:t>
            </a:r>
            <a:endPar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Sig_#N</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符号“</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”不能成为标识符的构成</a:t>
            </a:r>
            <a:endPar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Not-</a:t>
            </a: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Ack</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符号“</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”不能成为标识符的构成</a:t>
            </a:r>
            <a:endPar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data_ _BUS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标识符中不能有双下划线</a:t>
            </a:r>
            <a:endPar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关键词</a:t>
            </a:r>
            <a:endPar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ADDER*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标识符中不允许包含字符</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p>
        </p:txBody>
      </p:sp>
      <p:sp>
        <p:nvSpPr>
          <p:cNvPr id="9" name="矩形 8"/>
          <p:cNvSpPr>
            <a:spLocks noChangeArrowheads="1"/>
          </p:cNvSpPr>
          <p:nvPr/>
        </p:nvSpPr>
        <p:spPr bwMode="auto">
          <a:xfrm>
            <a:off x="1115616" y="4866428"/>
            <a:ext cx="7717730" cy="165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转义标识符</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：以斜杠“</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”开头，以空白符结尾，可以包含任何字符。如</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\8031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\-@Gt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反斜线和空白标识符不是转义标识符的一部分，所以标识符</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\Verilog</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和标识符</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Verilog</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相同。</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136</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061793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3"/>
          <p:cNvSpPr>
            <a:spLocks noChangeArrowheads="1"/>
          </p:cNvSpPr>
          <p:nvPr/>
        </p:nvSpPr>
        <p:spPr bwMode="auto">
          <a:xfrm>
            <a:off x="1259632" y="404664"/>
            <a:ext cx="6552728" cy="532453"/>
          </a:xfrm>
          <a:prstGeom prst="rect">
            <a:avLst/>
          </a:prstGeom>
          <a:noFill/>
          <a:ln>
            <a:noFill/>
          </a:ln>
          <a:effectLst/>
        </p:spPr>
        <p:txBody>
          <a:bodyPr wrap="square" anchor="ctr">
            <a:spAutoFit/>
          </a:bodyPr>
          <a:lstStyle/>
          <a:p>
            <a:pPr lvl="0">
              <a:lnSpc>
                <a:spcPct val="110000"/>
              </a:lnSpc>
              <a:spcAft>
                <a:spcPts val="600"/>
              </a:spcAft>
              <a:defRPr/>
            </a:pPr>
            <a:r>
              <a:rPr lang="en-US" altLang="zh-CN" sz="2600" b="1" dirty="0">
                <a:solidFill>
                  <a:srgbClr val="0070C0"/>
                </a:solidFill>
                <a:latin typeface="Times New Roman" panose="02020603050405020304" pitchFamily="18" charset="0"/>
                <a:cs typeface="Times New Roman" panose="02020603050405020304" pitchFamily="18" charset="0"/>
              </a:rPr>
              <a:t>initial </a:t>
            </a:r>
            <a:r>
              <a:rPr lang="zh-CN" altLang="en-US" sz="2600" b="1" dirty="0">
                <a:solidFill>
                  <a:srgbClr val="0070C0"/>
                </a:solidFill>
                <a:latin typeface="Times New Roman" panose="02020603050405020304" pitchFamily="18" charset="0"/>
                <a:cs typeface="Times New Roman" panose="02020603050405020304" pitchFamily="18" charset="0"/>
              </a:rPr>
              <a:t>过程语句</a:t>
            </a:r>
            <a:endPar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9" name="Rectangle 3"/>
          <p:cNvSpPr>
            <a:spLocks noChangeArrowheads="1"/>
          </p:cNvSpPr>
          <p:nvPr/>
        </p:nvSpPr>
        <p:spPr bwMode="auto">
          <a:xfrm>
            <a:off x="1318766" y="1127066"/>
            <a:ext cx="7586588" cy="861774"/>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initial</a:t>
            </a: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begin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p:txBody>
      </p:sp>
      <p:sp>
        <p:nvSpPr>
          <p:cNvPr id="10" name="矩形 9"/>
          <p:cNvSpPr>
            <a:spLocks noChangeArrowheads="1"/>
          </p:cNvSpPr>
          <p:nvPr/>
        </p:nvSpPr>
        <p:spPr bwMode="auto">
          <a:xfrm>
            <a:off x="1043608" y="2375824"/>
            <a:ext cx="7861746" cy="334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1200"/>
              </a:spcAft>
              <a:buClr>
                <a:prstClr val="black"/>
              </a:buClr>
              <a:buSzTx/>
              <a:buFont typeface="Wingdings" panose="05000000000000000000" pitchFamily="2" charset="2"/>
              <a:buChar char="Ø"/>
              <a:tabLst/>
              <a:defRPr/>
            </a:pPr>
            <a:r>
              <a:rPr kumimoji="0" lang="en-US" altLang="zh-CN"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initial</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过程语句。</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12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没有敏感信号表</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不带触发条件</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initial</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过程中的块语句沿时间方向轴</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只执行一次</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12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最常用于仿真模块中</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对激励矢量的描述</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，或用于</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给寄存器变量赋初值</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。而在实际电路中，赋初值是没有意义的，因此这是</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面向模拟仿真</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的过程语句，通常</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不能被综合工具所接受</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，或在</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综合时被忽略</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，但却可以</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对存储器加载初始化文件</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，这是</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可综合</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行为。</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137</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2427754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Box 9"/>
          <p:cNvSpPr txBox="1">
            <a:spLocks noChangeArrowheads="1"/>
          </p:cNvSpPr>
          <p:nvPr/>
        </p:nvSpPr>
        <p:spPr bwMode="auto">
          <a:xfrm>
            <a:off x="1148846" y="404664"/>
            <a:ext cx="70567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13-1</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：产生指定激励信号的测试模块</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0" name="Text Box 9"/>
          <p:cNvSpPr txBox="1">
            <a:spLocks noChangeArrowheads="1"/>
          </p:cNvSpPr>
          <p:nvPr/>
        </p:nvSpPr>
        <p:spPr bwMode="auto">
          <a:xfrm>
            <a:off x="1043608" y="1076538"/>
            <a:ext cx="7848871" cy="501675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`timescale 1ns/100ps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声明仿真时间单位是</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1ns</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，仿真精度也是</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100ps</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module test;</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定义</a:t>
            </a:r>
            <a:r>
              <a:rPr kumimoji="1" lang="en-US" altLang="zh-CN" sz="2000" b="1" i="0" u="none" strike="noStrike" kern="1200" cap="none" spc="0" normalizeH="0" baseline="0" noProof="0" dirty="0" err="1">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testbench</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名为</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test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的测试模块</a:t>
            </a:r>
            <a:endPar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 B, C;</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initial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定义</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initial</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过程语句测试模块</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A=0; B=1; C=0</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在过程中分别定义</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B</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C</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在时刻</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0</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的初始值</a:t>
            </a:r>
            <a:endPar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#50  A=1; B=0;</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经过</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50ns</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延时后，在仿真时刻</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50ns</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时</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和</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B</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的输入</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值分别是</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#50  A=0; C=1;</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又经过</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50ns</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延时后，在时刻</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100ns</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时</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和</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C</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的输入值</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分别是</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#50  B=1</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再经过</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50ns</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延时后，在时刻</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150ns</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时</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B</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的输入值分别是</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#50  B=0;C=0;</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再经过</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50ns</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延时后，在时刻</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200ns</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时</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B</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和</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C</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的输入值</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分别都是</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#50  $finish;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又经过</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50ns</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延时后，结束</a:t>
            </a:r>
            <a:endPar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138</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pic>
        <p:nvPicPr>
          <p:cNvPr id="3" name="图片 2" descr="手机屏幕的截图&#10;&#10;描述已自动生成">
            <a:extLst>
              <a:ext uri="{FF2B5EF4-FFF2-40B4-BE49-F238E27FC236}">
                <a16:creationId xmlns:a16="http://schemas.microsoft.com/office/drawing/2014/main" id="{0BB5ED33-3ACA-463E-8B3F-5AF412AA54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104" y="2478609"/>
            <a:ext cx="3229684" cy="3443287"/>
          </a:xfrm>
          <a:prstGeom prst="rect">
            <a:avLst/>
          </a:prstGeom>
        </p:spPr>
      </p:pic>
    </p:spTree>
    <p:extLst>
      <p:ext uri="{BB962C8B-B14F-4D97-AF65-F5344CB8AC3E}">
        <p14:creationId xmlns:p14="http://schemas.microsoft.com/office/powerpoint/2010/main" val="253892319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42059207-8D95-4FB4-86E6-C7EA840F939A}"/>
              </a:ext>
            </a:extLst>
          </p:cNvPr>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139</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9" name="矩形 6">
            <a:extLst>
              <a:ext uri="{FF2B5EF4-FFF2-40B4-BE49-F238E27FC236}">
                <a16:creationId xmlns:a16="http://schemas.microsoft.com/office/drawing/2014/main" id="{9944C222-19F3-47DE-8DB7-8D34D6CCC1F7}"/>
              </a:ext>
            </a:extLst>
          </p:cNvPr>
          <p:cNvSpPr>
            <a:spLocks noChangeArrowheads="1"/>
          </p:cNvSpPr>
          <p:nvPr/>
        </p:nvSpPr>
        <p:spPr bwMode="auto">
          <a:xfrm>
            <a:off x="1340100" y="203496"/>
            <a:ext cx="6904307" cy="43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实验</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 </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设计一个半减器，并利用仿真对设计进行验证</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3" name="Text Box 9">
            <a:extLst>
              <a:ext uri="{FF2B5EF4-FFF2-40B4-BE49-F238E27FC236}">
                <a16:creationId xmlns:a16="http://schemas.microsoft.com/office/drawing/2014/main" id="{A8CED687-D8E0-E893-338A-A01F15A8D835}"/>
              </a:ext>
            </a:extLst>
          </p:cNvPr>
          <p:cNvSpPr txBox="1">
            <a:spLocks noChangeArrowheads="1"/>
          </p:cNvSpPr>
          <p:nvPr/>
        </p:nvSpPr>
        <p:spPr bwMode="auto">
          <a:xfrm>
            <a:off x="1101449" y="734198"/>
            <a:ext cx="7853553" cy="175432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TEST_1 (x, y, diff,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s_out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x, y;</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diff,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s_out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diff=</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x^y</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s_out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=(~x)&amp;y;	</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pic>
        <p:nvPicPr>
          <p:cNvPr id="4" name="图片 3">
            <a:extLst>
              <a:ext uri="{FF2B5EF4-FFF2-40B4-BE49-F238E27FC236}">
                <a16:creationId xmlns:a16="http://schemas.microsoft.com/office/drawing/2014/main" id="{C6A13546-3C25-7CE5-6391-4A0EF0B50038}"/>
              </a:ext>
            </a:extLst>
          </p:cNvPr>
          <p:cNvPicPr>
            <a:picLocks noChangeAspect="1"/>
          </p:cNvPicPr>
          <p:nvPr/>
        </p:nvPicPr>
        <p:blipFill>
          <a:blip r:embed="rId3"/>
          <a:stretch>
            <a:fillRect/>
          </a:stretch>
        </p:blipFill>
        <p:spPr>
          <a:xfrm>
            <a:off x="1146246" y="2650310"/>
            <a:ext cx="7763958" cy="1667108"/>
          </a:xfrm>
          <a:prstGeom prst="rect">
            <a:avLst/>
          </a:prstGeom>
        </p:spPr>
      </p:pic>
      <p:pic>
        <p:nvPicPr>
          <p:cNvPr id="5" name="图片 4">
            <a:extLst>
              <a:ext uri="{FF2B5EF4-FFF2-40B4-BE49-F238E27FC236}">
                <a16:creationId xmlns:a16="http://schemas.microsoft.com/office/drawing/2014/main" id="{AEC9532D-8BB7-B7C3-0EA8-FCE3B8ACDBF2}"/>
              </a:ext>
            </a:extLst>
          </p:cNvPr>
          <p:cNvPicPr>
            <a:picLocks noChangeAspect="1"/>
          </p:cNvPicPr>
          <p:nvPr/>
        </p:nvPicPr>
        <p:blipFill>
          <a:blip r:embed="rId4"/>
          <a:stretch>
            <a:fillRect/>
          </a:stretch>
        </p:blipFill>
        <p:spPr>
          <a:xfrm>
            <a:off x="1165298" y="4713745"/>
            <a:ext cx="7744906" cy="1724266"/>
          </a:xfrm>
          <a:prstGeom prst="rect">
            <a:avLst/>
          </a:prstGeom>
        </p:spPr>
      </p:pic>
      <p:sp>
        <p:nvSpPr>
          <p:cNvPr id="6" name="矩形 6">
            <a:extLst>
              <a:ext uri="{FF2B5EF4-FFF2-40B4-BE49-F238E27FC236}">
                <a16:creationId xmlns:a16="http://schemas.microsoft.com/office/drawing/2014/main" id="{232E2793-1F4F-E30C-CC93-F0C835CB1577}"/>
              </a:ext>
            </a:extLst>
          </p:cNvPr>
          <p:cNvSpPr>
            <a:spLocks noChangeArrowheads="1"/>
          </p:cNvSpPr>
          <p:nvPr/>
        </p:nvSpPr>
        <p:spPr bwMode="auto">
          <a:xfrm>
            <a:off x="4020599" y="4317418"/>
            <a:ext cx="1543308" cy="43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功能仿真</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7" name="矩形 6">
            <a:extLst>
              <a:ext uri="{FF2B5EF4-FFF2-40B4-BE49-F238E27FC236}">
                <a16:creationId xmlns:a16="http://schemas.microsoft.com/office/drawing/2014/main" id="{94BD753C-E507-9A9A-979A-99051C7176A3}"/>
              </a:ext>
            </a:extLst>
          </p:cNvPr>
          <p:cNvSpPr>
            <a:spLocks noChangeArrowheads="1"/>
          </p:cNvSpPr>
          <p:nvPr/>
        </p:nvSpPr>
        <p:spPr bwMode="auto">
          <a:xfrm>
            <a:off x="4182143" y="6398250"/>
            <a:ext cx="1543308" cy="43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时序仿真</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922114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14</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0" name="Rectangle 3"/>
          <p:cNvSpPr>
            <a:spLocks noChangeArrowheads="1"/>
          </p:cNvSpPr>
          <p:nvPr/>
        </p:nvSpPr>
        <p:spPr bwMode="auto">
          <a:xfrm>
            <a:off x="1175132" y="34281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7</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wire</a:t>
            </a:r>
            <a:r>
              <a:rPr lang="zh-CN" altLang="en-US" sz="2800" b="1" dirty="0">
                <a:solidFill>
                  <a:srgbClr val="0070C0"/>
                </a:solidFill>
                <a:latin typeface="Times New Roman" pitchFamily="18" charset="0"/>
                <a:cs typeface="Times New Roman" pitchFamily="18" charset="0"/>
              </a:rPr>
              <a:t>定义网线型变量</a:t>
            </a:r>
          </a:p>
        </p:txBody>
      </p:sp>
      <p:sp>
        <p:nvSpPr>
          <p:cNvPr id="12" name="矩形 6"/>
          <p:cNvSpPr>
            <a:spLocks noChangeArrowheads="1"/>
          </p:cNvSpPr>
          <p:nvPr/>
        </p:nvSpPr>
        <p:spPr bwMode="auto">
          <a:xfrm>
            <a:off x="1208856" y="2420888"/>
            <a:ext cx="7720642" cy="308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600"/>
              </a:spcAft>
              <a:buClr>
                <a:prstClr val="black"/>
              </a:buClr>
              <a:buFont typeface="Wingdings" panose="05000000000000000000" pitchFamily="2" charset="2"/>
              <a:buChar char="Ø"/>
            </a:pPr>
            <a:r>
              <a:rPr lang="zh-CN" altLang="en-US" sz="2000" b="1" dirty="0">
                <a:solidFill>
                  <a:prstClr val="black"/>
                </a:solidFill>
                <a:latin typeface="Times New Roman" pitchFamily="18" charset="0"/>
                <a:cs typeface="Times New Roman" pitchFamily="18" charset="0"/>
              </a:rPr>
              <a:t>表示进程之间的物理互联</a:t>
            </a:r>
            <a:endParaRPr lang="en-US" altLang="zh-CN" sz="2000" b="1" dirty="0">
              <a:solidFill>
                <a:prstClr val="black"/>
              </a:solidFill>
              <a:latin typeface="Times New Roman" pitchFamily="18" charset="0"/>
              <a:cs typeface="Times New Roman" pitchFamily="18" charset="0"/>
            </a:endParaRPr>
          </a:p>
          <a:p>
            <a:pPr marL="342000" eaLnBrk="1" hangingPunct="1">
              <a:lnSpc>
                <a:spcPct val="110000"/>
              </a:lnSpc>
              <a:spcBef>
                <a:spcPts val="0"/>
              </a:spcBef>
              <a:spcAft>
                <a:spcPts val="600"/>
              </a:spcAft>
              <a:buClr>
                <a:prstClr val="black"/>
              </a:buClr>
              <a:buFont typeface="Wingdings" panose="05000000000000000000" pitchFamily="2" charset="2"/>
              <a:buChar char="Ø"/>
            </a:pPr>
            <a:r>
              <a:rPr lang="zh-CN" altLang="en-US" sz="2000" b="1" dirty="0">
                <a:solidFill>
                  <a:prstClr val="black"/>
                </a:solidFill>
                <a:latin typeface="Times New Roman" pitchFamily="18" charset="0"/>
                <a:cs typeface="Times New Roman" pitchFamily="18" charset="0"/>
              </a:rPr>
              <a:t>端口信号如果没有显示定义数据类型，默认为是</a:t>
            </a:r>
            <a:r>
              <a:rPr lang="en-US" altLang="zh-CN" sz="2000" b="1" dirty="0">
                <a:solidFill>
                  <a:prstClr val="black"/>
                </a:solidFill>
                <a:latin typeface="Times New Roman" pitchFamily="18" charset="0"/>
                <a:cs typeface="Times New Roman" pitchFamily="18" charset="0"/>
              </a:rPr>
              <a:t>wire</a:t>
            </a:r>
            <a:r>
              <a:rPr lang="zh-CN" altLang="en-US" sz="2000" b="1" dirty="0">
                <a:solidFill>
                  <a:prstClr val="black"/>
                </a:solidFill>
                <a:latin typeface="Times New Roman" pitchFamily="18" charset="0"/>
                <a:cs typeface="Times New Roman" pitchFamily="18" charset="0"/>
              </a:rPr>
              <a:t>型变量。</a:t>
            </a:r>
            <a:endParaRPr lang="en-US" altLang="zh-CN" sz="2000" b="1" dirty="0">
              <a:solidFill>
                <a:prstClr val="black"/>
              </a:solidFill>
              <a:latin typeface="Times New Roman" pitchFamily="18" charset="0"/>
              <a:cs typeface="Times New Roman" pitchFamily="18" charset="0"/>
            </a:endParaRPr>
          </a:p>
          <a:p>
            <a:pPr marL="342000" eaLnBrk="1" hangingPunct="1">
              <a:lnSpc>
                <a:spcPct val="110000"/>
              </a:lnSpc>
              <a:spcBef>
                <a:spcPts val="0"/>
              </a:spcBef>
              <a:spcAft>
                <a:spcPts val="600"/>
              </a:spcAft>
              <a:buClr>
                <a:prstClr val="black"/>
              </a:buClr>
              <a:buFont typeface="Wingdings" panose="05000000000000000000" pitchFamily="2" charset="2"/>
              <a:buChar char="Ø"/>
            </a:pPr>
            <a:r>
              <a:rPr lang="en-US" altLang="zh-CN" sz="2000" b="1" dirty="0">
                <a:solidFill>
                  <a:prstClr val="black"/>
                </a:solidFill>
                <a:latin typeface="Times New Roman" pitchFamily="18" charset="0"/>
                <a:cs typeface="Times New Roman" pitchFamily="18" charset="0"/>
              </a:rPr>
              <a:t>assign</a:t>
            </a:r>
            <a:r>
              <a:rPr lang="zh-CN" altLang="en-US" sz="2000" b="1" dirty="0">
                <a:solidFill>
                  <a:prstClr val="black"/>
                </a:solidFill>
                <a:latin typeface="Times New Roman" pitchFamily="18" charset="0"/>
                <a:cs typeface="Times New Roman" pitchFamily="18" charset="0"/>
              </a:rPr>
              <a:t>引导的赋值语句左侧的目标信号的类型必须是网线型</a:t>
            </a:r>
            <a:r>
              <a:rPr lang="en-US" altLang="zh-CN" sz="2000" b="1" dirty="0">
                <a:solidFill>
                  <a:prstClr val="black"/>
                </a:solidFill>
                <a:latin typeface="Times New Roman" pitchFamily="18" charset="0"/>
                <a:cs typeface="Times New Roman" pitchFamily="18" charset="0"/>
              </a:rPr>
              <a:t>wire</a:t>
            </a:r>
            <a:r>
              <a:rPr lang="zh-CN" altLang="en-US" sz="2000" b="1" dirty="0">
                <a:solidFill>
                  <a:prstClr val="black"/>
                </a:solidFill>
                <a:latin typeface="Times New Roman" pitchFamily="18" charset="0"/>
                <a:cs typeface="Times New Roman" pitchFamily="18" charset="0"/>
              </a:rPr>
              <a:t>。</a:t>
            </a:r>
            <a:endParaRPr lang="en-US" altLang="zh-CN" sz="2000" b="1" dirty="0">
              <a:solidFill>
                <a:prstClr val="black"/>
              </a:solidFill>
              <a:latin typeface="Times New Roman" pitchFamily="18" charset="0"/>
              <a:cs typeface="Times New Roman" pitchFamily="18" charset="0"/>
            </a:endParaRPr>
          </a:p>
          <a:p>
            <a:pPr marL="342000" eaLnBrk="1" hangingPunct="1">
              <a:lnSpc>
                <a:spcPct val="110000"/>
              </a:lnSpc>
              <a:spcBef>
                <a:spcPts val="0"/>
              </a:spcBef>
              <a:spcAft>
                <a:spcPts val="600"/>
              </a:spcAft>
              <a:buClr>
                <a:prstClr val="black"/>
              </a:buClr>
              <a:buFont typeface="Wingdings" panose="05000000000000000000" pitchFamily="2" charset="2"/>
              <a:buChar char="Ø"/>
            </a:pPr>
            <a:r>
              <a:rPr lang="zh-CN" altLang="en-US" sz="2000" b="1" dirty="0">
                <a:solidFill>
                  <a:prstClr val="black"/>
                </a:solidFill>
                <a:latin typeface="Times New Roman" pitchFamily="18" charset="0"/>
                <a:cs typeface="Times New Roman" pitchFamily="18" charset="0"/>
              </a:rPr>
              <a:t>如果</a:t>
            </a:r>
            <a:r>
              <a:rPr lang="en-US" altLang="zh-CN" sz="2000" b="1" dirty="0">
                <a:solidFill>
                  <a:srgbClr val="0000FF"/>
                </a:solidFill>
                <a:latin typeface="Times New Roman" pitchFamily="18" charset="0"/>
                <a:cs typeface="Times New Roman" pitchFamily="18" charset="0"/>
              </a:rPr>
              <a:t>assign</a:t>
            </a:r>
            <a:r>
              <a:rPr lang="zh-CN" altLang="en-US" sz="2000" b="1" dirty="0">
                <a:solidFill>
                  <a:srgbClr val="0000FF"/>
                </a:solidFill>
                <a:latin typeface="Times New Roman" pitchFamily="18" charset="0"/>
                <a:cs typeface="Times New Roman" pitchFamily="18" charset="0"/>
              </a:rPr>
              <a:t>语句</a:t>
            </a:r>
            <a:r>
              <a:rPr lang="zh-CN" altLang="en-US" sz="2000" b="1" dirty="0">
                <a:solidFill>
                  <a:prstClr val="black"/>
                </a:solidFill>
                <a:latin typeface="Times New Roman" pitchFamily="18" charset="0"/>
                <a:cs typeface="Times New Roman" pitchFamily="18" charset="0"/>
              </a:rPr>
              <a:t>中需要有</a:t>
            </a:r>
            <a:r>
              <a:rPr lang="zh-CN" altLang="en-US" sz="2000" b="1" dirty="0">
                <a:solidFill>
                  <a:srgbClr val="0000FF"/>
                </a:solidFill>
                <a:latin typeface="Times New Roman" pitchFamily="18" charset="0"/>
                <a:cs typeface="Times New Roman" pitchFamily="18" charset="0"/>
              </a:rPr>
              <a:t>端口以外</a:t>
            </a:r>
            <a:r>
              <a:rPr lang="zh-CN" altLang="en-US" sz="2000" b="1" dirty="0">
                <a:solidFill>
                  <a:prstClr val="black"/>
                </a:solidFill>
                <a:latin typeface="Times New Roman" pitchFamily="18" charset="0"/>
                <a:cs typeface="Times New Roman" pitchFamily="18" charset="0"/>
              </a:rPr>
              <a:t>的信号或连接线性质的变量，这些端口以外的信号或变量必须</a:t>
            </a:r>
            <a:r>
              <a:rPr lang="zh-CN" altLang="en-US" sz="2000" b="1" dirty="0">
                <a:solidFill>
                  <a:srgbClr val="FF0000"/>
                </a:solidFill>
                <a:latin typeface="Times New Roman" pitchFamily="18" charset="0"/>
                <a:cs typeface="Times New Roman" pitchFamily="18" charset="0"/>
              </a:rPr>
              <a:t>显式定义</a:t>
            </a:r>
            <a:r>
              <a:rPr lang="zh-CN" altLang="en-US" sz="2000" b="1" dirty="0">
                <a:solidFill>
                  <a:prstClr val="black"/>
                </a:solidFill>
                <a:latin typeface="Times New Roman" pitchFamily="18" charset="0"/>
                <a:cs typeface="Times New Roman" pitchFamily="18" charset="0"/>
              </a:rPr>
              <a:t>。</a:t>
            </a:r>
            <a:endParaRPr lang="en-US" altLang="zh-CN" sz="2000" b="1" dirty="0">
              <a:solidFill>
                <a:prstClr val="black"/>
              </a:solidFill>
              <a:latin typeface="Times New Roman" pitchFamily="18" charset="0"/>
              <a:cs typeface="Times New Roman" pitchFamily="18" charset="0"/>
            </a:endParaRPr>
          </a:p>
          <a:p>
            <a:pPr marL="342000" eaLnBrk="1" hangingPunct="1">
              <a:lnSpc>
                <a:spcPct val="110000"/>
              </a:lnSpc>
              <a:spcBef>
                <a:spcPts val="0"/>
              </a:spcBef>
              <a:spcAft>
                <a:spcPts val="600"/>
              </a:spcAft>
              <a:buClr>
                <a:prstClr val="black"/>
              </a:buClr>
              <a:buFont typeface="Wingdings" panose="05000000000000000000" pitchFamily="2" charset="2"/>
              <a:buChar char="Ø"/>
            </a:pPr>
            <a:r>
              <a:rPr lang="en-US" altLang="zh-CN" sz="2000" b="1" dirty="0">
                <a:solidFill>
                  <a:srgbClr val="FF0000"/>
                </a:solidFill>
                <a:latin typeface="Times New Roman" pitchFamily="18" charset="0"/>
                <a:cs typeface="Times New Roman" pitchFamily="18" charset="0"/>
              </a:rPr>
              <a:t>wire</a:t>
            </a:r>
            <a:r>
              <a:rPr lang="zh-CN" altLang="en-US" sz="2000" b="1" dirty="0">
                <a:solidFill>
                  <a:prstClr val="black"/>
                </a:solidFill>
                <a:latin typeface="Times New Roman" pitchFamily="18" charset="0"/>
                <a:cs typeface="Times New Roman" pitchFamily="18" charset="0"/>
              </a:rPr>
              <a:t>定义的网线型变量可在</a:t>
            </a:r>
            <a:r>
              <a:rPr lang="zh-CN" altLang="en-US" sz="2000" b="1" dirty="0">
                <a:solidFill>
                  <a:srgbClr val="0000FF"/>
                </a:solidFill>
                <a:latin typeface="Times New Roman" pitchFamily="18" charset="0"/>
                <a:cs typeface="Times New Roman" pitchFamily="18" charset="0"/>
              </a:rPr>
              <a:t>任何类型</a:t>
            </a:r>
            <a:r>
              <a:rPr lang="zh-CN" altLang="en-US" sz="2000" b="1" dirty="0">
                <a:solidFill>
                  <a:prstClr val="black"/>
                </a:solidFill>
                <a:latin typeface="Times New Roman" pitchFamily="18" charset="0"/>
                <a:cs typeface="Times New Roman" pitchFamily="18" charset="0"/>
              </a:rPr>
              <a:t>的表达式或赋值语句中（包括连续赋值和过程赋值语句）作</a:t>
            </a:r>
            <a:r>
              <a:rPr lang="zh-CN" altLang="en-US" sz="2000" b="1" dirty="0">
                <a:solidFill>
                  <a:srgbClr val="0000FF"/>
                </a:solidFill>
                <a:latin typeface="Times New Roman" pitchFamily="18" charset="0"/>
                <a:cs typeface="Times New Roman" pitchFamily="18" charset="0"/>
              </a:rPr>
              <a:t>输入信号</a:t>
            </a:r>
            <a:r>
              <a:rPr lang="zh-CN" altLang="en-US" sz="2000" b="1" dirty="0">
                <a:solidFill>
                  <a:prstClr val="black"/>
                </a:solidFill>
                <a:latin typeface="Times New Roman" pitchFamily="18" charset="0"/>
                <a:cs typeface="Times New Roman" pitchFamily="18" charset="0"/>
              </a:rPr>
              <a:t>，也可在</a:t>
            </a:r>
            <a:r>
              <a:rPr lang="zh-CN" altLang="en-US" sz="2000" b="1" dirty="0">
                <a:solidFill>
                  <a:srgbClr val="0000FF"/>
                </a:solidFill>
                <a:latin typeface="Times New Roman" pitchFamily="18" charset="0"/>
                <a:cs typeface="Times New Roman" pitchFamily="18" charset="0"/>
              </a:rPr>
              <a:t>连续赋值</a:t>
            </a:r>
            <a:r>
              <a:rPr lang="zh-CN" altLang="en-US" sz="2000" b="1" dirty="0">
                <a:solidFill>
                  <a:prstClr val="black"/>
                </a:solidFill>
                <a:latin typeface="Times New Roman" pitchFamily="18" charset="0"/>
                <a:cs typeface="Times New Roman" pitchFamily="18" charset="0"/>
              </a:rPr>
              <a:t>语句或</a:t>
            </a:r>
            <a:r>
              <a:rPr lang="zh-CN" altLang="en-US" sz="2000" b="1" dirty="0">
                <a:solidFill>
                  <a:srgbClr val="0000FF"/>
                </a:solidFill>
                <a:latin typeface="Times New Roman" pitchFamily="18" charset="0"/>
                <a:cs typeface="Times New Roman" pitchFamily="18" charset="0"/>
              </a:rPr>
              <a:t>实体元件例化</a:t>
            </a:r>
            <a:r>
              <a:rPr lang="zh-CN" altLang="en-US" sz="2000" b="1" dirty="0">
                <a:solidFill>
                  <a:prstClr val="black"/>
                </a:solidFill>
                <a:latin typeface="Times New Roman" pitchFamily="18" charset="0"/>
                <a:cs typeface="Times New Roman" pitchFamily="18" charset="0"/>
              </a:rPr>
              <a:t>中用作</a:t>
            </a:r>
            <a:r>
              <a:rPr lang="zh-CN" altLang="en-US" sz="2000" b="1" dirty="0">
                <a:solidFill>
                  <a:srgbClr val="0000FF"/>
                </a:solidFill>
                <a:latin typeface="Times New Roman" pitchFamily="18" charset="0"/>
                <a:cs typeface="Times New Roman" pitchFamily="18" charset="0"/>
              </a:rPr>
              <a:t>输出信号</a:t>
            </a:r>
            <a:r>
              <a:rPr lang="zh-CN" altLang="en-US" sz="2000" b="1" dirty="0">
                <a:solidFill>
                  <a:prstClr val="black"/>
                </a:solidFill>
                <a:latin typeface="Times New Roman" pitchFamily="18" charset="0"/>
                <a:cs typeface="Times New Roman" pitchFamily="18" charset="0"/>
              </a:rPr>
              <a:t>。</a:t>
            </a:r>
            <a:endParaRPr lang="en-US" altLang="zh-CN" sz="2000" b="1" dirty="0">
              <a:solidFill>
                <a:prstClr val="black"/>
              </a:solidFill>
              <a:latin typeface="Times New Roman" pitchFamily="18" charset="0"/>
              <a:cs typeface="Times New Roman" pitchFamily="18" charset="0"/>
            </a:endParaRPr>
          </a:p>
        </p:txBody>
      </p:sp>
      <p:sp>
        <p:nvSpPr>
          <p:cNvPr id="13" name="Rectangle 3"/>
          <p:cNvSpPr>
            <a:spLocks noChangeArrowheads="1"/>
          </p:cNvSpPr>
          <p:nvPr/>
        </p:nvSpPr>
        <p:spPr bwMode="auto">
          <a:xfrm>
            <a:off x="1280864" y="1079158"/>
            <a:ext cx="7611616" cy="98488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wire  </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		</a:t>
            </a:r>
            <a:r>
              <a:rPr kumimoji="1" lang="en-US" altLang="zh-CN" sz="2400" b="1" dirty="0">
                <a:solidFill>
                  <a:srgbClr val="F79646">
                    <a:lumMod val="50000"/>
                  </a:srgbClr>
                </a:solidFill>
                <a:latin typeface="Times New Roman" pitchFamily="18" charset="0"/>
                <a:cs typeface="Times New Roman" pitchFamily="18" charset="0"/>
              </a:rPr>
              <a:t> //</a:t>
            </a:r>
            <a:r>
              <a:rPr kumimoji="1" lang="zh-CN" altLang="en-US" sz="2400" b="1" dirty="0">
                <a:solidFill>
                  <a:srgbClr val="F79646">
                    <a:lumMod val="50000"/>
                  </a:srgbClr>
                </a:solidFill>
                <a:latin typeface="Times New Roman" pitchFamily="18" charset="0"/>
                <a:cs typeface="Times New Roman" pitchFamily="18" charset="0"/>
              </a:rPr>
              <a:t>一位变量</a:t>
            </a:r>
            <a:endParaRPr kumimoji="1" lang="en-US" altLang="zh-CN" sz="2400" b="1" dirty="0">
              <a:solidFill>
                <a:srgbClr val="000000"/>
              </a:solidFill>
              <a:latin typeface="Times New Roman" pitchFamily="18" charset="0"/>
              <a:cs typeface="Times New Roman" pitchFamily="18" charset="0"/>
            </a:endParaRP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wire  [</a:t>
            </a:r>
            <a:r>
              <a:rPr kumimoji="1" lang="en-US" altLang="zh-CN" sz="2400" b="1" dirty="0" err="1">
                <a:solidFill>
                  <a:srgbClr val="000000"/>
                </a:solidFill>
                <a:latin typeface="Times New Roman" pitchFamily="18" charset="0"/>
                <a:cs typeface="Times New Roman" pitchFamily="18" charset="0"/>
              </a:rPr>
              <a:t>msb</a:t>
            </a:r>
            <a:r>
              <a:rPr kumimoji="1" lang="en-US" altLang="zh-CN" sz="2400" b="1" dirty="0">
                <a:solidFill>
                  <a:srgbClr val="000000"/>
                </a:solidFill>
                <a:latin typeface="Times New Roman" pitchFamily="18" charset="0"/>
                <a:cs typeface="Times New Roman" pitchFamily="18" charset="0"/>
              </a:rPr>
              <a:t>: </a:t>
            </a:r>
            <a:r>
              <a:rPr kumimoji="1" lang="en-US" altLang="zh-CN" sz="2400" b="1" dirty="0" err="1">
                <a:solidFill>
                  <a:srgbClr val="000000"/>
                </a:solidFill>
                <a:latin typeface="Times New Roman" pitchFamily="18" charset="0"/>
                <a:cs typeface="Times New Roman" pitchFamily="18" charset="0"/>
              </a:rPr>
              <a:t>lsb</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a:t>
            </a:r>
            <a:r>
              <a:rPr kumimoji="1" lang="zh-CN" altLang="en-US" sz="2400" b="1" dirty="0">
                <a:solidFill>
                  <a:srgbClr val="F79646">
                    <a:lumMod val="50000"/>
                  </a:srgbClr>
                </a:solidFill>
                <a:latin typeface="Times New Roman" pitchFamily="18" charset="0"/>
                <a:cs typeface="Times New Roman" pitchFamily="18" charset="0"/>
              </a:rPr>
              <a:t>矢量型变量</a:t>
            </a:r>
            <a:endParaRPr kumimoji="1" lang="en-US" altLang="zh-CN" sz="2400"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2402590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C77D5818-DD94-296A-2AE8-FE5FD15934CA}"/>
            </a:ext>
          </a:extLst>
        </p:cNvPr>
        <p:cNvGrpSpPr/>
        <p:nvPr/>
      </p:nvGrpSpPr>
      <p:grpSpPr>
        <a:xfrm>
          <a:off x="0" y="0"/>
          <a:ext cx="0" cy="0"/>
          <a:chOff x="0" y="0"/>
          <a:chExt cx="0" cy="0"/>
        </a:xfrm>
      </p:grpSpPr>
      <p:pic>
        <p:nvPicPr>
          <p:cNvPr id="2" name="图片 1">
            <a:extLst>
              <a:ext uri="{FF2B5EF4-FFF2-40B4-BE49-F238E27FC236}">
                <a16:creationId xmlns:a16="http://schemas.microsoft.com/office/drawing/2014/main" id="{30B1D80C-2B56-3146-46F5-398C24BEB582}"/>
              </a:ext>
            </a:extLst>
          </p:cNvPr>
          <p:cNvPicPr>
            <a:picLocks noChangeAspect="1"/>
          </p:cNvPicPr>
          <p:nvPr/>
        </p:nvPicPr>
        <p:blipFill rotWithShape="1">
          <a:blip r:embed="rId3"/>
          <a:srcRect l="6688" t="15089" r="1075" b="11834"/>
          <a:stretch/>
        </p:blipFill>
        <p:spPr>
          <a:xfrm>
            <a:off x="1141904" y="897280"/>
            <a:ext cx="7776863" cy="3305358"/>
          </a:xfrm>
          <a:prstGeom prst="rect">
            <a:avLst/>
          </a:prstGeom>
        </p:spPr>
      </p:pic>
      <p:sp>
        <p:nvSpPr>
          <p:cNvPr id="22" name="矩形 21">
            <a:extLst>
              <a:ext uri="{FF2B5EF4-FFF2-40B4-BE49-F238E27FC236}">
                <a16:creationId xmlns:a16="http://schemas.microsoft.com/office/drawing/2014/main" id="{667BFC7F-29A1-BF85-4877-FD545050DB0D}"/>
              </a:ext>
            </a:extLst>
          </p:cNvPr>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灯片编号占位符 5">
            <a:extLst>
              <a:ext uri="{FF2B5EF4-FFF2-40B4-BE49-F238E27FC236}">
                <a16:creationId xmlns:a16="http://schemas.microsoft.com/office/drawing/2014/main" id="{FDAA135F-5B65-2222-3B18-55351D28178C}"/>
              </a:ext>
            </a:extLst>
          </p:cNvPr>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140</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 name="矩形 6">
            <a:extLst>
              <a:ext uri="{FF2B5EF4-FFF2-40B4-BE49-F238E27FC236}">
                <a16:creationId xmlns:a16="http://schemas.microsoft.com/office/drawing/2014/main" id="{9D4A35C2-0FE7-EC75-B325-740E15849C71}"/>
              </a:ext>
            </a:extLst>
          </p:cNvPr>
          <p:cNvSpPr>
            <a:spLocks noChangeArrowheads="1"/>
          </p:cNvSpPr>
          <p:nvPr/>
        </p:nvSpPr>
        <p:spPr bwMode="auto">
          <a:xfrm>
            <a:off x="1294381" y="262653"/>
            <a:ext cx="6962652" cy="8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实验</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2. </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根据下面原理图，写出相应</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Verilog</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描述，并利用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RTL</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图观察器对设计进行验证。</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5" name="Text Box 9">
            <a:extLst>
              <a:ext uri="{FF2B5EF4-FFF2-40B4-BE49-F238E27FC236}">
                <a16:creationId xmlns:a16="http://schemas.microsoft.com/office/drawing/2014/main" id="{CC38BD77-BB8B-EC73-BCED-833EFB3B44C4}"/>
              </a:ext>
            </a:extLst>
          </p:cNvPr>
          <p:cNvSpPr txBox="1">
            <a:spLocks noChangeArrowheads="1"/>
          </p:cNvSpPr>
          <p:nvPr/>
        </p:nvSpPr>
        <p:spPr bwMode="auto">
          <a:xfrm>
            <a:off x="1128881" y="4428374"/>
            <a:ext cx="7853553" cy="203132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TEST_2 (CLK1, CLK2, RST, EN, A, B, C, D, DOUT);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DOUT;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RST, CLK1, CLK2, EN, A, B, C, D;</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reg Q1, Q2, Q3;</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wire CLK3;</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CLK3=Q1&amp;A;</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DOUT=Q2^Q3;</a:t>
            </a:r>
          </a:p>
        </p:txBody>
      </p:sp>
      <p:sp>
        <p:nvSpPr>
          <p:cNvPr id="6" name="椭圆 5">
            <a:extLst>
              <a:ext uri="{FF2B5EF4-FFF2-40B4-BE49-F238E27FC236}">
                <a16:creationId xmlns:a16="http://schemas.microsoft.com/office/drawing/2014/main" id="{792CD847-BEC5-D98D-FFFB-55F06DDEBDEA}"/>
              </a:ext>
            </a:extLst>
          </p:cNvPr>
          <p:cNvSpPr/>
          <p:nvPr/>
        </p:nvSpPr>
        <p:spPr>
          <a:xfrm>
            <a:off x="4572000" y="1389888"/>
            <a:ext cx="923544" cy="90525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椭圆 6">
            <a:extLst>
              <a:ext uri="{FF2B5EF4-FFF2-40B4-BE49-F238E27FC236}">
                <a16:creationId xmlns:a16="http://schemas.microsoft.com/office/drawing/2014/main" id="{D31D6797-09A6-F61F-A5C0-8FF4C9D8D6FA}"/>
              </a:ext>
            </a:extLst>
          </p:cNvPr>
          <p:cNvSpPr/>
          <p:nvPr/>
        </p:nvSpPr>
        <p:spPr>
          <a:xfrm>
            <a:off x="7174992" y="1732508"/>
            <a:ext cx="923544" cy="90525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1465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2000"/>
                                        <p:tgtEl>
                                          <p:spTgt spid="7"/>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6D59AAAD-A7A7-32BF-2292-B3BB96D39029}"/>
            </a:ext>
          </a:extLst>
        </p:cNvPr>
        <p:cNvGrpSpPr/>
        <p:nvPr/>
      </p:nvGrpSpPr>
      <p:grpSpPr>
        <a:xfrm>
          <a:off x="0" y="0"/>
          <a:ext cx="0" cy="0"/>
          <a:chOff x="0" y="0"/>
          <a:chExt cx="0" cy="0"/>
        </a:xfrm>
      </p:grpSpPr>
      <p:pic>
        <p:nvPicPr>
          <p:cNvPr id="2" name="图片 1">
            <a:extLst>
              <a:ext uri="{FF2B5EF4-FFF2-40B4-BE49-F238E27FC236}">
                <a16:creationId xmlns:a16="http://schemas.microsoft.com/office/drawing/2014/main" id="{006ABCE2-B4CD-1E2E-78FC-CDE5EB088A52}"/>
              </a:ext>
            </a:extLst>
          </p:cNvPr>
          <p:cNvPicPr>
            <a:picLocks noChangeAspect="1"/>
          </p:cNvPicPr>
          <p:nvPr/>
        </p:nvPicPr>
        <p:blipFill rotWithShape="1">
          <a:blip r:embed="rId3"/>
          <a:srcRect l="6688" t="15089" r="1075" b="11834"/>
          <a:stretch/>
        </p:blipFill>
        <p:spPr>
          <a:xfrm>
            <a:off x="1141904" y="723544"/>
            <a:ext cx="7776863" cy="3305358"/>
          </a:xfrm>
          <a:prstGeom prst="rect">
            <a:avLst/>
          </a:prstGeom>
        </p:spPr>
      </p:pic>
      <p:sp>
        <p:nvSpPr>
          <p:cNvPr id="22" name="矩形 21">
            <a:extLst>
              <a:ext uri="{FF2B5EF4-FFF2-40B4-BE49-F238E27FC236}">
                <a16:creationId xmlns:a16="http://schemas.microsoft.com/office/drawing/2014/main" id="{294E1560-1740-208D-D86C-1A86B5DEE955}"/>
              </a:ext>
            </a:extLst>
          </p:cNvPr>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灯片编号占位符 5">
            <a:extLst>
              <a:ext uri="{FF2B5EF4-FFF2-40B4-BE49-F238E27FC236}">
                <a16:creationId xmlns:a16="http://schemas.microsoft.com/office/drawing/2014/main" id="{73A5775E-A0D0-1436-EBB0-40CC063824CD}"/>
              </a:ext>
            </a:extLst>
          </p:cNvPr>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141</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 name="矩形 6">
            <a:extLst>
              <a:ext uri="{FF2B5EF4-FFF2-40B4-BE49-F238E27FC236}">
                <a16:creationId xmlns:a16="http://schemas.microsoft.com/office/drawing/2014/main" id="{9B891096-D2AD-F28D-8869-F5C626E9577A}"/>
              </a:ext>
            </a:extLst>
          </p:cNvPr>
          <p:cNvSpPr>
            <a:spLocks noChangeArrowheads="1"/>
          </p:cNvSpPr>
          <p:nvPr/>
        </p:nvSpPr>
        <p:spPr bwMode="auto">
          <a:xfrm>
            <a:off x="1294381" y="88917"/>
            <a:ext cx="6962652" cy="81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实验</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2. </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根据下面原理图，写出相应</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Verilog</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描述，并利用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RTL</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图观察器对设计进行验证。</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5" name="Text Box 9">
            <a:extLst>
              <a:ext uri="{FF2B5EF4-FFF2-40B4-BE49-F238E27FC236}">
                <a16:creationId xmlns:a16="http://schemas.microsoft.com/office/drawing/2014/main" id="{EACAF951-64E1-0695-7E94-C805F2A7E9F7}"/>
              </a:ext>
            </a:extLst>
          </p:cNvPr>
          <p:cNvSpPr txBox="1">
            <a:spLocks noChangeArrowheads="1"/>
          </p:cNvSpPr>
          <p:nvPr/>
        </p:nvSpPr>
        <p:spPr bwMode="auto">
          <a:xfrm>
            <a:off x="1128881" y="4026038"/>
            <a:ext cx="7853553" cy="2585323"/>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CLK1 or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negedge</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RST)  begin	</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if (!RST)   Q1&lt;=0; </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if (EN)   Q1&lt;=A; end</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CLK2)  begin</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if (RST)   Q2&lt;=0;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Q2=(B | C)&amp;A; end</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CLK3) begin</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Q3&lt;=C|D; end</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3" name="矩形 2">
            <a:extLst>
              <a:ext uri="{FF2B5EF4-FFF2-40B4-BE49-F238E27FC236}">
                <a16:creationId xmlns:a16="http://schemas.microsoft.com/office/drawing/2014/main" id="{9D7B0720-8941-C49F-3219-101E745029C5}"/>
              </a:ext>
            </a:extLst>
          </p:cNvPr>
          <p:cNvSpPr/>
          <p:nvPr/>
        </p:nvSpPr>
        <p:spPr>
          <a:xfrm>
            <a:off x="3072384" y="1152144"/>
            <a:ext cx="1078991" cy="118872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2C50CFF1-0AF5-542E-362F-4058558B40E1}"/>
              </a:ext>
            </a:extLst>
          </p:cNvPr>
          <p:cNvSpPr/>
          <p:nvPr/>
        </p:nvSpPr>
        <p:spPr>
          <a:xfrm>
            <a:off x="6071616" y="2680741"/>
            <a:ext cx="932688" cy="112316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矩形 8">
            <a:extLst>
              <a:ext uri="{FF2B5EF4-FFF2-40B4-BE49-F238E27FC236}">
                <a16:creationId xmlns:a16="http://schemas.microsoft.com/office/drawing/2014/main" id="{9DADF68C-68B4-23B2-4D4D-0F63FB3C601A}"/>
              </a:ext>
            </a:extLst>
          </p:cNvPr>
          <p:cNvSpPr/>
          <p:nvPr/>
        </p:nvSpPr>
        <p:spPr>
          <a:xfrm>
            <a:off x="6071616" y="1528387"/>
            <a:ext cx="932688" cy="112316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4401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heel(1)">
                                      <p:cBhvr>
                                        <p:cTn id="11" dur="2000"/>
                                        <p:tgtEl>
                                          <p:spTgt spid="8"/>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8" grpId="0" animBg="1"/>
      <p:bldP spid="9"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CF0482C5-1F50-9B39-7A56-53DB64DF60B2}"/>
            </a:ext>
          </a:extLst>
        </p:cNvPr>
        <p:cNvGrpSpPr/>
        <p:nvPr/>
      </p:nvGrpSpPr>
      <p:grpSpPr>
        <a:xfrm>
          <a:off x="0" y="0"/>
          <a:ext cx="0" cy="0"/>
          <a:chOff x="0" y="0"/>
          <a:chExt cx="0" cy="0"/>
        </a:xfrm>
      </p:grpSpPr>
      <p:sp>
        <p:nvSpPr>
          <p:cNvPr id="22" name="矩形 21">
            <a:extLst>
              <a:ext uri="{FF2B5EF4-FFF2-40B4-BE49-F238E27FC236}">
                <a16:creationId xmlns:a16="http://schemas.microsoft.com/office/drawing/2014/main" id="{74DEE60A-0096-5BA9-A375-6467CE09B9A1}"/>
              </a:ext>
            </a:extLst>
          </p:cNvPr>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灯片编号占位符 5">
            <a:extLst>
              <a:ext uri="{FF2B5EF4-FFF2-40B4-BE49-F238E27FC236}">
                <a16:creationId xmlns:a16="http://schemas.microsoft.com/office/drawing/2014/main" id="{6EB55DC2-45A1-ED5B-60FF-627BD0CD6DDF}"/>
              </a:ext>
            </a:extLst>
          </p:cNvPr>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142</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1" name="矩形 6">
            <a:extLst>
              <a:ext uri="{FF2B5EF4-FFF2-40B4-BE49-F238E27FC236}">
                <a16:creationId xmlns:a16="http://schemas.microsoft.com/office/drawing/2014/main" id="{6B988905-6D35-7F30-7FFC-1E29FAC016C3}"/>
              </a:ext>
            </a:extLst>
          </p:cNvPr>
          <p:cNvSpPr>
            <a:spLocks noChangeArrowheads="1"/>
          </p:cNvSpPr>
          <p:nvPr/>
        </p:nvSpPr>
        <p:spPr bwMode="auto">
          <a:xfrm>
            <a:off x="1019600" y="120383"/>
            <a:ext cx="7560840" cy="1551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实验</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3. </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设计一个异步复位同步计数使能的四位加法计数器。时钟信号</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CLK</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，上升沿有效，复位信号</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RST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，低电平有效，计数使能信号</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EN</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，高电平有效，计数从</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0</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到</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F</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。利用仿真对设计进行验证。</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2" name="Text Box 9">
            <a:extLst>
              <a:ext uri="{FF2B5EF4-FFF2-40B4-BE49-F238E27FC236}">
                <a16:creationId xmlns:a16="http://schemas.microsoft.com/office/drawing/2014/main" id="{A50C3D4F-C9BA-1F0F-685C-C9721FF0673B}"/>
              </a:ext>
            </a:extLst>
          </p:cNvPr>
          <p:cNvSpPr txBox="1">
            <a:spLocks noChangeArrowheads="1"/>
          </p:cNvSpPr>
          <p:nvPr/>
        </p:nvSpPr>
        <p:spPr bwMode="auto">
          <a:xfrm>
            <a:off x="1074017" y="1621166"/>
            <a:ext cx="7853553" cy="286232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TEST_3 (CLK, RST, EN, DOUT);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CLK, EN, RST;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[3: 0] DOUT; reg [3: 0] DOUT;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negedge</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RST)  begin</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if (!RST)  DOUT&lt;=4'b0000;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if (EN)  begin</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if (DOUT&lt;4'hF)  DOUT&lt;=DOUT+1;</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DOUT&lt;=4'b0000;   end</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pic>
        <p:nvPicPr>
          <p:cNvPr id="5" name="图片 4">
            <a:extLst>
              <a:ext uri="{FF2B5EF4-FFF2-40B4-BE49-F238E27FC236}">
                <a16:creationId xmlns:a16="http://schemas.microsoft.com/office/drawing/2014/main" id="{A7C59DEE-A1DC-B8C7-7140-04D36230CF01}"/>
              </a:ext>
            </a:extLst>
          </p:cNvPr>
          <p:cNvPicPr>
            <a:picLocks noChangeAspect="1"/>
          </p:cNvPicPr>
          <p:nvPr/>
        </p:nvPicPr>
        <p:blipFill>
          <a:blip r:embed="rId3"/>
          <a:stretch>
            <a:fillRect/>
          </a:stretch>
        </p:blipFill>
        <p:spPr>
          <a:xfrm>
            <a:off x="1099365" y="4545011"/>
            <a:ext cx="6572452" cy="1023728"/>
          </a:xfrm>
          <a:prstGeom prst="rect">
            <a:avLst/>
          </a:prstGeom>
        </p:spPr>
      </p:pic>
      <p:pic>
        <p:nvPicPr>
          <p:cNvPr id="6" name="图片 5">
            <a:extLst>
              <a:ext uri="{FF2B5EF4-FFF2-40B4-BE49-F238E27FC236}">
                <a16:creationId xmlns:a16="http://schemas.microsoft.com/office/drawing/2014/main" id="{F82B6614-81AD-EC52-0C32-D52E4E48EEFF}"/>
              </a:ext>
            </a:extLst>
          </p:cNvPr>
          <p:cNvPicPr>
            <a:picLocks noChangeAspect="1"/>
          </p:cNvPicPr>
          <p:nvPr/>
        </p:nvPicPr>
        <p:blipFill>
          <a:blip r:embed="rId4"/>
          <a:stretch>
            <a:fillRect/>
          </a:stretch>
        </p:blipFill>
        <p:spPr>
          <a:xfrm>
            <a:off x="1099365" y="5705176"/>
            <a:ext cx="6597800" cy="1054916"/>
          </a:xfrm>
          <a:prstGeom prst="rect">
            <a:avLst/>
          </a:prstGeom>
        </p:spPr>
      </p:pic>
      <p:sp>
        <p:nvSpPr>
          <p:cNvPr id="7" name="矩形 6">
            <a:extLst>
              <a:ext uri="{FF2B5EF4-FFF2-40B4-BE49-F238E27FC236}">
                <a16:creationId xmlns:a16="http://schemas.microsoft.com/office/drawing/2014/main" id="{9704E9FB-9A2B-40DA-4F02-A1E04598C8D7}"/>
              </a:ext>
            </a:extLst>
          </p:cNvPr>
          <p:cNvSpPr>
            <a:spLocks noChangeArrowheads="1"/>
          </p:cNvSpPr>
          <p:nvPr/>
        </p:nvSpPr>
        <p:spPr bwMode="auto">
          <a:xfrm>
            <a:off x="7874703" y="4653495"/>
            <a:ext cx="962205" cy="806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功能仿真</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8" name="矩形 7">
            <a:extLst>
              <a:ext uri="{FF2B5EF4-FFF2-40B4-BE49-F238E27FC236}">
                <a16:creationId xmlns:a16="http://schemas.microsoft.com/office/drawing/2014/main" id="{36B6FF5E-99AB-4E46-BA9D-9C72D9FF3BD6}"/>
              </a:ext>
            </a:extLst>
          </p:cNvPr>
          <p:cNvSpPr>
            <a:spLocks noChangeArrowheads="1"/>
          </p:cNvSpPr>
          <p:nvPr/>
        </p:nvSpPr>
        <p:spPr bwMode="auto">
          <a:xfrm>
            <a:off x="7919645" y="5905940"/>
            <a:ext cx="962205" cy="806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时序仿真</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365729877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4C3EB00C-D585-0C44-9C28-4A4EFF887880}"/>
            </a:ext>
          </a:extLst>
        </p:cNvPr>
        <p:cNvGrpSpPr/>
        <p:nvPr/>
      </p:nvGrpSpPr>
      <p:grpSpPr>
        <a:xfrm>
          <a:off x="0" y="0"/>
          <a:ext cx="0" cy="0"/>
          <a:chOff x="0" y="0"/>
          <a:chExt cx="0" cy="0"/>
        </a:xfrm>
      </p:grpSpPr>
      <p:sp>
        <p:nvSpPr>
          <p:cNvPr id="22" name="矩形 21">
            <a:extLst>
              <a:ext uri="{FF2B5EF4-FFF2-40B4-BE49-F238E27FC236}">
                <a16:creationId xmlns:a16="http://schemas.microsoft.com/office/drawing/2014/main" id="{DD748610-DCC5-E0FC-8116-A636169A1C2E}"/>
              </a:ext>
            </a:extLst>
          </p:cNvPr>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灯片编号占位符 5">
            <a:extLst>
              <a:ext uri="{FF2B5EF4-FFF2-40B4-BE49-F238E27FC236}">
                <a16:creationId xmlns:a16="http://schemas.microsoft.com/office/drawing/2014/main" id="{DA984A56-B68B-7E5B-F26C-EE4718B10DC9}"/>
              </a:ext>
            </a:extLst>
          </p:cNvPr>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143</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9" name="矩形 6">
            <a:extLst>
              <a:ext uri="{FF2B5EF4-FFF2-40B4-BE49-F238E27FC236}">
                <a16:creationId xmlns:a16="http://schemas.microsoft.com/office/drawing/2014/main" id="{B4089624-8076-5CE7-4214-669585A3CB9C}"/>
              </a:ext>
            </a:extLst>
          </p:cNvPr>
          <p:cNvSpPr>
            <a:spLocks noChangeArrowheads="1"/>
          </p:cNvSpPr>
          <p:nvPr/>
        </p:nvSpPr>
        <p:spPr bwMode="auto">
          <a:xfrm>
            <a:off x="1043608" y="188640"/>
            <a:ext cx="7776864" cy="3219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实验</a:t>
            </a: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4. </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用状态机实现自助售货机，并验证状态转换图。该机器出售两种饮料，饮料</a:t>
            </a: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A</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价格</a:t>
            </a: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1</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元，饮料</a:t>
            </a: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B</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价格</a:t>
            </a: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1.5</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元，该机器只接收</a:t>
            </a: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1</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元和</a:t>
            </a: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0.5</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元硬币，先投币后选饮料，不找零。</a:t>
            </a:r>
            <a:endPar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异步复位</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RST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，低电平有效；时钟</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CLK</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；传感器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I1I2</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检测硬币，未投币则</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I1I2=00</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，投入</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0.5</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元则</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I1I2=01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，投入</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元则</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I1I2=10</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，投入其他面额则</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I1I2=11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（此时投币无效）；按键</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KEYA</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和</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KEYB</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，按下时发出低电平，分别选择饮料</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和</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B</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；输出控制信号</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Y1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和</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Y2</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，高电平有效，分别控制售货机送出饮料</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和</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B</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p>
        </p:txBody>
      </p:sp>
      <p:graphicFrame>
        <p:nvGraphicFramePr>
          <p:cNvPr id="9" name="对象 8">
            <a:extLst>
              <a:ext uri="{FF2B5EF4-FFF2-40B4-BE49-F238E27FC236}">
                <a16:creationId xmlns:a16="http://schemas.microsoft.com/office/drawing/2014/main" id="{E5496C58-B2EC-0467-17C6-72BC0D55B8F8}"/>
              </a:ext>
            </a:extLst>
          </p:cNvPr>
          <p:cNvGraphicFramePr>
            <a:graphicFrameLocks noChangeAspect="1"/>
          </p:cNvGraphicFramePr>
          <p:nvPr/>
        </p:nvGraphicFramePr>
        <p:xfrm>
          <a:off x="930488" y="3717032"/>
          <a:ext cx="4585510" cy="2016224"/>
        </p:xfrm>
        <a:graphic>
          <a:graphicData uri="http://schemas.openxmlformats.org/presentationml/2006/ole">
            <mc:AlternateContent xmlns:mc="http://schemas.openxmlformats.org/markup-compatibility/2006">
              <mc:Choice xmlns:v="urn:schemas-microsoft-com:vml" Requires="v">
                <p:oleObj name="Visio" r:id="rId3" imgW="8605962" imgH="3732522" progId="Visio.Drawing.11">
                  <p:embed/>
                </p:oleObj>
              </mc:Choice>
              <mc:Fallback>
                <p:oleObj name="Visio" r:id="rId3" imgW="8605962" imgH="3732522" progId="Visio.Drawing.11">
                  <p:embed/>
                  <p:pic>
                    <p:nvPicPr>
                      <p:cNvPr id="9" name="对象 8">
                        <a:extLst>
                          <a:ext uri="{FF2B5EF4-FFF2-40B4-BE49-F238E27FC236}">
                            <a16:creationId xmlns:a16="http://schemas.microsoft.com/office/drawing/2014/main" id="{E5496C58-B2EC-0467-17C6-72BC0D55B8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488" y="3717032"/>
                        <a:ext cx="4585510" cy="2016224"/>
                      </a:xfrm>
                      <a:prstGeom prst="rect">
                        <a:avLst/>
                      </a:prstGeom>
                      <a:noFill/>
                    </p:spPr>
                  </p:pic>
                </p:oleObj>
              </mc:Fallback>
            </mc:AlternateContent>
          </a:graphicData>
        </a:graphic>
      </p:graphicFrame>
      <p:sp>
        <p:nvSpPr>
          <p:cNvPr id="11" name="文本框 10">
            <a:extLst>
              <a:ext uri="{FF2B5EF4-FFF2-40B4-BE49-F238E27FC236}">
                <a16:creationId xmlns:a16="http://schemas.microsoft.com/office/drawing/2014/main" id="{8D56341A-EEE0-0D86-92F3-FA77DD18439E}"/>
              </a:ext>
            </a:extLst>
          </p:cNvPr>
          <p:cNvSpPr txBox="1"/>
          <p:nvPr/>
        </p:nvSpPr>
        <p:spPr>
          <a:xfrm>
            <a:off x="5664680" y="3620538"/>
            <a:ext cx="3148912" cy="3039678"/>
          </a:xfrm>
          <a:prstGeom prst="rect">
            <a:avLst/>
          </a:prstGeom>
          <a:noFill/>
        </p:spPr>
        <p:txBody>
          <a:bodyPr wrap="square">
            <a:spAutoFit/>
          </a:bodyPr>
          <a:lstStyle/>
          <a:p>
            <a:pPr marL="0" marR="0" lvl="0" indent="0" algn="l" defTabSz="914400" rtl="0" eaLnBrk="1" fontAlgn="base" latinLnBrk="0" hangingPunct="1">
              <a:lnSpc>
                <a:spcPct val="110000"/>
              </a:lnSpc>
              <a:spcBef>
                <a:spcPct val="0"/>
              </a:spcBef>
              <a:spcAft>
                <a:spcPts val="600"/>
              </a:spcAft>
              <a:buClrTx/>
              <a:buSzTx/>
              <a:buFontTx/>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初始机器处于待机状态；客户投币一定金额后，按下按键选择饮料，若累计投币金额等于或大于所选饮料价格，则状态机向售货机发出控制信号</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Y1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或</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Y2</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，使售货机送出相应饮料。</a:t>
            </a:r>
            <a:endParaRPr kumimoji="0" lang="zh-CN" altLang="en-US" sz="2200" b="0" i="0" u="none" strike="noStrike" kern="1200" cap="none" spc="0" normalizeH="0" baseline="0" noProof="0" dirty="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16828932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344793D9-59CE-8001-42F0-BE9E3B67ABCC}"/>
            </a:ext>
          </a:extLst>
        </p:cNvPr>
        <p:cNvGrpSpPr/>
        <p:nvPr/>
      </p:nvGrpSpPr>
      <p:grpSpPr>
        <a:xfrm>
          <a:off x="0" y="0"/>
          <a:ext cx="0" cy="0"/>
          <a:chOff x="0" y="0"/>
          <a:chExt cx="0" cy="0"/>
        </a:xfrm>
      </p:grpSpPr>
      <p:sp>
        <p:nvSpPr>
          <p:cNvPr id="22" name="矩形 21">
            <a:extLst>
              <a:ext uri="{FF2B5EF4-FFF2-40B4-BE49-F238E27FC236}">
                <a16:creationId xmlns:a16="http://schemas.microsoft.com/office/drawing/2014/main" id="{95E28517-1223-AD92-1E79-85697FDC0588}"/>
              </a:ext>
            </a:extLst>
          </p:cNvPr>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灯片编号占位符 5">
            <a:extLst>
              <a:ext uri="{FF2B5EF4-FFF2-40B4-BE49-F238E27FC236}">
                <a16:creationId xmlns:a16="http://schemas.microsoft.com/office/drawing/2014/main" id="{07A6DEAA-727E-2102-3153-896D3299A1E6}"/>
              </a:ext>
            </a:extLst>
          </p:cNvPr>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144</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9" name="矩形 6">
            <a:extLst>
              <a:ext uri="{FF2B5EF4-FFF2-40B4-BE49-F238E27FC236}">
                <a16:creationId xmlns:a16="http://schemas.microsoft.com/office/drawing/2014/main" id="{43A0B8A9-B948-B6C6-E838-86DBA49EFD0E}"/>
              </a:ext>
            </a:extLst>
          </p:cNvPr>
          <p:cNvSpPr>
            <a:spLocks noChangeArrowheads="1"/>
          </p:cNvSpPr>
          <p:nvPr/>
        </p:nvSpPr>
        <p:spPr bwMode="auto">
          <a:xfrm>
            <a:off x="1043608" y="188640"/>
            <a:ext cx="7776864" cy="127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实验</a:t>
            </a: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4. </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用状态机实现自助售货机，并验证状态转换图。该机器出售两种饮料，饮料</a:t>
            </a: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A</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价格</a:t>
            </a: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1</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元，饮料</a:t>
            </a: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B</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价格</a:t>
            </a: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1.5</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元，该机器只接收</a:t>
            </a: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1</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元和</a:t>
            </a:r>
            <a:r>
              <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0.5</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元硬币，先投币后选饮料，不找零。</a:t>
            </a:r>
            <a:endParaRPr kumimoji="0"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4" name="文本框 3">
            <a:extLst>
              <a:ext uri="{FF2B5EF4-FFF2-40B4-BE49-F238E27FC236}">
                <a16:creationId xmlns:a16="http://schemas.microsoft.com/office/drawing/2014/main" id="{2E66709C-BA7C-2DD1-D341-46D0AD888842}"/>
              </a:ext>
            </a:extLst>
          </p:cNvPr>
          <p:cNvSpPr txBox="1"/>
          <p:nvPr/>
        </p:nvSpPr>
        <p:spPr>
          <a:xfrm>
            <a:off x="1043608" y="1539960"/>
            <a:ext cx="7899224" cy="1015663"/>
          </a:xfrm>
          <a:prstGeom prst="rect">
            <a:avLst/>
          </a:prstGeom>
          <a:solidFill>
            <a:srgbClr val="FFFF99"/>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提示：</a:t>
            </a:r>
            <a:r>
              <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可设置</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a:t>
            </a:r>
            <a:r>
              <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个状态元素</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为初始状态；</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分别对应累计投币</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0.5</a:t>
            </a:r>
            <a:r>
              <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元、</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元和</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1.5</a:t>
            </a:r>
            <a:r>
              <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元（及以上）的状态；</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2000" b="1" i="0" u="none" strike="noStrike" kern="12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4</a:t>
            </a:r>
            <a:r>
              <a:rPr kumimoji="0" lang="zh-CN"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为出货状态。</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2">
            <a:extLst>
              <a:ext uri="{FF2B5EF4-FFF2-40B4-BE49-F238E27FC236}">
                <a16:creationId xmlns:a16="http://schemas.microsoft.com/office/drawing/2014/main" id="{8E75D834-CB48-1A10-A845-AD6F3E467F6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aphicFrame>
        <p:nvGraphicFramePr>
          <p:cNvPr id="7" name="对象 6">
            <a:extLst>
              <a:ext uri="{FF2B5EF4-FFF2-40B4-BE49-F238E27FC236}">
                <a16:creationId xmlns:a16="http://schemas.microsoft.com/office/drawing/2014/main" id="{10C3C6A9-AF02-F010-3FB5-3C72DB4BC6CF}"/>
              </a:ext>
            </a:extLst>
          </p:cNvPr>
          <p:cNvGraphicFramePr>
            <a:graphicFrameLocks noChangeAspect="1"/>
          </p:cNvGraphicFramePr>
          <p:nvPr/>
        </p:nvGraphicFramePr>
        <p:xfrm>
          <a:off x="1127964" y="2847637"/>
          <a:ext cx="7692508" cy="3823056"/>
        </p:xfrm>
        <a:graphic>
          <a:graphicData uri="http://schemas.openxmlformats.org/presentationml/2006/ole">
            <mc:AlternateContent xmlns:mc="http://schemas.openxmlformats.org/markup-compatibility/2006">
              <mc:Choice xmlns:v="urn:schemas-microsoft-com:vml" Requires="v">
                <p:oleObj name="Visio" r:id="rId3" imgW="10241810" imgH="5112440" progId="Visio.Drawing.11">
                  <p:embed/>
                </p:oleObj>
              </mc:Choice>
              <mc:Fallback>
                <p:oleObj name="Visio" r:id="rId3" imgW="10241810" imgH="5112440" progId="Visio.Drawing.11">
                  <p:embed/>
                  <p:pic>
                    <p:nvPicPr>
                      <p:cNvPr id="7" name="对象 6">
                        <a:extLst>
                          <a:ext uri="{FF2B5EF4-FFF2-40B4-BE49-F238E27FC236}">
                            <a16:creationId xmlns:a16="http://schemas.microsoft.com/office/drawing/2014/main" id="{10C3C6A9-AF02-F010-3FB5-3C72DB4BC6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964" y="2847637"/>
                        <a:ext cx="7692508" cy="3823056"/>
                      </a:xfrm>
                      <a:prstGeom prst="rect">
                        <a:avLst/>
                      </a:prstGeom>
                      <a:noFill/>
                    </p:spPr>
                  </p:pic>
                </p:oleObj>
              </mc:Fallback>
            </mc:AlternateContent>
          </a:graphicData>
        </a:graphic>
      </p:graphicFrame>
    </p:spTree>
    <p:extLst>
      <p:ext uri="{BB962C8B-B14F-4D97-AF65-F5344CB8AC3E}">
        <p14:creationId xmlns:p14="http://schemas.microsoft.com/office/powerpoint/2010/main" val="74458204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AE652692-A125-B553-CE5D-E16DD05481CE}"/>
            </a:ext>
          </a:extLst>
        </p:cNvPr>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39CBDB58-AD83-487A-D4CA-0842D4B6A160}"/>
              </a:ext>
            </a:extLst>
          </p:cNvPr>
          <p:cNvGraphicFramePr>
            <a:graphicFrameLocks noChangeAspect="1"/>
          </p:cNvGraphicFramePr>
          <p:nvPr/>
        </p:nvGraphicFramePr>
        <p:xfrm>
          <a:off x="4999308" y="135127"/>
          <a:ext cx="4080684" cy="1794255"/>
        </p:xfrm>
        <a:graphic>
          <a:graphicData uri="http://schemas.openxmlformats.org/presentationml/2006/ole">
            <mc:AlternateContent xmlns:mc="http://schemas.openxmlformats.org/markup-compatibility/2006">
              <mc:Choice xmlns:v="urn:schemas-microsoft-com:vml" Requires="v">
                <p:oleObj name="Visio" r:id="rId3" imgW="8605962" imgH="3732522" progId="Visio.Drawing.11">
                  <p:embed/>
                </p:oleObj>
              </mc:Choice>
              <mc:Fallback>
                <p:oleObj name="Visio" r:id="rId3" imgW="8605962" imgH="3732522" progId="Visio.Drawing.11">
                  <p:embed/>
                  <p:pic>
                    <p:nvPicPr>
                      <p:cNvPr id="3" name="对象 2">
                        <a:extLst>
                          <a:ext uri="{FF2B5EF4-FFF2-40B4-BE49-F238E27FC236}">
                            <a16:creationId xmlns:a16="http://schemas.microsoft.com/office/drawing/2014/main" id="{39CBDB58-AD83-487A-D4CA-0842D4B6A1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9308" y="135127"/>
                        <a:ext cx="4080684" cy="1794255"/>
                      </a:xfrm>
                      <a:prstGeom prst="rect">
                        <a:avLst/>
                      </a:prstGeom>
                      <a:solidFill>
                        <a:schemeClr val="bg1"/>
                      </a:solidFill>
                    </p:spPr>
                  </p:pic>
                </p:oleObj>
              </mc:Fallback>
            </mc:AlternateContent>
          </a:graphicData>
        </a:graphic>
      </p:graphicFrame>
      <p:sp>
        <p:nvSpPr>
          <p:cNvPr id="22" name="矩形 21">
            <a:extLst>
              <a:ext uri="{FF2B5EF4-FFF2-40B4-BE49-F238E27FC236}">
                <a16:creationId xmlns:a16="http://schemas.microsoft.com/office/drawing/2014/main" id="{65ACB0B7-982F-29A3-8EFC-EF454423D76C}"/>
              </a:ext>
            </a:extLst>
          </p:cNvPr>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灯片编号占位符 5">
            <a:extLst>
              <a:ext uri="{FF2B5EF4-FFF2-40B4-BE49-F238E27FC236}">
                <a16:creationId xmlns:a16="http://schemas.microsoft.com/office/drawing/2014/main" id="{BB69B8D3-FC84-295B-0378-2E6EE672D628}"/>
              </a:ext>
            </a:extLst>
          </p:cNvPr>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145</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Rectangle 2">
            <a:extLst>
              <a:ext uri="{FF2B5EF4-FFF2-40B4-BE49-F238E27FC236}">
                <a16:creationId xmlns:a16="http://schemas.microsoft.com/office/drawing/2014/main" id="{B837CFAA-AB46-25A3-255E-7CE17557BEB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aphicFrame>
        <p:nvGraphicFramePr>
          <p:cNvPr id="7" name="对象 6">
            <a:extLst>
              <a:ext uri="{FF2B5EF4-FFF2-40B4-BE49-F238E27FC236}">
                <a16:creationId xmlns:a16="http://schemas.microsoft.com/office/drawing/2014/main" id="{60818AE8-C935-9D86-76A0-D170E6632F8F}"/>
              </a:ext>
            </a:extLst>
          </p:cNvPr>
          <p:cNvGraphicFramePr>
            <a:graphicFrameLocks noChangeAspect="1"/>
          </p:cNvGraphicFramePr>
          <p:nvPr/>
        </p:nvGraphicFramePr>
        <p:xfrm>
          <a:off x="34115" y="136525"/>
          <a:ext cx="4965193" cy="2467622"/>
        </p:xfrm>
        <a:graphic>
          <a:graphicData uri="http://schemas.openxmlformats.org/presentationml/2006/ole">
            <mc:AlternateContent xmlns:mc="http://schemas.openxmlformats.org/markup-compatibility/2006">
              <mc:Choice xmlns:v="urn:schemas-microsoft-com:vml" Requires="v">
                <p:oleObj name="Visio" r:id="rId5" imgW="10241810" imgH="5112440" progId="Visio.Drawing.11">
                  <p:embed/>
                </p:oleObj>
              </mc:Choice>
              <mc:Fallback>
                <p:oleObj name="Visio" r:id="rId5" imgW="10241810" imgH="5112440" progId="Visio.Drawing.11">
                  <p:embed/>
                  <p:pic>
                    <p:nvPicPr>
                      <p:cNvPr id="7" name="对象 6">
                        <a:extLst>
                          <a:ext uri="{FF2B5EF4-FFF2-40B4-BE49-F238E27FC236}">
                            <a16:creationId xmlns:a16="http://schemas.microsoft.com/office/drawing/2014/main" id="{60818AE8-C935-9D86-76A0-D170E6632F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5" y="136525"/>
                        <a:ext cx="4965193" cy="2467622"/>
                      </a:xfrm>
                      <a:prstGeom prst="rect">
                        <a:avLst/>
                      </a:prstGeom>
                      <a:solidFill>
                        <a:schemeClr val="bg1"/>
                      </a:solidFill>
                    </p:spPr>
                  </p:pic>
                </p:oleObj>
              </mc:Fallback>
            </mc:AlternateContent>
          </a:graphicData>
        </a:graphic>
      </p:graphicFrame>
      <p:sp>
        <p:nvSpPr>
          <p:cNvPr id="2" name="Text Box 9">
            <a:extLst>
              <a:ext uri="{FF2B5EF4-FFF2-40B4-BE49-F238E27FC236}">
                <a16:creationId xmlns:a16="http://schemas.microsoft.com/office/drawing/2014/main" id="{F4A4851B-718D-7068-790C-A1C41B954BB3}"/>
              </a:ext>
            </a:extLst>
          </p:cNvPr>
          <p:cNvSpPr txBox="1">
            <a:spLocks noChangeArrowheads="1"/>
          </p:cNvSpPr>
          <p:nvPr/>
        </p:nvSpPr>
        <p:spPr bwMode="auto">
          <a:xfrm>
            <a:off x="1047441" y="2674765"/>
            <a:ext cx="7853553" cy="397031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ATM_FSM (CLK, RST, I1, I2, KEYA, KEYB, Y1, Y2);</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CLK, RST, KEYA, KEYB;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时钟、复位、按键输入</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I1, I2;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传感器输入</a:t>
            </a:r>
            <a:endPar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output Y1, Y2;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状态机对外输出控制信号</a:t>
            </a:r>
            <a:endPar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reg Y1, Y2;</a:t>
            </a:r>
            <a:endPar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wire [1:0] I;</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reg [1:0] KEY;</a:t>
            </a:r>
            <a:endPar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reg START;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I={I1, I2};</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parameter S0=0, S1=1, S2=2, S3=3, S4=4;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定义状态参数</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reg [4: 0] CST, NST;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定义现态变量和次态变量</a:t>
            </a:r>
            <a:endPar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always @ (</a:t>
            </a: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negedge</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RST) begin</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主控时序过程</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if (!RST)  CST&lt;=S0;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复位有效时，下一状态进入初态</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else  CST&lt;=NST;  end</a:t>
            </a:r>
          </a:p>
        </p:txBody>
      </p:sp>
    </p:spTree>
    <p:extLst>
      <p:ext uri="{BB962C8B-B14F-4D97-AF65-F5344CB8AC3E}">
        <p14:creationId xmlns:p14="http://schemas.microsoft.com/office/powerpoint/2010/main" val="38432959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7561C670-135C-7D07-DD54-AA52C05D1A32}"/>
            </a:ext>
          </a:extLst>
        </p:cNvPr>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8486D79B-F675-FC7A-529D-980F440028BA}"/>
              </a:ext>
            </a:extLst>
          </p:cNvPr>
          <p:cNvGraphicFramePr>
            <a:graphicFrameLocks noChangeAspect="1"/>
          </p:cNvGraphicFramePr>
          <p:nvPr/>
        </p:nvGraphicFramePr>
        <p:xfrm>
          <a:off x="4999308" y="135127"/>
          <a:ext cx="4080684" cy="1794255"/>
        </p:xfrm>
        <a:graphic>
          <a:graphicData uri="http://schemas.openxmlformats.org/presentationml/2006/ole">
            <mc:AlternateContent xmlns:mc="http://schemas.openxmlformats.org/markup-compatibility/2006">
              <mc:Choice xmlns:v="urn:schemas-microsoft-com:vml" Requires="v">
                <p:oleObj name="Visio" r:id="rId3" imgW="8605962" imgH="3732522" progId="Visio.Drawing.11">
                  <p:embed/>
                </p:oleObj>
              </mc:Choice>
              <mc:Fallback>
                <p:oleObj name="Visio" r:id="rId3" imgW="8605962" imgH="3732522" progId="Visio.Drawing.11">
                  <p:embed/>
                  <p:pic>
                    <p:nvPicPr>
                      <p:cNvPr id="3" name="对象 2">
                        <a:extLst>
                          <a:ext uri="{FF2B5EF4-FFF2-40B4-BE49-F238E27FC236}">
                            <a16:creationId xmlns:a16="http://schemas.microsoft.com/office/drawing/2014/main" id="{8486D79B-F675-FC7A-529D-980F440028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9308" y="135127"/>
                        <a:ext cx="4080684" cy="1794255"/>
                      </a:xfrm>
                      <a:prstGeom prst="rect">
                        <a:avLst/>
                      </a:prstGeom>
                      <a:solidFill>
                        <a:schemeClr val="bg1"/>
                      </a:solidFill>
                    </p:spPr>
                  </p:pic>
                </p:oleObj>
              </mc:Fallback>
            </mc:AlternateContent>
          </a:graphicData>
        </a:graphic>
      </p:graphicFrame>
      <p:sp>
        <p:nvSpPr>
          <p:cNvPr id="22" name="矩形 21">
            <a:extLst>
              <a:ext uri="{FF2B5EF4-FFF2-40B4-BE49-F238E27FC236}">
                <a16:creationId xmlns:a16="http://schemas.microsoft.com/office/drawing/2014/main" id="{886D0862-2E77-D9E8-72DC-C2AD69913292}"/>
              </a:ext>
            </a:extLst>
          </p:cNvPr>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灯片编号占位符 5">
            <a:extLst>
              <a:ext uri="{FF2B5EF4-FFF2-40B4-BE49-F238E27FC236}">
                <a16:creationId xmlns:a16="http://schemas.microsoft.com/office/drawing/2014/main" id="{40A2F7B7-E643-77C7-E62E-16C31F618B74}"/>
              </a:ext>
            </a:extLst>
          </p:cNvPr>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146</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Rectangle 2">
            <a:extLst>
              <a:ext uri="{FF2B5EF4-FFF2-40B4-BE49-F238E27FC236}">
                <a16:creationId xmlns:a16="http://schemas.microsoft.com/office/drawing/2014/main" id="{92ABC7DF-2705-7BC0-4C50-42B67492581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aphicFrame>
        <p:nvGraphicFramePr>
          <p:cNvPr id="7" name="对象 6">
            <a:extLst>
              <a:ext uri="{FF2B5EF4-FFF2-40B4-BE49-F238E27FC236}">
                <a16:creationId xmlns:a16="http://schemas.microsoft.com/office/drawing/2014/main" id="{EAD450F1-F7D3-18FE-D613-CE91F593C426}"/>
              </a:ext>
            </a:extLst>
          </p:cNvPr>
          <p:cNvGraphicFramePr>
            <a:graphicFrameLocks noChangeAspect="1"/>
          </p:cNvGraphicFramePr>
          <p:nvPr/>
        </p:nvGraphicFramePr>
        <p:xfrm>
          <a:off x="34115" y="136525"/>
          <a:ext cx="4965193" cy="2467622"/>
        </p:xfrm>
        <a:graphic>
          <a:graphicData uri="http://schemas.openxmlformats.org/presentationml/2006/ole">
            <mc:AlternateContent xmlns:mc="http://schemas.openxmlformats.org/markup-compatibility/2006">
              <mc:Choice xmlns:v="urn:schemas-microsoft-com:vml" Requires="v">
                <p:oleObj name="Visio" r:id="rId5" imgW="10241810" imgH="5112440" progId="Visio.Drawing.11">
                  <p:embed/>
                </p:oleObj>
              </mc:Choice>
              <mc:Fallback>
                <p:oleObj name="Visio" r:id="rId5" imgW="10241810" imgH="5112440" progId="Visio.Drawing.11">
                  <p:embed/>
                  <p:pic>
                    <p:nvPicPr>
                      <p:cNvPr id="7" name="对象 6">
                        <a:extLst>
                          <a:ext uri="{FF2B5EF4-FFF2-40B4-BE49-F238E27FC236}">
                            <a16:creationId xmlns:a16="http://schemas.microsoft.com/office/drawing/2014/main" id="{EAD450F1-F7D3-18FE-D613-CE91F593C4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5" y="136525"/>
                        <a:ext cx="4965193" cy="2467622"/>
                      </a:xfrm>
                      <a:prstGeom prst="rect">
                        <a:avLst/>
                      </a:prstGeom>
                      <a:solidFill>
                        <a:schemeClr val="bg1"/>
                      </a:solidFill>
                    </p:spPr>
                  </p:pic>
                </p:oleObj>
              </mc:Fallback>
            </mc:AlternateContent>
          </a:graphicData>
        </a:graphic>
      </p:graphicFrame>
      <p:sp>
        <p:nvSpPr>
          <p:cNvPr id="2" name="Text Box 9">
            <a:extLst>
              <a:ext uri="{FF2B5EF4-FFF2-40B4-BE49-F238E27FC236}">
                <a16:creationId xmlns:a16="http://schemas.microsoft.com/office/drawing/2014/main" id="{3B3DA032-7BA7-532F-7384-7CF503ACDC87}"/>
              </a:ext>
            </a:extLst>
          </p:cNvPr>
          <p:cNvSpPr txBox="1">
            <a:spLocks noChangeArrowheads="1"/>
          </p:cNvSpPr>
          <p:nvPr/>
        </p:nvSpPr>
        <p:spPr bwMode="auto">
          <a:xfrm>
            <a:off x="1047441" y="2994805"/>
            <a:ext cx="7853553" cy="286232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always @ (CST or I or KEYA or KEYB) begin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主控组合过程</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case (CST) </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S0 : begin Y1=0; Y2=0;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if (I==2'b01)  NST&lt;=S1;</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if (I==2'b10)  NST&lt;=S2;</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NST&lt;=S0; end</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S1 : begin Y1=0; Y2=0;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if (I==2'b01)  NST&lt;=S2;</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if (I==2'b10)  NST&lt;=S3;</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NST&lt;=S1; end</a:t>
            </a:r>
          </a:p>
        </p:txBody>
      </p:sp>
    </p:spTree>
    <p:extLst>
      <p:ext uri="{BB962C8B-B14F-4D97-AF65-F5344CB8AC3E}">
        <p14:creationId xmlns:p14="http://schemas.microsoft.com/office/powerpoint/2010/main" val="184864338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78640135-52A3-0004-3BCE-F5A0F3769F32}"/>
            </a:ext>
          </a:extLst>
        </p:cNvPr>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FADEB7C8-5968-28F3-ECDB-4DF1651C0D05}"/>
              </a:ext>
            </a:extLst>
          </p:cNvPr>
          <p:cNvGraphicFramePr>
            <a:graphicFrameLocks noChangeAspect="1"/>
          </p:cNvGraphicFramePr>
          <p:nvPr/>
        </p:nvGraphicFramePr>
        <p:xfrm>
          <a:off x="4999308" y="61975"/>
          <a:ext cx="4080684" cy="1794255"/>
        </p:xfrm>
        <a:graphic>
          <a:graphicData uri="http://schemas.openxmlformats.org/presentationml/2006/ole">
            <mc:AlternateContent xmlns:mc="http://schemas.openxmlformats.org/markup-compatibility/2006">
              <mc:Choice xmlns:v="urn:schemas-microsoft-com:vml" Requires="v">
                <p:oleObj name="Visio" r:id="rId3" imgW="8605962" imgH="3732522" progId="Visio.Drawing.11">
                  <p:embed/>
                </p:oleObj>
              </mc:Choice>
              <mc:Fallback>
                <p:oleObj name="Visio" r:id="rId3" imgW="8605962" imgH="3732522" progId="Visio.Drawing.11">
                  <p:embed/>
                  <p:pic>
                    <p:nvPicPr>
                      <p:cNvPr id="3" name="对象 2">
                        <a:extLst>
                          <a:ext uri="{FF2B5EF4-FFF2-40B4-BE49-F238E27FC236}">
                            <a16:creationId xmlns:a16="http://schemas.microsoft.com/office/drawing/2014/main" id="{FADEB7C8-5968-28F3-ECDB-4DF1651C0D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9308" y="61975"/>
                        <a:ext cx="4080684" cy="1794255"/>
                      </a:xfrm>
                      <a:prstGeom prst="rect">
                        <a:avLst/>
                      </a:prstGeom>
                      <a:solidFill>
                        <a:schemeClr val="bg1"/>
                      </a:solidFill>
                    </p:spPr>
                  </p:pic>
                </p:oleObj>
              </mc:Fallback>
            </mc:AlternateContent>
          </a:graphicData>
        </a:graphic>
      </p:graphicFrame>
      <p:sp>
        <p:nvSpPr>
          <p:cNvPr id="22" name="矩形 21">
            <a:extLst>
              <a:ext uri="{FF2B5EF4-FFF2-40B4-BE49-F238E27FC236}">
                <a16:creationId xmlns:a16="http://schemas.microsoft.com/office/drawing/2014/main" id="{290FF755-BAB3-E74E-A512-E6910A79D8DF}"/>
              </a:ext>
            </a:extLst>
          </p:cNvPr>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灯片编号占位符 5">
            <a:extLst>
              <a:ext uri="{FF2B5EF4-FFF2-40B4-BE49-F238E27FC236}">
                <a16:creationId xmlns:a16="http://schemas.microsoft.com/office/drawing/2014/main" id="{82BCB556-C2F2-445D-DA06-BC8B062B965D}"/>
              </a:ext>
            </a:extLst>
          </p:cNvPr>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147</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Rectangle 2">
            <a:extLst>
              <a:ext uri="{FF2B5EF4-FFF2-40B4-BE49-F238E27FC236}">
                <a16:creationId xmlns:a16="http://schemas.microsoft.com/office/drawing/2014/main" id="{D2E2F85E-3A95-143C-E933-9E740BA06CEE}"/>
              </a:ext>
            </a:extLst>
          </p:cNvPr>
          <p:cNvSpPr>
            <a:spLocks noChangeArrowheads="1"/>
          </p:cNvSpPr>
          <p:nvPr/>
        </p:nvSpPr>
        <p:spPr bwMode="auto">
          <a:xfrm>
            <a:off x="0" y="-731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aphicFrame>
        <p:nvGraphicFramePr>
          <p:cNvPr id="7" name="对象 6">
            <a:extLst>
              <a:ext uri="{FF2B5EF4-FFF2-40B4-BE49-F238E27FC236}">
                <a16:creationId xmlns:a16="http://schemas.microsoft.com/office/drawing/2014/main" id="{79227FE1-6F35-3A72-4E44-D9942DA3B975}"/>
              </a:ext>
            </a:extLst>
          </p:cNvPr>
          <p:cNvGraphicFramePr>
            <a:graphicFrameLocks noChangeAspect="1"/>
          </p:cNvGraphicFramePr>
          <p:nvPr/>
        </p:nvGraphicFramePr>
        <p:xfrm>
          <a:off x="34115" y="63373"/>
          <a:ext cx="4965193" cy="2467622"/>
        </p:xfrm>
        <a:graphic>
          <a:graphicData uri="http://schemas.openxmlformats.org/presentationml/2006/ole">
            <mc:AlternateContent xmlns:mc="http://schemas.openxmlformats.org/markup-compatibility/2006">
              <mc:Choice xmlns:v="urn:schemas-microsoft-com:vml" Requires="v">
                <p:oleObj name="Visio" r:id="rId5" imgW="10241810" imgH="5112440" progId="Visio.Drawing.11">
                  <p:embed/>
                </p:oleObj>
              </mc:Choice>
              <mc:Fallback>
                <p:oleObj name="Visio" r:id="rId5" imgW="10241810" imgH="5112440" progId="Visio.Drawing.11">
                  <p:embed/>
                  <p:pic>
                    <p:nvPicPr>
                      <p:cNvPr id="7" name="对象 6">
                        <a:extLst>
                          <a:ext uri="{FF2B5EF4-FFF2-40B4-BE49-F238E27FC236}">
                            <a16:creationId xmlns:a16="http://schemas.microsoft.com/office/drawing/2014/main" id="{79227FE1-6F35-3A72-4E44-D9942DA3B9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5" y="63373"/>
                        <a:ext cx="4965193" cy="2467622"/>
                      </a:xfrm>
                      <a:prstGeom prst="rect">
                        <a:avLst/>
                      </a:prstGeom>
                      <a:solidFill>
                        <a:schemeClr val="bg1"/>
                      </a:solidFill>
                    </p:spPr>
                  </p:pic>
                </p:oleObj>
              </mc:Fallback>
            </mc:AlternateContent>
          </a:graphicData>
        </a:graphic>
      </p:graphicFrame>
      <p:sp>
        <p:nvSpPr>
          <p:cNvPr id="2" name="Text Box 9">
            <a:extLst>
              <a:ext uri="{FF2B5EF4-FFF2-40B4-BE49-F238E27FC236}">
                <a16:creationId xmlns:a16="http://schemas.microsoft.com/office/drawing/2014/main" id="{21F66C23-8F02-49B4-0202-FB4F4B630332}"/>
              </a:ext>
            </a:extLst>
          </p:cNvPr>
          <p:cNvSpPr txBox="1">
            <a:spLocks noChangeArrowheads="1"/>
          </p:cNvSpPr>
          <p:nvPr/>
        </p:nvSpPr>
        <p:spPr bwMode="auto">
          <a:xfrm>
            <a:off x="645105" y="2537605"/>
            <a:ext cx="8242863" cy="4247317"/>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S2 : begin Y1=0; Y2=0;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if (KEYA==0)  begin KEY&lt;=2'b01; NST&lt;=S4; end</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if (I==2'b01)  NST&lt;=S3;</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if (I==2'b10)  NST&lt;=S3;</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NST&lt;=S2; end</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S3 : begin Y1=0; Y2=0;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if (KEYA==0)  begin KEY&lt;=2'b01; NST&lt;=S4; end</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if (KEYB==0)  begin KEY&lt;=2'b10; NST&lt;=S4; end</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NST&lt;=S3; end</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S4 : begin NST&lt;=S0;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if (KEY==2'b01)  begin Y1=1; Y2=0; end</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if (KEY==2'b10)  begin Y1=0; Y2=1; end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default : NST &lt;=S0;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现态若未出现以上各态，返回初态</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endcase</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Tree>
    <p:extLst>
      <p:ext uri="{BB962C8B-B14F-4D97-AF65-F5344CB8AC3E}">
        <p14:creationId xmlns:p14="http://schemas.microsoft.com/office/powerpoint/2010/main" val="19733572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3354D7AC-1606-D87E-EAF1-8DDF072B907C}"/>
            </a:ext>
          </a:extLst>
        </p:cNvPr>
        <p:cNvGrpSpPr/>
        <p:nvPr/>
      </p:nvGrpSpPr>
      <p:grpSpPr>
        <a:xfrm>
          <a:off x="0" y="0"/>
          <a:ext cx="0" cy="0"/>
          <a:chOff x="0" y="0"/>
          <a:chExt cx="0" cy="0"/>
        </a:xfrm>
      </p:grpSpPr>
      <p:sp>
        <p:nvSpPr>
          <p:cNvPr id="22" name="矩形 21">
            <a:extLst>
              <a:ext uri="{FF2B5EF4-FFF2-40B4-BE49-F238E27FC236}">
                <a16:creationId xmlns:a16="http://schemas.microsoft.com/office/drawing/2014/main" id="{4D84C093-C2FD-90DD-E75C-322E56463749}"/>
              </a:ext>
            </a:extLst>
          </p:cNvPr>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灯片编号占位符 5">
            <a:extLst>
              <a:ext uri="{FF2B5EF4-FFF2-40B4-BE49-F238E27FC236}">
                <a16:creationId xmlns:a16="http://schemas.microsoft.com/office/drawing/2014/main" id="{59B0BC0A-9A3A-ED29-D69B-DCA5C3855674}"/>
              </a:ext>
            </a:extLst>
          </p:cNvPr>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148</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Rectangle 2">
            <a:extLst>
              <a:ext uri="{FF2B5EF4-FFF2-40B4-BE49-F238E27FC236}">
                <a16:creationId xmlns:a16="http://schemas.microsoft.com/office/drawing/2014/main" id="{142CB92B-8CB2-A05A-FE3E-80B7F1EEE0C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aphicFrame>
        <p:nvGraphicFramePr>
          <p:cNvPr id="7" name="对象 6">
            <a:extLst>
              <a:ext uri="{FF2B5EF4-FFF2-40B4-BE49-F238E27FC236}">
                <a16:creationId xmlns:a16="http://schemas.microsoft.com/office/drawing/2014/main" id="{16310F54-9471-67FC-C55E-E1C02921E69A}"/>
              </a:ext>
            </a:extLst>
          </p:cNvPr>
          <p:cNvGraphicFramePr>
            <a:graphicFrameLocks noChangeAspect="1"/>
          </p:cNvGraphicFramePr>
          <p:nvPr/>
        </p:nvGraphicFramePr>
        <p:xfrm>
          <a:off x="1618487" y="147052"/>
          <a:ext cx="5730067" cy="2847753"/>
        </p:xfrm>
        <a:graphic>
          <a:graphicData uri="http://schemas.openxmlformats.org/presentationml/2006/ole">
            <mc:AlternateContent xmlns:mc="http://schemas.openxmlformats.org/markup-compatibility/2006">
              <mc:Choice xmlns:v="urn:schemas-microsoft-com:vml" Requires="v">
                <p:oleObj name="Visio" r:id="rId3" imgW="10241810" imgH="5112440" progId="Visio.Drawing.11">
                  <p:embed/>
                </p:oleObj>
              </mc:Choice>
              <mc:Fallback>
                <p:oleObj name="Visio" r:id="rId3" imgW="10241810" imgH="5112440" progId="Visio.Drawing.11">
                  <p:embed/>
                  <p:pic>
                    <p:nvPicPr>
                      <p:cNvPr id="7" name="对象 6">
                        <a:extLst>
                          <a:ext uri="{FF2B5EF4-FFF2-40B4-BE49-F238E27FC236}">
                            <a16:creationId xmlns:a16="http://schemas.microsoft.com/office/drawing/2014/main" id="{16310F54-9471-67FC-C55E-E1C02921E6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8487" y="147052"/>
                        <a:ext cx="5730067" cy="2847753"/>
                      </a:xfrm>
                      <a:prstGeom prst="rect">
                        <a:avLst/>
                      </a:prstGeom>
                      <a:noFill/>
                    </p:spPr>
                  </p:pic>
                </p:oleObj>
              </mc:Fallback>
            </mc:AlternateContent>
          </a:graphicData>
        </a:graphic>
      </p:graphicFrame>
      <p:sp>
        <p:nvSpPr>
          <p:cNvPr id="2" name="Text Box 9">
            <a:extLst>
              <a:ext uri="{FF2B5EF4-FFF2-40B4-BE49-F238E27FC236}">
                <a16:creationId xmlns:a16="http://schemas.microsoft.com/office/drawing/2014/main" id="{6CBA8FAB-2B99-73D4-AAB9-666C858F03F6}"/>
              </a:ext>
            </a:extLst>
          </p:cNvPr>
          <p:cNvSpPr txBox="1">
            <a:spLocks noChangeArrowheads="1"/>
          </p:cNvSpPr>
          <p:nvPr/>
        </p:nvSpPr>
        <p:spPr bwMode="auto">
          <a:xfrm>
            <a:off x="1047441" y="2994805"/>
            <a:ext cx="7853553" cy="369331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ATM_FSM (CLK, RST, I1, I2, KEYA, KEYB, Y1, Y2);</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CLK, RST, KEYA, KEYB;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时钟、复位、按键输入</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I1, I2;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传感器输入</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wire [1:0] I;</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reg [1:0] KEY;</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Y1, Y2;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状态机对外输出控制信号</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reg START;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I={I1, I2}</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parameter S0=0, S1=1, S2=2, S3=3, S4=4, S5=5;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定义状态参数</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reg [4: 0] CST, NST;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定义现态变量和次态变量</a:t>
            </a:r>
            <a:endPar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always @ (</a:t>
            </a: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negedge</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RST) begin</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主控时序过程</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if (!RST)  CST&lt;=S0;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复位有效时，下一状态进入初态</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else  CST&lt;=NST;  end</a:t>
            </a:r>
          </a:p>
        </p:txBody>
      </p:sp>
    </p:spTree>
    <p:extLst>
      <p:ext uri="{BB962C8B-B14F-4D97-AF65-F5344CB8AC3E}">
        <p14:creationId xmlns:p14="http://schemas.microsoft.com/office/powerpoint/2010/main" val="70469707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a:extLst>
            <a:ext uri="{FF2B5EF4-FFF2-40B4-BE49-F238E27FC236}">
              <a16:creationId xmlns:a16="http://schemas.microsoft.com/office/drawing/2014/main" id="{19658AD9-1EC7-A130-E7C1-57C95E0BC97E}"/>
            </a:ext>
          </a:extLst>
        </p:cNvPr>
        <p:cNvGrpSpPr/>
        <p:nvPr/>
      </p:nvGrpSpPr>
      <p:grpSpPr>
        <a:xfrm>
          <a:off x="0" y="0"/>
          <a:ext cx="0" cy="0"/>
          <a:chOff x="0" y="0"/>
          <a:chExt cx="0" cy="0"/>
        </a:xfrm>
      </p:grpSpPr>
      <p:sp>
        <p:nvSpPr>
          <p:cNvPr id="22" name="矩形 21">
            <a:extLst>
              <a:ext uri="{FF2B5EF4-FFF2-40B4-BE49-F238E27FC236}">
                <a16:creationId xmlns:a16="http://schemas.microsoft.com/office/drawing/2014/main" id="{9274688D-C023-5CF6-B4FB-840571BD216F}"/>
              </a:ext>
            </a:extLst>
          </p:cNvPr>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灯片编号占位符 5">
            <a:extLst>
              <a:ext uri="{FF2B5EF4-FFF2-40B4-BE49-F238E27FC236}">
                <a16:creationId xmlns:a16="http://schemas.microsoft.com/office/drawing/2014/main" id="{13353816-665B-F896-9938-9E15C231F5CC}"/>
              </a:ext>
            </a:extLst>
          </p:cNvPr>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149</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Rectangle 2">
            <a:extLst>
              <a:ext uri="{FF2B5EF4-FFF2-40B4-BE49-F238E27FC236}">
                <a16:creationId xmlns:a16="http://schemas.microsoft.com/office/drawing/2014/main" id="{482491E1-3C77-3163-A947-1D43EC544D3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aphicFrame>
        <p:nvGraphicFramePr>
          <p:cNvPr id="7" name="对象 6">
            <a:extLst>
              <a:ext uri="{FF2B5EF4-FFF2-40B4-BE49-F238E27FC236}">
                <a16:creationId xmlns:a16="http://schemas.microsoft.com/office/drawing/2014/main" id="{966A560D-EB1D-4741-F2BF-73AA25CA4003}"/>
              </a:ext>
            </a:extLst>
          </p:cNvPr>
          <p:cNvGraphicFramePr>
            <a:graphicFrameLocks noChangeAspect="1"/>
          </p:cNvGraphicFramePr>
          <p:nvPr/>
        </p:nvGraphicFramePr>
        <p:xfrm>
          <a:off x="1127964" y="31285"/>
          <a:ext cx="6653580" cy="3306725"/>
        </p:xfrm>
        <a:graphic>
          <a:graphicData uri="http://schemas.openxmlformats.org/presentationml/2006/ole">
            <mc:AlternateContent xmlns:mc="http://schemas.openxmlformats.org/markup-compatibility/2006">
              <mc:Choice xmlns:v="urn:schemas-microsoft-com:vml" Requires="v">
                <p:oleObj name="Visio" r:id="rId3" imgW="10241810" imgH="5112440" progId="Visio.Drawing.11">
                  <p:embed/>
                </p:oleObj>
              </mc:Choice>
              <mc:Fallback>
                <p:oleObj name="Visio" r:id="rId3" imgW="10241810" imgH="5112440" progId="Visio.Drawing.11">
                  <p:embed/>
                  <p:pic>
                    <p:nvPicPr>
                      <p:cNvPr id="7" name="对象 6">
                        <a:extLst>
                          <a:ext uri="{FF2B5EF4-FFF2-40B4-BE49-F238E27FC236}">
                            <a16:creationId xmlns:a16="http://schemas.microsoft.com/office/drawing/2014/main" id="{966A560D-EB1D-4741-F2BF-73AA25CA40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964" y="31285"/>
                        <a:ext cx="6653580" cy="3306725"/>
                      </a:xfrm>
                      <a:prstGeom prst="rect">
                        <a:avLst/>
                      </a:prstGeom>
                      <a:noFill/>
                    </p:spPr>
                  </p:pic>
                </p:oleObj>
              </mc:Fallback>
            </mc:AlternateContent>
          </a:graphicData>
        </a:graphic>
      </p:graphicFrame>
      <p:sp>
        <p:nvSpPr>
          <p:cNvPr id="2" name="Text Box 9">
            <a:extLst>
              <a:ext uri="{FF2B5EF4-FFF2-40B4-BE49-F238E27FC236}">
                <a16:creationId xmlns:a16="http://schemas.microsoft.com/office/drawing/2014/main" id="{8E417850-E312-D622-705D-FE175E8EBC9E}"/>
              </a:ext>
            </a:extLst>
          </p:cNvPr>
          <p:cNvSpPr txBox="1">
            <a:spLocks noChangeArrowheads="1"/>
          </p:cNvSpPr>
          <p:nvPr/>
        </p:nvSpPr>
        <p:spPr bwMode="auto">
          <a:xfrm>
            <a:off x="1047441" y="3424573"/>
            <a:ext cx="7853553" cy="286232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ATM_FSM (CLK, RST, I1, I2, KEYA, KEYB, Y1, Y2);</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CLK, RST, KEYA, KEYB;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时钟、复位、按键输入</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I1, I2;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传感器输入</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wire [1:0] I;</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reg [1:0] KEY;</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Y1, Y2;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状态机对外输出控制信号</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reg START;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I={I1, I2}</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parameter S0=0, S1=1, S2=2, S3=3, S4=4, S5=5;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定义状态参数</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reg [4: 0] CST, NST;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定义现态变量和次态变量</a:t>
            </a:r>
          </a:p>
        </p:txBody>
      </p:sp>
    </p:spTree>
    <p:extLst>
      <p:ext uri="{BB962C8B-B14F-4D97-AF65-F5344CB8AC3E}">
        <p14:creationId xmlns:p14="http://schemas.microsoft.com/office/powerpoint/2010/main" val="1387866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15</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 name="矩形 6"/>
          <p:cNvSpPr>
            <a:spLocks noChangeArrowheads="1"/>
          </p:cNvSpPr>
          <p:nvPr/>
        </p:nvSpPr>
        <p:spPr bwMode="auto">
          <a:xfrm>
            <a:off x="1259633" y="2152020"/>
            <a:ext cx="7560840" cy="417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Font typeface="Wingdings" pitchFamily="2" charset="2"/>
              <a:buChar char="Ø"/>
            </a:pPr>
            <a:r>
              <a:rPr lang="zh-CN" altLang="en-US" sz="2000" b="1" dirty="0">
                <a:solidFill>
                  <a:prstClr val="black"/>
                </a:solidFill>
                <a:latin typeface="Times New Roman" pitchFamily="18" charset="0"/>
                <a:cs typeface="Times New Roman" pitchFamily="18" charset="0"/>
              </a:rPr>
              <a:t>用于定义</a:t>
            </a:r>
            <a:r>
              <a:rPr lang="zh-CN" altLang="en-US" sz="2000" b="1" dirty="0">
                <a:solidFill>
                  <a:srgbClr val="FF0000"/>
                </a:solidFill>
                <a:latin typeface="Times New Roman" pitchFamily="18" charset="0"/>
                <a:cs typeface="Times New Roman" pitchFamily="18" charset="0"/>
              </a:rPr>
              <a:t>寄存器型</a:t>
            </a:r>
            <a:r>
              <a:rPr lang="zh-CN" altLang="en-US" sz="2000" b="1" dirty="0">
                <a:solidFill>
                  <a:prstClr val="black"/>
                </a:solidFill>
                <a:latin typeface="Times New Roman" pitchFamily="18" charset="0"/>
                <a:cs typeface="Times New Roman" pitchFamily="18" charset="0"/>
              </a:rPr>
              <a:t>数据类型的变量。</a:t>
            </a:r>
            <a:endParaRPr lang="en-US" altLang="zh-CN" sz="2000" b="1" dirty="0">
              <a:solidFill>
                <a:prstClr val="black"/>
              </a:solidFill>
              <a:latin typeface="Times New Roman" pitchFamily="18" charset="0"/>
              <a:cs typeface="Times New Roman" pitchFamily="18" charset="0"/>
            </a:endParaRPr>
          </a:p>
          <a:p>
            <a:pPr marL="342000" eaLnBrk="1" hangingPunct="1">
              <a:lnSpc>
                <a:spcPct val="110000"/>
              </a:lnSpc>
              <a:spcBef>
                <a:spcPts val="0"/>
              </a:spcBef>
              <a:spcAft>
                <a:spcPts val="600"/>
              </a:spcAft>
              <a:buClr>
                <a:prstClr val="black"/>
              </a:buClr>
              <a:buFont typeface="Wingdings" panose="05000000000000000000" pitchFamily="2" charset="2"/>
              <a:buChar char="Ø"/>
            </a:pPr>
            <a:r>
              <a:rPr lang="en-US" altLang="zh-CN" sz="2000" b="1" dirty="0">
                <a:solidFill>
                  <a:prstClr val="black"/>
                </a:solidFill>
                <a:latin typeface="Times New Roman" pitchFamily="18" charset="0"/>
                <a:cs typeface="Times New Roman" pitchFamily="18" charset="0"/>
              </a:rPr>
              <a:t>reg</a:t>
            </a:r>
            <a:r>
              <a:rPr lang="zh-CN" altLang="en-US" sz="2000" b="1" dirty="0">
                <a:solidFill>
                  <a:prstClr val="black"/>
                </a:solidFill>
                <a:latin typeface="Times New Roman" pitchFamily="18" charset="0"/>
                <a:cs typeface="Times New Roman" pitchFamily="18" charset="0"/>
              </a:rPr>
              <a:t>型变量</a:t>
            </a:r>
            <a:r>
              <a:rPr lang="zh-CN" altLang="en-US" sz="2000" b="1" dirty="0">
                <a:solidFill>
                  <a:srgbClr val="0000FF"/>
                </a:solidFill>
                <a:latin typeface="Times New Roman" pitchFamily="18" charset="0"/>
                <a:cs typeface="Times New Roman" pitchFamily="18" charset="0"/>
              </a:rPr>
              <a:t>不能</a:t>
            </a:r>
            <a:r>
              <a:rPr lang="zh-CN" altLang="en-US" sz="2000" b="1" dirty="0">
                <a:solidFill>
                  <a:prstClr val="black"/>
                </a:solidFill>
                <a:latin typeface="Times New Roman" pitchFamily="18" charset="0"/>
                <a:cs typeface="Times New Roman" pitchFamily="18" charset="0"/>
              </a:rPr>
              <a:t>作为</a:t>
            </a:r>
            <a:r>
              <a:rPr lang="zh-CN" altLang="en-US" sz="2000" b="1" dirty="0">
                <a:solidFill>
                  <a:srgbClr val="0000FF"/>
                </a:solidFill>
                <a:latin typeface="Times New Roman" pitchFamily="18" charset="0"/>
                <a:cs typeface="Times New Roman" pitchFamily="18" charset="0"/>
              </a:rPr>
              <a:t>逻辑门输出</a:t>
            </a:r>
            <a:r>
              <a:rPr lang="zh-CN" altLang="en-US" sz="2000" b="1" dirty="0">
                <a:solidFill>
                  <a:prstClr val="black"/>
                </a:solidFill>
                <a:latin typeface="Times New Roman" pitchFamily="18" charset="0"/>
                <a:cs typeface="Times New Roman" pitchFamily="18" charset="0"/>
              </a:rPr>
              <a:t>或者</a:t>
            </a:r>
            <a:r>
              <a:rPr lang="en-US" altLang="zh-CN" sz="2000" b="1" dirty="0">
                <a:solidFill>
                  <a:srgbClr val="0000FF"/>
                </a:solidFill>
                <a:latin typeface="Times New Roman" pitchFamily="18" charset="0"/>
                <a:cs typeface="Times New Roman" pitchFamily="18" charset="0"/>
              </a:rPr>
              <a:t>assign</a:t>
            </a:r>
            <a:r>
              <a:rPr lang="zh-CN" altLang="en-US" sz="2000" b="1" dirty="0">
                <a:solidFill>
                  <a:srgbClr val="0000FF"/>
                </a:solidFill>
                <a:latin typeface="Times New Roman" pitchFamily="18" charset="0"/>
                <a:cs typeface="Times New Roman" pitchFamily="18" charset="0"/>
              </a:rPr>
              <a:t>语句输出</a:t>
            </a:r>
            <a:r>
              <a:rPr lang="zh-CN" altLang="en-US" sz="2000" b="1" dirty="0">
                <a:solidFill>
                  <a:prstClr val="black"/>
                </a:solidFill>
                <a:latin typeface="Times New Roman" pitchFamily="18" charset="0"/>
                <a:cs typeface="Times New Roman" pitchFamily="18" charset="0"/>
              </a:rPr>
              <a:t>。</a:t>
            </a:r>
            <a:r>
              <a:rPr lang="zh-CN" altLang="en-US" sz="2000" b="1" dirty="0">
                <a:solidFill>
                  <a:srgbClr val="0000FF"/>
                </a:solidFill>
                <a:latin typeface="Times New Roman" pitchFamily="18" charset="0"/>
                <a:cs typeface="Times New Roman" pitchFamily="18" charset="0"/>
              </a:rPr>
              <a:t>输入端口</a:t>
            </a:r>
            <a:r>
              <a:rPr lang="zh-CN" altLang="en-US" sz="2000" b="1" dirty="0">
                <a:solidFill>
                  <a:prstClr val="black"/>
                </a:solidFill>
                <a:latin typeface="Times New Roman" pitchFamily="18" charset="0"/>
                <a:cs typeface="Times New Roman" pitchFamily="18" charset="0"/>
              </a:rPr>
              <a:t>信号</a:t>
            </a:r>
            <a:r>
              <a:rPr lang="zh-CN" altLang="en-US" sz="2000" b="1" dirty="0">
                <a:solidFill>
                  <a:srgbClr val="0000FF"/>
                </a:solidFill>
                <a:latin typeface="Times New Roman" pitchFamily="18" charset="0"/>
                <a:cs typeface="Times New Roman" pitchFamily="18" charset="0"/>
              </a:rPr>
              <a:t>不能</a:t>
            </a:r>
            <a:r>
              <a:rPr lang="zh-CN" altLang="en-US" sz="2000" b="1" dirty="0">
                <a:solidFill>
                  <a:prstClr val="black"/>
                </a:solidFill>
                <a:latin typeface="Times New Roman" pitchFamily="18" charset="0"/>
                <a:cs typeface="Times New Roman" pitchFamily="18" charset="0"/>
              </a:rPr>
              <a:t>定义为寄存器型信号类型。</a:t>
            </a:r>
            <a:endParaRPr lang="en-US" altLang="zh-CN" sz="2000" b="1" dirty="0">
              <a:solidFill>
                <a:prstClr val="black"/>
              </a:solidFill>
              <a:latin typeface="Times New Roman" pitchFamily="18" charset="0"/>
              <a:cs typeface="Times New Roman" pitchFamily="18" charset="0"/>
            </a:endParaRPr>
          </a:p>
          <a:p>
            <a:pPr marL="342000" eaLnBrk="1" hangingPunct="1">
              <a:lnSpc>
                <a:spcPct val="110000"/>
              </a:lnSpc>
              <a:spcBef>
                <a:spcPts val="0"/>
              </a:spcBef>
              <a:spcAft>
                <a:spcPts val="600"/>
              </a:spcAft>
              <a:buClr>
                <a:prstClr val="black"/>
              </a:buClr>
              <a:buFont typeface="Wingdings" panose="05000000000000000000" pitchFamily="2" charset="2"/>
              <a:buChar char="Ø"/>
            </a:pPr>
            <a:endParaRPr lang="en-US" altLang="zh-CN" sz="2000" b="1" dirty="0">
              <a:solidFill>
                <a:prstClr val="black"/>
              </a:solidFill>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en-US" altLang="zh-CN" sz="2000" b="1" dirty="0">
                <a:solidFill>
                  <a:prstClr val="black"/>
                </a:solidFill>
                <a:latin typeface="Times New Roman" pitchFamily="18" charset="0"/>
                <a:cs typeface="Times New Roman" pitchFamily="18" charset="0"/>
              </a:rPr>
              <a:t>Verilog</a:t>
            </a:r>
            <a:r>
              <a:rPr lang="zh-CN" altLang="en-US" sz="2000" b="1" dirty="0">
                <a:solidFill>
                  <a:prstClr val="black"/>
                </a:solidFill>
                <a:latin typeface="Times New Roman" pitchFamily="18" charset="0"/>
                <a:cs typeface="Times New Roman" pitchFamily="18" charset="0"/>
              </a:rPr>
              <a:t>中最常用的变量：</a:t>
            </a:r>
            <a:endParaRPr lang="en-US" altLang="zh-CN" sz="2000" b="1" dirty="0">
              <a:solidFill>
                <a:prstClr val="black"/>
              </a:solidFill>
              <a:latin typeface="Times New Roman" pitchFamily="18" charset="0"/>
              <a:cs typeface="Times New Roman" pitchFamily="18" charset="0"/>
            </a:endParaRPr>
          </a:p>
          <a:p>
            <a:pPr marL="540000" indent="-288000" eaLnBrk="1" hangingPunct="1">
              <a:lnSpc>
                <a:spcPct val="110000"/>
              </a:lnSpc>
              <a:spcBef>
                <a:spcPts val="0"/>
              </a:spcBef>
              <a:spcAft>
                <a:spcPts val="600"/>
              </a:spcAft>
              <a:buClr>
                <a:prstClr val="black"/>
              </a:buClr>
              <a:buFont typeface="Arial" panose="020B0604020202020204" pitchFamily="34" charset="0"/>
              <a:buChar char="•"/>
            </a:pPr>
            <a:r>
              <a:rPr lang="zh-CN" altLang="en-US" sz="2000" b="1" dirty="0">
                <a:solidFill>
                  <a:srgbClr val="0000FF"/>
                </a:solidFill>
                <a:latin typeface="Times New Roman" pitchFamily="18" charset="0"/>
                <a:cs typeface="Times New Roman" pitchFamily="18" charset="0"/>
              </a:rPr>
              <a:t>寄存器型变量</a:t>
            </a:r>
            <a:r>
              <a:rPr lang="zh-CN" altLang="en-US" sz="2000" b="1" dirty="0">
                <a:solidFill>
                  <a:prstClr val="black"/>
                </a:solidFill>
                <a:latin typeface="Times New Roman" pitchFamily="18" charset="0"/>
                <a:cs typeface="Times New Roman" pitchFamily="18" charset="0"/>
              </a:rPr>
              <a:t>：关键词是</a:t>
            </a:r>
            <a:r>
              <a:rPr lang="en-US" altLang="zh-CN" sz="2000" b="1" dirty="0">
                <a:solidFill>
                  <a:srgbClr val="0000FF"/>
                </a:solidFill>
                <a:latin typeface="Times New Roman" pitchFamily="18" charset="0"/>
                <a:cs typeface="Times New Roman" pitchFamily="18" charset="0"/>
              </a:rPr>
              <a:t>reg</a:t>
            </a:r>
            <a:r>
              <a:rPr lang="zh-CN" altLang="en-US" sz="2000" b="1" dirty="0">
                <a:solidFill>
                  <a:prstClr val="black"/>
                </a:solidFill>
                <a:latin typeface="Times New Roman" pitchFamily="18" charset="0"/>
                <a:cs typeface="Times New Roman" pitchFamily="18" charset="0"/>
              </a:rPr>
              <a:t>；需要定义某信号为寄存器型变量时，必须</a:t>
            </a:r>
            <a:r>
              <a:rPr lang="zh-CN" altLang="en-US" sz="2000" b="1" dirty="0">
                <a:solidFill>
                  <a:srgbClr val="009A00"/>
                </a:solidFill>
                <a:latin typeface="Times New Roman" pitchFamily="18" charset="0"/>
                <a:cs typeface="Times New Roman" pitchFamily="18" charset="0"/>
              </a:rPr>
              <a:t>显性定义</a:t>
            </a:r>
            <a:r>
              <a:rPr lang="zh-CN" altLang="en-US" sz="2000" b="1" dirty="0">
                <a:solidFill>
                  <a:prstClr val="black"/>
                </a:solidFill>
                <a:latin typeface="Times New Roman" pitchFamily="18" charset="0"/>
                <a:cs typeface="Times New Roman" pitchFamily="18" charset="0"/>
              </a:rPr>
              <a:t>；在</a:t>
            </a:r>
            <a:r>
              <a:rPr lang="en-US" altLang="zh-CN" sz="2000" b="1" dirty="0">
                <a:solidFill>
                  <a:srgbClr val="FF0000"/>
                </a:solidFill>
                <a:latin typeface="Times New Roman" pitchFamily="18" charset="0"/>
                <a:cs typeface="Times New Roman" pitchFamily="18" charset="0"/>
              </a:rPr>
              <a:t>always</a:t>
            </a:r>
            <a:r>
              <a:rPr lang="zh-CN" altLang="en-US" sz="2000" b="1" dirty="0">
                <a:solidFill>
                  <a:prstClr val="black"/>
                </a:solidFill>
                <a:latin typeface="Times New Roman" pitchFamily="18" charset="0"/>
                <a:cs typeface="Times New Roman" pitchFamily="18" charset="0"/>
              </a:rPr>
              <a:t>引导的语句中被赋值的信号必须是</a:t>
            </a:r>
            <a:r>
              <a:rPr lang="en-US" altLang="zh-CN" sz="2000" b="1" dirty="0">
                <a:solidFill>
                  <a:prstClr val="black"/>
                </a:solidFill>
                <a:latin typeface="Times New Roman" pitchFamily="18" charset="0"/>
                <a:cs typeface="Times New Roman" pitchFamily="18" charset="0"/>
              </a:rPr>
              <a:t>reg</a:t>
            </a:r>
            <a:r>
              <a:rPr lang="zh-CN" altLang="en-US" sz="2000" b="1" dirty="0">
                <a:solidFill>
                  <a:prstClr val="black"/>
                </a:solidFill>
                <a:latin typeface="Times New Roman" pitchFamily="18" charset="0"/>
                <a:cs typeface="Times New Roman" pitchFamily="18" charset="0"/>
              </a:rPr>
              <a:t>型变量。</a:t>
            </a:r>
            <a:endParaRPr lang="en-US" altLang="zh-CN" sz="2000" b="1" dirty="0">
              <a:solidFill>
                <a:prstClr val="black"/>
              </a:solidFill>
              <a:latin typeface="Times New Roman" pitchFamily="18" charset="0"/>
              <a:cs typeface="Times New Roman" pitchFamily="18" charset="0"/>
            </a:endParaRPr>
          </a:p>
          <a:p>
            <a:pPr marL="540000" indent="-288000" eaLnBrk="1" hangingPunct="1">
              <a:lnSpc>
                <a:spcPct val="110000"/>
              </a:lnSpc>
              <a:spcBef>
                <a:spcPts val="0"/>
              </a:spcBef>
              <a:spcAft>
                <a:spcPts val="600"/>
              </a:spcAft>
              <a:buClr>
                <a:prstClr val="black"/>
              </a:buClr>
              <a:buFont typeface="Arial" panose="020B0604020202020204" pitchFamily="34" charset="0"/>
              <a:buChar char="•"/>
            </a:pPr>
            <a:r>
              <a:rPr lang="zh-CN" altLang="en-US" sz="2000" b="1" dirty="0">
                <a:solidFill>
                  <a:srgbClr val="0000FF"/>
                </a:solidFill>
                <a:latin typeface="Times New Roman" pitchFamily="18" charset="0"/>
                <a:cs typeface="Times New Roman" pitchFamily="18" charset="0"/>
              </a:rPr>
              <a:t>网线型变量</a:t>
            </a:r>
            <a:r>
              <a:rPr lang="zh-CN" altLang="en-US" sz="2000" b="1" dirty="0">
                <a:solidFill>
                  <a:prstClr val="black"/>
                </a:solidFill>
                <a:latin typeface="Times New Roman" pitchFamily="18" charset="0"/>
                <a:cs typeface="Times New Roman" pitchFamily="18" charset="0"/>
              </a:rPr>
              <a:t>：常用关键词是</a:t>
            </a:r>
            <a:r>
              <a:rPr lang="en-US" altLang="zh-CN" sz="2000" b="1" dirty="0">
                <a:solidFill>
                  <a:srgbClr val="0000FF"/>
                </a:solidFill>
                <a:latin typeface="Times New Roman" pitchFamily="18" charset="0"/>
                <a:cs typeface="Times New Roman" pitchFamily="18" charset="0"/>
              </a:rPr>
              <a:t>wire</a:t>
            </a:r>
            <a:r>
              <a:rPr lang="zh-CN" altLang="en-US" sz="2000" b="1" dirty="0">
                <a:solidFill>
                  <a:prstClr val="black"/>
                </a:solidFill>
                <a:latin typeface="Times New Roman" pitchFamily="18" charset="0"/>
                <a:cs typeface="Times New Roman" pitchFamily="18" charset="0"/>
              </a:rPr>
              <a:t>；端口信号</a:t>
            </a:r>
            <a:r>
              <a:rPr lang="zh-CN" altLang="en-US" sz="2000" b="1" dirty="0">
                <a:solidFill>
                  <a:srgbClr val="009A00"/>
                </a:solidFill>
                <a:latin typeface="Times New Roman" pitchFamily="18" charset="0"/>
                <a:cs typeface="Times New Roman" pitchFamily="18" charset="0"/>
              </a:rPr>
              <a:t>默认定义</a:t>
            </a:r>
            <a:r>
              <a:rPr lang="zh-CN" altLang="en-US" sz="2000" b="1" dirty="0">
                <a:solidFill>
                  <a:prstClr val="black"/>
                </a:solidFill>
                <a:latin typeface="Times New Roman" pitchFamily="18" charset="0"/>
                <a:cs typeface="Times New Roman" pitchFamily="18" charset="0"/>
              </a:rPr>
              <a:t>为</a:t>
            </a:r>
            <a:r>
              <a:rPr lang="en-US" altLang="zh-CN" sz="2000" b="1" dirty="0">
                <a:solidFill>
                  <a:prstClr val="black"/>
                </a:solidFill>
                <a:latin typeface="Times New Roman" pitchFamily="18" charset="0"/>
                <a:cs typeface="Times New Roman" pitchFamily="18" charset="0"/>
              </a:rPr>
              <a:t>wire</a:t>
            </a:r>
            <a:r>
              <a:rPr lang="zh-CN" altLang="en-US" sz="2000" b="1" dirty="0">
                <a:solidFill>
                  <a:prstClr val="black"/>
                </a:solidFill>
                <a:latin typeface="Times New Roman" pitchFamily="18" charset="0"/>
                <a:cs typeface="Times New Roman" pitchFamily="18" charset="0"/>
              </a:rPr>
              <a:t>型；所有的</a:t>
            </a:r>
            <a:r>
              <a:rPr lang="zh-CN" altLang="en-US" sz="2000" b="1" dirty="0">
                <a:solidFill>
                  <a:srgbClr val="FF0000"/>
                </a:solidFill>
                <a:latin typeface="Times New Roman" pitchFamily="18" charset="0"/>
                <a:cs typeface="Times New Roman" pitchFamily="18" charset="0"/>
              </a:rPr>
              <a:t>输入</a:t>
            </a:r>
            <a:r>
              <a:rPr lang="zh-CN" altLang="en-US" sz="2000" b="1" dirty="0">
                <a:solidFill>
                  <a:prstClr val="black"/>
                </a:solidFill>
                <a:latin typeface="Times New Roman" pitchFamily="18" charset="0"/>
                <a:cs typeface="Times New Roman" pitchFamily="18" charset="0"/>
              </a:rPr>
              <a:t>信号和</a:t>
            </a:r>
            <a:r>
              <a:rPr lang="en-US" altLang="zh-CN" sz="2000" b="1" dirty="0">
                <a:solidFill>
                  <a:srgbClr val="FF0000"/>
                </a:solidFill>
                <a:latin typeface="Times New Roman" pitchFamily="18" charset="0"/>
                <a:cs typeface="Times New Roman" pitchFamily="18" charset="0"/>
              </a:rPr>
              <a:t>assign</a:t>
            </a:r>
            <a:r>
              <a:rPr lang="zh-CN" altLang="en-US" sz="2000" b="1" dirty="0">
                <a:solidFill>
                  <a:prstClr val="black"/>
                </a:solidFill>
                <a:latin typeface="Times New Roman" pitchFamily="18" charset="0"/>
                <a:cs typeface="Times New Roman" pitchFamily="18" charset="0"/>
              </a:rPr>
              <a:t>引导的赋值语句左侧的目标信号的类型必须是网线型</a:t>
            </a:r>
            <a:r>
              <a:rPr lang="en-US" altLang="zh-CN" sz="2000" b="1" dirty="0">
                <a:solidFill>
                  <a:prstClr val="black"/>
                </a:solidFill>
                <a:latin typeface="Times New Roman" pitchFamily="18" charset="0"/>
                <a:cs typeface="Times New Roman" pitchFamily="18" charset="0"/>
              </a:rPr>
              <a:t>wire</a:t>
            </a:r>
            <a:r>
              <a:rPr lang="zh-CN" altLang="en-US" sz="2000" b="1" dirty="0">
                <a:solidFill>
                  <a:prstClr val="black"/>
                </a:solidFill>
                <a:latin typeface="Times New Roman" pitchFamily="18" charset="0"/>
                <a:cs typeface="Times New Roman" pitchFamily="18" charset="0"/>
              </a:rPr>
              <a:t>。</a:t>
            </a:r>
            <a:endParaRPr lang="en-US" altLang="zh-CN" sz="2000" b="1" dirty="0">
              <a:solidFill>
                <a:prstClr val="black"/>
              </a:solidFill>
              <a:latin typeface="Times New Roman" pitchFamily="18" charset="0"/>
              <a:cs typeface="Times New Roman" pitchFamily="18" charset="0"/>
            </a:endParaRPr>
          </a:p>
        </p:txBody>
      </p:sp>
      <p:sp>
        <p:nvSpPr>
          <p:cNvPr id="9" name="Rectangle 3"/>
          <p:cNvSpPr>
            <a:spLocks noChangeArrowheads="1"/>
          </p:cNvSpPr>
          <p:nvPr/>
        </p:nvSpPr>
        <p:spPr bwMode="auto">
          <a:xfrm>
            <a:off x="1175132" y="18864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8</a:t>
            </a:r>
            <a:r>
              <a:rPr lang="zh-CN" altLang="en-US" sz="2800" b="1" dirty="0">
                <a:solidFill>
                  <a:srgbClr val="0070C0"/>
                </a:solidFill>
                <a:latin typeface="Times New Roman" pitchFamily="18" charset="0"/>
                <a:cs typeface="Times New Roman" pitchFamily="18" charset="0"/>
              </a:rPr>
              <a:t>、</a:t>
            </a:r>
            <a:r>
              <a:rPr lang="en-US" altLang="zh-CN" sz="2800" b="1" dirty="0" err="1">
                <a:solidFill>
                  <a:srgbClr val="0070C0"/>
                </a:solidFill>
                <a:latin typeface="Times New Roman" pitchFamily="18" charset="0"/>
                <a:cs typeface="Times New Roman" pitchFamily="18" charset="0"/>
              </a:rPr>
              <a:t>reg</a:t>
            </a:r>
            <a:r>
              <a:rPr lang="zh-CN" altLang="en-US" sz="2800" b="1" dirty="0">
                <a:solidFill>
                  <a:srgbClr val="0070C0"/>
                </a:solidFill>
                <a:latin typeface="Times New Roman" pitchFamily="18" charset="0"/>
                <a:cs typeface="Times New Roman" pitchFamily="18" charset="0"/>
              </a:rPr>
              <a:t>型变量定义</a:t>
            </a:r>
          </a:p>
        </p:txBody>
      </p:sp>
      <p:sp>
        <p:nvSpPr>
          <p:cNvPr id="11" name="Rectangle 3"/>
          <p:cNvSpPr>
            <a:spLocks noChangeArrowheads="1"/>
          </p:cNvSpPr>
          <p:nvPr/>
        </p:nvSpPr>
        <p:spPr bwMode="auto">
          <a:xfrm>
            <a:off x="1451179" y="879103"/>
            <a:ext cx="7513309" cy="98488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err="1">
                <a:solidFill>
                  <a:srgbClr val="000000"/>
                </a:solidFill>
                <a:latin typeface="Times New Roman" pitchFamily="18" charset="0"/>
                <a:cs typeface="Times New Roman" pitchFamily="18" charset="0"/>
              </a:rPr>
              <a:t>reg</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		</a:t>
            </a:r>
            <a:r>
              <a:rPr kumimoji="1" lang="en-US" altLang="zh-CN" sz="2400" b="1" dirty="0">
                <a:solidFill>
                  <a:srgbClr val="F79646">
                    <a:lumMod val="50000"/>
                  </a:srgbClr>
                </a:solidFill>
                <a:latin typeface="Times New Roman" pitchFamily="18" charset="0"/>
                <a:cs typeface="Times New Roman" pitchFamily="18" charset="0"/>
              </a:rPr>
              <a:t> //</a:t>
            </a:r>
            <a:r>
              <a:rPr kumimoji="1" lang="zh-CN" altLang="en-US" sz="2400" b="1" dirty="0">
                <a:solidFill>
                  <a:srgbClr val="F79646">
                    <a:lumMod val="50000"/>
                  </a:srgbClr>
                </a:solidFill>
                <a:latin typeface="Times New Roman" pitchFamily="18" charset="0"/>
                <a:cs typeface="Times New Roman" pitchFamily="18" charset="0"/>
              </a:rPr>
              <a:t>一位变量</a:t>
            </a:r>
            <a:endParaRPr kumimoji="1" lang="en-US" altLang="zh-CN" sz="2400" b="1" dirty="0">
              <a:solidFill>
                <a:srgbClr val="000000"/>
              </a:solidFill>
              <a:latin typeface="Times New Roman" pitchFamily="18" charset="0"/>
              <a:cs typeface="Times New Roman" pitchFamily="18" charset="0"/>
            </a:endParaRPr>
          </a:p>
          <a:p>
            <a:pPr eaLnBrk="0" hangingPunct="0">
              <a:spcAft>
                <a:spcPts val="1200"/>
              </a:spcAft>
            </a:pPr>
            <a:r>
              <a:rPr kumimoji="1" lang="en-US" altLang="zh-CN" sz="2400" b="1" dirty="0" err="1">
                <a:solidFill>
                  <a:srgbClr val="000000"/>
                </a:solidFill>
                <a:latin typeface="Times New Roman" pitchFamily="18" charset="0"/>
                <a:cs typeface="Times New Roman" pitchFamily="18" charset="0"/>
              </a:rPr>
              <a:t>reg</a:t>
            </a:r>
            <a:r>
              <a:rPr kumimoji="1" lang="en-US" altLang="zh-CN" sz="2400" b="1" dirty="0">
                <a:solidFill>
                  <a:srgbClr val="000000"/>
                </a:solidFill>
                <a:latin typeface="Times New Roman" pitchFamily="18" charset="0"/>
                <a:cs typeface="Times New Roman" pitchFamily="18" charset="0"/>
              </a:rPr>
              <a:t>   [</a:t>
            </a:r>
            <a:r>
              <a:rPr kumimoji="1" lang="en-US" altLang="zh-CN" sz="2400" b="1" dirty="0" err="1">
                <a:solidFill>
                  <a:srgbClr val="000000"/>
                </a:solidFill>
                <a:latin typeface="Times New Roman" pitchFamily="18" charset="0"/>
                <a:cs typeface="Times New Roman" pitchFamily="18" charset="0"/>
              </a:rPr>
              <a:t>msb</a:t>
            </a:r>
            <a:r>
              <a:rPr kumimoji="1" lang="en-US" altLang="zh-CN" sz="2400" b="1" dirty="0">
                <a:solidFill>
                  <a:srgbClr val="000000"/>
                </a:solidFill>
                <a:latin typeface="Times New Roman" pitchFamily="18" charset="0"/>
                <a:cs typeface="Times New Roman" pitchFamily="18" charset="0"/>
              </a:rPr>
              <a:t>:  </a:t>
            </a:r>
            <a:r>
              <a:rPr kumimoji="1" lang="en-US" altLang="zh-CN" sz="2400" b="1" dirty="0" err="1">
                <a:solidFill>
                  <a:srgbClr val="000000"/>
                </a:solidFill>
                <a:latin typeface="Times New Roman" pitchFamily="18" charset="0"/>
                <a:cs typeface="Times New Roman" pitchFamily="18" charset="0"/>
              </a:rPr>
              <a:t>lsb</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，变量名</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 //</a:t>
            </a:r>
            <a:r>
              <a:rPr kumimoji="1" lang="zh-CN" altLang="en-US" sz="2400" b="1" dirty="0">
                <a:solidFill>
                  <a:srgbClr val="F79646">
                    <a:lumMod val="50000"/>
                  </a:srgbClr>
                </a:solidFill>
                <a:latin typeface="Times New Roman" pitchFamily="18" charset="0"/>
                <a:cs typeface="Times New Roman" pitchFamily="18" charset="0"/>
              </a:rPr>
              <a:t>矢量型变量</a:t>
            </a:r>
            <a:endParaRPr kumimoji="1" lang="en-US" altLang="zh-CN" sz="2400"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475881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49" y="476672"/>
            <a:ext cx="7573715" cy="115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lang="en-US" altLang="zh-CN" sz="2800" b="1" dirty="0">
                <a:solidFill>
                  <a:srgbClr val="0070C0"/>
                </a:solidFill>
                <a:latin typeface="Times New Roman" pitchFamily="18" charset="0"/>
                <a:cs typeface="Times New Roman" pitchFamily="18" charset="0"/>
              </a:rPr>
              <a:t>9</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 、</a:t>
            </a:r>
            <a:r>
              <a:rPr lang="zh-CN" altLang="en-US" sz="2800" b="1" dirty="0">
                <a:solidFill>
                  <a:srgbClr val="0070C0"/>
                </a:solidFill>
                <a:latin typeface="Times New Roman" pitchFamily="18" charset="0"/>
                <a:cs typeface="Times New Roman" pitchFamily="18" charset="0"/>
              </a:rPr>
              <a:t>整数型寄存器类型定义</a:t>
            </a:r>
          </a:p>
        </p:txBody>
      </p:sp>
      <p:sp>
        <p:nvSpPr>
          <p:cNvPr id="16" name="矩形 15"/>
          <p:cNvSpPr>
            <a:spLocks noChangeArrowheads="1"/>
          </p:cNvSpPr>
          <p:nvPr/>
        </p:nvSpPr>
        <p:spPr bwMode="auto">
          <a:xfrm>
            <a:off x="1187624" y="1793716"/>
            <a:ext cx="7720642"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integer</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类型与</a:t>
            </a:r>
            <a:r>
              <a:rPr kumimoji="0" lang="en-US" altLang="zh-CN" sz="20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reg</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都属于</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寄存器类型</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18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定义为</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integer</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类型的变量多数被用于表达</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循环变量</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，用于指示循环的次数。</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1800"/>
              </a:spcAft>
              <a:buClr>
                <a:prstClr val="black"/>
              </a:buClr>
              <a:buSzTx/>
              <a:buFont typeface="Wingdings" panose="05000000000000000000" pitchFamily="2" charset="2"/>
              <a:buChar char="Ø"/>
              <a:tabLst/>
              <a:defRPr/>
            </a:pPr>
            <a:r>
              <a:rPr kumimoji="0" lang="en-US" altLang="zh-CN" sz="20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Times New Roman" pitchFamily="18" charset="0"/>
              </a:rPr>
              <a:t>reg</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类型必须明确</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定义其位数</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，如</a:t>
            </a:r>
            <a:r>
              <a:rPr kumimoji="0" lang="en-US" altLang="zh-CN" sz="20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reg</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[7: 0] A</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integer</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类型的定义</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不必特指位数</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默认为</a:t>
            </a: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32</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位</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宽的二进制寄存器类型。</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19" name="Rectangle 3"/>
          <p:cNvSpPr>
            <a:spLocks noChangeArrowheads="1"/>
          </p:cNvSpPr>
          <p:nvPr/>
        </p:nvSpPr>
        <p:spPr bwMode="auto">
          <a:xfrm>
            <a:off x="1243846" y="1196752"/>
            <a:ext cx="7792650" cy="498598"/>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1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integer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标识符</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，标识符</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，标识符</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n [</a:t>
            </a: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msb</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lsb</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16</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43929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3"/>
          <p:cNvSpPr>
            <a:spLocks noChangeArrowheads="1"/>
          </p:cNvSpPr>
          <p:nvPr/>
        </p:nvSpPr>
        <p:spPr bwMode="auto">
          <a:xfrm>
            <a:off x="1259632" y="116632"/>
            <a:ext cx="6552728" cy="496546"/>
          </a:xfrm>
          <a:prstGeom prst="rect">
            <a:avLst/>
          </a:prstGeom>
          <a:noFill/>
          <a:ln>
            <a:noFill/>
          </a:ln>
          <a:effectLst/>
        </p:spPr>
        <p:txBody>
          <a:bodyPr wrap="square" anchor="ctr">
            <a:spAutoFit/>
          </a:bodyPr>
          <a:lstStyle/>
          <a:p>
            <a:pPr marL="0" marR="0" lvl="0" indent="0" algn="l" defTabSz="914400" rtl="0" eaLnBrk="1" fontAlgn="base" latinLnBrk="0" hangingPunct="1">
              <a:lnSpc>
                <a:spcPct val="110000"/>
              </a:lnSpc>
              <a:spcBef>
                <a:spcPct val="0"/>
              </a:spcBef>
              <a:spcAft>
                <a:spcPts val="600"/>
              </a:spcAft>
              <a:buClrTx/>
              <a:buSzTx/>
              <a:buFontTx/>
              <a:buNone/>
              <a:tabLst/>
              <a:defRPr/>
            </a:pPr>
            <a:r>
              <a:rPr lang="en-US" altLang="zh-CN" sz="2600" b="1" dirty="0">
                <a:solidFill>
                  <a:srgbClr val="0070C0"/>
                </a:solidFill>
                <a:latin typeface="Times New Roman" panose="02020603050405020304" pitchFamily="18" charset="0"/>
                <a:cs typeface="Times New Roman" panose="02020603050405020304" pitchFamily="18" charset="0"/>
              </a:rPr>
              <a:t>10</a:t>
            </a:r>
            <a:r>
              <a:rPr lang="zh-CN" altLang="en-US" sz="2600" b="1" dirty="0">
                <a:solidFill>
                  <a:srgbClr val="0070C0"/>
                </a:solidFill>
                <a:latin typeface="Times New Roman" panose="02020603050405020304" pitchFamily="18" charset="0"/>
                <a:cs typeface="Times New Roman" panose="02020603050405020304" pitchFamily="18" charset="0"/>
              </a:rPr>
              <a:t>、</a:t>
            </a: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存储器的</a:t>
            </a:r>
            <a:r>
              <a:rPr kumimoji="0" lang="en-US" altLang="zh-CN"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Verilog</a:t>
            </a: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一般描述</a:t>
            </a:r>
          </a:p>
        </p:txBody>
      </p:sp>
      <p:sp>
        <p:nvSpPr>
          <p:cNvPr id="5" name="Rectangle 3"/>
          <p:cNvSpPr>
            <a:spLocks noChangeArrowheads="1"/>
          </p:cNvSpPr>
          <p:nvPr/>
        </p:nvSpPr>
        <p:spPr bwMode="auto">
          <a:xfrm>
            <a:off x="1318766" y="789142"/>
            <a:ext cx="7586588"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[7: 0] mem [127: 0]</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17</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 name="Rectangle 3">
            <a:extLst>
              <a:ext uri="{FF2B5EF4-FFF2-40B4-BE49-F238E27FC236}">
                <a16:creationId xmlns:a16="http://schemas.microsoft.com/office/drawing/2014/main" id="{A7E4FF54-2AFB-3771-2A21-5778EB6718A4}"/>
              </a:ext>
            </a:extLst>
          </p:cNvPr>
          <p:cNvSpPr>
            <a:spLocks noChangeArrowheads="1"/>
          </p:cNvSpPr>
          <p:nvPr/>
        </p:nvSpPr>
        <p:spPr bwMode="auto">
          <a:xfrm>
            <a:off x="1318766" y="2420888"/>
            <a:ext cx="7586588" cy="1107996"/>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0"/>
              </a:spcAft>
              <a:buClrTx/>
              <a:buSzTx/>
              <a:buFontTx/>
              <a:buNone/>
              <a:tabLst/>
              <a:defRPr/>
            </a:pPr>
            <a:r>
              <a:rPr kumimoji="1" lang="en-US" altLang="zh-CN" sz="2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例：</a:t>
            </a:r>
            <a:endParaRPr kumimoji="1" lang="en-US" altLang="zh-CN" sz="2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ts val="0"/>
              </a:spcAft>
              <a:buClrTx/>
              <a:buSzTx/>
              <a:buFontTx/>
              <a:buNone/>
              <a:tabLst/>
              <a:defRPr/>
            </a:pPr>
            <a:r>
              <a:rPr kumimoji="1" lang="en-US" altLang="zh-CN" sz="22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[15: 0] A;	</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定义了一个</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16</a:t>
            </a:r>
            <a:r>
              <a:rPr kumimoji="1" lang="zh-CN" altLang="en-US"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位的寄存器</a:t>
            </a:r>
            <a:endPar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ts val="0"/>
              </a:spcAft>
              <a:buClrTx/>
              <a:buSzTx/>
              <a:buFontTx/>
              <a:buNone/>
              <a:tabLst/>
              <a:defRPr/>
            </a:pPr>
            <a:r>
              <a:rPr kumimoji="1" lang="en-US" altLang="zh-CN" sz="22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MEM[15: 0]; </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定义了 一个字长为</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1</a:t>
            </a:r>
            <a:r>
              <a:rPr kumimoji="1" lang="zh-CN" altLang="en-US"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，容量为</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16</a:t>
            </a:r>
            <a:r>
              <a:rPr kumimoji="1" lang="zh-CN" altLang="en-US"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的存储器</a:t>
            </a:r>
            <a:endPar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p:txBody>
      </p:sp>
      <p:sp>
        <p:nvSpPr>
          <p:cNvPr id="3" name="矩形 2">
            <a:extLst>
              <a:ext uri="{FF2B5EF4-FFF2-40B4-BE49-F238E27FC236}">
                <a16:creationId xmlns:a16="http://schemas.microsoft.com/office/drawing/2014/main" id="{C3EF03EE-7F31-BB1B-129C-13079D687B84}"/>
              </a:ext>
            </a:extLst>
          </p:cNvPr>
          <p:cNvSpPr>
            <a:spLocks noChangeArrowheads="1"/>
          </p:cNvSpPr>
          <p:nvPr/>
        </p:nvSpPr>
        <p:spPr bwMode="auto">
          <a:xfrm>
            <a:off x="1187624" y="1916832"/>
            <a:ext cx="7717730" cy="43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注意寄存器和存储器</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定义上的区别</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4" name="矩形 3">
            <a:extLst>
              <a:ext uri="{FF2B5EF4-FFF2-40B4-BE49-F238E27FC236}">
                <a16:creationId xmlns:a16="http://schemas.microsoft.com/office/drawing/2014/main" id="{88D3DB8E-FD0B-B6C3-85B5-A512A7FA003E}"/>
              </a:ext>
            </a:extLst>
          </p:cNvPr>
          <p:cNvSpPr>
            <a:spLocks noChangeArrowheads="1"/>
          </p:cNvSpPr>
          <p:nvPr/>
        </p:nvSpPr>
        <p:spPr bwMode="auto">
          <a:xfrm>
            <a:off x="1043608" y="3717032"/>
            <a:ext cx="7861746" cy="806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尽管以上定义在实现结构上没区别，但在定义的含义和赋值的语法上有区别。</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不允许对存储器多个或所有单元同时赋值</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8" name="Rectangle 3">
            <a:extLst>
              <a:ext uri="{FF2B5EF4-FFF2-40B4-BE49-F238E27FC236}">
                <a16:creationId xmlns:a16="http://schemas.microsoft.com/office/drawing/2014/main" id="{4D655DA4-AAC7-83B7-28EF-AD72E96760AB}"/>
              </a:ext>
            </a:extLst>
          </p:cNvPr>
          <p:cNvSpPr>
            <a:spLocks noChangeArrowheads="1"/>
          </p:cNvSpPr>
          <p:nvPr/>
        </p:nvSpPr>
        <p:spPr bwMode="auto">
          <a:xfrm>
            <a:off x="1187624" y="4581128"/>
            <a:ext cx="7730604" cy="2123658"/>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0"/>
              </a:spcAft>
              <a:buClrTx/>
              <a:buSzTx/>
              <a:buFontTx/>
              <a:buNone/>
              <a:tabLst/>
              <a:defRPr/>
            </a:pPr>
            <a:r>
              <a:rPr kumimoji="1" lang="en-US" altLang="zh-CN" sz="2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例：</a:t>
            </a:r>
            <a:endParaRPr kumimoji="1" lang="en-US" altLang="zh-CN" sz="2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ts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A[5] =1'b0;</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允许对寄存器</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a:t>
            </a:r>
            <a:r>
              <a:rPr kumimoji="1" lang="zh-CN" altLang="en-US"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的第</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5</a:t>
            </a:r>
            <a:r>
              <a:rPr kumimoji="1" lang="zh-CN" altLang="en-US"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位赋值</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0</a:t>
            </a:r>
          </a:p>
          <a:p>
            <a:pPr marL="0" marR="0" lvl="0" indent="0" algn="l" defTabSz="914400" rtl="0" eaLnBrk="0" fontAlgn="base" latinLnBrk="0" hangingPunct="0">
              <a:lnSpc>
                <a:spcPct val="100000"/>
              </a:lnSpc>
              <a:spcBef>
                <a:spcPct val="0"/>
              </a:spcBef>
              <a:spcAft>
                <a:spcPts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MEM[7]=1'b1;	</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允许对存储器</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MEM</a:t>
            </a:r>
            <a:r>
              <a:rPr kumimoji="1" lang="zh-CN" altLang="en-US"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的第</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7</a:t>
            </a:r>
            <a:r>
              <a:rPr kumimoji="1" lang="zh-CN" altLang="en-US"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个单元赋值</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1</a:t>
            </a:r>
          </a:p>
          <a:p>
            <a:pPr marL="0" marR="0" lvl="0" indent="0" algn="l" defTabSz="914400" rtl="0" eaLnBrk="0" fontAlgn="base" latinLnBrk="0" hangingPunct="0">
              <a:lnSpc>
                <a:spcPct val="100000"/>
              </a:lnSpc>
              <a:spcBef>
                <a:spcPct val="0"/>
              </a:spcBef>
              <a:spcAft>
                <a:spcPts val="0"/>
              </a:spcAft>
              <a:buClrTx/>
              <a:buSzTx/>
              <a:buFontTx/>
              <a:buNone/>
              <a:tabLst/>
              <a:defRPr/>
            </a:pPr>
            <a:r>
              <a:rPr kumimoji="1" lang="en-US" altLang="zh-CN" sz="22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A=16'hABCD;	</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允许对寄存器</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a:t>
            </a:r>
            <a:r>
              <a:rPr kumimoji="1" lang="zh-CN" altLang="en-US"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整体赋值</a:t>
            </a:r>
            <a:endPar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ts val="0"/>
              </a:spcAft>
              <a:buClrTx/>
              <a:buSzTx/>
              <a:buFontTx/>
              <a:buNone/>
              <a:tabLst/>
              <a:defRPr/>
            </a:pPr>
            <a:r>
              <a:rPr kumimoji="1" lang="en-US" altLang="zh-CN" sz="22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Times New Roman" pitchFamily="18" charset="0"/>
              </a:rPr>
              <a:t>MEM=16'hABCD;	//</a:t>
            </a:r>
            <a:r>
              <a:rPr kumimoji="1" lang="zh-CN" altLang="en-US" sz="22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Times New Roman" pitchFamily="18" charset="0"/>
              </a:rPr>
              <a:t>错误！不允许对存储器多个或所有单</a:t>
            </a:r>
            <a:r>
              <a:rPr kumimoji="1" lang="en-US" altLang="zh-CN" sz="22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Times New Roman" pitchFamily="18" charset="0"/>
              </a:rPr>
              <a:t>			</a:t>
            </a:r>
            <a:r>
              <a:rPr kumimoji="1" lang="zh-CN" altLang="en-US" sz="22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Times New Roman" pitchFamily="18" charset="0"/>
              </a:rPr>
              <a:t>元同时赋值</a:t>
            </a:r>
            <a:endParaRPr kumimoji="1" lang="en-US" altLang="zh-CN" sz="22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Times New Roman" pitchFamily="18" charset="0"/>
            </a:endParaRPr>
          </a:p>
        </p:txBody>
      </p:sp>
      <p:sp>
        <p:nvSpPr>
          <p:cNvPr id="9" name="文本框 8">
            <a:extLst>
              <a:ext uri="{FF2B5EF4-FFF2-40B4-BE49-F238E27FC236}">
                <a16:creationId xmlns:a16="http://schemas.microsoft.com/office/drawing/2014/main" id="{980CF07D-0BC8-1797-759B-23EE9A8FF326}"/>
              </a:ext>
            </a:extLst>
          </p:cNvPr>
          <p:cNvSpPr txBox="1"/>
          <p:nvPr/>
        </p:nvSpPr>
        <p:spPr>
          <a:xfrm>
            <a:off x="5677868" y="1411424"/>
            <a:ext cx="3240360" cy="430887"/>
          </a:xfrm>
          <a:prstGeom prst="rect">
            <a:avLst/>
          </a:prstGeom>
          <a:noFill/>
        </p:spPr>
        <p:txBody>
          <a:bodyPr wrap="square">
            <a:spAutoFit/>
          </a:bodyPr>
          <a:lstStyle/>
          <a:p>
            <a:r>
              <a:rPr kumimoji="0" lang="zh-CN" altLang="en-US" sz="2200" b="1" i="0" u="none" strike="noStrike" kern="1200" cap="none" spc="0" normalizeH="0" baseline="0" noProof="0" dirty="0">
                <a:ln>
                  <a:noFill/>
                </a:ln>
                <a:solidFill>
                  <a:srgbClr val="009A00"/>
                </a:solidFill>
                <a:effectLst/>
                <a:uLnTx/>
                <a:uFillTx/>
                <a:latin typeface="Times New Roman" pitchFamily="18" charset="0"/>
                <a:ea typeface="宋体" pitchFamily="2" charset="-122"/>
                <a:cs typeface="Times New Roman" pitchFamily="18" charset="0"/>
              </a:rPr>
              <a:t>容量</a:t>
            </a:r>
            <a:r>
              <a:rPr kumimoji="0" lang="zh-CN" altLang="en-US" sz="2200" b="1" i="0" u="none" strike="noStrike" kern="1200" cap="none" spc="0" normalizeH="0" baseline="0" noProof="0" dirty="0">
                <a:ln>
                  <a:noFill/>
                </a:ln>
                <a:solidFill>
                  <a:srgbClr val="009A00"/>
                </a:solidFill>
                <a:effectLst/>
                <a:uLnTx/>
                <a:uFillTx/>
                <a:latin typeface="Times New Roman" pitchFamily="18" charset="0"/>
                <a:cs typeface="Times New Roman" pitchFamily="18" charset="0"/>
              </a:rPr>
              <a:t>（存储单元的数量）</a:t>
            </a:r>
            <a:endParaRPr lang="zh-CN" altLang="en-US" sz="2200" dirty="0">
              <a:solidFill>
                <a:srgbClr val="009A00"/>
              </a:solidFill>
            </a:endParaRPr>
          </a:p>
        </p:txBody>
      </p:sp>
      <p:sp>
        <p:nvSpPr>
          <p:cNvPr id="10" name="文本框 9">
            <a:extLst>
              <a:ext uri="{FF2B5EF4-FFF2-40B4-BE49-F238E27FC236}">
                <a16:creationId xmlns:a16="http://schemas.microsoft.com/office/drawing/2014/main" id="{E9FB1F77-F6FE-E7A3-EEF8-01A476C2C422}"/>
              </a:ext>
            </a:extLst>
          </p:cNvPr>
          <p:cNvSpPr txBox="1"/>
          <p:nvPr/>
        </p:nvSpPr>
        <p:spPr>
          <a:xfrm>
            <a:off x="1055576" y="1411424"/>
            <a:ext cx="4622292" cy="430887"/>
          </a:xfrm>
          <a:prstGeom prst="rect">
            <a:avLst/>
          </a:prstGeom>
          <a:noFill/>
        </p:spPr>
        <p:txBody>
          <a:bodyPr wrap="square">
            <a:spAutoFit/>
          </a:bodyPr>
          <a:lstStyle/>
          <a:p>
            <a:r>
              <a:rPr kumimoji="0" lang="zh-CN" altLang="en-US" sz="2200" b="1" i="0" u="none" strike="noStrike" kern="1200" cap="none" spc="0" normalizeH="0" baseline="0" noProof="0" dirty="0">
                <a:ln>
                  <a:noFill/>
                </a:ln>
                <a:solidFill>
                  <a:srgbClr val="009A00"/>
                </a:solidFill>
                <a:effectLst/>
                <a:uLnTx/>
                <a:uFillTx/>
                <a:latin typeface="Times New Roman" pitchFamily="18" charset="0"/>
                <a:ea typeface="宋体" pitchFamily="2" charset="-122"/>
                <a:cs typeface="Times New Roman" pitchFamily="18" charset="0"/>
              </a:rPr>
              <a:t>字长</a:t>
            </a:r>
            <a:r>
              <a:rPr lang="zh-CN" altLang="en-US" sz="2200" b="1" dirty="0">
                <a:solidFill>
                  <a:srgbClr val="009A00"/>
                </a:solidFill>
                <a:latin typeface="Times New Roman" pitchFamily="18" charset="0"/>
                <a:cs typeface="Times New Roman" pitchFamily="18" charset="0"/>
              </a:rPr>
              <a:t>（</a:t>
            </a:r>
            <a:r>
              <a:rPr kumimoji="0" lang="zh-CN" altLang="en-US" sz="2200" b="1" i="0" u="none" strike="noStrike" kern="1200" cap="none" spc="0" normalizeH="0" baseline="0" noProof="0" dirty="0">
                <a:ln>
                  <a:noFill/>
                </a:ln>
                <a:solidFill>
                  <a:srgbClr val="009A00"/>
                </a:solidFill>
                <a:effectLst/>
                <a:uLnTx/>
                <a:uFillTx/>
                <a:latin typeface="Times New Roman" pitchFamily="18" charset="0"/>
                <a:ea typeface="宋体" pitchFamily="2" charset="-122"/>
                <a:cs typeface="Times New Roman" pitchFamily="18" charset="0"/>
              </a:rPr>
              <a:t>每个存储单元的数据宽度</a:t>
            </a:r>
            <a:r>
              <a:rPr kumimoji="0" lang="zh-CN" altLang="en-US" sz="2200" b="1" i="0" u="none" strike="noStrike" kern="1200" cap="none" spc="0" normalizeH="0" baseline="0" noProof="0" dirty="0">
                <a:ln>
                  <a:noFill/>
                </a:ln>
                <a:solidFill>
                  <a:srgbClr val="009A00"/>
                </a:solidFill>
                <a:effectLst/>
                <a:uLnTx/>
                <a:uFillTx/>
                <a:latin typeface="Times New Roman" pitchFamily="18" charset="0"/>
                <a:cs typeface="Times New Roman" pitchFamily="18" charset="0"/>
              </a:rPr>
              <a:t>）</a:t>
            </a:r>
            <a:endParaRPr lang="zh-CN" altLang="en-US" sz="2200" dirty="0">
              <a:solidFill>
                <a:srgbClr val="009A00"/>
              </a:solidFill>
            </a:endParaRPr>
          </a:p>
        </p:txBody>
      </p:sp>
      <p:cxnSp>
        <p:nvCxnSpPr>
          <p:cNvPr id="11" name="直接箭头连接符 10">
            <a:extLst>
              <a:ext uri="{FF2B5EF4-FFF2-40B4-BE49-F238E27FC236}">
                <a16:creationId xmlns:a16="http://schemas.microsoft.com/office/drawing/2014/main" id="{F20B328A-1DBE-5A20-C4F3-7F1C059EB10A}"/>
              </a:ext>
            </a:extLst>
          </p:cNvPr>
          <p:cNvCxnSpPr/>
          <p:nvPr/>
        </p:nvCxnSpPr>
        <p:spPr>
          <a:xfrm flipV="1">
            <a:off x="1763688" y="1268760"/>
            <a:ext cx="432048" cy="260717"/>
          </a:xfrm>
          <a:prstGeom prst="straightConnector1">
            <a:avLst/>
          </a:prstGeom>
          <a:ln>
            <a:solidFill>
              <a:srgbClr val="009A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E8F9F9E-DB3B-E3A6-14D0-A841495C5BF1}"/>
              </a:ext>
            </a:extLst>
          </p:cNvPr>
          <p:cNvCxnSpPr>
            <a:cxnSpLocks/>
          </p:cNvCxnSpPr>
          <p:nvPr/>
        </p:nvCxnSpPr>
        <p:spPr>
          <a:xfrm flipH="1" flipV="1">
            <a:off x="4067944" y="1268760"/>
            <a:ext cx="1609924" cy="196675"/>
          </a:xfrm>
          <a:prstGeom prst="straightConnector1">
            <a:avLst/>
          </a:prstGeom>
          <a:ln>
            <a:solidFill>
              <a:srgbClr val="009A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118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1175132" y="521639"/>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11</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a:t>
            </a: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Verilog</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的四种逻辑状态</a:t>
            </a:r>
          </a:p>
        </p:txBody>
      </p:sp>
      <p:sp>
        <p:nvSpPr>
          <p:cNvPr id="7" name="矩形 6"/>
          <p:cNvSpPr>
            <a:spLocks noChangeArrowheads="1"/>
          </p:cNvSpPr>
          <p:nvPr/>
        </p:nvSpPr>
        <p:spPr bwMode="auto">
          <a:xfrm>
            <a:off x="1259633" y="1385735"/>
            <a:ext cx="7560840" cy="342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itchFamily="2" charset="2"/>
              <a:buChar char="Ø"/>
              <a:tabLst/>
              <a:defRPr/>
            </a:pPr>
            <a:r>
              <a:rPr kumimoji="0" lang="en-US" altLang="zh-CN"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0</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：二进制</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0</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、低电平、逻辑</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0</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、事件为伪的判断结果。</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itchFamily="2" charset="2"/>
              <a:buChar char="Ø"/>
              <a:tabLst/>
              <a:defRPr/>
            </a:pPr>
            <a:r>
              <a:rPr kumimoji="0" lang="en-US" altLang="zh-CN"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：二进制</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、高电平、逻辑</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、事件为真的判断结果。</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itchFamily="2" charset="2"/>
              <a:buChar char="Ø"/>
              <a:tabLst/>
              <a:defRPr/>
            </a:pPr>
            <a:r>
              <a:rPr kumimoji="0" lang="en-US" altLang="zh-CN"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z</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或</a:t>
            </a:r>
            <a:r>
              <a:rPr kumimoji="0" lang="en-US" altLang="zh-CN"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Z</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：高阻态，或高阻值，不区分大小写。</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itchFamily="2" charset="2"/>
              <a:buChar char="Ø"/>
              <a:tabLst/>
              <a:defRPr/>
            </a:pPr>
            <a:r>
              <a:rPr kumimoji="0" lang="en-US" altLang="zh-CN"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x</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或</a:t>
            </a:r>
            <a:r>
              <a:rPr kumimoji="0" lang="en-US" altLang="zh-CN"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X</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：不确定，或未知的逻辑状态，不区分大小写。</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itchFamily="2" charset="2"/>
              <a:buChar char="Ø"/>
              <a:tabLst/>
              <a:defRPr/>
            </a:pP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eaLnBrk="1" hangingPunct="1">
              <a:lnSpc>
                <a:spcPct val="110000"/>
              </a:lnSpc>
              <a:spcBef>
                <a:spcPts val="0"/>
              </a:spcBef>
              <a:spcAft>
                <a:spcPts val="600"/>
              </a:spcAft>
              <a:buClr>
                <a:prstClr val="black"/>
              </a:buClr>
              <a:buFont typeface="Wingdings" pitchFamily="2" charset="2"/>
              <a:buChar char="Ø"/>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问号“</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”可以用来表示</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高阻值</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；还可以表示“</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不关心</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”，即</a:t>
            </a:r>
            <a:r>
              <a:rPr kumimoji="0" lang="zh-CN" altLang="en-US" sz="2200" b="1" i="0" u="none" strike="noStrike" kern="1200" cap="none" spc="0" normalizeH="0" baseline="0" noProof="0" dirty="0">
                <a:ln>
                  <a:noFill/>
                </a:ln>
                <a:solidFill>
                  <a:srgbClr val="7030A0"/>
                </a:solidFill>
                <a:effectLst/>
                <a:uLnTx/>
                <a:uFillTx/>
                <a:latin typeface="Times New Roman" pitchFamily="18" charset="0"/>
                <a:ea typeface="宋体" pitchFamily="2" charset="-122"/>
                <a:cs typeface="Times New Roman" pitchFamily="18" charset="0"/>
              </a:rPr>
              <a:t>可以用问号“？”替代一些位值，以表示在逻辑关系中对这些位不在乎是什么值，以便简化逻辑表达</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18</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52994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1208856" y="4437112"/>
            <a:ext cx="7720642" cy="1702356"/>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Rectangle 3"/>
          <p:cNvSpPr>
            <a:spLocks noChangeArrowheads="1"/>
          </p:cNvSpPr>
          <p:nvPr/>
        </p:nvSpPr>
        <p:spPr bwMode="auto">
          <a:xfrm>
            <a:off x="1175132" y="55117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lang="en-US" altLang="zh-CN" sz="2800" b="1" dirty="0">
                <a:solidFill>
                  <a:srgbClr val="0070C0"/>
                </a:solidFill>
                <a:latin typeface="Times New Roman" pitchFamily="18" charset="0"/>
                <a:ea typeface="宋体" panose="02010600030101010101" pitchFamily="2" charset="-122"/>
                <a:cs typeface="Times New Roman" pitchFamily="18" charset="0"/>
              </a:rPr>
              <a:t>12</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a:t>
            </a: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Verilog</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的数字表达形式</a:t>
            </a:r>
          </a:p>
        </p:txBody>
      </p:sp>
      <p:sp>
        <p:nvSpPr>
          <p:cNvPr id="10" name="Rectangle 3"/>
          <p:cNvSpPr>
            <a:spLocks noChangeArrowheads="1"/>
          </p:cNvSpPr>
          <p:nvPr/>
        </p:nvSpPr>
        <p:spPr bwMode="auto">
          <a:xfrm>
            <a:off x="1451179" y="1340768"/>
            <a:ext cx="7369293"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&lt;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位宽</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&gt;  ' &lt;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进制</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&gt;  &lt;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数字</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&gt;</a:t>
            </a:r>
          </a:p>
        </p:txBody>
      </p:sp>
      <p:sp>
        <p:nvSpPr>
          <p:cNvPr id="11" name="矩形 6"/>
          <p:cNvSpPr>
            <a:spLocks noChangeArrowheads="1"/>
          </p:cNvSpPr>
          <p:nvPr/>
        </p:nvSpPr>
        <p:spPr bwMode="auto">
          <a:xfrm>
            <a:off x="1208856" y="2132856"/>
            <a:ext cx="7720642"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一撇左侧的“</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位宽</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”（十进制数形式）指示此数的</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二进制位数</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（不管后面指示的是什么进制，这里位宽都是以二进制数为标准得到的位数）。</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18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一撇右侧“</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进制</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”（字母形式）指示出其右侧“</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数字</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”的进制。</a:t>
            </a:r>
            <a:r>
              <a:rPr kumimoji="0" lang="en-US" altLang="zh-CN" sz="2000" b="1" i="0" u="none" strike="noStrike" kern="1200" cap="none" spc="0" normalizeH="0" baseline="0" noProof="0" dirty="0">
                <a:ln>
                  <a:noFill/>
                </a:ln>
                <a:solidFill>
                  <a:srgbClr val="7030A0"/>
                </a:solidFill>
                <a:effectLst/>
                <a:uLnTx/>
                <a:uFillTx/>
                <a:latin typeface="Times New Roman" pitchFamily="18" charset="0"/>
                <a:ea typeface="宋体" pitchFamily="2" charset="-122"/>
                <a:cs typeface="Times New Roman" pitchFamily="18" charset="0"/>
              </a:rPr>
              <a:t>B</a:t>
            </a:r>
            <a:r>
              <a:rPr kumimoji="0" lang="zh-CN" altLang="en-US" sz="2000" b="1" i="0" u="none" strike="noStrike" kern="1200" cap="none" spc="0" normalizeH="0" baseline="0" noProof="0" dirty="0">
                <a:ln>
                  <a:noFill/>
                </a:ln>
                <a:solidFill>
                  <a:srgbClr val="7030A0"/>
                </a:solidFill>
                <a:effectLst/>
                <a:uLnTx/>
                <a:uFillTx/>
                <a:latin typeface="Times New Roman" pitchFamily="18" charset="0"/>
                <a:ea typeface="宋体" pitchFamily="2" charset="-122"/>
                <a:cs typeface="Times New Roman" pitchFamily="18" charset="0"/>
              </a:rPr>
              <a:t>表示二进制，</a:t>
            </a:r>
            <a:r>
              <a:rPr kumimoji="0" lang="en-US" altLang="zh-CN" sz="2000" b="1" i="0" u="none" strike="noStrike" kern="1200" cap="none" spc="0" normalizeH="0" baseline="0" noProof="0" dirty="0">
                <a:ln>
                  <a:noFill/>
                </a:ln>
                <a:solidFill>
                  <a:srgbClr val="7030A0"/>
                </a:solidFill>
                <a:effectLst/>
                <a:uLnTx/>
                <a:uFillTx/>
                <a:latin typeface="Times New Roman" pitchFamily="18" charset="0"/>
                <a:ea typeface="宋体" pitchFamily="2" charset="-122"/>
                <a:cs typeface="Times New Roman" pitchFamily="18" charset="0"/>
              </a:rPr>
              <a:t>O</a:t>
            </a:r>
            <a:r>
              <a:rPr kumimoji="0" lang="zh-CN" altLang="en-US" sz="2000" b="1" i="0" u="none" strike="noStrike" kern="1200" cap="none" spc="0" normalizeH="0" baseline="0" noProof="0" dirty="0">
                <a:ln>
                  <a:noFill/>
                </a:ln>
                <a:solidFill>
                  <a:srgbClr val="7030A0"/>
                </a:solidFill>
                <a:effectLst/>
                <a:uLnTx/>
                <a:uFillTx/>
                <a:latin typeface="Times New Roman" pitchFamily="18" charset="0"/>
                <a:ea typeface="宋体" pitchFamily="2" charset="-122"/>
                <a:cs typeface="Times New Roman" pitchFamily="18" charset="0"/>
              </a:rPr>
              <a:t>表示八进制，</a:t>
            </a:r>
            <a:r>
              <a:rPr kumimoji="0" lang="en-US" altLang="zh-CN" sz="2000" b="1" i="0" u="none" strike="noStrike" kern="1200" cap="none" spc="0" normalizeH="0" baseline="0" noProof="0" dirty="0">
                <a:ln>
                  <a:noFill/>
                </a:ln>
                <a:solidFill>
                  <a:srgbClr val="7030A0"/>
                </a:solidFill>
                <a:effectLst/>
                <a:uLnTx/>
                <a:uFillTx/>
                <a:latin typeface="Times New Roman" pitchFamily="18" charset="0"/>
                <a:ea typeface="宋体" pitchFamily="2" charset="-122"/>
                <a:cs typeface="Times New Roman" pitchFamily="18" charset="0"/>
              </a:rPr>
              <a:t>H</a:t>
            </a:r>
            <a:r>
              <a:rPr kumimoji="0" lang="zh-CN" altLang="en-US" sz="2000" b="1" i="0" u="none" strike="noStrike" kern="1200" cap="none" spc="0" normalizeH="0" baseline="0" noProof="0" dirty="0">
                <a:ln>
                  <a:noFill/>
                </a:ln>
                <a:solidFill>
                  <a:srgbClr val="7030A0"/>
                </a:solidFill>
                <a:effectLst/>
                <a:uLnTx/>
                <a:uFillTx/>
                <a:latin typeface="Times New Roman" pitchFamily="18" charset="0"/>
                <a:ea typeface="宋体" pitchFamily="2" charset="-122"/>
                <a:cs typeface="Times New Roman" pitchFamily="18" charset="0"/>
              </a:rPr>
              <a:t>表示十六进制，</a:t>
            </a:r>
            <a:r>
              <a:rPr kumimoji="0" lang="en-US" altLang="zh-CN" sz="2000" b="1" i="0" u="none" strike="noStrike" kern="1200" cap="none" spc="0" normalizeH="0" baseline="0" noProof="0" dirty="0">
                <a:ln>
                  <a:noFill/>
                </a:ln>
                <a:solidFill>
                  <a:srgbClr val="7030A0"/>
                </a:solidFill>
                <a:effectLst/>
                <a:uLnTx/>
                <a:uFillTx/>
                <a:latin typeface="Times New Roman" pitchFamily="18" charset="0"/>
                <a:ea typeface="宋体" pitchFamily="2" charset="-122"/>
                <a:cs typeface="Times New Roman" pitchFamily="18" charset="0"/>
              </a:rPr>
              <a:t>D</a:t>
            </a:r>
            <a:r>
              <a:rPr kumimoji="0" lang="zh-CN" altLang="en-US" sz="2000" b="1" i="0" u="none" strike="noStrike" kern="1200" cap="none" spc="0" normalizeH="0" baseline="0" noProof="0" dirty="0">
                <a:ln>
                  <a:noFill/>
                </a:ln>
                <a:solidFill>
                  <a:srgbClr val="7030A0"/>
                </a:solidFill>
                <a:effectLst/>
                <a:uLnTx/>
                <a:uFillTx/>
                <a:latin typeface="Times New Roman" pitchFamily="18" charset="0"/>
                <a:ea typeface="宋体" pitchFamily="2" charset="-122"/>
                <a:cs typeface="Times New Roman" pitchFamily="18" charset="0"/>
              </a:rPr>
              <a:t>表示十进制</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，且</a:t>
            </a:r>
            <a:r>
              <a:rPr kumimoji="0" lang="zh-CN" altLang="en-US" sz="2000" b="1" i="0" u="none" strike="noStrike" kern="1200" cap="none" spc="0" normalizeH="0" baseline="0" noProof="0" dirty="0">
                <a:ln>
                  <a:noFill/>
                </a:ln>
                <a:solidFill>
                  <a:srgbClr val="7030A0"/>
                </a:solidFill>
                <a:effectLst/>
                <a:uLnTx/>
                <a:uFillTx/>
                <a:latin typeface="Times New Roman" pitchFamily="18" charset="0"/>
                <a:ea typeface="宋体" pitchFamily="2" charset="-122"/>
                <a:cs typeface="Times New Roman" pitchFamily="18" charset="0"/>
              </a:rPr>
              <a:t>不分大小写</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例：</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2'b10	</a:t>
            </a:r>
            <a:r>
              <a:rPr kumimoji="0"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 	//</a:t>
            </a:r>
            <a:r>
              <a:rPr kumimoji="0"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两位二进制数</a:t>
            </a:r>
            <a:r>
              <a:rPr kumimoji="0"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10</a:t>
            </a:r>
          </a:p>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		</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4'B1011	</a:t>
            </a:r>
            <a:r>
              <a:rPr kumimoji="0"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 	//</a:t>
            </a:r>
            <a:r>
              <a:rPr kumimoji="0"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四位二进制数</a:t>
            </a:r>
            <a:r>
              <a:rPr kumimoji="0"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1011</a:t>
            </a:r>
          </a:p>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		</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4'hA	</a:t>
            </a:r>
            <a:r>
              <a:rPr kumimoji="0"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 	//</a:t>
            </a:r>
            <a:r>
              <a:rPr kumimoji="0"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四位二进制数</a:t>
            </a:r>
            <a:r>
              <a:rPr kumimoji="0"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1010</a:t>
            </a:r>
          </a:p>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		</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3'D7	</a:t>
            </a:r>
            <a:r>
              <a:rPr kumimoji="0"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 	//</a:t>
            </a:r>
            <a:r>
              <a:rPr kumimoji="0"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三位二进制数</a:t>
            </a:r>
            <a:r>
              <a:rPr kumimoji="0"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111</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19</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3776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03648" y="260648"/>
            <a:ext cx="7071940" cy="1143000"/>
          </a:xfrm>
        </p:spPr>
        <p:txBody>
          <a:bodyPr/>
          <a:lstStyle/>
          <a:p>
            <a:r>
              <a:rPr lang="en-US" altLang="zh-CN" sz="3600" b="1" dirty="0">
                <a:solidFill>
                  <a:srgbClr val="7030A0"/>
                </a:solidFill>
                <a:latin typeface="Times New Roman" pitchFamily="18" charset="0"/>
                <a:cs typeface="Times New Roman" pitchFamily="18" charset="0"/>
              </a:rPr>
              <a:t>§1.8  EDA</a:t>
            </a:r>
            <a:r>
              <a:rPr lang="zh-CN" altLang="en-US" sz="3600" b="1" dirty="0">
                <a:solidFill>
                  <a:srgbClr val="7030A0"/>
                </a:solidFill>
                <a:latin typeface="Times New Roman" pitchFamily="18" charset="0"/>
                <a:cs typeface="Times New Roman" pitchFamily="18" charset="0"/>
              </a:rPr>
              <a:t>设计流程 </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443006"/>
            <a:ext cx="6768752" cy="4151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2</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5262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Rectangle 3"/>
          <p:cNvSpPr>
            <a:spLocks noChangeArrowheads="1"/>
          </p:cNvSpPr>
          <p:nvPr/>
        </p:nvSpPr>
        <p:spPr bwMode="auto">
          <a:xfrm>
            <a:off x="1175132" y="18864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13</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、按位逻辑操作符</a:t>
            </a:r>
          </a:p>
        </p:txBody>
      </p:sp>
      <p:sp>
        <p:nvSpPr>
          <p:cNvPr id="11" name="矩形 6"/>
          <p:cNvSpPr>
            <a:spLocks noChangeArrowheads="1"/>
          </p:cNvSpPr>
          <p:nvPr/>
        </p:nvSpPr>
        <p:spPr bwMode="auto">
          <a:xfrm>
            <a:off x="1208856" y="4866668"/>
            <a:ext cx="772064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逻辑操作是</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按位</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分别进行的。</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若两个操作数位矢具有不同长度，综合器自动根据最长位的操作数的位数，把</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较短的数据按左端补</a:t>
            </a: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0</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对齐</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逻辑操作的结果的</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位宽</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由操作表达式左端的</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赋值目标信号</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的位宽来决定。</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graphicFrame>
        <p:nvGraphicFramePr>
          <p:cNvPr id="7" name="表格 6"/>
          <p:cNvGraphicFramePr>
            <a:graphicFrameLocks noGrp="1"/>
          </p:cNvGraphicFramePr>
          <p:nvPr/>
        </p:nvGraphicFramePr>
        <p:xfrm>
          <a:off x="1115616" y="903452"/>
          <a:ext cx="7812000" cy="376104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0000"/>
                    </a:ext>
                  </a:extLst>
                </a:gridCol>
                <a:gridCol w="1332000">
                  <a:extLst>
                    <a:ext uri="{9D8B030D-6E8A-4147-A177-3AD203B41FA5}">
                      <a16:colId xmlns:a16="http://schemas.microsoft.com/office/drawing/2014/main" val="20001"/>
                    </a:ext>
                  </a:extLst>
                </a:gridCol>
                <a:gridCol w="1476000">
                  <a:extLst>
                    <a:ext uri="{9D8B030D-6E8A-4147-A177-3AD203B41FA5}">
                      <a16:colId xmlns:a16="http://schemas.microsoft.com/office/drawing/2014/main" val="20002"/>
                    </a:ext>
                  </a:extLst>
                </a:gridCol>
                <a:gridCol w="1836000">
                  <a:extLst>
                    <a:ext uri="{9D8B030D-6E8A-4147-A177-3AD203B41FA5}">
                      <a16:colId xmlns:a16="http://schemas.microsoft.com/office/drawing/2014/main" val="20003"/>
                    </a:ext>
                  </a:extLst>
                </a:gridCol>
                <a:gridCol w="2088000">
                  <a:extLst>
                    <a:ext uri="{9D8B030D-6E8A-4147-A177-3AD203B41FA5}">
                      <a16:colId xmlns:a16="http://schemas.microsoft.com/office/drawing/2014/main" val="20004"/>
                    </a:ext>
                  </a:extLst>
                </a:gridCol>
              </a:tblGrid>
              <a:tr h="720000">
                <a:tc>
                  <a:txBody>
                    <a:bodyPr/>
                    <a:lstStyle/>
                    <a:p>
                      <a:pPr algn="ctr">
                        <a:lnSpc>
                          <a:spcPct val="100000"/>
                        </a:lnSpc>
                      </a:pPr>
                      <a:r>
                        <a:rPr lang="zh-CN" altLang="en-US" sz="2000" b="1" dirty="0">
                          <a:latin typeface="Times New Roman" pitchFamily="18" charset="0"/>
                          <a:cs typeface="Times New Roman" pitchFamily="18" charset="0"/>
                        </a:rPr>
                        <a:t>逻辑</a:t>
                      </a:r>
                      <a:endParaRPr lang="en-US" altLang="zh-CN" sz="2000" b="1" dirty="0">
                        <a:latin typeface="Times New Roman" pitchFamily="18" charset="0"/>
                        <a:cs typeface="Times New Roman" pitchFamily="18" charset="0"/>
                      </a:endParaRPr>
                    </a:p>
                    <a:p>
                      <a:pPr algn="ctr">
                        <a:lnSpc>
                          <a:spcPct val="100000"/>
                        </a:lnSpc>
                      </a:pPr>
                      <a:r>
                        <a:rPr lang="zh-CN" altLang="en-US" sz="2000" b="1" dirty="0">
                          <a:latin typeface="Times New Roman" pitchFamily="18" charset="0"/>
                          <a:cs typeface="Times New Roman" pitchFamily="18" charset="0"/>
                        </a:rPr>
                        <a:t>操作符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altLang="en-US" sz="2000" b="1" dirty="0">
                          <a:latin typeface="Times New Roman" pitchFamily="18" charset="0"/>
                          <a:cs typeface="Times New Roman" pitchFamily="18" charset="0"/>
                        </a:rPr>
                        <a:t>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en-US" altLang="zh-CN" sz="2000" b="1" dirty="0">
                          <a:latin typeface="Times New Roman" pitchFamily="18" charset="0"/>
                          <a:cs typeface="Times New Roman" pitchFamily="18" charset="0"/>
                        </a:rPr>
                        <a:t>A,B</a:t>
                      </a:r>
                      <a:r>
                        <a:rPr lang="zh-CN" altLang="en-US" sz="2000" b="1" dirty="0">
                          <a:latin typeface="Times New Roman" pitchFamily="18" charset="0"/>
                          <a:cs typeface="Times New Roman" pitchFamily="18" charset="0"/>
                        </a:rPr>
                        <a:t>逻辑</a:t>
                      </a:r>
                      <a:endParaRPr lang="en-US" altLang="zh-CN" sz="2000" b="1" dirty="0">
                        <a:latin typeface="Times New Roman" pitchFamily="18" charset="0"/>
                        <a:cs typeface="Times New Roman" pitchFamily="18" charset="0"/>
                      </a:endParaRPr>
                    </a:p>
                    <a:p>
                      <a:pPr algn="ctr">
                        <a:lnSpc>
                          <a:spcPct val="100000"/>
                        </a:lnSpc>
                      </a:pPr>
                      <a:r>
                        <a:rPr lang="zh-CN" altLang="en-US" sz="2000" b="1" dirty="0">
                          <a:latin typeface="Times New Roman" pitchFamily="18" charset="0"/>
                          <a:cs typeface="Times New Roman" pitchFamily="18" charset="0"/>
                        </a:rPr>
                        <a:t>操作结果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C,D</a:t>
                      </a:r>
                      <a:r>
                        <a:rPr lang="zh-CN" altLang="en-US" sz="2000" b="1" dirty="0">
                          <a:latin typeface="Times New Roman" pitchFamily="18" charset="0"/>
                          <a:cs typeface="Times New Roman" pitchFamily="18" charset="0"/>
                        </a:rPr>
                        <a:t>逻辑</a:t>
                      </a:r>
                      <a:endParaRPr lang="en-US" altLang="zh-CN" sz="2000" b="1"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操作结果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C,E</a:t>
                      </a:r>
                      <a:r>
                        <a:rPr lang="zh-CN" altLang="en-US" sz="2000" b="1" dirty="0">
                          <a:latin typeface="Times New Roman" pitchFamily="18" charset="0"/>
                          <a:cs typeface="Times New Roman" pitchFamily="18" charset="0"/>
                        </a:rPr>
                        <a:t>逻辑</a:t>
                      </a:r>
                      <a:endParaRPr lang="en-US" altLang="zh-CN" sz="2000" b="1" dirty="0">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操作结果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逻辑取反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~A=1'b1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~C=4'b0011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~E=6'b101001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逻辑或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A | B=1'b1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 | D=4'b1111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 | E=6'b011110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a:txBody>
                    <a:bodyPr/>
                    <a:lstStyle/>
                    <a:p>
                      <a:pPr algn="ctr">
                        <a:lnSpc>
                          <a:spcPct val="80000"/>
                        </a:lnSpc>
                      </a:pPr>
                      <a:r>
                        <a:rPr lang="en-US" altLang="zh-CN" sz="2000" b="1" dirty="0">
                          <a:latin typeface="Times New Roman" pitchFamily="18" charset="0"/>
                          <a:cs typeface="Times New Roman" pitchFamily="18" charset="0"/>
                        </a:rPr>
                        <a:t>&amp;</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逻辑与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A&amp;B=1'b0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C&amp;D=4'b1000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C&amp;E=6'b000100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逻辑异或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A^B=1'b1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C^D=4'b0111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C^E=6'b011010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000">
                <a:tc>
                  <a:txBody>
                    <a:bodyPr/>
                    <a:lstStyle/>
                    <a:p>
                      <a:pPr algn="ctr">
                        <a:lnSpc>
                          <a:spcPct val="80000"/>
                        </a:lnSpc>
                      </a:pPr>
                      <a:r>
                        <a:rPr lang="en-US" altLang="zh-CN" sz="2000" b="1" dirty="0">
                          <a:latin typeface="Times New Roman" pitchFamily="18" charset="0"/>
                          <a:cs typeface="Times New Roman" pitchFamily="18" charset="0"/>
                        </a:rPr>
                        <a:t>~^</a:t>
                      </a:r>
                      <a:r>
                        <a:rPr lang="zh-CN" altLang="en-US" sz="2000" b="1" dirty="0">
                          <a:latin typeface="Times New Roman" pitchFamily="18" charset="0"/>
                          <a:cs typeface="Times New Roman" pitchFamily="18" charset="0"/>
                        </a:rPr>
                        <a:t>或</a:t>
                      </a: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逻辑同或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A~^B=1'b0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C~^D=4'b1000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C~^E=4'b100101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84000">
                <a:tc gridSpan="5">
                  <a:txBody>
                    <a:bodyPr/>
                    <a:lstStyle/>
                    <a:p>
                      <a:pPr algn="l">
                        <a:lnSpc>
                          <a:spcPct val="100000"/>
                        </a:lnSpc>
                      </a:pPr>
                      <a:r>
                        <a:rPr lang="zh-CN" altLang="en-US" sz="2000" b="1" dirty="0">
                          <a:latin typeface="Times New Roman" pitchFamily="18" charset="0"/>
                          <a:cs typeface="Times New Roman" pitchFamily="18" charset="0"/>
                        </a:rPr>
                        <a:t>设：</a:t>
                      </a:r>
                      <a:r>
                        <a:rPr lang="en-US" altLang="zh-CN" sz="2000" b="1" dirty="0">
                          <a:latin typeface="Times New Roman" pitchFamily="18" charset="0"/>
                          <a:cs typeface="Times New Roman" pitchFamily="18" charset="0"/>
                        </a:rPr>
                        <a:t>A=1'b0;</a:t>
                      </a:r>
                      <a:r>
                        <a:rPr lang="en-US" altLang="zh-CN" sz="2000" b="1" baseline="0" dirty="0">
                          <a:latin typeface="Times New Roman" pitchFamily="18" charset="0"/>
                          <a:cs typeface="Times New Roman" pitchFamily="18" charset="0"/>
                        </a:rPr>
                        <a:t> B=1'b1; C[3: 0]=4'b1100; D[3:0]=4'b1011;</a:t>
                      </a:r>
                    </a:p>
                    <a:p>
                      <a:pPr algn="l">
                        <a:lnSpc>
                          <a:spcPct val="100000"/>
                        </a:lnSpc>
                      </a:pPr>
                      <a:r>
                        <a:rPr lang="en-US" altLang="zh-CN" sz="2000" b="1" baseline="0" dirty="0">
                          <a:latin typeface="Times New Roman" pitchFamily="18" charset="0"/>
                          <a:cs typeface="Times New Roman" pitchFamily="18" charset="0"/>
                        </a:rPr>
                        <a:t>         E[5:0]=6'b010110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20</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00039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14</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、逻辑操作符</a:t>
            </a:r>
          </a:p>
        </p:txBody>
      </p:sp>
      <p:sp>
        <p:nvSpPr>
          <p:cNvPr id="8" name="矩形 7"/>
          <p:cNvSpPr>
            <a:spLocks noChangeArrowheads="1"/>
          </p:cNvSpPr>
          <p:nvPr/>
        </p:nvSpPr>
        <p:spPr bwMode="auto">
          <a:xfrm>
            <a:off x="1187624" y="2924944"/>
            <a:ext cx="7717730" cy="248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逻辑操作符属于双目操作符。</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与位操作符的区别是，逻辑操作符的操作数如果是位矢量，无论多少位，操作后输出只有</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位，即</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或</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0</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。如果是</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，说明声明的关系为真，如果是</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0</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，说明声明的关系为假。</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首先分别对两操作数位矢中的所有位进行按位或操作，最后对两数进行逻辑操作。</a:t>
            </a:r>
            <a:endParaRPr kumimoji="0"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9" name="Rectangle 3"/>
          <p:cNvSpPr>
            <a:spLocks noChangeArrowheads="1"/>
          </p:cNvSpPr>
          <p:nvPr/>
        </p:nvSpPr>
        <p:spPr bwMode="auto">
          <a:xfrm>
            <a:off x="1171838" y="1124744"/>
            <a:ext cx="7792650" cy="161890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1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&amp;&amp;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逻辑与</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1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逻辑或</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1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逻辑非。例如</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!A=0</a:t>
            </a:r>
          </a:p>
        </p:txBody>
      </p:sp>
      <p:sp>
        <p:nvSpPr>
          <p:cNvPr id="12" name="Rectangle 3"/>
          <p:cNvSpPr>
            <a:spLocks noChangeArrowheads="1"/>
          </p:cNvSpPr>
          <p:nvPr/>
        </p:nvSpPr>
        <p:spPr bwMode="auto">
          <a:xfrm>
            <a:off x="1331640" y="5445224"/>
            <a:ext cx="7586588" cy="1107996"/>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0"/>
              </a:spcAft>
              <a:buClrTx/>
              <a:buSzTx/>
              <a:buFontTx/>
              <a:buNone/>
              <a:tabLst/>
              <a:defRPr/>
            </a:pPr>
            <a:r>
              <a:rPr kumimoji="1" lang="zh-CN" altLang="en-US" sz="2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例：</a:t>
            </a:r>
            <a:endParaRPr kumimoji="1" lang="en-US" altLang="zh-CN" sz="2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ts val="0"/>
              </a:spcAft>
              <a:buClrTx/>
              <a:buSzTx/>
              <a:buFontTx/>
              <a:buNone/>
              <a:tabLst/>
              <a:defRPr/>
            </a:pPr>
            <a:r>
              <a:rPr kumimoji="1" lang="zh-CN" altLang="en-US" sz="22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若</a:t>
            </a:r>
            <a:r>
              <a:rPr kumimoji="1" lang="en-US" altLang="zh-CN" sz="22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A=4'b1001</a:t>
            </a:r>
            <a:r>
              <a:rPr kumimoji="1" lang="zh-CN" altLang="en-US" sz="22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1" lang="en-US" altLang="zh-CN" sz="22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B=4'b0001</a:t>
            </a:r>
            <a:r>
              <a:rPr kumimoji="1" lang="zh-CN" altLang="en-US" sz="22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，则</a:t>
            </a:r>
            <a:r>
              <a:rPr kumimoji="1" lang="en-US" altLang="zh-CN" sz="22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A&amp;&amp;B=(1|0|0|1)&amp;(0|0|0|1)=1&amp;1=1'b1</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21</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36017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15</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、缩位操作符</a:t>
            </a:r>
          </a:p>
        </p:txBody>
      </p:sp>
      <p:sp>
        <p:nvSpPr>
          <p:cNvPr id="11" name="矩形 10"/>
          <p:cNvSpPr>
            <a:spLocks noChangeArrowheads="1"/>
          </p:cNvSpPr>
          <p:nvPr/>
        </p:nvSpPr>
        <p:spPr bwMode="auto">
          <a:xfrm>
            <a:off x="1187624" y="2996952"/>
            <a:ext cx="7717730" cy="248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缩位操作符属于单目操作符，其操作的输出结果也是一个位。</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操作方法与位操作符的逻辑运算法则一样。</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缩位运算符是对单个位矢操作数进行与、或、非递推运算。表述时操作符放在操作数的前面。运算时将一个位矢缩减为一个标量。</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9" name="Rectangle 3"/>
          <p:cNvSpPr>
            <a:spLocks noChangeArrowheads="1"/>
          </p:cNvSpPr>
          <p:nvPr/>
        </p:nvSpPr>
        <p:spPr bwMode="auto">
          <a:xfrm>
            <a:off x="1187624" y="5589240"/>
            <a:ext cx="7776864" cy="769441"/>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0"/>
              </a:spcAft>
              <a:buClrTx/>
              <a:buSzTx/>
              <a:buFontTx/>
              <a:buNone/>
              <a:tabLst/>
              <a:defRPr/>
            </a:pPr>
            <a:r>
              <a:rPr kumimoji="1" lang="zh-CN" altLang="en-US" sz="2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例：</a:t>
            </a:r>
            <a:endParaRPr kumimoji="1" lang="en-US" altLang="zh-CN" sz="2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ts val="0"/>
              </a:spcAft>
              <a:buClrTx/>
              <a:buSzTx/>
              <a:buFontTx/>
              <a:buNone/>
              <a:tabLst/>
              <a:defRPr/>
            </a:pPr>
            <a:r>
              <a:rPr kumimoji="1" lang="zh-CN" altLang="en-US" sz="22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若</a:t>
            </a:r>
            <a:r>
              <a:rPr kumimoji="1" lang="en-US" altLang="zh-CN" sz="22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A=1011</a:t>
            </a:r>
            <a:r>
              <a:rPr kumimoji="1" lang="zh-CN" altLang="en-US" sz="22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，则</a:t>
            </a:r>
            <a:r>
              <a:rPr kumimoji="1" lang="en-US" altLang="zh-CN" sz="22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&amp;A=1&amp;0&amp;1&amp;1=0</a:t>
            </a:r>
          </a:p>
        </p:txBody>
      </p:sp>
      <p:sp>
        <p:nvSpPr>
          <p:cNvPr id="7" name="Rectangle 3"/>
          <p:cNvSpPr>
            <a:spLocks noChangeArrowheads="1"/>
          </p:cNvSpPr>
          <p:nvPr/>
        </p:nvSpPr>
        <p:spPr bwMode="auto">
          <a:xfrm>
            <a:off x="1171838" y="1124744"/>
            <a:ext cx="7792650" cy="161890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1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&amp;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与</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0" lang="en-US" altLang="zh-CN" sz="24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~&amp;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与非</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1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或</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或非</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1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异或</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同或</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22</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37164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aphicFrame>
        <p:nvGraphicFramePr>
          <p:cNvPr id="15" name="表格 14"/>
          <p:cNvGraphicFramePr>
            <a:graphicFrameLocks noGrp="1"/>
          </p:cNvGraphicFramePr>
          <p:nvPr/>
        </p:nvGraphicFramePr>
        <p:xfrm>
          <a:off x="1403648" y="980728"/>
          <a:ext cx="7236000" cy="3420000"/>
        </p:xfrm>
        <a:graphic>
          <a:graphicData uri="http://schemas.openxmlformats.org/drawingml/2006/table">
            <a:tbl>
              <a:tblPr firstRow="1" bandRow="1">
                <a:tableStyleId>{5C22544A-7EE6-4342-B048-85BDC9FD1C3A}</a:tableStyleId>
              </a:tblPr>
              <a:tblGrid>
                <a:gridCol w="1476000">
                  <a:extLst>
                    <a:ext uri="{9D8B030D-6E8A-4147-A177-3AD203B41FA5}">
                      <a16:colId xmlns:a16="http://schemas.microsoft.com/office/drawing/2014/main" val="20000"/>
                    </a:ext>
                  </a:extLst>
                </a:gridCol>
                <a:gridCol w="936000">
                  <a:extLst>
                    <a:ext uri="{9D8B030D-6E8A-4147-A177-3AD203B41FA5}">
                      <a16:colId xmlns:a16="http://schemas.microsoft.com/office/drawing/2014/main" val="20001"/>
                    </a:ext>
                  </a:extLst>
                </a:gridCol>
                <a:gridCol w="2124000">
                  <a:extLst>
                    <a:ext uri="{9D8B030D-6E8A-4147-A177-3AD203B41FA5}">
                      <a16:colId xmlns:a16="http://schemas.microsoft.com/office/drawing/2014/main" val="20002"/>
                    </a:ext>
                  </a:extLst>
                </a:gridCol>
                <a:gridCol w="2700000">
                  <a:extLst>
                    <a:ext uri="{9D8B030D-6E8A-4147-A177-3AD203B41FA5}">
                      <a16:colId xmlns:a16="http://schemas.microsoft.com/office/drawing/2014/main" val="20003"/>
                    </a:ext>
                  </a:extLst>
                </a:gridCol>
              </a:tblGrid>
              <a:tr h="540000">
                <a:tc>
                  <a:txBody>
                    <a:bodyPr/>
                    <a:lstStyle/>
                    <a:p>
                      <a:pPr algn="ctr">
                        <a:lnSpc>
                          <a:spcPct val="100000"/>
                        </a:lnSpc>
                      </a:pPr>
                      <a:r>
                        <a:rPr lang="zh-CN" altLang="en-US" sz="2000" b="1" dirty="0">
                          <a:latin typeface="Times New Roman" pitchFamily="18" charset="0"/>
                          <a:cs typeface="Times New Roman" pitchFamily="18" charset="0"/>
                        </a:rPr>
                        <a:t>算术操作符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altLang="en-US" sz="2000" b="1" dirty="0">
                          <a:latin typeface="Times New Roman" pitchFamily="18" charset="0"/>
                          <a:cs typeface="Times New Roman" pitchFamily="18" charset="0"/>
                        </a:rPr>
                        <a:t>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altLang="en-US" sz="2000" b="1" dirty="0">
                          <a:latin typeface="Times New Roman" pitchFamily="18" charset="0"/>
                          <a:cs typeface="Times New Roman" pitchFamily="18" charset="0"/>
                        </a:rPr>
                        <a:t>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操作示例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S=A+B=8'b00011000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S=B-A=8'b11111110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a:txBody>
                    <a:bodyPr/>
                    <a:lstStyle/>
                    <a:p>
                      <a:pPr algn="ctr">
                        <a:lnSpc>
                          <a:spcPct val="80000"/>
                        </a:lnSpc>
                      </a:pPr>
                      <a:r>
                        <a:rPr lang="zh-CN" altLang="en-US" sz="2000" b="1" dirty="0">
                          <a:latin typeface="Times New Roman" pitchFamily="18" charset="0"/>
                          <a:cs typeface="Times New Roman"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S=A*B=8'b10001111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结果：小数抛弃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S=A/3=8'b00000100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求余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除法求余数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S=A%3=8'b00000001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40000">
                <a:tc gridSpan="4">
                  <a:txBody>
                    <a:bodyPr/>
                    <a:lstStyle/>
                    <a:p>
                      <a:pPr algn="l">
                        <a:lnSpc>
                          <a:spcPct val="100000"/>
                        </a:lnSpc>
                      </a:pPr>
                      <a:r>
                        <a:rPr lang="zh-CN" altLang="en-US" sz="2000" b="1" dirty="0">
                          <a:latin typeface="Times New Roman" pitchFamily="18" charset="0"/>
                          <a:cs typeface="Times New Roman" pitchFamily="18" charset="0"/>
                        </a:rPr>
                        <a:t>设：</a:t>
                      </a:r>
                      <a:r>
                        <a:rPr lang="en-US" altLang="zh-CN" sz="2000" b="1" dirty="0">
                          <a:latin typeface="Times New Roman" pitchFamily="18" charset="0"/>
                          <a:cs typeface="Times New Roman" pitchFamily="18" charset="0"/>
                        </a:rPr>
                        <a:t>A[3: 0]=4'b1101;</a:t>
                      </a:r>
                      <a:r>
                        <a:rPr lang="en-US" altLang="zh-CN" sz="2000" b="1" baseline="0" dirty="0">
                          <a:latin typeface="Times New Roman" pitchFamily="18" charset="0"/>
                          <a:cs typeface="Times New Roman" pitchFamily="18" charset="0"/>
                        </a:rPr>
                        <a:t> B[3: 0]=4'b1011; </a:t>
                      </a:r>
                      <a:r>
                        <a:rPr lang="zh-CN" altLang="en-US" sz="2000" b="1" baseline="0" dirty="0">
                          <a:latin typeface="Times New Roman" pitchFamily="18" charset="0"/>
                          <a:cs typeface="Times New Roman" pitchFamily="18" charset="0"/>
                        </a:rPr>
                        <a:t>定义</a:t>
                      </a:r>
                      <a:r>
                        <a:rPr lang="en-US" altLang="zh-CN" sz="2000" b="1" baseline="0" dirty="0">
                          <a:latin typeface="Times New Roman" pitchFamily="18" charset="0"/>
                          <a:cs typeface="Times New Roman" pitchFamily="18" charset="0"/>
                        </a:rPr>
                        <a:t>S</a:t>
                      </a:r>
                      <a:r>
                        <a:rPr lang="zh-CN" altLang="en-US" sz="2000" b="1" baseline="0" dirty="0">
                          <a:latin typeface="Times New Roman" pitchFamily="18" charset="0"/>
                          <a:cs typeface="Times New Roman" pitchFamily="18" charset="0"/>
                        </a:rPr>
                        <a:t>为</a:t>
                      </a:r>
                      <a:r>
                        <a:rPr lang="en-US" altLang="zh-CN" sz="2000" b="1" baseline="0" dirty="0">
                          <a:latin typeface="Times New Roman" pitchFamily="18" charset="0"/>
                          <a:cs typeface="Times New Roman" pitchFamily="18" charset="0"/>
                        </a:rPr>
                        <a:t>S[7: 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8" name="矩形 17"/>
          <p:cNvSpPr>
            <a:spLocks noChangeArrowheads="1"/>
          </p:cNvSpPr>
          <p:nvPr/>
        </p:nvSpPr>
        <p:spPr bwMode="auto">
          <a:xfrm>
            <a:off x="1403649" y="4603775"/>
            <a:ext cx="7344815" cy="2200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3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对于</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减法</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运算，输出的结果是补码。</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3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对于</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乘法</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运算，如果为无符号数相乘，可直接用乘法算符，如果为有符号数相乘，需将操作数和输出结果用</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signed</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定义为有符号数，乘法结果为补码。</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3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对于</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加法</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运算，无论是否将操作数定义为有符号数，都当做无符号数处理。</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23</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 name="Rectangle 2">
            <a:extLst>
              <a:ext uri="{FF2B5EF4-FFF2-40B4-BE49-F238E27FC236}">
                <a16:creationId xmlns:a16="http://schemas.microsoft.com/office/drawing/2014/main" id="{B240BADB-F28A-2DF9-EA6F-D9CA4C193FA9}"/>
              </a:ext>
            </a:extLst>
          </p:cNvPr>
          <p:cNvSpPr>
            <a:spLocks noGrp="1" noChangeArrowheads="1"/>
          </p:cNvSpPr>
          <p:nvPr/>
        </p:nvSpPr>
        <p:spPr bwMode="auto">
          <a:xfrm>
            <a:off x="1174750" y="260648"/>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lang="en-US" altLang="zh-CN" sz="2800" b="1" dirty="0">
                <a:solidFill>
                  <a:srgbClr val="0070C0"/>
                </a:solidFill>
                <a:latin typeface="Times New Roman" pitchFamily="18" charset="0"/>
                <a:cs typeface="Times New Roman" pitchFamily="18" charset="0"/>
              </a:rPr>
              <a:t>16</a:t>
            </a:r>
            <a:r>
              <a:rPr lang="zh-CN" altLang="en-US" sz="2800" b="1" dirty="0">
                <a:solidFill>
                  <a:srgbClr val="0070C0"/>
                </a:solidFill>
                <a:latin typeface="Times New Roman" pitchFamily="18" charset="0"/>
                <a:cs typeface="Times New Roman" pitchFamily="18" charset="0"/>
              </a:rPr>
              <a:t>、算术运算操作符</a:t>
            </a:r>
          </a:p>
        </p:txBody>
      </p:sp>
    </p:spTree>
    <p:extLst>
      <p:ext uri="{BB962C8B-B14F-4D97-AF65-F5344CB8AC3E}">
        <p14:creationId xmlns:p14="http://schemas.microsoft.com/office/powerpoint/2010/main" val="3619071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矩形 9"/>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Rectangle 3"/>
          <p:cNvSpPr>
            <a:spLocks noChangeArrowheads="1"/>
          </p:cNvSpPr>
          <p:nvPr/>
        </p:nvSpPr>
        <p:spPr bwMode="auto">
          <a:xfrm>
            <a:off x="1175132" y="11663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17</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、等式操作符</a:t>
            </a:r>
          </a:p>
        </p:txBody>
      </p:sp>
      <p:sp>
        <p:nvSpPr>
          <p:cNvPr id="11" name="矩形 6"/>
          <p:cNvSpPr>
            <a:spLocks noChangeArrowheads="1"/>
          </p:cNvSpPr>
          <p:nvPr/>
        </p:nvSpPr>
        <p:spPr bwMode="auto">
          <a:xfrm>
            <a:off x="1208856" y="4149080"/>
            <a:ext cx="7720642"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全等比较操作符“</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”将</a:t>
            </a: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x</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或</a:t>
            </a: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z</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都当成确定的值</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进行比较，当表述完全相等时输出</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全等比较操作符“</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”对于两个比较</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位数不等</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的情况，不会像等于比较操作符“</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”那样高位补</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0</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后再比较，而会直接判断两</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数据不等</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运算操作的结果的</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位宽</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由操作表达式左端的</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赋值目标信号</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的位宽来决定。</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graphicFrame>
        <p:nvGraphicFramePr>
          <p:cNvPr id="7" name="表格 6"/>
          <p:cNvGraphicFramePr>
            <a:graphicFrameLocks noGrp="1"/>
          </p:cNvGraphicFramePr>
          <p:nvPr/>
        </p:nvGraphicFramePr>
        <p:xfrm>
          <a:off x="1115616" y="831444"/>
          <a:ext cx="7992000" cy="3096000"/>
        </p:xfrm>
        <a:graphic>
          <a:graphicData uri="http://schemas.openxmlformats.org/drawingml/2006/table">
            <a:tbl>
              <a:tblPr firstRow="1" bandRow="1">
                <a:tableStyleId>{5C22544A-7EE6-4342-B048-85BDC9FD1C3A}</a:tableStyleId>
              </a:tblPr>
              <a:tblGrid>
                <a:gridCol w="1476000">
                  <a:extLst>
                    <a:ext uri="{9D8B030D-6E8A-4147-A177-3AD203B41FA5}">
                      <a16:colId xmlns:a16="http://schemas.microsoft.com/office/drawing/2014/main" val="20000"/>
                    </a:ext>
                  </a:extLst>
                </a:gridCol>
                <a:gridCol w="1332000">
                  <a:extLst>
                    <a:ext uri="{9D8B030D-6E8A-4147-A177-3AD203B41FA5}">
                      <a16:colId xmlns:a16="http://schemas.microsoft.com/office/drawing/2014/main" val="20001"/>
                    </a:ext>
                  </a:extLst>
                </a:gridCol>
                <a:gridCol w="5184000">
                  <a:extLst>
                    <a:ext uri="{9D8B030D-6E8A-4147-A177-3AD203B41FA5}">
                      <a16:colId xmlns:a16="http://schemas.microsoft.com/office/drawing/2014/main" val="20002"/>
                    </a:ext>
                  </a:extLst>
                </a:gridCol>
              </a:tblGrid>
              <a:tr h="540000">
                <a:tc>
                  <a:txBody>
                    <a:bodyPr/>
                    <a:lstStyle/>
                    <a:p>
                      <a:pPr algn="ctr">
                        <a:lnSpc>
                          <a:spcPct val="100000"/>
                        </a:lnSpc>
                      </a:pPr>
                      <a:r>
                        <a:rPr lang="zh-CN" altLang="en-US" sz="2000" b="1" dirty="0">
                          <a:latin typeface="Times New Roman" pitchFamily="18" charset="0"/>
                          <a:cs typeface="Times New Roman" pitchFamily="18" charset="0"/>
                        </a:rPr>
                        <a:t>等式操作符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altLang="en-US" sz="2000" b="1" dirty="0">
                          <a:latin typeface="Times New Roman" pitchFamily="18" charset="0"/>
                          <a:cs typeface="Times New Roman" pitchFamily="18" charset="0"/>
                        </a:rPr>
                        <a:t>含义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pPr>
                      <a:r>
                        <a:rPr lang="zh-CN" altLang="en-US" sz="2000" b="1" dirty="0">
                          <a:latin typeface="Times New Roman" pitchFamily="18" charset="0"/>
                          <a:cs typeface="Times New Roman" pitchFamily="18" charset="0"/>
                        </a:rPr>
                        <a:t>等式操作示例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等于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(3==4)=0; (A==4'b1011)=1; (B==4'b1011)=0;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不等于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(D!=C)=0; (3!=4)=1;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zh-CN" altLang="en-US" sz="2000" b="1" dirty="0">
                          <a:latin typeface="Times New Roman" pitchFamily="18" charset="0"/>
                          <a:cs typeface="Times New Roman" pitchFamily="18" charset="0"/>
                        </a:rPr>
                        <a:t>全等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(D===C)=1; (E===4'b0x10)=0;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a:txBody>
                    <a:bodyPr/>
                    <a:lstStyle/>
                    <a:p>
                      <a:pPr algn="ctr">
                        <a:lnSpc>
                          <a:spcPct val="80000"/>
                        </a:lnSpc>
                      </a:pPr>
                      <a:r>
                        <a:rPr lang="en-US" altLang="zh-CN" sz="2000" b="1" dirty="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zh-CN" altLang="en-US" sz="2000" b="1" dirty="0">
                          <a:latin typeface="Times New Roman" pitchFamily="18" charset="0"/>
                          <a:cs typeface="Times New Roman" pitchFamily="18" charset="0"/>
                        </a:rPr>
                        <a:t>不全等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altLang="zh-CN" sz="2000" b="1" dirty="0">
                          <a:latin typeface="Times New Roman" pitchFamily="18" charset="0"/>
                          <a:cs typeface="Times New Roman" pitchFamily="18" charset="0"/>
                        </a:rPr>
                        <a:t>(E!==4'b0x10)=1;</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84000">
                <a:tc gridSpan="3">
                  <a:txBody>
                    <a:bodyPr/>
                    <a:lstStyle/>
                    <a:p>
                      <a:pPr algn="l">
                        <a:lnSpc>
                          <a:spcPct val="100000"/>
                        </a:lnSpc>
                      </a:pPr>
                      <a:r>
                        <a:rPr lang="zh-CN" altLang="en-US" sz="2000" b="1" dirty="0">
                          <a:latin typeface="Times New Roman" pitchFamily="18" charset="0"/>
                          <a:cs typeface="Times New Roman" pitchFamily="18" charset="0"/>
                        </a:rPr>
                        <a:t>设：</a:t>
                      </a:r>
                      <a:r>
                        <a:rPr lang="en-US" altLang="zh-CN" sz="2000" b="1" dirty="0">
                          <a:latin typeface="Times New Roman" pitchFamily="18" charset="0"/>
                          <a:cs typeface="Times New Roman" pitchFamily="18" charset="0"/>
                        </a:rPr>
                        <a:t>A=4'b1011;</a:t>
                      </a:r>
                      <a:r>
                        <a:rPr lang="en-US" altLang="zh-CN" sz="2000" b="1" baseline="0" dirty="0">
                          <a:latin typeface="Times New Roman" pitchFamily="18" charset="0"/>
                          <a:cs typeface="Times New Roman" pitchFamily="18" charset="0"/>
                        </a:rPr>
                        <a:t> B=4'b0010; C=4'b0z10; D=4'b0z10; E=3'bx10</a:t>
                      </a:r>
                      <a:endParaRPr lang="zh-CN" altLang="en-US" sz="20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ctr" defTabSz="914400" rtl="0" eaLnBrk="1" fontAlgn="auto" latinLnBrk="0" hangingPunct="1">
                        <a:lnSpc>
                          <a:spcPct val="80000"/>
                        </a:lnSpc>
                        <a:spcBef>
                          <a:spcPts val="0"/>
                        </a:spcBef>
                        <a:spcAft>
                          <a:spcPts val="0"/>
                        </a:spcAft>
                        <a:buClrTx/>
                        <a:buSzTx/>
                        <a:buFontTx/>
                        <a:buNone/>
                        <a:tabLst/>
                        <a:defRPr/>
                      </a:pP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24</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99368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25</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矩形 5"/>
          <p:cNvSpPr/>
          <p:nvPr/>
        </p:nvSpPr>
        <p:spPr>
          <a:xfrm>
            <a:off x="1208856" y="5373216"/>
            <a:ext cx="7720642" cy="854458"/>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prstClr val="black"/>
              </a:solidFill>
            </a:endParaRPr>
          </a:p>
        </p:txBody>
      </p:sp>
      <p:sp>
        <p:nvSpPr>
          <p:cNvPr id="8" name="矩形 7"/>
          <p:cNvSpPr/>
          <p:nvPr/>
        </p:nvSpPr>
        <p:spPr>
          <a:xfrm>
            <a:off x="1208856" y="2636912"/>
            <a:ext cx="7720642" cy="2003854"/>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prstClr val="black"/>
              </a:solidFill>
            </a:endParaRPr>
          </a:p>
        </p:txBody>
      </p:sp>
      <p:sp>
        <p:nvSpPr>
          <p:cNvPr id="11" name="Rectangle 3"/>
          <p:cNvSpPr>
            <a:spLocks noChangeArrowheads="1"/>
          </p:cNvSpPr>
          <p:nvPr/>
        </p:nvSpPr>
        <p:spPr bwMode="auto">
          <a:xfrm>
            <a:off x="1175132" y="55117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18</a:t>
            </a:r>
            <a:r>
              <a:rPr lang="zh-CN" altLang="en-US" sz="2800" b="1" dirty="0">
                <a:solidFill>
                  <a:srgbClr val="0070C0"/>
                </a:solidFill>
                <a:latin typeface="Times New Roman" pitchFamily="18" charset="0"/>
                <a:cs typeface="Times New Roman" pitchFamily="18" charset="0"/>
              </a:rPr>
              <a:t>、并位操作运算符</a:t>
            </a:r>
          </a:p>
        </p:txBody>
      </p:sp>
      <p:sp>
        <p:nvSpPr>
          <p:cNvPr id="12" name="矩形 11"/>
          <p:cNvSpPr>
            <a:spLocks noChangeArrowheads="1"/>
          </p:cNvSpPr>
          <p:nvPr/>
        </p:nvSpPr>
        <p:spPr bwMode="auto">
          <a:xfrm>
            <a:off x="1259633" y="1415268"/>
            <a:ext cx="7560840" cy="322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prstClr val="black"/>
              </a:buClr>
              <a:buFont typeface="Wingdings" pitchFamily="2" charset="2"/>
              <a:buChar char="Ø"/>
            </a:pPr>
            <a:r>
              <a:rPr lang="zh-CN" altLang="en-US" sz="2200" b="1" dirty="0">
                <a:solidFill>
                  <a:prstClr val="black"/>
                </a:solidFill>
                <a:latin typeface="Times New Roman" pitchFamily="18" charset="0"/>
                <a:cs typeface="Times New Roman" pitchFamily="18" charset="0"/>
              </a:rPr>
              <a:t>大括号“</a:t>
            </a:r>
            <a:r>
              <a:rPr lang="en-US" altLang="zh-CN" sz="2200" b="1" dirty="0">
                <a:solidFill>
                  <a:srgbClr val="FF0000"/>
                </a:solidFill>
                <a:latin typeface="Times New Roman" pitchFamily="18" charset="0"/>
                <a:cs typeface="Times New Roman" pitchFamily="18" charset="0"/>
              </a:rPr>
              <a:t>{ }</a:t>
            </a:r>
            <a:r>
              <a:rPr lang="zh-CN" altLang="en-US" sz="2200" b="1" dirty="0">
                <a:solidFill>
                  <a:prstClr val="black"/>
                </a:solidFill>
                <a:latin typeface="Times New Roman" pitchFamily="18" charset="0"/>
                <a:cs typeface="Times New Roman" pitchFamily="18" charset="0"/>
              </a:rPr>
              <a:t>”是并位运算符。</a:t>
            </a:r>
            <a:endParaRPr lang="en-US" altLang="zh-CN" sz="2200" b="1" dirty="0">
              <a:solidFill>
                <a:prstClr val="black"/>
              </a:solidFill>
              <a:latin typeface="Times New Roman" pitchFamily="18" charset="0"/>
              <a:cs typeface="Times New Roman" pitchFamily="18" charset="0"/>
            </a:endParaRPr>
          </a:p>
          <a:p>
            <a:pPr eaLnBrk="1" hangingPunct="1">
              <a:lnSpc>
                <a:spcPct val="110000"/>
              </a:lnSpc>
              <a:spcBef>
                <a:spcPts val="0"/>
              </a:spcBef>
              <a:spcAft>
                <a:spcPts val="600"/>
              </a:spcAft>
              <a:buClr>
                <a:prstClr val="black"/>
              </a:buClr>
              <a:buFont typeface="Wingdings" pitchFamily="2" charset="2"/>
              <a:buChar char="Ø"/>
            </a:pPr>
            <a:r>
              <a:rPr lang="en-US" altLang="zh-CN" sz="2200" b="1" dirty="0">
                <a:solidFill>
                  <a:prstClr val="black"/>
                </a:solidFill>
                <a:latin typeface="Times New Roman" pitchFamily="18" charset="0"/>
                <a:cs typeface="Times New Roman" pitchFamily="18" charset="0"/>
              </a:rPr>
              <a:t>{ }</a:t>
            </a:r>
            <a:r>
              <a:rPr lang="zh-CN" altLang="en-US" sz="2200" b="1" dirty="0">
                <a:solidFill>
                  <a:prstClr val="black"/>
                </a:solidFill>
                <a:latin typeface="Times New Roman" pitchFamily="18" charset="0"/>
                <a:cs typeface="Times New Roman" pitchFamily="18" charset="0"/>
              </a:rPr>
              <a:t>可以将两个或多个信号按二进制位拼接起来，作为一个数据信号使用。</a:t>
            </a:r>
            <a:endParaRPr lang="en-US" altLang="zh-CN" sz="2200" b="1" dirty="0">
              <a:solidFill>
                <a:prstClr val="black"/>
              </a:solidFill>
              <a:latin typeface="Times New Roman" pitchFamily="18" charset="0"/>
              <a:cs typeface="Times New Roman" pitchFamily="18" charset="0"/>
            </a:endParaRPr>
          </a:p>
          <a:p>
            <a:pPr marL="0" indent="0" eaLnBrk="1" hangingPunct="1">
              <a:lnSpc>
                <a:spcPct val="110000"/>
              </a:lnSpc>
              <a:spcBef>
                <a:spcPts val="0"/>
              </a:spcBef>
              <a:spcAft>
                <a:spcPts val="600"/>
              </a:spcAft>
              <a:buClr>
                <a:prstClr val="black"/>
              </a:buClr>
              <a:buFont typeface="Arial" charset="0"/>
              <a:buNone/>
            </a:pPr>
            <a:r>
              <a:rPr lang="zh-CN" altLang="en-US" sz="2200" b="1" dirty="0">
                <a:solidFill>
                  <a:prstClr val="black"/>
                </a:solidFill>
                <a:latin typeface="Times New Roman" pitchFamily="18" charset="0"/>
                <a:cs typeface="Times New Roman" pitchFamily="18" charset="0"/>
              </a:rPr>
              <a:t>例：</a:t>
            </a:r>
            <a:r>
              <a:rPr lang="en-US" altLang="zh-CN" sz="2200" b="1" dirty="0">
                <a:solidFill>
                  <a:prstClr val="black"/>
                </a:solidFill>
                <a:latin typeface="Times New Roman" pitchFamily="18" charset="0"/>
                <a:cs typeface="Times New Roman" pitchFamily="18" charset="0"/>
              </a:rPr>
              <a:t>	{s1, s0}		</a:t>
            </a:r>
            <a:r>
              <a:rPr lang="en-US" altLang="zh-CN" sz="2200" b="1" dirty="0">
                <a:solidFill>
                  <a:srgbClr val="F79646">
                    <a:lumMod val="50000"/>
                  </a:srgbClr>
                </a:solidFill>
                <a:latin typeface="Times New Roman" pitchFamily="18" charset="0"/>
                <a:cs typeface="Times New Roman" pitchFamily="18" charset="0"/>
              </a:rPr>
              <a:t>//</a:t>
            </a:r>
            <a:r>
              <a:rPr lang="zh-CN" altLang="en-US" sz="2200" b="1" dirty="0">
                <a:solidFill>
                  <a:srgbClr val="F79646">
                    <a:lumMod val="50000"/>
                  </a:srgbClr>
                </a:solidFill>
                <a:latin typeface="Times New Roman" pitchFamily="18" charset="0"/>
                <a:cs typeface="Times New Roman" pitchFamily="18" charset="0"/>
              </a:rPr>
              <a:t>用</a:t>
            </a:r>
            <a:r>
              <a:rPr lang="en-US" altLang="zh-CN" sz="2200" b="1" dirty="0">
                <a:solidFill>
                  <a:srgbClr val="F79646">
                    <a:lumMod val="50000"/>
                  </a:srgbClr>
                </a:solidFill>
                <a:latin typeface="Times New Roman" pitchFamily="18" charset="0"/>
                <a:cs typeface="Times New Roman" pitchFamily="18" charset="0"/>
              </a:rPr>
              <a:t>{ }</a:t>
            </a:r>
            <a:r>
              <a:rPr lang="zh-CN" altLang="en-US" sz="2200" b="1" dirty="0">
                <a:solidFill>
                  <a:srgbClr val="F79646">
                    <a:lumMod val="50000"/>
                  </a:srgbClr>
                </a:solidFill>
                <a:latin typeface="Times New Roman" pitchFamily="18" charset="0"/>
                <a:cs typeface="Times New Roman" pitchFamily="18" charset="0"/>
              </a:rPr>
              <a:t>将</a:t>
            </a:r>
            <a:r>
              <a:rPr lang="en-US" altLang="zh-CN" sz="2200" b="1" dirty="0">
                <a:solidFill>
                  <a:srgbClr val="F79646">
                    <a:lumMod val="50000"/>
                  </a:srgbClr>
                </a:solidFill>
                <a:latin typeface="Times New Roman" pitchFamily="18" charset="0"/>
                <a:cs typeface="Times New Roman" pitchFamily="18" charset="0"/>
              </a:rPr>
              <a:t>s1</a:t>
            </a:r>
            <a:r>
              <a:rPr lang="zh-CN" altLang="en-US" sz="2200" b="1" dirty="0">
                <a:solidFill>
                  <a:srgbClr val="F79646">
                    <a:lumMod val="50000"/>
                  </a:srgbClr>
                </a:solidFill>
                <a:latin typeface="Times New Roman" pitchFamily="18" charset="0"/>
                <a:cs typeface="Times New Roman" pitchFamily="18" charset="0"/>
              </a:rPr>
              <a:t>、</a:t>
            </a:r>
            <a:r>
              <a:rPr lang="en-US" altLang="zh-CN" sz="2200" b="1" dirty="0">
                <a:solidFill>
                  <a:srgbClr val="F79646">
                    <a:lumMod val="50000"/>
                  </a:srgbClr>
                </a:solidFill>
                <a:latin typeface="Times New Roman" pitchFamily="18" charset="0"/>
                <a:cs typeface="Times New Roman" pitchFamily="18" charset="0"/>
              </a:rPr>
              <a:t>s0</a:t>
            </a:r>
            <a:r>
              <a:rPr lang="zh-CN" altLang="en-US" sz="2200" b="1" dirty="0">
                <a:solidFill>
                  <a:srgbClr val="F79646">
                    <a:lumMod val="50000"/>
                  </a:srgbClr>
                </a:solidFill>
                <a:latin typeface="Times New Roman" pitchFamily="18" charset="0"/>
                <a:cs typeface="Times New Roman" pitchFamily="18" charset="0"/>
              </a:rPr>
              <a:t>拼接起来得到一个新的</a:t>
            </a:r>
            <a:r>
              <a:rPr lang="en-US" altLang="zh-CN" sz="2200" b="1" dirty="0">
                <a:solidFill>
                  <a:srgbClr val="F79646">
                    <a:lumMod val="50000"/>
                  </a:srgbClr>
                </a:solidFill>
                <a:latin typeface="Times New Roman" pitchFamily="18" charset="0"/>
                <a:cs typeface="Times New Roman" pitchFamily="18" charset="0"/>
              </a:rPr>
              <a:t>			  </a:t>
            </a:r>
            <a:r>
              <a:rPr lang="zh-CN" altLang="en-US" sz="2200" b="1" dirty="0">
                <a:solidFill>
                  <a:srgbClr val="F79646">
                    <a:lumMod val="50000"/>
                  </a:srgbClr>
                </a:solidFill>
                <a:latin typeface="Times New Roman" pitchFamily="18" charset="0"/>
                <a:cs typeface="Times New Roman" pitchFamily="18" charset="0"/>
              </a:rPr>
              <a:t>信号变量，即位矢</a:t>
            </a:r>
            <a:r>
              <a:rPr lang="en-US" altLang="zh-CN" sz="2200" b="1" dirty="0">
                <a:solidFill>
                  <a:srgbClr val="F79646">
                    <a:lumMod val="50000"/>
                  </a:srgbClr>
                </a:solidFill>
                <a:latin typeface="Times New Roman" pitchFamily="18" charset="0"/>
                <a:cs typeface="Times New Roman" pitchFamily="18" charset="0"/>
              </a:rPr>
              <a:t>{s1, s0}</a:t>
            </a:r>
            <a:r>
              <a:rPr lang="zh-CN" altLang="en-US" sz="2200" b="1" dirty="0">
                <a:solidFill>
                  <a:srgbClr val="F79646">
                    <a:lumMod val="50000"/>
                  </a:srgbClr>
                </a:solidFill>
                <a:latin typeface="Times New Roman" pitchFamily="18" charset="0"/>
                <a:cs typeface="Times New Roman" pitchFamily="18" charset="0"/>
              </a:rPr>
              <a:t>，由于</a:t>
            </a:r>
            <a:r>
              <a:rPr lang="en-US" altLang="zh-CN" sz="2200" b="1" dirty="0">
                <a:solidFill>
                  <a:srgbClr val="F79646">
                    <a:lumMod val="50000"/>
                  </a:srgbClr>
                </a:solidFill>
                <a:latin typeface="Times New Roman" pitchFamily="18" charset="0"/>
                <a:cs typeface="Times New Roman" pitchFamily="18" charset="0"/>
              </a:rPr>
              <a:t>s1</a:t>
            </a:r>
            <a:r>
              <a:rPr lang="zh-CN" altLang="en-US" sz="2200" b="1" dirty="0">
                <a:solidFill>
                  <a:srgbClr val="F79646">
                    <a:lumMod val="50000"/>
                  </a:srgbClr>
                </a:solidFill>
                <a:latin typeface="Times New Roman" pitchFamily="18" charset="0"/>
                <a:cs typeface="Times New Roman" pitchFamily="18" charset="0"/>
              </a:rPr>
              <a:t>、</a:t>
            </a:r>
            <a:r>
              <a:rPr lang="en-US" altLang="zh-CN" sz="2200" b="1" dirty="0">
                <a:solidFill>
                  <a:srgbClr val="F79646">
                    <a:lumMod val="50000"/>
                  </a:srgbClr>
                </a:solidFill>
                <a:latin typeface="Times New Roman" pitchFamily="18" charset="0"/>
                <a:cs typeface="Times New Roman" pitchFamily="18" charset="0"/>
              </a:rPr>
              <a:t>			  s0</a:t>
            </a:r>
            <a:r>
              <a:rPr lang="zh-CN" altLang="en-US" sz="2200" b="1" dirty="0">
                <a:solidFill>
                  <a:srgbClr val="F79646">
                    <a:lumMod val="50000"/>
                  </a:srgbClr>
                </a:solidFill>
                <a:latin typeface="Times New Roman" pitchFamily="18" charset="0"/>
                <a:cs typeface="Times New Roman" pitchFamily="18" charset="0"/>
              </a:rPr>
              <a:t>的取值范围是二进制数</a:t>
            </a:r>
            <a:r>
              <a:rPr lang="en-US" altLang="zh-CN" sz="2200" b="1" dirty="0">
                <a:solidFill>
                  <a:srgbClr val="F79646">
                    <a:lumMod val="50000"/>
                  </a:srgbClr>
                </a:solidFill>
                <a:latin typeface="Times New Roman" pitchFamily="18" charset="0"/>
                <a:cs typeface="Times New Roman" pitchFamily="18" charset="0"/>
              </a:rPr>
              <a:t>0</a:t>
            </a:r>
            <a:r>
              <a:rPr lang="zh-CN" altLang="en-US" sz="2200" b="1" dirty="0">
                <a:solidFill>
                  <a:srgbClr val="F79646">
                    <a:lumMod val="50000"/>
                  </a:srgbClr>
                </a:solidFill>
                <a:latin typeface="Times New Roman" pitchFamily="18" charset="0"/>
                <a:cs typeface="Times New Roman" pitchFamily="18" charset="0"/>
              </a:rPr>
              <a:t>和</a:t>
            </a:r>
            <a:r>
              <a:rPr lang="en-US" altLang="zh-CN" sz="2200" b="1" dirty="0">
                <a:solidFill>
                  <a:srgbClr val="F79646">
                    <a:lumMod val="50000"/>
                  </a:srgbClr>
                </a:solidFill>
                <a:latin typeface="Times New Roman" pitchFamily="18" charset="0"/>
                <a:cs typeface="Times New Roman" pitchFamily="18" charset="0"/>
              </a:rPr>
              <a:t>1</a:t>
            </a:r>
            <a:r>
              <a:rPr lang="zh-CN" altLang="en-US" sz="2200" b="1" dirty="0">
                <a:solidFill>
                  <a:srgbClr val="F79646">
                    <a:lumMod val="50000"/>
                  </a:srgbClr>
                </a:solidFill>
                <a:latin typeface="Times New Roman" pitchFamily="18" charset="0"/>
                <a:cs typeface="Times New Roman" pitchFamily="18" charset="0"/>
              </a:rPr>
              <a:t>，新的</a:t>
            </a:r>
            <a:r>
              <a:rPr lang="en-US" altLang="zh-CN" sz="2200" b="1" dirty="0">
                <a:solidFill>
                  <a:srgbClr val="F79646">
                    <a:lumMod val="50000"/>
                  </a:srgbClr>
                </a:solidFill>
                <a:latin typeface="Times New Roman" pitchFamily="18" charset="0"/>
                <a:cs typeface="Times New Roman" pitchFamily="18" charset="0"/>
              </a:rPr>
              <a:t>			  </a:t>
            </a:r>
            <a:r>
              <a:rPr lang="zh-CN" altLang="en-US" sz="2200" b="1" dirty="0">
                <a:solidFill>
                  <a:srgbClr val="F79646">
                    <a:lumMod val="50000"/>
                  </a:srgbClr>
                </a:solidFill>
                <a:latin typeface="Times New Roman" pitchFamily="18" charset="0"/>
                <a:cs typeface="Times New Roman" pitchFamily="18" charset="0"/>
              </a:rPr>
              <a:t>信号变量的取值范围是两位二进制</a:t>
            </a:r>
            <a:r>
              <a:rPr lang="en-US" altLang="zh-CN" sz="2200" b="1" dirty="0">
                <a:solidFill>
                  <a:srgbClr val="F79646">
                    <a:lumMod val="50000"/>
                  </a:srgbClr>
                </a:solidFill>
                <a:latin typeface="Times New Roman" pitchFamily="18" charset="0"/>
                <a:cs typeface="Times New Roman" pitchFamily="18" charset="0"/>
              </a:rPr>
              <a:t>				  </a:t>
            </a:r>
            <a:r>
              <a:rPr lang="zh-CN" altLang="en-US" sz="2200" b="1" dirty="0">
                <a:solidFill>
                  <a:srgbClr val="F79646">
                    <a:lumMod val="50000"/>
                  </a:srgbClr>
                </a:solidFill>
                <a:latin typeface="Times New Roman" pitchFamily="18" charset="0"/>
                <a:cs typeface="Times New Roman" pitchFamily="18" charset="0"/>
              </a:rPr>
              <a:t>数</a:t>
            </a:r>
            <a:r>
              <a:rPr lang="en-US" altLang="zh-CN" sz="2200" b="1" dirty="0">
                <a:solidFill>
                  <a:srgbClr val="F79646">
                    <a:lumMod val="50000"/>
                  </a:srgbClr>
                </a:solidFill>
                <a:latin typeface="Times New Roman" pitchFamily="18" charset="0"/>
                <a:cs typeface="Times New Roman" pitchFamily="18" charset="0"/>
              </a:rPr>
              <a:t>00</a:t>
            </a:r>
            <a:r>
              <a:rPr lang="zh-CN" altLang="en-US" sz="2200" b="1" dirty="0">
                <a:solidFill>
                  <a:srgbClr val="F79646">
                    <a:lumMod val="50000"/>
                  </a:srgbClr>
                </a:solidFill>
                <a:latin typeface="Times New Roman" pitchFamily="18" charset="0"/>
                <a:cs typeface="Times New Roman" pitchFamily="18" charset="0"/>
              </a:rPr>
              <a:t>、</a:t>
            </a:r>
            <a:r>
              <a:rPr lang="en-US" altLang="zh-CN" sz="2200" b="1" dirty="0">
                <a:solidFill>
                  <a:srgbClr val="F79646">
                    <a:lumMod val="50000"/>
                  </a:srgbClr>
                </a:solidFill>
                <a:latin typeface="Times New Roman" pitchFamily="18" charset="0"/>
                <a:cs typeface="Times New Roman" pitchFamily="18" charset="0"/>
              </a:rPr>
              <a:t>01</a:t>
            </a:r>
            <a:r>
              <a:rPr lang="zh-CN" altLang="en-US" sz="2200" b="1" dirty="0">
                <a:solidFill>
                  <a:srgbClr val="F79646">
                    <a:lumMod val="50000"/>
                  </a:srgbClr>
                </a:solidFill>
                <a:latin typeface="Times New Roman" pitchFamily="18" charset="0"/>
                <a:cs typeface="Times New Roman" pitchFamily="18" charset="0"/>
              </a:rPr>
              <a:t>、</a:t>
            </a:r>
            <a:r>
              <a:rPr lang="en-US" altLang="zh-CN" sz="2200" b="1" dirty="0">
                <a:solidFill>
                  <a:srgbClr val="F79646">
                    <a:lumMod val="50000"/>
                  </a:srgbClr>
                </a:solidFill>
                <a:latin typeface="Times New Roman" pitchFamily="18" charset="0"/>
                <a:cs typeface="Times New Roman" pitchFamily="18" charset="0"/>
              </a:rPr>
              <a:t>10</a:t>
            </a:r>
            <a:r>
              <a:rPr lang="zh-CN" altLang="en-US" sz="2200" b="1" dirty="0">
                <a:solidFill>
                  <a:srgbClr val="F79646">
                    <a:lumMod val="50000"/>
                  </a:srgbClr>
                </a:solidFill>
                <a:latin typeface="Times New Roman" pitchFamily="18" charset="0"/>
                <a:cs typeface="Times New Roman" pitchFamily="18" charset="0"/>
              </a:rPr>
              <a:t>、</a:t>
            </a:r>
            <a:r>
              <a:rPr lang="en-US" altLang="zh-CN" sz="2200" b="1" dirty="0">
                <a:solidFill>
                  <a:srgbClr val="F79646">
                    <a:lumMod val="50000"/>
                  </a:srgbClr>
                </a:solidFill>
                <a:latin typeface="Times New Roman" pitchFamily="18" charset="0"/>
                <a:cs typeface="Times New Roman" pitchFamily="18" charset="0"/>
              </a:rPr>
              <a:t>11</a:t>
            </a:r>
            <a:r>
              <a:rPr lang="zh-CN" altLang="en-US" sz="2200" b="1" dirty="0">
                <a:solidFill>
                  <a:srgbClr val="F79646">
                    <a:lumMod val="50000"/>
                  </a:srgbClr>
                </a:solidFill>
                <a:latin typeface="Times New Roman" pitchFamily="18" charset="0"/>
                <a:cs typeface="Times New Roman" pitchFamily="18" charset="0"/>
              </a:rPr>
              <a:t>。</a:t>
            </a:r>
            <a:endParaRPr lang="en-US" altLang="zh-CN" sz="2200" b="1" dirty="0">
              <a:solidFill>
                <a:srgbClr val="F79646">
                  <a:lumMod val="50000"/>
                </a:srgbClr>
              </a:solidFill>
              <a:latin typeface="Times New Roman" pitchFamily="18" charset="0"/>
              <a:cs typeface="Times New Roman" pitchFamily="18" charset="0"/>
            </a:endParaRPr>
          </a:p>
        </p:txBody>
      </p:sp>
      <p:sp>
        <p:nvSpPr>
          <p:cNvPr id="13" name="矩形 12"/>
          <p:cNvSpPr>
            <a:spLocks noChangeArrowheads="1"/>
          </p:cNvSpPr>
          <p:nvPr/>
        </p:nvSpPr>
        <p:spPr bwMode="auto">
          <a:xfrm>
            <a:off x="1259632" y="4941168"/>
            <a:ext cx="7560840" cy="1286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prstClr val="black"/>
              </a:buClr>
              <a:buFont typeface="Wingdings" pitchFamily="2" charset="2"/>
              <a:buChar char="Ø"/>
            </a:pPr>
            <a:r>
              <a:rPr lang="zh-CN" altLang="en-US" sz="2200" b="1" dirty="0">
                <a:solidFill>
                  <a:prstClr val="black"/>
                </a:solidFill>
                <a:latin typeface="Times New Roman" pitchFamily="18" charset="0"/>
                <a:cs typeface="Times New Roman" pitchFamily="18" charset="0"/>
              </a:rPr>
              <a:t>并位运算符可以嵌套使用。</a:t>
            </a:r>
            <a:endParaRPr lang="en-US" altLang="zh-CN" sz="2200" b="1" dirty="0">
              <a:solidFill>
                <a:prstClr val="black"/>
              </a:solidFill>
              <a:latin typeface="Times New Roman" pitchFamily="18" charset="0"/>
              <a:cs typeface="Times New Roman" pitchFamily="18" charset="0"/>
            </a:endParaRPr>
          </a:p>
          <a:p>
            <a:pPr marL="0" indent="0" eaLnBrk="1" hangingPunct="1">
              <a:lnSpc>
                <a:spcPct val="110000"/>
              </a:lnSpc>
              <a:spcBef>
                <a:spcPts val="0"/>
              </a:spcBef>
              <a:spcAft>
                <a:spcPts val="600"/>
              </a:spcAft>
              <a:buClr>
                <a:prstClr val="black"/>
              </a:buClr>
              <a:buFont typeface="Arial" charset="0"/>
              <a:buNone/>
            </a:pPr>
            <a:r>
              <a:rPr lang="zh-CN" altLang="en-US" sz="2200" b="1" dirty="0">
                <a:solidFill>
                  <a:prstClr val="black"/>
                </a:solidFill>
                <a:latin typeface="Times New Roman" pitchFamily="18" charset="0"/>
                <a:cs typeface="Times New Roman" pitchFamily="18" charset="0"/>
              </a:rPr>
              <a:t>例：</a:t>
            </a:r>
            <a:r>
              <a:rPr lang="en-US" altLang="zh-CN" sz="2200" b="1" dirty="0">
                <a:solidFill>
                  <a:prstClr val="black"/>
                </a:solidFill>
                <a:latin typeface="Times New Roman" pitchFamily="18" charset="0"/>
                <a:cs typeface="Times New Roman" pitchFamily="18" charset="0"/>
              </a:rPr>
              <a:t>	{a1, b1, 4{a2, b2}}={a1, b1, {a2, b2}, {a2, b2}, {a2, b2}, 	{a2, b2}}={a1, b1, a2, b2, a2, b2, a2, b2, a2, b2}</a:t>
            </a:r>
          </a:p>
        </p:txBody>
      </p:sp>
    </p:spTree>
    <p:extLst>
      <p:ext uri="{BB962C8B-B14F-4D97-AF65-F5344CB8AC3E}">
        <p14:creationId xmlns:p14="http://schemas.microsoft.com/office/powerpoint/2010/main" val="1242033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94349F6-5959-B91B-CFEC-AB2625EEB4AD}"/>
              </a:ext>
            </a:extLst>
          </p:cNvPr>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p:cNvSpPr/>
          <p:nvPr/>
        </p:nvSpPr>
        <p:spPr>
          <a:xfrm>
            <a:off x="1208856" y="3341698"/>
            <a:ext cx="7720642" cy="781833"/>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6" name="矩形 15"/>
          <p:cNvSpPr>
            <a:spLocks noChangeArrowheads="1"/>
          </p:cNvSpPr>
          <p:nvPr/>
        </p:nvSpPr>
        <p:spPr bwMode="auto">
          <a:xfrm>
            <a:off x="1187624" y="2056199"/>
            <a:ext cx="7720642"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&gt;&gt;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是右移移位操作符。</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&lt;&lt;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是左移移位操作符。</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18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将操作数或变量</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中的数据右移或左移</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n</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位。这里指的是二进制数的移位。移出腾空的位用</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0</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填补。</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10000"/>
              </a:lnSpc>
              <a:spcBef>
                <a:spcPts val="0"/>
              </a:spcBef>
              <a:spcAft>
                <a:spcPts val="1800"/>
              </a:spcAft>
              <a:buClr>
                <a:prstClr val="black"/>
              </a:buClr>
              <a:buSzTx/>
              <a:buFont typeface="Arial" charset="0"/>
              <a:buNone/>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例：  若</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V=8'b11001001</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，则</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V&gt;&gt;1</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的值是</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8'b01100100</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V&lt;&lt;3</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的值是</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8'b01001000</a:t>
            </a:r>
          </a:p>
        </p:txBody>
      </p:sp>
      <p:sp>
        <p:nvSpPr>
          <p:cNvPr id="19" name="Rectangle 3"/>
          <p:cNvSpPr>
            <a:spLocks noChangeArrowheads="1"/>
          </p:cNvSpPr>
          <p:nvPr/>
        </p:nvSpPr>
        <p:spPr bwMode="auto">
          <a:xfrm>
            <a:off x="1243846" y="1315219"/>
            <a:ext cx="7664420" cy="498598"/>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1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V &gt;&gt; n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或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V &lt;&lt; n</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26</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 name="Rectangle 3"/>
          <p:cNvSpPr>
            <a:spLocks noChangeArrowheads="1"/>
          </p:cNvSpPr>
          <p:nvPr/>
        </p:nvSpPr>
        <p:spPr bwMode="auto">
          <a:xfrm>
            <a:off x="1175132" y="55117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19</a:t>
            </a:r>
            <a:r>
              <a:rPr lang="zh-CN" altLang="en-US" sz="2800" b="1" dirty="0">
                <a:solidFill>
                  <a:srgbClr val="0070C0"/>
                </a:solidFill>
                <a:latin typeface="Times New Roman" pitchFamily="18" charset="0"/>
                <a:cs typeface="Times New Roman" pitchFamily="18" charset="0"/>
              </a:rPr>
              <a:t>、移位操作运算符</a:t>
            </a:r>
          </a:p>
        </p:txBody>
      </p:sp>
      <p:sp>
        <p:nvSpPr>
          <p:cNvPr id="2" name="Rectangle 3">
            <a:extLst>
              <a:ext uri="{FF2B5EF4-FFF2-40B4-BE49-F238E27FC236}">
                <a16:creationId xmlns:a16="http://schemas.microsoft.com/office/drawing/2014/main" id="{F44938B8-7AB7-DEDE-0785-E79C955FBE86}"/>
              </a:ext>
            </a:extLst>
          </p:cNvPr>
          <p:cNvSpPr>
            <a:spLocks noChangeArrowheads="1"/>
          </p:cNvSpPr>
          <p:nvPr/>
        </p:nvSpPr>
        <p:spPr bwMode="auto">
          <a:xfrm>
            <a:off x="1259632" y="4453421"/>
            <a:ext cx="7664420" cy="498598"/>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1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V &gt;&gt;&gt; n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或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V &lt;&lt;&lt; n</a:t>
            </a:r>
          </a:p>
        </p:txBody>
      </p:sp>
      <p:sp>
        <p:nvSpPr>
          <p:cNvPr id="3" name="矩形 2">
            <a:extLst>
              <a:ext uri="{FF2B5EF4-FFF2-40B4-BE49-F238E27FC236}">
                <a16:creationId xmlns:a16="http://schemas.microsoft.com/office/drawing/2014/main" id="{5B6E59D3-DCCD-DC10-1C65-2A50FCC236A3}"/>
              </a:ext>
            </a:extLst>
          </p:cNvPr>
          <p:cNvSpPr>
            <a:spLocks noChangeArrowheads="1"/>
          </p:cNvSpPr>
          <p:nvPr/>
        </p:nvSpPr>
        <p:spPr bwMode="auto">
          <a:xfrm>
            <a:off x="1187624" y="5173501"/>
            <a:ext cx="7720642" cy="1495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&gt;&gt;&gt;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是对</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有符号数</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的右移移位操作符。</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&lt;&lt;&lt;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是对有符号数的左移移位操作符。</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18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将操作数或变量</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中的有符号数据右移或左移</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n</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位。对于</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&gt;&gt;&gt;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，一律将符号位，即</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最高位填补移出的位</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，而</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&lt;&lt;&lt;</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同普通左移</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461893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 name="矩形 6"/>
          <p:cNvSpPr>
            <a:spLocks noChangeArrowheads="1"/>
          </p:cNvSpPr>
          <p:nvPr/>
        </p:nvSpPr>
        <p:spPr bwMode="auto">
          <a:xfrm>
            <a:off x="1115616" y="4437112"/>
            <a:ext cx="7848872" cy="191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Verilog</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有两类条件语句，</a:t>
            </a:r>
            <a:r>
              <a:rPr kumimoji="0" lang="en-US" altLang="zh-CN" sz="20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Times New Roman" pitchFamily="18" charset="0"/>
              </a:rPr>
              <a:t>if_else</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语句和</a:t>
            </a:r>
            <a:r>
              <a:rPr kumimoji="0" lang="en-US" altLang="zh-CN" sz="20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Times New Roman" pitchFamily="18" charset="0"/>
              </a:rPr>
              <a:t>case_endcase</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语句，都属于可综合的顺序语句，必须放在过程语句</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always</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中使用。</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如果设计的是纯组合逻辑电路，要加上</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default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分支，</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避免综合器插入不必要的锁存器</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8" name="Rectangle 3"/>
          <p:cNvSpPr>
            <a:spLocks noChangeArrowheads="1"/>
          </p:cNvSpPr>
          <p:nvPr/>
        </p:nvSpPr>
        <p:spPr bwMode="auto">
          <a:xfrm>
            <a:off x="1175132" y="47667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20</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a:t>
            </a: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case</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条件语句</a:t>
            </a:r>
          </a:p>
        </p:txBody>
      </p:sp>
      <p:sp>
        <p:nvSpPr>
          <p:cNvPr id="10" name="Rectangle 3"/>
          <p:cNvSpPr>
            <a:spLocks noChangeArrowheads="1"/>
          </p:cNvSpPr>
          <p:nvPr/>
        </p:nvSpPr>
        <p:spPr bwMode="auto">
          <a:xfrm>
            <a:off x="1175133" y="1143322"/>
            <a:ext cx="7789356" cy="3077766"/>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case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（表达式）</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取值</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  begin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n</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end</a:t>
            </a: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取值</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  begin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n+1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n+2</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a:t>
            </a: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n+m</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end</a:t>
            </a: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default:  begin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n+m+1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end</a:t>
            </a: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endcase</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27</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25056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1175132" y="52951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21</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a:t>
            </a: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if</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条件语句</a:t>
            </a: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28</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2" name="Rectangle 3">
            <a:extLst>
              <a:ext uri="{FF2B5EF4-FFF2-40B4-BE49-F238E27FC236}">
                <a16:creationId xmlns:a16="http://schemas.microsoft.com/office/drawing/2014/main" id="{CAAA8392-7D6F-4EB9-40DF-57C43A7DFC4A}"/>
              </a:ext>
            </a:extLst>
          </p:cNvPr>
          <p:cNvSpPr>
            <a:spLocks noChangeArrowheads="1"/>
          </p:cNvSpPr>
          <p:nvPr/>
        </p:nvSpPr>
        <p:spPr bwMode="auto">
          <a:xfrm>
            <a:off x="1043608" y="1186130"/>
            <a:ext cx="7863136" cy="4124206"/>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120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if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条件表达式</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begin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语句块</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if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条件表达式</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begin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语句块</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 end</a:t>
            </a: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begin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语句块</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 end</a:t>
            </a: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3</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if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条件表达式</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    begin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语句块</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 end</a:t>
            </a: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if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条件表达式</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   begin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语句块</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 end</a:t>
            </a: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if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条件表达式</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n)   begin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语句块</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n; end</a:t>
            </a: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begin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语句块</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n+1; end</a:t>
            </a:r>
          </a:p>
        </p:txBody>
      </p:sp>
      <p:sp>
        <p:nvSpPr>
          <p:cNvPr id="3" name="圆角矩形标注 1">
            <a:extLst>
              <a:ext uri="{FF2B5EF4-FFF2-40B4-BE49-F238E27FC236}">
                <a16:creationId xmlns:a16="http://schemas.microsoft.com/office/drawing/2014/main" id="{1CD36242-F960-1F7E-35BC-97CD88943FFB}"/>
              </a:ext>
            </a:extLst>
          </p:cNvPr>
          <p:cNvSpPr/>
          <p:nvPr/>
        </p:nvSpPr>
        <p:spPr>
          <a:xfrm>
            <a:off x="6999040" y="620688"/>
            <a:ext cx="1283766" cy="801216"/>
          </a:xfrm>
          <a:prstGeom prst="wedgeRoundRectCallout">
            <a:avLst>
              <a:gd name="adj1" fmla="val -70993"/>
              <a:gd name="adj2" fmla="val 44818"/>
              <a:gd name="adj3" fmla="val 16667"/>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不完整条件语句</a:t>
            </a:r>
          </a:p>
        </p:txBody>
      </p:sp>
      <p:sp>
        <p:nvSpPr>
          <p:cNvPr id="4" name="圆角矩形标注 12">
            <a:extLst>
              <a:ext uri="{FF2B5EF4-FFF2-40B4-BE49-F238E27FC236}">
                <a16:creationId xmlns:a16="http://schemas.microsoft.com/office/drawing/2014/main" id="{33036E1D-8A65-FBCC-81EB-1BD611A41007}"/>
              </a:ext>
            </a:extLst>
          </p:cNvPr>
          <p:cNvSpPr/>
          <p:nvPr/>
        </p:nvSpPr>
        <p:spPr>
          <a:xfrm>
            <a:off x="7151440" y="1493912"/>
            <a:ext cx="1131366" cy="801216"/>
          </a:xfrm>
          <a:prstGeom prst="wedgeRoundRectCallout">
            <a:avLst>
              <a:gd name="adj1" fmla="val -73270"/>
              <a:gd name="adj2" fmla="val 22314"/>
              <a:gd name="adj3" fmla="val 16667"/>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完整条件语句</a:t>
            </a:r>
          </a:p>
        </p:txBody>
      </p:sp>
      <p:sp>
        <p:nvSpPr>
          <p:cNvPr id="5" name="圆角矩形标注 13">
            <a:extLst>
              <a:ext uri="{FF2B5EF4-FFF2-40B4-BE49-F238E27FC236}">
                <a16:creationId xmlns:a16="http://schemas.microsoft.com/office/drawing/2014/main" id="{0B60AD6A-F670-3A26-33D9-3F979B5107C3}"/>
              </a:ext>
            </a:extLst>
          </p:cNvPr>
          <p:cNvSpPr/>
          <p:nvPr/>
        </p:nvSpPr>
        <p:spPr>
          <a:xfrm>
            <a:off x="7149528" y="2439145"/>
            <a:ext cx="1656000" cy="2727176"/>
          </a:xfrm>
          <a:prstGeom prst="wedgeRoundRectCallout">
            <a:avLst>
              <a:gd name="adj1" fmla="val -64021"/>
              <a:gd name="adj2" fmla="val -23692"/>
              <a:gd name="adj3" fmla="val 16667"/>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完整条件语句。任一分支语句的执行条件是以上各分支条件取反相与，即相关条件同时成立</a:t>
            </a:r>
          </a:p>
        </p:txBody>
      </p:sp>
      <p:sp>
        <p:nvSpPr>
          <p:cNvPr id="13" name="矩形 12">
            <a:extLst>
              <a:ext uri="{FF2B5EF4-FFF2-40B4-BE49-F238E27FC236}">
                <a16:creationId xmlns:a16="http://schemas.microsoft.com/office/drawing/2014/main" id="{2DC11F2E-3482-0DFC-7B94-673AF8AA841B}"/>
              </a:ext>
            </a:extLst>
          </p:cNvPr>
          <p:cNvSpPr>
            <a:spLocks noChangeArrowheads="1"/>
          </p:cNvSpPr>
          <p:nvPr/>
        </p:nvSpPr>
        <p:spPr bwMode="auto">
          <a:xfrm>
            <a:off x="1187125" y="5417348"/>
            <a:ext cx="777736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注：条件表达式可以是一个标识符，如</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if(a)</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（相当于</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if(a==1)</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），或者是一个判别表达式，如</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if(a&lt;b+1)</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，结果为</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时为真，结果为</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0</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x</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或</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z</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时为伪。条件表达式必须放在括号内。</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1390145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Rectangle 3"/>
          <p:cNvSpPr>
            <a:spLocks noChangeArrowheads="1"/>
          </p:cNvSpPr>
          <p:nvPr/>
        </p:nvSpPr>
        <p:spPr bwMode="auto">
          <a:xfrm>
            <a:off x="1280864" y="1778040"/>
            <a:ext cx="7611616"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120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条件表达式  ？  表达式</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：表达式</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a:t>
            </a:r>
          </a:p>
        </p:txBody>
      </p:sp>
      <p:sp>
        <p:nvSpPr>
          <p:cNvPr id="14" name="矩形 6"/>
          <p:cNvSpPr>
            <a:spLocks noChangeArrowheads="1"/>
          </p:cNvSpPr>
          <p:nvPr/>
        </p:nvSpPr>
        <p:spPr bwMode="auto">
          <a:xfrm>
            <a:off x="1208856" y="2858160"/>
            <a:ext cx="772064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条件操作符“</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当条件表达式的计算值为真时（数值等于</a:t>
            </a: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1</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），选择并计算</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表达式</a:t>
            </a: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1</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的值，否则（数值等于</a:t>
            </a:r>
            <a:r>
              <a:rPr kumimoji="0" lang="en-US" altLang="zh-CN" sz="2000" b="1" i="0" u="none" strike="noStrike" kern="1200" cap="none" spc="0" normalizeH="0" baseline="0" noProof="0" dirty="0">
                <a:ln>
                  <a:noFill/>
                </a:ln>
                <a:solidFill>
                  <a:srgbClr val="7030A0"/>
                </a:solidFill>
                <a:effectLst/>
                <a:uLnTx/>
                <a:uFillTx/>
                <a:latin typeface="Times New Roman" pitchFamily="18" charset="0"/>
                <a:ea typeface="宋体" pitchFamily="2" charset="-122"/>
                <a:cs typeface="Times New Roman" pitchFamily="18" charset="0"/>
              </a:rPr>
              <a:t>0</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），选择并计算</a:t>
            </a:r>
            <a:r>
              <a:rPr kumimoji="0" lang="zh-CN" altLang="en-US" sz="2000" b="1" i="0" u="none" strike="noStrike" kern="1200" cap="none" spc="0" normalizeH="0" baseline="0" noProof="0" dirty="0">
                <a:ln>
                  <a:noFill/>
                </a:ln>
                <a:solidFill>
                  <a:srgbClr val="7030A0"/>
                </a:solidFill>
                <a:effectLst/>
                <a:uLnTx/>
                <a:uFillTx/>
                <a:latin typeface="Times New Roman" pitchFamily="18" charset="0"/>
                <a:ea typeface="宋体" pitchFamily="2" charset="-122"/>
                <a:cs typeface="Times New Roman" pitchFamily="18" charset="0"/>
              </a:rPr>
              <a:t>表达式</a:t>
            </a:r>
            <a:r>
              <a:rPr kumimoji="0" lang="en-US" altLang="zh-CN" sz="2000" b="1" i="0" u="none" strike="noStrike" kern="1200" cap="none" spc="0" normalizeH="0" baseline="0" noProof="0" dirty="0">
                <a:ln>
                  <a:noFill/>
                </a:ln>
                <a:solidFill>
                  <a:srgbClr val="7030A0"/>
                </a:solidFill>
                <a:effectLst/>
                <a:uLnTx/>
                <a:uFillTx/>
                <a:latin typeface="Times New Roman" pitchFamily="18" charset="0"/>
                <a:ea typeface="宋体" pitchFamily="2" charset="-122"/>
                <a:cs typeface="Times New Roman" pitchFamily="18" charset="0"/>
              </a:rPr>
              <a:t>2</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的值。</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在连续赋值（并行赋值）和过程赋值（顺序赋值）语句结构中都可以使用。</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29</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 name="Rectangle 3"/>
          <p:cNvSpPr>
            <a:spLocks noChangeArrowheads="1"/>
          </p:cNvSpPr>
          <p:nvPr/>
        </p:nvSpPr>
        <p:spPr bwMode="auto">
          <a:xfrm>
            <a:off x="1175132" y="74554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22</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、条件赋值语句</a:t>
            </a:r>
          </a:p>
        </p:txBody>
      </p:sp>
    </p:spTree>
    <p:extLst>
      <p:ext uri="{BB962C8B-B14F-4D97-AF65-F5344CB8AC3E}">
        <p14:creationId xmlns:p14="http://schemas.microsoft.com/office/powerpoint/2010/main" val="2560961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3</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D29CC8AE-3B31-2A8D-D56D-0A431317134C}"/>
              </a:ext>
            </a:extLst>
          </p:cNvPr>
          <p:cNvSpPr txBox="1"/>
          <p:nvPr/>
        </p:nvSpPr>
        <p:spPr>
          <a:xfrm>
            <a:off x="901222" y="116632"/>
            <a:ext cx="7848872" cy="6091604"/>
          </a:xfrm>
          <a:prstGeom prst="rect">
            <a:avLst/>
          </a:prstGeom>
          <a:solidFill>
            <a:schemeClr val="bg1"/>
          </a:solidFill>
        </p:spPr>
        <p:txBody>
          <a:bodyPr wrap="square">
            <a:spAutoFit/>
          </a:bodyPr>
          <a:lstStyle/>
          <a:p>
            <a:pPr indent="266700" algn="just">
              <a:lnSpc>
                <a:spcPct val="130000"/>
              </a:lnSpc>
              <a:spcAft>
                <a:spcPts val="1200"/>
              </a:spcAft>
            </a:pPr>
            <a:r>
              <a:rPr lang="zh-CN" altLang="zh-CN" sz="2400" b="1" kern="100" dirty="0">
                <a:solidFill>
                  <a:srgbClr val="0033CC"/>
                </a:solidFill>
                <a:effectLst/>
                <a:latin typeface="Times New Roman" panose="02020603050405020304" pitchFamily="18" charset="0"/>
                <a:ea typeface="+mj-ea"/>
                <a:cs typeface="Times New Roman" panose="02020603050405020304" pitchFamily="18" charset="0"/>
              </a:rPr>
              <a:t>（</a:t>
            </a:r>
            <a:r>
              <a:rPr lang="en-US" altLang="zh-CN" sz="2400" b="1" kern="100" dirty="0">
                <a:solidFill>
                  <a:srgbClr val="0033CC"/>
                </a:solidFill>
                <a:effectLst/>
                <a:latin typeface="Times New Roman" panose="02020603050405020304" pitchFamily="18" charset="0"/>
                <a:ea typeface="+mj-ea"/>
                <a:cs typeface="Times New Roman" panose="02020603050405020304" pitchFamily="18" charset="0"/>
              </a:rPr>
              <a:t>1</a:t>
            </a:r>
            <a:r>
              <a:rPr lang="zh-CN" altLang="zh-CN" sz="2400" b="1" kern="100" dirty="0">
                <a:solidFill>
                  <a:srgbClr val="0033CC"/>
                </a:solidFill>
                <a:effectLst/>
                <a:latin typeface="Times New Roman" panose="02020603050405020304" pitchFamily="18" charset="0"/>
                <a:ea typeface="+mj-ea"/>
                <a:cs typeface="Times New Roman" panose="02020603050405020304" pitchFamily="18" charset="0"/>
              </a:rPr>
              <a:t>）设计输入：</a:t>
            </a:r>
            <a:r>
              <a:rPr lang="zh-CN" altLang="zh-CN" sz="2400" b="1" kern="100" dirty="0">
                <a:effectLst/>
                <a:latin typeface="Times New Roman" panose="02020603050405020304" pitchFamily="18" charset="0"/>
                <a:ea typeface="+mj-ea"/>
                <a:cs typeface="Times New Roman" panose="02020603050405020304" pitchFamily="18" charset="0"/>
              </a:rPr>
              <a:t>将电路系统以</a:t>
            </a:r>
            <a:r>
              <a:rPr lang="zh-CN" altLang="en-US" sz="2400" b="1" kern="100" dirty="0">
                <a:effectLst/>
                <a:latin typeface="Times New Roman" panose="02020603050405020304" pitchFamily="18" charset="0"/>
                <a:ea typeface="+mj-ea"/>
                <a:cs typeface="Times New Roman" panose="02020603050405020304" pitchFamily="18" charset="0"/>
              </a:rPr>
              <a:t>图形或</a:t>
            </a:r>
            <a:r>
              <a:rPr lang="en-US" altLang="zh-CN" sz="2400" b="1" kern="100" dirty="0">
                <a:effectLst/>
                <a:latin typeface="Times New Roman" panose="02020603050405020304" pitchFamily="18" charset="0"/>
                <a:ea typeface="+mj-ea"/>
                <a:cs typeface="Times New Roman" panose="02020603050405020304" pitchFamily="18" charset="0"/>
              </a:rPr>
              <a:t>HDL</a:t>
            </a:r>
            <a:r>
              <a:rPr lang="zh-CN" altLang="en-US" sz="2400" b="1" kern="100" dirty="0">
                <a:effectLst/>
                <a:latin typeface="Times New Roman" panose="02020603050405020304" pitchFamily="18" charset="0"/>
                <a:ea typeface="+mj-ea"/>
                <a:cs typeface="Times New Roman" panose="02020603050405020304" pitchFamily="18" charset="0"/>
              </a:rPr>
              <a:t>文本的</a:t>
            </a:r>
            <a:r>
              <a:rPr lang="zh-CN" altLang="zh-CN" sz="2400" b="1" kern="100" dirty="0">
                <a:effectLst/>
                <a:latin typeface="Times New Roman" panose="02020603050405020304" pitchFamily="18" charset="0"/>
                <a:ea typeface="+mj-ea"/>
                <a:cs typeface="Times New Roman" panose="02020603050405020304" pitchFamily="18" charset="0"/>
              </a:rPr>
              <a:t>表达方式输入计算机；</a:t>
            </a:r>
            <a:endParaRPr lang="zh-CN" altLang="zh-CN" sz="2400" kern="100" dirty="0">
              <a:effectLst/>
              <a:latin typeface="Times New Roman" panose="02020603050405020304" pitchFamily="18" charset="0"/>
              <a:ea typeface="+mj-ea"/>
              <a:cs typeface="Times New Roman" panose="02020603050405020304" pitchFamily="18" charset="0"/>
            </a:endParaRPr>
          </a:p>
          <a:p>
            <a:pPr indent="266700" algn="just">
              <a:lnSpc>
                <a:spcPct val="130000"/>
              </a:lnSpc>
              <a:spcAft>
                <a:spcPts val="1200"/>
              </a:spcAft>
            </a:pPr>
            <a:r>
              <a:rPr lang="zh-CN" altLang="zh-CN" sz="2400" b="1" kern="100" dirty="0">
                <a:solidFill>
                  <a:srgbClr val="0033CC"/>
                </a:solidFill>
                <a:effectLst/>
                <a:latin typeface="Times New Roman" panose="02020603050405020304" pitchFamily="18" charset="0"/>
                <a:ea typeface="+mj-ea"/>
                <a:cs typeface="Times New Roman" panose="02020603050405020304" pitchFamily="18" charset="0"/>
              </a:rPr>
              <a:t>（</a:t>
            </a:r>
            <a:r>
              <a:rPr lang="en-US" altLang="zh-CN" sz="2400" b="1" kern="100" dirty="0">
                <a:solidFill>
                  <a:srgbClr val="0033CC"/>
                </a:solidFill>
                <a:effectLst/>
                <a:latin typeface="Times New Roman" panose="02020603050405020304" pitchFamily="18" charset="0"/>
                <a:ea typeface="+mj-ea"/>
                <a:cs typeface="Times New Roman" panose="02020603050405020304" pitchFamily="18" charset="0"/>
              </a:rPr>
              <a:t>2</a:t>
            </a:r>
            <a:r>
              <a:rPr lang="zh-CN" altLang="zh-CN" sz="2400" b="1" kern="100" dirty="0">
                <a:solidFill>
                  <a:srgbClr val="0033CC"/>
                </a:solidFill>
                <a:effectLst/>
                <a:latin typeface="Times New Roman" panose="02020603050405020304" pitchFamily="18" charset="0"/>
                <a:ea typeface="+mj-ea"/>
                <a:cs typeface="Times New Roman" panose="02020603050405020304" pitchFamily="18" charset="0"/>
              </a:rPr>
              <a:t>）综合：</a:t>
            </a:r>
            <a:r>
              <a:rPr lang="zh-CN" altLang="zh-CN" sz="2400" b="1" kern="100" dirty="0">
                <a:effectLst/>
                <a:latin typeface="Times New Roman" panose="02020603050405020304" pitchFamily="18" charset="0"/>
                <a:ea typeface="+mj-ea"/>
                <a:cs typeface="Times New Roman" panose="02020603050405020304" pitchFamily="18" charset="0"/>
              </a:rPr>
              <a:t>将电路</a:t>
            </a:r>
            <a:r>
              <a:rPr lang="zh-CN" altLang="en-US" sz="2400" b="1" kern="100" dirty="0">
                <a:effectLst/>
                <a:latin typeface="Times New Roman" panose="02020603050405020304" pitchFamily="18" charset="0"/>
                <a:ea typeface="+mj-ea"/>
                <a:cs typeface="Times New Roman" panose="02020603050405020304" pitchFamily="18" charset="0"/>
              </a:rPr>
              <a:t>由</a:t>
            </a:r>
            <a:r>
              <a:rPr lang="zh-CN" altLang="zh-CN" sz="2400" b="1" kern="100" dirty="0">
                <a:effectLst/>
                <a:latin typeface="Times New Roman" panose="02020603050405020304" pitchFamily="18" charset="0"/>
                <a:ea typeface="+mj-ea"/>
                <a:cs typeface="Times New Roman" panose="02020603050405020304" pitchFamily="18" charset="0"/>
              </a:rPr>
              <a:t>高级语言转换成低级的网表文件；</a:t>
            </a:r>
            <a:endParaRPr lang="zh-CN" altLang="zh-CN" sz="2400" kern="100" dirty="0">
              <a:effectLst/>
              <a:latin typeface="Times New Roman" panose="02020603050405020304" pitchFamily="18" charset="0"/>
              <a:ea typeface="+mj-ea"/>
              <a:cs typeface="Times New Roman" panose="02020603050405020304" pitchFamily="18" charset="0"/>
            </a:endParaRPr>
          </a:p>
          <a:p>
            <a:pPr indent="266700" algn="just">
              <a:lnSpc>
                <a:spcPct val="130000"/>
              </a:lnSpc>
              <a:spcAft>
                <a:spcPts val="1200"/>
              </a:spcAft>
            </a:pPr>
            <a:r>
              <a:rPr lang="zh-CN" altLang="zh-CN" sz="2400" b="1" kern="100" dirty="0">
                <a:solidFill>
                  <a:srgbClr val="0033CC"/>
                </a:solidFill>
                <a:effectLst/>
                <a:latin typeface="Times New Roman" panose="02020603050405020304" pitchFamily="18" charset="0"/>
                <a:ea typeface="+mj-ea"/>
                <a:cs typeface="Times New Roman" panose="02020603050405020304" pitchFamily="18" charset="0"/>
              </a:rPr>
              <a:t>（</a:t>
            </a:r>
            <a:r>
              <a:rPr lang="en-US" altLang="zh-CN" sz="2400" b="1" kern="100" dirty="0">
                <a:solidFill>
                  <a:srgbClr val="0033CC"/>
                </a:solidFill>
                <a:effectLst/>
                <a:latin typeface="Times New Roman" panose="02020603050405020304" pitchFamily="18" charset="0"/>
                <a:ea typeface="+mj-ea"/>
                <a:cs typeface="Times New Roman" panose="02020603050405020304" pitchFamily="18" charset="0"/>
              </a:rPr>
              <a:t>3</a:t>
            </a:r>
            <a:r>
              <a:rPr lang="zh-CN" altLang="zh-CN" sz="2400" b="1" kern="100" dirty="0">
                <a:solidFill>
                  <a:srgbClr val="0033CC"/>
                </a:solidFill>
                <a:effectLst/>
                <a:latin typeface="Times New Roman" panose="02020603050405020304" pitchFamily="18" charset="0"/>
                <a:ea typeface="+mj-ea"/>
                <a:cs typeface="Times New Roman" panose="02020603050405020304" pitchFamily="18" charset="0"/>
              </a:rPr>
              <a:t>）适配：</a:t>
            </a:r>
            <a:r>
              <a:rPr lang="zh-CN" altLang="zh-CN" sz="2400" b="1" kern="100" dirty="0">
                <a:effectLst/>
                <a:latin typeface="Times New Roman" panose="02020603050405020304" pitchFamily="18" charset="0"/>
                <a:ea typeface="+mj-ea"/>
                <a:cs typeface="Times New Roman" panose="02020603050405020304" pitchFamily="18" charset="0"/>
              </a:rPr>
              <a:t>将网表文件配置于指定的目标器件中，使之产生最终的下载文件；</a:t>
            </a:r>
            <a:endParaRPr lang="zh-CN" altLang="zh-CN" sz="2400" kern="100" dirty="0">
              <a:effectLst/>
              <a:latin typeface="Times New Roman" panose="02020603050405020304" pitchFamily="18" charset="0"/>
              <a:ea typeface="+mj-ea"/>
              <a:cs typeface="Times New Roman" panose="02020603050405020304" pitchFamily="18" charset="0"/>
            </a:endParaRPr>
          </a:p>
          <a:p>
            <a:pPr indent="266700" algn="just">
              <a:lnSpc>
                <a:spcPct val="130000"/>
              </a:lnSpc>
              <a:spcAft>
                <a:spcPts val="1200"/>
              </a:spcAft>
            </a:pPr>
            <a:r>
              <a:rPr lang="zh-CN" altLang="zh-CN" sz="2400" b="1" kern="100" dirty="0">
                <a:solidFill>
                  <a:srgbClr val="0033CC"/>
                </a:solidFill>
                <a:effectLst/>
                <a:latin typeface="Times New Roman" panose="02020603050405020304" pitchFamily="18" charset="0"/>
                <a:ea typeface="+mj-ea"/>
                <a:cs typeface="Times New Roman" panose="02020603050405020304" pitchFamily="18" charset="0"/>
              </a:rPr>
              <a:t>（</a:t>
            </a:r>
            <a:r>
              <a:rPr lang="en-US" altLang="zh-CN" sz="2400" b="1" kern="100" dirty="0">
                <a:solidFill>
                  <a:srgbClr val="0033CC"/>
                </a:solidFill>
                <a:effectLst/>
                <a:latin typeface="Times New Roman" panose="02020603050405020304" pitchFamily="18" charset="0"/>
                <a:ea typeface="+mj-ea"/>
                <a:cs typeface="Times New Roman" panose="02020603050405020304" pitchFamily="18" charset="0"/>
              </a:rPr>
              <a:t>4</a:t>
            </a:r>
            <a:r>
              <a:rPr lang="zh-CN" altLang="zh-CN" sz="2400" b="1" kern="100" dirty="0">
                <a:solidFill>
                  <a:srgbClr val="0033CC"/>
                </a:solidFill>
                <a:effectLst/>
                <a:latin typeface="Times New Roman" panose="02020603050405020304" pitchFamily="18" charset="0"/>
                <a:ea typeface="+mj-ea"/>
                <a:cs typeface="Times New Roman" panose="02020603050405020304" pitchFamily="18" charset="0"/>
              </a:rPr>
              <a:t>）仿真：</a:t>
            </a:r>
            <a:r>
              <a:rPr lang="zh-CN" altLang="zh-CN" sz="2400" b="1" kern="100" dirty="0">
                <a:effectLst/>
                <a:latin typeface="Times New Roman" panose="02020603050405020304" pitchFamily="18" charset="0"/>
                <a:ea typeface="+mj-ea"/>
                <a:cs typeface="Times New Roman" panose="02020603050405020304" pitchFamily="18" charset="0"/>
              </a:rPr>
              <a:t>让计算机根据一定的算法和仿真库对</a:t>
            </a:r>
            <a:r>
              <a:rPr lang="en-US" altLang="zh-CN" sz="2400" b="1" kern="100" dirty="0">
                <a:effectLst/>
                <a:latin typeface="Times New Roman" panose="02020603050405020304" pitchFamily="18" charset="0"/>
                <a:ea typeface="+mj-ea"/>
                <a:cs typeface="Times New Roman" panose="02020603050405020304" pitchFamily="18" charset="0"/>
              </a:rPr>
              <a:t>EDA</a:t>
            </a:r>
            <a:r>
              <a:rPr lang="zh-CN" altLang="zh-CN" sz="2400" b="1" kern="100" dirty="0">
                <a:effectLst/>
                <a:latin typeface="Times New Roman" panose="02020603050405020304" pitchFamily="18" charset="0"/>
                <a:ea typeface="+mj-ea"/>
                <a:cs typeface="Times New Roman" panose="02020603050405020304" pitchFamily="18" charset="0"/>
              </a:rPr>
              <a:t>设计进行模拟测试，以验证设计，排除错误；</a:t>
            </a:r>
            <a:endParaRPr lang="zh-CN" altLang="zh-CN" sz="2400" kern="100" dirty="0">
              <a:effectLst/>
              <a:latin typeface="Times New Roman" panose="02020603050405020304" pitchFamily="18" charset="0"/>
              <a:ea typeface="+mj-ea"/>
              <a:cs typeface="Times New Roman" panose="02020603050405020304" pitchFamily="18" charset="0"/>
            </a:endParaRPr>
          </a:p>
          <a:p>
            <a:pPr indent="266700" algn="just">
              <a:lnSpc>
                <a:spcPct val="130000"/>
              </a:lnSpc>
              <a:spcAft>
                <a:spcPts val="1200"/>
              </a:spcAft>
            </a:pPr>
            <a:r>
              <a:rPr lang="zh-CN" altLang="zh-CN" sz="2400" b="1" kern="100" dirty="0">
                <a:solidFill>
                  <a:srgbClr val="0033CC"/>
                </a:solidFill>
                <a:effectLst/>
                <a:latin typeface="Times New Roman" panose="02020603050405020304" pitchFamily="18" charset="0"/>
                <a:ea typeface="+mj-ea"/>
                <a:cs typeface="Times New Roman" panose="02020603050405020304" pitchFamily="18" charset="0"/>
              </a:rPr>
              <a:t>（</a:t>
            </a:r>
            <a:r>
              <a:rPr lang="en-US" altLang="zh-CN" sz="2400" b="1" kern="100" dirty="0">
                <a:solidFill>
                  <a:srgbClr val="0033CC"/>
                </a:solidFill>
                <a:effectLst/>
                <a:latin typeface="Times New Roman" panose="02020603050405020304" pitchFamily="18" charset="0"/>
                <a:ea typeface="+mj-ea"/>
                <a:cs typeface="Times New Roman" panose="02020603050405020304" pitchFamily="18" charset="0"/>
              </a:rPr>
              <a:t>5</a:t>
            </a:r>
            <a:r>
              <a:rPr lang="zh-CN" altLang="zh-CN" sz="2400" b="1" kern="100" dirty="0">
                <a:solidFill>
                  <a:srgbClr val="0033CC"/>
                </a:solidFill>
                <a:effectLst/>
                <a:latin typeface="Times New Roman" panose="02020603050405020304" pitchFamily="18" charset="0"/>
                <a:ea typeface="+mj-ea"/>
                <a:cs typeface="Times New Roman" panose="02020603050405020304" pitchFamily="18" charset="0"/>
              </a:rPr>
              <a:t>）编程下载：</a:t>
            </a:r>
            <a:r>
              <a:rPr lang="zh-CN" altLang="zh-CN" sz="2400" b="1" kern="100" dirty="0">
                <a:effectLst/>
                <a:latin typeface="Times New Roman" panose="02020603050405020304" pitchFamily="18" charset="0"/>
                <a:ea typeface="+mj-ea"/>
                <a:cs typeface="Times New Roman" panose="02020603050405020304" pitchFamily="18" charset="0"/>
              </a:rPr>
              <a:t>把下载文件通过编程器或编程电缆向</a:t>
            </a:r>
            <a:r>
              <a:rPr lang="en-US" altLang="zh-CN" sz="2400" b="1" kern="100" dirty="0">
                <a:effectLst/>
                <a:latin typeface="Times New Roman" panose="02020603050405020304" pitchFamily="18" charset="0"/>
                <a:ea typeface="+mj-ea"/>
                <a:cs typeface="Times New Roman" panose="02020603050405020304" pitchFamily="18" charset="0"/>
              </a:rPr>
              <a:t>FPGA</a:t>
            </a:r>
            <a:r>
              <a:rPr lang="zh-CN" altLang="zh-CN" sz="2400" b="1" kern="100" dirty="0">
                <a:effectLst/>
                <a:latin typeface="Times New Roman" panose="02020603050405020304" pitchFamily="18" charset="0"/>
                <a:ea typeface="+mj-ea"/>
                <a:cs typeface="Times New Roman" panose="02020603050405020304" pitchFamily="18" charset="0"/>
              </a:rPr>
              <a:t>或</a:t>
            </a:r>
            <a:r>
              <a:rPr lang="en-US" altLang="zh-CN" sz="2400" b="1" kern="100" dirty="0">
                <a:effectLst/>
                <a:latin typeface="Times New Roman" panose="02020603050405020304" pitchFamily="18" charset="0"/>
                <a:ea typeface="+mj-ea"/>
                <a:cs typeface="Times New Roman" panose="02020603050405020304" pitchFamily="18" charset="0"/>
              </a:rPr>
              <a:t>CPLD</a:t>
            </a:r>
            <a:r>
              <a:rPr lang="zh-CN" altLang="zh-CN" sz="2400" b="1" kern="100" dirty="0">
                <a:effectLst/>
                <a:latin typeface="Times New Roman" panose="02020603050405020304" pitchFamily="18" charset="0"/>
                <a:ea typeface="+mj-ea"/>
                <a:cs typeface="Times New Roman" panose="02020603050405020304" pitchFamily="18" charset="0"/>
              </a:rPr>
              <a:t>下载，以便进行硬件</a:t>
            </a:r>
            <a:r>
              <a:rPr lang="zh-CN" altLang="en-US" sz="2400" b="1" kern="100" dirty="0">
                <a:effectLst/>
                <a:latin typeface="Times New Roman" panose="02020603050405020304" pitchFamily="18" charset="0"/>
                <a:ea typeface="+mj-ea"/>
                <a:cs typeface="Times New Roman" panose="02020603050405020304" pitchFamily="18" charset="0"/>
              </a:rPr>
              <a:t>测试</a:t>
            </a:r>
            <a:r>
              <a:rPr lang="zh-CN" altLang="zh-CN" sz="2400" b="1" kern="100" dirty="0">
                <a:effectLst/>
                <a:latin typeface="Times New Roman" panose="02020603050405020304" pitchFamily="18" charset="0"/>
                <a:ea typeface="+mj-ea"/>
                <a:cs typeface="Times New Roman" panose="02020603050405020304" pitchFamily="18" charset="0"/>
              </a:rPr>
              <a:t>；</a:t>
            </a:r>
            <a:endParaRPr lang="zh-CN" altLang="zh-CN" sz="2400" kern="100" dirty="0">
              <a:effectLst/>
              <a:latin typeface="Times New Roman" panose="02020603050405020304" pitchFamily="18" charset="0"/>
              <a:ea typeface="+mj-ea"/>
              <a:cs typeface="Times New Roman" panose="02020603050405020304" pitchFamily="18" charset="0"/>
            </a:endParaRPr>
          </a:p>
          <a:p>
            <a:pPr>
              <a:lnSpc>
                <a:spcPct val="130000"/>
              </a:lnSpc>
              <a:spcAft>
                <a:spcPts val="1200"/>
              </a:spcAft>
            </a:pPr>
            <a:r>
              <a:rPr lang="en-US" altLang="zh-CN" sz="2400" b="1" dirty="0">
                <a:solidFill>
                  <a:srgbClr val="0033CC"/>
                </a:solidFill>
                <a:effectLst/>
                <a:latin typeface="Times New Roman" panose="02020603050405020304" pitchFamily="18" charset="0"/>
                <a:ea typeface="+mj-ea"/>
                <a:cs typeface="Times New Roman" panose="02020603050405020304" pitchFamily="18" charset="0"/>
              </a:rPr>
              <a:t>     </a:t>
            </a:r>
            <a:r>
              <a:rPr lang="zh-CN" altLang="zh-CN" sz="2400" b="1" dirty="0">
                <a:solidFill>
                  <a:srgbClr val="0033CC"/>
                </a:solidFill>
                <a:effectLst/>
                <a:latin typeface="Times New Roman" panose="02020603050405020304" pitchFamily="18" charset="0"/>
                <a:ea typeface="+mj-ea"/>
                <a:cs typeface="Times New Roman" panose="02020603050405020304" pitchFamily="18" charset="0"/>
              </a:rPr>
              <a:t>（</a:t>
            </a:r>
            <a:r>
              <a:rPr lang="en-US" altLang="zh-CN" sz="2400" b="1" dirty="0">
                <a:solidFill>
                  <a:srgbClr val="0033CC"/>
                </a:solidFill>
                <a:effectLst/>
                <a:latin typeface="Times New Roman" panose="02020603050405020304" pitchFamily="18" charset="0"/>
                <a:ea typeface="+mj-ea"/>
                <a:cs typeface="Times New Roman" panose="02020603050405020304" pitchFamily="18" charset="0"/>
              </a:rPr>
              <a:t>6</a:t>
            </a:r>
            <a:r>
              <a:rPr lang="zh-CN" altLang="zh-CN" sz="2400" b="1" dirty="0">
                <a:solidFill>
                  <a:srgbClr val="0033CC"/>
                </a:solidFill>
                <a:effectLst/>
                <a:latin typeface="Times New Roman" panose="02020603050405020304" pitchFamily="18" charset="0"/>
                <a:ea typeface="+mj-ea"/>
                <a:cs typeface="Times New Roman" panose="02020603050405020304" pitchFamily="18" charset="0"/>
              </a:rPr>
              <a:t>）硬件测试：</a:t>
            </a:r>
            <a:r>
              <a:rPr lang="zh-CN" altLang="en-US" sz="2400" b="1" dirty="0">
                <a:latin typeface="Times New Roman" panose="02020603050405020304" pitchFamily="18" charset="0"/>
                <a:ea typeface="+mj-ea"/>
                <a:cs typeface="Times New Roman" panose="02020603050405020304" pitchFamily="18" charset="0"/>
              </a:rPr>
              <a:t>对</a:t>
            </a:r>
            <a:r>
              <a:rPr lang="zh-CN" altLang="zh-CN" sz="2400" b="1" dirty="0">
                <a:effectLst/>
                <a:latin typeface="Times New Roman" panose="02020603050405020304" pitchFamily="18" charset="0"/>
                <a:ea typeface="+mj-ea"/>
                <a:cs typeface="Times New Roman" panose="02020603050405020304" pitchFamily="18" charset="0"/>
              </a:rPr>
              <a:t>载入了设计文件的</a:t>
            </a:r>
            <a:r>
              <a:rPr lang="en-US" altLang="zh-CN" sz="2400" b="1" dirty="0">
                <a:effectLst/>
                <a:latin typeface="Times New Roman" panose="02020603050405020304" pitchFamily="18" charset="0"/>
                <a:ea typeface="+mj-ea"/>
                <a:cs typeface="Times New Roman" panose="02020603050405020304" pitchFamily="18" charset="0"/>
              </a:rPr>
              <a:t>FPGA</a:t>
            </a:r>
            <a:r>
              <a:rPr lang="zh-CN" altLang="zh-CN" sz="2400" b="1" dirty="0">
                <a:effectLst/>
                <a:latin typeface="Times New Roman" panose="02020603050405020304" pitchFamily="18" charset="0"/>
                <a:ea typeface="+mj-ea"/>
                <a:cs typeface="Times New Roman" panose="02020603050405020304" pitchFamily="18" charset="0"/>
              </a:rPr>
              <a:t>或</a:t>
            </a:r>
            <a:r>
              <a:rPr lang="en-US" altLang="zh-CN" sz="2400" b="1" dirty="0">
                <a:effectLst/>
                <a:latin typeface="Times New Roman" panose="02020603050405020304" pitchFamily="18" charset="0"/>
                <a:ea typeface="+mj-ea"/>
                <a:cs typeface="Times New Roman" panose="02020603050405020304" pitchFamily="18" charset="0"/>
              </a:rPr>
              <a:t>CPLD</a:t>
            </a:r>
            <a:r>
              <a:rPr lang="zh-CN" altLang="zh-CN" sz="2400" b="1" dirty="0">
                <a:effectLst/>
                <a:latin typeface="Times New Roman" panose="02020603050405020304" pitchFamily="18" charset="0"/>
                <a:ea typeface="+mj-ea"/>
                <a:cs typeface="Times New Roman" panose="02020603050405020304" pitchFamily="18" charset="0"/>
              </a:rPr>
              <a:t>进行统一测试，排除错误，改进设计。</a:t>
            </a:r>
            <a:endParaRPr lang="zh-CN" altLang="en-US" sz="24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22280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a:spLocks noChangeArrowheads="1"/>
          </p:cNvSpPr>
          <p:nvPr/>
        </p:nvSpPr>
        <p:spPr bwMode="auto">
          <a:xfrm>
            <a:off x="1187624" y="2564904"/>
            <a:ext cx="7720642" cy="412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Verilog</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有四种循环语句：</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for</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语句，</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repeat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语句，</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while</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语句和</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forever</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语句。</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forever</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语句不可综合。</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for</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循环语句执行过程</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三步骤</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540000" marR="0" lvl="0" indent="-288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本次循环开始前根据“</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循环初始值设置表达式</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”计算获得循环次数</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初始值</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540000" marR="0" lvl="0" indent="-288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本次循环开始前根据“</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循环控制条件表达式</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”计算所得的数据判断</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是否满足继续循环的条件</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，如果“循环控制条件表达式”为真，则继续执行“</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循环体语句结构</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”中的语句，否则即刻跳出循环。</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540000" marR="0" lvl="0" indent="-288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本次循环结束时，根据“</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循环控制变量增量表达式</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”计算出</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循环控制变量</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的数值，然后跳到上一个步骤。 </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19" name="Rectangle 3"/>
          <p:cNvSpPr>
            <a:spLocks noChangeArrowheads="1"/>
          </p:cNvSpPr>
          <p:nvPr/>
        </p:nvSpPr>
        <p:spPr bwMode="auto">
          <a:xfrm>
            <a:off x="1243846" y="953625"/>
            <a:ext cx="7792650" cy="1354923"/>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10000"/>
              </a:lnSpc>
              <a:spcBef>
                <a:spcPct val="0"/>
              </a:spcBef>
              <a:spcAft>
                <a:spcPts val="6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for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循环初始值设置表达式；循环控制条件表达式；循环控制变量增值表达式</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1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begin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循环体语句结构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end</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30</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 name="Rectangle 3"/>
          <p:cNvSpPr>
            <a:spLocks noChangeArrowheads="1"/>
          </p:cNvSpPr>
          <p:nvPr/>
        </p:nvSpPr>
        <p:spPr bwMode="auto">
          <a:xfrm>
            <a:off x="1175132" y="33265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23</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for</a:t>
            </a:r>
            <a:r>
              <a:rPr lang="zh-CN" altLang="en-US" sz="2800" b="1" dirty="0">
                <a:solidFill>
                  <a:srgbClr val="0070C0"/>
                </a:solidFill>
                <a:latin typeface="Times New Roman" pitchFamily="18" charset="0"/>
                <a:cs typeface="Times New Roman" pitchFamily="18" charset="0"/>
              </a:rPr>
              <a:t>循环语句</a:t>
            </a:r>
          </a:p>
        </p:txBody>
      </p:sp>
    </p:spTree>
    <p:extLst>
      <p:ext uri="{BB962C8B-B14F-4D97-AF65-F5344CB8AC3E}">
        <p14:creationId xmlns:p14="http://schemas.microsoft.com/office/powerpoint/2010/main" val="1797571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31</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9" name="Rectangle 3"/>
          <p:cNvSpPr>
            <a:spLocks noChangeArrowheads="1"/>
          </p:cNvSpPr>
          <p:nvPr/>
        </p:nvSpPr>
        <p:spPr bwMode="auto">
          <a:xfrm>
            <a:off x="1259632" y="1440939"/>
            <a:ext cx="7664420" cy="907941"/>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600"/>
              </a:spcAft>
            </a:pPr>
            <a:r>
              <a:rPr kumimoji="1" lang="en-US" altLang="zh-CN" sz="2400" b="1" dirty="0">
                <a:solidFill>
                  <a:srgbClr val="000000"/>
                </a:solidFill>
                <a:latin typeface="Times New Roman" pitchFamily="18" charset="0"/>
                <a:cs typeface="Times New Roman" pitchFamily="18" charset="0"/>
              </a:rPr>
              <a:t>repeat (</a:t>
            </a:r>
            <a:r>
              <a:rPr kumimoji="1" lang="zh-CN" altLang="en-US" sz="2400" b="1" dirty="0">
                <a:solidFill>
                  <a:srgbClr val="000000"/>
                </a:solidFill>
                <a:latin typeface="Times New Roman" pitchFamily="18" charset="0"/>
                <a:cs typeface="Times New Roman" pitchFamily="18" charset="0"/>
              </a:rPr>
              <a:t>循环次数表达式</a:t>
            </a:r>
            <a:r>
              <a:rPr kumimoji="1" lang="en-US" altLang="zh-CN" sz="2400" b="1" dirty="0">
                <a:solidFill>
                  <a:srgbClr val="000000"/>
                </a:solidFill>
                <a:latin typeface="Times New Roman" pitchFamily="18" charset="0"/>
                <a:cs typeface="Times New Roman" pitchFamily="18" charset="0"/>
              </a:rPr>
              <a:t>)</a:t>
            </a:r>
          </a:p>
          <a:p>
            <a:pPr eaLnBrk="0" hangingPunct="0">
              <a:spcAft>
                <a:spcPts val="600"/>
              </a:spcAft>
            </a:pPr>
            <a:r>
              <a:rPr kumimoji="1" lang="en-US" altLang="zh-CN" sz="2400" b="1" dirty="0">
                <a:solidFill>
                  <a:srgbClr val="000000"/>
                </a:solidFill>
                <a:latin typeface="Times New Roman" pitchFamily="18" charset="0"/>
                <a:cs typeface="Times New Roman" pitchFamily="18" charset="0"/>
              </a:rPr>
              <a:t>     begin     </a:t>
            </a:r>
            <a:r>
              <a:rPr kumimoji="1" lang="zh-CN" altLang="en-US" sz="2400" b="1" dirty="0">
                <a:solidFill>
                  <a:srgbClr val="000000"/>
                </a:solidFill>
                <a:latin typeface="Times New Roman" pitchFamily="18" charset="0"/>
                <a:cs typeface="Times New Roman" pitchFamily="18" charset="0"/>
              </a:rPr>
              <a:t>循环体语句结构     </a:t>
            </a:r>
            <a:r>
              <a:rPr kumimoji="1" lang="en-US" altLang="zh-CN" sz="2400" b="1" dirty="0">
                <a:solidFill>
                  <a:srgbClr val="000000"/>
                </a:solidFill>
                <a:latin typeface="Times New Roman" pitchFamily="18" charset="0"/>
                <a:cs typeface="Times New Roman" pitchFamily="18" charset="0"/>
              </a:rPr>
              <a:t>end</a:t>
            </a:r>
          </a:p>
        </p:txBody>
      </p:sp>
      <p:sp>
        <p:nvSpPr>
          <p:cNvPr id="10" name="矩形 9"/>
          <p:cNvSpPr>
            <a:spLocks noChangeArrowheads="1"/>
          </p:cNvSpPr>
          <p:nvPr/>
        </p:nvSpPr>
        <p:spPr bwMode="auto">
          <a:xfrm>
            <a:off x="1331640" y="2708920"/>
            <a:ext cx="7432610"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prstClr val="black"/>
              </a:buClr>
              <a:buFont typeface="Wingdings" panose="05000000000000000000" pitchFamily="2" charset="2"/>
              <a:buChar char="Ø"/>
            </a:pPr>
            <a:r>
              <a:rPr lang="zh-CN" altLang="en-US" sz="2200" b="1" dirty="0">
                <a:solidFill>
                  <a:prstClr val="black"/>
                </a:solidFill>
                <a:latin typeface="Times New Roman" pitchFamily="18" charset="0"/>
                <a:cs typeface="Times New Roman" pitchFamily="18" charset="0"/>
              </a:rPr>
              <a:t>与</a:t>
            </a:r>
            <a:r>
              <a:rPr lang="en-US" altLang="zh-CN" sz="2200" b="1" dirty="0">
                <a:solidFill>
                  <a:prstClr val="black"/>
                </a:solidFill>
                <a:latin typeface="Times New Roman" pitchFamily="18" charset="0"/>
                <a:cs typeface="Times New Roman" pitchFamily="18" charset="0"/>
              </a:rPr>
              <a:t>for</a:t>
            </a:r>
            <a:r>
              <a:rPr lang="zh-CN" altLang="en-US" sz="2200" b="1" dirty="0">
                <a:solidFill>
                  <a:prstClr val="black"/>
                </a:solidFill>
                <a:latin typeface="Times New Roman" pitchFamily="18" charset="0"/>
                <a:cs typeface="Times New Roman" pitchFamily="18" charset="0"/>
              </a:rPr>
              <a:t>语句不同，</a:t>
            </a:r>
            <a:r>
              <a:rPr lang="en-US" altLang="zh-CN" sz="2200" b="1" dirty="0">
                <a:solidFill>
                  <a:srgbClr val="FF0000"/>
                </a:solidFill>
                <a:latin typeface="Times New Roman" pitchFamily="18" charset="0"/>
                <a:cs typeface="Times New Roman" pitchFamily="18" charset="0"/>
              </a:rPr>
              <a:t>repeat</a:t>
            </a:r>
            <a:r>
              <a:rPr lang="zh-CN" altLang="en-US" sz="2200" b="1" dirty="0">
                <a:solidFill>
                  <a:prstClr val="black"/>
                </a:solidFill>
                <a:latin typeface="Times New Roman" pitchFamily="18" charset="0"/>
                <a:cs typeface="Times New Roman" pitchFamily="18" charset="0"/>
              </a:rPr>
              <a:t>语句的循环次数是在进入此语句执行以前就已决定了，语句中的“</a:t>
            </a:r>
            <a:r>
              <a:rPr lang="zh-CN" altLang="en-US" sz="2200" b="1" dirty="0">
                <a:solidFill>
                  <a:srgbClr val="FF0000"/>
                </a:solidFill>
                <a:latin typeface="Times New Roman" pitchFamily="18" charset="0"/>
                <a:cs typeface="Times New Roman" pitchFamily="18" charset="0"/>
              </a:rPr>
              <a:t>循环次数表达式</a:t>
            </a:r>
            <a:r>
              <a:rPr lang="zh-CN" altLang="en-US" sz="2200" b="1" dirty="0">
                <a:solidFill>
                  <a:prstClr val="black"/>
                </a:solidFill>
                <a:latin typeface="Times New Roman" pitchFamily="18" charset="0"/>
                <a:cs typeface="Times New Roman" pitchFamily="18" charset="0"/>
              </a:rPr>
              <a:t>”可以是</a:t>
            </a:r>
            <a:r>
              <a:rPr lang="zh-CN" altLang="en-US" sz="2200" b="1" dirty="0">
                <a:solidFill>
                  <a:srgbClr val="0000FF"/>
                </a:solidFill>
                <a:latin typeface="Times New Roman" pitchFamily="18" charset="0"/>
                <a:cs typeface="Times New Roman" pitchFamily="18" charset="0"/>
              </a:rPr>
              <a:t>数值确定</a:t>
            </a:r>
            <a:r>
              <a:rPr lang="zh-CN" altLang="en-US" sz="2200" b="1" dirty="0">
                <a:solidFill>
                  <a:prstClr val="black"/>
                </a:solidFill>
                <a:latin typeface="Times New Roman" pitchFamily="18" charset="0"/>
                <a:cs typeface="Times New Roman" pitchFamily="18" charset="0"/>
              </a:rPr>
              <a:t>的整数、变量或定义了</a:t>
            </a:r>
            <a:r>
              <a:rPr lang="zh-CN" altLang="en-US" sz="2200" b="1" dirty="0">
                <a:solidFill>
                  <a:srgbClr val="0000FF"/>
                </a:solidFill>
                <a:latin typeface="Times New Roman" pitchFamily="18" charset="0"/>
                <a:cs typeface="Times New Roman" pitchFamily="18" charset="0"/>
              </a:rPr>
              <a:t>常数</a:t>
            </a:r>
            <a:r>
              <a:rPr lang="zh-CN" altLang="en-US" sz="2200" b="1" dirty="0">
                <a:solidFill>
                  <a:prstClr val="black"/>
                </a:solidFill>
                <a:latin typeface="Times New Roman" pitchFamily="18" charset="0"/>
                <a:cs typeface="Times New Roman" pitchFamily="18" charset="0"/>
              </a:rPr>
              <a:t>的参数标识符。</a:t>
            </a:r>
            <a:endParaRPr lang="en-US" altLang="zh-CN" sz="2200" b="1" dirty="0">
              <a:solidFill>
                <a:prstClr val="black"/>
              </a:solidFill>
              <a:latin typeface="Times New Roman" pitchFamily="18" charset="0"/>
              <a:cs typeface="Times New Roman" pitchFamily="18" charset="0"/>
            </a:endParaRPr>
          </a:p>
        </p:txBody>
      </p:sp>
      <p:sp>
        <p:nvSpPr>
          <p:cNvPr id="11" name="Rectangle 3"/>
          <p:cNvSpPr>
            <a:spLocks noChangeArrowheads="1"/>
          </p:cNvSpPr>
          <p:nvPr/>
        </p:nvSpPr>
        <p:spPr bwMode="auto">
          <a:xfrm>
            <a:off x="1175132" y="63526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24</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repeat</a:t>
            </a:r>
            <a:r>
              <a:rPr lang="zh-CN" altLang="en-US" sz="2800" b="1" dirty="0">
                <a:solidFill>
                  <a:srgbClr val="0070C0"/>
                </a:solidFill>
                <a:latin typeface="Times New Roman" pitchFamily="18" charset="0"/>
                <a:cs typeface="Times New Roman" pitchFamily="18" charset="0"/>
              </a:rPr>
              <a:t>循环语句</a:t>
            </a:r>
          </a:p>
        </p:txBody>
      </p:sp>
    </p:spTree>
    <p:extLst>
      <p:ext uri="{BB962C8B-B14F-4D97-AF65-F5344CB8AC3E}">
        <p14:creationId xmlns:p14="http://schemas.microsoft.com/office/powerpoint/2010/main" val="3982038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32</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 name="Rectangle 3"/>
          <p:cNvSpPr>
            <a:spLocks noChangeArrowheads="1"/>
          </p:cNvSpPr>
          <p:nvPr/>
        </p:nvSpPr>
        <p:spPr bwMode="auto">
          <a:xfrm>
            <a:off x="1259632" y="1328569"/>
            <a:ext cx="7664420" cy="907941"/>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600"/>
              </a:spcAft>
            </a:pPr>
            <a:r>
              <a:rPr kumimoji="1" lang="en-US" altLang="zh-CN" sz="2400" b="1" dirty="0">
                <a:solidFill>
                  <a:srgbClr val="000000"/>
                </a:solidFill>
                <a:latin typeface="Times New Roman" pitchFamily="18" charset="0"/>
                <a:cs typeface="Times New Roman" pitchFamily="18" charset="0"/>
              </a:rPr>
              <a:t>while (</a:t>
            </a:r>
            <a:r>
              <a:rPr kumimoji="1" lang="zh-CN" altLang="en-US" sz="2400" b="1" dirty="0">
                <a:solidFill>
                  <a:srgbClr val="000000"/>
                </a:solidFill>
                <a:latin typeface="Times New Roman" pitchFamily="18" charset="0"/>
                <a:cs typeface="Times New Roman" pitchFamily="18" charset="0"/>
              </a:rPr>
              <a:t>循环控制条件表达式</a:t>
            </a:r>
            <a:r>
              <a:rPr kumimoji="1" lang="en-US" altLang="zh-CN" sz="2400" b="1" dirty="0">
                <a:solidFill>
                  <a:srgbClr val="000000"/>
                </a:solidFill>
                <a:latin typeface="Times New Roman" pitchFamily="18" charset="0"/>
                <a:cs typeface="Times New Roman" pitchFamily="18" charset="0"/>
              </a:rPr>
              <a:t>)</a:t>
            </a:r>
          </a:p>
          <a:p>
            <a:pPr eaLnBrk="0" hangingPunct="0">
              <a:spcAft>
                <a:spcPts val="600"/>
              </a:spcAft>
            </a:pPr>
            <a:r>
              <a:rPr kumimoji="1" lang="en-US" altLang="zh-CN" sz="2400" b="1" dirty="0">
                <a:solidFill>
                  <a:srgbClr val="000000"/>
                </a:solidFill>
                <a:latin typeface="Times New Roman" pitchFamily="18" charset="0"/>
                <a:cs typeface="Times New Roman" pitchFamily="18" charset="0"/>
              </a:rPr>
              <a:t>     begin     </a:t>
            </a:r>
            <a:r>
              <a:rPr kumimoji="1" lang="zh-CN" altLang="en-US" sz="2400" b="1" dirty="0">
                <a:solidFill>
                  <a:srgbClr val="000000"/>
                </a:solidFill>
                <a:latin typeface="Times New Roman" pitchFamily="18" charset="0"/>
                <a:cs typeface="Times New Roman" pitchFamily="18" charset="0"/>
              </a:rPr>
              <a:t>循环体语句结构     </a:t>
            </a:r>
            <a:r>
              <a:rPr kumimoji="1" lang="en-US" altLang="zh-CN" sz="2400" b="1" dirty="0">
                <a:solidFill>
                  <a:srgbClr val="000000"/>
                </a:solidFill>
                <a:latin typeface="Times New Roman" pitchFamily="18" charset="0"/>
                <a:cs typeface="Times New Roman" pitchFamily="18" charset="0"/>
              </a:rPr>
              <a:t>end</a:t>
            </a:r>
          </a:p>
        </p:txBody>
      </p:sp>
      <p:sp>
        <p:nvSpPr>
          <p:cNvPr id="12" name="矩形 11"/>
          <p:cNvSpPr>
            <a:spLocks noChangeArrowheads="1"/>
          </p:cNvSpPr>
          <p:nvPr/>
        </p:nvSpPr>
        <p:spPr bwMode="auto">
          <a:xfrm>
            <a:off x="1259632" y="2668558"/>
            <a:ext cx="7504618" cy="2200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prstClr val="black"/>
              </a:buClr>
              <a:buFont typeface="Wingdings" panose="05000000000000000000" pitchFamily="2" charset="2"/>
              <a:buChar char="Ø"/>
            </a:pPr>
            <a:r>
              <a:rPr lang="zh-CN" altLang="en-US" sz="2000" b="1" dirty="0">
                <a:solidFill>
                  <a:prstClr val="black"/>
                </a:solidFill>
                <a:latin typeface="Times New Roman" pitchFamily="18" charset="0"/>
                <a:cs typeface="Times New Roman" pitchFamily="18" charset="0"/>
              </a:rPr>
              <a:t>首先根据“</a:t>
            </a:r>
            <a:r>
              <a:rPr lang="zh-CN" altLang="en-US" sz="2000" b="1" dirty="0">
                <a:solidFill>
                  <a:srgbClr val="FF0000"/>
                </a:solidFill>
                <a:latin typeface="Times New Roman" pitchFamily="18" charset="0"/>
                <a:cs typeface="Times New Roman" pitchFamily="18" charset="0"/>
              </a:rPr>
              <a:t>循环控制条件表达式</a:t>
            </a:r>
            <a:r>
              <a:rPr lang="zh-CN" altLang="en-US" sz="2000" b="1" dirty="0">
                <a:solidFill>
                  <a:prstClr val="black"/>
                </a:solidFill>
                <a:latin typeface="Times New Roman" pitchFamily="18" charset="0"/>
                <a:cs typeface="Times New Roman" pitchFamily="18" charset="0"/>
              </a:rPr>
              <a:t>”的计算所得，判断是否满足继续循环的条件，如果为真，执行一边“循环体语句结构”中的所有语句；若为伪，即不满足循环表达式的条件，则结束循环。</a:t>
            </a:r>
            <a:endParaRPr lang="en-US" altLang="zh-CN" sz="2000" b="1" dirty="0">
              <a:solidFill>
                <a:prstClr val="black"/>
              </a:solidFill>
              <a:latin typeface="Times New Roman" pitchFamily="18" charset="0"/>
              <a:cs typeface="Times New Roman" pitchFamily="18" charset="0"/>
            </a:endParaRPr>
          </a:p>
          <a:p>
            <a:pPr eaLnBrk="1" hangingPunct="1">
              <a:lnSpc>
                <a:spcPct val="110000"/>
              </a:lnSpc>
              <a:spcBef>
                <a:spcPts val="0"/>
              </a:spcBef>
              <a:spcAft>
                <a:spcPts val="600"/>
              </a:spcAft>
              <a:buClr>
                <a:prstClr val="black"/>
              </a:buClr>
              <a:buFont typeface="Wingdings" panose="05000000000000000000" pitchFamily="2" charset="2"/>
              <a:buChar char="Ø"/>
            </a:pPr>
            <a:r>
              <a:rPr lang="zh-CN" altLang="en-US" sz="2000" b="1" dirty="0">
                <a:solidFill>
                  <a:srgbClr val="FF0000"/>
                </a:solidFill>
                <a:latin typeface="Times New Roman" pitchFamily="18" charset="0"/>
                <a:cs typeface="Times New Roman" pitchFamily="18" charset="0"/>
              </a:rPr>
              <a:t>必须在“循环体语句结构”中包含类似</a:t>
            </a:r>
            <a:r>
              <a:rPr lang="en-US" altLang="zh-CN" sz="2000" b="1" dirty="0">
                <a:solidFill>
                  <a:srgbClr val="FF0000"/>
                </a:solidFill>
                <a:latin typeface="Times New Roman" pitchFamily="18" charset="0"/>
                <a:cs typeface="Times New Roman" pitchFamily="18" charset="0"/>
              </a:rPr>
              <a:t>for</a:t>
            </a:r>
            <a:r>
              <a:rPr lang="zh-CN" altLang="en-US" sz="2000" b="1" dirty="0">
                <a:solidFill>
                  <a:srgbClr val="FF0000"/>
                </a:solidFill>
                <a:latin typeface="Times New Roman" pitchFamily="18" charset="0"/>
                <a:cs typeface="Times New Roman" pitchFamily="18" charset="0"/>
              </a:rPr>
              <a:t>语句的“循环控制变量增值表达式”，以便其计算结果在条件式中作比较。</a:t>
            </a:r>
            <a:endParaRPr lang="en-US" altLang="zh-CN" sz="2000" b="1" dirty="0">
              <a:solidFill>
                <a:srgbClr val="FF0000"/>
              </a:solidFill>
              <a:latin typeface="Times New Roman" pitchFamily="18" charset="0"/>
              <a:cs typeface="Times New Roman" pitchFamily="18" charset="0"/>
            </a:endParaRPr>
          </a:p>
        </p:txBody>
      </p:sp>
      <p:sp>
        <p:nvSpPr>
          <p:cNvPr id="13" name="Rectangle 3"/>
          <p:cNvSpPr>
            <a:spLocks noChangeArrowheads="1"/>
          </p:cNvSpPr>
          <p:nvPr/>
        </p:nvSpPr>
        <p:spPr bwMode="auto">
          <a:xfrm>
            <a:off x="1175132" y="63526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25</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while</a:t>
            </a:r>
            <a:r>
              <a:rPr lang="zh-CN" altLang="en-US" sz="2800" b="1" dirty="0">
                <a:solidFill>
                  <a:srgbClr val="0070C0"/>
                </a:solidFill>
                <a:latin typeface="Times New Roman" pitchFamily="18" charset="0"/>
                <a:cs typeface="Times New Roman" pitchFamily="18" charset="0"/>
              </a:rPr>
              <a:t>循环语句</a:t>
            </a:r>
          </a:p>
        </p:txBody>
      </p:sp>
    </p:spTree>
    <p:extLst>
      <p:ext uri="{BB962C8B-B14F-4D97-AF65-F5344CB8AC3E}">
        <p14:creationId xmlns:p14="http://schemas.microsoft.com/office/powerpoint/2010/main" val="2789370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318766" y="1279213"/>
            <a:ext cx="7586588" cy="98488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forever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或</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forever   begin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语句；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end</a:t>
            </a:r>
          </a:p>
        </p:txBody>
      </p:sp>
      <p:sp>
        <p:nvSpPr>
          <p:cNvPr id="7" name="矩形 6"/>
          <p:cNvSpPr>
            <a:spLocks noChangeArrowheads="1"/>
          </p:cNvSpPr>
          <p:nvPr/>
        </p:nvSpPr>
        <p:spPr bwMode="auto">
          <a:xfrm>
            <a:off x="1246758" y="2564904"/>
            <a:ext cx="7658596"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forever</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循环语句可以连续不断地执行其后的语句或语句块，从而产生周期性的波形，作为仿真激励信号。因此，</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forever</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语句通常用在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initial</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过程语句中。</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33</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9" name="Rectangle 3"/>
          <p:cNvSpPr>
            <a:spLocks noChangeArrowheads="1"/>
          </p:cNvSpPr>
          <p:nvPr/>
        </p:nvSpPr>
        <p:spPr bwMode="auto">
          <a:xfrm>
            <a:off x="1175132" y="63526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26</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forever</a:t>
            </a:r>
            <a:r>
              <a:rPr lang="zh-CN" altLang="en-US" sz="2800" b="1" dirty="0">
                <a:solidFill>
                  <a:srgbClr val="0070C0"/>
                </a:solidFill>
                <a:latin typeface="Times New Roman" pitchFamily="18" charset="0"/>
                <a:cs typeface="Times New Roman" pitchFamily="18" charset="0"/>
              </a:rPr>
              <a:t>循环语句</a:t>
            </a:r>
          </a:p>
        </p:txBody>
      </p:sp>
    </p:spTree>
    <p:extLst>
      <p:ext uri="{BB962C8B-B14F-4D97-AF65-F5344CB8AC3E}">
        <p14:creationId xmlns:p14="http://schemas.microsoft.com/office/powerpoint/2010/main" val="2835332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 name="Rectangle 3"/>
          <p:cNvSpPr>
            <a:spLocks noChangeArrowheads="1"/>
          </p:cNvSpPr>
          <p:nvPr/>
        </p:nvSpPr>
        <p:spPr bwMode="auto">
          <a:xfrm>
            <a:off x="1175132" y="464185"/>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27</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a:t>
            </a: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Verilog</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例化语句及其用法</a:t>
            </a:r>
          </a:p>
        </p:txBody>
      </p:sp>
      <p:sp>
        <p:nvSpPr>
          <p:cNvPr id="23" name="矩形 22"/>
          <p:cNvSpPr>
            <a:spLocks noChangeArrowheads="1"/>
          </p:cNvSpPr>
          <p:nvPr/>
        </p:nvSpPr>
        <p:spPr bwMode="auto">
          <a:xfrm>
            <a:off x="1187624" y="2418561"/>
            <a:ext cx="7632848"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&lt;</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模块元件名</a:t>
            </a: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&gt;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Verilog</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描述的模块名，即元件名。具有唯一性。如例</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3-6</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中的</a:t>
            </a:r>
            <a:r>
              <a:rPr kumimoji="0" lang="en-US" altLang="zh-CN" sz="20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h_adder</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和</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or</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&lt;</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例化元件名</a:t>
            </a: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&gt;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：在具体电路上元件被调用后放在不同位置或担任不同任务必须有对应的名称。用户自定义，没有唯一性，但在模块中一旦确定此名，就唯一确定下来了。如例</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3-6</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中的</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U1</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U2</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U3</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18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例化元件端口</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是模块文件中已定义的端口名（内部端口名），它与其对应括号内的例化元件</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外接端口名</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相连。</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25" name="Rectangle 3"/>
          <p:cNvSpPr>
            <a:spLocks noChangeArrowheads="1"/>
          </p:cNvSpPr>
          <p:nvPr/>
        </p:nvSpPr>
        <p:spPr bwMode="auto">
          <a:xfrm>
            <a:off x="1115616" y="1184265"/>
            <a:ext cx="7792650" cy="904863"/>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1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&lt;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模块元件名</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&gt;  &lt;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例化元件名</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&gt;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例化元件端口（例化元件外接端口名）</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34</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51059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1208856" y="1438856"/>
            <a:ext cx="7720642" cy="781833"/>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 name="Rectangle 3"/>
          <p:cNvSpPr>
            <a:spLocks noChangeArrowheads="1"/>
          </p:cNvSpPr>
          <p:nvPr/>
        </p:nvSpPr>
        <p:spPr bwMode="auto">
          <a:xfrm>
            <a:off x="1175132" y="26064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27</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a:t>
            </a: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Verilog</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例化语句及其用法</a:t>
            </a:r>
          </a:p>
        </p:txBody>
      </p:sp>
      <p:sp>
        <p:nvSpPr>
          <p:cNvPr id="23" name="矩形 22"/>
          <p:cNvSpPr>
            <a:spLocks noChangeArrowheads="1"/>
          </p:cNvSpPr>
          <p:nvPr/>
        </p:nvSpPr>
        <p:spPr bwMode="auto">
          <a:xfrm>
            <a:off x="1187624" y="1412776"/>
            <a:ext cx="7632848"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300"/>
              </a:spcAft>
              <a:buClr>
                <a:prstClr val="black"/>
              </a:buClr>
              <a:buSzTx/>
              <a:buFont typeface="Arial" charset="0"/>
              <a:buNone/>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例：</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h_adder</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U2 (.A(net1), .SO(sum), .B(</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cin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.CO(net3))</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10000"/>
              </a:lnSpc>
              <a:spcBef>
                <a:spcPts val="0"/>
              </a:spcBef>
              <a:spcAft>
                <a:spcPts val="300"/>
              </a:spcAft>
              <a:buClr>
                <a:prstClr val="black"/>
              </a:buClr>
              <a:buSzTx/>
              <a:buFont typeface="Arial" charset="0"/>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描述某 一元件与外部连线或其他元件连接的情况。</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	</a:t>
            </a:r>
          </a:p>
        </p:txBody>
      </p:sp>
      <p:sp>
        <p:nvSpPr>
          <p:cNvPr id="7" name="矩形 6"/>
          <p:cNvSpPr>
            <a:spLocks noChangeArrowheads="1"/>
          </p:cNvSpPr>
          <p:nvPr/>
        </p:nvSpPr>
        <p:spPr bwMode="auto">
          <a:xfrm>
            <a:off x="1187624" y="2564904"/>
            <a:ext cx="7632848" cy="318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a:t>
            </a: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h_adder</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是待调用的模块元件名，表示该模块是半加器。</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U2</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是例化的元件名，是用户在特定情况下调用元件</a:t>
            </a: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h_adder</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而取的名字，表示全加器电路图上的第二个半加器</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U2</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.A(net1)</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表示第二个半加器的输入端口</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与外部连线</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net1</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相连。</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.SO(sum)</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表示第二个半加器的输出端口</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SO</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与全加器输出口线</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sum</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相连。</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9" name="矩形 6"/>
          <p:cNvSpPr>
            <a:spLocks noChangeArrowheads="1"/>
          </p:cNvSpPr>
          <p:nvPr/>
        </p:nvSpPr>
        <p:spPr bwMode="auto">
          <a:xfrm>
            <a:off x="1208856" y="908720"/>
            <a:ext cx="7720642" cy="43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600"/>
              </a:spcAft>
              <a:buClr>
                <a:srgbClr val="C0504D"/>
              </a:buClr>
              <a:buSzTx/>
              <a:buFont typeface="Wingdings" panose="05000000000000000000" pitchFamily="2" charset="2"/>
              <a:buChar char="n"/>
              <a:tabLst/>
              <a:defRPr/>
            </a:pPr>
            <a:r>
              <a:rPr kumimoji="0" lang="zh-CN" altLang="en-US" sz="2200" b="1" i="0" u="none" strike="noStrike" kern="1200" cap="none" spc="0" normalizeH="0" baseline="0" noProof="0" dirty="0">
                <a:ln>
                  <a:noFill/>
                </a:ln>
                <a:solidFill>
                  <a:srgbClr val="C0504D"/>
                </a:solidFill>
                <a:effectLst/>
                <a:uLnTx/>
                <a:uFillTx/>
                <a:latin typeface="Times New Roman" pitchFamily="18" charset="0"/>
                <a:ea typeface="宋体" pitchFamily="2" charset="-122"/>
                <a:cs typeface="Times New Roman" pitchFamily="18" charset="0"/>
              </a:rPr>
              <a:t>端口名关联法</a:t>
            </a:r>
            <a:endParaRPr kumimoji="0" lang="en-US" altLang="zh-CN" sz="2200" b="1" i="0" u="none" strike="noStrike" kern="1200" cap="none" spc="0" normalizeH="0" baseline="0" noProof="0" dirty="0">
              <a:ln>
                <a:noFill/>
              </a:ln>
              <a:solidFill>
                <a:srgbClr val="C0504D"/>
              </a:solidFill>
              <a:effectLst/>
              <a:uLnTx/>
              <a:uFillTx/>
              <a:latin typeface="Times New Roman" pitchFamily="18" charset="0"/>
              <a:ea typeface="宋体" pitchFamily="2" charset="-122"/>
              <a:cs typeface="Times New Roman" pitchFamily="18" charset="0"/>
            </a:endParaRPr>
          </a:p>
        </p:txBody>
      </p:sp>
      <p:grpSp>
        <p:nvGrpSpPr>
          <p:cNvPr id="4" name="组合 3"/>
          <p:cNvGrpSpPr/>
          <p:nvPr/>
        </p:nvGrpSpPr>
        <p:grpSpPr>
          <a:xfrm>
            <a:off x="1055893" y="4869160"/>
            <a:ext cx="7896309" cy="1728192"/>
            <a:chOff x="1055893" y="4869160"/>
            <a:chExt cx="7896309" cy="1728192"/>
          </a:xfrm>
        </p:grpSpPr>
        <p:pic>
          <p:nvPicPr>
            <p:cNvPr id="8"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b="17783"/>
            <a:stretch/>
          </p:blipFill>
          <p:spPr bwMode="auto">
            <a:xfrm>
              <a:off x="1055893" y="5026545"/>
              <a:ext cx="7896309" cy="157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4788024" y="5301208"/>
              <a:ext cx="360040" cy="288032"/>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椭圆 10"/>
            <p:cNvSpPr/>
            <p:nvPr/>
          </p:nvSpPr>
          <p:spPr>
            <a:xfrm>
              <a:off x="4176000" y="5184000"/>
              <a:ext cx="360040" cy="288032"/>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椭圆 11"/>
            <p:cNvSpPr/>
            <p:nvPr/>
          </p:nvSpPr>
          <p:spPr>
            <a:xfrm>
              <a:off x="5256000" y="5301208"/>
              <a:ext cx="360040" cy="28803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椭圆 12"/>
            <p:cNvSpPr/>
            <p:nvPr/>
          </p:nvSpPr>
          <p:spPr>
            <a:xfrm>
              <a:off x="7848000" y="5292000"/>
              <a:ext cx="360040" cy="288032"/>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TextBox 16"/>
            <p:cNvSpPr txBox="1"/>
            <p:nvPr/>
          </p:nvSpPr>
          <p:spPr>
            <a:xfrm>
              <a:off x="4716016" y="5121200"/>
              <a:ext cx="432048" cy="108000"/>
            </a:xfrm>
            <a:prstGeom prst="rect">
              <a:avLst/>
            </a:prstGeom>
            <a:solidFill>
              <a:schemeClr val="bg1"/>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18" name="TextBox 17"/>
            <p:cNvSpPr txBox="1"/>
            <p:nvPr/>
          </p:nvSpPr>
          <p:spPr>
            <a:xfrm>
              <a:off x="4499992" y="5998646"/>
              <a:ext cx="180000" cy="108000"/>
            </a:xfrm>
            <a:prstGeom prst="rect">
              <a:avLst/>
            </a:prstGeom>
            <a:solidFill>
              <a:schemeClr val="bg1"/>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3" name="TextBox 2"/>
            <p:cNvSpPr txBox="1"/>
            <p:nvPr/>
          </p:nvSpPr>
          <p:spPr>
            <a:xfrm>
              <a:off x="4644008" y="4869160"/>
              <a:ext cx="122413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err="1">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h_adder</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16" name="TextBox 15"/>
            <p:cNvSpPr txBox="1"/>
            <p:nvPr/>
          </p:nvSpPr>
          <p:spPr>
            <a:xfrm>
              <a:off x="4328432" y="5867980"/>
              <a:ext cx="531600"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U2</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grpSp>
      <p:sp>
        <p:nvSpPr>
          <p:cNvPr id="1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35</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66150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 name="Rectangle 3"/>
          <p:cNvSpPr>
            <a:spLocks noChangeArrowheads="1"/>
          </p:cNvSpPr>
          <p:nvPr/>
        </p:nvSpPr>
        <p:spPr bwMode="auto">
          <a:xfrm>
            <a:off x="1175132" y="447923"/>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27</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a:t>
            </a: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Verilog</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例化语句及其用法</a:t>
            </a:r>
          </a:p>
        </p:txBody>
      </p:sp>
      <p:sp>
        <p:nvSpPr>
          <p:cNvPr id="7" name="矩形 6"/>
          <p:cNvSpPr>
            <a:spLocks noChangeArrowheads="1"/>
          </p:cNvSpPr>
          <p:nvPr/>
        </p:nvSpPr>
        <p:spPr bwMode="auto">
          <a:xfrm>
            <a:off x="1187624" y="2968203"/>
            <a:ext cx="7632848"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也称位置映射法。</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模块源文件中的端口名与例化语句端口名</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顺序和位置一一对应</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一旦位置关联例化语句确定后，被连接元件的源文件中的端口表内的信号排列位置就不能再变动了。</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9" name="矩形 6"/>
          <p:cNvSpPr>
            <a:spLocks noChangeArrowheads="1"/>
          </p:cNvSpPr>
          <p:nvPr/>
        </p:nvSpPr>
        <p:spPr bwMode="auto">
          <a:xfrm>
            <a:off x="1208856" y="1168003"/>
            <a:ext cx="7720642" cy="46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600"/>
              </a:spcAft>
              <a:buClr>
                <a:srgbClr val="C0504D"/>
              </a:buClr>
              <a:buSzTx/>
              <a:buFont typeface="Wingdings" panose="05000000000000000000" pitchFamily="2" charset="2"/>
              <a:buChar char="n"/>
              <a:tabLst/>
              <a:defRPr/>
            </a:pPr>
            <a:r>
              <a:rPr kumimoji="0" lang="zh-CN" altLang="en-US" sz="2200" b="1" i="0" u="none" strike="noStrike" kern="1200" cap="none" spc="0" normalizeH="0" baseline="0" noProof="0" dirty="0">
                <a:ln>
                  <a:noFill/>
                </a:ln>
                <a:solidFill>
                  <a:srgbClr val="C0504D"/>
                </a:solidFill>
                <a:effectLst/>
                <a:uLnTx/>
                <a:uFillTx/>
                <a:latin typeface="Times New Roman" pitchFamily="18" charset="0"/>
                <a:ea typeface="宋体" pitchFamily="2" charset="-122"/>
                <a:cs typeface="Times New Roman" pitchFamily="18" charset="0"/>
              </a:rPr>
              <a:t>位置关联法</a:t>
            </a:r>
            <a:endParaRPr kumimoji="0" lang="en-US" altLang="zh-CN" sz="2200" b="1" i="0" u="none" strike="noStrike" kern="1200" cap="none" spc="0" normalizeH="0" baseline="0" noProof="0" dirty="0">
              <a:ln>
                <a:noFill/>
              </a:ln>
              <a:solidFill>
                <a:srgbClr val="C0504D"/>
              </a:solidFill>
              <a:effectLst/>
              <a:uLnTx/>
              <a:uFillTx/>
              <a:latin typeface="Times New Roman" pitchFamily="18" charset="0"/>
              <a:ea typeface="宋体" pitchFamily="2" charset="-122"/>
              <a:cs typeface="Times New Roman" pitchFamily="18" charset="0"/>
            </a:endParaRPr>
          </a:p>
        </p:txBody>
      </p:sp>
      <p:sp>
        <p:nvSpPr>
          <p:cNvPr id="6" name="矩形 5"/>
          <p:cNvSpPr/>
          <p:nvPr/>
        </p:nvSpPr>
        <p:spPr>
          <a:xfrm>
            <a:off x="1208856" y="1711063"/>
            <a:ext cx="7720642" cy="421793"/>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矩形 7"/>
          <p:cNvSpPr>
            <a:spLocks noChangeArrowheads="1"/>
          </p:cNvSpPr>
          <p:nvPr/>
        </p:nvSpPr>
        <p:spPr bwMode="auto">
          <a:xfrm>
            <a:off x="1187624" y="1684983"/>
            <a:ext cx="7632848"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300"/>
              </a:spcAft>
              <a:buClr>
                <a:prstClr val="black"/>
              </a:buClr>
              <a:buSzTx/>
              <a:buFont typeface="Arial" charset="0"/>
              <a:buNone/>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例：</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h_adder</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U1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ain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bin, net1, net2)</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10000"/>
              </a:lnSpc>
              <a:spcBef>
                <a:spcPts val="0"/>
              </a:spcBef>
              <a:spcAft>
                <a:spcPts val="300"/>
              </a:spcAft>
              <a:buClr>
                <a:prstClr val="black"/>
              </a:buClr>
              <a:buSzTx/>
              <a:buFont typeface="Arial" charset="0"/>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	</a:t>
            </a:r>
          </a:p>
        </p:txBody>
      </p:sp>
      <p:sp>
        <p:nvSpPr>
          <p:cNvPr id="10" name="TextBox 9"/>
          <p:cNvSpPr txBox="1"/>
          <p:nvPr/>
        </p:nvSpPr>
        <p:spPr>
          <a:xfrm>
            <a:off x="1403648" y="2276872"/>
            <a:ext cx="489654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半加器模块：</a:t>
            </a:r>
            <a:r>
              <a:rPr kumimoji="0" lang="en-US" altLang="zh-CN" sz="2000" b="1" i="0" u="none" strike="noStrike" kern="1200" cap="none" spc="0" normalizeH="0" baseline="0" noProof="0" dirty="0" err="1">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h_adder</a:t>
            </a:r>
            <a:r>
              <a:rPr kumimoji="0" lang="en-US" altLang="zh-CN"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  (A,  B,  SO,  CO)</a:t>
            </a:r>
            <a:endParaRPr kumimoji="0" lang="zh-CN" altLang="en-US" sz="2000" b="1" i="0" u="none" strike="noStrike" kern="1200" cap="none" spc="0" normalizeH="0" baseline="0" noProof="0" dirty="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endParaRPr>
          </a:p>
        </p:txBody>
      </p:sp>
      <p:cxnSp>
        <p:nvCxnSpPr>
          <p:cNvPr id="3" name="直接箭头连接符 2"/>
          <p:cNvCxnSpPr/>
          <p:nvPr/>
        </p:nvCxnSpPr>
        <p:spPr>
          <a:xfrm flipH="1" flipV="1">
            <a:off x="3995936" y="2088939"/>
            <a:ext cx="216024" cy="21987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flipV="1">
            <a:off x="4427984" y="2088939"/>
            <a:ext cx="144016" cy="21987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4997802" y="2088939"/>
            <a:ext cx="0" cy="21987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5508104" y="2088939"/>
            <a:ext cx="72008" cy="21987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36</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57973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5" name="Rectangle 3"/>
          <p:cNvSpPr>
            <a:spLocks noChangeArrowheads="1"/>
          </p:cNvSpPr>
          <p:nvPr/>
        </p:nvSpPr>
        <p:spPr bwMode="auto">
          <a:xfrm>
            <a:off x="1175132" y="447923"/>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28</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、库元件及其调用</a:t>
            </a:r>
          </a:p>
        </p:txBody>
      </p:sp>
      <p:sp>
        <p:nvSpPr>
          <p:cNvPr id="7" name="矩形 6"/>
          <p:cNvSpPr>
            <a:spLocks noChangeArrowheads="1"/>
          </p:cNvSpPr>
          <p:nvPr/>
        </p:nvSpPr>
        <p:spPr bwMode="auto">
          <a:xfrm>
            <a:off x="1187624" y="2204864"/>
            <a:ext cx="7632848" cy="258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Verilog</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中预先定义的基本逻辑单元称为</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原语</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primitive</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），即现成的</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门级库元件</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。包括</a:t>
            </a:r>
            <a:r>
              <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and</a:t>
            </a: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（与门）</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1" lang="en-US" altLang="zh-CN" sz="20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Times New Roman" pitchFamily="18" charset="0"/>
              </a:rPr>
              <a:t>nand</a:t>
            </a: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（与非门）</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or</a:t>
            </a: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（或门）</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nor</a:t>
            </a: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（或非门）</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1" lang="en-US" altLang="zh-CN" sz="20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Times New Roman" pitchFamily="18" charset="0"/>
              </a:rPr>
              <a:t>xor</a:t>
            </a: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（异或门）</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1" lang="en-US" altLang="zh-CN" sz="20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Times New Roman" pitchFamily="18" charset="0"/>
              </a:rPr>
              <a:t>xnor</a:t>
            </a: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（同或门）</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1"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not</a:t>
            </a: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（非门）</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等。</a:t>
            </a:r>
            <a:endParaRPr kumimoji="1" lang="en-US" altLang="zh-CN" sz="2000" b="1" dirty="0">
              <a:solidFill>
                <a:prstClr val="black"/>
              </a:solidFill>
              <a:latin typeface="Times New Roman" pitchFamily="18" charset="0"/>
              <a:cs typeface="Times New Roman" pitchFamily="18" charset="0"/>
            </a:endParaRPr>
          </a:p>
          <a:p>
            <a:pPr marL="342000" eaLnBrk="1" hangingPunct="1">
              <a:lnSpc>
                <a:spcPct val="110000"/>
              </a:lnSpc>
              <a:spcBef>
                <a:spcPts val="0"/>
              </a:spcBef>
              <a:spcAft>
                <a:spcPts val="600"/>
              </a:spcAft>
              <a:buClr>
                <a:prstClr val="black"/>
              </a:buClr>
              <a:buFont typeface="Wingdings" panose="05000000000000000000" pitchFamily="2" charset="2"/>
              <a:buChar char="Ø"/>
              <a:defRPr/>
            </a:pP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内建于库中的门级元件的元件名也都是关键词，</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必须小写</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有</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一到多个输入端口</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，但</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只有一个输出</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，且默认输出口的排列位置在</a:t>
            </a:r>
            <a:r>
              <a:rPr kumimoji="1"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最左侧</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37</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9" name="Rectangle 3">
            <a:extLst>
              <a:ext uri="{FF2B5EF4-FFF2-40B4-BE49-F238E27FC236}">
                <a16:creationId xmlns:a16="http://schemas.microsoft.com/office/drawing/2014/main" id="{315B58D5-F3BB-C9CF-920E-FE0410D7BE20}"/>
              </a:ext>
            </a:extLst>
          </p:cNvPr>
          <p:cNvSpPr>
            <a:spLocks noChangeArrowheads="1"/>
          </p:cNvSpPr>
          <p:nvPr/>
        </p:nvSpPr>
        <p:spPr bwMode="auto">
          <a:xfrm>
            <a:off x="1318766" y="1268760"/>
            <a:ext cx="7586588" cy="612000"/>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1200"/>
              </a:spcAft>
              <a:buClrTx/>
              <a:buSzTx/>
              <a:buFontTx/>
              <a:buNone/>
              <a:tabLst/>
              <a:defRPr/>
            </a:pP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基本门元件名  </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&lt;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门例化名</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&gt;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&lt;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端口关联列表</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&gt;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12" name="Rectangle 3">
            <a:extLst>
              <a:ext uri="{FF2B5EF4-FFF2-40B4-BE49-F238E27FC236}">
                <a16:creationId xmlns:a16="http://schemas.microsoft.com/office/drawing/2014/main" id="{901FA9BC-5ABC-1AC9-CA8F-1CB203D6E3FC}"/>
              </a:ext>
            </a:extLst>
          </p:cNvPr>
          <p:cNvSpPr>
            <a:spLocks noChangeArrowheads="1"/>
          </p:cNvSpPr>
          <p:nvPr/>
        </p:nvSpPr>
        <p:spPr bwMode="auto">
          <a:xfrm>
            <a:off x="1318766" y="5057308"/>
            <a:ext cx="7599462" cy="1107996"/>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0"/>
              </a:spcAft>
              <a:buClrTx/>
              <a:buSzTx/>
              <a:buFontTx/>
              <a:buNone/>
              <a:tabLst/>
              <a:defRPr/>
            </a:pPr>
            <a:r>
              <a:rPr kumimoji="1" lang="zh-CN" altLang="en-US" sz="2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例：</a:t>
            </a:r>
            <a:endParaRPr kumimoji="1" lang="en-US" altLang="zh-CN" sz="2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ts val="0"/>
              </a:spcAft>
              <a:buClrTx/>
              <a:buSzTx/>
              <a:buFontTx/>
              <a:buNone/>
              <a:tabLst/>
              <a:defRPr/>
            </a:pPr>
            <a:r>
              <a:rPr kumimoji="1" lang="en-US" altLang="zh-CN" sz="2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and U1 (out, in1, in2, in3);	</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三输入与门，例化名</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U1</a:t>
            </a:r>
          </a:p>
          <a:p>
            <a:pPr marL="0" marR="0" lvl="0" indent="0" algn="l" defTabSz="914400" rtl="0" eaLnBrk="0" fontAlgn="base" latinLnBrk="0" hangingPunct="0">
              <a:lnSpc>
                <a:spcPct val="100000"/>
              </a:lnSpc>
              <a:spcBef>
                <a:spcPct val="0"/>
              </a:spcBef>
              <a:spcAft>
                <a:spcPts val="0"/>
              </a:spcAft>
              <a:buClrTx/>
              <a:buSzTx/>
              <a:buFontTx/>
              <a:buNone/>
              <a:tabLst/>
              <a:defRPr/>
            </a:pPr>
            <a:r>
              <a:rPr kumimoji="1" lang="en-US" altLang="zh-CN" sz="22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and U2 (out, in1, in2);		</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二输入与门，例化名是</a:t>
            </a:r>
            <a:r>
              <a:rPr kumimoji="1" lang="en-US" altLang="zh-CN" sz="22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U2</a:t>
            </a:r>
          </a:p>
        </p:txBody>
      </p:sp>
    </p:spTree>
    <p:extLst>
      <p:ext uri="{BB962C8B-B14F-4D97-AF65-F5344CB8AC3E}">
        <p14:creationId xmlns:p14="http://schemas.microsoft.com/office/powerpoint/2010/main" val="3740560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 name="矩形 22"/>
          <p:cNvSpPr/>
          <p:nvPr/>
        </p:nvSpPr>
        <p:spPr>
          <a:xfrm>
            <a:off x="1208856" y="4951423"/>
            <a:ext cx="7720642" cy="781833"/>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4" name="矩形 23"/>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a:spLocks noChangeArrowheads="1"/>
          </p:cNvSpPr>
          <p:nvPr/>
        </p:nvSpPr>
        <p:spPr bwMode="auto">
          <a:xfrm>
            <a:off x="1187624" y="2687839"/>
            <a:ext cx="7720642" cy="3060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1800"/>
              </a:spcAft>
              <a:buClr>
                <a:prstClr val="black"/>
              </a:buClr>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parameter</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是定义参数的关键词。</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1800"/>
              </a:spcAft>
              <a:buClr>
                <a:prstClr val="black"/>
              </a:buClr>
              <a:buSzTx/>
              <a:buFont typeface="Wingdings" panose="05000000000000000000" pitchFamily="2" charset="2"/>
              <a:buChar char="Ø"/>
              <a:tabLst/>
              <a:defRPr/>
            </a:pP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1800"/>
              </a:spcAft>
              <a:buClr>
                <a:prstClr val="black"/>
              </a:buClr>
              <a:buSzTx/>
              <a:buFont typeface="Wingdings" panose="05000000000000000000" pitchFamily="2" charset="2"/>
              <a:buChar char="Ø"/>
              <a:tabLst/>
              <a:defRPr/>
            </a:pPr>
            <a:endParaRPr lang="en-US" altLang="zh-CN" sz="2000" b="1" dirty="0">
              <a:solidFill>
                <a:prstClr val="black"/>
              </a:solidFill>
              <a:latin typeface="Times New Roman" pitchFamily="18" charset="0"/>
              <a:cs typeface="Times New Roman" pitchFamily="18" charset="0"/>
            </a:endParaRPr>
          </a:p>
          <a:p>
            <a:pPr marL="342000" marR="0" lvl="0" indent="-342900" algn="l" defTabSz="914400" rtl="0" eaLnBrk="1" fontAlgn="base" latinLnBrk="0" hangingPunct="1">
              <a:lnSpc>
                <a:spcPct val="110000"/>
              </a:lnSpc>
              <a:spcBef>
                <a:spcPts val="0"/>
              </a:spcBef>
              <a:spcAft>
                <a:spcPts val="1800"/>
              </a:spcAft>
              <a:buClr>
                <a:prstClr val="black"/>
              </a:buClr>
              <a:buSzTx/>
              <a:buFont typeface="Wingdings" panose="05000000000000000000" pitchFamily="2" charset="2"/>
              <a:buChar char="Ø"/>
              <a:tabLst/>
              <a:defRPr/>
            </a:pP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10000"/>
              </a:lnSpc>
              <a:spcBef>
                <a:spcPts val="0"/>
              </a:spcBef>
              <a:spcAft>
                <a:spcPts val="300"/>
              </a:spcAft>
              <a:buClr>
                <a:prstClr val="black"/>
              </a:buClr>
              <a:buSzTx/>
              <a:buFont typeface="Arial" charset="0"/>
              <a:buNone/>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例：</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parameter  A=15, B=4'b1011, C=8'hAC;</a:t>
            </a:r>
          </a:p>
          <a:p>
            <a:pPr marL="0" marR="0" lvl="0" indent="0" algn="l" defTabSz="914400" rtl="0" eaLnBrk="1" fontAlgn="base" latinLnBrk="0" hangingPunct="1">
              <a:lnSpc>
                <a:spcPct val="110000"/>
              </a:lnSpc>
              <a:spcBef>
                <a:spcPts val="0"/>
              </a:spcBef>
              <a:spcAft>
                <a:spcPts val="1200"/>
              </a:spcAft>
              <a:buClr>
                <a:prstClr val="black"/>
              </a:buClr>
              <a:buSzTx/>
              <a:buFont typeface="Arial" charset="0"/>
              <a:buNone/>
              <a:tabLst/>
              <a:defRPr/>
            </a:pP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parameter  d=8'b1001_0011,  e=8'sb10101101;</a:t>
            </a:r>
          </a:p>
        </p:txBody>
      </p:sp>
      <p:sp>
        <p:nvSpPr>
          <p:cNvPr id="19" name="Rectangle 3"/>
          <p:cNvSpPr>
            <a:spLocks noChangeArrowheads="1"/>
          </p:cNvSpPr>
          <p:nvPr/>
        </p:nvSpPr>
        <p:spPr bwMode="auto">
          <a:xfrm>
            <a:off x="1115616" y="1484784"/>
            <a:ext cx="7792650" cy="904863"/>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1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parameter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标识符名</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表达式或数值</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标识符名</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表达式或数值</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38</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1" name="Rectangle 3"/>
          <p:cNvSpPr>
            <a:spLocks noChangeArrowheads="1"/>
          </p:cNvSpPr>
          <p:nvPr/>
        </p:nvSpPr>
        <p:spPr bwMode="auto">
          <a:xfrm>
            <a:off x="1175132" y="601524"/>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29</a:t>
            </a:r>
            <a:r>
              <a:rPr lang="zh-CN" altLang="en-US" sz="2800" b="1" dirty="0">
                <a:solidFill>
                  <a:srgbClr val="0070C0"/>
                </a:solidFill>
                <a:latin typeface="Times New Roman" pitchFamily="18" charset="0"/>
                <a:cs typeface="Times New Roman" pitchFamily="18" charset="0"/>
              </a:rPr>
              <a:t>、参数定义关键词</a:t>
            </a:r>
            <a:r>
              <a:rPr lang="en-US" altLang="zh-CN" sz="2800" b="1" dirty="0">
                <a:solidFill>
                  <a:srgbClr val="0070C0"/>
                </a:solidFill>
                <a:latin typeface="Times New Roman" pitchFamily="18" charset="0"/>
                <a:cs typeface="Times New Roman" pitchFamily="18" charset="0"/>
              </a:rPr>
              <a:t>parameter</a:t>
            </a:r>
            <a:endParaRPr lang="zh-CN" altLang="en-US" sz="2800" b="1" dirty="0">
              <a:solidFill>
                <a:srgbClr val="0070C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187395D8-65B6-CEA5-BAC0-1077B1DF3A10}"/>
              </a:ext>
            </a:extLst>
          </p:cNvPr>
          <p:cNvSpPr>
            <a:spLocks noChangeArrowheads="1"/>
          </p:cNvSpPr>
          <p:nvPr/>
        </p:nvSpPr>
        <p:spPr bwMode="auto">
          <a:xfrm>
            <a:off x="1547664" y="3212976"/>
            <a:ext cx="7272808" cy="1157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457200" marR="0" lvl="0" indent="-457200" algn="l" defTabSz="914400" rtl="0" eaLnBrk="1" fontAlgn="base" latinLnBrk="0" hangingPunct="1">
              <a:lnSpc>
                <a:spcPct val="110000"/>
              </a:lnSpc>
              <a:spcBef>
                <a:spcPts val="0"/>
              </a:spcBef>
              <a:spcAft>
                <a:spcPts val="600"/>
              </a:spcAft>
              <a:buClr>
                <a:prstClr val="black"/>
              </a:buClr>
              <a:buSzTx/>
              <a:buFont typeface="+mj-lt"/>
              <a:buAutoNum type="alphaLcParenR"/>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sym typeface="Wingdings" panose="05000000000000000000" pitchFamily="2" charset="2"/>
              </a:rPr>
              <a:t>用标识符</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sym typeface="Wingdings" panose="05000000000000000000" pitchFamily="2" charset="2"/>
              </a:rPr>
              <a:t>定义一些常数</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457200" marR="0" lvl="0" indent="-457200" algn="l" defTabSz="914400" rtl="0" eaLnBrk="1" fontAlgn="base" latinLnBrk="0" hangingPunct="1">
              <a:lnSpc>
                <a:spcPct val="110000"/>
              </a:lnSpc>
              <a:spcBef>
                <a:spcPts val="0"/>
              </a:spcBef>
              <a:spcAft>
                <a:spcPts val="600"/>
              </a:spcAft>
              <a:buClr>
                <a:prstClr val="black"/>
              </a:buClr>
              <a:buSzTx/>
              <a:buFont typeface="+mj-lt"/>
              <a:buAutoNum type="alphaLcParenR"/>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通过</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例化语句来</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传递参数</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，以便仅通过上层设计中的相关参数的改变来轻易地改变底层电路的结构功能与逻辑规模。</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a:t>
            </a:r>
          </a:p>
        </p:txBody>
      </p:sp>
    </p:spTree>
    <p:extLst>
      <p:ext uri="{BB962C8B-B14F-4D97-AF65-F5344CB8AC3E}">
        <p14:creationId xmlns:p14="http://schemas.microsoft.com/office/powerpoint/2010/main" val="1929677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 name="Rectangle 3"/>
          <p:cNvSpPr>
            <a:spLocks noChangeArrowheads="1"/>
          </p:cNvSpPr>
          <p:nvPr/>
        </p:nvSpPr>
        <p:spPr bwMode="auto">
          <a:xfrm>
            <a:off x="1043608" y="1226369"/>
            <a:ext cx="7992887" cy="1523494"/>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10000"/>
              </a:lnSpc>
              <a:spcBef>
                <a:spcPct val="0"/>
              </a:spcBef>
              <a:spcAft>
                <a:spcPts val="60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模块名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(parameter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参数名</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 parameter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参数名</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模块端口名表</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10000"/>
              </a:lnSpc>
              <a:spcBef>
                <a:spcPct val="0"/>
              </a:spcBef>
              <a:spcAft>
                <a:spcPts val="60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模块名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(parameter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参数表达式</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，参数表达式</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模块端口名表</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p>
        </p:txBody>
      </p:sp>
      <p:sp>
        <p:nvSpPr>
          <p:cNvPr id="19" name="Rectangle 3"/>
          <p:cNvSpPr>
            <a:spLocks noChangeArrowheads="1"/>
          </p:cNvSpPr>
          <p:nvPr/>
        </p:nvSpPr>
        <p:spPr bwMode="auto">
          <a:xfrm>
            <a:off x="1175132" y="780093"/>
            <a:ext cx="7645340" cy="430887"/>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zh-CN" altLang="en-US" sz="22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底层文件的模块语句和参数表述</a:t>
            </a:r>
          </a:p>
        </p:txBody>
      </p:sp>
      <p:sp>
        <p:nvSpPr>
          <p:cNvPr id="8" name="Rectangle 3"/>
          <p:cNvSpPr>
            <a:spLocks noChangeArrowheads="1"/>
          </p:cNvSpPr>
          <p:nvPr/>
        </p:nvSpPr>
        <p:spPr bwMode="auto">
          <a:xfrm>
            <a:off x="1043608" y="3254207"/>
            <a:ext cx="7992887" cy="769441"/>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10000"/>
              </a:lnSpc>
              <a:spcBef>
                <a:spcPct val="0"/>
              </a:spcBef>
              <a:spcAft>
                <a:spcPts val="60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&lt;</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模块元件名</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&gt;  #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例化元件参数名</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参数取值</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&lt;</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例化元件名</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&gt;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例化元件端口（例化元件外接端口名）</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p>
        </p:txBody>
      </p:sp>
      <p:sp>
        <p:nvSpPr>
          <p:cNvPr id="10" name="Rectangle 3"/>
          <p:cNvSpPr>
            <a:spLocks noChangeArrowheads="1"/>
          </p:cNvSpPr>
          <p:nvPr/>
        </p:nvSpPr>
        <p:spPr bwMode="auto">
          <a:xfrm>
            <a:off x="1175132" y="2838708"/>
            <a:ext cx="7645340" cy="430887"/>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zh-CN" altLang="en-US" sz="22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上层例化语句</a:t>
            </a:r>
          </a:p>
        </p:txBody>
      </p:sp>
      <p:sp>
        <p:nvSpPr>
          <p:cNvPr id="11" name="矩形 10"/>
          <p:cNvSpPr/>
          <p:nvPr/>
        </p:nvSpPr>
        <p:spPr>
          <a:xfrm>
            <a:off x="1208856" y="4285540"/>
            <a:ext cx="7720642" cy="2429406"/>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 name="矩形 14"/>
          <p:cNvSpPr>
            <a:spLocks noChangeArrowheads="1"/>
          </p:cNvSpPr>
          <p:nvPr/>
        </p:nvSpPr>
        <p:spPr bwMode="auto">
          <a:xfrm>
            <a:off x="1187624" y="4293096"/>
            <a:ext cx="7720642"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0"/>
              </a:spcAft>
              <a:buClr>
                <a:prstClr val="black"/>
              </a:buClr>
              <a:buSzTx/>
              <a:buFont typeface="Arial" charset="0"/>
              <a:buNone/>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例：  </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10000"/>
              </a:lnSpc>
              <a:spcBef>
                <a:spcPts val="0"/>
              </a:spcBef>
              <a:spcAft>
                <a:spcPts val="0"/>
              </a:spcAft>
              <a:buClr>
                <a:prstClr val="black"/>
              </a:buClr>
              <a:buSzTx/>
              <a:buFont typeface="Arial" charset="0"/>
              <a:buNone/>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底层文件的模块语句和参数表述</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10000"/>
              </a:lnSpc>
              <a:spcBef>
                <a:spcPts val="0"/>
              </a:spcBef>
              <a:spcAft>
                <a:spcPts val="0"/>
              </a:spcAft>
              <a:buClr>
                <a:prstClr val="black"/>
              </a:buClr>
              <a:buSzTx/>
              <a:buFont typeface="Arial" charset="0"/>
              <a:buNone/>
              <a:tabLst/>
              <a:defRPr/>
            </a:pP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module  SUB_E </a:t>
            </a:r>
          </a:p>
          <a:p>
            <a:pPr marL="0" marR="0" lvl="0" indent="0" algn="l" defTabSz="914400" rtl="0" eaLnBrk="1" fontAlgn="base" latinLnBrk="0" hangingPunct="1">
              <a:lnSpc>
                <a:spcPct val="110000"/>
              </a:lnSpc>
              <a:spcBef>
                <a:spcPts val="0"/>
              </a:spcBef>
              <a:spcAft>
                <a:spcPts val="1800"/>
              </a:spcAft>
              <a:buClr>
                <a:prstClr val="black"/>
              </a:buClr>
              <a:buSzTx/>
              <a:buFont typeface="Arial" charset="0"/>
              <a:buNone/>
              <a:tabLst/>
              <a:defRPr/>
            </a:pP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 (parameter S1=4, parameter S2=5, parameter S3=2) (A, B, C);</a:t>
            </a:r>
          </a:p>
          <a:p>
            <a:pPr marL="0" marR="0" lvl="0" indent="0" algn="l" defTabSz="914400" rtl="0" eaLnBrk="1" fontAlgn="base" latinLnBrk="0" hangingPunct="1">
              <a:lnSpc>
                <a:spcPct val="110000"/>
              </a:lnSpc>
              <a:spcBef>
                <a:spcPts val="0"/>
              </a:spcBef>
              <a:spcAft>
                <a:spcPts val="0"/>
              </a:spcAft>
              <a:buClr>
                <a:prstClr val="black"/>
              </a:buClr>
              <a:buSzTx/>
              <a:buFont typeface="Arial" charset="0"/>
              <a:buNone/>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上层的例化语句</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p>
          <a:p>
            <a:pPr marL="0" marR="0" lvl="0" indent="0" algn="l" defTabSz="914400" rtl="0" eaLnBrk="1" fontAlgn="base" latinLnBrk="0" hangingPunct="1">
              <a:lnSpc>
                <a:spcPct val="110000"/>
              </a:lnSpc>
              <a:spcBef>
                <a:spcPts val="0"/>
              </a:spcBef>
              <a:spcAft>
                <a:spcPts val="0"/>
              </a:spcAft>
              <a:buClr>
                <a:prstClr val="black"/>
              </a:buClr>
              <a:buSzTx/>
              <a:buFont typeface="Arial" charset="0"/>
              <a:buNone/>
              <a:tabLst/>
              <a:defRPr/>
            </a:pP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SUB_E # (.S1(8), .S2(9), .S3(7)) U1 (.C(CP), .A(AP), .B(BP));</a:t>
            </a: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39</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6" name="Rectangle 3"/>
          <p:cNvSpPr>
            <a:spLocks noChangeArrowheads="1"/>
          </p:cNvSpPr>
          <p:nvPr/>
        </p:nvSpPr>
        <p:spPr bwMode="auto">
          <a:xfrm>
            <a:off x="1175132" y="18864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30</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parameter</a:t>
            </a:r>
            <a:r>
              <a:rPr lang="zh-CN" altLang="en-US" sz="2800" b="1" dirty="0">
                <a:solidFill>
                  <a:srgbClr val="0070C0"/>
                </a:solidFill>
                <a:latin typeface="Times New Roman" pitchFamily="18" charset="0"/>
                <a:cs typeface="Times New Roman" pitchFamily="18" charset="0"/>
              </a:rPr>
              <a:t>的参数传递功能</a:t>
            </a:r>
          </a:p>
        </p:txBody>
      </p:sp>
    </p:spTree>
    <p:extLst>
      <p:ext uri="{BB962C8B-B14F-4D97-AF65-F5344CB8AC3E}">
        <p14:creationId xmlns:p14="http://schemas.microsoft.com/office/powerpoint/2010/main" val="223633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1" name="标题 1"/>
          <p:cNvSpPr>
            <a:spLocks noGrp="1"/>
          </p:cNvSpPr>
          <p:nvPr>
            <p:ph type="title"/>
          </p:nvPr>
        </p:nvSpPr>
        <p:spPr>
          <a:xfrm>
            <a:off x="1547813" y="1700213"/>
            <a:ext cx="6337300" cy="2090737"/>
          </a:xfrm>
        </p:spPr>
        <p:txBody>
          <a:bodyPr/>
          <a:lstStyle/>
          <a:p>
            <a:r>
              <a:rPr lang="zh-CN" altLang="en-US" sz="4800" b="1">
                <a:solidFill>
                  <a:srgbClr val="00B050"/>
                </a:solidFill>
                <a:latin typeface="黑体" pitchFamily="49" charset="-122"/>
                <a:ea typeface="黑体" pitchFamily="49" charset="-122"/>
              </a:rPr>
              <a:t>第</a:t>
            </a:r>
            <a:r>
              <a:rPr lang="en-US" altLang="zh-CN" sz="4800" b="1">
                <a:solidFill>
                  <a:srgbClr val="00B050"/>
                </a:solidFill>
                <a:latin typeface="Times New Roman" pitchFamily="18" charset="0"/>
                <a:ea typeface="黑体" pitchFamily="49" charset="-122"/>
                <a:cs typeface="Times New Roman" pitchFamily="18" charset="0"/>
              </a:rPr>
              <a:t>2</a:t>
            </a:r>
            <a:r>
              <a:rPr lang="zh-CN" altLang="en-US" sz="4800" b="1">
                <a:solidFill>
                  <a:srgbClr val="00B050"/>
                </a:solidFill>
                <a:latin typeface="黑体" pitchFamily="49" charset="-122"/>
                <a:ea typeface="黑体" pitchFamily="49" charset="-122"/>
              </a:rPr>
              <a:t>章  </a:t>
            </a:r>
            <a:r>
              <a:rPr lang="en-US" altLang="zh-CN" sz="4800" b="1">
                <a:solidFill>
                  <a:srgbClr val="00B050"/>
                </a:solidFill>
                <a:latin typeface="Times New Roman" pitchFamily="18" charset="0"/>
                <a:ea typeface="黑体" pitchFamily="49" charset="-122"/>
              </a:rPr>
              <a:t>FPGA</a:t>
            </a:r>
            <a:r>
              <a:rPr lang="zh-CN" altLang="en-US" sz="4800" b="1">
                <a:solidFill>
                  <a:srgbClr val="00B050"/>
                </a:solidFill>
                <a:latin typeface="Times New Roman" pitchFamily="18" charset="0"/>
                <a:ea typeface="黑体" pitchFamily="49" charset="-122"/>
              </a:rPr>
              <a:t>与</a:t>
            </a:r>
            <a:r>
              <a:rPr lang="en-US" altLang="zh-CN" sz="4800" b="1">
                <a:solidFill>
                  <a:srgbClr val="00B050"/>
                </a:solidFill>
                <a:latin typeface="Times New Roman" pitchFamily="18" charset="0"/>
                <a:ea typeface="黑体" pitchFamily="49" charset="-122"/>
              </a:rPr>
              <a:t>CPLD</a:t>
            </a:r>
            <a:r>
              <a:rPr lang="zh-CN" altLang="en-US" sz="4800" b="1">
                <a:solidFill>
                  <a:srgbClr val="00B050"/>
                </a:solidFill>
                <a:latin typeface="Times New Roman" pitchFamily="18" charset="0"/>
                <a:ea typeface="黑体" pitchFamily="49" charset="-122"/>
              </a:rPr>
              <a:t>的结构原理  </a:t>
            </a: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4</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 name="矩形 6"/>
          <p:cNvSpPr>
            <a:spLocks noChangeArrowheads="1"/>
          </p:cNvSpPr>
          <p:nvPr/>
        </p:nvSpPr>
        <p:spPr bwMode="auto">
          <a:xfrm>
            <a:off x="1187624" y="1412776"/>
            <a:ext cx="7776864"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itchFamily="2" charset="2"/>
              <a:buChar char="Ø"/>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Verilog</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语言</a:t>
            </a: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预先定义好</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的有特殊含义的英文词语。</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itchFamily="2" charset="2"/>
              <a:buChar char="Ø"/>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Verilog</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规定所有关键词必须</a:t>
            </a: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小写</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8" name="Rectangle 3"/>
          <p:cNvSpPr>
            <a:spLocks noChangeArrowheads="1"/>
          </p:cNvSpPr>
          <p:nvPr/>
        </p:nvSpPr>
        <p:spPr bwMode="auto">
          <a:xfrm>
            <a:off x="1175132" y="764704"/>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31</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、关键词</a:t>
            </a:r>
          </a:p>
        </p:txBody>
      </p:sp>
      <p:sp>
        <p:nvSpPr>
          <p:cNvPr id="6" name="矩形 6"/>
          <p:cNvSpPr>
            <a:spLocks noChangeArrowheads="1"/>
          </p:cNvSpPr>
          <p:nvPr/>
        </p:nvSpPr>
        <p:spPr bwMode="auto">
          <a:xfrm>
            <a:off x="1187624" y="3645024"/>
            <a:ext cx="7632848" cy="118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itchFamily="2" charset="2"/>
              <a:buChar char="Ø"/>
              <a:tabLst/>
              <a:defRPr/>
            </a:pP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设计者在</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Verilog</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程序中</a:t>
            </a: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自定义</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的，用于标识不同名称的词语，如模块名、信号名、端口名等。</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itchFamily="2" charset="2"/>
              <a:buChar char="Ø"/>
              <a:tabLst/>
              <a:defRPr/>
            </a:pP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标识符</a:t>
            </a:r>
            <a:r>
              <a:rPr kumimoji="1"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区分大小写</a:t>
            </a: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7" name="Rectangle 3"/>
          <p:cNvSpPr>
            <a:spLocks noChangeArrowheads="1"/>
          </p:cNvSpPr>
          <p:nvPr/>
        </p:nvSpPr>
        <p:spPr bwMode="auto">
          <a:xfrm>
            <a:off x="1175132" y="301611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32</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、标识符</a:t>
            </a: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40</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26259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 name="矩形 13"/>
          <p:cNvSpPr/>
          <p:nvPr/>
        </p:nvSpPr>
        <p:spPr>
          <a:xfrm>
            <a:off x="755577" y="979488"/>
            <a:ext cx="8208000" cy="5545856"/>
          </a:xfrm>
          <a:prstGeom prst="rect">
            <a:avLst/>
          </a:prstGeom>
          <a:solidFill>
            <a:schemeClr val="accent3">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Text Box 3"/>
          <p:cNvSpPr txBox="1">
            <a:spLocks noChangeArrowheads="1"/>
          </p:cNvSpPr>
          <p:nvPr/>
        </p:nvSpPr>
        <p:spPr bwMode="auto">
          <a:xfrm>
            <a:off x="1467544" y="416277"/>
            <a:ext cx="3824536"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600" b="1" i="0" u="none" strike="noStrike" kern="1200" cap="none" spc="0" normalizeH="0" baseline="0" noProof="0" dirty="0">
                <a:ln>
                  <a:noFill/>
                </a:ln>
                <a:solidFill>
                  <a:srgbClr val="FF3737"/>
                </a:solidFill>
                <a:effectLst/>
                <a:uLnTx/>
                <a:uFillTx/>
                <a:latin typeface="Times New Roman" pitchFamily="18" charset="0"/>
                <a:ea typeface="宋体" pitchFamily="2" charset="-122"/>
                <a:cs typeface="Times New Roman" pitchFamily="18" charset="0"/>
              </a:rPr>
              <a:t>Verilog</a:t>
            </a:r>
            <a:r>
              <a:rPr kumimoji="0" lang="zh-CN" altLang="en-US" sz="2600" b="1" i="0" u="none" strike="noStrike" kern="1200" cap="none" spc="0" normalizeH="0" baseline="0" noProof="0" dirty="0">
                <a:ln>
                  <a:noFill/>
                </a:ln>
                <a:solidFill>
                  <a:srgbClr val="FF3737"/>
                </a:solidFill>
                <a:effectLst/>
                <a:uLnTx/>
                <a:uFillTx/>
                <a:latin typeface="Times New Roman" pitchFamily="18" charset="0"/>
                <a:ea typeface="宋体" pitchFamily="2" charset="-122"/>
                <a:cs typeface="Times New Roman" pitchFamily="18" charset="0"/>
              </a:rPr>
              <a:t>程序编程框架：</a:t>
            </a:r>
            <a:endParaRPr kumimoji="1" lang="zh-CN" altLang="en-US" sz="2600" b="1" i="0" u="none" strike="noStrike" kern="1200" cap="none" spc="0" normalizeH="0" baseline="0" noProof="0" dirty="0">
              <a:ln>
                <a:noFill/>
              </a:ln>
              <a:solidFill>
                <a:srgbClr val="FF3737"/>
              </a:solidFill>
              <a:effectLst/>
              <a:uLnTx/>
              <a:uFillTx/>
              <a:latin typeface="Times New Roman"/>
              <a:ea typeface="宋体" pitchFamily="2" charset="-122"/>
              <a:cs typeface="+mn-cs"/>
            </a:endParaRPr>
          </a:p>
        </p:txBody>
      </p:sp>
      <p:sp>
        <p:nvSpPr>
          <p:cNvPr id="10" name="Rectangle 3"/>
          <p:cNvSpPr txBox="1">
            <a:spLocks noChangeArrowheads="1"/>
          </p:cNvSpPr>
          <p:nvPr/>
        </p:nvSpPr>
        <p:spPr bwMode="auto">
          <a:xfrm>
            <a:off x="1259632" y="1113130"/>
            <a:ext cx="7776864" cy="4980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module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模块名   （端口名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，端口名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endParaRPr kumimoji="0" lang="zh-CN" altLang="en-US"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0" lang="zh-CN" altLang="en-US"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模块端口描述</a:t>
            </a:r>
            <a:endPar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input/output/</a:t>
            </a:r>
            <a:r>
              <a:rPr kumimoji="0" lang="en-US" altLang="zh-CN" sz="18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inout</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端口名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，端口名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endParaRPr kumimoji="0" lang="zh-CN" altLang="en-US"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wire/</a:t>
            </a:r>
            <a:r>
              <a:rPr kumimoji="0" lang="en-US" altLang="zh-CN" sz="18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reg</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变量名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，变量名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endPar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parameter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变量名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，变量名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endPar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0" lang="zh-CN" altLang="en-US"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模块功能描述</a:t>
            </a:r>
            <a:endPar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always  @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（敏感信号</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，敏感信号</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begin</a:t>
            </a:r>
            <a:endPar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包括块语句的各类顺序语句</a:t>
            </a:r>
            <a:endPar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assign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目标变量名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驱动表达式；</a:t>
            </a:r>
            <a:endPar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&lt;</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模块元件名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&gt;  &lt;</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例化元件名</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&gt;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内部端口</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（外接端口</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endPar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endmodule</a:t>
            </a:r>
            <a:endPar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2" name="左大括号 1"/>
          <p:cNvSpPr/>
          <p:nvPr/>
        </p:nvSpPr>
        <p:spPr>
          <a:xfrm>
            <a:off x="2051720" y="4005064"/>
            <a:ext cx="144016" cy="972000"/>
          </a:xfrm>
          <a:prstGeom prst="leftBrace">
            <a:avLst/>
          </a:prstGeom>
          <a:ln>
            <a:solidFill>
              <a:srgbClr val="0066FF"/>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TextBox 2"/>
          <p:cNvSpPr txBox="1"/>
          <p:nvPr/>
        </p:nvSpPr>
        <p:spPr>
          <a:xfrm>
            <a:off x="755577" y="4150821"/>
            <a:ext cx="1260016" cy="584775"/>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mj-ea"/>
              <a:buAutoNum type="circleNumDbPlain"/>
              <a:tabLst/>
              <a:defRPr/>
            </a:pPr>
            <a:r>
              <a:rPr kumimoji="0" lang="zh-CN" altLang="en-US" sz="1600" b="1" i="0" u="none" strike="noStrike" kern="1200" cap="none" spc="0" normalizeH="0" baseline="0" noProof="0" dirty="0">
                <a:ln>
                  <a:noFill/>
                </a:ln>
                <a:solidFill>
                  <a:srgbClr val="0066FF"/>
                </a:solidFill>
                <a:effectLst/>
                <a:uLnTx/>
                <a:uFillTx/>
                <a:latin typeface="Arial" charset="0"/>
                <a:ea typeface="宋体" pitchFamily="2" charset="-122"/>
                <a:cs typeface="+mn-cs"/>
              </a:rPr>
              <a:t>过程赋值语句</a:t>
            </a:r>
          </a:p>
        </p:txBody>
      </p:sp>
      <p:sp>
        <p:nvSpPr>
          <p:cNvPr id="7" name="TextBox 6"/>
          <p:cNvSpPr txBox="1"/>
          <p:nvPr/>
        </p:nvSpPr>
        <p:spPr>
          <a:xfrm>
            <a:off x="755577" y="5004465"/>
            <a:ext cx="1299649" cy="584775"/>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0"/>
              </a:spcBef>
              <a:spcAft>
                <a:spcPct val="0"/>
              </a:spcAft>
              <a:buClrTx/>
              <a:buSzTx/>
              <a:buFont typeface="+mj-ea"/>
              <a:buAutoNum type="circleNumDbPlain" startAt="2"/>
              <a:tabLst/>
              <a:defRPr/>
            </a:pPr>
            <a:r>
              <a:rPr kumimoji="0" lang="zh-CN" altLang="en-US" sz="1600" b="1" i="0" u="none" strike="noStrike" kern="1200" cap="none" spc="0" normalizeH="0" baseline="0" noProof="0" dirty="0">
                <a:ln>
                  <a:noFill/>
                </a:ln>
                <a:solidFill>
                  <a:srgbClr val="0066FF"/>
                </a:solidFill>
                <a:effectLst/>
                <a:uLnTx/>
                <a:uFillTx/>
                <a:latin typeface="Arial" charset="0"/>
                <a:ea typeface="宋体" pitchFamily="2" charset="-122"/>
                <a:cs typeface="+mn-cs"/>
              </a:rPr>
              <a:t>连续赋值语句</a:t>
            </a:r>
          </a:p>
        </p:txBody>
      </p:sp>
      <p:sp>
        <p:nvSpPr>
          <p:cNvPr id="8" name="TextBox 7"/>
          <p:cNvSpPr txBox="1"/>
          <p:nvPr/>
        </p:nvSpPr>
        <p:spPr>
          <a:xfrm>
            <a:off x="755576" y="5682734"/>
            <a:ext cx="1411292" cy="338554"/>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66FF"/>
                </a:solidFill>
                <a:effectLst/>
                <a:uLnTx/>
                <a:uFillTx/>
                <a:latin typeface="宋体"/>
                <a:ea typeface="宋体"/>
                <a:cs typeface="+mn-cs"/>
              </a:rPr>
              <a:t>③</a:t>
            </a:r>
            <a:r>
              <a:rPr kumimoji="0" lang="zh-CN" altLang="en-US" sz="1600" b="1" i="0" u="none" strike="noStrike" kern="1200" cap="none" spc="0" normalizeH="0" baseline="0" noProof="0" dirty="0">
                <a:ln>
                  <a:noFill/>
                </a:ln>
                <a:solidFill>
                  <a:srgbClr val="0066FF"/>
                </a:solidFill>
                <a:effectLst/>
                <a:uLnTx/>
                <a:uFillTx/>
                <a:latin typeface="Arial" charset="0"/>
                <a:ea typeface="宋体" pitchFamily="2" charset="-122"/>
                <a:cs typeface="+mn-cs"/>
              </a:rPr>
              <a:t>例化语句 </a:t>
            </a:r>
          </a:p>
        </p:txBody>
      </p:sp>
      <p:sp>
        <p:nvSpPr>
          <p:cNvPr id="4" name="右箭头 3"/>
          <p:cNvSpPr/>
          <p:nvPr/>
        </p:nvSpPr>
        <p:spPr>
          <a:xfrm>
            <a:off x="1979712" y="5336341"/>
            <a:ext cx="223282" cy="167522"/>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1" name="右箭头 10"/>
          <p:cNvSpPr/>
          <p:nvPr/>
        </p:nvSpPr>
        <p:spPr>
          <a:xfrm>
            <a:off x="1979712" y="5733256"/>
            <a:ext cx="223282" cy="167522"/>
          </a:xfrm>
          <a:prstGeom prst="rightArrow">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5" name="TextBox 4"/>
          <p:cNvSpPr txBox="1"/>
          <p:nvPr/>
        </p:nvSpPr>
        <p:spPr>
          <a:xfrm>
            <a:off x="6739192" y="1224000"/>
            <a:ext cx="1872208"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0" lang="zh-CN" altLang="en-US"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定义一个模块</a:t>
            </a:r>
          </a:p>
        </p:txBody>
      </p:sp>
      <p:sp>
        <p:nvSpPr>
          <p:cNvPr id="12" name="TextBox 11"/>
          <p:cNvSpPr txBox="1"/>
          <p:nvPr/>
        </p:nvSpPr>
        <p:spPr>
          <a:xfrm>
            <a:off x="6659992" y="2016000"/>
            <a:ext cx="1872208" cy="476028"/>
          </a:xfrm>
          <a:prstGeom prst="rect">
            <a:avLst/>
          </a:prstGeom>
          <a:noFill/>
        </p:spPr>
        <p:txBody>
          <a:bodyPr wrap="square" rtlCol="0">
            <a:spAutoFit/>
          </a:bodyPr>
          <a:lstStyle/>
          <a:p>
            <a:pPr marL="0" marR="0" lvl="0" indent="0" algn="l" defTabSz="914400" rtl="0" eaLnBrk="1" fontAlgn="base" latinLnBrk="0" hangingPunct="1">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0" lang="zh-CN" altLang="en-US"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端口类型说明</a:t>
            </a:r>
          </a:p>
        </p:txBody>
      </p:sp>
      <p:sp>
        <p:nvSpPr>
          <p:cNvPr id="13" name="TextBox 12"/>
          <p:cNvSpPr txBox="1"/>
          <p:nvPr/>
        </p:nvSpPr>
        <p:spPr>
          <a:xfrm>
            <a:off x="5831992" y="2448000"/>
            <a:ext cx="1872208" cy="476028"/>
          </a:xfrm>
          <a:prstGeom prst="rect">
            <a:avLst/>
          </a:prstGeom>
          <a:noFill/>
        </p:spPr>
        <p:txBody>
          <a:bodyPr wrap="square" rtlCol="0">
            <a:spAutoFit/>
          </a:bodyPr>
          <a:lstStyle/>
          <a:p>
            <a:pPr marL="0" marR="0" lvl="0" indent="0" algn="l" defTabSz="914400" rtl="0" eaLnBrk="1" fontAlgn="base" latinLnBrk="0" hangingPunct="1">
              <a:lnSpc>
                <a:spcPct val="16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0" lang="zh-CN" altLang="en-US"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定义数据类型</a:t>
            </a:r>
            <a:endPar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endParaRPr>
          </a:p>
        </p:txBody>
      </p:sp>
      <p:sp>
        <p:nvSpPr>
          <p:cNvPr id="6" name="矩形 5"/>
          <p:cNvSpPr/>
          <p:nvPr/>
        </p:nvSpPr>
        <p:spPr>
          <a:xfrm>
            <a:off x="5831992" y="2880000"/>
            <a:ext cx="1939955" cy="535531"/>
          </a:xfrm>
          <a:prstGeom prst="rect">
            <a:avLst/>
          </a:prstGeom>
        </p:spPr>
        <p:txBody>
          <a:bodyPr wrap="none">
            <a:spAutoFit/>
          </a:bodyPr>
          <a:lstStyle/>
          <a:p>
            <a:pPr marL="0" marR="0" lvl="0" indent="0" algn="l" defTabSz="914400" rtl="0" eaLnBrk="1" fontAlgn="base" latinLnBrk="0" hangingPunct="1">
              <a:lnSpc>
                <a:spcPct val="160000"/>
              </a:lnSpc>
              <a:spcBef>
                <a:spcPts val="0"/>
              </a:spcBef>
              <a:spcAft>
                <a:spcPts val="0"/>
              </a:spcAft>
              <a:buClrTx/>
              <a:buSzTx/>
              <a:buFont typeface="Arial" charset="0"/>
              <a:buNone/>
              <a:tabLst/>
              <a:defRPr/>
            </a:pPr>
            <a:r>
              <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0" lang="zh-CN" altLang="en-US"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可选，定义参数</a:t>
            </a:r>
            <a:endParaRPr kumimoji="0" lang="en-US" altLang="zh-CN" sz="18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endParaRPr>
          </a:p>
        </p:txBody>
      </p:sp>
      <p:sp>
        <p:nvSpPr>
          <p:cNvPr id="1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41</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48415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1403350" y="188640"/>
            <a:ext cx="7072313"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3.1</a:t>
            </a:r>
            <a:r>
              <a:rPr lang="en-US" altLang="zh-CN" sz="3600" b="1" dirty="0">
                <a:solidFill>
                  <a:srgbClr val="7030A0"/>
                </a:solidFill>
                <a:latin typeface="宋体" pitchFamily="2" charset="-122"/>
              </a:rPr>
              <a:t>  </a:t>
            </a:r>
            <a:r>
              <a:rPr lang="zh-CN" altLang="en-US" sz="3600" b="1" dirty="0">
                <a:solidFill>
                  <a:srgbClr val="7030A0"/>
                </a:solidFill>
                <a:latin typeface="Times New Roman" pitchFamily="18" charset="0"/>
                <a:cs typeface="Times New Roman" pitchFamily="18" charset="0"/>
              </a:rPr>
              <a:t>半加器电路的</a:t>
            </a:r>
            <a:r>
              <a:rPr lang="en-US" altLang="zh-CN" sz="3600" b="1" dirty="0">
                <a:solidFill>
                  <a:srgbClr val="7030A0"/>
                </a:solidFill>
                <a:latin typeface="Times New Roman" pitchFamily="18" charset="0"/>
                <a:cs typeface="Times New Roman" pitchFamily="18" charset="0"/>
              </a:rPr>
              <a:t>Verilog</a:t>
            </a:r>
            <a:r>
              <a:rPr lang="zh-CN" altLang="en-US" sz="3600" b="1" dirty="0">
                <a:solidFill>
                  <a:srgbClr val="7030A0"/>
                </a:solidFill>
                <a:latin typeface="Times New Roman" pitchFamily="18" charset="0"/>
                <a:cs typeface="Times New Roman" pitchFamily="18" charset="0"/>
              </a:rPr>
              <a:t>描述</a:t>
            </a:r>
          </a:p>
        </p:txBody>
      </p:sp>
      <p:pic>
        <p:nvPicPr>
          <p:cNvPr id="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1235"/>
          <a:stretch/>
        </p:blipFill>
        <p:spPr bwMode="auto">
          <a:xfrm>
            <a:off x="1187624" y="1331218"/>
            <a:ext cx="3499606" cy="175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a:spLocks noChangeArrowheads="1"/>
          </p:cNvSpPr>
          <p:nvPr/>
        </p:nvSpPr>
        <p:spPr bwMode="auto">
          <a:xfrm>
            <a:off x="1835696" y="3276595"/>
            <a:ext cx="2232248" cy="430887"/>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半加器的电路结构</a:t>
            </a:r>
          </a:p>
        </p:txBody>
      </p:sp>
      <p:pic>
        <p:nvPicPr>
          <p:cNvPr id="8"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27144"/>
          <a:stretch/>
        </p:blipFill>
        <p:spPr bwMode="auto">
          <a:xfrm>
            <a:off x="4860006" y="1292549"/>
            <a:ext cx="3960465" cy="136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a:spLocks noChangeArrowheads="1"/>
          </p:cNvSpPr>
          <p:nvPr/>
        </p:nvSpPr>
        <p:spPr bwMode="auto">
          <a:xfrm>
            <a:off x="5292080" y="2998108"/>
            <a:ext cx="3096344" cy="430887"/>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半加器的仿真功能波形图</a:t>
            </a:r>
          </a:p>
        </p:txBody>
      </p:sp>
      <p:graphicFrame>
        <p:nvGraphicFramePr>
          <p:cNvPr id="10" name="表格 9"/>
          <p:cNvGraphicFramePr>
            <a:graphicFrameLocks noGrp="1"/>
          </p:cNvGraphicFramePr>
          <p:nvPr/>
        </p:nvGraphicFramePr>
        <p:xfrm>
          <a:off x="3563888" y="4175720"/>
          <a:ext cx="5184000" cy="213360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0001"/>
                    </a:ext>
                  </a:extLst>
                </a:gridCol>
                <a:gridCol w="1296000">
                  <a:extLst>
                    <a:ext uri="{9D8B030D-6E8A-4147-A177-3AD203B41FA5}">
                      <a16:colId xmlns:a16="http://schemas.microsoft.com/office/drawing/2014/main" val="20002"/>
                    </a:ext>
                  </a:extLst>
                </a:gridCol>
                <a:gridCol w="1296000">
                  <a:extLst>
                    <a:ext uri="{9D8B030D-6E8A-4147-A177-3AD203B41FA5}">
                      <a16:colId xmlns:a16="http://schemas.microsoft.com/office/drawing/2014/main" val="20003"/>
                    </a:ext>
                  </a:extLst>
                </a:gridCol>
              </a:tblGrid>
              <a:tr h="396000">
                <a:tc>
                  <a:txBody>
                    <a:bodyPr/>
                    <a:lstStyle/>
                    <a:p>
                      <a:pPr algn="ctr"/>
                      <a:r>
                        <a:rPr lang="en-US" altLang="zh-CN" sz="2200" b="1" dirty="0">
                          <a:latin typeface="Times New Roman" pitchFamily="18" charset="0"/>
                          <a:cs typeface="Times New Roman" pitchFamily="18" charset="0"/>
                        </a:rPr>
                        <a:t>A</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itchFamily="18" charset="0"/>
                          <a:cs typeface="Times New Roman" pitchFamily="18" charset="0"/>
                        </a:rPr>
                        <a:t>B</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itchFamily="18" charset="0"/>
                          <a:cs typeface="Times New Roman" pitchFamily="18" charset="0"/>
                        </a:rPr>
                        <a:t>SO</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itchFamily="18" charset="0"/>
                          <a:cs typeface="Times New Roman" pitchFamily="18" charset="0"/>
                        </a:rPr>
                        <a:t>CO</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6000">
                <a:tc>
                  <a:txBody>
                    <a:bodyPr/>
                    <a:lstStyle/>
                    <a:p>
                      <a:pPr algn="ct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6000">
                <a:tc>
                  <a:txBody>
                    <a:bodyPr/>
                    <a:lstStyle/>
                    <a:p>
                      <a:pPr algn="ct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anose="02020603050405020304" pitchFamily="18" charset="0"/>
                          <a:cs typeface="Times New Roman" panose="02020603050405020304" pitchFamily="18" charset="0"/>
                        </a:rPr>
                        <a:t>0</a:t>
                      </a:r>
                      <a:endParaRPr lang="zh-CN" altLang="en-US" sz="22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6000">
                <a:tc>
                  <a:txBody>
                    <a:bodyPr/>
                    <a:lstStyle/>
                    <a:p>
                      <a:pPr algn="ct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6000">
                <a:tc>
                  <a:txBody>
                    <a:bodyPr/>
                    <a:lstStyle/>
                    <a:p>
                      <a:pPr algn="ct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dirty="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1" name="Text Box 13"/>
          <p:cNvSpPr txBox="1">
            <a:spLocks noChangeArrowheads="1"/>
          </p:cNvSpPr>
          <p:nvPr/>
        </p:nvSpPr>
        <p:spPr bwMode="auto">
          <a:xfrm>
            <a:off x="5111911" y="3748970"/>
            <a:ext cx="2196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半加器的真值表</a:t>
            </a:r>
          </a:p>
        </p:txBody>
      </p:sp>
      <p:sp>
        <p:nvSpPr>
          <p:cNvPr id="12" name="矩形 7"/>
          <p:cNvSpPr>
            <a:spLocks noChangeArrowheads="1"/>
          </p:cNvSpPr>
          <p:nvPr/>
        </p:nvSpPr>
        <p:spPr bwMode="auto">
          <a:xfrm>
            <a:off x="971600" y="4293096"/>
            <a:ext cx="2520950"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ct val="0"/>
              </a:spcBef>
              <a:spcAft>
                <a:spcPts val="600"/>
              </a:spcAft>
              <a:buClr>
                <a:prstClr val="black"/>
              </a:buClr>
              <a:buSzTx/>
              <a:buFontTx/>
              <a:buNone/>
              <a:tabLst/>
              <a:defRPr/>
            </a:pPr>
            <a:r>
              <a:rPr kumimoji="0" lang="zh-CN" altLang="en-US" sz="22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半加器逻辑表达式：</a:t>
            </a:r>
            <a:endParaRPr kumimoji="0" lang="en-US" altLang="zh-CN" sz="22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10000"/>
              </a:lnSpc>
              <a:spcBef>
                <a:spcPct val="0"/>
              </a:spcBef>
              <a:spcAft>
                <a:spcPts val="600"/>
              </a:spcAft>
              <a:buClr>
                <a:prstClr val="black"/>
              </a:buClr>
              <a:buSzTx/>
              <a:buFontTx/>
              <a:buNone/>
              <a:tabLst/>
              <a:defRPr/>
            </a:pP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和：</a:t>
            </a:r>
            <a:r>
              <a:rPr kumimoji="0" lang="en-US" altLang="zh-CN" sz="22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SO=A</a:t>
            </a:r>
            <a:r>
              <a:rPr kumimoji="0" lang="zh-CN" altLang="zh-CN" sz="2400" b="0" i="0" u="none" strike="noStrike" kern="1200" cap="none" spc="0" normalizeH="0" baseline="0" noProof="0" dirty="0">
                <a:ln>
                  <a:noFill/>
                </a:ln>
                <a:solidFill>
                  <a:prstClr val="black"/>
                </a:solidFill>
                <a:effectLst/>
                <a:uLnTx/>
                <a:uFillTx/>
                <a:latin typeface="Arial" charset="0"/>
                <a:ea typeface="宋体" pitchFamily="2" charset="-122"/>
                <a:cs typeface="+mn-cs"/>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B</a:t>
            </a:r>
            <a:endParaRPr kumimoji="0" lang="en-US" altLang="zh-CN" sz="2200" b="1" i="0" u="none" strike="noStrike" kern="1200" cap="none" spc="0" normalizeH="0" baseline="-25000" noProof="0" dirty="0">
              <a:ln>
                <a:noFill/>
              </a:ln>
              <a:solidFill>
                <a:prstClr val="black"/>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10000"/>
              </a:lnSpc>
              <a:spcBef>
                <a:spcPct val="0"/>
              </a:spcBef>
              <a:spcAft>
                <a:spcPts val="600"/>
              </a:spcAft>
              <a:buClr>
                <a:prstClr val="black"/>
              </a:buClr>
              <a:buSzTx/>
              <a:buFontTx/>
              <a:buNone/>
              <a:tabLst/>
              <a:defRPr/>
            </a:pP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进位：</a:t>
            </a:r>
            <a:r>
              <a:rPr kumimoji="0" lang="en-US" altLang="zh-CN" sz="22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rPr>
              <a:t>CO=A</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B</a:t>
            </a:r>
            <a:endParaRPr kumimoji="0" lang="en-US" altLang="zh-CN" sz="2200" b="1" i="0" u="none" strike="noStrike" kern="1200" cap="none" spc="0" normalizeH="0" baseline="0" noProof="0" dirty="0">
              <a:ln>
                <a:noFill/>
              </a:ln>
              <a:solidFill>
                <a:srgbClr val="000514"/>
              </a:solidFill>
              <a:effectLst/>
              <a:uLnTx/>
              <a:uFillTx/>
              <a:latin typeface="Times New Roman" pitchFamily="18" charset="0"/>
              <a:ea typeface="宋体" pitchFamily="2" charset="-122"/>
              <a:cs typeface="Times New Roman" pitchFamily="18" charset="0"/>
            </a:endParaRPr>
          </a:p>
        </p:txBody>
      </p: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42</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87687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 name="矩形 19"/>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Text Box 9"/>
          <p:cNvSpPr txBox="1">
            <a:spLocks noChangeArrowheads="1"/>
          </p:cNvSpPr>
          <p:nvPr/>
        </p:nvSpPr>
        <p:spPr bwMode="auto">
          <a:xfrm>
            <a:off x="1115617" y="188640"/>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3-1</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：半加器</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8" name="Text Box 9"/>
          <p:cNvSpPr txBox="1">
            <a:spLocks noChangeArrowheads="1"/>
          </p:cNvSpPr>
          <p:nvPr/>
        </p:nvSpPr>
        <p:spPr bwMode="auto">
          <a:xfrm>
            <a:off x="1436131" y="836712"/>
            <a:ext cx="7240325" cy="255454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h_adder</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 B, SO, CO);</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A, B;</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SO, CO;</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SO=A^B;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将变量</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和</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B</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执行异或逻辑后</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将结果赋值给输出信号</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SO</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CO=A&amp;B;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将变量</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和</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B</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执行与逻辑后将</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结果赋值给输出信号</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CO</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19" name="矩形 6"/>
          <p:cNvSpPr>
            <a:spLocks noChangeArrowheads="1"/>
          </p:cNvSpPr>
          <p:nvPr/>
        </p:nvSpPr>
        <p:spPr bwMode="auto">
          <a:xfrm>
            <a:off x="1259633" y="4080894"/>
            <a:ext cx="756084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Tx/>
              <a:buSzTx/>
              <a:buFont typeface="Wingdings"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以关键词</a:t>
            </a:r>
            <a:r>
              <a:rPr kumimoji="0" lang="en-US" altLang="zh-CN" sz="20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Times New Roman" pitchFamily="18" charset="0"/>
              </a:rPr>
              <a:t>module_endmodule</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引导的完整的电路模块或称“</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模块</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”描述。模块对应着硬件电路上的</a:t>
            </a:r>
            <a:r>
              <a:rPr kumimoji="0" lang="zh-CN" altLang="en-US" sz="2000" b="1" i="0" u="none" strike="noStrike" kern="1200" cap="none" spc="0" normalizeH="0" baseline="0" noProof="0" dirty="0">
                <a:ln>
                  <a:noFill/>
                </a:ln>
                <a:solidFill>
                  <a:srgbClr val="7030A0"/>
                </a:solidFill>
                <a:effectLst/>
                <a:uLnTx/>
                <a:uFillTx/>
                <a:latin typeface="Times New Roman" pitchFamily="18" charset="0"/>
                <a:ea typeface="宋体" pitchFamily="2" charset="-122"/>
                <a:cs typeface="Times New Roman" pitchFamily="18" charset="0"/>
              </a:rPr>
              <a:t>逻辑实体</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（也称实例</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Instance</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以关键词</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input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和</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output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引导的对模块的</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外部端口</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描述语句。描述电路器件的</a:t>
            </a:r>
            <a:r>
              <a:rPr kumimoji="0" lang="zh-CN" altLang="en-US" sz="2000" b="1" i="0" u="none" strike="noStrike" kern="1200" cap="none" spc="0" normalizeH="0" baseline="0" noProof="0" dirty="0">
                <a:ln>
                  <a:noFill/>
                </a:ln>
                <a:solidFill>
                  <a:srgbClr val="7030A0"/>
                </a:solidFill>
                <a:effectLst/>
                <a:uLnTx/>
                <a:uFillTx/>
                <a:latin typeface="Times New Roman" pitchFamily="18" charset="0"/>
                <a:ea typeface="宋体" pitchFamily="2" charset="-122"/>
                <a:cs typeface="Times New Roman" pitchFamily="18" charset="0"/>
              </a:rPr>
              <a:t>端口状况</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及</a:t>
            </a:r>
            <a:r>
              <a:rPr kumimoji="0" lang="zh-CN" altLang="en-US" sz="2000" b="1" i="0" u="none" strike="noStrike" kern="1200" cap="none" spc="0" normalizeH="0" baseline="0" noProof="0" dirty="0">
                <a:ln>
                  <a:noFill/>
                </a:ln>
                <a:solidFill>
                  <a:srgbClr val="7030A0"/>
                </a:solidFill>
                <a:effectLst/>
                <a:uLnTx/>
                <a:uFillTx/>
                <a:latin typeface="Times New Roman" pitchFamily="18" charset="0"/>
                <a:ea typeface="宋体" pitchFamily="2" charset="-122"/>
                <a:cs typeface="Times New Roman" pitchFamily="18" charset="0"/>
              </a:rPr>
              <a:t>信号性质</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，如信号流动方向和信号的数据类型等。</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以关键词</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assign</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引导的</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赋值语句</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，用于描述模块的</a:t>
            </a:r>
            <a:r>
              <a:rPr kumimoji="0" lang="zh-CN" altLang="en-US" sz="2000" b="1" i="0" u="none" strike="noStrike" kern="1200" cap="none" spc="0" normalizeH="0" baseline="0" noProof="0" dirty="0">
                <a:ln>
                  <a:noFill/>
                </a:ln>
                <a:solidFill>
                  <a:srgbClr val="7030A0"/>
                </a:solidFill>
                <a:effectLst/>
                <a:uLnTx/>
                <a:uFillTx/>
                <a:latin typeface="Times New Roman" pitchFamily="18" charset="0"/>
                <a:ea typeface="宋体" pitchFamily="2" charset="-122"/>
                <a:cs typeface="Times New Roman" pitchFamily="18" charset="0"/>
              </a:rPr>
              <a:t>逻辑功能</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和</a:t>
            </a:r>
            <a:r>
              <a:rPr kumimoji="0" lang="zh-CN" altLang="en-US" sz="2000" b="1" i="0" u="none" strike="noStrike" kern="1200" cap="none" spc="0" normalizeH="0" baseline="0" noProof="0" dirty="0">
                <a:ln>
                  <a:noFill/>
                </a:ln>
                <a:solidFill>
                  <a:srgbClr val="7030A0"/>
                </a:solidFill>
                <a:effectLst/>
                <a:uLnTx/>
                <a:uFillTx/>
                <a:latin typeface="Times New Roman" pitchFamily="18" charset="0"/>
                <a:ea typeface="宋体" pitchFamily="2" charset="-122"/>
                <a:cs typeface="Times New Roman" pitchFamily="18" charset="0"/>
              </a:rPr>
              <a:t>电路结构</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p>
        </p:txBody>
      </p:sp>
      <p:sp>
        <p:nvSpPr>
          <p:cNvPr id="21" name="Text Box 13"/>
          <p:cNvSpPr txBox="1">
            <a:spLocks noChangeArrowheads="1"/>
          </p:cNvSpPr>
          <p:nvPr/>
        </p:nvSpPr>
        <p:spPr bwMode="auto">
          <a:xfrm>
            <a:off x="1259632" y="3676620"/>
            <a:ext cx="2196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三个组成部分：</a:t>
            </a: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43</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51920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 name="矩形 20"/>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75" name="标题 1"/>
          <p:cNvSpPr>
            <a:spLocks noGrp="1"/>
          </p:cNvSpPr>
          <p:nvPr>
            <p:ph type="title"/>
          </p:nvPr>
        </p:nvSpPr>
        <p:spPr>
          <a:xfrm>
            <a:off x="1403350" y="116632"/>
            <a:ext cx="7072313"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3.2</a:t>
            </a:r>
            <a:r>
              <a:rPr lang="en-US" altLang="zh-CN" sz="3600" b="1" dirty="0">
                <a:solidFill>
                  <a:srgbClr val="7030A0"/>
                </a:solidFill>
                <a:latin typeface="宋体" pitchFamily="2" charset="-122"/>
              </a:rPr>
              <a:t>  </a:t>
            </a:r>
            <a:r>
              <a:rPr lang="zh-CN" altLang="en-US" sz="3600" b="1" dirty="0">
                <a:solidFill>
                  <a:srgbClr val="7030A0"/>
                </a:solidFill>
                <a:latin typeface="宋体" pitchFamily="2" charset="-122"/>
              </a:rPr>
              <a:t>多路选择器</a:t>
            </a:r>
            <a:r>
              <a:rPr lang="zh-CN" altLang="en-US" sz="3600" b="1" dirty="0">
                <a:solidFill>
                  <a:srgbClr val="7030A0"/>
                </a:solidFill>
                <a:latin typeface="Times New Roman" pitchFamily="18" charset="0"/>
                <a:cs typeface="Times New Roman" pitchFamily="18" charset="0"/>
              </a:rPr>
              <a:t>的</a:t>
            </a:r>
            <a:r>
              <a:rPr lang="en-US" altLang="zh-CN" sz="3600" b="1" dirty="0">
                <a:solidFill>
                  <a:srgbClr val="7030A0"/>
                </a:solidFill>
                <a:latin typeface="Times New Roman" pitchFamily="18" charset="0"/>
                <a:cs typeface="Times New Roman" pitchFamily="18" charset="0"/>
              </a:rPr>
              <a:t>Verilog</a:t>
            </a:r>
            <a:r>
              <a:rPr lang="zh-CN" altLang="en-US" sz="3600" b="1" dirty="0">
                <a:solidFill>
                  <a:srgbClr val="7030A0"/>
                </a:solidFill>
                <a:latin typeface="Times New Roman" pitchFamily="18" charset="0"/>
                <a:cs typeface="Times New Roman" pitchFamily="18" charset="0"/>
              </a:rPr>
              <a:t>描述</a:t>
            </a:r>
          </a:p>
        </p:txBody>
      </p:sp>
      <p:sp>
        <p:nvSpPr>
          <p:cNvPr id="6" name="Rectangle 3"/>
          <p:cNvSpPr>
            <a:spLocks noChangeArrowheads="1"/>
          </p:cNvSpPr>
          <p:nvPr/>
        </p:nvSpPr>
        <p:spPr bwMode="auto">
          <a:xfrm>
            <a:off x="6773777" y="1892657"/>
            <a:ext cx="1386716" cy="769441"/>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4</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选</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1</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多路选择器</a:t>
            </a:r>
          </a:p>
        </p:txBody>
      </p:sp>
      <p:sp>
        <p:nvSpPr>
          <p:cNvPr id="9" name="Rectangle 3"/>
          <p:cNvSpPr>
            <a:spLocks noChangeArrowheads="1"/>
          </p:cNvSpPr>
          <p:nvPr/>
        </p:nvSpPr>
        <p:spPr bwMode="auto">
          <a:xfrm>
            <a:off x="3974242" y="5949280"/>
            <a:ext cx="4587830" cy="430887"/>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4</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选</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1</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多路选择器</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MUX41a</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的时序波形</a:t>
            </a:r>
          </a:p>
        </p:txBody>
      </p:sp>
      <p:sp>
        <p:nvSpPr>
          <p:cNvPr id="13" name="Rectangle 2"/>
          <p:cNvSpPr>
            <a:spLocks noGrp="1" noChangeArrowheads="1"/>
          </p:cNvSpPr>
          <p:nvPr/>
        </p:nvSpPr>
        <p:spPr bwMode="auto">
          <a:xfrm>
            <a:off x="1174750" y="1087462"/>
            <a:ext cx="78613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§3.2.1 4</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选</a:t>
            </a: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多路选择器及</a:t>
            </a: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case</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语句表述方式</a:t>
            </a:r>
          </a:p>
        </p:txBody>
      </p:sp>
      <p:pic>
        <p:nvPicPr>
          <p:cNvPr id="15"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b="16714"/>
          <a:stretch/>
        </p:blipFill>
        <p:spPr bwMode="auto">
          <a:xfrm>
            <a:off x="3059832" y="3982591"/>
            <a:ext cx="5688632" cy="1775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1475656" y="1772816"/>
            <a:ext cx="6120680" cy="1979077"/>
            <a:chOff x="1475656" y="1772816"/>
            <a:chExt cx="6120680" cy="1979077"/>
          </a:xfrm>
        </p:grpSpPr>
        <p:pic>
          <p:nvPicPr>
            <p:cNvPr id="14"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b="18331"/>
            <a:stretch/>
          </p:blipFill>
          <p:spPr bwMode="auto">
            <a:xfrm>
              <a:off x="3203848" y="1772816"/>
              <a:ext cx="3312369" cy="1979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圆角矩形标注 15"/>
            <p:cNvSpPr/>
            <p:nvPr/>
          </p:nvSpPr>
          <p:spPr>
            <a:xfrm>
              <a:off x="2339752" y="2977105"/>
              <a:ext cx="864096" cy="774788"/>
            </a:xfrm>
            <a:prstGeom prst="wedgeRoundRectCallout">
              <a:avLst>
                <a:gd name="adj1" fmla="val 89366"/>
                <a:gd name="adj2" fmla="val -36342"/>
                <a:gd name="adj3" fmla="val 16667"/>
              </a:avLst>
            </a:prstGeom>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输入端口</a:t>
              </a:r>
            </a:p>
          </p:txBody>
        </p:sp>
        <p:sp>
          <p:nvSpPr>
            <p:cNvPr id="17" name="圆角矩形标注 16"/>
            <p:cNvSpPr/>
            <p:nvPr/>
          </p:nvSpPr>
          <p:spPr>
            <a:xfrm>
              <a:off x="1475656" y="2000640"/>
              <a:ext cx="1584176" cy="774788"/>
            </a:xfrm>
            <a:prstGeom prst="wedgeRoundRectCallout">
              <a:avLst>
                <a:gd name="adj1" fmla="val 76443"/>
                <a:gd name="adj2" fmla="val -32819"/>
                <a:gd name="adj3" fmla="val 16667"/>
              </a:avLst>
            </a:prstGeom>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514"/>
                  </a:solidFill>
                  <a:effectLst/>
                  <a:uLnTx/>
                  <a:uFillTx/>
                  <a:latin typeface="Times New Roman" pitchFamily="18" charset="0"/>
                  <a:ea typeface="宋体" panose="02010600030101010101" pitchFamily="2" charset="-122"/>
                  <a:cs typeface="Times New Roman" pitchFamily="18" charset="0"/>
                </a:rPr>
                <a:t>通道选择控制信号端</a:t>
              </a:r>
              <a:endPar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8" name="圆角矩形标注 17"/>
            <p:cNvSpPr/>
            <p:nvPr/>
          </p:nvSpPr>
          <p:spPr>
            <a:xfrm>
              <a:off x="6732240" y="2942244"/>
              <a:ext cx="864096" cy="774788"/>
            </a:xfrm>
            <a:prstGeom prst="wedgeRoundRectCallout">
              <a:avLst>
                <a:gd name="adj1" fmla="val -87530"/>
                <a:gd name="adj2" fmla="val -25773"/>
                <a:gd name="adj3" fmla="val 16667"/>
              </a:avLst>
            </a:prstGeom>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输出端口</a:t>
              </a:r>
            </a:p>
          </p:txBody>
        </p:sp>
      </p:grpSp>
      <p:graphicFrame>
        <p:nvGraphicFramePr>
          <p:cNvPr id="19" name="表格 18"/>
          <p:cNvGraphicFramePr>
            <a:graphicFrameLocks noGrp="1"/>
          </p:cNvGraphicFramePr>
          <p:nvPr/>
        </p:nvGraphicFramePr>
        <p:xfrm>
          <a:off x="1403816" y="4509320"/>
          <a:ext cx="1512000" cy="1800000"/>
        </p:xfrm>
        <a:graphic>
          <a:graphicData uri="http://schemas.openxmlformats.org/drawingml/2006/table">
            <a:tbl>
              <a:tblPr firstRow="1" bandRow="1">
                <a:tableStyleId>{5C22544A-7EE6-4342-B048-85BDC9FD1C3A}</a:tableStyleId>
              </a:tblPr>
              <a:tblGrid>
                <a:gridCol w="50400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504000">
                  <a:extLst>
                    <a:ext uri="{9D8B030D-6E8A-4147-A177-3AD203B41FA5}">
                      <a16:colId xmlns:a16="http://schemas.microsoft.com/office/drawing/2014/main" val="20002"/>
                    </a:ext>
                  </a:extLst>
                </a:gridCol>
              </a:tblGrid>
              <a:tr h="360000">
                <a:tc>
                  <a:txBody>
                    <a:bodyPr/>
                    <a:lstStyle/>
                    <a:p>
                      <a:pPr algn="ctr">
                        <a:lnSpc>
                          <a:spcPct val="80000"/>
                        </a:lnSpc>
                      </a:pPr>
                      <a:r>
                        <a:rPr lang="en-US" altLang="zh-CN" sz="2200" b="1" dirty="0">
                          <a:latin typeface="Times New Roman" pitchFamily="18" charset="0"/>
                          <a:cs typeface="Times New Roman" pitchFamily="18" charset="0"/>
                        </a:rPr>
                        <a:t>s1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s0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y</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0000">
                <a:tc>
                  <a:txBody>
                    <a:bodyPr/>
                    <a:lstStyle/>
                    <a:p>
                      <a:pPr algn="ctr">
                        <a:lnSpc>
                          <a:spcPct val="80000"/>
                        </a:lnSpc>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a</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0000">
                <a:tc>
                  <a:txBody>
                    <a:bodyPr/>
                    <a:lstStyle/>
                    <a:p>
                      <a:pPr algn="ctr">
                        <a:lnSpc>
                          <a:spcPct val="80000"/>
                        </a:lnSpc>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b</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0000">
                <a:tc>
                  <a:txBody>
                    <a:bodyPr/>
                    <a:lstStyle/>
                    <a:p>
                      <a:pPr algn="ctr">
                        <a:lnSpc>
                          <a:spcPct val="80000"/>
                        </a:lnSpc>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c</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0000">
                <a:tc>
                  <a:txBody>
                    <a:bodyPr/>
                    <a:lstStyle/>
                    <a:p>
                      <a:pPr algn="ctr">
                        <a:lnSpc>
                          <a:spcPct val="80000"/>
                        </a:lnSpc>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d</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0" name="Text Box 13"/>
          <p:cNvSpPr txBox="1">
            <a:spLocks noChangeArrowheads="1"/>
          </p:cNvSpPr>
          <p:nvPr/>
        </p:nvSpPr>
        <p:spPr bwMode="auto">
          <a:xfrm>
            <a:off x="1620715" y="4077072"/>
            <a:ext cx="11510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真值表</a:t>
            </a:r>
          </a:p>
        </p:txBody>
      </p:sp>
      <p:sp>
        <p:nvSpPr>
          <p:cNvPr id="2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44</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67265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 name="Text Box 9"/>
          <p:cNvSpPr txBox="1">
            <a:spLocks noChangeArrowheads="1"/>
          </p:cNvSpPr>
          <p:nvPr/>
        </p:nvSpPr>
        <p:spPr bwMode="auto">
          <a:xfrm>
            <a:off x="1115617" y="332656"/>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3-2</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4</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选</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1</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多路选择器</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8" name="Text Box 9"/>
          <p:cNvSpPr txBox="1">
            <a:spLocks noChangeArrowheads="1"/>
          </p:cNvSpPr>
          <p:nvPr/>
        </p:nvSpPr>
        <p:spPr bwMode="auto">
          <a:xfrm>
            <a:off x="1436130" y="980728"/>
            <a:ext cx="7344000" cy="501675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MUX41a (a, b, c, d, s1, s0, y);</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a, b, c, 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s1, s0;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y;</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y;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信号类型定义段</a:t>
            </a:r>
            <a:endPar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always @ (a or b or c or d or s1 or s0)		</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begin : MUX41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块语句开始</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case({s1,s0})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2'b00: y&lt;=a;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2'b01: y&lt;=b;</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2'b10: y&lt;=c;</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2'b11: y&lt;=d;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default: y&lt;=a;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endcase</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graphicFrame>
        <p:nvGraphicFramePr>
          <p:cNvPr id="2" name="对象 1"/>
          <p:cNvGraphicFramePr>
            <a:graphicFrameLocks noChangeAspect="1"/>
          </p:cNvGraphicFramePr>
          <p:nvPr/>
        </p:nvGraphicFramePr>
        <p:xfrm>
          <a:off x="3491880" y="1368886"/>
          <a:ext cx="3672408" cy="835978"/>
        </p:xfrm>
        <a:graphic>
          <a:graphicData uri="http://schemas.openxmlformats.org/presentationml/2006/ole">
            <mc:AlternateContent xmlns:mc="http://schemas.openxmlformats.org/markup-compatibility/2006">
              <mc:Choice xmlns:v="urn:schemas-microsoft-com:vml" Requires="v">
                <p:oleObj name="Equation" r:id="rId3" imgW="2057400" imgH="469800" progId="Equation.DSMT4">
                  <p:embed/>
                </p:oleObj>
              </mc:Choice>
              <mc:Fallback>
                <p:oleObj name="Equation" r:id="rId3" imgW="2057400" imgH="469800" progId="Equation.DSMT4">
                  <p:embed/>
                  <p:pic>
                    <p:nvPicPr>
                      <p:cNvPr id="2" name="对象 1"/>
                      <p:cNvPicPr>
                        <a:picLocks noChangeAspect="1" noChangeArrowheads="1"/>
                      </p:cNvPicPr>
                      <p:nvPr/>
                    </p:nvPicPr>
                    <p:blipFill>
                      <a:blip r:embed="rId4"/>
                      <a:srcRect/>
                      <a:stretch>
                        <a:fillRect/>
                      </a:stretch>
                    </p:blipFill>
                    <p:spPr bwMode="auto">
                      <a:xfrm>
                        <a:off x="3491880" y="1368886"/>
                        <a:ext cx="3672408" cy="835978"/>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nvGraphicFramePr>
        <p:xfrm>
          <a:off x="4860032" y="3501008"/>
          <a:ext cx="1379487" cy="1521322"/>
        </p:xfrm>
        <a:graphic>
          <a:graphicData uri="http://schemas.openxmlformats.org/presentationml/2006/ole">
            <mc:AlternateContent xmlns:mc="http://schemas.openxmlformats.org/markup-compatibility/2006">
              <mc:Choice xmlns:v="urn:schemas-microsoft-com:vml" Requires="v">
                <p:oleObj name="Equation" r:id="rId5" imgW="838080" imgH="927000" progId="Equation.DSMT4">
                  <p:embed/>
                </p:oleObj>
              </mc:Choice>
              <mc:Fallback>
                <p:oleObj name="Equation" r:id="rId5" imgW="838080" imgH="927000" progId="Equation.DSMT4">
                  <p:embed/>
                  <p:pic>
                    <p:nvPicPr>
                      <p:cNvPr id="3" name="对象 2"/>
                      <p:cNvPicPr>
                        <a:picLocks noChangeAspect="1" noChangeArrowheads="1"/>
                      </p:cNvPicPr>
                      <p:nvPr/>
                    </p:nvPicPr>
                    <p:blipFill>
                      <a:blip r:embed="rId6"/>
                      <a:srcRect/>
                      <a:stretch>
                        <a:fillRect/>
                      </a:stretch>
                    </p:blipFill>
                    <p:spPr bwMode="auto">
                      <a:xfrm>
                        <a:off x="4860032" y="3501008"/>
                        <a:ext cx="1379487" cy="1521322"/>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nvGraphicFramePr>
        <p:xfrm>
          <a:off x="6156176" y="2640235"/>
          <a:ext cx="1128712" cy="3021013"/>
        </p:xfrm>
        <a:graphic>
          <a:graphicData uri="http://schemas.openxmlformats.org/presentationml/2006/ole">
            <mc:AlternateContent xmlns:mc="http://schemas.openxmlformats.org/markup-compatibility/2006">
              <mc:Choice xmlns:v="urn:schemas-microsoft-com:vml" Requires="v">
                <p:oleObj name="Equation" r:id="rId7" imgW="685800" imgH="1841400" progId="Equation.DSMT4">
                  <p:embed/>
                </p:oleObj>
              </mc:Choice>
              <mc:Fallback>
                <p:oleObj name="Equation" r:id="rId7" imgW="685800" imgH="1841400" progId="Equation.DSMT4">
                  <p:embed/>
                  <p:pic>
                    <p:nvPicPr>
                      <p:cNvPr id="4" name="对象 3"/>
                      <p:cNvPicPr>
                        <a:picLocks noChangeAspect="1" noChangeArrowheads="1"/>
                      </p:cNvPicPr>
                      <p:nvPr/>
                    </p:nvPicPr>
                    <p:blipFill>
                      <a:blip r:embed="rId8"/>
                      <a:srcRect/>
                      <a:stretch>
                        <a:fillRect/>
                      </a:stretch>
                    </p:blipFill>
                    <p:spPr bwMode="auto">
                      <a:xfrm>
                        <a:off x="6156176" y="2640235"/>
                        <a:ext cx="1128712" cy="302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7204075" y="1009204"/>
          <a:ext cx="1482725" cy="4894262"/>
        </p:xfrm>
        <a:graphic>
          <a:graphicData uri="http://schemas.openxmlformats.org/presentationml/2006/ole">
            <mc:AlternateContent xmlns:mc="http://schemas.openxmlformats.org/markup-compatibility/2006">
              <mc:Choice xmlns:v="urn:schemas-microsoft-com:vml" Requires="v">
                <p:oleObj name="Equation" r:id="rId9" imgW="901440" imgH="2984400" progId="Equation.DSMT4">
                  <p:embed/>
                </p:oleObj>
              </mc:Choice>
              <mc:Fallback>
                <p:oleObj name="Equation" r:id="rId9" imgW="901440" imgH="2984400" progId="Equation.DSMT4">
                  <p:embed/>
                  <p:pic>
                    <p:nvPicPr>
                      <p:cNvPr id="5" name="对象 4"/>
                      <p:cNvPicPr>
                        <a:picLocks noChangeAspect="1" noChangeArrowheads="1"/>
                      </p:cNvPicPr>
                      <p:nvPr/>
                    </p:nvPicPr>
                    <p:blipFill>
                      <a:blip r:embed="rId10"/>
                      <a:srcRect/>
                      <a:stretch>
                        <a:fillRect/>
                      </a:stretch>
                    </p:blipFill>
                    <p:spPr bwMode="auto">
                      <a:xfrm>
                        <a:off x="7204075" y="1009204"/>
                        <a:ext cx="1482725"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45</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53640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 name="矩形 20"/>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Rectangle 2"/>
          <p:cNvSpPr>
            <a:spLocks noGrp="1" noChangeArrowheads="1"/>
          </p:cNvSpPr>
          <p:nvPr/>
        </p:nvSpPr>
        <p:spPr bwMode="auto">
          <a:xfrm>
            <a:off x="1174750" y="260648"/>
            <a:ext cx="7861300" cy="54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§3.2.2 4</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选</a:t>
            </a: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多路选择器及</a:t>
            </a: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assign</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语句表述方式</a:t>
            </a:r>
          </a:p>
        </p:txBody>
      </p:sp>
      <p:sp>
        <p:nvSpPr>
          <p:cNvPr id="22" name="矩形 21"/>
          <p:cNvSpPr>
            <a:spLocks noChangeArrowheads="1"/>
          </p:cNvSpPr>
          <p:nvPr/>
        </p:nvSpPr>
        <p:spPr bwMode="auto">
          <a:xfrm>
            <a:off x="1259632" y="972946"/>
            <a:ext cx="756084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相同的功能可以由不同的电路结构实现，也可以由不同的描述方法来描述。</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23" name="Text Box 9"/>
          <p:cNvSpPr txBox="1">
            <a:spLocks noChangeArrowheads="1"/>
          </p:cNvSpPr>
          <p:nvPr/>
        </p:nvSpPr>
        <p:spPr bwMode="auto">
          <a:xfrm>
            <a:off x="1115617" y="1810098"/>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3-3</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4</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选</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1</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多路选择器</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24" name="Text Box 9"/>
          <p:cNvSpPr txBox="1">
            <a:spLocks noChangeArrowheads="1"/>
          </p:cNvSpPr>
          <p:nvPr/>
        </p:nvSpPr>
        <p:spPr bwMode="auto">
          <a:xfrm>
            <a:off x="1331640" y="2420888"/>
            <a:ext cx="7599921" cy="347787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MUX41a (a, b, c, d, s1, s0, y);</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a, b, c, d, s1, s0;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y;</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wire [1: 0]  SEL;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定义</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2</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元素位矢量</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SEL</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为网线型变量</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wire  AT, BT, CT, DT;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定义中间变量，以作连接或信号节点</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SEL={s1, s0};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对</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s1</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s0</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进行并位操作，即</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SEL[1]=s1; SEL [0]=s0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AT=(SEL==2'D0);	assign  BT=(SEL==2'D1);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CT=(SEL==2'D2);	assign  DT=(SEL==2'D2);</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y=(</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a&amp;AT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b&amp;BT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c&amp;CT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d&amp;DT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//4</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个逻辑信号相或</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29" name="矩形 28"/>
          <p:cNvSpPr>
            <a:spLocks noChangeArrowheads="1"/>
          </p:cNvSpPr>
          <p:nvPr/>
        </p:nvSpPr>
        <p:spPr bwMode="auto">
          <a:xfrm>
            <a:off x="1331640" y="5976224"/>
            <a:ext cx="756084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采用了数据流的逻辑描述方式，即直接用布尔逻辑表达式来描述模块的功能。</a:t>
            </a:r>
            <a:endParaRPr kumimoji="0"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46</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10962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 name="矩形 14"/>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Rectangle 2"/>
          <p:cNvSpPr>
            <a:spLocks noGrp="1" noChangeArrowheads="1"/>
          </p:cNvSpPr>
          <p:nvPr/>
        </p:nvSpPr>
        <p:spPr bwMode="auto">
          <a:xfrm>
            <a:off x="1174750" y="260648"/>
            <a:ext cx="6997650" cy="113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§3.2.3 4</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选</a:t>
            </a: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多路选择器及条件赋值语句表述方式</a:t>
            </a:r>
          </a:p>
        </p:txBody>
      </p:sp>
      <p:sp>
        <p:nvSpPr>
          <p:cNvPr id="23" name="Text Box 9"/>
          <p:cNvSpPr txBox="1">
            <a:spLocks noChangeArrowheads="1"/>
          </p:cNvSpPr>
          <p:nvPr/>
        </p:nvSpPr>
        <p:spPr bwMode="auto">
          <a:xfrm>
            <a:off x="1115617" y="1268760"/>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3-4</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4</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选</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1</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多路选择器</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grpSp>
        <p:nvGrpSpPr>
          <p:cNvPr id="17" name="组合 16"/>
          <p:cNvGrpSpPr/>
          <p:nvPr/>
        </p:nvGrpSpPr>
        <p:grpSpPr>
          <a:xfrm>
            <a:off x="974075" y="1879550"/>
            <a:ext cx="7957486" cy="4754708"/>
            <a:chOff x="974075" y="1879550"/>
            <a:chExt cx="7957486" cy="4754708"/>
          </a:xfrm>
        </p:grpSpPr>
        <p:sp>
          <p:nvSpPr>
            <p:cNvPr id="24" name="Text Box 9"/>
            <p:cNvSpPr txBox="1">
              <a:spLocks noChangeArrowheads="1"/>
            </p:cNvSpPr>
            <p:nvPr/>
          </p:nvSpPr>
          <p:spPr bwMode="auto">
            <a:xfrm>
              <a:off x="1331640" y="1879550"/>
              <a:ext cx="7599921" cy="224676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MUX41a (A, B, C, D, S1, S0, Y);</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A, B, C, D, S1, S0;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Y;</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wire  AT = S0 ? D : C;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wire  BT = S0 ? B : 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wire  Y = (S1 ? AT : BT);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pic>
          <p:nvPicPr>
            <p:cNvPr id="9"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b="17153"/>
            <a:stretch/>
          </p:blipFill>
          <p:spPr bwMode="auto">
            <a:xfrm>
              <a:off x="1763688" y="4379774"/>
              <a:ext cx="4176464" cy="2254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弧形 15"/>
            <p:cNvSpPr/>
            <p:nvPr/>
          </p:nvSpPr>
          <p:spPr>
            <a:xfrm rot="20962770">
              <a:off x="4025503" y="3537340"/>
              <a:ext cx="1296144" cy="1296144"/>
            </a:xfrm>
            <a:prstGeom prst="arc">
              <a:avLst>
                <a:gd name="adj1" fmla="val 16200000"/>
                <a:gd name="adj2" fmla="val 5665781"/>
              </a:avLst>
            </a:prstGeom>
            <a:ln>
              <a:headEnd type="none" w="med" len="med"/>
              <a:tailEnd type="arrow" w="lg" len="lg"/>
            </a:ln>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5" name="弧形 24"/>
            <p:cNvSpPr/>
            <p:nvPr/>
          </p:nvSpPr>
          <p:spPr>
            <a:xfrm rot="21440756" flipH="1">
              <a:off x="1113448" y="3232367"/>
              <a:ext cx="3198662" cy="1995853"/>
            </a:xfrm>
            <a:prstGeom prst="arc">
              <a:avLst>
                <a:gd name="adj1" fmla="val 18930047"/>
                <a:gd name="adj2" fmla="val 6807450"/>
              </a:avLst>
            </a:prstGeom>
            <a:ln>
              <a:headEnd type="none" w="med" len="med"/>
              <a:tailEnd type="arrow" w="lg" len="lg"/>
            </a:ln>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6" name="弧形 25"/>
            <p:cNvSpPr/>
            <p:nvPr/>
          </p:nvSpPr>
          <p:spPr>
            <a:xfrm rot="21440756" flipH="1">
              <a:off x="974075" y="2871632"/>
              <a:ext cx="3198662" cy="3291095"/>
            </a:xfrm>
            <a:prstGeom prst="arc">
              <a:avLst>
                <a:gd name="adj1" fmla="val 17996165"/>
                <a:gd name="adj2" fmla="val 6807450"/>
              </a:avLst>
            </a:prstGeom>
            <a:ln>
              <a:headEnd type="none" w="med" len="med"/>
              <a:tailEnd type="arrow" w="lg" len="lg"/>
            </a:ln>
          </p:spPr>
          <p:style>
            <a:lnRef idx="2">
              <a:schemeClr val="accent2"/>
            </a:lnRef>
            <a:fillRef idx="0">
              <a:schemeClr val="accent2"/>
            </a:fillRef>
            <a:effectRef idx="1">
              <a:schemeClr val="accent2"/>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10" name="Rectangle 3"/>
          <p:cNvSpPr>
            <a:spLocks noChangeArrowheads="1"/>
          </p:cNvSpPr>
          <p:nvPr/>
        </p:nvSpPr>
        <p:spPr bwMode="auto">
          <a:xfrm>
            <a:off x="4119214" y="5950441"/>
            <a:ext cx="2036962" cy="430887"/>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例</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3-4</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的</a:t>
            </a: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RTL</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图</a:t>
            </a:r>
          </a:p>
        </p:txBody>
      </p:sp>
      <p:graphicFrame>
        <p:nvGraphicFramePr>
          <p:cNvPr id="12" name="表格 11"/>
          <p:cNvGraphicFramePr>
            <a:graphicFrameLocks noGrp="1"/>
          </p:cNvGraphicFramePr>
          <p:nvPr/>
        </p:nvGraphicFramePr>
        <p:xfrm>
          <a:off x="6876424" y="4725344"/>
          <a:ext cx="1512000" cy="1800000"/>
        </p:xfrm>
        <a:graphic>
          <a:graphicData uri="http://schemas.openxmlformats.org/drawingml/2006/table">
            <a:tbl>
              <a:tblPr firstRow="1" bandRow="1">
                <a:tableStyleId>{5C22544A-7EE6-4342-B048-85BDC9FD1C3A}</a:tableStyleId>
              </a:tblPr>
              <a:tblGrid>
                <a:gridCol w="504000">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504000">
                  <a:extLst>
                    <a:ext uri="{9D8B030D-6E8A-4147-A177-3AD203B41FA5}">
                      <a16:colId xmlns:a16="http://schemas.microsoft.com/office/drawing/2014/main" val="20002"/>
                    </a:ext>
                  </a:extLst>
                </a:gridCol>
              </a:tblGrid>
              <a:tr h="360000">
                <a:tc>
                  <a:txBody>
                    <a:bodyPr/>
                    <a:lstStyle/>
                    <a:p>
                      <a:pPr algn="ctr">
                        <a:lnSpc>
                          <a:spcPct val="80000"/>
                        </a:lnSpc>
                      </a:pPr>
                      <a:r>
                        <a:rPr lang="en-US" altLang="zh-CN" sz="2200" b="1" dirty="0">
                          <a:latin typeface="Times New Roman" pitchFamily="18" charset="0"/>
                          <a:cs typeface="Times New Roman" pitchFamily="18" charset="0"/>
                        </a:rPr>
                        <a:t>S1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S0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Y</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0000">
                <a:tc>
                  <a:txBody>
                    <a:bodyPr/>
                    <a:lstStyle/>
                    <a:p>
                      <a:pPr algn="ctr">
                        <a:lnSpc>
                          <a:spcPct val="80000"/>
                        </a:lnSpc>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A</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0000">
                <a:tc>
                  <a:txBody>
                    <a:bodyPr/>
                    <a:lstStyle/>
                    <a:p>
                      <a:pPr algn="ctr">
                        <a:lnSpc>
                          <a:spcPct val="80000"/>
                        </a:lnSpc>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B</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0000">
                <a:tc>
                  <a:txBody>
                    <a:bodyPr/>
                    <a:lstStyle/>
                    <a:p>
                      <a:pPr algn="ctr">
                        <a:lnSpc>
                          <a:spcPct val="80000"/>
                        </a:lnSpc>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80000"/>
                        </a:lnSpc>
                      </a:pPr>
                      <a:r>
                        <a:rPr lang="en-US" altLang="zh-CN" sz="2200" b="1" dirty="0">
                          <a:latin typeface="Times New Roman" pitchFamily="18" charset="0"/>
                          <a:cs typeface="Times New Roman" pitchFamily="18" charset="0"/>
                        </a:rPr>
                        <a:t>0</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C</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0000">
                <a:tc>
                  <a:txBody>
                    <a:bodyPr/>
                    <a:lstStyle/>
                    <a:p>
                      <a:pPr algn="ctr">
                        <a:lnSpc>
                          <a:spcPct val="80000"/>
                        </a:lnSpc>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1</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80000"/>
                        </a:lnSpc>
                        <a:spcBef>
                          <a:spcPts val="0"/>
                        </a:spcBef>
                        <a:spcAft>
                          <a:spcPts val="0"/>
                        </a:spcAft>
                        <a:buClrTx/>
                        <a:buSzTx/>
                        <a:buFontTx/>
                        <a:buNone/>
                        <a:tabLst/>
                        <a:defRPr/>
                      </a:pPr>
                      <a:r>
                        <a:rPr lang="en-US" altLang="zh-CN" sz="2200" b="1" dirty="0">
                          <a:latin typeface="Times New Roman" pitchFamily="18" charset="0"/>
                          <a:cs typeface="Times New Roman" pitchFamily="18" charset="0"/>
                        </a:rPr>
                        <a:t>D</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4" name="Text Box 13"/>
          <p:cNvSpPr txBox="1">
            <a:spLocks noChangeArrowheads="1"/>
          </p:cNvSpPr>
          <p:nvPr/>
        </p:nvSpPr>
        <p:spPr bwMode="auto">
          <a:xfrm>
            <a:off x="7093323" y="4293096"/>
            <a:ext cx="11510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真值表</a:t>
            </a:r>
          </a:p>
        </p:txBody>
      </p:sp>
      <p:sp>
        <p:nvSpPr>
          <p:cNvPr id="1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47</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322990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Rectangle 2"/>
          <p:cNvSpPr>
            <a:spLocks noGrp="1" noChangeArrowheads="1"/>
          </p:cNvSpPr>
          <p:nvPr/>
        </p:nvSpPr>
        <p:spPr bwMode="auto">
          <a:xfrm>
            <a:off x="1174750" y="260648"/>
            <a:ext cx="6997650" cy="1130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§3.2.4 4</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选</a:t>
            </a: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多路选择器及条件语句表述方式</a:t>
            </a:r>
          </a:p>
        </p:txBody>
      </p:sp>
      <p:sp>
        <p:nvSpPr>
          <p:cNvPr id="23" name="Text Box 9"/>
          <p:cNvSpPr txBox="1">
            <a:spLocks noChangeArrowheads="1"/>
          </p:cNvSpPr>
          <p:nvPr/>
        </p:nvSpPr>
        <p:spPr bwMode="auto">
          <a:xfrm>
            <a:off x="1115617" y="1166083"/>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3-5</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4</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选</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1</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多路选择器</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24" name="Text Box 9"/>
          <p:cNvSpPr txBox="1">
            <a:spLocks noChangeArrowheads="1"/>
          </p:cNvSpPr>
          <p:nvPr/>
        </p:nvSpPr>
        <p:spPr bwMode="auto">
          <a:xfrm>
            <a:off x="1331640" y="1776873"/>
            <a:ext cx="7599921" cy="4708981"/>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MUX41a (A, B, C, D, S1, S0, Y);</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A, B, C, D, S1, S0;   output Y;</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[1: 0]  SEL;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Y;</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always @ (A, B, C, D, SEL)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begin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块语句起始</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SEL={S1, S0};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把</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S1</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S0</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并位为</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2</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元素矢量变量</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SEL [1: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if (SEL==0)  Y=A;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当</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SEL==0</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成立，即</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(SEL==0)=1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时，</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Y=A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if (SEL==1)  Y=B;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当</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(SEL==1)</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为真，</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Y=B</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if (SEL==2)  Y=C;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当</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(SEL==2)</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为真，</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Y=C</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Y=D;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当</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(SEL==3)</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为真，即</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SEL==2’b11</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时，</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Y=D</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end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块语句结束</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48</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106817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4" name="矩形 23"/>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75" name="标题 1"/>
          <p:cNvSpPr>
            <a:spLocks noGrp="1"/>
          </p:cNvSpPr>
          <p:nvPr>
            <p:ph type="title"/>
          </p:nvPr>
        </p:nvSpPr>
        <p:spPr>
          <a:xfrm>
            <a:off x="1403350" y="44624"/>
            <a:ext cx="7072313"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3.3</a:t>
            </a:r>
            <a:r>
              <a:rPr lang="en-US" altLang="zh-CN" sz="3600" b="1" dirty="0">
                <a:solidFill>
                  <a:srgbClr val="7030A0"/>
                </a:solidFill>
                <a:latin typeface="宋体" pitchFamily="2" charset="-122"/>
              </a:rPr>
              <a:t>  </a:t>
            </a:r>
            <a:r>
              <a:rPr lang="en-US" altLang="zh-CN" sz="3600" b="1" dirty="0">
                <a:solidFill>
                  <a:srgbClr val="7030A0"/>
                </a:solidFill>
                <a:latin typeface="Times New Roman" pitchFamily="18" charset="0"/>
                <a:cs typeface="Times New Roman" pitchFamily="18" charset="0"/>
              </a:rPr>
              <a:t>Verilog</a:t>
            </a:r>
            <a:r>
              <a:rPr lang="zh-CN" altLang="en-US" sz="3600" b="1" dirty="0">
                <a:solidFill>
                  <a:srgbClr val="7030A0"/>
                </a:solidFill>
                <a:latin typeface="Times New Roman" pitchFamily="18" charset="0"/>
                <a:cs typeface="Times New Roman" pitchFamily="18" charset="0"/>
              </a:rPr>
              <a:t>加法器设计</a:t>
            </a:r>
          </a:p>
        </p:txBody>
      </p:sp>
      <p:sp>
        <p:nvSpPr>
          <p:cNvPr id="13" name="Rectangle 2"/>
          <p:cNvSpPr>
            <a:spLocks noGrp="1" noChangeArrowheads="1"/>
          </p:cNvSpPr>
          <p:nvPr/>
        </p:nvSpPr>
        <p:spPr bwMode="auto">
          <a:xfrm>
            <a:off x="1174750" y="1001982"/>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§3.3.1 </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全加器设计及例化语句应用</a:t>
            </a:r>
          </a:p>
        </p:txBody>
      </p:sp>
      <p:sp>
        <p:nvSpPr>
          <p:cNvPr id="15" name="Rectangle 3"/>
          <p:cNvSpPr>
            <a:spLocks noChangeArrowheads="1"/>
          </p:cNvSpPr>
          <p:nvPr/>
        </p:nvSpPr>
        <p:spPr bwMode="auto">
          <a:xfrm>
            <a:off x="1175132" y="162880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1</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、全加器原理图结构</a:t>
            </a:r>
          </a:p>
        </p:txBody>
      </p:sp>
      <p:sp>
        <p:nvSpPr>
          <p:cNvPr id="16" name="矩形 15"/>
          <p:cNvSpPr>
            <a:spLocks noChangeArrowheads="1"/>
          </p:cNvSpPr>
          <p:nvPr/>
        </p:nvSpPr>
        <p:spPr bwMode="auto">
          <a:xfrm>
            <a:off x="1187624" y="4869160"/>
            <a:ext cx="7720642"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3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由三个逻辑模块组成，其中两个是半加器，一个是或门。</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3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五个端口：</a:t>
            </a:r>
            <a:r>
              <a:rPr kumimoji="0" lang="en-US" altLang="zh-CN" sz="20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ain</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（加数）、</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bin</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（被加数）、</a:t>
            </a:r>
            <a:r>
              <a:rPr kumimoji="0" lang="en-US" altLang="zh-CN" sz="20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cin</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（进位输入）、</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sum</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（和值输出）和</a:t>
            </a:r>
            <a:r>
              <a:rPr kumimoji="0" lang="en-US" altLang="zh-CN" sz="20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cout</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（进位输出）。</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3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以预存的半加器描述文件</a:t>
            </a:r>
            <a:r>
              <a:rPr kumimoji="0" lang="en-US" altLang="zh-CN" sz="20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h_adder.v</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和或门库元件</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or</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作为较低层次的基本元件，由高层次顶层设计调用，就可以得到全加器。</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grpSp>
        <p:nvGrpSpPr>
          <p:cNvPr id="22" name="组合 21"/>
          <p:cNvGrpSpPr/>
          <p:nvPr/>
        </p:nvGrpSpPr>
        <p:grpSpPr>
          <a:xfrm>
            <a:off x="1142774" y="2420888"/>
            <a:ext cx="7896309" cy="2303095"/>
            <a:chOff x="1142774" y="2420888"/>
            <a:chExt cx="7896309" cy="2303095"/>
          </a:xfrm>
        </p:grpSpPr>
        <p:sp>
          <p:nvSpPr>
            <p:cNvPr id="21" name="矩形 20"/>
            <p:cNvSpPr/>
            <p:nvPr/>
          </p:nvSpPr>
          <p:spPr>
            <a:xfrm>
              <a:off x="1142774" y="2420888"/>
              <a:ext cx="7896309" cy="1809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Rectangle 3"/>
            <p:cNvSpPr>
              <a:spLocks noChangeArrowheads="1"/>
            </p:cNvSpPr>
            <p:nvPr/>
          </p:nvSpPr>
          <p:spPr bwMode="auto">
            <a:xfrm>
              <a:off x="2987824" y="4293096"/>
              <a:ext cx="2664296" cy="430887"/>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全加器</a:t>
              </a:r>
              <a:r>
                <a:rPr kumimoji="0" lang="en-US" altLang="zh-CN" sz="2000" b="1" i="0" u="none" strike="noStrike" kern="1200" cap="none" spc="0" normalizeH="0" baseline="0" noProof="0" dirty="0" err="1">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f_adder</a:t>
              </a:r>
              <a:r>
                <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电路图</a:t>
              </a:r>
            </a:p>
          </p:txBody>
        </p:sp>
        <p:pic>
          <p:nvPicPr>
            <p:cNvPr id="14"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b="17783"/>
            <a:stretch/>
          </p:blipFill>
          <p:spPr bwMode="auto">
            <a:xfrm>
              <a:off x="1142774" y="2420888"/>
              <a:ext cx="7896309" cy="157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995936" y="3861048"/>
              <a:ext cx="1094992"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FF"/>
                  </a:solidFill>
                  <a:effectLst/>
                  <a:uLnTx/>
                  <a:uFillTx/>
                  <a:latin typeface="Arial" charset="0"/>
                  <a:ea typeface="宋体" pitchFamily="2" charset="-122"/>
                  <a:cs typeface="+mn-cs"/>
                </a:rPr>
                <a:t>半加器</a:t>
              </a:r>
            </a:p>
          </p:txBody>
        </p:sp>
        <p:sp>
          <p:nvSpPr>
            <p:cNvPr id="17" name="TextBox 16"/>
            <p:cNvSpPr txBox="1"/>
            <p:nvPr/>
          </p:nvSpPr>
          <p:spPr>
            <a:xfrm>
              <a:off x="6156176" y="3861048"/>
              <a:ext cx="93610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0000FF"/>
                  </a:solidFill>
                  <a:effectLst/>
                  <a:uLnTx/>
                  <a:uFillTx/>
                  <a:latin typeface="Arial" charset="0"/>
                  <a:ea typeface="宋体" pitchFamily="2" charset="-122"/>
                  <a:cs typeface="+mn-cs"/>
                </a:rPr>
                <a:t>或门</a:t>
              </a:r>
            </a:p>
          </p:txBody>
        </p:sp>
        <p:cxnSp>
          <p:nvCxnSpPr>
            <p:cNvPr id="4" name="直接箭头连接符 3"/>
            <p:cNvCxnSpPr>
              <a:cxnSpLocks noChangeAspect="1"/>
            </p:cNvCxnSpPr>
            <p:nvPr/>
          </p:nvCxnSpPr>
          <p:spPr>
            <a:xfrm flipH="1" flipV="1">
              <a:off x="4207638" y="3501021"/>
              <a:ext cx="220346" cy="333667"/>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4716016" y="3501008"/>
              <a:ext cx="288000" cy="3240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6624228" y="3456000"/>
              <a:ext cx="0" cy="3240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49</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95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 Box 13"/>
          <p:cNvSpPr txBox="1">
            <a:spLocks noChangeArrowheads="1"/>
          </p:cNvSpPr>
          <p:nvPr/>
        </p:nvSpPr>
        <p:spPr bwMode="auto">
          <a:xfrm>
            <a:off x="1403350" y="1177925"/>
            <a:ext cx="4392786"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四种简单</a:t>
            </a: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PLD</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器件的区别</a:t>
            </a:r>
          </a:p>
        </p:txBody>
      </p:sp>
      <p:graphicFrame>
        <p:nvGraphicFramePr>
          <p:cNvPr id="8" name="表格 7"/>
          <p:cNvGraphicFramePr>
            <a:graphicFrameLocks noGrp="1"/>
          </p:cNvGraphicFramePr>
          <p:nvPr/>
        </p:nvGraphicFramePr>
        <p:xfrm>
          <a:off x="1405618" y="2420888"/>
          <a:ext cx="7200000" cy="213360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1800000">
                  <a:extLst>
                    <a:ext uri="{9D8B030D-6E8A-4147-A177-3AD203B41FA5}">
                      <a16:colId xmlns:a16="http://schemas.microsoft.com/office/drawing/2014/main" val="20002"/>
                    </a:ext>
                  </a:extLst>
                </a:gridCol>
                <a:gridCol w="1800000">
                  <a:extLst>
                    <a:ext uri="{9D8B030D-6E8A-4147-A177-3AD203B41FA5}">
                      <a16:colId xmlns:a16="http://schemas.microsoft.com/office/drawing/2014/main" val="20003"/>
                    </a:ext>
                  </a:extLst>
                </a:gridCol>
              </a:tblGrid>
              <a:tr h="396240">
                <a:tc>
                  <a:txBody>
                    <a:bodyPr/>
                    <a:lstStyle/>
                    <a:p>
                      <a:pPr algn="ctr"/>
                      <a:r>
                        <a:rPr lang="zh-CN" altLang="en-US" sz="2200" b="1" dirty="0">
                          <a:latin typeface="Times New Roman" pitchFamily="18" charset="0"/>
                          <a:cs typeface="Times New Roman" pitchFamily="18" charset="0"/>
                        </a:rPr>
                        <a:t>器件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latin typeface="Times New Roman" pitchFamily="18" charset="0"/>
                          <a:cs typeface="Times New Roman" pitchFamily="18" charset="0"/>
                        </a:rPr>
                        <a:t>与阵列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latin typeface="Times New Roman" pitchFamily="18" charset="0"/>
                          <a:cs typeface="Times New Roman" pitchFamily="18" charset="0"/>
                        </a:rPr>
                        <a:t>或阵列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latin typeface="Times New Roman" pitchFamily="18" charset="0"/>
                          <a:cs typeface="Times New Roman" pitchFamily="18" charset="0"/>
                        </a:rPr>
                        <a:t>输出电路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r>
                        <a:rPr lang="en-US" altLang="zh-CN" sz="2200" b="1" dirty="0">
                          <a:latin typeface="Times New Roman" pitchFamily="18" charset="0"/>
                          <a:cs typeface="Times New Roman" pitchFamily="18" charset="0"/>
                        </a:rPr>
                        <a:t>PROM</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latin typeface="Times New Roman" pitchFamily="18" charset="0"/>
                          <a:cs typeface="Times New Roman" pitchFamily="18" charset="0"/>
                        </a:rPr>
                        <a:t>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200" b="1" dirty="0">
                          <a:latin typeface="Times New Roman" pitchFamily="18" charset="0"/>
                          <a:cs typeface="Times New Roman" pitchFamily="18" charset="0"/>
                        </a:rPr>
                        <a:t>可编程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latin typeface="Times New Roman" pitchFamily="18" charset="0"/>
                          <a:cs typeface="Times New Roman" pitchFamily="18" charset="0"/>
                        </a:rPr>
                        <a:t>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r>
                        <a:rPr lang="en-US" altLang="zh-CN" sz="2200" b="1" dirty="0">
                          <a:latin typeface="Times New Roman" pitchFamily="18" charset="0"/>
                          <a:cs typeface="Times New Roman" pitchFamily="18" charset="0"/>
                        </a:rPr>
                        <a:t>PLA</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latin typeface="Times New Roman" pitchFamily="18" charset="0"/>
                          <a:cs typeface="Times New Roman" pitchFamily="18" charset="0"/>
                        </a:rPr>
                        <a:t>可编程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200" b="1" dirty="0">
                          <a:latin typeface="Times New Roman" pitchFamily="18" charset="0"/>
                          <a:cs typeface="Times New Roman" pitchFamily="18" charset="0"/>
                        </a:rPr>
                        <a:t>可编程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t>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r>
                        <a:rPr lang="en-US" altLang="zh-CN" sz="2200" b="1" dirty="0">
                          <a:latin typeface="Times New Roman" pitchFamily="18" charset="0"/>
                          <a:cs typeface="Times New Roman" pitchFamily="18" charset="0"/>
                        </a:rPr>
                        <a:t>PAL</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latin typeface="Times New Roman" pitchFamily="18" charset="0"/>
                          <a:cs typeface="Times New Roman" pitchFamily="18" charset="0"/>
                        </a:rPr>
                        <a:t>可编程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200" b="1" dirty="0">
                          <a:latin typeface="Times New Roman" pitchFamily="18" charset="0"/>
                          <a:cs typeface="Times New Roman" pitchFamily="18" charset="0"/>
                        </a:rPr>
                        <a:t>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latin typeface="Times New Roman" pitchFamily="18" charset="0"/>
                          <a:cs typeface="Times New Roman" pitchFamily="18" charset="0"/>
                        </a:rPr>
                        <a:t>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r>
                        <a:rPr lang="en-US" altLang="zh-CN" sz="2200" b="1" dirty="0">
                          <a:latin typeface="Times New Roman" pitchFamily="18" charset="0"/>
                          <a:cs typeface="Times New Roman" pitchFamily="18" charset="0"/>
                        </a:rPr>
                        <a:t>GAL</a:t>
                      </a:r>
                      <a:endParaRPr lang="zh-CN" altLang="en-US" sz="2200" b="1" dirty="0">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200" b="1" dirty="0">
                          <a:latin typeface="Times New Roman" pitchFamily="18" charset="0"/>
                          <a:cs typeface="Times New Roman" pitchFamily="18" charset="0"/>
                        </a:rPr>
                        <a:t>可编程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200" b="1" dirty="0">
                          <a:latin typeface="Times New Roman" pitchFamily="18" charset="0"/>
                          <a:cs typeface="Times New Roman" pitchFamily="18" charset="0"/>
                        </a:rPr>
                        <a:t>固定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dirty="0"/>
                        <a:t>可组态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799009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 name="Rectangle 3"/>
          <p:cNvSpPr>
            <a:spLocks noChangeArrowheads="1"/>
          </p:cNvSpPr>
          <p:nvPr/>
        </p:nvSpPr>
        <p:spPr bwMode="auto">
          <a:xfrm>
            <a:off x="1175132" y="33265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2</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、全加器顶层设计文件</a:t>
            </a:r>
          </a:p>
        </p:txBody>
      </p:sp>
      <p:sp>
        <p:nvSpPr>
          <p:cNvPr id="19" name="Text Box 9"/>
          <p:cNvSpPr txBox="1">
            <a:spLocks noChangeArrowheads="1"/>
          </p:cNvSpPr>
          <p:nvPr/>
        </p:nvSpPr>
        <p:spPr bwMode="auto">
          <a:xfrm>
            <a:off x="1115617" y="908720"/>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3-6</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：全加器</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22" name="Text Box 9"/>
          <p:cNvSpPr txBox="1">
            <a:spLocks noChangeArrowheads="1"/>
          </p:cNvSpPr>
          <p:nvPr/>
        </p:nvSpPr>
        <p:spPr bwMode="auto">
          <a:xfrm>
            <a:off x="1331640" y="1519510"/>
            <a:ext cx="7599921" cy="286232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f_adder</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ain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bin,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cin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cout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cout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sum;   input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ain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bin,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cin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wire  net1, net2, net3;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定义网线型变量</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net1</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net2</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和</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net3</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，用作内部</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底层元件连接的连线。</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h_adder</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U1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ain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bin, net1, net2);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调用底层元件</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h_adder</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U2 (.A(net1), .SO(sum), .B(</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cin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.CO(net3));</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or U3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cout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net2, net3);</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pic>
        <p:nvPicPr>
          <p:cNvPr id="9" name="Picture 10"/>
          <p:cNvPicPr>
            <a:picLocks noChangeAspect="1" noChangeArrowheads="1"/>
          </p:cNvPicPr>
          <p:nvPr/>
        </p:nvPicPr>
        <p:blipFill rotWithShape="1">
          <a:blip r:embed="rId3">
            <a:extLst>
              <a:ext uri="{28A0092B-C50C-407E-A947-70E740481C1C}">
                <a14:useLocalDpi xmlns:a14="http://schemas.microsoft.com/office/drawing/2010/main" val="0"/>
              </a:ext>
            </a:extLst>
          </a:blip>
          <a:srcRect b="17783"/>
          <a:stretch/>
        </p:blipFill>
        <p:spPr bwMode="auto">
          <a:xfrm>
            <a:off x="971601" y="4725144"/>
            <a:ext cx="7980602" cy="15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50</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715183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Rectangle 2"/>
          <p:cNvSpPr>
            <a:spLocks noGrp="1" noChangeArrowheads="1"/>
          </p:cNvSpPr>
          <p:nvPr/>
        </p:nvSpPr>
        <p:spPr bwMode="auto">
          <a:xfrm>
            <a:off x="1174750" y="150872"/>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§3.3.6 BCD</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码加法器设计</a:t>
            </a:r>
          </a:p>
        </p:txBody>
      </p:sp>
      <p:sp>
        <p:nvSpPr>
          <p:cNvPr id="18" name="矩形 17"/>
          <p:cNvSpPr>
            <a:spLocks noChangeArrowheads="1"/>
          </p:cNvSpPr>
          <p:nvPr/>
        </p:nvSpPr>
        <p:spPr bwMode="auto">
          <a:xfrm>
            <a:off x="827088" y="4867270"/>
            <a:ext cx="8209408" cy="182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marR="0" lvl="0" indent="-342900" algn="l" defTabSz="914400" rtl="0" eaLnBrk="1" fontAlgn="base" latinLnBrk="0" hangingPunct="1">
              <a:lnSpc>
                <a:spcPct val="110000"/>
              </a:lnSpc>
              <a:spcBef>
                <a:spcPts val="0"/>
              </a:spcBef>
              <a:spcAft>
                <a:spcPts val="300"/>
              </a:spcAft>
              <a:buClr>
                <a:prstClr val="black"/>
              </a:buClr>
              <a:buSzTx/>
              <a:buFont typeface="Wingdings" panose="05000000000000000000" pitchFamily="2" charset="2"/>
              <a:buChar char="Ø"/>
              <a:tabLst/>
              <a:defRPr/>
            </a:pP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4</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位二进制表示的</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BCD</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码范围是</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0~9</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，其余</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6</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个数，</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10</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4'b1010</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~15</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4'b1111</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）属于无效</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BCD</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码。若两个</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BCD</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码相加后值超过</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9</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，必须再加上</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6</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得到一个有效</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BCD</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码，并向高位进位</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000" marR="0" lvl="0" indent="-342900" algn="l" defTabSz="914400" rtl="0" eaLnBrk="1" fontAlgn="base" latinLnBrk="0" hangingPunct="1">
              <a:lnSpc>
                <a:spcPct val="110000"/>
              </a:lnSpc>
              <a:spcBef>
                <a:spcPts val="0"/>
              </a:spcBef>
              <a:spcAft>
                <a:spcPts val="300"/>
              </a:spcAft>
              <a:buClr>
                <a:prstClr val="black"/>
              </a:buClr>
              <a:buSzTx/>
              <a:buFont typeface="Wingdings" panose="05000000000000000000"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有时尽管两个</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BCD</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码相加后的值是有效的</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BCD</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码，但如果相加后向高位有进位，仍然认为其和大于等于</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10</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，仍需相加的结果再加上</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6</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graphicFrame>
        <p:nvGraphicFramePr>
          <p:cNvPr id="7" name="表格 6"/>
          <p:cNvGraphicFramePr>
            <a:graphicFrameLocks noGrp="1"/>
          </p:cNvGraphicFramePr>
          <p:nvPr/>
        </p:nvGraphicFramePr>
        <p:xfrm>
          <a:off x="899592" y="1230992"/>
          <a:ext cx="8128280" cy="3566160"/>
        </p:xfrm>
        <a:graphic>
          <a:graphicData uri="http://schemas.openxmlformats.org/drawingml/2006/table">
            <a:tbl>
              <a:tblPr firstRow="1" bandRow="1">
                <a:tableStyleId>{5C22544A-7EE6-4342-B048-85BDC9FD1C3A}</a:tableStyleId>
              </a:tblPr>
              <a:tblGrid>
                <a:gridCol w="1224000">
                  <a:extLst>
                    <a:ext uri="{9D8B030D-6E8A-4147-A177-3AD203B41FA5}">
                      <a16:colId xmlns:a16="http://schemas.microsoft.com/office/drawing/2014/main" val="20000"/>
                    </a:ext>
                  </a:extLst>
                </a:gridCol>
                <a:gridCol w="1512000">
                  <a:extLst>
                    <a:ext uri="{9D8B030D-6E8A-4147-A177-3AD203B41FA5}">
                      <a16:colId xmlns:a16="http://schemas.microsoft.com/office/drawing/2014/main" val="20001"/>
                    </a:ext>
                  </a:extLst>
                </a:gridCol>
                <a:gridCol w="122400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1224000">
                  <a:extLst>
                    <a:ext uri="{9D8B030D-6E8A-4147-A177-3AD203B41FA5}">
                      <a16:colId xmlns:a16="http://schemas.microsoft.com/office/drawing/2014/main" val="20004"/>
                    </a:ext>
                  </a:extLst>
                </a:gridCol>
                <a:gridCol w="1512000">
                  <a:extLst>
                    <a:ext uri="{9D8B030D-6E8A-4147-A177-3AD203B41FA5}">
                      <a16:colId xmlns:a16="http://schemas.microsoft.com/office/drawing/2014/main" val="20005"/>
                    </a:ext>
                  </a:extLst>
                </a:gridCol>
                <a:gridCol w="1224000">
                  <a:extLst>
                    <a:ext uri="{9D8B030D-6E8A-4147-A177-3AD203B41FA5}">
                      <a16:colId xmlns:a16="http://schemas.microsoft.com/office/drawing/2014/main" val="20006"/>
                    </a:ext>
                  </a:extLst>
                </a:gridCol>
              </a:tblGrid>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十进制数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8421BCD</a:t>
                      </a:r>
                      <a:r>
                        <a:rPr kumimoji="0" lang="zh-CN" altLang="en-US" sz="20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二进制数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en-US" sz="20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十进制数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8421BCD</a:t>
                      </a:r>
                      <a:r>
                        <a:rPr kumimoji="0" lang="zh-CN" altLang="en-US" sz="20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a:ln>
                            <a:noFill/>
                          </a:ln>
                          <a:solidFill>
                            <a:schemeClr val="bg1"/>
                          </a:solidFill>
                          <a:effectLst/>
                          <a:latin typeface="Times New Roman" pitchFamily="18" charset="0"/>
                          <a:ea typeface="宋体" pitchFamily="2" charset="-122"/>
                          <a:cs typeface="Times New Roman" pitchFamily="18" charset="0"/>
                        </a:rPr>
                        <a:t>二进制数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0001 0000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0001 0001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0001 0010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0001 0011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0001 0100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0001 0101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8" name="Text Box 13"/>
          <p:cNvSpPr txBox="1">
            <a:spLocks noChangeArrowheads="1"/>
          </p:cNvSpPr>
          <p:nvPr/>
        </p:nvSpPr>
        <p:spPr bwMode="auto">
          <a:xfrm>
            <a:off x="3851921" y="726936"/>
            <a:ext cx="1584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BCD</a:t>
            </a:r>
            <a:r>
              <a:rPr kumimoji="0" lang="zh-CN" altLang="en-US" sz="2400" b="1" i="0" u="none" strike="noStrike" kern="1200" cap="none" spc="0" normalizeH="0" baseline="0" noProof="0" dirty="0">
                <a:ln>
                  <a:noFill/>
                </a:ln>
                <a:solidFill>
                  <a:srgbClr val="0070C0"/>
                </a:solidFill>
                <a:effectLst/>
                <a:uLnTx/>
                <a:uFillTx/>
                <a:latin typeface="Times New Roman" pitchFamily="18" charset="0"/>
                <a:ea typeface="宋体" pitchFamily="2" charset="-122"/>
                <a:cs typeface="Times New Roman" pitchFamily="18" charset="0"/>
              </a:rPr>
              <a:t>码表</a:t>
            </a: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51</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85192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1043608" y="116632"/>
            <a:ext cx="538643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3-14</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BCD</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码加法器</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8" name="Text Box 9"/>
          <p:cNvSpPr txBox="1">
            <a:spLocks noChangeArrowheads="1"/>
          </p:cNvSpPr>
          <p:nvPr/>
        </p:nvSpPr>
        <p:spPr bwMode="auto">
          <a:xfrm>
            <a:off x="1101449" y="540000"/>
            <a:ext cx="7853553" cy="6192000"/>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BCD_ADDER (A, B, 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[7: 0] A, B;   output [8: 0] 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wire [4: 0] DT0, DT1;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[8: 0] D;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S;</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always @ (DT0)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begin   if (DT0[4: 0]&gt;=5'b01010)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如果低位</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BCD</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码的和大于等于</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10</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，则使和加上</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6</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，且有进位，使进位标志</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等于</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1</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，使用了</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5</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位进行比较，考虑了进位的可能性</a:t>
            </a:r>
            <a:endPar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begin  D [3: 0]= (DT0 [3: 0]+4'b0110);   S=1'b1;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else  begin  D[3: 0]=DT0[3: 0];  S=1'b0;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否则，将低位值赋予低位</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BCD</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码</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D[3:0]</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输出，无进位，使进位标志</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等于</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0</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end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always @ (DT1)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if (DT1[4: 0]&gt;=5'b01010)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begin  D [7: 4]= (DT1 [3: 0]+4'b0110);   D[8]=1'b1;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else  begin  D[7: 4]=DT1[3: 0];  D[8]=1'b0;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assign  DT0=A[3: 0]+B[3: 0];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设没有来自低位的进位</a:t>
            </a:r>
            <a:endPar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assign  DT1=A[7: 4]+B[7: 4]+S;</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//S</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是来自低位</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BCD</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码相加的进位</a:t>
            </a:r>
            <a:endPar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52</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68467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 name="Rectangle 2"/>
          <p:cNvSpPr>
            <a:spLocks noGrp="1" noChangeArrowheads="1"/>
          </p:cNvSpPr>
          <p:nvPr/>
        </p:nvSpPr>
        <p:spPr bwMode="auto">
          <a:xfrm>
            <a:off x="1007988" y="836712"/>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zh-CN" altLang="en-US" sz="3200" b="1" i="0" u="none" strike="noStrike" kern="1200" cap="none" spc="0" normalizeH="0" baseline="0" noProof="0" dirty="0">
                <a:ln>
                  <a:noFill/>
                </a:ln>
                <a:solidFill>
                  <a:srgbClr val="0070C0"/>
                </a:solidFill>
                <a:effectLst/>
                <a:uLnTx/>
                <a:uFillTx/>
                <a:latin typeface="宋体" pitchFamily="2" charset="-122"/>
                <a:ea typeface="宋体" panose="02010600030101010101" pitchFamily="2" charset="-122"/>
                <a:cs typeface="+mn-cs"/>
              </a:rPr>
              <a:t>逻辑设计（</a:t>
            </a:r>
            <a:r>
              <a:rPr kumimoji="0" lang="en-US" altLang="zh-CN" sz="3200" b="1" i="0" u="none" strike="noStrike" kern="1200" cap="none" spc="0" normalizeH="0" baseline="0" noProof="0" dirty="0">
                <a:ln>
                  <a:noFill/>
                </a:ln>
                <a:solidFill>
                  <a:srgbClr val="0070C0"/>
                </a:solidFill>
                <a:effectLst/>
                <a:uLnTx/>
                <a:uFillTx/>
                <a:latin typeface="Times New Roman" panose="02020603050405020304" pitchFamily="18" charset="0"/>
                <a:ea typeface="宋体" panose="02010600030101010101" pitchFamily="2" charset="-122"/>
                <a:cs typeface="Times New Roman" panose="02020603050405020304" pitchFamily="18" charset="0"/>
              </a:rPr>
              <a:t>Verilog</a:t>
            </a:r>
            <a:r>
              <a:rPr kumimoji="0" lang="zh-CN" altLang="en-US" sz="3200" b="1" i="0" u="none" strike="noStrike" kern="1200" cap="none" spc="0" normalizeH="0" baseline="0" noProof="0" dirty="0">
                <a:ln>
                  <a:noFill/>
                </a:ln>
                <a:solidFill>
                  <a:srgbClr val="0070C0"/>
                </a:solidFill>
                <a:effectLst/>
                <a:uLnTx/>
                <a:uFillTx/>
                <a:latin typeface="宋体" pitchFamily="2" charset="-122"/>
                <a:ea typeface="宋体" panose="02010600030101010101" pitchFamily="2" charset="-122"/>
                <a:cs typeface="+mn-cs"/>
              </a:rPr>
              <a:t>）</a:t>
            </a:r>
          </a:p>
        </p:txBody>
      </p:sp>
      <p:sp>
        <p:nvSpPr>
          <p:cNvPr id="15" name="矩形 14"/>
          <p:cNvSpPr/>
          <p:nvPr/>
        </p:nvSpPr>
        <p:spPr>
          <a:xfrm>
            <a:off x="1907704" y="2348880"/>
            <a:ext cx="1440160" cy="1080120"/>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实际的逻辑问题</a:t>
            </a:r>
          </a:p>
        </p:txBody>
      </p:sp>
      <p:sp>
        <p:nvSpPr>
          <p:cNvPr id="18" name="矩形 17"/>
          <p:cNvSpPr/>
          <p:nvPr/>
        </p:nvSpPr>
        <p:spPr>
          <a:xfrm>
            <a:off x="3959932" y="2348880"/>
            <a:ext cx="1440160" cy="1080120"/>
          </a:xfrm>
          <a:prstGeom prst="rect">
            <a:avLst/>
          </a:prstGeom>
          <a:solidFill>
            <a:schemeClr val="accent4">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真值表</a:t>
            </a:r>
          </a:p>
        </p:txBody>
      </p:sp>
      <p:sp>
        <p:nvSpPr>
          <p:cNvPr id="19" name="矩形 18"/>
          <p:cNvSpPr/>
          <p:nvPr/>
        </p:nvSpPr>
        <p:spPr>
          <a:xfrm>
            <a:off x="6012160" y="2348880"/>
            <a:ext cx="1440160" cy="10801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逻辑</a:t>
            </a:r>
            <a:endParaRPr kumimoji="0" lang="en-US" altLang="zh-CN"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表达式</a:t>
            </a:r>
          </a:p>
        </p:txBody>
      </p:sp>
      <p:sp>
        <p:nvSpPr>
          <p:cNvPr id="20" name="矩形 19"/>
          <p:cNvSpPr/>
          <p:nvPr/>
        </p:nvSpPr>
        <p:spPr>
          <a:xfrm>
            <a:off x="5655050" y="4077072"/>
            <a:ext cx="2157310" cy="1080120"/>
          </a:xfrm>
          <a:prstGeom prst="rect">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最简或最合理逻辑表达式</a:t>
            </a:r>
          </a:p>
        </p:txBody>
      </p:sp>
      <p:sp>
        <p:nvSpPr>
          <p:cNvPr id="21" name="矩形 20"/>
          <p:cNvSpPr/>
          <p:nvPr/>
        </p:nvSpPr>
        <p:spPr>
          <a:xfrm>
            <a:off x="3635896" y="4077072"/>
            <a:ext cx="1440160" cy="1080120"/>
          </a:xfrm>
          <a:prstGeom prst="rect">
            <a:avLst/>
          </a:prstGeom>
          <a:solidFill>
            <a:schemeClr val="bg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逻辑</a:t>
            </a:r>
            <a:endParaRPr kumimoji="0" lang="en-US" altLang="zh-CN"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原理图</a:t>
            </a:r>
          </a:p>
        </p:txBody>
      </p:sp>
      <p:sp>
        <p:nvSpPr>
          <p:cNvPr id="17" name="右箭头 16"/>
          <p:cNvSpPr/>
          <p:nvPr/>
        </p:nvSpPr>
        <p:spPr>
          <a:xfrm>
            <a:off x="3437898" y="2744940"/>
            <a:ext cx="432000" cy="288000"/>
          </a:xfrm>
          <a:prstGeom prst="rightArrow">
            <a:avLst/>
          </a:prstGeom>
          <a:solidFill>
            <a:schemeClr val="tx1">
              <a:lumMod val="50000"/>
              <a:lumOff val="50000"/>
            </a:schemeClr>
          </a:solidFill>
        </p:spPr>
        <p:style>
          <a:lnRef idx="3">
            <a:schemeClr val="lt1"/>
          </a:lnRef>
          <a:fillRef idx="1">
            <a:schemeClr val="dk1"/>
          </a:fillRef>
          <a:effectRef idx="1">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右箭头 22"/>
          <p:cNvSpPr/>
          <p:nvPr/>
        </p:nvSpPr>
        <p:spPr>
          <a:xfrm>
            <a:off x="5490126" y="2744940"/>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4" name="右箭头 23"/>
          <p:cNvSpPr/>
          <p:nvPr/>
        </p:nvSpPr>
        <p:spPr>
          <a:xfrm rot="5400000">
            <a:off x="6519186" y="3635617"/>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5" name="右箭头 24"/>
          <p:cNvSpPr/>
          <p:nvPr/>
        </p:nvSpPr>
        <p:spPr>
          <a:xfrm rot="10800000">
            <a:off x="5148112" y="4473132"/>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6" name="矩形 25"/>
          <p:cNvSpPr/>
          <p:nvPr/>
        </p:nvSpPr>
        <p:spPr>
          <a:xfrm>
            <a:off x="1547664" y="4077072"/>
            <a:ext cx="1440160" cy="1080120"/>
          </a:xfrm>
          <a:prstGeom prst="rect">
            <a:avLst/>
          </a:prstGeom>
          <a:solidFill>
            <a:srgbClr val="FFFF99"/>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Verilog</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描述</a:t>
            </a:r>
          </a:p>
        </p:txBody>
      </p:sp>
      <p:sp>
        <p:nvSpPr>
          <p:cNvPr id="27" name="右箭头 26"/>
          <p:cNvSpPr/>
          <p:nvPr/>
        </p:nvSpPr>
        <p:spPr>
          <a:xfrm rot="10800000">
            <a:off x="3059833" y="4473132"/>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8" name="右箭头 27"/>
          <p:cNvSpPr/>
          <p:nvPr/>
        </p:nvSpPr>
        <p:spPr>
          <a:xfrm rot="9417150">
            <a:off x="2798973" y="3578046"/>
            <a:ext cx="1188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 name="下弧形箭头 21"/>
          <p:cNvSpPr/>
          <p:nvPr/>
        </p:nvSpPr>
        <p:spPr>
          <a:xfrm flipH="1">
            <a:off x="2627784" y="5301208"/>
            <a:ext cx="3384376" cy="720080"/>
          </a:xfrm>
          <a:prstGeom prst="curvedUpArrow">
            <a:avLst>
              <a:gd name="adj1" fmla="val 25000"/>
              <a:gd name="adj2" fmla="val 42652"/>
              <a:gd name="adj3" fmla="val 25000"/>
            </a:avLst>
          </a:prstGeom>
          <a:solidFill>
            <a:schemeClr val="bg1">
              <a:lumMod val="65000"/>
            </a:schemeClr>
          </a:solidFill>
        </p:spPr>
        <p:style>
          <a:lnRef idx="3">
            <a:schemeClr val="lt1"/>
          </a:lnRef>
          <a:fillRef idx="1">
            <a:schemeClr val="dk1"/>
          </a:fillRef>
          <a:effectRef idx="1">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53</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4885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dissolve">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up)">
                                      <p:cBhvr>
                                        <p:cTn id="34" dur="500"/>
                                        <p:tgtEl>
                                          <p:spTgt spid="24"/>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dissolv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right)">
                                      <p:cBhvr>
                                        <p:cTn id="43" dur="500"/>
                                        <p:tgtEl>
                                          <p:spTgt spid="25"/>
                                        </p:tgtEl>
                                      </p:cBhvr>
                                    </p:animEffect>
                                  </p:childTnLst>
                                </p:cTn>
                              </p:par>
                            </p:childTnLst>
                          </p:cTn>
                        </p:par>
                        <p:par>
                          <p:cTn id="44" fill="hold">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dissolv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right)">
                                      <p:cBhvr>
                                        <p:cTn id="52" dur="500"/>
                                        <p:tgtEl>
                                          <p:spTgt spid="28"/>
                                        </p:tgtEl>
                                      </p:cBhvr>
                                    </p:animEffect>
                                  </p:childTnLst>
                                </p:cTn>
                              </p:par>
                            </p:childTnLst>
                          </p:cTn>
                        </p:par>
                        <p:par>
                          <p:cTn id="53" fill="hold">
                            <p:stCondLst>
                              <p:cond delay="500"/>
                            </p:stCondLst>
                            <p:childTnLst>
                              <p:par>
                                <p:cTn id="54" presetID="22" presetClass="entr" presetSubtype="2"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right)">
                                      <p:cBhvr>
                                        <p:cTn id="56" dur="500"/>
                                        <p:tgtEl>
                                          <p:spTgt spid="27"/>
                                        </p:tgtEl>
                                      </p:cBhvr>
                                    </p:animEffect>
                                  </p:childTnLst>
                                </p:cTn>
                              </p:par>
                            </p:childTnLst>
                          </p:cTn>
                        </p:par>
                        <p:par>
                          <p:cTn id="57" fill="hold">
                            <p:stCondLst>
                              <p:cond delay="1000"/>
                            </p:stCondLst>
                            <p:childTnLst>
                              <p:par>
                                <p:cTn id="58" presetID="22" presetClass="entr" presetSubtype="2"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right)">
                                      <p:cBhvr>
                                        <p:cTn id="6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P spid="20" grpId="0" animBg="1"/>
      <p:bldP spid="21" grpId="0" animBg="1"/>
      <p:bldP spid="17" grpId="0" animBg="1"/>
      <p:bldP spid="23" grpId="0" animBg="1"/>
      <p:bldP spid="24" grpId="0" animBg="1"/>
      <p:bldP spid="25" grpId="0" animBg="1"/>
      <p:bldP spid="26" grpId="0" animBg="1"/>
      <p:bldP spid="27" grpId="0" animBg="1"/>
      <p:bldP spid="28" grpId="0" animBg="1"/>
      <p:bldP spid="2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 name="Rectangle 2"/>
          <p:cNvSpPr>
            <a:spLocks noGrp="1" noChangeArrowheads="1"/>
          </p:cNvSpPr>
          <p:nvPr/>
        </p:nvSpPr>
        <p:spPr bwMode="auto">
          <a:xfrm>
            <a:off x="1007988" y="692696"/>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zh-CN" altLang="en-US" sz="3200" b="1" i="0" u="none" strike="noStrike" kern="1200" cap="none" spc="0" normalizeH="0" baseline="0" noProof="0" dirty="0">
                <a:ln>
                  <a:noFill/>
                </a:ln>
                <a:solidFill>
                  <a:srgbClr val="0070C0"/>
                </a:solidFill>
                <a:effectLst/>
                <a:uLnTx/>
                <a:uFillTx/>
                <a:latin typeface="宋体" pitchFamily="2" charset="-122"/>
                <a:ea typeface="宋体" panose="02010600030101010101" pitchFamily="2" charset="-122"/>
                <a:cs typeface="+mn-cs"/>
              </a:rPr>
              <a:t>实例：三人表决器</a:t>
            </a:r>
          </a:p>
        </p:txBody>
      </p:sp>
      <p:sp>
        <p:nvSpPr>
          <p:cNvPr id="13" name="矩形 12"/>
          <p:cNvSpPr>
            <a:spLocks noChangeArrowheads="1"/>
          </p:cNvSpPr>
          <p:nvPr/>
        </p:nvSpPr>
        <p:spPr bwMode="auto">
          <a:xfrm>
            <a:off x="3563888" y="1994064"/>
            <a:ext cx="49117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50000"/>
              </a:lnSpc>
              <a:spcBef>
                <a:spcPts val="0"/>
              </a:spcBef>
              <a:spcAft>
                <a:spcPts val="600"/>
              </a:spcAft>
              <a:buClr>
                <a:prstClr val="black"/>
              </a:buClr>
              <a:buSzTx/>
              <a:buFont typeface="Arial" charset="0"/>
              <a:buNone/>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三人进行表决，两人及两人以上表决同意，则决议通过，否则不通过：三个输入信号</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B</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和</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，一个输出信号</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Y</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，当两个或三个输入信号为</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时，</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Y</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输出</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，否则输出</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0.</a:t>
            </a:r>
          </a:p>
        </p:txBody>
      </p:sp>
      <p:sp>
        <p:nvSpPr>
          <p:cNvPr id="22" name="矩形 21"/>
          <p:cNvSpPr/>
          <p:nvPr/>
        </p:nvSpPr>
        <p:spPr>
          <a:xfrm>
            <a:off x="1907704" y="2348880"/>
            <a:ext cx="1440160" cy="1080120"/>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实际的逻辑问题</a:t>
            </a:r>
          </a:p>
        </p:txBody>
      </p:sp>
      <p:sp>
        <p:nvSpPr>
          <p:cNvPr id="26" name="矩形 25"/>
          <p:cNvSpPr/>
          <p:nvPr/>
        </p:nvSpPr>
        <p:spPr>
          <a:xfrm>
            <a:off x="3959932" y="2348880"/>
            <a:ext cx="1440160" cy="1080120"/>
          </a:xfrm>
          <a:prstGeom prst="rect">
            <a:avLst/>
          </a:prstGeom>
          <a:solidFill>
            <a:schemeClr val="accent4">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真值表</a:t>
            </a:r>
          </a:p>
        </p:txBody>
      </p:sp>
      <p:sp>
        <p:nvSpPr>
          <p:cNvPr id="27" name="矩形 26"/>
          <p:cNvSpPr/>
          <p:nvPr/>
        </p:nvSpPr>
        <p:spPr>
          <a:xfrm>
            <a:off x="6012160" y="2348880"/>
            <a:ext cx="1440160" cy="10801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逻辑</a:t>
            </a:r>
            <a:endParaRPr kumimoji="0" lang="en-US" altLang="zh-CN"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表达式</a:t>
            </a:r>
          </a:p>
        </p:txBody>
      </p:sp>
      <p:sp>
        <p:nvSpPr>
          <p:cNvPr id="30" name="右箭头 29"/>
          <p:cNvSpPr/>
          <p:nvPr/>
        </p:nvSpPr>
        <p:spPr>
          <a:xfrm>
            <a:off x="3437898" y="2744940"/>
            <a:ext cx="432000" cy="288000"/>
          </a:xfrm>
          <a:prstGeom prst="rightArrow">
            <a:avLst/>
          </a:prstGeom>
          <a:solidFill>
            <a:schemeClr val="tx1">
              <a:lumMod val="50000"/>
              <a:lumOff val="50000"/>
            </a:schemeClr>
          </a:solidFill>
        </p:spPr>
        <p:style>
          <a:lnRef idx="3">
            <a:schemeClr val="lt1"/>
          </a:lnRef>
          <a:fillRef idx="1">
            <a:schemeClr val="dk1"/>
          </a:fillRef>
          <a:effectRef idx="1">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1" name="右箭头 30"/>
          <p:cNvSpPr/>
          <p:nvPr/>
        </p:nvSpPr>
        <p:spPr>
          <a:xfrm>
            <a:off x="5490126" y="2744940"/>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2" name="右箭头 31"/>
          <p:cNvSpPr/>
          <p:nvPr/>
        </p:nvSpPr>
        <p:spPr>
          <a:xfrm rot="5400000">
            <a:off x="6519186" y="3635617"/>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3" name="直接连接符 2"/>
          <p:cNvCxnSpPr/>
          <p:nvPr/>
        </p:nvCxnSpPr>
        <p:spPr>
          <a:xfrm>
            <a:off x="2843808" y="1772816"/>
            <a:ext cx="0" cy="432000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34" name="矩形 33"/>
          <p:cNvSpPr/>
          <p:nvPr/>
        </p:nvSpPr>
        <p:spPr>
          <a:xfrm>
            <a:off x="5655050" y="4077072"/>
            <a:ext cx="2157310" cy="1080120"/>
          </a:xfrm>
          <a:prstGeom prst="rect">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最简或最合理逻辑表达式</a:t>
            </a:r>
          </a:p>
        </p:txBody>
      </p:sp>
      <p:sp>
        <p:nvSpPr>
          <p:cNvPr id="35" name="矩形 34"/>
          <p:cNvSpPr/>
          <p:nvPr/>
        </p:nvSpPr>
        <p:spPr>
          <a:xfrm>
            <a:off x="3635896" y="4077072"/>
            <a:ext cx="1440160" cy="1080120"/>
          </a:xfrm>
          <a:prstGeom prst="rect">
            <a:avLst/>
          </a:prstGeom>
          <a:solidFill>
            <a:schemeClr val="bg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逻辑</a:t>
            </a:r>
            <a:endParaRPr kumimoji="0" lang="en-US" altLang="zh-CN"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原理图</a:t>
            </a:r>
          </a:p>
        </p:txBody>
      </p:sp>
      <p:sp>
        <p:nvSpPr>
          <p:cNvPr id="36" name="矩形 35"/>
          <p:cNvSpPr/>
          <p:nvPr/>
        </p:nvSpPr>
        <p:spPr>
          <a:xfrm>
            <a:off x="1547664" y="4077072"/>
            <a:ext cx="1440160" cy="1080120"/>
          </a:xfrm>
          <a:prstGeom prst="rect">
            <a:avLst/>
          </a:prstGeom>
          <a:solidFill>
            <a:srgbClr val="FFFF99"/>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Verilog</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描述</a:t>
            </a:r>
          </a:p>
        </p:txBody>
      </p:sp>
      <p:sp>
        <p:nvSpPr>
          <p:cNvPr id="37" name="右箭头 36"/>
          <p:cNvSpPr/>
          <p:nvPr/>
        </p:nvSpPr>
        <p:spPr>
          <a:xfrm rot="10800000">
            <a:off x="3059833" y="4473132"/>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右箭头 37"/>
          <p:cNvSpPr/>
          <p:nvPr/>
        </p:nvSpPr>
        <p:spPr>
          <a:xfrm rot="9417150">
            <a:off x="2798973" y="3578046"/>
            <a:ext cx="1188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下弧形箭头 38"/>
          <p:cNvSpPr/>
          <p:nvPr/>
        </p:nvSpPr>
        <p:spPr>
          <a:xfrm flipH="1">
            <a:off x="2627784" y="5301208"/>
            <a:ext cx="3384376" cy="720080"/>
          </a:xfrm>
          <a:prstGeom prst="curvedUpArrow">
            <a:avLst>
              <a:gd name="adj1" fmla="val 25000"/>
              <a:gd name="adj2" fmla="val 42652"/>
              <a:gd name="adj3" fmla="val 25000"/>
            </a:avLst>
          </a:prstGeom>
          <a:solidFill>
            <a:schemeClr val="bg1">
              <a:lumMod val="65000"/>
            </a:schemeClr>
          </a:solidFill>
        </p:spPr>
        <p:style>
          <a:lnRef idx="3">
            <a:schemeClr val="lt1"/>
          </a:lnRef>
          <a:fillRef idx="1">
            <a:schemeClr val="dk1"/>
          </a:fillRef>
          <a:effectRef idx="1">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0" name="右箭头 39"/>
          <p:cNvSpPr/>
          <p:nvPr/>
        </p:nvSpPr>
        <p:spPr>
          <a:xfrm rot="10800000">
            <a:off x="5148112" y="4473132"/>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54</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1664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500"/>
                                        <p:tgtEl>
                                          <p:spTgt spid="30"/>
                                        </p:tgtEl>
                                      </p:cBhvr>
                                    </p:animEffect>
                                    <p:set>
                                      <p:cBhvr>
                                        <p:cTn id="14" dur="1" fill="hold">
                                          <p:stCondLst>
                                            <p:cond delay="499"/>
                                          </p:stCondLst>
                                        </p:cTn>
                                        <p:tgtEl>
                                          <p:spTgt spid="30"/>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500"/>
                                        <p:tgtEl>
                                          <p:spTgt spid="26"/>
                                        </p:tgtEl>
                                      </p:cBhvr>
                                    </p:animEffect>
                                    <p:set>
                                      <p:cBhvr>
                                        <p:cTn id="17" dur="1" fill="hold">
                                          <p:stCondLst>
                                            <p:cond delay="499"/>
                                          </p:stCondLst>
                                        </p:cTn>
                                        <p:tgtEl>
                                          <p:spTgt spid="26"/>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31"/>
                                        </p:tgtEl>
                                      </p:cBhvr>
                                    </p:animEffect>
                                    <p:set>
                                      <p:cBhvr>
                                        <p:cTn id="20" dur="1" fill="hold">
                                          <p:stCondLst>
                                            <p:cond delay="499"/>
                                          </p:stCondLst>
                                        </p:cTn>
                                        <p:tgtEl>
                                          <p:spTgt spid="31"/>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27"/>
                                        </p:tgtEl>
                                      </p:cBhvr>
                                    </p:animEffect>
                                    <p:set>
                                      <p:cBhvr>
                                        <p:cTn id="23" dur="1" fill="hold">
                                          <p:stCondLst>
                                            <p:cond delay="499"/>
                                          </p:stCondLst>
                                        </p:cTn>
                                        <p:tgtEl>
                                          <p:spTgt spid="27"/>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32"/>
                                        </p:tgtEl>
                                      </p:cBhvr>
                                    </p:animEffect>
                                    <p:set>
                                      <p:cBhvr>
                                        <p:cTn id="26" dur="1" fill="hold">
                                          <p:stCondLst>
                                            <p:cond delay="499"/>
                                          </p:stCondLst>
                                        </p:cTn>
                                        <p:tgtEl>
                                          <p:spTgt spid="32"/>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38"/>
                                        </p:tgtEl>
                                      </p:cBhvr>
                                    </p:animEffect>
                                    <p:set>
                                      <p:cBhvr>
                                        <p:cTn id="29" dur="1" fill="hold">
                                          <p:stCondLst>
                                            <p:cond delay="499"/>
                                          </p:stCondLst>
                                        </p:cTn>
                                        <p:tgtEl>
                                          <p:spTgt spid="38"/>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36"/>
                                        </p:tgtEl>
                                      </p:cBhvr>
                                    </p:animEffect>
                                    <p:set>
                                      <p:cBhvr>
                                        <p:cTn id="32" dur="1" fill="hold">
                                          <p:stCondLst>
                                            <p:cond delay="499"/>
                                          </p:stCondLst>
                                        </p:cTn>
                                        <p:tgtEl>
                                          <p:spTgt spid="36"/>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37"/>
                                        </p:tgtEl>
                                      </p:cBhvr>
                                    </p:animEffect>
                                    <p:set>
                                      <p:cBhvr>
                                        <p:cTn id="35" dur="1" fill="hold">
                                          <p:stCondLst>
                                            <p:cond delay="499"/>
                                          </p:stCondLst>
                                        </p:cTn>
                                        <p:tgtEl>
                                          <p:spTgt spid="37"/>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35"/>
                                        </p:tgtEl>
                                      </p:cBhvr>
                                    </p:animEffect>
                                    <p:set>
                                      <p:cBhvr>
                                        <p:cTn id="38" dur="1" fill="hold">
                                          <p:stCondLst>
                                            <p:cond delay="499"/>
                                          </p:stCondLst>
                                        </p:cTn>
                                        <p:tgtEl>
                                          <p:spTgt spid="35"/>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34"/>
                                        </p:tgtEl>
                                      </p:cBhvr>
                                    </p:animEffect>
                                    <p:set>
                                      <p:cBhvr>
                                        <p:cTn id="41" dur="1" fill="hold">
                                          <p:stCondLst>
                                            <p:cond delay="499"/>
                                          </p:stCondLst>
                                        </p:cTn>
                                        <p:tgtEl>
                                          <p:spTgt spid="34"/>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39"/>
                                        </p:tgtEl>
                                      </p:cBhvr>
                                    </p:animEffect>
                                    <p:set>
                                      <p:cBhvr>
                                        <p:cTn id="44" dur="1" fill="hold">
                                          <p:stCondLst>
                                            <p:cond delay="499"/>
                                          </p:stCondLst>
                                        </p:cTn>
                                        <p:tgtEl>
                                          <p:spTgt spid="39"/>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40"/>
                                        </p:tgtEl>
                                      </p:cBhvr>
                                    </p:animEffect>
                                    <p:set>
                                      <p:cBhvr>
                                        <p:cTn id="47" dur="1" fill="hold">
                                          <p:stCondLst>
                                            <p:cond delay="499"/>
                                          </p:stCondLst>
                                        </p:cTn>
                                        <p:tgtEl>
                                          <p:spTgt spid="40"/>
                                        </p:tgtEl>
                                        <p:attrNameLst>
                                          <p:attrName>style.visibility</p:attrName>
                                        </p:attrNameLst>
                                      </p:cBhvr>
                                      <p:to>
                                        <p:strVal val="hidden"/>
                                      </p:to>
                                    </p:set>
                                  </p:childTnLst>
                                </p:cTn>
                              </p:par>
                            </p:childTnLst>
                          </p:cTn>
                        </p:par>
                        <p:par>
                          <p:cTn id="48" fill="hold">
                            <p:stCondLst>
                              <p:cond delay="500"/>
                            </p:stCondLst>
                            <p:childTnLst>
                              <p:par>
                                <p:cTn id="49" presetID="35" presetClass="path" presetSubtype="0" accel="50000" decel="50000" fill="hold" grpId="0" nodeType="afterEffect">
                                  <p:stCondLst>
                                    <p:cond delay="0"/>
                                  </p:stCondLst>
                                  <p:childTnLst>
                                    <p:animMotion origin="layout" path="M 3.61111E-6 3.43201E-6 L -0.09445 -0.00532 " pathEditMode="relative" rAng="0" ptsTypes="AA">
                                      <p:cBhvr>
                                        <p:cTn id="50" dur="2000" fill="hold"/>
                                        <p:tgtEl>
                                          <p:spTgt spid="22"/>
                                        </p:tgtEl>
                                        <p:attrNameLst>
                                          <p:attrName>ppt_x</p:attrName>
                                          <p:attrName>ppt_y</p:attrName>
                                        </p:attrNameLst>
                                      </p:cBhvr>
                                      <p:rCtr x="-4722" y="-278"/>
                                    </p:animMotion>
                                  </p:childTnLst>
                                </p:cTn>
                              </p:par>
                            </p:childTnLst>
                          </p:cTn>
                        </p:par>
                        <p:par>
                          <p:cTn id="51" fill="hold">
                            <p:stCondLst>
                              <p:cond delay="2500"/>
                            </p:stCondLst>
                            <p:childTnLst>
                              <p:par>
                                <p:cTn id="52" presetID="22" presetClass="entr" presetSubtype="1"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up)">
                                      <p:cBhvr>
                                        <p:cTn id="54" dur="500"/>
                                        <p:tgtEl>
                                          <p:spTgt spid="3"/>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3" grpId="0"/>
      <p:bldP spid="22" grpId="0" animBg="1"/>
      <p:bldP spid="26" grpId="0" animBg="1"/>
      <p:bldP spid="27" grpId="0" animBg="1"/>
      <p:bldP spid="30" grpId="0" animBg="1"/>
      <p:bldP spid="31" grpId="0" animBg="1"/>
      <p:bldP spid="32" grpId="0" animBg="1"/>
      <p:bldP spid="34" grpId="0" animBg="1"/>
      <p:bldP spid="35" grpId="0" animBg="1"/>
      <p:bldP spid="36" grpId="0" animBg="1"/>
      <p:bldP spid="37" grpId="0" animBg="1"/>
      <p:bldP spid="38" grpId="0" animBg="1"/>
      <p:bldP spid="39" grpId="0" animBg="1"/>
      <p:bldP spid="4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 name="矩形 21"/>
          <p:cNvSpPr/>
          <p:nvPr/>
        </p:nvSpPr>
        <p:spPr>
          <a:xfrm>
            <a:off x="1043608" y="2304000"/>
            <a:ext cx="1440160" cy="1080120"/>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实际的逻辑问题</a:t>
            </a:r>
          </a:p>
        </p:txBody>
      </p:sp>
      <p:sp>
        <p:nvSpPr>
          <p:cNvPr id="26" name="矩形 25"/>
          <p:cNvSpPr/>
          <p:nvPr/>
        </p:nvSpPr>
        <p:spPr>
          <a:xfrm>
            <a:off x="1043608" y="2304000"/>
            <a:ext cx="1440160" cy="1080120"/>
          </a:xfrm>
          <a:prstGeom prst="rect">
            <a:avLst/>
          </a:prstGeom>
          <a:solidFill>
            <a:schemeClr val="accent4">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真值表</a:t>
            </a:r>
          </a:p>
        </p:txBody>
      </p:sp>
      <p:sp>
        <p:nvSpPr>
          <p:cNvPr id="16" name="Rectangle 2"/>
          <p:cNvSpPr>
            <a:spLocks noGrp="1" noChangeArrowheads="1"/>
          </p:cNvSpPr>
          <p:nvPr/>
        </p:nvSpPr>
        <p:spPr bwMode="auto">
          <a:xfrm>
            <a:off x="1007988" y="692696"/>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zh-CN" altLang="en-US" sz="3200" b="1" i="0" u="none" strike="noStrike" kern="1200" cap="none" spc="0" normalizeH="0" baseline="0" noProof="0" dirty="0">
                <a:ln>
                  <a:noFill/>
                </a:ln>
                <a:solidFill>
                  <a:srgbClr val="0070C0"/>
                </a:solidFill>
                <a:effectLst/>
                <a:uLnTx/>
                <a:uFillTx/>
                <a:latin typeface="宋体" pitchFamily="2" charset="-122"/>
                <a:ea typeface="宋体" panose="02010600030101010101" pitchFamily="2" charset="-122"/>
                <a:cs typeface="+mn-cs"/>
              </a:rPr>
              <a:t>实例：三人表决器</a:t>
            </a:r>
          </a:p>
        </p:txBody>
      </p:sp>
      <p:sp>
        <p:nvSpPr>
          <p:cNvPr id="13" name="矩形 12"/>
          <p:cNvSpPr>
            <a:spLocks noChangeArrowheads="1"/>
          </p:cNvSpPr>
          <p:nvPr/>
        </p:nvSpPr>
        <p:spPr bwMode="auto">
          <a:xfrm>
            <a:off x="3563888" y="1994064"/>
            <a:ext cx="49117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50000"/>
              </a:lnSpc>
              <a:spcBef>
                <a:spcPts val="0"/>
              </a:spcBef>
              <a:spcAft>
                <a:spcPts val="600"/>
              </a:spcAft>
              <a:buClr>
                <a:prstClr val="black"/>
              </a:buClr>
              <a:buSzTx/>
              <a:buFont typeface="Arial" charset="0"/>
              <a:buNone/>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三人进行表决，两人及两人以上表决同意，则决议通过，否则不通过：三个输入信号</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B</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和</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，一个输出信号</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Y</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，当两个或三个输入信号为</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时，</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Y</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输出</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，否则输出</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0.</a:t>
            </a:r>
          </a:p>
        </p:txBody>
      </p:sp>
      <p:cxnSp>
        <p:nvCxnSpPr>
          <p:cNvPr id="3" name="直接连接符 2"/>
          <p:cNvCxnSpPr/>
          <p:nvPr/>
        </p:nvCxnSpPr>
        <p:spPr>
          <a:xfrm>
            <a:off x="2843808" y="1772816"/>
            <a:ext cx="0" cy="432000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graphicFrame>
        <p:nvGraphicFramePr>
          <p:cNvPr id="5" name="表格 4"/>
          <p:cNvGraphicFramePr>
            <a:graphicFrameLocks noGrp="1"/>
          </p:cNvGraphicFramePr>
          <p:nvPr/>
        </p:nvGraphicFramePr>
        <p:xfrm>
          <a:off x="3347864" y="2035656"/>
          <a:ext cx="5472000" cy="333756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000"/>
                    </a:ext>
                  </a:extLst>
                </a:gridCol>
                <a:gridCol w="1368000">
                  <a:extLst>
                    <a:ext uri="{9D8B030D-6E8A-4147-A177-3AD203B41FA5}">
                      <a16:colId xmlns:a16="http://schemas.microsoft.com/office/drawing/2014/main" val="20001"/>
                    </a:ext>
                  </a:extLst>
                </a:gridCol>
                <a:gridCol w="1368000">
                  <a:extLst>
                    <a:ext uri="{9D8B030D-6E8A-4147-A177-3AD203B41FA5}">
                      <a16:colId xmlns:a16="http://schemas.microsoft.com/office/drawing/2014/main" val="20002"/>
                    </a:ext>
                  </a:extLst>
                </a:gridCol>
                <a:gridCol w="1368000">
                  <a:extLst>
                    <a:ext uri="{9D8B030D-6E8A-4147-A177-3AD203B41FA5}">
                      <a16:colId xmlns:a16="http://schemas.microsoft.com/office/drawing/2014/main" val="20003"/>
                    </a:ext>
                  </a:extLst>
                </a:gridCol>
              </a:tblGrid>
              <a:tr h="370840">
                <a:tc>
                  <a:txBody>
                    <a:bodyPr/>
                    <a:lstStyle/>
                    <a:p>
                      <a:pPr algn="ctr"/>
                      <a:r>
                        <a:rPr lang="en-US" altLang="zh-CN" b="1" dirty="0">
                          <a:latin typeface="Times New Roman" panose="02020603050405020304" pitchFamily="18" charset="0"/>
                          <a:cs typeface="Times New Roman" panose="02020603050405020304" pitchFamily="18" charset="0"/>
                        </a:rPr>
                        <a:t>A</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B</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C</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55</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2956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2"/>
                                        </p:tgtEl>
                                      </p:cBhvr>
                                    </p:animEffect>
                                    <p:set>
                                      <p:cBhvr>
                                        <p:cTn id="10" dur="1" fill="hold">
                                          <p:stCondLst>
                                            <p:cond delay="499"/>
                                          </p:stCondLst>
                                        </p:cTn>
                                        <p:tgtEl>
                                          <p:spTgt spid="22"/>
                                        </p:tgtEl>
                                        <p:attrNameLst>
                                          <p:attrName>style.visibility</p:attrName>
                                        </p:attrNameLst>
                                      </p:cBhvr>
                                      <p:to>
                                        <p:strVal val="hidden"/>
                                      </p:to>
                                    </p:se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3347864" y="2035656"/>
          <a:ext cx="5472000" cy="333756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000"/>
                    </a:ext>
                  </a:extLst>
                </a:gridCol>
                <a:gridCol w="1368000">
                  <a:extLst>
                    <a:ext uri="{9D8B030D-6E8A-4147-A177-3AD203B41FA5}">
                      <a16:colId xmlns:a16="http://schemas.microsoft.com/office/drawing/2014/main" val="20001"/>
                    </a:ext>
                  </a:extLst>
                </a:gridCol>
                <a:gridCol w="1368000">
                  <a:extLst>
                    <a:ext uri="{9D8B030D-6E8A-4147-A177-3AD203B41FA5}">
                      <a16:colId xmlns:a16="http://schemas.microsoft.com/office/drawing/2014/main" val="20002"/>
                    </a:ext>
                  </a:extLst>
                </a:gridCol>
                <a:gridCol w="1368000">
                  <a:extLst>
                    <a:ext uri="{9D8B030D-6E8A-4147-A177-3AD203B41FA5}">
                      <a16:colId xmlns:a16="http://schemas.microsoft.com/office/drawing/2014/main" val="20003"/>
                    </a:ext>
                  </a:extLst>
                </a:gridCol>
              </a:tblGrid>
              <a:tr h="370840">
                <a:tc>
                  <a:txBody>
                    <a:bodyPr/>
                    <a:lstStyle/>
                    <a:p>
                      <a:pPr algn="ctr"/>
                      <a:r>
                        <a:rPr lang="en-US" altLang="zh-CN" b="1" dirty="0">
                          <a:latin typeface="Times New Roman" panose="02020603050405020304" pitchFamily="18" charset="0"/>
                          <a:cs typeface="Times New Roman" panose="02020603050405020304" pitchFamily="18" charset="0"/>
                        </a:rPr>
                        <a:t>A</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B</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C</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6" name="矩形 25"/>
          <p:cNvSpPr/>
          <p:nvPr/>
        </p:nvSpPr>
        <p:spPr>
          <a:xfrm>
            <a:off x="1043608" y="2304000"/>
            <a:ext cx="1440160" cy="1080120"/>
          </a:xfrm>
          <a:prstGeom prst="rect">
            <a:avLst/>
          </a:prstGeom>
          <a:solidFill>
            <a:schemeClr val="accent4">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真值表</a:t>
            </a:r>
          </a:p>
        </p:txBody>
      </p:sp>
      <p:sp>
        <p:nvSpPr>
          <p:cNvPr id="16" name="Rectangle 2"/>
          <p:cNvSpPr>
            <a:spLocks noGrp="1" noChangeArrowheads="1"/>
          </p:cNvSpPr>
          <p:nvPr/>
        </p:nvSpPr>
        <p:spPr bwMode="auto">
          <a:xfrm>
            <a:off x="1007988" y="692696"/>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zh-CN" altLang="en-US" sz="3200" b="1" i="0" u="none" strike="noStrike" kern="1200" cap="none" spc="0" normalizeH="0" baseline="0" noProof="0" dirty="0">
                <a:ln>
                  <a:noFill/>
                </a:ln>
                <a:solidFill>
                  <a:srgbClr val="0070C0"/>
                </a:solidFill>
                <a:effectLst/>
                <a:uLnTx/>
                <a:uFillTx/>
                <a:latin typeface="宋体" pitchFamily="2" charset="-122"/>
                <a:ea typeface="宋体" panose="02010600030101010101" pitchFamily="2" charset="-122"/>
                <a:cs typeface="+mn-cs"/>
              </a:rPr>
              <a:t>实例：三人表决器</a:t>
            </a:r>
          </a:p>
        </p:txBody>
      </p:sp>
      <p:cxnSp>
        <p:nvCxnSpPr>
          <p:cNvPr id="3" name="直接连接符 2"/>
          <p:cNvCxnSpPr/>
          <p:nvPr/>
        </p:nvCxnSpPr>
        <p:spPr>
          <a:xfrm>
            <a:off x="2843808" y="1772816"/>
            <a:ext cx="0" cy="432000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9" name="矩形 8"/>
          <p:cNvSpPr/>
          <p:nvPr/>
        </p:nvSpPr>
        <p:spPr>
          <a:xfrm>
            <a:off x="1043608" y="2340000"/>
            <a:ext cx="1440160" cy="10801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逻辑</a:t>
            </a:r>
            <a:endParaRPr kumimoji="0" lang="en-US" altLang="zh-CN"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表达式</a:t>
            </a:r>
          </a:p>
        </p:txBody>
      </p:sp>
      <p:graphicFrame>
        <p:nvGraphicFramePr>
          <p:cNvPr id="4" name="对象 3"/>
          <p:cNvGraphicFramePr>
            <a:graphicFrameLocks noChangeAspect="1"/>
          </p:cNvGraphicFramePr>
          <p:nvPr/>
        </p:nvGraphicFramePr>
        <p:xfrm>
          <a:off x="3491880" y="5610193"/>
          <a:ext cx="4176463" cy="409959"/>
        </p:xfrm>
        <a:graphic>
          <a:graphicData uri="http://schemas.openxmlformats.org/presentationml/2006/ole">
            <mc:AlternateContent xmlns:mc="http://schemas.openxmlformats.org/markup-compatibility/2006">
              <mc:Choice xmlns:v="urn:schemas-microsoft-com:vml" Requires="v">
                <p:oleObj name="Equation" r:id="rId3" imgW="2070000" imgH="203040" progId="Equation.DSMT4">
                  <p:embed/>
                </p:oleObj>
              </mc:Choice>
              <mc:Fallback>
                <p:oleObj name="Equation" r:id="rId3" imgW="2070000" imgH="203040" progId="Equation.DSMT4">
                  <p:embed/>
                  <p:pic>
                    <p:nvPicPr>
                      <p:cNvPr id="4" name="对象 3"/>
                      <p:cNvPicPr/>
                      <p:nvPr/>
                    </p:nvPicPr>
                    <p:blipFill>
                      <a:blip r:embed="rId4"/>
                      <a:stretch>
                        <a:fillRect/>
                      </a:stretch>
                    </p:blipFill>
                    <p:spPr>
                      <a:xfrm>
                        <a:off x="3491880" y="5610193"/>
                        <a:ext cx="4176463" cy="409959"/>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3055938" y="2840038"/>
          <a:ext cx="5581650" cy="2605087"/>
        </p:xfrm>
        <a:graphic>
          <a:graphicData uri="http://schemas.openxmlformats.org/presentationml/2006/ole">
            <mc:AlternateContent xmlns:mc="http://schemas.openxmlformats.org/markup-compatibility/2006">
              <mc:Choice xmlns:v="urn:schemas-microsoft-com:vml" Requires="v">
                <p:oleObj name="Equation" r:id="rId5" imgW="3047760" imgH="1422360" progId="Equation.DSMT4">
                  <p:embed/>
                </p:oleObj>
              </mc:Choice>
              <mc:Fallback>
                <p:oleObj name="Equation" r:id="rId5" imgW="3047760" imgH="1422360" progId="Equation.DSMT4">
                  <p:embed/>
                  <p:pic>
                    <p:nvPicPr>
                      <p:cNvPr id="6" name="对象 5"/>
                      <p:cNvPicPr>
                        <a:picLocks noChangeAspect="1" noChangeArrowheads="1"/>
                      </p:cNvPicPr>
                      <p:nvPr/>
                    </p:nvPicPr>
                    <p:blipFill>
                      <a:blip r:embed="rId6"/>
                      <a:srcRect/>
                      <a:stretch>
                        <a:fillRect/>
                      </a:stretch>
                    </p:blipFill>
                    <p:spPr bwMode="auto">
                      <a:xfrm>
                        <a:off x="3055938" y="2840038"/>
                        <a:ext cx="5581650" cy="2605087"/>
                      </a:xfrm>
                      <a:prstGeom prst="rect">
                        <a:avLst/>
                      </a:prstGeom>
                      <a:noFill/>
                      <a:ln>
                        <a:noFill/>
                      </a:ln>
                    </p:spPr>
                  </p:pic>
                </p:oleObj>
              </mc:Fallback>
            </mc:AlternateContent>
          </a:graphicData>
        </a:graphic>
      </p:graphicFrame>
      <p:sp>
        <p:nvSpPr>
          <p:cNvPr id="14" name="矩形 13"/>
          <p:cNvSpPr/>
          <p:nvPr/>
        </p:nvSpPr>
        <p:spPr>
          <a:xfrm>
            <a:off x="1043608" y="4225010"/>
            <a:ext cx="1475780" cy="1436238"/>
          </a:xfrm>
          <a:prstGeom prst="rect">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最简或最合理逻辑表达式</a:t>
            </a:r>
          </a:p>
        </p:txBody>
      </p:sp>
      <p:sp>
        <p:nvSpPr>
          <p:cNvPr id="15" name="右箭头 14"/>
          <p:cNvSpPr/>
          <p:nvPr/>
        </p:nvSpPr>
        <p:spPr>
          <a:xfrm rot="5400000">
            <a:off x="1547704" y="3717072"/>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TextBox 6"/>
          <p:cNvSpPr txBox="1"/>
          <p:nvPr/>
        </p:nvSpPr>
        <p:spPr>
          <a:xfrm>
            <a:off x="1979712" y="3681028"/>
            <a:ext cx="64807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Arial" charset="0"/>
                <a:ea typeface="宋体" pitchFamily="2" charset="-122"/>
                <a:cs typeface="+mn-cs"/>
              </a:rPr>
              <a:t>化简</a:t>
            </a:r>
          </a:p>
        </p:txBody>
      </p:sp>
      <p:graphicFrame>
        <p:nvGraphicFramePr>
          <p:cNvPr id="11" name="对象 10"/>
          <p:cNvGraphicFramePr>
            <a:graphicFrameLocks noChangeAspect="1"/>
          </p:cNvGraphicFramePr>
          <p:nvPr/>
        </p:nvGraphicFramePr>
        <p:xfrm>
          <a:off x="5108575" y="5083175"/>
          <a:ext cx="2325688" cy="325438"/>
        </p:xfrm>
        <a:graphic>
          <a:graphicData uri="http://schemas.openxmlformats.org/presentationml/2006/ole">
            <mc:AlternateContent xmlns:mc="http://schemas.openxmlformats.org/markup-compatibility/2006">
              <mc:Choice xmlns:v="urn:schemas-microsoft-com:vml" Requires="v">
                <p:oleObj name="Equation" r:id="rId7" imgW="1269720" imgH="177480" progId="Equation.DSMT4">
                  <p:embed/>
                </p:oleObj>
              </mc:Choice>
              <mc:Fallback>
                <p:oleObj name="Equation" r:id="rId7" imgW="1269720" imgH="177480" progId="Equation.DSMT4">
                  <p:embed/>
                  <p:pic>
                    <p:nvPicPr>
                      <p:cNvPr id="11"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8575" y="5083175"/>
                        <a:ext cx="232568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56</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4583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par>
                          <p:cTn id="24" fill="hold">
                            <p:stCondLst>
                              <p:cond delay="500"/>
                            </p:stCondLst>
                            <p:childTnLst>
                              <p:par>
                                <p:cTn id="25" presetID="64" presetClass="path" presetSubtype="0" accel="50000" decel="50000" fill="hold" nodeType="afterEffect">
                                  <p:stCondLst>
                                    <p:cond delay="0"/>
                                  </p:stCondLst>
                                  <p:childTnLst>
                                    <p:animMotion origin="layout" path="M -3.05556E-6 -2.28492E-6 L -3.05556E-6 -0.51549 " pathEditMode="relative" rAng="0" ptsTypes="AA">
                                      <p:cBhvr>
                                        <p:cTn id="26" dur="2000" fill="hold"/>
                                        <p:tgtEl>
                                          <p:spTgt spid="4"/>
                                        </p:tgtEl>
                                        <p:attrNameLst>
                                          <p:attrName>ppt_x</p:attrName>
                                          <p:attrName>ppt_y</p:attrName>
                                        </p:attrNameLst>
                                      </p:cBhvr>
                                      <p:rCtr x="0" y="-25786"/>
                                    </p:animMotion>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750"/>
                                        <p:tgtEl>
                                          <p:spTgt spid="15"/>
                                        </p:tgtEl>
                                      </p:cBhvr>
                                    </p:animEffect>
                                  </p:childTnLst>
                                </p:cTn>
                              </p:par>
                            </p:childTnLst>
                          </p:cTn>
                        </p:par>
                        <p:par>
                          <p:cTn id="31" fill="hold">
                            <p:stCondLst>
                              <p:cond delay="3250"/>
                            </p:stCondLst>
                            <p:childTnLst>
                              <p:par>
                                <p:cTn id="32" presetID="55"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750" fill="hold"/>
                                        <p:tgtEl>
                                          <p:spTgt spid="7"/>
                                        </p:tgtEl>
                                        <p:attrNameLst>
                                          <p:attrName>ppt_w</p:attrName>
                                        </p:attrNameLst>
                                      </p:cBhvr>
                                      <p:tavLst>
                                        <p:tav tm="0">
                                          <p:val>
                                            <p:strVal val="#ppt_w*0.70"/>
                                          </p:val>
                                        </p:tav>
                                        <p:tav tm="100000">
                                          <p:val>
                                            <p:strVal val="#ppt_w"/>
                                          </p:val>
                                        </p:tav>
                                      </p:tavLst>
                                    </p:anim>
                                    <p:anim calcmode="lin" valueType="num">
                                      <p:cBhvr>
                                        <p:cTn id="35" dur="750" fill="hold"/>
                                        <p:tgtEl>
                                          <p:spTgt spid="7"/>
                                        </p:tgtEl>
                                        <p:attrNameLst>
                                          <p:attrName>ppt_h</p:attrName>
                                        </p:attrNameLst>
                                      </p:cBhvr>
                                      <p:tavLst>
                                        <p:tav tm="0">
                                          <p:val>
                                            <p:strVal val="#ppt_h"/>
                                          </p:val>
                                        </p:tav>
                                        <p:tav tm="100000">
                                          <p:val>
                                            <p:strVal val="#ppt_h"/>
                                          </p:val>
                                        </p:tav>
                                      </p:tavLst>
                                    </p:anim>
                                    <p:animEffect transition="in" filter="fade">
                                      <p:cBhvr>
                                        <p:cTn id="36" dur="750"/>
                                        <p:tgtEl>
                                          <p:spTgt spid="7"/>
                                        </p:tgtEl>
                                      </p:cBhvr>
                                    </p:animEffect>
                                  </p:childTnLst>
                                </p:cTn>
                              </p:par>
                            </p:childTnLst>
                          </p:cTn>
                        </p:par>
                        <p:par>
                          <p:cTn id="37" fill="hold">
                            <p:stCondLst>
                              <p:cond delay="4000"/>
                            </p:stCondLst>
                            <p:childTnLst>
                              <p:par>
                                <p:cTn id="38" presetID="9"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1000"/>
                                        <p:tgtEl>
                                          <p:spTgt spid="14"/>
                                        </p:tgtEl>
                                      </p:cBhvr>
                                    </p:animEffect>
                                  </p:childTnLst>
                                </p:cTn>
                              </p:par>
                            </p:childTnLst>
                          </p:cTn>
                        </p:par>
                        <p:par>
                          <p:cTn id="41" fill="hold">
                            <p:stCondLst>
                              <p:cond delay="5000"/>
                            </p:stCondLst>
                            <p:childTnLst>
                              <p:par>
                                <p:cTn id="42" presetID="9" presetClass="entr" presetSubtype="0" fill="hold"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dissolve">
                                      <p:cBhvr>
                                        <p:cTn id="44" dur="500"/>
                                        <p:tgtEl>
                                          <p:spTgt spid="6"/>
                                        </p:tgtEl>
                                      </p:cBhvr>
                                    </p:animEffect>
                                  </p:childTnLst>
                                </p:cTn>
                              </p:par>
                              <p:par>
                                <p:cTn id="45" presetID="9"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9" grpId="0" animBg="1"/>
      <p:bldP spid="14" grpId="0" animBg="1"/>
      <p:bldP spid="15" grpId="0" animBg="1"/>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1043608" y="2340000"/>
            <a:ext cx="1440160" cy="1080120"/>
          </a:xfrm>
          <a:prstGeom prst="rect">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逻辑</a:t>
            </a:r>
            <a:endParaRPr kumimoji="0" lang="en-US" altLang="zh-CN"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表达式</a:t>
            </a:r>
          </a:p>
        </p:txBody>
      </p:sp>
      <p:sp>
        <p:nvSpPr>
          <p:cNvPr id="16" name="Rectangle 2"/>
          <p:cNvSpPr>
            <a:spLocks noGrp="1" noChangeArrowheads="1"/>
          </p:cNvSpPr>
          <p:nvPr/>
        </p:nvSpPr>
        <p:spPr bwMode="auto">
          <a:xfrm>
            <a:off x="1007988" y="692696"/>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zh-CN" altLang="en-US" sz="3200" b="1" i="0" u="none" strike="noStrike" kern="1200" cap="none" spc="0" normalizeH="0" baseline="0" noProof="0" dirty="0">
                <a:ln>
                  <a:noFill/>
                </a:ln>
                <a:solidFill>
                  <a:srgbClr val="0070C0"/>
                </a:solidFill>
                <a:effectLst/>
                <a:uLnTx/>
                <a:uFillTx/>
                <a:latin typeface="宋体" pitchFamily="2" charset="-122"/>
                <a:ea typeface="宋体" panose="02010600030101010101" pitchFamily="2" charset="-122"/>
                <a:cs typeface="+mn-cs"/>
              </a:rPr>
              <a:t>实例：三人表决器</a:t>
            </a:r>
          </a:p>
        </p:txBody>
      </p:sp>
      <p:cxnSp>
        <p:nvCxnSpPr>
          <p:cNvPr id="3" name="直接连接符 2"/>
          <p:cNvCxnSpPr/>
          <p:nvPr/>
        </p:nvCxnSpPr>
        <p:spPr>
          <a:xfrm>
            <a:off x="2843808" y="1772816"/>
            <a:ext cx="0" cy="432000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graphicFrame>
        <p:nvGraphicFramePr>
          <p:cNvPr id="4" name="对象 3"/>
          <p:cNvGraphicFramePr>
            <a:graphicFrameLocks noChangeAspect="1"/>
          </p:cNvGraphicFramePr>
          <p:nvPr/>
        </p:nvGraphicFramePr>
        <p:xfrm>
          <a:off x="3491880" y="2070000"/>
          <a:ext cx="4176463" cy="409959"/>
        </p:xfrm>
        <a:graphic>
          <a:graphicData uri="http://schemas.openxmlformats.org/presentationml/2006/ole">
            <mc:AlternateContent xmlns:mc="http://schemas.openxmlformats.org/markup-compatibility/2006">
              <mc:Choice xmlns:v="urn:schemas-microsoft-com:vml" Requires="v">
                <p:oleObj name="Equation" r:id="rId3" imgW="2070000" imgH="203040" progId="Equation.DSMT4">
                  <p:embed/>
                </p:oleObj>
              </mc:Choice>
              <mc:Fallback>
                <p:oleObj name="Equation" r:id="rId3" imgW="2070000" imgH="203040" progId="Equation.DSMT4">
                  <p:embed/>
                  <p:pic>
                    <p:nvPicPr>
                      <p:cNvPr id="4" name="对象 3"/>
                      <p:cNvPicPr/>
                      <p:nvPr/>
                    </p:nvPicPr>
                    <p:blipFill>
                      <a:blip r:embed="rId4"/>
                      <a:stretch>
                        <a:fillRect/>
                      </a:stretch>
                    </p:blipFill>
                    <p:spPr>
                      <a:xfrm>
                        <a:off x="3491880" y="2070000"/>
                        <a:ext cx="4176463" cy="409959"/>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3055938" y="2840038"/>
          <a:ext cx="5581650" cy="2605087"/>
        </p:xfrm>
        <a:graphic>
          <a:graphicData uri="http://schemas.openxmlformats.org/presentationml/2006/ole">
            <mc:AlternateContent xmlns:mc="http://schemas.openxmlformats.org/markup-compatibility/2006">
              <mc:Choice xmlns:v="urn:schemas-microsoft-com:vml" Requires="v">
                <p:oleObj name="Equation" r:id="rId5" imgW="3047760" imgH="1422360" progId="Equation.DSMT4">
                  <p:embed/>
                </p:oleObj>
              </mc:Choice>
              <mc:Fallback>
                <p:oleObj name="Equation" r:id="rId5" imgW="3047760" imgH="1422360" progId="Equation.DSMT4">
                  <p:embed/>
                  <p:pic>
                    <p:nvPicPr>
                      <p:cNvPr id="6" name="对象 5"/>
                      <p:cNvPicPr>
                        <a:picLocks noChangeAspect="1" noChangeArrowheads="1"/>
                      </p:cNvPicPr>
                      <p:nvPr/>
                    </p:nvPicPr>
                    <p:blipFill>
                      <a:blip r:embed="rId6"/>
                      <a:srcRect/>
                      <a:stretch>
                        <a:fillRect/>
                      </a:stretch>
                    </p:blipFill>
                    <p:spPr bwMode="auto">
                      <a:xfrm>
                        <a:off x="3055938" y="2840038"/>
                        <a:ext cx="5581650" cy="2605087"/>
                      </a:xfrm>
                      <a:prstGeom prst="rect">
                        <a:avLst/>
                      </a:prstGeom>
                      <a:noFill/>
                      <a:ln>
                        <a:noFill/>
                      </a:ln>
                    </p:spPr>
                  </p:pic>
                </p:oleObj>
              </mc:Fallback>
            </mc:AlternateContent>
          </a:graphicData>
        </a:graphic>
      </p:graphicFrame>
      <p:sp>
        <p:nvSpPr>
          <p:cNvPr id="14" name="矩形 13"/>
          <p:cNvSpPr/>
          <p:nvPr/>
        </p:nvSpPr>
        <p:spPr>
          <a:xfrm>
            <a:off x="1043608" y="4225010"/>
            <a:ext cx="1475780" cy="1436238"/>
          </a:xfrm>
          <a:prstGeom prst="rect">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最简或最合理逻辑表达式</a:t>
            </a:r>
          </a:p>
        </p:txBody>
      </p:sp>
      <p:sp>
        <p:nvSpPr>
          <p:cNvPr id="15" name="右箭头 14"/>
          <p:cNvSpPr/>
          <p:nvPr/>
        </p:nvSpPr>
        <p:spPr>
          <a:xfrm rot="5400000">
            <a:off x="1547704" y="3717072"/>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TextBox 6"/>
          <p:cNvSpPr txBox="1"/>
          <p:nvPr/>
        </p:nvSpPr>
        <p:spPr>
          <a:xfrm>
            <a:off x="1979712" y="3681028"/>
            <a:ext cx="648072"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Arial" charset="0"/>
                <a:ea typeface="宋体" pitchFamily="2" charset="-122"/>
                <a:cs typeface="+mn-cs"/>
              </a:rPr>
              <a:t>化简</a:t>
            </a:r>
          </a:p>
        </p:txBody>
      </p:sp>
      <p:graphicFrame>
        <p:nvGraphicFramePr>
          <p:cNvPr id="11" name="对象 10"/>
          <p:cNvGraphicFramePr>
            <a:graphicFrameLocks noChangeAspect="1"/>
          </p:cNvGraphicFramePr>
          <p:nvPr/>
        </p:nvGraphicFramePr>
        <p:xfrm>
          <a:off x="5108400" y="5083200"/>
          <a:ext cx="2325688" cy="325437"/>
        </p:xfrm>
        <a:graphic>
          <a:graphicData uri="http://schemas.openxmlformats.org/presentationml/2006/ole">
            <mc:AlternateContent xmlns:mc="http://schemas.openxmlformats.org/markup-compatibility/2006">
              <mc:Choice xmlns:v="urn:schemas-microsoft-com:vml" Requires="v">
                <p:oleObj name="Equation" r:id="rId7" imgW="1269720" imgH="177480" progId="Equation.DSMT4">
                  <p:embed/>
                </p:oleObj>
              </mc:Choice>
              <mc:Fallback>
                <p:oleObj name="Equation" r:id="rId7" imgW="1269720" imgH="177480" progId="Equation.DSMT4">
                  <p:embed/>
                  <p:pic>
                    <p:nvPicPr>
                      <p:cNvPr id="11" name="对象 10"/>
                      <p:cNvPicPr>
                        <a:picLocks noChangeAspect="1" noChangeArrowheads="1"/>
                      </p:cNvPicPr>
                      <p:nvPr/>
                    </p:nvPicPr>
                    <p:blipFill>
                      <a:blip r:embed="rId8"/>
                      <a:srcRect/>
                      <a:stretch>
                        <a:fillRect/>
                      </a:stretch>
                    </p:blipFill>
                    <p:spPr bwMode="auto">
                      <a:xfrm>
                        <a:off x="5108400" y="5083200"/>
                        <a:ext cx="23256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矩形 19"/>
          <p:cNvSpPr/>
          <p:nvPr/>
        </p:nvSpPr>
        <p:spPr>
          <a:xfrm>
            <a:off x="1043608" y="2348880"/>
            <a:ext cx="1440160" cy="1080120"/>
          </a:xfrm>
          <a:prstGeom prst="rect">
            <a:avLst/>
          </a:prstGeom>
          <a:solidFill>
            <a:schemeClr val="bg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逻辑</a:t>
            </a:r>
            <a:endParaRPr kumimoji="0" lang="en-US" altLang="zh-CN"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原理图</a:t>
            </a:r>
          </a:p>
        </p:txBody>
      </p:sp>
      <p:grpSp>
        <p:nvGrpSpPr>
          <p:cNvPr id="89" name="组合 88"/>
          <p:cNvGrpSpPr/>
          <p:nvPr/>
        </p:nvGrpSpPr>
        <p:grpSpPr>
          <a:xfrm>
            <a:off x="3419872" y="2880000"/>
            <a:ext cx="4248472" cy="2820884"/>
            <a:chOff x="3419872" y="2884874"/>
            <a:chExt cx="4248472" cy="2820884"/>
          </a:xfrm>
        </p:grpSpPr>
        <p:grpSp>
          <p:nvGrpSpPr>
            <p:cNvPr id="90" name="组合 89"/>
            <p:cNvGrpSpPr/>
            <p:nvPr/>
          </p:nvGrpSpPr>
          <p:grpSpPr>
            <a:xfrm>
              <a:off x="3419872" y="2924944"/>
              <a:ext cx="4248472" cy="2745184"/>
              <a:chOff x="3419872" y="2924944"/>
              <a:chExt cx="4248472" cy="2745184"/>
            </a:xfrm>
          </p:grpSpPr>
          <p:grpSp>
            <p:nvGrpSpPr>
              <p:cNvPr id="94" name="组合 93"/>
              <p:cNvGrpSpPr/>
              <p:nvPr/>
            </p:nvGrpSpPr>
            <p:grpSpPr>
              <a:xfrm>
                <a:off x="3419872" y="2924944"/>
                <a:ext cx="4176464" cy="2745184"/>
                <a:chOff x="3059832" y="2916064"/>
                <a:chExt cx="4176464" cy="2745184"/>
              </a:xfrm>
            </p:grpSpPr>
            <p:sp>
              <p:nvSpPr>
                <p:cNvPr id="96" name="矩形 95"/>
                <p:cNvSpPr/>
                <p:nvPr/>
              </p:nvSpPr>
              <p:spPr>
                <a:xfrm>
                  <a:off x="4572000" y="2916064"/>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&amp;</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7" name="矩形 96"/>
                <p:cNvSpPr/>
                <p:nvPr/>
              </p:nvSpPr>
              <p:spPr>
                <a:xfrm>
                  <a:off x="4572000" y="3924176"/>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&amp;</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8" name="矩形 97"/>
                <p:cNvSpPr/>
                <p:nvPr/>
              </p:nvSpPr>
              <p:spPr>
                <a:xfrm>
                  <a:off x="4572000" y="4932288"/>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&amp;</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9" name="矩形 98"/>
                <p:cNvSpPr/>
                <p:nvPr/>
              </p:nvSpPr>
              <p:spPr>
                <a:xfrm>
                  <a:off x="6104991" y="3924176"/>
                  <a:ext cx="576064" cy="7289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00" name="直接连接符 99"/>
                <p:cNvCxnSpPr/>
                <p:nvPr/>
              </p:nvCxnSpPr>
              <p:spPr>
                <a:xfrm>
                  <a:off x="3419872" y="3132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101" name="直接连接符 100"/>
                <p:cNvCxnSpPr/>
                <p:nvPr/>
              </p:nvCxnSpPr>
              <p:spPr>
                <a:xfrm>
                  <a:off x="3419872" y="3456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102" name="直接连接符 101"/>
                <p:cNvCxnSpPr/>
                <p:nvPr/>
              </p:nvCxnSpPr>
              <p:spPr>
                <a:xfrm>
                  <a:off x="3419872" y="4464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103" name="直接连接符 102"/>
                <p:cNvCxnSpPr/>
                <p:nvPr/>
              </p:nvCxnSpPr>
              <p:spPr>
                <a:xfrm>
                  <a:off x="3707904" y="5472000"/>
                  <a:ext cx="864096" cy="0"/>
                </a:xfrm>
                <a:prstGeom prst="line">
                  <a:avLst/>
                </a:prstGeom>
              </p:spPr>
              <p:style>
                <a:lnRef idx="2">
                  <a:schemeClr val="dk1"/>
                </a:lnRef>
                <a:fillRef idx="0">
                  <a:schemeClr val="dk1"/>
                </a:fillRef>
                <a:effectRef idx="1">
                  <a:schemeClr val="dk1"/>
                </a:effectRef>
                <a:fontRef idx="minor">
                  <a:schemeClr val="tx1"/>
                </a:fontRef>
              </p:style>
            </p:cxnSp>
            <p:cxnSp>
              <p:nvCxnSpPr>
                <p:cNvPr id="104" name="直接连接符 103"/>
                <p:cNvCxnSpPr/>
                <p:nvPr/>
              </p:nvCxnSpPr>
              <p:spPr>
                <a:xfrm flipV="1">
                  <a:off x="4292352" y="3456000"/>
                  <a:ext cx="0" cy="684000"/>
                </a:xfrm>
                <a:prstGeom prst="line">
                  <a:avLst/>
                </a:prstGeom>
              </p:spPr>
              <p:style>
                <a:lnRef idx="2">
                  <a:schemeClr val="dk1"/>
                </a:lnRef>
                <a:fillRef idx="0">
                  <a:schemeClr val="dk1"/>
                </a:fillRef>
                <a:effectRef idx="1">
                  <a:schemeClr val="dk1"/>
                </a:effectRef>
                <a:fontRef idx="minor">
                  <a:schemeClr val="tx1"/>
                </a:fontRef>
              </p:style>
            </p:cxnSp>
            <p:cxnSp>
              <p:nvCxnSpPr>
                <p:cNvPr id="105" name="直接连接符 104"/>
                <p:cNvCxnSpPr/>
                <p:nvPr/>
              </p:nvCxnSpPr>
              <p:spPr>
                <a:xfrm>
                  <a:off x="4291200" y="4149080"/>
                  <a:ext cx="280800" cy="0"/>
                </a:xfrm>
                <a:prstGeom prst="line">
                  <a:avLst/>
                </a:prstGeom>
              </p:spPr>
              <p:style>
                <a:lnRef idx="2">
                  <a:schemeClr val="dk1"/>
                </a:lnRef>
                <a:fillRef idx="0">
                  <a:schemeClr val="dk1"/>
                </a:fillRef>
                <a:effectRef idx="1">
                  <a:schemeClr val="dk1"/>
                </a:effectRef>
                <a:fontRef idx="minor">
                  <a:schemeClr val="tx1"/>
                </a:fontRef>
              </p:style>
            </p:cxnSp>
            <p:cxnSp>
              <p:nvCxnSpPr>
                <p:cNvPr id="106" name="直接连接符 105"/>
                <p:cNvCxnSpPr/>
                <p:nvPr/>
              </p:nvCxnSpPr>
              <p:spPr>
                <a:xfrm flipV="1">
                  <a:off x="3995936" y="3132000"/>
                  <a:ext cx="0" cy="2016224"/>
                </a:xfrm>
                <a:prstGeom prst="line">
                  <a:avLst/>
                </a:prstGeom>
              </p:spPr>
              <p:style>
                <a:lnRef idx="2">
                  <a:schemeClr val="dk1"/>
                </a:lnRef>
                <a:fillRef idx="0">
                  <a:schemeClr val="dk1"/>
                </a:fillRef>
                <a:effectRef idx="1">
                  <a:schemeClr val="dk1"/>
                </a:effectRef>
                <a:fontRef idx="minor">
                  <a:schemeClr val="tx1"/>
                </a:fontRef>
              </p:style>
            </p:cxnSp>
            <p:cxnSp>
              <p:nvCxnSpPr>
                <p:cNvPr id="107" name="直接连接符 106"/>
                <p:cNvCxnSpPr/>
                <p:nvPr/>
              </p:nvCxnSpPr>
              <p:spPr>
                <a:xfrm flipV="1">
                  <a:off x="3999552" y="5148506"/>
                  <a:ext cx="572448" cy="0"/>
                </a:xfrm>
                <a:prstGeom prst="line">
                  <a:avLst/>
                </a:prstGeom>
              </p:spPr>
              <p:style>
                <a:lnRef idx="2">
                  <a:schemeClr val="dk1"/>
                </a:lnRef>
                <a:fillRef idx="0">
                  <a:schemeClr val="dk1"/>
                </a:fillRef>
                <a:effectRef idx="1">
                  <a:schemeClr val="dk1"/>
                </a:effectRef>
                <a:fontRef idx="minor">
                  <a:schemeClr val="tx1"/>
                </a:fontRef>
              </p:style>
            </p:cxnSp>
            <p:cxnSp>
              <p:nvCxnSpPr>
                <p:cNvPr id="108" name="直接连接符 107"/>
                <p:cNvCxnSpPr/>
                <p:nvPr/>
              </p:nvCxnSpPr>
              <p:spPr>
                <a:xfrm flipV="1">
                  <a:off x="3708000" y="4464000"/>
                  <a:ext cx="0" cy="1008000"/>
                </a:xfrm>
                <a:prstGeom prst="line">
                  <a:avLst/>
                </a:prstGeom>
              </p:spPr>
              <p:style>
                <a:lnRef idx="2">
                  <a:schemeClr val="dk1"/>
                </a:lnRef>
                <a:fillRef idx="0">
                  <a:schemeClr val="dk1"/>
                </a:fillRef>
                <a:effectRef idx="1">
                  <a:schemeClr val="dk1"/>
                </a:effectRef>
                <a:fontRef idx="minor">
                  <a:schemeClr val="tx1"/>
                </a:fontRef>
              </p:style>
            </p:cxnSp>
            <p:sp>
              <p:nvSpPr>
                <p:cNvPr id="109" name="椭圆 108"/>
                <p:cNvSpPr/>
                <p:nvPr/>
              </p:nvSpPr>
              <p:spPr>
                <a:xfrm>
                  <a:off x="3959832" y="3091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0" name="椭圆 109"/>
                <p:cNvSpPr/>
                <p:nvPr/>
              </p:nvSpPr>
              <p:spPr>
                <a:xfrm>
                  <a:off x="4255032" y="3415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1" name="椭圆 110"/>
                <p:cNvSpPr/>
                <p:nvPr/>
              </p:nvSpPr>
              <p:spPr>
                <a:xfrm>
                  <a:off x="3675432" y="4423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2" name="TextBox 111"/>
                <p:cNvSpPr txBox="1"/>
                <p:nvPr/>
              </p:nvSpPr>
              <p:spPr>
                <a:xfrm>
                  <a:off x="3059832" y="2924944"/>
                  <a:ext cx="360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A</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113" name="TextBox 112"/>
                <p:cNvSpPr txBox="1"/>
                <p:nvPr/>
              </p:nvSpPr>
              <p:spPr>
                <a:xfrm>
                  <a:off x="3059832" y="3255945"/>
                  <a:ext cx="360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B</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114" name="TextBox 113"/>
                <p:cNvSpPr txBox="1"/>
                <p:nvPr/>
              </p:nvSpPr>
              <p:spPr>
                <a:xfrm>
                  <a:off x="3059832" y="4253026"/>
                  <a:ext cx="360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C</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cxnSp>
              <p:nvCxnSpPr>
                <p:cNvPr id="115" name="直接连接符 114"/>
                <p:cNvCxnSpPr>
                  <a:stCxn id="96" idx="3"/>
                </p:cNvCxnSpPr>
                <p:nvPr/>
              </p:nvCxnSpPr>
              <p:spPr>
                <a:xfrm>
                  <a:off x="5148064" y="3280544"/>
                  <a:ext cx="576064" cy="0"/>
                </a:xfrm>
                <a:prstGeom prst="line">
                  <a:avLst/>
                </a:prstGeom>
              </p:spPr>
              <p:style>
                <a:lnRef idx="2">
                  <a:schemeClr val="dk1"/>
                </a:lnRef>
                <a:fillRef idx="0">
                  <a:schemeClr val="dk1"/>
                </a:fillRef>
                <a:effectRef idx="1">
                  <a:schemeClr val="dk1"/>
                </a:effectRef>
                <a:fontRef idx="minor">
                  <a:schemeClr val="tx1"/>
                </a:fontRef>
              </p:style>
            </p:cxnSp>
            <p:cxnSp>
              <p:nvCxnSpPr>
                <p:cNvPr id="116" name="直接连接符 115"/>
                <p:cNvCxnSpPr>
                  <a:stCxn id="98" idx="3"/>
                </p:cNvCxnSpPr>
                <p:nvPr/>
              </p:nvCxnSpPr>
              <p:spPr>
                <a:xfrm>
                  <a:off x="5148064" y="5296768"/>
                  <a:ext cx="576064" cy="0"/>
                </a:xfrm>
                <a:prstGeom prst="line">
                  <a:avLst/>
                </a:prstGeom>
              </p:spPr>
              <p:style>
                <a:lnRef idx="2">
                  <a:schemeClr val="dk1"/>
                </a:lnRef>
                <a:fillRef idx="0">
                  <a:schemeClr val="dk1"/>
                </a:fillRef>
                <a:effectRef idx="1">
                  <a:schemeClr val="dk1"/>
                </a:effectRef>
                <a:fontRef idx="minor">
                  <a:schemeClr val="tx1"/>
                </a:fontRef>
              </p:style>
            </p:cxnSp>
            <p:cxnSp>
              <p:nvCxnSpPr>
                <p:cNvPr id="117" name="直接连接符 116"/>
                <p:cNvCxnSpPr>
                  <a:stCxn id="97" idx="3"/>
                  <a:endCxn id="99" idx="1"/>
                </p:cNvCxnSpPr>
                <p:nvPr/>
              </p:nvCxnSpPr>
              <p:spPr>
                <a:xfrm>
                  <a:off x="5148064" y="4288656"/>
                  <a:ext cx="956927" cy="0"/>
                </a:xfrm>
                <a:prstGeom prst="line">
                  <a:avLst/>
                </a:prstGeom>
              </p:spPr>
              <p:style>
                <a:lnRef idx="2">
                  <a:schemeClr val="dk1"/>
                </a:lnRef>
                <a:fillRef idx="0">
                  <a:schemeClr val="dk1"/>
                </a:fillRef>
                <a:effectRef idx="1">
                  <a:schemeClr val="dk1"/>
                </a:effectRef>
                <a:fontRef idx="minor">
                  <a:schemeClr val="tx1"/>
                </a:fontRef>
              </p:style>
            </p:cxnSp>
            <p:cxnSp>
              <p:nvCxnSpPr>
                <p:cNvPr id="118" name="直接连接符 117"/>
                <p:cNvCxnSpPr/>
                <p:nvPr/>
              </p:nvCxnSpPr>
              <p:spPr>
                <a:xfrm>
                  <a:off x="5724128" y="3280544"/>
                  <a:ext cx="0" cy="792000"/>
                </a:xfrm>
                <a:prstGeom prst="line">
                  <a:avLst/>
                </a:prstGeom>
              </p:spPr>
              <p:style>
                <a:lnRef idx="2">
                  <a:schemeClr val="dk1"/>
                </a:lnRef>
                <a:fillRef idx="0">
                  <a:schemeClr val="dk1"/>
                </a:fillRef>
                <a:effectRef idx="1">
                  <a:schemeClr val="dk1"/>
                </a:effectRef>
                <a:fontRef idx="minor">
                  <a:schemeClr val="tx1"/>
                </a:fontRef>
              </p:style>
            </p:cxnSp>
            <p:cxnSp>
              <p:nvCxnSpPr>
                <p:cNvPr id="119" name="直接连接符 118"/>
                <p:cNvCxnSpPr/>
                <p:nvPr/>
              </p:nvCxnSpPr>
              <p:spPr>
                <a:xfrm flipV="1">
                  <a:off x="5724128" y="4067651"/>
                  <a:ext cx="380863" cy="0"/>
                </a:xfrm>
                <a:prstGeom prst="line">
                  <a:avLst/>
                </a:prstGeom>
              </p:spPr>
              <p:style>
                <a:lnRef idx="2">
                  <a:schemeClr val="dk1"/>
                </a:lnRef>
                <a:fillRef idx="0">
                  <a:schemeClr val="dk1"/>
                </a:fillRef>
                <a:effectRef idx="1">
                  <a:schemeClr val="dk1"/>
                </a:effectRef>
                <a:fontRef idx="minor">
                  <a:schemeClr val="tx1"/>
                </a:fontRef>
              </p:style>
            </p:cxnSp>
            <p:cxnSp>
              <p:nvCxnSpPr>
                <p:cNvPr id="120" name="直接连接符 119"/>
                <p:cNvCxnSpPr/>
                <p:nvPr/>
              </p:nvCxnSpPr>
              <p:spPr>
                <a:xfrm>
                  <a:off x="5724957" y="4504768"/>
                  <a:ext cx="0" cy="792000"/>
                </a:xfrm>
                <a:prstGeom prst="line">
                  <a:avLst/>
                </a:prstGeom>
              </p:spPr>
              <p:style>
                <a:lnRef idx="2">
                  <a:schemeClr val="dk1"/>
                </a:lnRef>
                <a:fillRef idx="0">
                  <a:schemeClr val="dk1"/>
                </a:fillRef>
                <a:effectRef idx="1">
                  <a:schemeClr val="dk1"/>
                </a:effectRef>
                <a:fontRef idx="minor">
                  <a:schemeClr val="tx1"/>
                </a:fontRef>
              </p:style>
            </p:cxnSp>
            <p:cxnSp>
              <p:nvCxnSpPr>
                <p:cNvPr id="121" name="直接连接符 120"/>
                <p:cNvCxnSpPr/>
                <p:nvPr/>
              </p:nvCxnSpPr>
              <p:spPr>
                <a:xfrm flipV="1">
                  <a:off x="5724127" y="4505904"/>
                  <a:ext cx="380863" cy="0"/>
                </a:xfrm>
                <a:prstGeom prst="line">
                  <a:avLst/>
                </a:prstGeom>
              </p:spPr>
              <p:style>
                <a:lnRef idx="2">
                  <a:schemeClr val="dk1"/>
                </a:lnRef>
                <a:fillRef idx="0">
                  <a:schemeClr val="dk1"/>
                </a:fillRef>
                <a:effectRef idx="1">
                  <a:schemeClr val="dk1"/>
                </a:effectRef>
                <a:fontRef idx="minor">
                  <a:schemeClr val="tx1"/>
                </a:fontRef>
              </p:style>
            </p:cxnSp>
            <p:cxnSp>
              <p:nvCxnSpPr>
                <p:cNvPr id="122" name="直接连接符 121"/>
                <p:cNvCxnSpPr/>
                <p:nvPr/>
              </p:nvCxnSpPr>
              <p:spPr>
                <a:xfrm>
                  <a:off x="6681055" y="4298214"/>
                  <a:ext cx="555241" cy="0"/>
                </a:xfrm>
                <a:prstGeom prst="line">
                  <a:avLst/>
                </a:prstGeom>
              </p:spPr>
              <p:style>
                <a:lnRef idx="2">
                  <a:schemeClr val="dk1"/>
                </a:lnRef>
                <a:fillRef idx="0">
                  <a:schemeClr val="dk1"/>
                </a:fillRef>
                <a:effectRef idx="1">
                  <a:schemeClr val="dk1"/>
                </a:effectRef>
                <a:fontRef idx="minor">
                  <a:schemeClr val="tx1"/>
                </a:fontRef>
              </p:style>
            </p:cxnSp>
          </p:grpSp>
          <p:sp>
            <p:nvSpPr>
              <p:cNvPr id="95" name="TextBox 94"/>
              <p:cNvSpPr txBox="1"/>
              <p:nvPr/>
            </p:nvSpPr>
            <p:spPr>
              <a:xfrm>
                <a:off x="7308344" y="3892986"/>
                <a:ext cx="360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Y</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grpSp>
        <p:sp>
          <p:nvSpPr>
            <p:cNvPr id="91" name="TextBox 90"/>
            <p:cNvSpPr txBox="1"/>
            <p:nvPr/>
          </p:nvSpPr>
          <p:spPr>
            <a:xfrm>
              <a:off x="5508104" y="2884874"/>
              <a:ext cx="76649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net1</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92" name="TextBox 91"/>
            <p:cNvSpPr txBox="1"/>
            <p:nvPr/>
          </p:nvSpPr>
          <p:spPr>
            <a:xfrm>
              <a:off x="5508027" y="5305648"/>
              <a:ext cx="76649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net3</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93" name="TextBox 92"/>
            <p:cNvSpPr txBox="1"/>
            <p:nvPr/>
          </p:nvSpPr>
          <p:spPr>
            <a:xfrm>
              <a:off x="5508105" y="3892986"/>
              <a:ext cx="76649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net2</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grpSp>
      <p:sp>
        <p:nvSpPr>
          <p:cNvPr id="4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57</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209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5"/>
                                        </p:tgtEl>
                                      </p:cBhvr>
                                    </p:animEffect>
                                    <p:set>
                                      <p:cBhvr>
                                        <p:cTn id="16" dur="1" fill="hold">
                                          <p:stCondLst>
                                            <p:cond delay="499"/>
                                          </p:stCondLst>
                                        </p:cTn>
                                        <p:tgtEl>
                                          <p:spTgt spid="1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par>
                                <p:cTn id="29" presetID="35" presetClass="path" presetSubtype="0" accel="50000" decel="50000" fill="hold" nodeType="withEffect">
                                  <p:stCondLst>
                                    <p:cond delay="0"/>
                                  </p:stCondLst>
                                  <p:childTnLst>
                                    <p:animMotion origin="layout" path="M -3.88889E-6 -8.97733E-7 L -0.14635 -0.42203 " pathEditMode="relative" rAng="0" ptsTypes="AA">
                                      <p:cBhvr>
                                        <p:cTn id="30" dur="2500" fill="hold"/>
                                        <p:tgtEl>
                                          <p:spTgt spid="11"/>
                                        </p:tgtEl>
                                        <p:attrNameLst>
                                          <p:attrName>ppt_x</p:attrName>
                                          <p:attrName>ppt_y</p:attrName>
                                        </p:attrNameLst>
                                      </p:cBhvr>
                                      <p:rCtr x="-7326" y="-21101"/>
                                    </p:animMotion>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animEffect transition="in" filter="fade">
                                      <p:cBhvr>
                                        <p:cTn id="35"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7" grpId="0"/>
      <p:bldP spid="2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5" name="组合 54"/>
          <p:cNvGrpSpPr/>
          <p:nvPr/>
        </p:nvGrpSpPr>
        <p:grpSpPr>
          <a:xfrm>
            <a:off x="3419872" y="2880000"/>
            <a:ext cx="4248472" cy="2820884"/>
            <a:chOff x="3419872" y="2884874"/>
            <a:chExt cx="4248472" cy="2820884"/>
          </a:xfrm>
        </p:grpSpPr>
        <p:grpSp>
          <p:nvGrpSpPr>
            <p:cNvPr id="56" name="组合 55"/>
            <p:cNvGrpSpPr/>
            <p:nvPr/>
          </p:nvGrpSpPr>
          <p:grpSpPr>
            <a:xfrm>
              <a:off x="3419872" y="2924944"/>
              <a:ext cx="4248472" cy="2745184"/>
              <a:chOff x="3419872" y="2924944"/>
              <a:chExt cx="4248472" cy="2745184"/>
            </a:xfrm>
          </p:grpSpPr>
          <p:grpSp>
            <p:nvGrpSpPr>
              <p:cNvPr id="60" name="组合 59"/>
              <p:cNvGrpSpPr/>
              <p:nvPr/>
            </p:nvGrpSpPr>
            <p:grpSpPr>
              <a:xfrm>
                <a:off x="3419872" y="2924944"/>
                <a:ext cx="4176464" cy="2745184"/>
                <a:chOff x="3059832" y="2916064"/>
                <a:chExt cx="4176464" cy="2745184"/>
              </a:xfrm>
            </p:grpSpPr>
            <p:sp>
              <p:nvSpPr>
                <p:cNvPr id="62" name="矩形 61"/>
                <p:cNvSpPr/>
                <p:nvPr/>
              </p:nvSpPr>
              <p:spPr>
                <a:xfrm>
                  <a:off x="4572000" y="2916064"/>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&amp;</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3" name="矩形 62"/>
                <p:cNvSpPr/>
                <p:nvPr/>
              </p:nvSpPr>
              <p:spPr>
                <a:xfrm>
                  <a:off x="4572000" y="3924176"/>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&amp;</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4" name="矩形 63"/>
                <p:cNvSpPr/>
                <p:nvPr/>
              </p:nvSpPr>
              <p:spPr>
                <a:xfrm>
                  <a:off x="4572000" y="4932288"/>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&amp;</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 name="矩形 64"/>
                <p:cNvSpPr/>
                <p:nvPr/>
              </p:nvSpPr>
              <p:spPr>
                <a:xfrm>
                  <a:off x="6104991" y="3924176"/>
                  <a:ext cx="576064" cy="7289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6" name="直接连接符 65"/>
                <p:cNvCxnSpPr/>
                <p:nvPr/>
              </p:nvCxnSpPr>
              <p:spPr>
                <a:xfrm>
                  <a:off x="3419872" y="3132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67" name="直接连接符 66"/>
                <p:cNvCxnSpPr/>
                <p:nvPr/>
              </p:nvCxnSpPr>
              <p:spPr>
                <a:xfrm>
                  <a:off x="3419872" y="3456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68" name="直接连接符 67"/>
                <p:cNvCxnSpPr/>
                <p:nvPr/>
              </p:nvCxnSpPr>
              <p:spPr>
                <a:xfrm>
                  <a:off x="3419872" y="4464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69" name="直接连接符 68"/>
                <p:cNvCxnSpPr/>
                <p:nvPr/>
              </p:nvCxnSpPr>
              <p:spPr>
                <a:xfrm>
                  <a:off x="3707904" y="5472000"/>
                  <a:ext cx="864096" cy="0"/>
                </a:xfrm>
                <a:prstGeom prst="line">
                  <a:avLst/>
                </a:prstGeom>
              </p:spPr>
              <p:style>
                <a:lnRef idx="2">
                  <a:schemeClr val="dk1"/>
                </a:lnRef>
                <a:fillRef idx="0">
                  <a:schemeClr val="dk1"/>
                </a:fillRef>
                <a:effectRef idx="1">
                  <a:schemeClr val="dk1"/>
                </a:effectRef>
                <a:fontRef idx="minor">
                  <a:schemeClr val="tx1"/>
                </a:fontRef>
              </p:style>
            </p:cxnSp>
            <p:cxnSp>
              <p:nvCxnSpPr>
                <p:cNvPr id="70" name="直接连接符 69"/>
                <p:cNvCxnSpPr/>
                <p:nvPr/>
              </p:nvCxnSpPr>
              <p:spPr>
                <a:xfrm flipV="1">
                  <a:off x="4292352" y="3456000"/>
                  <a:ext cx="0" cy="684000"/>
                </a:xfrm>
                <a:prstGeom prst="line">
                  <a:avLst/>
                </a:prstGeom>
              </p:spPr>
              <p:style>
                <a:lnRef idx="2">
                  <a:schemeClr val="dk1"/>
                </a:lnRef>
                <a:fillRef idx="0">
                  <a:schemeClr val="dk1"/>
                </a:fillRef>
                <a:effectRef idx="1">
                  <a:schemeClr val="dk1"/>
                </a:effectRef>
                <a:fontRef idx="minor">
                  <a:schemeClr val="tx1"/>
                </a:fontRef>
              </p:style>
            </p:cxnSp>
            <p:cxnSp>
              <p:nvCxnSpPr>
                <p:cNvPr id="71" name="直接连接符 70"/>
                <p:cNvCxnSpPr/>
                <p:nvPr/>
              </p:nvCxnSpPr>
              <p:spPr>
                <a:xfrm>
                  <a:off x="4291200" y="4149080"/>
                  <a:ext cx="280800" cy="0"/>
                </a:xfrm>
                <a:prstGeom prst="line">
                  <a:avLst/>
                </a:prstGeom>
              </p:spPr>
              <p:style>
                <a:lnRef idx="2">
                  <a:schemeClr val="dk1"/>
                </a:lnRef>
                <a:fillRef idx="0">
                  <a:schemeClr val="dk1"/>
                </a:fillRef>
                <a:effectRef idx="1">
                  <a:schemeClr val="dk1"/>
                </a:effectRef>
                <a:fontRef idx="minor">
                  <a:schemeClr val="tx1"/>
                </a:fontRef>
              </p:style>
            </p:cxnSp>
            <p:cxnSp>
              <p:nvCxnSpPr>
                <p:cNvPr id="72" name="直接连接符 71"/>
                <p:cNvCxnSpPr/>
                <p:nvPr/>
              </p:nvCxnSpPr>
              <p:spPr>
                <a:xfrm flipV="1">
                  <a:off x="3995936" y="3132000"/>
                  <a:ext cx="0" cy="2016224"/>
                </a:xfrm>
                <a:prstGeom prst="line">
                  <a:avLst/>
                </a:prstGeom>
              </p:spPr>
              <p:style>
                <a:lnRef idx="2">
                  <a:schemeClr val="dk1"/>
                </a:lnRef>
                <a:fillRef idx="0">
                  <a:schemeClr val="dk1"/>
                </a:fillRef>
                <a:effectRef idx="1">
                  <a:schemeClr val="dk1"/>
                </a:effectRef>
                <a:fontRef idx="minor">
                  <a:schemeClr val="tx1"/>
                </a:fontRef>
              </p:style>
            </p:cxnSp>
            <p:cxnSp>
              <p:nvCxnSpPr>
                <p:cNvPr id="73" name="直接连接符 72"/>
                <p:cNvCxnSpPr/>
                <p:nvPr/>
              </p:nvCxnSpPr>
              <p:spPr>
                <a:xfrm flipV="1">
                  <a:off x="3999552" y="5148506"/>
                  <a:ext cx="572448" cy="0"/>
                </a:xfrm>
                <a:prstGeom prst="line">
                  <a:avLst/>
                </a:prstGeom>
              </p:spPr>
              <p:style>
                <a:lnRef idx="2">
                  <a:schemeClr val="dk1"/>
                </a:lnRef>
                <a:fillRef idx="0">
                  <a:schemeClr val="dk1"/>
                </a:fillRef>
                <a:effectRef idx="1">
                  <a:schemeClr val="dk1"/>
                </a:effectRef>
                <a:fontRef idx="minor">
                  <a:schemeClr val="tx1"/>
                </a:fontRef>
              </p:style>
            </p:cxnSp>
            <p:cxnSp>
              <p:nvCxnSpPr>
                <p:cNvPr id="74" name="直接连接符 73"/>
                <p:cNvCxnSpPr/>
                <p:nvPr/>
              </p:nvCxnSpPr>
              <p:spPr>
                <a:xfrm flipV="1">
                  <a:off x="3708000" y="4464000"/>
                  <a:ext cx="0" cy="1008000"/>
                </a:xfrm>
                <a:prstGeom prst="line">
                  <a:avLst/>
                </a:prstGeom>
              </p:spPr>
              <p:style>
                <a:lnRef idx="2">
                  <a:schemeClr val="dk1"/>
                </a:lnRef>
                <a:fillRef idx="0">
                  <a:schemeClr val="dk1"/>
                </a:fillRef>
                <a:effectRef idx="1">
                  <a:schemeClr val="dk1"/>
                </a:effectRef>
                <a:fontRef idx="minor">
                  <a:schemeClr val="tx1"/>
                </a:fontRef>
              </p:style>
            </p:cxnSp>
            <p:sp>
              <p:nvSpPr>
                <p:cNvPr id="75" name="椭圆 74"/>
                <p:cNvSpPr/>
                <p:nvPr/>
              </p:nvSpPr>
              <p:spPr>
                <a:xfrm>
                  <a:off x="3959832" y="3091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6" name="椭圆 75"/>
                <p:cNvSpPr/>
                <p:nvPr/>
              </p:nvSpPr>
              <p:spPr>
                <a:xfrm>
                  <a:off x="4255032" y="3415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7" name="椭圆 76"/>
                <p:cNvSpPr/>
                <p:nvPr/>
              </p:nvSpPr>
              <p:spPr>
                <a:xfrm>
                  <a:off x="3675432" y="4423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8" name="TextBox 77"/>
                <p:cNvSpPr txBox="1"/>
                <p:nvPr/>
              </p:nvSpPr>
              <p:spPr>
                <a:xfrm>
                  <a:off x="3059832" y="2924944"/>
                  <a:ext cx="360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A</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79" name="TextBox 78"/>
                <p:cNvSpPr txBox="1"/>
                <p:nvPr/>
              </p:nvSpPr>
              <p:spPr>
                <a:xfrm>
                  <a:off x="3059832" y="3255945"/>
                  <a:ext cx="360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B</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80" name="TextBox 79"/>
                <p:cNvSpPr txBox="1"/>
                <p:nvPr/>
              </p:nvSpPr>
              <p:spPr>
                <a:xfrm>
                  <a:off x="3059832" y="4253026"/>
                  <a:ext cx="360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C</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cxnSp>
              <p:nvCxnSpPr>
                <p:cNvPr id="81" name="直接连接符 80"/>
                <p:cNvCxnSpPr>
                  <a:stCxn id="62" idx="3"/>
                </p:cNvCxnSpPr>
                <p:nvPr/>
              </p:nvCxnSpPr>
              <p:spPr>
                <a:xfrm>
                  <a:off x="5148064" y="3280544"/>
                  <a:ext cx="576064" cy="0"/>
                </a:xfrm>
                <a:prstGeom prst="line">
                  <a:avLst/>
                </a:prstGeom>
              </p:spPr>
              <p:style>
                <a:lnRef idx="2">
                  <a:schemeClr val="dk1"/>
                </a:lnRef>
                <a:fillRef idx="0">
                  <a:schemeClr val="dk1"/>
                </a:fillRef>
                <a:effectRef idx="1">
                  <a:schemeClr val="dk1"/>
                </a:effectRef>
                <a:fontRef idx="minor">
                  <a:schemeClr val="tx1"/>
                </a:fontRef>
              </p:style>
            </p:cxnSp>
            <p:cxnSp>
              <p:nvCxnSpPr>
                <p:cNvPr id="82" name="直接连接符 81"/>
                <p:cNvCxnSpPr>
                  <a:stCxn id="64" idx="3"/>
                </p:cNvCxnSpPr>
                <p:nvPr/>
              </p:nvCxnSpPr>
              <p:spPr>
                <a:xfrm>
                  <a:off x="5148064" y="5296768"/>
                  <a:ext cx="576064" cy="0"/>
                </a:xfrm>
                <a:prstGeom prst="line">
                  <a:avLst/>
                </a:prstGeom>
              </p:spPr>
              <p:style>
                <a:lnRef idx="2">
                  <a:schemeClr val="dk1"/>
                </a:lnRef>
                <a:fillRef idx="0">
                  <a:schemeClr val="dk1"/>
                </a:fillRef>
                <a:effectRef idx="1">
                  <a:schemeClr val="dk1"/>
                </a:effectRef>
                <a:fontRef idx="minor">
                  <a:schemeClr val="tx1"/>
                </a:fontRef>
              </p:style>
            </p:cxnSp>
            <p:cxnSp>
              <p:nvCxnSpPr>
                <p:cNvPr id="83" name="直接连接符 82"/>
                <p:cNvCxnSpPr>
                  <a:stCxn id="63" idx="3"/>
                  <a:endCxn id="65" idx="1"/>
                </p:cNvCxnSpPr>
                <p:nvPr/>
              </p:nvCxnSpPr>
              <p:spPr>
                <a:xfrm>
                  <a:off x="5148064" y="4288656"/>
                  <a:ext cx="956927" cy="0"/>
                </a:xfrm>
                <a:prstGeom prst="line">
                  <a:avLst/>
                </a:prstGeom>
              </p:spPr>
              <p:style>
                <a:lnRef idx="2">
                  <a:schemeClr val="dk1"/>
                </a:lnRef>
                <a:fillRef idx="0">
                  <a:schemeClr val="dk1"/>
                </a:fillRef>
                <a:effectRef idx="1">
                  <a:schemeClr val="dk1"/>
                </a:effectRef>
                <a:fontRef idx="minor">
                  <a:schemeClr val="tx1"/>
                </a:fontRef>
              </p:style>
            </p:cxnSp>
            <p:cxnSp>
              <p:nvCxnSpPr>
                <p:cNvPr id="84" name="直接连接符 83"/>
                <p:cNvCxnSpPr/>
                <p:nvPr/>
              </p:nvCxnSpPr>
              <p:spPr>
                <a:xfrm>
                  <a:off x="5724128" y="3280544"/>
                  <a:ext cx="0" cy="792000"/>
                </a:xfrm>
                <a:prstGeom prst="line">
                  <a:avLst/>
                </a:prstGeom>
              </p:spPr>
              <p:style>
                <a:lnRef idx="2">
                  <a:schemeClr val="dk1"/>
                </a:lnRef>
                <a:fillRef idx="0">
                  <a:schemeClr val="dk1"/>
                </a:fillRef>
                <a:effectRef idx="1">
                  <a:schemeClr val="dk1"/>
                </a:effectRef>
                <a:fontRef idx="minor">
                  <a:schemeClr val="tx1"/>
                </a:fontRef>
              </p:style>
            </p:cxnSp>
            <p:cxnSp>
              <p:nvCxnSpPr>
                <p:cNvPr id="85" name="直接连接符 84"/>
                <p:cNvCxnSpPr/>
                <p:nvPr/>
              </p:nvCxnSpPr>
              <p:spPr>
                <a:xfrm flipV="1">
                  <a:off x="5724128" y="4067651"/>
                  <a:ext cx="380863" cy="0"/>
                </a:xfrm>
                <a:prstGeom prst="line">
                  <a:avLst/>
                </a:prstGeom>
              </p:spPr>
              <p:style>
                <a:lnRef idx="2">
                  <a:schemeClr val="dk1"/>
                </a:lnRef>
                <a:fillRef idx="0">
                  <a:schemeClr val="dk1"/>
                </a:fillRef>
                <a:effectRef idx="1">
                  <a:schemeClr val="dk1"/>
                </a:effectRef>
                <a:fontRef idx="minor">
                  <a:schemeClr val="tx1"/>
                </a:fontRef>
              </p:style>
            </p:cxnSp>
            <p:cxnSp>
              <p:nvCxnSpPr>
                <p:cNvPr id="86" name="直接连接符 85"/>
                <p:cNvCxnSpPr/>
                <p:nvPr/>
              </p:nvCxnSpPr>
              <p:spPr>
                <a:xfrm>
                  <a:off x="5724957" y="4504768"/>
                  <a:ext cx="0" cy="792000"/>
                </a:xfrm>
                <a:prstGeom prst="line">
                  <a:avLst/>
                </a:prstGeom>
              </p:spPr>
              <p:style>
                <a:lnRef idx="2">
                  <a:schemeClr val="dk1"/>
                </a:lnRef>
                <a:fillRef idx="0">
                  <a:schemeClr val="dk1"/>
                </a:fillRef>
                <a:effectRef idx="1">
                  <a:schemeClr val="dk1"/>
                </a:effectRef>
                <a:fontRef idx="minor">
                  <a:schemeClr val="tx1"/>
                </a:fontRef>
              </p:style>
            </p:cxnSp>
            <p:cxnSp>
              <p:nvCxnSpPr>
                <p:cNvPr id="87" name="直接连接符 86"/>
                <p:cNvCxnSpPr/>
                <p:nvPr/>
              </p:nvCxnSpPr>
              <p:spPr>
                <a:xfrm flipV="1">
                  <a:off x="5724127" y="4505904"/>
                  <a:ext cx="380863" cy="0"/>
                </a:xfrm>
                <a:prstGeom prst="line">
                  <a:avLst/>
                </a:prstGeom>
              </p:spPr>
              <p:style>
                <a:lnRef idx="2">
                  <a:schemeClr val="dk1"/>
                </a:lnRef>
                <a:fillRef idx="0">
                  <a:schemeClr val="dk1"/>
                </a:fillRef>
                <a:effectRef idx="1">
                  <a:schemeClr val="dk1"/>
                </a:effectRef>
                <a:fontRef idx="minor">
                  <a:schemeClr val="tx1"/>
                </a:fontRef>
              </p:style>
            </p:cxnSp>
            <p:cxnSp>
              <p:nvCxnSpPr>
                <p:cNvPr id="88" name="直接连接符 87"/>
                <p:cNvCxnSpPr/>
                <p:nvPr/>
              </p:nvCxnSpPr>
              <p:spPr>
                <a:xfrm>
                  <a:off x="6681055" y="4298214"/>
                  <a:ext cx="555241" cy="0"/>
                </a:xfrm>
                <a:prstGeom prst="line">
                  <a:avLst/>
                </a:prstGeom>
              </p:spPr>
              <p:style>
                <a:lnRef idx="2">
                  <a:schemeClr val="dk1"/>
                </a:lnRef>
                <a:fillRef idx="0">
                  <a:schemeClr val="dk1"/>
                </a:fillRef>
                <a:effectRef idx="1">
                  <a:schemeClr val="dk1"/>
                </a:effectRef>
                <a:fontRef idx="minor">
                  <a:schemeClr val="tx1"/>
                </a:fontRef>
              </p:style>
            </p:cxnSp>
          </p:grpSp>
          <p:sp>
            <p:nvSpPr>
              <p:cNvPr id="61" name="TextBox 60"/>
              <p:cNvSpPr txBox="1"/>
              <p:nvPr/>
            </p:nvSpPr>
            <p:spPr>
              <a:xfrm>
                <a:off x="7308344" y="3892986"/>
                <a:ext cx="360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Y</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grpSp>
        <p:sp>
          <p:nvSpPr>
            <p:cNvPr id="57" name="TextBox 56"/>
            <p:cNvSpPr txBox="1"/>
            <p:nvPr/>
          </p:nvSpPr>
          <p:spPr>
            <a:xfrm>
              <a:off x="5508104" y="2884874"/>
              <a:ext cx="76649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net1</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58" name="TextBox 57"/>
            <p:cNvSpPr txBox="1"/>
            <p:nvPr/>
          </p:nvSpPr>
          <p:spPr>
            <a:xfrm>
              <a:off x="5508027" y="5305648"/>
              <a:ext cx="76649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net3</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59" name="TextBox 58"/>
            <p:cNvSpPr txBox="1"/>
            <p:nvPr/>
          </p:nvSpPr>
          <p:spPr>
            <a:xfrm>
              <a:off x="5508105" y="3892986"/>
              <a:ext cx="76649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net2</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grpSp>
      <p:sp>
        <p:nvSpPr>
          <p:cNvPr id="20" name="矩形 19"/>
          <p:cNvSpPr/>
          <p:nvPr/>
        </p:nvSpPr>
        <p:spPr>
          <a:xfrm>
            <a:off x="1043608" y="2348880"/>
            <a:ext cx="1440160" cy="1080120"/>
          </a:xfrm>
          <a:prstGeom prst="rect">
            <a:avLst/>
          </a:prstGeom>
          <a:solidFill>
            <a:schemeClr val="bg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逻辑</a:t>
            </a:r>
            <a:endParaRPr kumimoji="0" lang="en-US" altLang="zh-CN"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原理图</a:t>
            </a:r>
          </a:p>
        </p:txBody>
      </p:sp>
      <p:sp>
        <p:nvSpPr>
          <p:cNvPr id="16" name="Rectangle 2"/>
          <p:cNvSpPr>
            <a:spLocks noGrp="1" noChangeArrowheads="1"/>
          </p:cNvSpPr>
          <p:nvPr/>
        </p:nvSpPr>
        <p:spPr bwMode="auto">
          <a:xfrm>
            <a:off x="1007988" y="692696"/>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zh-CN" altLang="en-US" sz="3200" b="1" i="0" u="none" strike="noStrike" kern="1200" cap="none" spc="0" normalizeH="0" baseline="0" noProof="0" dirty="0">
                <a:ln>
                  <a:noFill/>
                </a:ln>
                <a:solidFill>
                  <a:srgbClr val="0070C0"/>
                </a:solidFill>
                <a:effectLst/>
                <a:uLnTx/>
                <a:uFillTx/>
                <a:latin typeface="宋体" pitchFamily="2" charset="-122"/>
                <a:ea typeface="宋体" panose="02010600030101010101" pitchFamily="2" charset="-122"/>
                <a:cs typeface="+mn-cs"/>
              </a:rPr>
              <a:t>实例：三人表决器</a:t>
            </a:r>
          </a:p>
        </p:txBody>
      </p:sp>
      <p:cxnSp>
        <p:nvCxnSpPr>
          <p:cNvPr id="3" name="直接连接符 2"/>
          <p:cNvCxnSpPr/>
          <p:nvPr/>
        </p:nvCxnSpPr>
        <p:spPr>
          <a:xfrm>
            <a:off x="2843808" y="1772816"/>
            <a:ext cx="0" cy="432000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5" name="右箭头 14"/>
          <p:cNvSpPr/>
          <p:nvPr/>
        </p:nvSpPr>
        <p:spPr>
          <a:xfrm rot="5400000">
            <a:off x="1547704" y="3717072"/>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aphicFrame>
        <p:nvGraphicFramePr>
          <p:cNvPr id="11" name="对象 10"/>
          <p:cNvGraphicFramePr>
            <a:graphicFrameLocks noChangeAspect="1"/>
          </p:cNvGraphicFramePr>
          <p:nvPr/>
        </p:nvGraphicFramePr>
        <p:xfrm>
          <a:off x="3762000" y="2196000"/>
          <a:ext cx="2325688" cy="325437"/>
        </p:xfrm>
        <a:graphic>
          <a:graphicData uri="http://schemas.openxmlformats.org/presentationml/2006/ole">
            <mc:AlternateContent xmlns:mc="http://schemas.openxmlformats.org/markup-compatibility/2006">
              <mc:Choice xmlns:v="urn:schemas-microsoft-com:vml" Requires="v">
                <p:oleObj name="Equation" r:id="rId3" imgW="1269720" imgH="177480" progId="Equation.DSMT4">
                  <p:embed/>
                </p:oleObj>
              </mc:Choice>
              <mc:Fallback>
                <p:oleObj name="Equation" r:id="rId3" imgW="1269720" imgH="177480" progId="Equation.DSMT4">
                  <p:embed/>
                  <p:pic>
                    <p:nvPicPr>
                      <p:cNvPr id="11" name="对象 10"/>
                      <p:cNvPicPr>
                        <a:picLocks noChangeAspect="1" noChangeArrowheads="1"/>
                      </p:cNvPicPr>
                      <p:nvPr/>
                    </p:nvPicPr>
                    <p:blipFill>
                      <a:blip r:embed="rId4"/>
                      <a:srcRect/>
                      <a:stretch>
                        <a:fillRect/>
                      </a:stretch>
                    </p:blipFill>
                    <p:spPr bwMode="auto">
                      <a:xfrm>
                        <a:off x="3762000" y="2196000"/>
                        <a:ext cx="23256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 name="矩形 50"/>
          <p:cNvSpPr/>
          <p:nvPr/>
        </p:nvSpPr>
        <p:spPr>
          <a:xfrm>
            <a:off x="1043608" y="4221088"/>
            <a:ext cx="1440160" cy="1080120"/>
          </a:xfrm>
          <a:prstGeom prst="rect">
            <a:avLst/>
          </a:prstGeom>
          <a:solidFill>
            <a:srgbClr val="FFFF99"/>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Verilog</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描述</a:t>
            </a:r>
          </a:p>
        </p:txBody>
      </p:sp>
      <p:sp>
        <p:nvSpPr>
          <p:cNvPr id="18" name="矩形 17"/>
          <p:cNvSpPr/>
          <p:nvPr/>
        </p:nvSpPr>
        <p:spPr>
          <a:xfrm>
            <a:off x="2980246" y="5301208"/>
            <a:ext cx="5631780" cy="701731"/>
          </a:xfrm>
          <a:prstGeom prst="rect">
            <a:avLst/>
          </a:prstGeom>
        </p:spPr>
        <p:txBody>
          <a:bodyPr wrap="square">
            <a:spAutoFit/>
          </a:bodyPr>
          <a:lstStyle/>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调用底层模块，直接描述底层模块的连接，并由此实现逻辑功能的</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Verilog</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表述方式</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1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结构化描述</a:t>
            </a:r>
            <a:endPar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4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58</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3236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par>
                          <p:cTn id="8" fill="hold">
                            <p:stCondLst>
                              <p:cond delay="500"/>
                            </p:stCondLst>
                            <p:childTnLst>
                              <p:par>
                                <p:cTn id="9" presetID="64" presetClass="path" presetSubtype="0" accel="50000" decel="50000" fill="hold" nodeType="afterEffect">
                                  <p:stCondLst>
                                    <p:cond delay="0"/>
                                  </p:stCondLst>
                                  <p:childTnLst>
                                    <p:animMotion origin="layout" path="M 0 -4.36633E-6 L -0.00382 -0.13575 " pathEditMode="relative" rAng="0" ptsTypes="AA">
                                      <p:cBhvr>
                                        <p:cTn id="10" dur="2000" fill="hold"/>
                                        <p:tgtEl>
                                          <p:spTgt spid="55"/>
                                        </p:tgtEl>
                                        <p:attrNameLst>
                                          <p:attrName>ppt_x</p:attrName>
                                          <p:attrName>ppt_y</p:attrName>
                                        </p:attrNameLst>
                                      </p:cBhvr>
                                      <p:rCtr x="-191" y="-6799"/>
                                    </p:animMotion>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dissolve">
                                      <p:cBhvr>
                                        <p:cTn id="19" dur="500"/>
                                        <p:tgtEl>
                                          <p:spTgt spid="51"/>
                                        </p:tgtEl>
                                      </p:cBhvr>
                                    </p:animEffect>
                                  </p:childTnLst>
                                </p:cTn>
                              </p:par>
                            </p:childTnLst>
                          </p:cTn>
                        </p:par>
                        <p:par>
                          <p:cTn id="20" fill="hold">
                            <p:stCondLst>
                              <p:cond delay="1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8"/>
                                        </p:tgtEl>
                                        <p:attrNameLst>
                                          <p:attrName>ppt_y</p:attrName>
                                        </p:attrNameLst>
                                      </p:cBhvr>
                                      <p:tavLst>
                                        <p:tav tm="0">
                                          <p:val>
                                            <p:strVal val="#ppt_y"/>
                                          </p:val>
                                        </p:tav>
                                        <p:tav tm="100000">
                                          <p:val>
                                            <p:strVal val="#ppt_y"/>
                                          </p:val>
                                        </p:tav>
                                      </p:tavLst>
                                    </p:anim>
                                    <p:anim calcmode="lin" valueType="num">
                                      <p:cBhvr>
                                        <p:cTn id="25"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51" grpId="0" animBg="1"/>
      <p:bldP spid="18"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 name="矩形 19"/>
          <p:cNvSpPr/>
          <p:nvPr/>
        </p:nvSpPr>
        <p:spPr>
          <a:xfrm>
            <a:off x="1043608" y="2348880"/>
            <a:ext cx="1440160" cy="1080120"/>
          </a:xfrm>
          <a:prstGeom prst="rect">
            <a:avLst/>
          </a:prstGeom>
          <a:solidFill>
            <a:schemeClr val="bg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逻辑</a:t>
            </a:r>
            <a:endParaRPr kumimoji="0" lang="en-US" altLang="zh-CN"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原理图</a:t>
            </a:r>
          </a:p>
        </p:txBody>
      </p:sp>
      <p:sp>
        <p:nvSpPr>
          <p:cNvPr id="16" name="Rectangle 2"/>
          <p:cNvSpPr>
            <a:spLocks noGrp="1" noChangeArrowheads="1"/>
          </p:cNvSpPr>
          <p:nvPr/>
        </p:nvSpPr>
        <p:spPr bwMode="auto">
          <a:xfrm>
            <a:off x="1007988" y="692696"/>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zh-CN" altLang="en-US" sz="3200" b="1" i="0" u="none" strike="noStrike" kern="1200" cap="none" spc="0" normalizeH="0" baseline="0" noProof="0" dirty="0">
                <a:ln>
                  <a:noFill/>
                </a:ln>
                <a:solidFill>
                  <a:srgbClr val="0070C0"/>
                </a:solidFill>
                <a:effectLst/>
                <a:uLnTx/>
                <a:uFillTx/>
                <a:latin typeface="宋体" pitchFamily="2" charset="-122"/>
                <a:ea typeface="宋体" panose="02010600030101010101" pitchFamily="2" charset="-122"/>
                <a:cs typeface="+mn-cs"/>
              </a:rPr>
              <a:t>实例：三人表决器</a:t>
            </a:r>
          </a:p>
        </p:txBody>
      </p:sp>
      <p:cxnSp>
        <p:nvCxnSpPr>
          <p:cNvPr id="3" name="直接连接符 2"/>
          <p:cNvCxnSpPr/>
          <p:nvPr/>
        </p:nvCxnSpPr>
        <p:spPr>
          <a:xfrm>
            <a:off x="2843808" y="1772816"/>
            <a:ext cx="0" cy="432000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5" name="右箭头 14"/>
          <p:cNvSpPr/>
          <p:nvPr/>
        </p:nvSpPr>
        <p:spPr>
          <a:xfrm rot="5400000">
            <a:off x="1547704" y="3717072"/>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矩形 50"/>
          <p:cNvSpPr/>
          <p:nvPr/>
        </p:nvSpPr>
        <p:spPr>
          <a:xfrm>
            <a:off x="1043608" y="4221088"/>
            <a:ext cx="1440160" cy="1080120"/>
          </a:xfrm>
          <a:prstGeom prst="rect">
            <a:avLst/>
          </a:prstGeom>
          <a:solidFill>
            <a:srgbClr val="FFFF99"/>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Verilog</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描述</a:t>
            </a:r>
          </a:p>
        </p:txBody>
      </p:sp>
      <p:grpSp>
        <p:nvGrpSpPr>
          <p:cNvPr id="19" name="组合 18"/>
          <p:cNvGrpSpPr/>
          <p:nvPr/>
        </p:nvGrpSpPr>
        <p:grpSpPr>
          <a:xfrm>
            <a:off x="3384000" y="1944000"/>
            <a:ext cx="4248472" cy="2820884"/>
            <a:chOff x="3419872" y="2884874"/>
            <a:chExt cx="4248472" cy="2820884"/>
          </a:xfrm>
        </p:grpSpPr>
        <p:grpSp>
          <p:nvGrpSpPr>
            <p:cNvPr id="13" name="组合 12"/>
            <p:cNvGrpSpPr/>
            <p:nvPr/>
          </p:nvGrpSpPr>
          <p:grpSpPr>
            <a:xfrm>
              <a:off x="3419872" y="2924944"/>
              <a:ext cx="4248472" cy="2745184"/>
              <a:chOff x="3419872" y="2924944"/>
              <a:chExt cx="4248472" cy="2745184"/>
            </a:xfrm>
          </p:grpSpPr>
          <p:grpSp>
            <p:nvGrpSpPr>
              <p:cNvPr id="21" name="组合 20"/>
              <p:cNvGrpSpPr/>
              <p:nvPr/>
            </p:nvGrpSpPr>
            <p:grpSpPr>
              <a:xfrm>
                <a:off x="3419872" y="2924944"/>
                <a:ext cx="4176464" cy="2745184"/>
                <a:chOff x="3059832" y="2916064"/>
                <a:chExt cx="4176464" cy="2745184"/>
              </a:xfrm>
            </p:grpSpPr>
            <p:sp>
              <p:nvSpPr>
                <p:cNvPr id="22" name="矩形 21"/>
                <p:cNvSpPr/>
                <p:nvPr/>
              </p:nvSpPr>
              <p:spPr>
                <a:xfrm>
                  <a:off x="4572000" y="2916064"/>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&amp;</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矩形 22"/>
                <p:cNvSpPr/>
                <p:nvPr/>
              </p:nvSpPr>
              <p:spPr>
                <a:xfrm>
                  <a:off x="4572000" y="3924176"/>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&amp;</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矩形 23"/>
                <p:cNvSpPr/>
                <p:nvPr/>
              </p:nvSpPr>
              <p:spPr>
                <a:xfrm>
                  <a:off x="4572000" y="4932288"/>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&amp;</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矩形 24"/>
                <p:cNvSpPr/>
                <p:nvPr/>
              </p:nvSpPr>
              <p:spPr>
                <a:xfrm>
                  <a:off x="6104991" y="3924176"/>
                  <a:ext cx="576064" cy="7289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7" name="直接连接符 26"/>
                <p:cNvCxnSpPr/>
                <p:nvPr/>
              </p:nvCxnSpPr>
              <p:spPr>
                <a:xfrm>
                  <a:off x="3419872" y="3132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28" name="直接连接符 27"/>
                <p:cNvCxnSpPr/>
                <p:nvPr/>
              </p:nvCxnSpPr>
              <p:spPr>
                <a:xfrm>
                  <a:off x="3419872" y="3456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p:cNvCxnSpPr/>
                <p:nvPr/>
              </p:nvCxnSpPr>
              <p:spPr>
                <a:xfrm>
                  <a:off x="3419872" y="4464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p:cNvCxnSpPr/>
                <p:nvPr/>
              </p:nvCxnSpPr>
              <p:spPr>
                <a:xfrm>
                  <a:off x="3707904" y="5472000"/>
                  <a:ext cx="864096" cy="0"/>
                </a:xfrm>
                <a:prstGeom prst="line">
                  <a:avLst/>
                </a:prstGeom>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flipV="1">
                  <a:off x="4292352" y="3456000"/>
                  <a:ext cx="0" cy="684000"/>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p:nvPr/>
              </p:nvCxnSpPr>
              <p:spPr>
                <a:xfrm>
                  <a:off x="4291200" y="4149080"/>
                  <a:ext cx="280800" cy="0"/>
                </a:xfrm>
                <a:prstGeom prst="line">
                  <a:avLst/>
                </a:prstGeom>
              </p:spPr>
              <p:style>
                <a:lnRef idx="2">
                  <a:schemeClr val="dk1"/>
                </a:lnRef>
                <a:fillRef idx="0">
                  <a:schemeClr val="dk1"/>
                </a:fillRef>
                <a:effectRef idx="1">
                  <a:schemeClr val="dk1"/>
                </a:effectRef>
                <a:fontRef idx="minor">
                  <a:schemeClr val="tx1"/>
                </a:fontRef>
              </p:style>
            </p:cxnSp>
            <p:cxnSp>
              <p:nvCxnSpPr>
                <p:cNvPr id="33" name="直接连接符 32"/>
                <p:cNvCxnSpPr/>
                <p:nvPr/>
              </p:nvCxnSpPr>
              <p:spPr>
                <a:xfrm flipV="1">
                  <a:off x="3995936" y="3132000"/>
                  <a:ext cx="0" cy="2016224"/>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p:nvPr/>
              </p:nvCxnSpPr>
              <p:spPr>
                <a:xfrm flipV="1">
                  <a:off x="3999552" y="5148506"/>
                  <a:ext cx="572448" cy="0"/>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p:cNvCxnSpPr/>
                <p:nvPr/>
              </p:nvCxnSpPr>
              <p:spPr>
                <a:xfrm flipV="1">
                  <a:off x="3708000" y="4464000"/>
                  <a:ext cx="0" cy="1008000"/>
                </a:xfrm>
                <a:prstGeom prst="line">
                  <a:avLst/>
                </a:prstGeom>
              </p:spPr>
              <p:style>
                <a:lnRef idx="2">
                  <a:schemeClr val="dk1"/>
                </a:lnRef>
                <a:fillRef idx="0">
                  <a:schemeClr val="dk1"/>
                </a:fillRef>
                <a:effectRef idx="1">
                  <a:schemeClr val="dk1"/>
                </a:effectRef>
                <a:fontRef idx="minor">
                  <a:schemeClr val="tx1"/>
                </a:fontRef>
              </p:style>
            </p:cxnSp>
            <p:sp>
              <p:nvSpPr>
                <p:cNvPr id="36" name="椭圆 35"/>
                <p:cNvSpPr/>
                <p:nvPr/>
              </p:nvSpPr>
              <p:spPr>
                <a:xfrm>
                  <a:off x="3959832" y="3091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椭圆 36"/>
                <p:cNvSpPr/>
                <p:nvPr/>
              </p:nvSpPr>
              <p:spPr>
                <a:xfrm>
                  <a:off x="4255032" y="3415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椭圆 37"/>
                <p:cNvSpPr/>
                <p:nvPr/>
              </p:nvSpPr>
              <p:spPr>
                <a:xfrm>
                  <a:off x="3675432" y="4423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TextBox 38"/>
                <p:cNvSpPr txBox="1"/>
                <p:nvPr/>
              </p:nvSpPr>
              <p:spPr>
                <a:xfrm>
                  <a:off x="3059832" y="2924944"/>
                  <a:ext cx="360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A</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40" name="TextBox 39"/>
                <p:cNvSpPr txBox="1"/>
                <p:nvPr/>
              </p:nvSpPr>
              <p:spPr>
                <a:xfrm>
                  <a:off x="3059832" y="3255945"/>
                  <a:ext cx="360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B</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41" name="TextBox 40"/>
                <p:cNvSpPr txBox="1"/>
                <p:nvPr/>
              </p:nvSpPr>
              <p:spPr>
                <a:xfrm>
                  <a:off x="3059832" y="4253026"/>
                  <a:ext cx="360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C</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cxnSp>
              <p:nvCxnSpPr>
                <p:cNvPr id="42" name="直接连接符 41"/>
                <p:cNvCxnSpPr>
                  <a:stCxn id="22" idx="3"/>
                </p:cNvCxnSpPr>
                <p:nvPr/>
              </p:nvCxnSpPr>
              <p:spPr>
                <a:xfrm>
                  <a:off x="5148064" y="3280544"/>
                  <a:ext cx="576064" cy="0"/>
                </a:xfrm>
                <a:prstGeom prst="line">
                  <a:avLst/>
                </a:prstGeom>
              </p:spPr>
              <p:style>
                <a:lnRef idx="2">
                  <a:schemeClr val="dk1"/>
                </a:lnRef>
                <a:fillRef idx="0">
                  <a:schemeClr val="dk1"/>
                </a:fillRef>
                <a:effectRef idx="1">
                  <a:schemeClr val="dk1"/>
                </a:effectRef>
                <a:fontRef idx="minor">
                  <a:schemeClr val="tx1"/>
                </a:fontRef>
              </p:style>
            </p:cxnSp>
            <p:cxnSp>
              <p:nvCxnSpPr>
                <p:cNvPr id="43" name="直接连接符 42"/>
                <p:cNvCxnSpPr>
                  <a:stCxn id="24" idx="3"/>
                </p:cNvCxnSpPr>
                <p:nvPr/>
              </p:nvCxnSpPr>
              <p:spPr>
                <a:xfrm>
                  <a:off x="5148064" y="5296768"/>
                  <a:ext cx="576064" cy="0"/>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a:stCxn id="23" idx="3"/>
                  <a:endCxn id="25" idx="1"/>
                </p:cNvCxnSpPr>
                <p:nvPr/>
              </p:nvCxnSpPr>
              <p:spPr>
                <a:xfrm>
                  <a:off x="5148064" y="4288656"/>
                  <a:ext cx="956927" cy="0"/>
                </a:xfrm>
                <a:prstGeom prst="line">
                  <a:avLst/>
                </a:prstGeom>
              </p:spPr>
              <p:style>
                <a:lnRef idx="2">
                  <a:schemeClr val="dk1"/>
                </a:lnRef>
                <a:fillRef idx="0">
                  <a:schemeClr val="dk1"/>
                </a:fillRef>
                <a:effectRef idx="1">
                  <a:schemeClr val="dk1"/>
                </a:effectRef>
                <a:fontRef idx="minor">
                  <a:schemeClr val="tx1"/>
                </a:fontRef>
              </p:style>
            </p:cxnSp>
            <p:cxnSp>
              <p:nvCxnSpPr>
                <p:cNvPr id="45" name="直接连接符 44"/>
                <p:cNvCxnSpPr/>
                <p:nvPr/>
              </p:nvCxnSpPr>
              <p:spPr>
                <a:xfrm>
                  <a:off x="5724128" y="3280544"/>
                  <a:ext cx="0" cy="792000"/>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p:cNvCxnSpPr/>
                <p:nvPr/>
              </p:nvCxnSpPr>
              <p:spPr>
                <a:xfrm flipV="1">
                  <a:off x="5724128" y="4067651"/>
                  <a:ext cx="380863" cy="0"/>
                </a:xfrm>
                <a:prstGeom prst="line">
                  <a:avLst/>
                </a:prstGeom>
              </p:spPr>
              <p:style>
                <a:lnRef idx="2">
                  <a:schemeClr val="dk1"/>
                </a:lnRef>
                <a:fillRef idx="0">
                  <a:schemeClr val="dk1"/>
                </a:fillRef>
                <a:effectRef idx="1">
                  <a:schemeClr val="dk1"/>
                </a:effectRef>
                <a:fontRef idx="minor">
                  <a:schemeClr val="tx1"/>
                </a:fontRef>
              </p:style>
            </p:cxnSp>
            <p:cxnSp>
              <p:nvCxnSpPr>
                <p:cNvPr id="47" name="直接连接符 46"/>
                <p:cNvCxnSpPr/>
                <p:nvPr/>
              </p:nvCxnSpPr>
              <p:spPr>
                <a:xfrm>
                  <a:off x="5724957" y="4504768"/>
                  <a:ext cx="0" cy="792000"/>
                </a:xfrm>
                <a:prstGeom prst="line">
                  <a:avLst/>
                </a:prstGeom>
              </p:spPr>
              <p:style>
                <a:lnRef idx="2">
                  <a:schemeClr val="dk1"/>
                </a:lnRef>
                <a:fillRef idx="0">
                  <a:schemeClr val="dk1"/>
                </a:fillRef>
                <a:effectRef idx="1">
                  <a:schemeClr val="dk1"/>
                </a:effectRef>
                <a:fontRef idx="minor">
                  <a:schemeClr val="tx1"/>
                </a:fontRef>
              </p:style>
            </p:cxnSp>
            <p:cxnSp>
              <p:nvCxnSpPr>
                <p:cNvPr id="48" name="直接连接符 47"/>
                <p:cNvCxnSpPr/>
                <p:nvPr/>
              </p:nvCxnSpPr>
              <p:spPr>
                <a:xfrm flipV="1">
                  <a:off x="5724127" y="4505904"/>
                  <a:ext cx="380863" cy="0"/>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p:nvPr/>
              </p:nvCxnSpPr>
              <p:spPr>
                <a:xfrm>
                  <a:off x="6681055" y="4298214"/>
                  <a:ext cx="555241" cy="0"/>
                </a:xfrm>
                <a:prstGeom prst="line">
                  <a:avLst/>
                </a:prstGeom>
              </p:spPr>
              <p:style>
                <a:lnRef idx="2">
                  <a:schemeClr val="dk1"/>
                </a:lnRef>
                <a:fillRef idx="0">
                  <a:schemeClr val="dk1"/>
                </a:fillRef>
                <a:effectRef idx="1">
                  <a:schemeClr val="dk1"/>
                </a:effectRef>
                <a:fontRef idx="minor">
                  <a:schemeClr val="tx1"/>
                </a:fontRef>
              </p:style>
            </p:cxnSp>
          </p:grpSp>
          <p:sp>
            <p:nvSpPr>
              <p:cNvPr id="50" name="TextBox 49"/>
              <p:cNvSpPr txBox="1"/>
              <p:nvPr/>
            </p:nvSpPr>
            <p:spPr>
              <a:xfrm>
                <a:off x="7308344" y="3892986"/>
                <a:ext cx="360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Y</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grpSp>
        <p:sp>
          <p:nvSpPr>
            <p:cNvPr id="52" name="TextBox 51"/>
            <p:cNvSpPr txBox="1"/>
            <p:nvPr/>
          </p:nvSpPr>
          <p:spPr>
            <a:xfrm>
              <a:off x="5508104" y="2884874"/>
              <a:ext cx="76649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net1</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53" name="TextBox 52"/>
            <p:cNvSpPr txBox="1"/>
            <p:nvPr/>
          </p:nvSpPr>
          <p:spPr>
            <a:xfrm>
              <a:off x="5508027" y="5305648"/>
              <a:ext cx="76649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net3</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54" name="TextBox 53"/>
            <p:cNvSpPr txBox="1"/>
            <p:nvPr/>
          </p:nvSpPr>
          <p:spPr>
            <a:xfrm>
              <a:off x="5508105" y="3892986"/>
              <a:ext cx="76649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net2</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grpSp>
      <p:sp>
        <p:nvSpPr>
          <p:cNvPr id="55" name="矩形 54"/>
          <p:cNvSpPr/>
          <p:nvPr/>
        </p:nvSpPr>
        <p:spPr>
          <a:xfrm>
            <a:off x="899592" y="5517232"/>
            <a:ext cx="1843973" cy="871713"/>
          </a:xfrm>
          <a:prstGeom prst="rect">
            <a:avLst/>
          </a:prstGeom>
        </p:spPr>
        <p:txBody>
          <a:bodyPr wrap="square">
            <a:spAutoFit/>
          </a:bodyPr>
          <a:lstStyle/>
          <a:p>
            <a:pPr marL="0" marR="0" lvl="0" indent="0" algn="ctr" defTabSz="914400" rtl="0" eaLnBrk="1" fontAlgn="base" latinLnBrk="0" hangingPunct="1">
              <a:lnSpc>
                <a:spcPct val="110000"/>
              </a:lnSpc>
              <a:spcBef>
                <a:spcPts val="0"/>
              </a:spcBef>
              <a:spcAft>
                <a:spcPts val="300"/>
              </a:spcAft>
              <a:buClr>
                <a:prstClr val="black"/>
              </a:buClr>
              <a:buSzTx/>
              <a:buFontTx/>
              <a:buNone/>
              <a:tabLst/>
              <a:defRPr/>
            </a:pPr>
            <a:r>
              <a:rPr kumimoji="0" lang="zh-CN" altLang="en-US" sz="2400" b="1" i="0" u="none" strike="noStrike" kern="1200" cap="none" spc="0" normalizeH="0" baseline="0" noProof="0" dirty="0">
                <a:ln>
                  <a:noFill/>
                </a:ln>
                <a:solidFill>
                  <a:srgbClr val="00B050"/>
                </a:solidFill>
                <a:effectLst/>
                <a:uLnTx/>
                <a:uFillTx/>
                <a:latin typeface="Times New Roman" pitchFamily="18" charset="0"/>
                <a:ea typeface="宋体" pitchFamily="2" charset="-122"/>
                <a:cs typeface="Times New Roman" pitchFamily="18" charset="0"/>
              </a:rPr>
              <a:t>结构化描述方式</a:t>
            </a:r>
            <a:endParaRPr kumimoji="0" lang="en-US" altLang="zh-CN" sz="2400" b="1" i="0" u="none" strike="noStrike" kern="1200" cap="none" spc="0" normalizeH="0" baseline="0" noProof="0" dirty="0">
              <a:ln>
                <a:noFill/>
              </a:ln>
              <a:solidFill>
                <a:srgbClr val="00B050"/>
              </a:solidFill>
              <a:effectLst/>
              <a:uLnTx/>
              <a:uFillTx/>
              <a:latin typeface="Times New Roman" pitchFamily="18" charset="0"/>
              <a:ea typeface="宋体" pitchFamily="2" charset="-122"/>
              <a:cs typeface="Times New Roman" pitchFamily="18" charset="0"/>
            </a:endParaRPr>
          </a:p>
        </p:txBody>
      </p:sp>
      <p:sp>
        <p:nvSpPr>
          <p:cNvPr id="18" name="矩形 17"/>
          <p:cNvSpPr/>
          <p:nvPr/>
        </p:nvSpPr>
        <p:spPr>
          <a:xfrm>
            <a:off x="3131839" y="3260987"/>
            <a:ext cx="3600000" cy="312034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module Vote1 (A, B, C, Y);</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input A, B, C;</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output Y;</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wire net1, net2, net3;</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and</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U1 (net1, A, B);</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and</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U2 (net2, B, C);</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and</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U3 (net3, A, C);</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 or </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U4 (Y, net1, net2, net3);</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endmodule</a:t>
            </a:r>
            <a:endPar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5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59</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5262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iterate type="lt">
                                    <p:tmPct val="0"/>
                                  </p:iterate>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6" presetClass="path" presetSubtype="0" accel="50000" decel="50000" fill="hold" nodeType="afterEffect">
                                  <p:stCondLst>
                                    <p:cond delay="0"/>
                                  </p:stCondLst>
                                  <p:childTnLst>
                                    <p:animMotion origin="layout" path="M -5.55556E-7 2.09991E-6 L 0.15747 -0.23034 " pathEditMode="relative" rAng="0" ptsTypes="AA">
                                      <p:cBhvr>
                                        <p:cTn id="12" dur="2000" fill="hold"/>
                                        <p:tgtEl>
                                          <p:spTgt spid="19"/>
                                        </p:tgtEl>
                                        <p:attrNameLst>
                                          <p:attrName>ppt_x</p:attrName>
                                          <p:attrName>ppt_y</p:attrName>
                                        </p:attrNameLst>
                                      </p:cBhvr>
                                      <p:rCtr x="7865" y="-11517"/>
                                    </p:animMotion>
                                  </p:childTnLst>
                                </p:cTn>
                              </p:par>
                            </p:childTnLst>
                          </p:cTn>
                        </p:par>
                        <p:par>
                          <p:cTn id="13" fill="hold">
                            <p:stCondLst>
                              <p:cond delay="3000"/>
                            </p:stCondLst>
                            <p:childTnLst>
                              <p:par>
                                <p:cTn id="14" presetID="9"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Rectangle 3"/>
          <p:cNvSpPr>
            <a:spLocks noChangeArrowheads="1"/>
          </p:cNvSpPr>
          <p:nvPr/>
        </p:nvSpPr>
        <p:spPr bwMode="auto">
          <a:xfrm>
            <a:off x="1175132" y="404664"/>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CPLD</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与</a:t>
            </a: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FPGA</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的区别</a:t>
            </a:r>
          </a:p>
        </p:txBody>
      </p:sp>
      <p:graphicFrame>
        <p:nvGraphicFramePr>
          <p:cNvPr id="7" name="表格 6"/>
          <p:cNvGraphicFramePr>
            <a:graphicFrameLocks noGrp="1"/>
          </p:cNvGraphicFramePr>
          <p:nvPr/>
        </p:nvGraphicFramePr>
        <p:xfrm>
          <a:off x="1188488" y="1340768"/>
          <a:ext cx="7776000" cy="4854960"/>
        </p:xfrm>
        <a:graphic>
          <a:graphicData uri="http://schemas.openxmlformats.org/drawingml/2006/table">
            <a:tbl>
              <a:tblPr firstRow="1" bandRow="1">
                <a:tableStyleId>{5C22544A-7EE6-4342-B048-85BDC9FD1C3A}</a:tableStyleId>
              </a:tblPr>
              <a:tblGrid>
                <a:gridCol w="1548000">
                  <a:extLst>
                    <a:ext uri="{9D8B030D-6E8A-4147-A177-3AD203B41FA5}">
                      <a16:colId xmlns:a16="http://schemas.microsoft.com/office/drawing/2014/main" val="20000"/>
                    </a:ext>
                  </a:extLst>
                </a:gridCol>
                <a:gridCol w="2844000">
                  <a:extLst>
                    <a:ext uri="{9D8B030D-6E8A-4147-A177-3AD203B41FA5}">
                      <a16:colId xmlns:a16="http://schemas.microsoft.com/office/drawing/2014/main" val="20001"/>
                    </a:ext>
                  </a:extLst>
                </a:gridCol>
                <a:gridCol w="3384000">
                  <a:extLst>
                    <a:ext uri="{9D8B030D-6E8A-4147-A177-3AD203B41FA5}">
                      <a16:colId xmlns:a16="http://schemas.microsoft.com/office/drawing/2014/main" val="20002"/>
                    </a:ext>
                  </a:extLst>
                </a:gridCol>
              </a:tblGrid>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CPLD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bg1"/>
                          </a:solidFill>
                          <a:effectLst/>
                          <a:latin typeface="Times New Roman" panose="02020603050405020304" pitchFamily="18" charset="0"/>
                          <a:ea typeface="宋体" charset="-122"/>
                          <a:cs typeface="Times New Roman" panose="02020603050405020304" pitchFamily="18" charset="0"/>
                        </a:rPr>
                        <a:t>FPGA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内部结构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与或阵列（乘积项）</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查找表</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程序存储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内部</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EEPROM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SRAM</a:t>
                      </a: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，外挂</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EPROM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资源类型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charset="-122"/>
                          <a:cs typeface="Times New Roman" panose="02020603050405020304" pitchFamily="18" charset="0"/>
                        </a:rPr>
                        <a:t>组合电路资源丰富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触发器资源丰富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集成度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charset="-122"/>
                          <a:cs typeface="Times New Roman" panose="02020603050405020304" pitchFamily="18" charset="0"/>
                        </a:rPr>
                        <a:t>低</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高</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使用场合</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charset="-122"/>
                          <a:cs typeface="Times New Roman" panose="02020603050405020304" pitchFamily="18" charset="0"/>
                        </a:rPr>
                        <a:t>完成控制逻辑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能完成比较复杂的算法</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速度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charset="-122"/>
                          <a:cs typeface="Times New Roman" panose="02020603050405020304" pitchFamily="18" charset="0"/>
                        </a:rPr>
                        <a:t>慢</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其他资源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charset="-122"/>
                          <a:cs typeface="Times New Roman" panose="02020603050405020304" pitchFamily="18"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EAB</a:t>
                      </a: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（嵌入阵列块），锁相环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04000">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0000CC"/>
                          </a:solidFill>
                          <a:effectLst/>
                          <a:latin typeface="Times New Roman" panose="02020603050405020304" pitchFamily="18" charset="0"/>
                          <a:ea typeface="宋体" charset="-122"/>
                          <a:cs typeface="Times New Roman" panose="02020603050405020304" pitchFamily="18" charset="0"/>
                        </a:rPr>
                        <a:t>保密性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charset="-122"/>
                          <a:cs typeface="Times New Roman" panose="02020603050405020304" pitchFamily="18" charset="0"/>
                        </a:rPr>
                        <a:t>可加密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a:spcBef>
                          <a:spcPct val="20000"/>
                        </a:spcBef>
                        <a:defRPr sz="2800">
                          <a:solidFill>
                            <a:schemeClr val="tx1"/>
                          </a:solidFill>
                          <a:latin typeface="Arial" charset="0"/>
                          <a:ea typeface="宋体" charset="-122"/>
                        </a:defRPr>
                      </a:lvl1pPr>
                      <a:lvl2pPr>
                        <a:spcBef>
                          <a:spcPct val="20000"/>
                        </a:spcBef>
                        <a:defRPr sz="2400">
                          <a:solidFill>
                            <a:schemeClr val="tx1"/>
                          </a:solidFill>
                          <a:latin typeface="Arial" charset="0"/>
                          <a:ea typeface="宋体" charset="-122"/>
                        </a:defRPr>
                      </a:lvl2pPr>
                      <a:lvl3pPr>
                        <a:spcBef>
                          <a:spcPct val="20000"/>
                        </a:spcBef>
                        <a:defRPr sz="2000">
                          <a:solidFill>
                            <a:schemeClr val="tx1"/>
                          </a:solidFill>
                          <a:latin typeface="Arial" charset="0"/>
                          <a:ea typeface="宋体" charset="-122"/>
                        </a:defRPr>
                      </a:lvl3pPr>
                      <a:lvl4pPr>
                        <a:spcBef>
                          <a:spcPct val="20000"/>
                        </a:spcBef>
                        <a:defRPr>
                          <a:solidFill>
                            <a:schemeClr val="tx1"/>
                          </a:solidFill>
                          <a:latin typeface="Arial" charset="0"/>
                          <a:ea typeface="宋体" charset="-122"/>
                        </a:defRPr>
                      </a:lvl4pPr>
                      <a:lvl5pPr>
                        <a:spcBef>
                          <a:spcPct val="20000"/>
                        </a:spcBef>
                        <a:defRPr>
                          <a:solidFill>
                            <a:schemeClr val="tx1"/>
                          </a:solidFill>
                          <a:latin typeface="Arial" charset="0"/>
                          <a:ea typeface="宋体" charset="-122"/>
                        </a:defRPr>
                      </a:lvl5pPr>
                      <a:lvl6pPr fontAlgn="base">
                        <a:spcBef>
                          <a:spcPct val="20000"/>
                        </a:spcBef>
                        <a:spcAft>
                          <a:spcPct val="0"/>
                        </a:spcAft>
                        <a:defRPr>
                          <a:solidFill>
                            <a:schemeClr val="tx1"/>
                          </a:solidFill>
                          <a:latin typeface="Arial" charset="0"/>
                          <a:ea typeface="宋体" charset="-122"/>
                        </a:defRPr>
                      </a:lvl6pPr>
                      <a:lvl7pPr fontAlgn="base">
                        <a:spcBef>
                          <a:spcPct val="20000"/>
                        </a:spcBef>
                        <a:spcAft>
                          <a:spcPct val="0"/>
                        </a:spcAft>
                        <a:defRPr>
                          <a:solidFill>
                            <a:schemeClr val="tx1"/>
                          </a:solidFill>
                          <a:latin typeface="Arial" charset="0"/>
                          <a:ea typeface="宋体" charset="-122"/>
                        </a:defRPr>
                      </a:lvl7pPr>
                      <a:lvl8pPr fontAlgn="base">
                        <a:spcBef>
                          <a:spcPct val="20000"/>
                        </a:spcBef>
                        <a:spcAft>
                          <a:spcPct val="0"/>
                        </a:spcAft>
                        <a:defRPr>
                          <a:solidFill>
                            <a:schemeClr val="tx1"/>
                          </a:solidFill>
                          <a:latin typeface="Arial" charset="0"/>
                          <a:ea typeface="宋体" charset="-122"/>
                        </a:defRPr>
                      </a:lvl8pPr>
                      <a:lvl9pPr fontAlgn="base">
                        <a:spcBef>
                          <a:spcPct val="20000"/>
                        </a:spcBef>
                        <a:spcAft>
                          <a:spcPct val="0"/>
                        </a:spcAft>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anose="02020603050405020304" pitchFamily="18" charset="0"/>
                          <a:ea typeface="宋体" charset="-122"/>
                          <a:cs typeface="Times New Roman" panose="02020603050405020304" pitchFamily="18" charset="0"/>
                        </a:rPr>
                        <a:t>一般不能保密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6</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182416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 name="矩形 19"/>
          <p:cNvSpPr/>
          <p:nvPr/>
        </p:nvSpPr>
        <p:spPr>
          <a:xfrm>
            <a:off x="1043608" y="2348880"/>
            <a:ext cx="1440160" cy="1080120"/>
          </a:xfrm>
          <a:prstGeom prst="rect">
            <a:avLst/>
          </a:prstGeom>
          <a:solidFill>
            <a:schemeClr val="bg2">
              <a:lumMod val="75000"/>
            </a:schemeClr>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逻辑</a:t>
            </a:r>
            <a:endParaRPr kumimoji="0" lang="en-US" altLang="zh-CN"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原理图</a:t>
            </a:r>
          </a:p>
        </p:txBody>
      </p:sp>
      <p:sp>
        <p:nvSpPr>
          <p:cNvPr id="16" name="Rectangle 2"/>
          <p:cNvSpPr>
            <a:spLocks noGrp="1" noChangeArrowheads="1"/>
          </p:cNvSpPr>
          <p:nvPr/>
        </p:nvSpPr>
        <p:spPr bwMode="auto">
          <a:xfrm>
            <a:off x="1007988" y="692696"/>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zh-CN" altLang="en-US" sz="3200" b="1" i="0" u="none" strike="noStrike" kern="1200" cap="none" spc="0" normalizeH="0" baseline="0" noProof="0" dirty="0">
                <a:ln>
                  <a:noFill/>
                </a:ln>
                <a:solidFill>
                  <a:srgbClr val="0070C0"/>
                </a:solidFill>
                <a:effectLst/>
                <a:uLnTx/>
                <a:uFillTx/>
                <a:latin typeface="宋体" pitchFamily="2" charset="-122"/>
                <a:ea typeface="宋体" panose="02010600030101010101" pitchFamily="2" charset="-122"/>
                <a:cs typeface="+mn-cs"/>
              </a:rPr>
              <a:t>实例：三人表决器</a:t>
            </a:r>
          </a:p>
        </p:txBody>
      </p:sp>
      <p:cxnSp>
        <p:nvCxnSpPr>
          <p:cNvPr id="3" name="直接连接符 2"/>
          <p:cNvCxnSpPr/>
          <p:nvPr/>
        </p:nvCxnSpPr>
        <p:spPr>
          <a:xfrm>
            <a:off x="2843808" y="1772816"/>
            <a:ext cx="0" cy="432000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5" name="右箭头 14"/>
          <p:cNvSpPr/>
          <p:nvPr/>
        </p:nvSpPr>
        <p:spPr>
          <a:xfrm rot="5400000">
            <a:off x="1547704" y="3717072"/>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矩形 50"/>
          <p:cNvSpPr/>
          <p:nvPr/>
        </p:nvSpPr>
        <p:spPr>
          <a:xfrm>
            <a:off x="1043608" y="4221088"/>
            <a:ext cx="1440160" cy="1080120"/>
          </a:xfrm>
          <a:prstGeom prst="rect">
            <a:avLst/>
          </a:prstGeom>
          <a:solidFill>
            <a:srgbClr val="FFFF99"/>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Verilog</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描述</a:t>
            </a:r>
          </a:p>
        </p:txBody>
      </p:sp>
      <p:grpSp>
        <p:nvGrpSpPr>
          <p:cNvPr id="19" name="组合 18"/>
          <p:cNvGrpSpPr/>
          <p:nvPr/>
        </p:nvGrpSpPr>
        <p:grpSpPr>
          <a:xfrm>
            <a:off x="4824000" y="360000"/>
            <a:ext cx="4248472" cy="2820884"/>
            <a:chOff x="3419872" y="2884874"/>
            <a:chExt cx="4248472" cy="2820884"/>
          </a:xfrm>
        </p:grpSpPr>
        <p:grpSp>
          <p:nvGrpSpPr>
            <p:cNvPr id="13" name="组合 12"/>
            <p:cNvGrpSpPr/>
            <p:nvPr/>
          </p:nvGrpSpPr>
          <p:grpSpPr>
            <a:xfrm>
              <a:off x="3419872" y="2924944"/>
              <a:ext cx="4248472" cy="2745184"/>
              <a:chOff x="3419872" y="2924944"/>
              <a:chExt cx="4248472" cy="2745184"/>
            </a:xfrm>
          </p:grpSpPr>
          <p:grpSp>
            <p:nvGrpSpPr>
              <p:cNvPr id="21" name="组合 20"/>
              <p:cNvGrpSpPr/>
              <p:nvPr/>
            </p:nvGrpSpPr>
            <p:grpSpPr>
              <a:xfrm>
                <a:off x="3419872" y="2924944"/>
                <a:ext cx="4176464" cy="2745184"/>
                <a:chOff x="3059832" y="2916064"/>
                <a:chExt cx="4176464" cy="2745184"/>
              </a:xfrm>
            </p:grpSpPr>
            <p:sp>
              <p:nvSpPr>
                <p:cNvPr id="22" name="矩形 21"/>
                <p:cNvSpPr/>
                <p:nvPr/>
              </p:nvSpPr>
              <p:spPr>
                <a:xfrm>
                  <a:off x="4572000" y="2916064"/>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&amp;</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矩形 22"/>
                <p:cNvSpPr/>
                <p:nvPr/>
              </p:nvSpPr>
              <p:spPr>
                <a:xfrm>
                  <a:off x="4572000" y="3924176"/>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&amp;</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矩形 23"/>
                <p:cNvSpPr/>
                <p:nvPr/>
              </p:nvSpPr>
              <p:spPr>
                <a:xfrm>
                  <a:off x="4572000" y="4932288"/>
                  <a:ext cx="576064" cy="7289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&amp;</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矩形 24"/>
                <p:cNvSpPr/>
                <p:nvPr/>
              </p:nvSpPr>
              <p:spPr>
                <a:xfrm>
                  <a:off x="6104991" y="3924176"/>
                  <a:ext cx="576064" cy="72896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7" name="直接连接符 26"/>
                <p:cNvCxnSpPr/>
                <p:nvPr/>
              </p:nvCxnSpPr>
              <p:spPr>
                <a:xfrm>
                  <a:off x="3419872" y="3132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28" name="直接连接符 27"/>
                <p:cNvCxnSpPr/>
                <p:nvPr/>
              </p:nvCxnSpPr>
              <p:spPr>
                <a:xfrm>
                  <a:off x="3419872" y="3456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p:cNvCxnSpPr/>
                <p:nvPr/>
              </p:nvCxnSpPr>
              <p:spPr>
                <a:xfrm>
                  <a:off x="3419872" y="4464000"/>
                  <a:ext cx="1152128" cy="0"/>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p:cNvCxnSpPr/>
                <p:nvPr/>
              </p:nvCxnSpPr>
              <p:spPr>
                <a:xfrm>
                  <a:off x="3707904" y="5472000"/>
                  <a:ext cx="864096" cy="0"/>
                </a:xfrm>
                <a:prstGeom prst="line">
                  <a:avLst/>
                </a:prstGeom>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flipV="1">
                  <a:off x="4292352" y="3456000"/>
                  <a:ext cx="0" cy="684000"/>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p:nvPr/>
              </p:nvCxnSpPr>
              <p:spPr>
                <a:xfrm>
                  <a:off x="4291200" y="4149080"/>
                  <a:ext cx="280800" cy="0"/>
                </a:xfrm>
                <a:prstGeom prst="line">
                  <a:avLst/>
                </a:prstGeom>
              </p:spPr>
              <p:style>
                <a:lnRef idx="2">
                  <a:schemeClr val="dk1"/>
                </a:lnRef>
                <a:fillRef idx="0">
                  <a:schemeClr val="dk1"/>
                </a:fillRef>
                <a:effectRef idx="1">
                  <a:schemeClr val="dk1"/>
                </a:effectRef>
                <a:fontRef idx="minor">
                  <a:schemeClr val="tx1"/>
                </a:fontRef>
              </p:style>
            </p:cxnSp>
            <p:cxnSp>
              <p:nvCxnSpPr>
                <p:cNvPr id="33" name="直接连接符 32"/>
                <p:cNvCxnSpPr/>
                <p:nvPr/>
              </p:nvCxnSpPr>
              <p:spPr>
                <a:xfrm flipV="1">
                  <a:off x="3995936" y="3132000"/>
                  <a:ext cx="0" cy="2016224"/>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p:nvPr/>
              </p:nvCxnSpPr>
              <p:spPr>
                <a:xfrm flipV="1">
                  <a:off x="3999552" y="5148506"/>
                  <a:ext cx="572448" cy="0"/>
                </a:xfrm>
                <a:prstGeom prst="line">
                  <a:avLst/>
                </a:prstGeom>
              </p:spPr>
              <p:style>
                <a:lnRef idx="2">
                  <a:schemeClr val="dk1"/>
                </a:lnRef>
                <a:fillRef idx="0">
                  <a:schemeClr val="dk1"/>
                </a:fillRef>
                <a:effectRef idx="1">
                  <a:schemeClr val="dk1"/>
                </a:effectRef>
                <a:fontRef idx="minor">
                  <a:schemeClr val="tx1"/>
                </a:fontRef>
              </p:style>
            </p:cxnSp>
            <p:cxnSp>
              <p:nvCxnSpPr>
                <p:cNvPr id="35" name="直接连接符 34"/>
                <p:cNvCxnSpPr/>
                <p:nvPr/>
              </p:nvCxnSpPr>
              <p:spPr>
                <a:xfrm flipV="1">
                  <a:off x="3708000" y="4464000"/>
                  <a:ext cx="0" cy="1008000"/>
                </a:xfrm>
                <a:prstGeom prst="line">
                  <a:avLst/>
                </a:prstGeom>
              </p:spPr>
              <p:style>
                <a:lnRef idx="2">
                  <a:schemeClr val="dk1"/>
                </a:lnRef>
                <a:fillRef idx="0">
                  <a:schemeClr val="dk1"/>
                </a:fillRef>
                <a:effectRef idx="1">
                  <a:schemeClr val="dk1"/>
                </a:effectRef>
                <a:fontRef idx="minor">
                  <a:schemeClr val="tx1"/>
                </a:fontRef>
              </p:style>
            </p:cxnSp>
            <p:sp>
              <p:nvSpPr>
                <p:cNvPr id="36" name="椭圆 35"/>
                <p:cNvSpPr/>
                <p:nvPr/>
              </p:nvSpPr>
              <p:spPr>
                <a:xfrm>
                  <a:off x="3959832" y="3091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7" name="椭圆 36"/>
                <p:cNvSpPr/>
                <p:nvPr/>
              </p:nvSpPr>
              <p:spPr>
                <a:xfrm>
                  <a:off x="4255032" y="3415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8" name="椭圆 37"/>
                <p:cNvSpPr/>
                <p:nvPr/>
              </p:nvSpPr>
              <p:spPr>
                <a:xfrm>
                  <a:off x="3675432" y="4423994"/>
                  <a:ext cx="72000" cy="72000"/>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9" name="TextBox 38"/>
                <p:cNvSpPr txBox="1"/>
                <p:nvPr/>
              </p:nvSpPr>
              <p:spPr>
                <a:xfrm>
                  <a:off x="3059832" y="2924944"/>
                  <a:ext cx="360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A</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40" name="TextBox 39"/>
                <p:cNvSpPr txBox="1"/>
                <p:nvPr/>
              </p:nvSpPr>
              <p:spPr>
                <a:xfrm>
                  <a:off x="3059832" y="3255945"/>
                  <a:ext cx="360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B</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41" name="TextBox 40"/>
                <p:cNvSpPr txBox="1"/>
                <p:nvPr/>
              </p:nvSpPr>
              <p:spPr>
                <a:xfrm>
                  <a:off x="3059832" y="4253026"/>
                  <a:ext cx="360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C</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cxnSp>
              <p:nvCxnSpPr>
                <p:cNvPr id="42" name="直接连接符 41"/>
                <p:cNvCxnSpPr>
                  <a:stCxn id="22" idx="3"/>
                </p:cNvCxnSpPr>
                <p:nvPr/>
              </p:nvCxnSpPr>
              <p:spPr>
                <a:xfrm>
                  <a:off x="5148064" y="3280544"/>
                  <a:ext cx="576064" cy="0"/>
                </a:xfrm>
                <a:prstGeom prst="line">
                  <a:avLst/>
                </a:prstGeom>
              </p:spPr>
              <p:style>
                <a:lnRef idx="2">
                  <a:schemeClr val="dk1"/>
                </a:lnRef>
                <a:fillRef idx="0">
                  <a:schemeClr val="dk1"/>
                </a:fillRef>
                <a:effectRef idx="1">
                  <a:schemeClr val="dk1"/>
                </a:effectRef>
                <a:fontRef idx="minor">
                  <a:schemeClr val="tx1"/>
                </a:fontRef>
              </p:style>
            </p:cxnSp>
            <p:cxnSp>
              <p:nvCxnSpPr>
                <p:cNvPr id="43" name="直接连接符 42"/>
                <p:cNvCxnSpPr>
                  <a:stCxn id="24" idx="3"/>
                </p:cNvCxnSpPr>
                <p:nvPr/>
              </p:nvCxnSpPr>
              <p:spPr>
                <a:xfrm>
                  <a:off x="5148064" y="5296768"/>
                  <a:ext cx="576064" cy="0"/>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a:stCxn id="23" idx="3"/>
                  <a:endCxn id="25" idx="1"/>
                </p:cNvCxnSpPr>
                <p:nvPr/>
              </p:nvCxnSpPr>
              <p:spPr>
                <a:xfrm>
                  <a:off x="5148064" y="4288656"/>
                  <a:ext cx="956927" cy="0"/>
                </a:xfrm>
                <a:prstGeom prst="line">
                  <a:avLst/>
                </a:prstGeom>
              </p:spPr>
              <p:style>
                <a:lnRef idx="2">
                  <a:schemeClr val="dk1"/>
                </a:lnRef>
                <a:fillRef idx="0">
                  <a:schemeClr val="dk1"/>
                </a:fillRef>
                <a:effectRef idx="1">
                  <a:schemeClr val="dk1"/>
                </a:effectRef>
                <a:fontRef idx="minor">
                  <a:schemeClr val="tx1"/>
                </a:fontRef>
              </p:style>
            </p:cxnSp>
            <p:cxnSp>
              <p:nvCxnSpPr>
                <p:cNvPr id="45" name="直接连接符 44"/>
                <p:cNvCxnSpPr/>
                <p:nvPr/>
              </p:nvCxnSpPr>
              <p:spPr>
                <a:xfrm>
                  <a:off x="5724128" y="3280544"/>
                  <a:ext cx="0" cy="792000"/>
                </a:xfrm>
                <a:prstGeom prst="line">
                  <a:avLst/>
                </a:prstGeom>
              </p:spPr>
              <p:style>
                <a:lnRef idx="2">
                  <a:schemeClr val="dk1"/>
                </a:lnRef>
                <a:fillRef idx="0">
                  <a:schemeClr val="dk1"/>
                </a:fillRef>
                <a:effectRef idx="1">
                  <a:schemeClr val="dk1"/>
                </a:effectRef>
                <a:fontRef idx="minor">
                  <a:schemeClr val="tx1"/>
                </a:fontRef>
              </p:style>
            </p:cxnSp>
            <p:cxnSp>
              <p:nvCxnSpPr>
                <p:cNvPr id="46" name="直接连接符 45"/>
                <p:cNvCxnSpPr/>
                <p:nvPr/>
              </p:nvCxnSpPr>
              <p:spPr>
                <a:xfrm flipV="1">
                  <a:off x="5724128" y="4067651"/>
                  <a:ext cx="380863" cy="0"/>
                </a:xfrm>
                <a:prstGeom prst="line">
                  <a:avLst/>
                </a:prstGeom>
              </p:spPr>
              <p:style>
                <a:lnRef idx="2">
                  <a:schemeClr val="dk1"/>
                </a:lnRef>
                <a:fillRef idx="0">
                  <a:schemeClr val="dk1"/>
                </a:fillRef>
                <a:effectRef idx="1">
                  <a:schemeClr val="dk1"/>
                </a:effectRef>
                <a:fontRef idx="minor">
                  <a:schemeClr val="tx1"/>
                </a:fontRef>
              </p:style>
            </p:cxnSp>
            <p:cxnSp>
              <p:nvCxnSpPr>
                <p:cNvPr id="47" name="直接连接符 46"/>
                <p:cNvCxnSpPr/>
                <p:nvPr/>
              </p:nvCxnSpPr>
              <p:spPr>
                <a:xfrm>
                  <a:off x="5724957" y="4504768"/>
                  <a:ext cx="0" cy="792000"/>
                </a:xfrm>
                <a:prstGeom prst="line">
                  <a:avLst/>
                </a:prstGeom>
              </p:spPr>
              <p:style>
                <a:lnRef idx="2">
                  <a:schemeClr val="dk1"/>
                </a:lnRef>
                <a:fillRef idx="0">
                  <a:schemeClr val="dk1"/>
                </a:fillRef>
                <a:effectRef idx="1">
                  <a:schemeClr val="dk1"/>
                </a:effectRef>
                <a:fontRef idx="minor">
                  <a:schemeClr val="tx1"/>
                </a:fontRef>
              </p:style>
            </p:cxnSp>
            <p:cxnSp>
              <p:nvCxnSpPr>
                <p:cNvPr id="48" name="直接连接符 47"/>
                <p:cNvCxnSpPr/>
                <p:nvPr/>
              </p:nvCxnSpPr>
              <p:spPr>
                <a:xfrm flipV="1">
                  <a:off x="5724127" y="4505904"/>
                  <a:ext cx="380863" cy="0"/>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p:nvPr/>
              </p:nvCxnSpPr>
              <p:spPr>
                <a:xfrm>
                  <a:off x="6681055" y="4298214"/>
                  <a:ext cx="555241" cy="0"/>
                </a:xfrm>
                <a:prstGeom prst="line">
                  <a:avLst/>
                </a:prstGeom>
              </p:spPr>
              <p:style>
                <a:lnRef idx="2">
                  <a:schemeClr val="dk1"/>
                </a:lnRef>
                <a:fillRef idx="0">
                  <a:schemeClr val="dk1"/>
                </a:fillRef>
                <a:effectRef idx="1">
                  <a:schemeClr val="dk1"/>
                </a:effectRef>
                <a:fontRef idx="minor">
                  <a:schemeClr val="tx1"/>
                </a:fontRef>
              </p:style>
            </p:cxnSp>
          </p:grpSp>
          <p:sp>
            <p:nvSpPr>
              <p:cNvPr id="50" name="TextBox 49"/>
              <p:cNvSpPr txBox="1"/>
              <p:nvPr/>
            </p:nvSpPr>
            <p:spPr>
              <a:xfrm>
                <a:off x="7308344" y="3892986"/>
                <a:ext cx="360000"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Y</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grpSp>
        <p:sp>
          <p:nvSpPr>
            <p:cNvPr id="52" name="TextBox 51"/>
            <p:cNvSpPr txBox="1"/>
            <p:nvPr/>
          </p:nvSpPr>
          <p:spPr>
            <a:xfrm>
              <a:off x="5508104" y="2884874"/>
              <a:ext cx="76649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net1</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53" name="TextBox 52"/>
            <p:cNvSpPr txBox="1"/>
            <p:nvPr/>
          </p:nvSpPr>
          <p:spPr>
            <a:xfrm>
              <a:off x="5508027" y="5305648"/>
              <a:ext cx="76649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net3</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54" name="TextBox 53"/>
            <p:cNvSpPr txBox="1"/>
            <p:nvPr/>
          </p:nvSpPr>
          <p:spPr>
            <a:xfrm>
              <a:off x="5508105" y="3892986"/>
              <a:ext cx="766494"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net2</a:t>
              </a:r>
              <a:endParaRPr kumimoji="0" lang="zh-CN" altLang="en-US" sz="20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endParaRPr>
            </a:p>
          </p:txBody>
        </p:sp>
      </p:grpSp>
      <p:sp>
        <p:nvSpPr>
          <p:cNvPr id="56" name="矩形 55"/>
          <p:cNvSpPr/>
          <p:nvPr/>
        </p:nvSpPr>
        <p:spPr>
          <a:xfrm>
            <a:off x="1043608" y="1988840"/>
            <a:ext cx="1475780" cy="1436238"/>
          </a:xfrm>
          <a:prstGeom prst="rect">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最简或最合理逻辑表达式</a:t>
            </a:r>
          </a:p>
        </p:txBody>
      </p:sp>
      <p:sp>
        <p:nvSpPr>
          <p:cNvPr id="57" name="矩形 56"/>
          <p:cNvSpPr/>
          <p:nvPr/>
        </p:nvSpPr>
        <p:spPr>
          <a:xfrm>
            <a:off x="899592" y="5517232"/>
            <a:ext cx="1843973" cy="871713"/>
          </a:xfrm>
          <a:prstGeom prst="rect">
            <a:avLst/>
          </a:prstGeom>
        </p:spPr>
        <p:txBody>
          <a:bodyPr wrap="square">
            <a:spAutoFit/>
          </a:bodyPr>
          <a:lstStyle/>
          <a:p>
            <a:pPr marL="0" marR="0" lvl="0" indent="0" algn="ctr" defTabSz="914400" rtl="0" eaLnBrk="1" fontAlgn="base" latinLnBrk="0" hangingPunct="1">
              <a:lnSpc>
                <a:spcPct val="110000"/>
              </a:lnSpc>
              <a:spcBef>
                <a:spcPts val="0"/>
              </a:spcBef>
              <a:spcAft>
                <a:spcPts val="300"/>
              </a:spcAft>
              <a:buClr>
                <a:prstClr val="black"/>
              </a:buClr>
              <a:buSzTx/>
              <a:buFontTx/>
              <a:buNone/>
              <a:tabLst/>
              <a:defRPr/>
            </a:pPr>
            <a:r>
              <a:rPr kumimoji="0" lang="zh-CN" altLang="en-US" sz="2400" b="1" i="0" u="none" strike="noStrike" kern="1200" cap="none" spc="0" normalizeH="0" baseline="0" noProof="0" dirty="0">
                <a:ln>
                  <a:noFill/>
                </a:ln>
                <a:solidFill>
                  <a:srgbClr val="00B050"/>
                </a:solidFill>
                <a:effectLst/>
                <a:uLnTx/>
                <a:uFillTx/>
                <a:latin typeface="Times New Roman" pitchFamily="18" charset="0"/>
                <a:ea typeface="宋体" pitchFamily="2" charset="-122"/>
                <a:cs typeface="Times New Roman" pitchFamily="18" charset="0"/>
              </a:rPr>
              <a:t>数据流描述方式</a:t>
            </a:r>
            <a:endParaRPr kumimoji="0" lang="en-US" altLang="zh-CN" sz="2400" b="1" i="0" u="none" strike="noStrike" kern="1200" cap="none" spc="0" normalizeH="0" baseline="0" noProof="0" dirty="0">
              <a:ln>
                <a:noFill/>
              </a:ln>
              <a:solidFill>
                <a:srgbClr val="00B050"/>
              </a:solidFill>
              <a:effectLst/>
              <a:uLnTx/>
              <a:uFillTx/>
              <a:latin typeface="Times New Roman" pitchFamily="18" charset="0"/>
              <a:ea typeface="宋体" pitchFamily="2" charset="-122"/>
              <a:cs typeface="Times New Roman" pitchFamily="18" charset="0"/>
            </a:endParaRPr>
          </a:p>
        </p:txBody>
      </p:sp>
      <p:sp>
        <p:nvSpPr>
          <p:cNvPr id="55" name="矩形 54"/>
          <p:cNvSpPr/>
          <p:nvPr/>
        </p:nvSpPr>
        <p:spPr>
          <a:xfrm>
            <a:off x="899592" y="5517232"/>
            <a:ext cx="1843973" cy="871713"/>
          </a:xfrm>
          <a:prstGeom prst="rect">
            <a:avLst/>
          </a:prstGeom>
        </p:spPr>
        <p:txBody>
          <a:bodyPr wrap="square">
            <a:spAutoFit/>
          </a:bodyPr>
          <a:lstStyle/>
          <a:p>
            <a:pPr marL="0" marR="0" lvl="0" indent="0" algn="ctr" defTabSz="914400" rtl="0" eaLnBrk="1" fontAlgn="base" latinLnBrk="0" hangingPunct="1">
              <a:lnSpc>
                <a:spcPct val="110000"/>
              </a:lnSpc>
              <a:spcBef>
                <a:spcPts val="0"/>
              </a:spcBef>
              <a:spcAft>
                <a:spcPts val="300"/>
              </a:spcAft>
              <a:buClr>
                <a:prstClr val="black"/>
              </a:buClr>
              <a:buSzTx/>
              <a:buFontTx/>
              <a:buNone/>
              <a:tabLst/>
              <a:defRPr/>
            </a:pPr>
            <a:r>
              <a:rPr kumimoji="0" lang="zh-CN" altLang="en-US" sz="2400" b="1" i="0" u="none" strike="noStrike" kern="1200" cap="none" spc="0" normalizeH="0" baseline="0" noProof="0" dirty="0">
                <a:ln>
                  <a:noFill/>
                </a:ln>
                <a:solidFill>
                  <a:srgbClr val="00B050"/>
                </a:solidFill>
                <a:effectLst/>
                <a:uLnTx/>
                <a:uFillTx/>
                <a:latin typeface="Times New Roman" pitchFamily="18" charset="0"/>
                <a:ea typeface="宋体" pitchFamily="2" charset="-122"/>
                <a:cs typeface="Times New Roman" pitchFamily="18" charset="0"/>
              </a:rPr>
              <a:t>结构化描述方式</a:t>
            </a:r>
            <a:endParaRPr kumimoji="0" lang="en-US" altLang="zh-CN" sz="2400" b="1" i="0" u="none" strike="noStrike" kern="1200" cap="none" spc="0" normalizeH="0" baseline="0" noProof="0" dirty="0">
              <a:ln>
                <a:noFill/>
              </a:ln>
              <a:solidFill>
                <a:srgbClr val="00B050"/>
              </a:solidFill>
              <a:effectLst/>
              <a:uLnTx/>
              <a:uFillTx/>
              <a:latin typeface="Times New Roman" pitchFamily="18" charset="0"/>
              <a:ea typeface="宋体" pitchFamily="2" charset="-122"/>
              <a:cs typeface="Times New Roman" pitchFamily="18" charset="0"/>
            </a:endParaRPr>
          </a:p>
        </p:txBody>
      </p:sp>
      <p:graphicFrame>
        <p:nvGraphicFramePr>
          <p:cNvPr id="7" name="对象 6"/>
          <p:cNvGraphicFramePr>
            <a:graphicFrameLocks noChangeAspect="1"/>
          </p:cNvGraphicFramePr>
          <p:nvPr/>
        </p:nvGraphicFramePr>
        <p:xfrm>
          <a:off x="3762375" y="2311475"/>
          <a:ext cx="2325688" cy="325437"/>
        </p:xfrm>
        <a:graphic>
          <a:graphicData uri="http://schemas.openxmlformats.org/presentationml/2006/ole">
            <mc:AlternateContent xmlns:mc="http://schemas.openxmlformats.org/markup-compatibility/2006">
              <mc:Choice xmlns:v="urn:schemas-microsoft-com:vml" Requires="v">
                <p:oleObj name="Equation" r:id="rId3" imgW="1269720" imgH="177480" progId="Equation.DSMT4">
                  <p:embed/>
                </p:oleObj>
              </mc:Choice>
              <mc:Fallback>
                <p:oleObj name="Equation" r:id="rId3" imgW="1269720" imgH="177480" progId="Equation.DSMT4">
                  <p:embed/>
                  <p:pic>
                    <p:nvPicPr>
                      <p:cNvPr id="7"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75" y="2311475"/>
                        <a:ext cx="23256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矩形 17"/>
          <p:cNvSpPr/>
          <p:nvPr/>
        </p:nvSpPr>
        <p:spPr>
          <a:xfrm>
            <a:off x="3131839" y="3260987"/>
            <a:ext cx="3600000" cy="312034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module Vote1 (A, B, C, Y);</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input A, B, C;</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output Y;</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wire net1, net2, net3;</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and</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U1 (net1, A, B);</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and</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U2 (net2, B, C);</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and</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U3 (net3, A, C);</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or</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U4 (Y, net1, net2, net3);</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endmodule</a:t>
            </a:r>
            <a:endPar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58" name="矩形 57"/>
          <p:cNvSpPr/>
          <p:nvPr/>
        </p:nvSpPr>
        <p:spPr>
          <a:xfrm>
            <a:off x="3786736" y="3260987"/>
            <a:ext cx="4529680" cy="176971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module Vote2 (A, B, C, Y);</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input A, B, C;</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output Y;</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assign </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Y=(B&amp;C) | (A&amp;C) | (A&amp;B);</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endmodule</a:t>
            </a:r>
            <a:endPar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5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60</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7914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8"/>
                                        </p:tgtEl>
                                      </p:cBhvr>
                                    </p:animEffect>
                                    <p:set>
                                      <p:cBhvr>
                                        <p:cTn id="10" dur="1" fill="hold">
                                          <p:stCondLst>
                                            <p:cond delay="499"/>
                                          </p:stCondLst>
                                        </p:cTn>
                                        <p:tgtEl>
                                          <p:spTgt spid="18"/>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9"/>
                                        </p:tgtEl>
                                      </p:cBhvr>
                                    </p:animEffect>
                                    <p:set>
                                      <p:cBhvr>
                                        <p:cTn id="13" dur="1" fill="hold">
                                          <p:stCondLst>
                                            <p:cond delay="499"/>
                                          </p:stCondLst>
                                        </p:cTn>
                                        <p:tgtEl>
                                          <p:spTgt spid="19"/>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5"/>
                                        </p:tgtEl>
                                      </p:cBhvr>
                                    </p:animEffect>
                                    <p:set>
                                      <p:cBhvr>
                                        <p:cTn id="16" dur="1" fill="hold">
                                          <p:stCondLst>
                                            <p:cond delay="499"/>
                                          </p:stCondLst>
                                        </p:cTn>
                                        <p:tgtEl>
                                          <p:spTgt spid="55"/>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10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dissolve">
                                      <p:cBhvr>
                                        <p:cTn id="32" dur="5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1000"/>
                                        <p:tgtEl>
                                          <p:spTgt spid="57"/>
                                        </p:tgtEl>
                                      </p:cBhvr>
                                    </p:animEffect>
                                    <p:anim calcmode="lin" valueType="num">
                                      <p:cBhvr>
                                        <p:cTn id="38" dur="1000" fill="hold"/>
                                        <p:tgtEl>
                                          <p:spTgt spid="57"/>
                                        </p:tgtEl>
                                        <p:attrNameLst>
                                          <p:attrName>ppt_x</p:attrName>
                                        </p:attrNameLst>
                                      </p:cBhvr>
                                      <p:tavLst>
                                        <p:tav tm="0">
                                          <p:val>
                                            <p:strVal val="#ppt_x"/>
                                          </p:val>
                                        </p:tav>
                                        <p:tav tm="100000">
                                          <p:val>
                                            <p:strVal val="#ppt_x"/>
                                          </p:val>
                                        </p:tav>
                                      </p:tavLst>
                                    </p:anim>
                                    <p:anim calcmode="lin" valueType="num">
                                      <p:cBhvr>
                                        <p:cTn id="3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6" grpId="0" animBg="1"/>
      <p:bldP spid="57" grpId="0"/>
      <p:bldP spid="55" grpId="0"/>
      <p:bldP spid="18" grpId="0" animBg="1"/>
      <p:bldP spid="5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8" name="矩形 57"/>
          <p:cNvSpPr/>
          <p:nvPr/>
        </p:nvSpPr>
        <p:spPr>
          <a:xfrm>
            <a:off x="3786736" y="3260987"/>
            <a:ext cx="4529680" cy="176971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module Vote2 (A, B, C, Y);</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input A, B, C;</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output Y;</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assign </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Y=(B&amp;C) | (A&amp;C) | (A&amp;B);</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endmodule</a:t>
            </a:r>
            <a:endPar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56" name="矩形 55"/>
          <p:cNvSpPr/>
          <p:nvPr/>
        </p:nvSpPr>
        <p:spPr>
          <a:xfrm>
            <a:off x="1043608" y="1988840"/>
            <a:ext cx="1475780" cy="1436238"/>
          </a:xfrm>
          <a:prstGeom prst="rect">
            <a:avLst/>
          </a:prstGeom>
          <a:solidFill>
            <a:schemeClr val="accent2">
              <a:lumMod val="60000"/>
              <a:lumOff val="40000"/>
            </a:schemeClr>
          </a:solidFill>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最简或最合理逻辑表达式</a:t>
            </a:r>
          </a:p>
        </p:txBody>
      </p:sp>
      <p:sp>
        <p:nvSpPr>
          <p:cNvPr id="16" name="Rectangle 2"/>
          <p:cNvSpPr>
            <a:spLocks noGrp="1" noChangeArrowheads="1"/>
          </p:cNvSpPr>
          <p:nvPr/>
        </p:nvSpPr>
        <p:spPr bwMode="auto">
          <a:xfrm>
            <a:off x="1007988" y="692696"/>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zh-CN" altLang="en-US" sz="3200" b="1" i="0" u="none" strike="noStrike" kern="1200" cap="none" spc="0" normalizeH="0" baseline="0" noProof="0" dirty="0">
                <a:ln>
                  <a:noFill/>
                </a:ln>
                <a:solidFill>
                  <a:srgbClr val="0070C0"/>
                </a:solidFill>
                <a:effectLst/>
                <a:uLnTx/>
                <a:uFillTx/>
                <a:latin typeface="宋体" pitchFamily="2" charset="-122"/>
                <a:ea typeface="宋体" panose="02010600030101010101" pitchFamily="2" charset="-122"/>
                <a:cs typeface="+mn-cs"/>
              </a:rPr>
              <a:t>实例：三人表决器</a:t>
            </a:r>
          </a:p>
        </p:txBody>
      </p:sp>
      <p:cxnSp>
        <p:nvCxnSpPr>
          <p:cNvPr id="3" name="直接连接符 2"/>
          <p:cNvCxnSpPr/>
          <p:nvPr/>
        </p:nvCxnSpPr>
        <p:spPr>
          <a:xfrm>
            <a:off x="2843808" y="1772816"/>
            <a:ext cx="0" cy="432000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15" name="右箭头 14"/>
          <p:cNvSpPr/>
          <p:nvPr/>
        </p:nvSpPr>
        <p:spPr>
          <a:xfrm rot="5400000">
            <a:off x="1547704" y="3717072"/>
            <a:ext cx="432000" cy="288000"/>
          </a:xfrm>
          <a:prstGeom prst="rightArrow">
            <a:avLst/>
          </a:prstGeom>
          <a:solidFill>
            <a:schemeClr val="tx1">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1" name="矩形 50"/>
          <p:cNvSpPr/>
          <p:nvPr/>
        </p:nvSpPr>
        <p:spPr>
          <a:xfrm>
            <a:off x="1043608" y="4221088"/>
            <a:ext cx="1440160" cy="1080120"/>
          </a:xfrm>
          <a:prstGeom prst="rect">
            <a:avLst/>
          </a:prstGeom>
          <a:solidFill>
            <a:srgbClr val="FFFF99"/>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Verilog</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描述</a:t>
            </a:r>
          </a:p>
        </p:txBody>
      </p:sp>
      <p:sp>
        <p:nvSpPr>
          <p:cNvPr id="57" name="矩形 56"/>
          <p:cNvSpPr/>
          <p:nvPr/>
        </p:nvSpPr>
        <p:spPr>
          <a:xfrm>
            <a:off x="899592" y="5517232"/>
            <a:ext cx="1843973" cy="871713"/>
          </a:xfrm>
          <a:prstGeom prst="rect">
            <a:avLst/>
          </a:prstGeom>
        </p:spPr>
        <p:txBody>
          <a:bodyPr wrap="square">
            <a:spAutoFit/>
          </a:bodyPr>
          <a:lstStyle/>
          <a:p>
            <a:pPr marL="0" marR="0" lvl="0" indent="0" algn="ctr" defTabSz="914400" rtl="0" eaLnBrk="1" fontAlgn="base" latinLnBrk="0" hangingPunct="1">
              <a:lnSpc>
                <a:spcPct val="110000"/>
              </a:lnSpc>
              <a:spcBef>
                <a:spcPts val="0"/>
              </a:spcBef>
              <a:spcAft>
                <a:spcPts val="300"/>
              </a:spcAft>
              <a:buClr>
                <a:prstClr val="black"/>
              </a:buClr>
              <a:buSzTx/>
              <a:buFontTx/>
              <a:buNone/>
              <a:tabLst/>
              <a:defRPr/>
            </a:pPr>
            <a:r>
              <a:rPr kumimoji="0" lang="zh-CN" altLang="en-US" sz="2400" b="1" i="0" u="none" strike="noStrike" kern="1200" cap="none" spc="0" normalizeH="0" baseline="0" noProof="0" dirty="0">
                <a:ln>
                  <a:noFill/>
                </a:ln>
                <a:solidFill>
                  <a:srgbClr val="00B050"/>
                </a:solidFill>
                <a:effectLst/>
                <a:uLnTx/>
                <a:uFillTx/>
                <a:latin typeface="Times New Roman" pitchFamily="18" charset="0"/>
                <a:ea typeface="宋体" pitchFamily="2" charset="-122"/>
                <a:cs typeface="Times New Roman" pitchFamily="18" charset="0"/>
              </a:rPr>
              <a:t>数据流描述方式</a:t>
            </a:r>
            <a:endParaRPr kumimoji="0" lang="en-US" altLang="zh-CN" sz="2400" b="1" i="0" u="none" strike="noStrike" kern="1200" cap="none" spc="0" normalizeH="0" baseline="0" noProof="0" dirty="0">
              <a:ln>
                <a:noFill/>
              </a:ln>
              <a:solidFill>
                <a:srgbClr val="00B050"/>
              </a:solidFill>
              <a:effectLst/>
              <a:uLnTx/>
              <a:uFillTx/>
              <a:latin typeface="Times New Roman" pitchFamily="18" charset="0"/>
              <a:ea typeface="宋体" pitchFamily="2" charset="-122"/>
              <a:cs typeface="Times New Roman" pitchFamily="18" charset="0"/>
            </a:endParaRPr>
          </a:p>
        </p:txBody>
      </p:sp>
      <p:graphicFrame>
        <p:nvGraphicFramePr>
          <p:cNvPr id="7" name="对象 6"/>
          <p:cNvGraphicFramePr>
            <a:graphicFrameLocks noChangeAspect="1"/>
          </p:cNvGraphicFramePr>
          <p:nvPr/>
        </p:nvGraphicFramePr>
        <p:xfrm>
          <a:off x="3762375" y="2311475"/>
          <a:ext cx="2325688" cy="325437"/>
        </p:xfrm>
        <a:graphic>
          <a:graphicData uri="http://schemas.openxmlformats.org/presentationml/2006/ole">
            <mc:AlternateContent xmlns:mc="http://schemas.openxmlformats.org/markup-compatibility/2006">
              <mc:Choice xmlns:v="urn:schemas-microsoft-com:vml" Requires="v">
                <p:oleObj name="Equation" r:id="rId3" imgW="1269720" imgH="177480" progId="Equation.DSMT4">
                  <p:embed/>
                </p:oleObj>
              </mc:Choice>
              <mc:Fallback>
                <p:oleObj name="Equation" r:id="rId3" imgW="1269720" imgH="177480" progId="Equation.DSMT4">
                  <p:embed/>
                  <p:pic>
                    <p:nvPicPr>
                      <p:cNvPr id="7"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75" y="2311475"/>
                        <a:ext cx="232568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 name="矩形 58"/>
          <p:cNvSpPr/>
          <p:nvPr/>
        </p:nvSpPr>
        <p:spPr>
          <a:xfrm>
            <a:off x="1043608" y="2348880"/>
            <a:ext cx="1440160" cy="1080120"/>
          </a:xfrm>
          <a:prstGeom prst="rect">
            <a:avLst/>
          </a:prstGeom>
          <a:solidFill>
            <a:schemeClr val="accent4">
              <a:lumMod val="60000"/>
              <a:lumOff val="40000"/>
            </a:schemeClr>
          </a:solidFill>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宋体" panose="02010600030101010101" pitchFamily="2" charset="-122"/>
                <a:cs typeface="Times New Roman" panose="02020603050405020304" pitchFamily="18" charset="0"/>
              </a:rPr>
              <a:t>真值表</a:t>
            </a:r>
          </a:p>
        </p:txBody>
      </p:sp>
      <p:sp>
        <p:nvSpPr>
          <p:cNvPr id="60" name="矩形 59"/>
          <p:cNvSpPr/>
          <p:nvPr/>
        </p:nvSpPr>
        <p:spPr>
          <a:xfrm>
            <a:off x="899592" y="5517232"/>
            <a:ext cx="1843973" cy="904863"/>
          </a:xfrm>
          <a:prstGeom prst="rect">
            <a:avLst/>
          </a:prstGeom>
        </p:spPr>
        <p:txBody>
          <a:bodyPr wrap="square">
            <a:spAutoFit/>
          </a:bodyPr>
          <a:lstStyle/>
          <a:p>
            <a:pPr marL="0" marR="0" lvl="0" indent="0" algn="ctr" defTabSz="914400" rtl="0" eaLnBrk="1" fontAlgn="base" latinLnBrk="0" hangingPunct="1">
              <a:lnSpc>
                <a:spcPct val="110000"/>
              </a:lnSpc>
              <a:spcBef>
                <a:spcPts val="0"/>
              </a:spcBef>
              <a:spcAft>
                <a:spcPts val="300"/>
              </a:spcAft>
              <a:buClr>
                <a:prstClr val="black"/>
              </a:buClr>
              <a:buSzTx/>
              <a:buFontTx/>
              <a:buNone/>
              <a:tabLst/>
              <a:defRPr/>
            </a:pPr>
            <a:r>
              <a:rPr kumimoji="0" lang="zh-CN" altLang="en-US" sz="2400" b="1" i="0" u="none" strike="noStrike" kern="1200" cap="none" spc="0" normalizeH="0" baseline="0" noProof="0" dirty="0">
                <a:ln>
                  <a:noFill/>
                </a:ln>
                <a:solidFill>
                  <a:srgbClr val="00B050"/>
                </a:solidFill>
                <a:effectLst/>
                <a:uLnTx/>
                <a:uFillTx/>
                <a:latin typeface="Times New Roman" pitchFamily="18" charset="0"/>
                <a:ea typeface="宋体" pitchFamily="2" charset="-122"/>
                <a:cs typeface="Times New Roman" pitchFamily="18" charset="0"/>
              </a:rPr>
              <a:t>行为级描述方式</a:t>
            </a:r>
            <a:endParaRPr kumimoji="0" lang="en-US" altLang="zh-CN" sz="2400" b="1" i="0" u="none" strike="noStrike" kern="1200" cap="none" spc="0" normalizeH="0" baseline="0" noProof="0" dirty="0">
              <a:ln>
                <a:noFill/>
              </a:ln>
              <a:solidFill>
                <a:srgbClr val="00B050"/>
              </a:solidFill>
              <a:effectLst/>
              <a:uLnTx/>
              <a:uFillTx/>
              <a:latin typeface="Times New Roman" pitchFamily="18" charset="0"/>
              <a:ea typeface="宋体" pitchFamily="2" charset="-122"/>
              <a:cs typeface="Times New Roman" pitchFamily="18" charset="0"/>
            </a:endParaRPr>
          </a:p>
        </p:txBody>
      </p:sp>
      <p:graphicFrame>
        <p:nvGraphicFramePr>
          <p:cNvPr id="62" name="表格 61"/>
          <p:cNvGraphicFramePr>
            <a:graphicFrameLocks noGrp="1"/>
          </p:cNvGraphicFramePr>
          <p:nvPr/>
        </p:nvGraphicFramePr>
        <p:xfrm>
          <a:off x="3563888" y="2204864"/>
          <a:ext cx="4320000" cy="333756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tblGrid>
              <a:tr h="370840">
                <a:tc>
                  <a:txBody>
                    <a:bodyPr/>
                    <a:lstStyle/>
                    <a:p>
                      <a:pPr algn="ctr"/>
                      <a:r>
                        <a:rPr lang="en-US" altLang="zh-CN" b="1" dirty="0">
                          <a:latin typeface="Times New Roman" panose="02020603050405020304" pitchFamily="18" charset="0"/>
                          <a:cs typeface="Times New Roman" panose="02020603050405020304" pitchFamily="18" charset="0"/>
                        </a:rPr>
                        <a:t>A</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B</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C</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graphicFrame>
        <p:nvGraphicFramePr>
          <p:cNvPr id="17" name="表格 16"/>
          <p:cNvGraphicFramePr>
            <a:graphicFrameLocks noGrp="1"/>
          </p:cNvGraphicFramePr>
          <p:nvPr/>
        </p:nvGraphicFramePr>
        <p:xfrm>
          <a:off x="4752000" y="2204864"/>
          <a:ext cx="1944000" cy="3337560"/>
        </p:xfrm>
        <a:graphic>
          <a:graphicData uri="http://schemas.openxmlformats.org/drawingml/2006/table">
            <a:tbl>
              <a:tblPr firstRow="1" bandRow="1">
                <a:tableStyleId>{5C22544A-7EE6-4342-B048-85BDC9FD1C3A}</a:tableStyleId>
              </a:tblPr>
              <a:tblGrid>
                <a:gridCol w="486000">
                  <a:extLst>
                    <a:ext uri="{9D8B030D-6E8A-4147-A177-3AD203B41FA5}">
                      <a16:colId xmlns:a16="http://schemas.microsoft.com/office/drawing/2014/main" val="20000"/>
                    </a:ext>
                  </a:extLst>
                </a:gridCol>
                <a:gridCol w="486000">
                  <a:extLst>
                    <a:ext uri="{9D8B030D-6E8A-4147-A177-3AD203B41FA5}">
                      <a16:colId xmlns:a16="http://schemas.microsoft.com/office/drawing/2014/main" val="20001"/>
                    </a:ext>
                  </a:extLst>
                </a:gridCol>
                <a:gridCol w="486000">
                  <a:extLst>
                    <a:ext uri="{9D8B030D-6E8A-4147-A177-3AD203B41FA5}">
                      <a16:colId xmlns:a16="http://schemas.microsoft.com/office/drawing/2014/main" val="20002"/>
                    </a:ext>
                  </a:extLst>
                </a:gridCol>
                <a:gridCol w="486000">
                  <a:extLst>
                    <a:ext uri="{9D8B030D-6E8A-4147-A177-3AD203B41FA5}">
                      <a16:colId xmlns:a16="http://schemas.microsoft.com/office/drawing/2014/main" val="20003"/>
                    </a:ext>
                  </a:extLst>
                </a:gridCol>
              </a:tblGrid>
              <a:tr h="370840">
                <a:tc>
                  <a:txBody>
                    <a:bodyPr/>
                    <a:lstStyle/>
                    <a:p>
                      <a:pPr algn="ctr"/>
                      <a:r>
                        <a:rPr lang="en-US" altLang="zh-CN" b="1" dirty="0">
                          <a:latin typeface="Times New Roman" panose="02020603050405020304" pitchFamily="18" charset="0"/>
                          <a:cs typeface="Times New Roman" panose="02020603050405020304" pitchFamily="18" charset="0"/>
                        </a:rPr>
                        <a:t>A</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B</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C</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61</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1" name="矩形 60"/>
          <p:cNvSpPr/>
          <p:nvPr/>
        </p:nvSpPr>
        <p:spPr>
          <a:xfrm>
            <a:off x="5132908" y="836733"/>
            <a:ext cx="3759572" cy="554459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module Vote3 (A,B,C,Y);</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input A,B,C;  output Y;  </a:t>
            </a:r>
            <a:r>
              <a:rPr kumimoji="0" lang="en-US" altLang="zh-CN" sz="18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reg</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Y;</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a:ln>
                  <a:noFill/>
                </a:ln>
                <a:solidFill>
                  <a:srgbClr val="0000FF"/>
                </a:solidFill>
                <a:effectLst/>
                <a:uLnTx/>
                <a:uFillTx/>
                <a:latin typeface="Times New Roman" pitchFamily="18" charset="0"/>
                <a:ea typeface="宋体" panose="02010600030101010101" pitchFamily="2" charset="-122"/>
                <a:cs typeface="Times New Roman" pitchFamily="18" charset="0"/>
              </a:rPr>
              <a:t>always</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 (A, B, C) begin</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case({A, B, C})</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3'b000: Y=1'b0;</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3'b001: Y=1'b0;</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3'b010: Y=1'b0;</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3'b011: Y=1'b1;</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3'b100: Y=1'b0;</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3'b101: Y=1'b1;</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3'b110: Y=1'b1;</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3'b111: Y=1'b1;</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Times New Roman" pitchFamily="18" charset="0"/>
              </a:rPr>
              <a:t>default</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Y=1'bx;</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0" lang="en-US" altLang="zh-CN" sz="18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endcase</a:t>
            </a:r>
            <a:endPar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1" fontAlgn="base" latinLnBrk="0" hangingPunct="1">
              <a:lnSpc>
                <a:spcPct val="110000"/>
              </a:lnSpc>
              <a:spcBef>
                <a:spcPts val="0"/>
              </a:spcBef>
              <a:spcAft>
                <a:spcPts val="300"/>
              </a:spcAft>
              <a:buClr>
                <a:prstClr val="black"/>
              </a:buClr>
              <a:buSzTx/>
              <a:buFontTx/>
              <a:buNone/>
              <a:tabLst/>
              <a:defRPr/>
            </a:pPr>
            <a:r>
              <a:rPr kumimoji="0" lang="en-US" altLang="zh-CN" sz="18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endmodule</a:t>
            </a:r>
            <a:endPar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Tree>
    <p:extLst>
      <p:ext uri="{BB962C8B-B14F-4D97-AF65-F5344CB8AC3E}">
        <p14:creationId xmlns:p14="http://schemas.microsoft.com/office/powerpoint/2010/main" val="122472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56"/>
                                        </p:tgtEl>
                                      </p:cBhvr>
                                    </p:animEffect>
                                    <p:set>
                                      <p:cBhvr>
                                        <p:cTn id="7" dur="1" fill="hold">
                                          <p:stCondLst>
                                            <p:cond delay="499"/>
                                          </p:stCondLst>
                                        </p:cTn>
                                        <p:tgtEl>
                                          <p:spTgt spid="5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7"/>
                                        </p:tgtEl>
                                      </p:cBhvr>
                                    </p:animEffect>
                                    <p:set>
                                      <p:cBhvr>
                                        <p:cTn id="10" dur="1" fill="hold">
                                          <p:stCondLst>
                                            <p:cond delay="499"/>
                                          </p:stCondLst>
                                        </p:cTn>
                                        <p:tgtEl>
                                          <p:spTgt spid="5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8"/>
                                        </p:tgtEl>
                                      </p:cBhvr>
                                    </p:animEffect>
                                    <p:set>
                                      <p:cBhvr>
                                        <p:cTn id="16" dur="1" fill="hold">
                                          <p:stCondLst>
                                            <p:cond delay="499"/>
                                          </p:stCondLst>
                                        </p:cTn>
                                        <p:tgtEl>
                                          <p:spTgt spid="58"/>
                                        </p:tgtEl>
                                        <p:attrNameLst>
                                          <p:attrName>style.visibility</p:attrName>
                                        </p:attrNameLst>
                                      </p:cBhvr>
                                      <p:to>
                                        <p:strVal val="hidden"/>
                                      </p:to>
                                    </p:se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dissolve">
                                      <p:cBhvr>
                                        <p:cTn id="20" dur="1000"/>
                                        <p:tgtEl>
                                          <p:spTgt spid="59"/>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fade">
                                      <p:cBhvr>
                                        <p:cTn id="25" dur="1000"/>
                                        <p:tgtEl>
                                          <p:spTgt spid="62"/>
                                        </p:tgtEl>
                                      </p:cBhvr>
                                    </p:animEffect>
                                    <p:anim calcmode="lin" valueType="num">
                                      <p:cBhvr>
                                        <p:cTn id="26" dur="1000" fill="hold"/>
                                        <p:tgtEl>
                                          <p:spTgt spid="62"/>
                                        </p:tgtEl>
                                        <p:attrNameLst>
                                          <p:attrName>ppt_x</p:attrName>
                                        </p:attrNameLst>
                                      </p:cBhvr>
                                      <p:tavLst>
                                        <p:tav tm="0">
                                          <p:val>
                                            <p:strVal val="#ppt_x"/>
                                          </p:val>
                                        </p:tav>
                                        <p:tav tm="100000">
                                          <p:val>
                                            <p:strVal val="#ppt_x"/>
                                          </p:val>
                                        </p:tav>
                                      </p:tavLst>
                                    </p:anim>
                                    <p:anim calcmode="lin" valueType="num">
                                      <p:cBhvr>
                                        <p:cTn id="27"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1000"/>
                                        <p:tgtEl>
                                          <p:spTgt spid="62"/>
                                        </p:tgtEl>
                                      </p:cBhvr>
                                    </p:animEffect>
                                    <p:set>
                                      <p:cBhvr>
                                        <p:cTn id="32" dur="1" fill="hold">
                                          <p:stCondLst>
                                            <p:cond delay="999"/>
                                          </p:stCondLst>
                                        </p:cTn>
                                        <p:tgtEl>
                                          <p:spTgt spid="62"/>
                                        </p:tgtEl>
                                        <p:attrNameLst>
                                          <p:attrName>style.visibility</p:attrName>
                                        </p:attrNameLst>
                                      </p:cBhvr>
                                      <p:to>
                                        <p:strVal val="hidden"/>
                                      </p:to>
                                    </p:se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childTnLst>
                                </p:cTn>
                              </p:par>
                              <p:par>
                                <p:cTn id="37" presetID="35" presetClass="path" presetSubtype="0" accel="50000" decel="50000" fill="hold" nodeType="withEffect">
                                  <p:stCondLst>
                                    <p:cond delay="0"/>
                                  </p:stCondLst>
                                  <p:childTnLst>
                                    <p:animMotion origin="layout" path="M 1.94444E-6 -2.32192E-6 L -0.18889 -0.00185 " pathEditMode="relative" rAng="0" ptsTypes="AA">
                                      <p:cBhvr>
                                        <p:cTn id="38" dur="2000" fill="hold"/>
                                        <p:tgtEl>
                                          <p:spTgt spid="17"/>
                                        </p:tgtEl>
                                        <p:attrNameLst>
                                          <p:attrName>ppt_x</p:attrName>
                                          <p:attrName>ppt_y</p:attrName>
                                        </p:attrNameLst>
                                      </p:cBhvr>
                                      <p:rCtr x="-9444" y="-93"/>
                                    </p:animMotion>
                                  </p:childTnLst>
                                </p:cTn>
                              </p:par>
                            </p:childTnLst>
                          </p:cTn>
                        </p:par>
                        <p:par>
                          <p:cTn id="39" fill="hold">
                            <p:stCondLst>
                              <p:cond delay="3000"/>
                            </p:stCondLst>
                            <p:childTnLst>
                              <p:par>
                                <p:cTn id="40" presetID="9" presetClass="entr" presetSubtype="0" fill="hold" grpId="0" nodeType="after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dissolve">
                                      <p:cBhvr>
                                        <p:cTn id="42" dur="500"/>
                                        <p:tgtEl>
                                          <p:spTgt spid="61"/>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500"/>
                                        <p:tgtEl>
                                          <p:spTgt spid="60"/>
                                        </p:tgtEl>
                                        <p:attrNameLst>
                                          <p:attrName>ppt_y</p:attrName>
                                        </p:attrNameLst>
                                      </p:cBhvr>
                                      <p:tavLst>
                                        <p:tav tm="0">
                                          <p:val>
                                            <p:strVal val="#ppt_y+#ppt_h*1.125000"/>
                                          </p:val>
                                        </p:tav>
                                        <p:tav tm="100000">
                                          <p:val>
                                            <p:strVal val="#ppt_y"/>
                                          </p:val>
                                        </p:tav>
                                      </p:tavLst>
                                    </p:anim>
                                    <p:animEffect transition="in" filter="wipe(up)">
                                      <p:cBhvr>
                                        <p:cTn id="4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6" grpId="0" animBg="1"/>
      <p:bldP spid="57" grpId="0"/>
      <p:bldP spid="59" grpId="0" animBg="1"/>
      <p:bldP spid="60" grpId="0"/>
      <p:bldP spid="6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187624" y="764704"/>
            <a:ext cx="7632848"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14400" rtl="0" eaLnBrk="0" fontAlgn="base" latinLnBrk="0" hangingPunct="0">
              <a:lnSpc>
                <a:spcPct val="120000"/>
              </a:lnSpc>
              <a:spcBef>
                <a:spcPct val="20000"/>
              </a:spcBef>
              <a:spcAft>
                <a:spcPct val="0"/>
              </a:spcAft>
              <a:buClrTx/>
              <a:buSzTx/>
              <a:buFont typeface="Arial" charset="0"/>
              <a:buAutoNum type="arabicPeriod"/>
              <a:tabLst/>
              <a:defRPr/>
            </a:pP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习题</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3-4</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：用</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Verilog</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设计一个</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3-8</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译码器，要求分别用</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case</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语句和</a:t>
            </a:r>
            <a:r>
              <a:rPr kumimoji="0" lang="en-US" altLang="zh-CN" sz="26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if_else</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语句，比较这两种方式。</a:t>
            </a:r>
            <a:endPar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7" name="Rectangle 2"/>
          <p:cNvSpPr>
            <a:spLocks noGrp="1" noChangeArrowheads="1"/>
          </p:cNvSpPr>
          <p:nvPr/>
        </p:nvSpPr>
        <p:spPr bwMode="auto">
          <a:xfrm>
            <a:off x="1007988" y="116632"/>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zh-CN" altLang="en-US" sz="3200" b="1" i="0" u="none" strike="noStrike" kern="1200" cap="none" spc="0" normalizeH="0" baseline="0" noProof="0" dirty="0">
                <a:ln>
                  <a:noFill/>
                </a:ln>
                <a:solidFill>
                  <a:srgbClr val="0070C0"/>
                </a:solidFill>
                <a:effectLst/>
                <a:uLnTx/>
                <a:uFillTx/>
                <a:latin typeface="宋体" pitchFamily="2" charset="-122"/>
                <a:ea typeface="宋体" panose="02010600030101010101" pitchFamily="2" charset="-122"/>
                <a:cs typeface="+mn-cs"/>
              </a:rPr>
              <a:t>习题</a:t>
            </a:r>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446" y="2217738"/>
            <a:ext cx="268605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nvGraphicFramePr>
        <p:xfrm>
          <a:off x="360184" y="1844824"/>
          <a:ext cx="5868000" cy="4820920"/>
        </p:xfrm>
        <a:graphic>
          <a:graphicData uri="http://schemas.openxmlformats.org/drawingml/2006/table">
            <a:tbl>
              <a:tblPr firstRow="1" bandRow="1">
                <a:tableStyleId>{5C22544A-7EE6-4342-B048-85BDC9FD1C3A}</a:tableStyleId>
              </a:tblPr>
              <a:tblGrid>
                <a:gridCol w="396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gridCol w="432000">
                  <a:extLst>
                    <a:ext uri="{9D8B030D-6E8A-4147-A177-3AD203B41FA5}">
                      <a16:colId xmlns:a16="http://schemas.microsoft.com/office/drawing/2014/main" val="20005"/>
                    </a:ext>
                  </a:extLst>
                </a:gridCol>
                <a:gridCol w="432000">
                  <a:extLst>
                    <a:ext uri="{9D8B030D-6E8A-4147-A177-3AD203B41FA5}">
                      <a16:colId xmlns:a16="http://schemas.microsoft.com/office/drawing/2014/main" val="20006"/>
                    </a:ext>
                  </a:extLst>
                </a:gridCol>
                <a:gridCol w="432000">
                  <a:extLst>
                    <a:ext uri="{9D8B030D-6E8A-4147-A177-3AD203B41FA5}">
                      <a16:colId xmlns:a16="http://schemas.microsoft.com/office/drawing/2014/main" val="20007"/>
                    </a:ext>
                  </a:extLst>
                </a:gridCol>
                <a:gridCol w="432000">
                  <a:extLst>
                    <a:ext uri="{9D8B030D-6E8A-4147-A177-3AD203B41FA5}">
                      <a16:colId xmlns:a16="http://schemas.microsoft.com/office/drawing/2014/main" val="20008"/>
                    </a:ext>
                  </a:extLst>
                </a:gridCol>
                <a:gridCol w="432000">
                  <a:extLst>
                    <a:ext uri="{9D8B030D-6E8A-4147-A177-3AD203B41FA5}">
                      <a16:colId xmlns:a16="http://schemas.microsoft.com/office/drawing/2014/main" val="20009"/>
                    </a:ext>
                  </a:extLst>
                </a:gridCol>
                <a:gridCol w="432000">
                  <a:extLst>
                    <a:ext uri="{9D8B030D-6E8A-4147-A177-3AD203B41FA5}">
                      <a16:colId xmlns:a16="http://schemas.microsoft.com/office/drawing/2014/main" val="20010"/>
                    </a:ext>
                  </a:extLst>
                </a:gridCol>
                <a:gridCol w="432000">
                  <a:extLst>
                    <a:ext uri="{9D8B030D-6E8A-4147-A177-3AD203B41FA5}">
                      <a16:colId xmlns:a16="http://schemas.microsoft.com/office/drawing/2014/main" val="20011"/>
                    </a:ext>
                  </a:extLst>
                </a:gridCol>
                <a:gridCol w="432000">
                  <a:extLst>
                    <a:ext uri="{9D8B030D-6E8A-4147-A177-3AD203B41FA5}">
                      <a16:colId xmlns:a16="http://schemas.microsoft.com/office/drawing/2014/main" val="20012"/>
                    </a:ext>
                  </a:extLst>
                </a:gridCol>
              </a:tblGrid>
              <a:tr h="370840">
                <a:tc gridSpan="5">
                  <a:txBody>
                    <a:bodyPr/>
                    <a:lstStyle/>
                    <a:p>
                      <a:pPr algn="ctr"/>
                      <a:r>
                        <a:rPr lang="zh-CN" altLang="en-US" b="1" dirty="0">
                          <a:latin typeface="Times New Roman" panose="02020603050405020304" pitchFamily="18" charset="0"/>
                          <a:cs typeface="Times New Roman" panose="02020603050405020304" pitchFamily="18" charset="0"/>
                        </a:rPr>
                        <a:t>输入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rowSpan="2" gridSpan="8">
                  <a:txBody>
                    <a:bodyPr/>
                    <a:lstStyle/>
                    <a:p>
                      <a:pPr algn="ctr"/>
                      <a:r>
                        <a:rPr lang="zh-CN" altLang="en-US" b="1" dirty="0">
                          <a:latin typeface="Times New Roman" panose="02020603050405020304" pitchFamily="18" charset="0"/>
                          <a:cs typeface="Times New Roman" panose="02020603050405020304" pitchFamily="18" charset="0"/>
                        </a:rPr>
                        <a:t>输出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tc rowSpan="2" hMerge="1">
                  <a:txBody>
                    <a:bodyPr/>
                    <a:lstStyle/>
                    <a:p>
                      <a:endParaRPr lang="zh-CN" altLang="en-US"/>
                    </a:p>
                  </a:txBody>
                  <a:tcPr/>
                </a:tc>
                <a:extLst>
                  <a:ext uri="{0D108BD9-81ED-4DB2-BD59-A6C34878D82A}">
                    <a16:rowId xmlns:a16="http://schemas.microsoft.com/office/drawing/2014/main" val="10000"/>
                  </a:ext>
                </a:extLst>
              </a:tr>
              <a:tr h="370840">
                <a:tc gridSpan="2">
                  <a:txBody>
                    <a:bodyPr/>
                    <a:lstStyle/>
                    <a:p>
                      <a:pPr algn="ctr"/>
                      <a:r>
                        <a:rPr lang="zh-CN" altLang="en-US" b="1" dirty="0">
                          <a:solidFill>
                            <a:schemeClr val="bg1"/>
                          </a:solidFill>
                          <a:latin typeface="Times New Roman" panose="02020603050405020304" pitchFamily="18" charset="0"/>
                          <a:cs typeface="Times New Roman" panose="02020603050405020304" pitchFamily="18" charset="0"/>
                        </a:rPr>
                        <a:t>控制码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endParaRPr lang="zh-CN" altLang="en-US" dirty="0"/>
                    </a:p>
                  </a:txBody>
                  <a:tcPr/>
                </a:tc>
                <a:tc gridSpan="3">
                  <a:txBody>
                    <a:bodyPr/>
                    <a:lstStyle/>
                    <a:p>
                      <a:pPr algn="ctr"/>
                      <a:r>
                        <a:rPr lang="zh-CN" altLang="en-US" b="1" dirty="0">
                          <a:solidFill>
                            <a:schemeClr val="bg1"/>
                          </a:solidFill>
                          <a:latin typeface="Times New Roman" panose="02020603050405020304" pitchFamily="18" charset="0"/>
                          <a:cs typeface="Times New Roman" panose="02020603050405020304" pitchFamily="18" charset="0"/>
                        </a:rPr>
                        <a:t>数码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endParaRPr lang="zh-CN" altLang="en-US" dirty="0"/>
                    </a:p>
                  </a:txBody>
                  <a:tcPr/>
                </a:tc>
                <a:tc hMerge="1">
                  <a:txBody>
                    <a:bodyPr/>
                    <a:lstStyle/>
                    <a:p>
                      <a:endParaRPr lang="zh-CN" altLang="en-US" dirty="0"/>
                    </a:p>
                  </a:txBody>
                  <a:tcPr/>
                </a:tc>
                <a:tc gridSpan="8" vMerge="1">
                  <a:txBody>
                    <a:bodyPr/>
                    <a:lstStyle/>
                    <a:p>
                      <a:endParaRPr lang="zh-CN" altLang="en-US" dirty="0"/>
                    </a:p>
                  </a:txBody>
                  <a:tcPr/>
                </a:tc>
                <a:tc hMerge="1" vMerge="1">
                  <a:txBody>
                    <a:bodyPr/>
                    <a:lstStyle/>
                    <a:p>
                      <a:endParaRPr lang="zh-CN" altLang="en-US" dirty="0"/>
                    </a:p>
                  </a:txBody>
                  <a:tcPr/>
                </a:tc>
                <a:tc hMerge="1" vMerge="1">
                  <a:txBody>
                    <a:bodyPr/>
                    <a:lstStyle/>
                    <a:p>
                      <a:endParaRPr lang="zh-CN" altLang="en-US" dirty="0"/>
                    </a:p>
                  </a:txBody>
                  <a:tcPr/>
                </a:tc>
                <a:tc hMerge="1" vMerge="1">
                  <a:txBody>
                    <a:bodyPr/>
                    <a:lstStyle/>
                    <a:p>
                      <a:endParaRPr lang="zh-CN" altLang="en-US" dirty="0"/>
                    </a:p>
                  </a:txBody>
                  <a:tcPr/>
                </a:tc>
                <a:tc hMerge="1" vMerge="1">
                  <a:txBody>
                    <a:bodyPr/>
                    <a:lstStyle/>
                    <a:p>
                      <a:endParaRPr lang="zh-CN" altLang="en-US" dirty="0"/>
                    </a:p>
                  </a:txBody>
                  <a:tcPr/>
                </a:tc>
                <a:tc hMerge="1" vMerge="1">
                  <a:txBody>
                    <a:bodyPr/>
                    <a:lstStyle/>
                    <a:p>
                      <a:endParaRPr lang="zh-CN" altLang="en-US" dirty="0"/>
                    </a:p>
                  </a:txBody>
                  <a:tcPr/>
                </a:tc>
                <a:tc hMerge="1" vMerge="1">
                  <a:txBody>
                    <a:bodyPr/>
                    <a:lstStyle/>
                    <a:p>
                      <a:endParaRPr lang="zh-CN" altLang="en-US" dirty="0"/>
                    </a:p>
                  </a:txBody>
                  <a:tcPr/>
                </a:tc>
                <a:tc hMerge="1" vMerge="1">
                  <a:txBody>
                    <a:bodyPr/>
                    <a:lstStyle/>
                    <a:p>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S</a:t>
                      </a:r>
                      <a:r>
                        <a:rPr lang="en-US" altLang="zh-CN" b="1" baseline="-25000"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S</a:t>
                      </a:r>
                      <a:r>
                        <a:rPr lang="en-US" altLang="zh-CN" b="1" baseline="-25000" dirty="0">
                          <a:latin typeface="Times New Roman" panose="02020603050405020304" pitchFamily="18" charset="0"/>
                          <a:cs typeface="Times New Roman" panose="02020603050405020304" pitchFamily="18" charset="0"/>
                        </a:rPr>
                        <a:t>2</a:t>
                      </a:r>
                      <a:r>
                        <a:rPr lang="en-US" altLang="zh-CN" b="1" baseline="0" dirty="0">
                          <a:latin typeface="Times New Roman" panose="02020603050405020304" pitchFamily="18" charset="0"/>
                          <a:cs typeface="Times New Roman" panose="02020603050405020304" pitchFamily="18" charset="0"/>
                        </a:rPr>
                        <a:t>+S</a:t>
                      </a:r>
                      <a:r>
                        <a:rPr lang="en-US" altLang="zh-CN" b="1" baseline="-25000" dirty="0">
                          <a:latin typeface="Times New Roman" panose="02020603050405020304" pitchFamily="18" charset="0"/>
                          <a:cs typeface="Times New Roman" panose="02020603050405020304" pitchFamily="18" charset="0"/>
                        </a:rPr>
                        <a:t>3</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A</a:t>
                      </a:r>
                      <a:r>
                        <a:rPr lang="en-US" altLang="zh-CN" b="1" baseline="-25000" dirty="0">
                          <a:latin typeface="Times New Roman" panose="02020603050405020304" pitchFamily="18" charset="0"/>
                          <a:cs typeface="Times New Roman" panose="02020603050405020304" pitchFamily="18" charset="0"/>
                        </a:rPr>
                        <a:t>2</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A</a:t>
                      </a:r>
                      <a:r>
                        <a:rPr lang="en-US" altLang="zh-CN" b="1" baseline="-25000"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A</a:t>
                      </a:r>
                      <a:r>
                        <a:rPr lang="en-US" altLang="zh-CN" b="1" baseline="-25000"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r>
                        <a:rPr lang="en-US" altLang="zh-CN" b="1" baseline="-25000"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r>
                        <a:rPr lang="en-US" altLang="zh-CN" b="1" baseline="-25000"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r>
                        <a:rPr lang="en-US" altLang="zh-CN" b="1" baseline="-25000" dirty="0">
                          <a:latin typeface="Times New Roman" panose="02020603050405020304" pitchFamily="18" charset="0"/>
                          <a:cs typeface="Times New Roman" panose="02020603050405020304" pitchFamily="18" charset="0"/>
                        </a:rPr>
                        <a:t>2</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r>
                        <a:rPr lang="en-US" altLang="zh-CN" b="1" baseline="-25000" dirty="0">
                          <a:latin typeface="Times New Roman" panose="02020603050405020304" pitchFamily="18" charset="0"/>
                          <a:cs typeface="Times New Roman" panose="02020603050405020304" pitchFamily="18" charset="0"/>
                        </a:rPr>
                        <a:t>3</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r>
                        <a:rPr lang="en-US" altLang="zh-CN" b="1" baseline="-25000" dirty="0">
                          <a:latin typeface="Times New Roman" panose="02020603050405020304" pitchFamily="18" charset="0"/>
                          <a:cs typeface="Times New Roman" panose="02020603050405020304" pitchFamily="18" charset="0"/>
                        </a:rPr>
                        <a:t>4</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r>
                        <a:rPr lang="en-US" altLang="zh-CN" b="1" baseline="-25000" dirty="0">
                          <a:latin typeface="Times New Roman" panose="02020603050405020304" pitchFamily="18" charset="0"/>
                          <a:cs typeface="Times New Roman" panose="02020603050405020304" pitchFamily="18" charset="0"/>
                        </a:rPr>
                        <a:t>5</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r>
                        <a:rPr lang="en-US" altLang="zh-CN" b="1" baseline="-25000" dirty="0">
                          <a:latin typeface="Times New Roman" panose="02020603050405020304" pitchFamily="18" charset="0"/>
                          <a:cs typeface="Times New Roman" panose="02020603050405020304" pitchFamily="18" charset="0"/>
                        </a:rPr>
                        <a:t>6</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Y</a:t>
                      </a:r>
                      <a:r>
                        <a:rPr lang="en-US" altLang="zh-CN" b="1" baseline="-25000" dirty="0">
                          <a:latin typeface="Times New Roman" panose="02020603050405020304" pitchFamily="18" charset="0"/>
                          <a:cs typeface="Times New Roman" panose="02020603050405020304" pitchFamily="18" charset="0"/>
                        </a:rPr>
                        <a:t>7</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x</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b="1" dirty="0">
                          <a:latin typeface="Times New Roman" panose="02020603050405020304" pitchFamily="18" charset="0"/>
                          <a:cs typeface="Times New Roman" panose="02020603050405020304" pitchFamily="18" charset="0"/>
                        </a:rPr>
                        <a:t>0</a:t>
                      </a: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4202022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1043608" y="116632"/>
            <a:ext cx="741682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case</a:t>
            </a: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语句描述</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3-8</a:t>
            </a: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译码器</a:t>
            </a:r>
            <a:endPar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8" name="Text Box 9"/>
          <p:cNvSpPr txBox="1">
            <a:spLocks noChangeArrowheads="1"/>
          </p:cNvSpPr>
          <p:nvPr/>
        </p:nvSpPr>
        <p:spPr bwMode="auto">
          <a:xfrm>
            <a:off x="1101449" y="727422"/>
            <a:ext cx="7853553" cy="5909310"/>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decoder3_8 (S1, S2, S3, A, Y);</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S1, S2, S3;   input [2: 0] A; wire S1, S2, S3; wire [2: 0] A;</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[7: 0]  Y;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[7: 0] Y;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S;</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always @ (S1, S2, S3, A)  begin</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S&lt;=S2|S3;</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if (S1==0)   Y&lt;= 8'b11111111;</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else if (S)    Y&lt;=8'b11111111;</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else</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case(A)</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3'b000 :  Y=8'b11111110;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3'b001 :  Y=8'b11111101;</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3'b010 :  Y=8'b11111011;</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3'b011 :  Y=8'b11110111;</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3'b100 :  Y=8'b11101111;</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3'b101 :  Y=8'b11011111;</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3'b110 :  Y=8'b10111111;</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3'b111 :  Y=8'b01111111;</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default :  Y=8'bxxxxxxxx;</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endcase</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end    </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Tree>
    <p:extLst>
      <p:ext uri="{BB962C8B-B14F-4D97-AF65-F5344CB8AC3E}">
        <p14:creationId xmlns:p14="http://schemas.microsoft.com/office/powerpoint/2010/main" val="7324454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1043608" y="116632"/>
            <a:ext cx="741682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en-US" altLang="zh-CN" sz="2800" b="1" i="0" u="none" strike="noStrike" kern="1200" cap="none" spc="0" normalizeH="0" baseline="0" noProof="0" dirty="0" err="1">
                <a:ln>
                  <a:noFill/>
                </a:ln>
                <a:solidFill>
                  <a:srgbClr val="C0504D">
                    <a:lumMod val="75000"/>
                  </a:srgbClr>
                </a:solidFill>
                <a:effectLst/>
                <a:uLnTx/>
                <a:uFillTx/>
                <a:latin typeface="Times New Roman" pitchFamily="18" charset="0"/>
                <a:ea typeface="宋体" pitchFamily="2" charset="-122"/>
                <a:cs typeface="Times New Roman" pitchFamily="18" charset="0"/>
              </a:rPr>
              <a:t>if_else</a:t>
            </a: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语句描述</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3-8</a:t>
            </a: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译码器</a:t>
            </a:r>
            <a:endPar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8" name="Text Box 9"/>
          <p:cNvSpPr txBox="1">
            <a:spLocks noChangeArrowheads="1"/>
          </p:cNvSpPr>
          <p:nvPr/>
        </p:nvSpPr>
        <p:spPr bwMode="auto">
          <a:xfrm>
            <a:off x="1101449" y="727422"/>
            <a:ext cx="7853553" cy="594008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decoder3_8 (S1, S2, S3, A, Y);</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S1, S2, S3;   input [2: 0] A; wire S1, S2, S3; wire [2: 0] A;</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[7: 0]  Y;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[7: 0] Y;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S;</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always @ (S1, S2, S3, A)  begin</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S&lt;=S2|S3;</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if (S1==0)   Y&lt;= 8'b11111111;</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else if (S)    Y&lt;=8'b11111111;</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else  begin</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if(A==3'b000) Y=8'b11111110;</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else if(A==3'b001) Y=8'b11111101;</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else if(A==3'b010) Y=8'b11111011;</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else if(A==3'b011) Y=8'b11110111;</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else if(A==3'b100) Y=8'b11101111;</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else if(A==3'b101) Y=8'b11011111;</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else if(A==3'b110) Y=8'b10111111;</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else if(A==3'b111) Y=8'b01111111;</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else    Y=8'bxxxxxxxx</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end	</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end    </a:t>
            </a:r>
          </a:p>
          <a:p>
            <a:pPr marL="0" marR="0" lvl="0" indent="0" algn="l" defTabSz="914400" rtl="0" eaLnBrk="0" fontAlgn="base" latinLnBrk="0" hangingPunct="0">
              <a:lnSpc>
                <a:spcPct val="95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Tree>
    <p:extLst>
      <p:ext uri="{BB962C8B-B14F-4D97-AF65-F5344CB8AC3E}">
        <p14:creationId xmlns:p14="http://schemas.microsoft.com/office/powerpoint/2010/main" val="37199771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187624" y="1365460"/>
            <a:ext cx="763284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14400" rtl="0" eaLnBrk="0" fontAlgn="base" latinLnBrk="0" hangingPunct="0">
              <a:lnSpc>
                <a:spcPct val="120000"/>
              </a:lnSpc>
              <a:spcBef>
                <a:spcPct val="20000"/>
              </a:spcBef>
              <a:spcAft>
                <a:spcPct val="0"/>
              </a:spcAft>
              <a:buClrTx/>
              <a:buSzTx/>
              <a:buFont typeface="+mj-lt"/>
              <a:buAutoNum type="arabicPeriod" startAt="2"/>
              <a:tabLst/>
              <a:defRPr/>
            </a:pP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习题</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3-5</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：图</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3-16</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所示的是双</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选</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多路选择器构成的电路</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MUXK</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，对于其中</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MUX21A</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，当</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s=0</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和</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时，分别有</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y=a</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和</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y=b</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。试在一个模块中用两个例化语句来表达此电路。</a:t>
            </a:r>
            <a:endPar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7" name="Rectangle 2"/>
          <p:cNvSpPr>
            <a:spLocks noGrp="1" noChangeArrowheads="1"/>
          </p:cNvSpPr>
          <p:nvPr/>
        </p:nvSpPr>
        <p:spPr bwMode="auto">
          <a:xfrm>
            <a:off x="1007988" y="481967"/>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zh-CN" altLang="en-US" sz="3200" b="1" i="0" u="none" strike="noStrike" kern="1200" cap="none" spc="0" normalizeH="0" baseline="0" noProof="0" dirty="0">
                <a:ln>
                  <a:noFill/>
                </a:ln>
                <a:solidFill>
                  <a:srgbClr val="0070C0"/>
                </a:solidFill>
                <a:effectLst/>
                <a:uLnTx/>
                <a:uFillTx/>
                <a:latin typeface="宋体" pitchFamily="2" charset="-122"/>
                <a:ea typeface="宋体" panose="02010600030101010101" pitchFamily="2" charset="-122"/>
                <a:cs typeface="+mn-cs"/>
              </a:rPr>
              <a:t>习题</a:t>
            </a:r>
          </a:p>
        </p:txBody>
      </p:sp>
      <p:pic>
        <p:nvPicPr>
          <p:cNvPr id="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5060" y="3664421"/>
            <a:ext cx="66579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8931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Text Box 9"/>
          <p:cNvSpPr txBox="1">
            <a:spLocks noChangeArrowheads="1"/>
          </p:cNvSpPr>
          <p:nvPr/>
        </p:nvSpPr>
        <p:spPr bwMode="auto">
          <a:xfrm>
            <a:off x="1101449" y="4145012"/>
            <a:ext cx="7853553" cy="2308324"/>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MUXK (a1, a2, a3, s0, s1,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outy</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a1, a2, a3, s0, s1;</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outy</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wire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outy</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wire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tmp</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MUX21A  U1(.a(a2), .b(a3), .s(s0), .y(</a:t>
            </a: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tmp</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MUX21A  U2(.a(a1), .b(</a:t>
            </a: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tmp</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.s(s1), .y(</a:t>
            </a: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outy</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1043" y="2187408"/>
            <a:ext cx="4867421" cy="1775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txBox="1">
            <a:spLocks noChangeArrowheads="1"/>
          </p:cNvSpPr>
          <p:nvPr/>
        </p:nvSpPr>
        <p:spPr bwMode="auto">
          <a:xfrm>
            <a:off x="1115616" y="260648"/>
            <a:ext cx="763284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14400" rtl="0" eaLnBrk="0" fontAlgn="base" latinLnBrk="0" hangingPunct="0">
              <a:lnSpc>
                <a:spcPct val="120000"/>
              </a:lnSpc>
              <a:spcBef>
                <a:spcPct val="20000"/>
              </a:spcBef>
              <a:spcAft>
                <a:spcPct val="0"/>
              </a:spcAft>
              <a:buClrTx/>
              <a:buSzTx/>
              <a:buFont typeface="+mj-lt"/>
              <a:buAutoNum type="arabicPeriod" startAt="2"/>
              <a:tabLst/>
              <a:defRPr/>
            </a:pP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习题</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3-5</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：图</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3-16</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所示的是双</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2</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选</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多路选择器构成的电路</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MUXK</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，对于其中</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MUX21A</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，当</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s=0</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和</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1</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时，分别有</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y=a</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和</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y=b</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。试在一个模块中用</a:t>
            </a:r>
            <a:r>
              <a:rPr kumimoji="0" lang="zh-CN" altLang="en-US" sz="26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两个例化语句来</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表达此电路。</a:t>
            </a:r>
            <a:endPar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Tree>
    <p:extLst>
      <p:ext uri="{BB962C8B-B14F-4D97-AF65-F5344CB8AC3E}">
        <p14:creationId xmlns:p14="http://schemas.microsoft.com/office/powerpoint/2010/main" val="20866187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1" name="标题 1"/>
          <p:cNvSpPr>
            <a:spLocks noGrp="1"/>
          </p:cNvSpPr>
          <p:nvPr>
            <p:ph type="title"/>
          </p:nvPr>
        </p:nvSpPr>
        <p:spPr>
          <a:xfrm>
            <a:off x="1547813" y="1700213"/>
            <a:ext cx="6337300" cy="2090737"/>
          </a:xfrm>
        </p:spPr>
        <p:txBody>
          <a:bodyPr/>
          <a:lstStyle/>
          <a:p>
            <a:r>
              <a:rPr lang="zh-CN" altLang="en-US" sz="4800" b="1">
                <a:solidFill>
                  <a:srgbClr val="00B050"/>
                </a:solidFill>
                <a:latin typeface="黑体" pitchFamily="49" charset="-122"/>
                <a:ea typeface="黑体" pitchFamily="49" charset="-122"/>
              </a:rPr>
              <a:t>第</a:t>
            </a:r>
            <a:r>
              <a:rPr lang="en-US" altLang="zh-CN" sz="4800" b="1">
                <a:solidFill>
                  <a:srgbClr val="00B050"/>
                </a:solidFill>
                <a:latin typeface="Times New Roman" pitchFamily="18" charset="0"/>
                <a:ea typeface="黑体" pitchFamily="49" charset="-122"/>
                <a:cs typeface="Times New Roman" pitchFamily="18" charset="0"/>
              </a:rPr>
              <a:t>5</a:t>
            </a:r>
            <a:r>
              <a:rPr lang="zh-CN" altLang="en-US" sz="4800" b="1">
                <a:solidFill>
                  <a:srgbClr val="00B050"/>
                </a:solidFill>
                <a:latin typeface="黑体" pitchFamily="49" charset="-122"/>
                <a:ea typeface="黑体" pitchFamily="49" charset="-122"/>
              </a:rPr>
              <a:t>章  时序电路的</a:t>
            </a:r>
            <a:r>
              <a:rPr lang="en-US" altLang="zh-CN" sz="4800" b="1">
                <a:solidFill>
                  <a:srgbClr val="00B050"/>
                </a:solidFill>
                <a:latin typeface="黑体" pitchFamily="49" charset="-122"/>
                <a:ea typeface="黑体" pitchFamily="49" charset="-122"/>
              </a:rPr>
              <a:t>Verilog</a:t>
            </a:r>
            <a:r>
              <a:rPr lang="zh-CN" altLang="en-US" sz="4800" b="1">
                <a:solidFill>
                  <a:srgbClr val="00B050"/>
                </a:solidFill>
                <a:latin typeface="黑体" pitchFamily="49" charset="-122"/>
                <a:ea typeface="黑体" pitchFamily="49" charset="-122"/>
              </a:rPr>
              <a:t>设计</a:t>
            </a:r>
            <a:endParaRPr lang="zh-CN" altLang="en-US" sz="4800" b="1">
              <a:solidFill>
                <a:srgbClr val="00B050"/>
              </a:solidFill>
              <a:latin typeface="Times New Roman" panose="02020603050405020304" pitchFamily="18" charset="0"/>
              <a:ea typeface="黑体" pitchFamily="49" charset="-122"/>
              <a:cs typeface="Times New Roman" panose="02020603050405020304" pitchFamily="18" charset="0"/>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67</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68</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矩形 7"/>
          <p:cNvSpPr>
            <a:spLocks noChangeArrowheads="1"/>
          </p:cNvSpPr>
          <p:nvPr/>
        </p:nvSpPr>
        <p:spPr bwMode="auto">
          <a:xfrm>
            <a:off x="1259633" y="1073947"/>
            <a:ext cx="7560840" cy="156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6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边沿触发</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时序元件：采用</a:t>
            </a:r>
            <a:r>
              <a:rPr kumimoji="0" lang="en-US" altLang="zh-CN" sz="26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Times New Roman" pitchFamily="18" charset="0"/>
              </a:rPr>
              <a:t>posedge</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或</a:t>
            </a:r>
            <a:r>
              <a:rPr kumimoji="0" lang="en-US" altLang="zh-CN" sz="26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Times New Roman" pitchFamily="18" charset="0"/>
              </a:rPr>
              <a:t>negedge</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6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电平触发</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时序元件：通过</a:t>
            </a:r>
            <a:r>
              <a:rPr kumimoji="0" lang="zh-CN" altLang="en-US" sz="26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不完整的条件语句</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1200"/>
              </a:spcAft>
              <a:buClr>
                <a:prstClr val="black"/>
              </a:buClr>
              <a:buSzTx/>
              <a:buFont typeface="Wingdings" panose="05000000000000000000" pitchFamily="2" charset="2"/>
              <a:buChar char="Ø"/>
              <a:tabLst/>
              <a:defRPr/>
            </a:pPr>
            <a:r>
              <a:rPr kumimoji="0" lang="zh-CN" altLang="en-US" sz="26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组合逻辑电路</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：通过</a:t>
            </a:r>
            <a:r>
              <a:rPr kumimoji="0" lang="zh-CN" altLang="en-US" sz="26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完整的条件语句</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Tree>
    <p:extLst>
      <p:ext uri="{BB962C8B-B14F-4D97-AF65-F5344CB8AC3E}">
        <p14:creationId xmlns:p14="http://schemas.microsoft.com/office/powerpoint/2010/main" val="20583768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Rectangle 2"/>
          <p:cNvSpPr>
            <a:spLocks noGrp="1" noChangeArrowheads="1"/>
          </p:cNvSpPr>
          <p:nvPr/>
        </p:nvSpPr>
        <p:spPr bwMode="auto">
          <a:xfrm>
            <a:off x="1043607" y="260648"/>
            <a:ext cx="7515839"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§5.1.8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时钟过程表述的特点和规律</a:t>
            </a:r>
          </a:p>
        </p:txBody>
      </p:sp>
      <p:sp>
        <p:nvSpPr>
          <p:cNvPr id="10" name="矩形 9"/>
          <p:cNvSpPr>
            <a:spLocks noChangeArrowheads="1"/>
          </p:cNvSpPr>
          <p:nvPr/>
        </p:nvSpPr>
        <p:spPr bwMode="auto">
          <a:xfrm>
            <a:off x="1043608" y="1504869"/>
            <a:ext cx="7776865" cy="516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Tx/>
              <a:buSzTx/>
              <a:buFont typeface="Wingdings" panose="05000000000000000000"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如果将某信号</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A</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定义为</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边沿敏感时钟信号</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，则必须在敏感信号表中给出对应的表述，如</a:t>
            </a:r>
            <a:r>
              <a:rPr kumimoji="0" lang="en-US" altLang="zh-CN" sz="2200" b="1" i="0" u="none" strike="noStrike" kern="1200" cap="none" spc="0" normalizeH="0" baseline="0" noProof="0" err="1">
                <a:ln>
                  <a:noFill/>
                </a:ln>
                <a:solidFill>
                  <a:srgbClr val="FF0000"/>
                </a:solidFill>
                <a:effectLst/>
                <a:uLnTx/>
                <a:uFillTx/>
                <a:latin typeface="Times New Roman" pitchFamily="18" charset="0"/>
                <a:ea typeface="宋体" pitchFamily="2" charset="-122"/>
                <a:cs typeface="Times New Roman" pitchFamily="18" charset="0"/>
              </a:rPr>
              <a:t>posedge</a:t>
            </a:r>
            <a:r>
              <a:rPr kumimoji="0" lang="en-US" altLang="zh-CN"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 A</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或</a:t>
            </a:r>
            <a:r>
              <a:rPr kumimoji="0" lang="en-US" altLang="zh-CN" sz="2200" b="1" i="0" u="none" strike="noStrike" kern="1200" cap="none" spc="0" normalizeH="0" baseline="0" noProof="0" err="1">
                <a:ln>
                  <a:noFill/>
                </a:ln>
                <a:solidFill>
                  <a:srgbClr val="FF0000"/>
                </a:solidFill>
                <a:effectLst/>
                <a:uLnTx/>
                <a:uFillTx/>
                <a:latin typeface="Times New Roman" pitchFamily="18" charset="0"/>
                <a:ea typeface="宋体" pitchFamily="2" charset="-122"/>
                <a:cs typeface="Times New Roman" pitchFamily="18" charset="0"/>
              </a:rPr>
              <a:t>negedge</a:t>
            </a:r>
            <a:r>
              <a:rPr kumimoji="0" lang="en-US" altLang="zh-CN"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 A</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；而且在</a:t>
            </a:r>
            <a:r>
              <a:rPr kumimoji="0" lang="en-US" altLang="zh-CN"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always</a:t>
            </a: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过程结构中不能再出现信号</a:t>
            </a:r>
            <a:r>
              <a:rPr kumimoji="0" lang="en-US" altLang="zh-CN"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A</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anose="05000000000000000000"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如果将某信号</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B</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定义为对应于时钟的</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电平敏感</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的</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异步控制信号</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，则除了在敏感信号表中给出对应的表述外，如</a:t>
            </a:r>
            <a:r>
              <a:rPr kumimoji="0" lang="en-US" altLang="zh-CN" sz="2200" b="1" i="0" u="none" strike="noStrike" kern="1200" cap="none" spc="0" normalizeH="0" baseline="0" noProof="0" err="1">
                <a:ln>
                  <a:noFill/>
                </a:ln>
                <a:solidFill>
                  <a:srgbClr val="FF0000"/>
                </a:solidFill>
                <a:effectLst/>
                <a:uLnTx/>
                <a:uFillTx/>
                <a:latin typeface="Times New Roman" pitchFamily="18" charset="0"/>
                <a:ea typeface="宋体" pitchFamily="2" charset="-122"/>
                <a:cs typeface="Times New Roman" pitchFamily="18" charset="0"/>
              </a:rPr>
              <a:t>posedge</a:t>
            </a:r>
            <a:r>
              <a:rPr kumimoji="0" lang="en-US" altLang="zh-CN"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 B</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或</a:t>
            </a:r>
            <a:r>
              <a:rPr kumimoji="0" lang="en-US" altLang="zh-CN" sz="2200" b="1" i="0" u="none" strike="noStrike" kern="1200" cap="none" spc="0" normalizeH="0" baseline="0" noProof="0" err="1">
                <a:ln>
                  <a:noFill/>
                </a:ln>
                <a:solidFill>
                  <a:srgbClr val="FF0000"/>
                </a:solidFill>
                <a:effectLst/>
                <a:uLnTx/>
                <a:uFillTx/>
                <a:latin typeface="Times New Roman" pitchFamily="18" charset="0"/>
                <a:ea typeface="宋体" pitchFamily="2" charset="-122"/>
                <a:cs typeface="Times New Roman" pitchFamily="18" charset="0"/>
              </a:rPr>
              <a:t>negedge</a:t>
            </a:r>
            <a:r>
              <a:rPr kumimoji="0" lang="en-US" altLang="zh-CN"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 B</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在</a:t>
            </a:r>
            <a:r>
              <a:rPr kumimoji="0" lang="en-US" altLang="zh-CN"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always</a:t>
            </a: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过程结构中必须明示信号</a:t>
            </a:r>
            <a:r>
              <a:rPr kumimoji="0" lang="en-US" altLang="zh-CN"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B</a:t>
            </a: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的逻辑行为</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。注意其</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在表述上必须是边沿敏感信号，但电路性能上是电平敏感的</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anose="05000000000000000000"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如果某信号定义为对应于时钟的</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同步控制信号</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（或仅仅是同步输入信号），则</a:t>
            </a: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绝不可以以任何形式出现在敏感信号表中</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anose="05000000000000000000"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如果同一模块中有</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独立于主时钟</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的时序或组合逻辑，必须用</a:t>
            </a: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另一个过程</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来描述。</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9" name="矩形 8"/>
          <p:cNvSpPr>
            <a:spLocks noChangeArrowheads="1"/>
          </p:cNvSpPr>
          <p:nvPr/>
        </p:nvSpPr>
        <p:spPr bwMode="auto">
          <a:xfrm>
            <a:off x="1043608" y="907952"/>
            <a:ext cx="7560840" cy="465448"/>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Tx/>
              <a:buSzTx/>
              <a:buFont typeface="Arial" charset="0"/>
              <a:buNone/>
              <a:tabLst/>
              <a:defRPr/>
            </a:pPr>
            <a:r>
              <a:rPr kumimoji="0" lang="zh-CN" altLang="en-US" sz="24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边沿触发型时序模块遵循规律：</a:t>
            </a:r>
            <a:endParaRPr kumimoji="0" lang="en-US" altLang="zh-CN" sz="24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69</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9608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1" name="标题 1"/>
          <p:cNvSpPr>
            <a:spLocks noGrp="1"/>
          </p:cNvSpPr>
          <p:nvPr>
            <p:ph type="title"/>
          </p:nvPr>
        </p:nvSpPr>
        <p:spPr>
          <a:xfrm>
            <a:off x="1547813" y="1700213"/>
            <a:ext cx="6337300" cy="2090737"/>
          </a:xfrm>
        </p:spPr>
        <p:txBody>
          <a:bodyPr/>
          <a:lstStyle/>
          <a:p>
            <a:r>
              <a:rPr lang="zh-CN" altLang="en-US" sz="4800" b="1" dirty="0">
                <a:solidFill>
                  <a:srgbClr val="00B050"/>
                </a:solidFill>
                <a:latin typeface="黑体" pitchFamily="49" charset="-122"/>
                <a:ea typeface="黑体" pitchFamily="49" charset="-122"/>
              </a:rPr>
              <a:t>第</a:t>
            </a:r>
            <a:r>
              <a:rPr lang="en-US" altLang="zh-CN" sz="4800" b="1" dirty="0">
                <a:solidFill>
                  <a:srgbClr val="00B050"/>
                </a:solidFill>
                <a:latin typeface="Times New Roman" pitchFamily="18" charset="0"/>
                <a:ea typeface="黑体" pitchFamily="49" charset="-122"/>
                <a:cs typeface="Times New Roman" pitchFamily="18" charset="0"/>
              </a:rPr>
              <a:t>3</a:t>
            </a:r>
            <a:r>
              <a:rPr lang="zh-CN" altLang="en-US" sz="4800" b="1" dirty="0">
                <a:solidFill>
                  <a:srgbClr val="00B050"/>
                </a:solidFill>
                <a:latin typeface="黑体" pitchFamily="49" charset="-122"/>
                <a:ea typeface="黑体" pitchFamily="49" charset="-122"/>
              </a:rPr>
              <a:t>章  </a:t>
            </a:r>
            <a:r>
              <a:rPr lang="zh-CN" altLang="en-US" sz="4800" b="1" dirty="0">
                <a:solidFill>
                  <a:srgbClr val="00B050"/>
                </a:solidFill>
                <a:latin typeface="Times New Roman" panose="02020603050405020304" pitchFamily="18" charset="0"/>
                <a:ea typeface="黑体" pitchFamily="49" charset="-122"/>
                <a:cs typeface="Times New Roman" panose="02020603050405020304" pitchFamily="18" charset="0"/>
              </a:rPr>
              <a:t>组合电路的</a:t>
            </a:r>
            <a:r>
              <a:rPr lang="en-US" altLang="zh-CN" sz="4800" b="1" dirty="0">
                <a:solidFill>
                  <a:srgbClr val="00B050"/>
                </a:solidFill>
                <a:latin typeface="Times New Roman" panose="02020603050405020304" pitchFamily="18" charset="0"/>
                <a:ea typeface="黑体" pitchFamily="49" charset="-122"/>
                <a:cs typeface="Times New Roman" panose="02020603050405020304" pitchFamily="18" charset="0"/>
              </a:rPr>
              <a:t>Verilog</a:t>
            </a:r>
            <a:r>
              <a:rPr lang="zh-CN" altLang="en-US" sz="4800" b="1" dirty="0">
                <a:solidFill>
                  <a:srgbClr val="00B050"/>
                </a:solidFill>
                <a:latin typeface="Times New Roman" panose="02020603050405020304" pitchFamily="18" charset="0"/>
                <a:ea typeface="黑体" pitchFamily="49" charset="-122"/>
                <a:cs typeface="Times New Roman" panose="02020603050405020304" pitchFamily="18" charset="0"/>
              </a:rPr>
              <a:t>设计</a:t>
            </a: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7</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矩形 9"/>
          <p:cNvSpPr>
            <a:spLocks noChangeArrowheads="1"/>
          </p:cNvSpPr>
          <p:nvPr/>
        </p:nvSpPr>
        <p:spPr bwMode="auto">
          <a:xfrm>
            <a:off x="1043608" y="116632"/>
            <a:ext cx="7776865" cy="527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Tx/>
              <a:buSzTx/>
              <a:buFont typeface="Arial" charset="0"/>
              <a:buNone/>
              <a:tabLst/>
              <a:defRPr/>
            </a:pPr>
            <a:r>
              <a:rPr kumimoji="0" lang="zh-CN" altLang="en-US" sz="2800" b="1" i="0" u="none" strike="noStrike" kern="1200" cap="none" spc="0" normalizeH="0" baseline="0" noProof="0">
                <a:ln>
                  <a:noFill/>
                </a:ln>
                <a:solidFill>
                  <a:srgbClr val="0066FF"/>
                </a:solidFill>
                <a:effectLst/>
                <a:uLnTx/>
                <a:uFillTx/>
                <a:latin typeface="Times New Roman" pitchFamily="18" charset="0"/>
                <a:ea typeface="宋体" pitchFamily="2" charset="-122"/>
                <a:cs typeface="Times New Roman" pitchFamily="18" charset="0"/>
              </a:rPr>
              <a:t>注意：</a:t>
            </a:r>
            <a:endParaRPr kumimoji="0" lang="en-US" altLang="zh-CN" sz="2800" b="1" i="0" u="none" strike="noStrike" kern="1200" cap="none" spc="0" normalizeH="0" baseline="0" noProof="0">
              <a:ln>
                <a:noFill/>
              </a:ln>
              <a:solidFill>
                <a:srgbClr val="0066FF"/>
              </a:solidFill>
              <a:effectLst/>
              <a:uLnTx/>
              <a:uFillTx/>
              <a:latin typeface="Times New Roman" pitchFamily="18" charset="0"/>
              <a:ea typeface="宋体" pitchFamily="2" charset="-122"/>
              <a:cs typeface="Times New Roman" pitchFamily="18" charset="0"/>
            </a:endParaRPr>
          </a:p>
        </p:txBody>
      </p:sp>
      <p:sp>
        <p:nvSpPr>
          <p:cNvPr id="7" name="矩形 6"/>
          <p:cNvSpPr>
            <a:spLocks noChangeArrowheads="1"/>
          </p:cNvSpPr>
          <p:nvPr/>
        </p:nvSpPr>
        <p:spPr bwMode="auto">
          <a:xfrm>
            <a:off x="1043608" y="763829"/>
            <a:ext cx="7776865" cy="607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srgbClr val="008000"/>
                </a:solidFill>
                <a:effectLst/>
                <a:uLnTx/>
                <a:uFillTx/>
                <a:latin typeface="Times New Roman" pitchFamily="18" charset="0"/>
                <a:ea typeface="宋体" pitchFamily="2" charset="-122"/>
                <a:cs typeface="Times New Roman" pitchFamily="18" charset="0"/>
              </a:rPr>
              <a:t>敏感信号表中不允许出现混合信号</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。即敏感信号表中一旦含有</a:t>
            </a:r>
            <a:r>
              <a:rPr kumimoji="0" lang="en-US" altLang="zh-CN" sz="2200" b="1" i="0" u="none" strike="noStrike" kern="1200" cap="none" spc="0" normalizeH="0" baseline="0" noProof="0" err="1">
                <a:ln>
                  <a:noFill/>
                </a:ln>
                <a:solidFill>
                  <a:prstClr val="black"/>
                </a:solidFill>
                <a:effectLst/>
                <a:uLnTx/>
                <a:uFillTx/>
                <a:latin typeface="Times New Roman" pitchFamily="18" charset="0"/>
                <a:ea typeface="宋体" pitchFamily="2" charset="-122"/>
                <a:cs typeface="Times New Roman" pitchFamily="18" charset="0"/>
              </a:rPr>
              <a:t>posedge</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或</a:t>
            </a:r>
            <a:r>
              <a:rPr kumimoji="0" lang="en-US" altLang="zh-CN" sz="2200" b="1" i="0" u="none" strike="noStrike" kern="1200" cap="none" spc="0" normalizeH="0" baseline="0" noProof="0" err="1">
                <a:ln>
                  <a:noFill/>
                </a:ln>
                <a:solidFill>
                  <a:prstClr val="black"/>
                </a:solidFill>
                <a:effectLst/>
                <a:uLnTx/>
                <a:uFillTx/>
                <a:latin typeface="Times New Roman" pitchFamily="18" charset="0"/>
                <a:ea typeface="宋体" pitchFamily="2" charset="-122"/>
                <a:cs typeface="Times New Roman" pitchFamily="18" charset="0"/>
              </a:rPr>
              <a:t>negedge</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的边沿敏感信号后，所有其他普通变量都不能放在敏感信号表中。</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srgbClr val="008000"/>
                </a:solidFill>
                <a:effectLst/>
                <a:uLnTx/>
                <a:uFillTx/>
                <a:latin typeface="Times New Roman" pitchFamily="18" charset="0"/>
                <a:ea typeface="宋体" pitchFamily="2" charset="-122"/>
                <a:cs typeface="Times New Roman" pitchFamily="18" charset="0"/>
              </a:rPr>
              <a:t>若定义某变量为异步电平敏感信号，则在</a:t>
            </a:r>
            <a:r>
              <a:rPr kumimoji="0" lang="en-US" altLang="zh-CN" sz="2200" b="1" i="0" u="none" strike="noStrike" kern="1200" cap="none" spc="0" normalizeH="0" baseline="0" noProof="0">
                <a:ln>
                  <a:noFill/>
                </a:ln>
                <a:solidFill>
                  <a:srgbClr val="008000"/>
                </a:solidFill>
                <a:effectLst/>
                <a:uLnTx/>
                <a:uFillTx/>
                <a:latin typeface="Times New Roman" pitchFamily="18" charset="0"/>
                <a:ea typeface="宋体" pitchFamily="2" charset="-122"/>
                <a:cs typeface="Times New Roman" pitchFamily="18" charset="0"/>
              </a:rPr>
              <a:t>if</a:t>
            </a:r>
            <a:r>
              <a:rPr kumimoji="0" lang="zh-CN" altLang="en-US" sz="2200" b="1" i="0" u="none" strike="noStrike" kern="1200" cap="none" spc="0" normalizeH="0" baseline="0" noProof="0">
                <a:ln>
                  <a:noFill/>
                </a:ln>
                <a:solidFill>
                  <a:srgbClr val="008000"/>
                </a:solidFill>
                <a:effectLst/>
                <a:uLnTx/>
                <a:uFillTx/>
                <a:latin typeface="Times New Roman" pitchFamily="18" charset="0"/>
                <a:ea typeface="宋体" pitchFamily="2" charset="-122"/>
                <a:cs typeface="Times New Roman" pitchFamily="18" charset="0"/>
              </a:rPr>
              <a:t>条件句中应该对敏感信号表中的信号有匹配的表述</a:t>
            </a:r>
            <a:endParaRPr kumimoji="0" lang="en-US" altLang="zh-CN" sz="2200" b="1" i="0" u="none" strike="noStrike" kern="1200" cap="none" spc="0" normalizeH="0" baseline="0" noProof="0">
              <a:ln>
                <a:noFill/>
              </a:ln>
              <a:solidFill>
                <a:srgbClr val="008000"/>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anose="05000000000000000000" pitchFamily="2" charset="2"/>
              <a:buChar char="Ø"/>
              <a:tabLst/>
              <a:defRPr/>
            </a:pP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anose="05000000000000000000" pitchFamily="2" charset="2"/>
              <a:buChar char="Ø"/>
              <a:tabLst/>
              <a:defRPr/>
            </a:pP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anose="05000000000000000000" pitchFamily="2" charset="2"/>
              <a:buChar char="Ø"/>
              <a:tabLst/>
              <a:defRPr/>
            </a:pP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10000"/>
              </a:lnSpc>
              <a:spcBef>
                <a:spcPts val="0"/>
              </a:spcBef>
              <a:spcAft>
                <a:spcPts val="2400"/>
              </a:spcAft>
              <a:buClrTx/>
              <a:buSzTx/>
              <a:buFont typeface="Arial" charset="0"/>
              <a:buNone/>
              <a:tabLst/>
              <a:defRPr/>
            </a:pP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srgbClr val="008000"/>
                </a:solidFill>
                <a:effectLst/>
                <a:uLnTx/>
                <a:uFillTx/>
                <a:latin typeface="Times New Roman" pitchFamily="18" charset="0"/>
                <a:ea typeface="宋体" pitchFamily="2" charset="-122"/>
                <a:cs typeface="Times New Roman" pitchFamily="18" charset="0"/>
              </a:rPr>
              <a:t>不允许敏感信号表中定义除了异步控制信号外的信号</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。比如</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err="1">
                <a:ln>
                  <a:noFill/>
                </a:ln>
                <a:solidFill>
                  <a:prstClr val="black"/>
                </a:solidFill>
                <a:effectLst/>
                <a:uLnTx/>
                <a:uFillTx/>
                <a:latin typeface="Times New Roman" pitchFamily="18" charset="0"/>
                <a:ea typeface="宋体" pitchFamily="2" charset="-122"/>
                <a:cs typeface="Times New Roman" pitchFamily="18" charset="0"/>
              </a:rPr>
              <a:t>posedge</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 CLK or </a:t>
            </a:r>
            <a:r>
              <a:rPr kumimoji="0" lang="en-US" altLang="zh-CN" sz="2200" b="1" i="0" u="none" strike="noStrike" kern="1200" cap="none" spc="0" normalizeH="0" baseline="0" noProof="0" err="1">
                <a:ln>
                  <a:noFill/>
                </a:ln>
                <a:solidFill>
                  <a:prstClr val="black"/>
                </a:solidFill>
                <a:effectLst/>
                <a:uLnTx/>
                <a:uFillTx/>
                <a:latin typeface="Times New Roman" pitchFamily="18" charset="0"/>
                <a:ea typeface="宋体" pitchFamily="2" charset="-122"/>
                <a:cs typeface="Times New Roman" pitchFamily="18" charset="0"/>
              </a:rPr>
              <a:t>negedge</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 B)</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敏感信号表中定义的</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B</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只能作为异步复位或置位控制信号，而不能作为一般意义上的异步逻辑信号，如不允许式</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Q1=A&amp;B</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a:ln>
                  <a:noFill/>
                </a:ln>
                <a:solidFill>
                  <a:srgbClr val="008000"/>
                </a:solidFill>
                <a:effectLst/>
                <a:uLnTx/>
                <a:uFillTx/>
                <a:latin typeface="Times New Roman" pitchFamily="18" charset="0"/>
                <a:ea typeface="宋体" pitchFamily="2" charset="-122"/>
                <a:cs typeface="Times New Roman" pitchFamily="18" charset="0"/>
              </a:rPr>
              <a:t>非复位或置位的独立于时钟的信号（普通异步信号）只能在其他过程中定义</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11" name="Text Box 9"/>
          <p:cNvSpPr txBox="1">
            <a:spLocks noChangeArrowheads="1"/>
          </p:cNvSpPr>
          <p:nvPr/>
        </p:nvSpPr>
        <p:spPr bwMode="auto">
          <a:xfrm>
            <a:off x="1187624" y="2732444"/>
            <a:ext cx="7632848" cy="1938992"/>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例：</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err="1">
                <a:ln>
                  <a:noFill/>
                </a:ln>
                <a:solidFill>
                  <a:srgbClr val="0000FF"/>
                </a:solidFill>
                <a:effectLst/>
                <a:uLnTx/>
                <a:uFillTx/>
                <a:latin typeface="Times New Roman" pitchFamily="18" charset="0"/>
                <a:ea typeface="宋体" panose="02010600030101010101" pitchFamily="2" charset="-122"/>
                <a:cs typeface="Times New Roman" pitchFamily="18" charset="0"/>
              </a:rPr>
              <a:t>negedge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RST) begin if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!RST</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err="1">
                <a:ln>
                  <a:noFill/>
                </a:ln>
                <a:solidFill>
                  <a:srgbClr val="0000FF"/>
                </a:solidFill>
                <a:effectLst/>
                <a:uLnTx/>
                <a:uFillTx/>
                <a:latin typeface="Times New Roman" pitchFamily="18" charset="0"/>
                <a:ea typeface="宋体" panose="02010600030101010101" pitchFamily="2" charset="-122"/>
                <a:cs typeface="Times New Roman" pitchFamily="18" charset="0"/>
              </a:rPr>
              <a:t>negedge</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RST) begin if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RST==0</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err="1">
                <a:ln>
                  <a:noFill/>
                </a:ln>
                <a:solidFill>
                  <a:srgbClr val="0000FF"/>
                </a:solidFill>
                <a:effectLst/>
                <a:uLnTx/>
                <a:uFillTx/>
                <a:latin typeface="Times New Roman" pitchFamily="18" charset="0"/>
                <a:ea typeface="宋体" panose="02010600030101010101" pitchFamily="2" charset="-122"/>
                <a:cs typeface="Times New Roman" pitchFamily="18" charset="0"/>
              </a:rPr>
              <a:t>negedge</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RST) begin if (</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!RST==1</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err="1">
                <a:ln>
                  <a:noFill/>
                </a:ln>
                <a:solidFill>
                  <a:srgbClr val="FF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RST) begin if (</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Times New Roman" pitchFamily="18" charset="0"/>
              </a:rPr>
              <a:t>RST</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err="1">
                <a:ln>
                  <a:noFill/>
                </a:ln>
                <a:solidFill>
                  <a:srgbClr val="FF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RST) begin if (</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Times New Roman" pitchFamily="18" charset="0"/>
              </a:rPr>
              <a:t>RST==1</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err="1">
                <a:ln>
                  <a:noFill/>
                </a:ln>
                <a:solidFill>
                  <a:srgbClr val="FF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RST) begin if </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Times New Roman" pitchFamily="18" charset="0"/>
              </a:rPr>
              <a:t>!RST==0</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70</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437744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1172393" y="125760"/>
            <a:ext cx="7288039" cy="1143000"/>
          </a:xfrm>
        </p:spPr>
        <p:txBody>
          <a:bodyPr/>
          <a:lstStyle/>
          <a:p>
            <a:r>
              <a:rPr lang="en-US" altLang="zh-CN" sz="3600" b="1">
                <a:solidFill>
                  <a:srgbClr val="7030A0"/>
                </a:solidFill>
                <a:latin typeface="宋体" pitchFamily="2" charset="-122"/>
              </a:rPr>
              <a:t>§</a:t>
            </a:r>
            <a:r>
              <a:rPr lang="en-US" altLang="zh-CN" sz="3600" b="1">
                <a:solidFill>
                  <a:srgbClr val="7030A0"/>
                </a:solidFill>
                <a:latin typeface="Times New Roman" pitchFamily="18" charset="0"/>
                <a:cs typeface="Times New Roman" pitchFamily="18" charset="0"/>
              </a:rPr>
              <a:t>5.1</a:t>
            </a:r>
            <a:r>
              <a:rPr lang="en-US" altLang="zh-CN" sz="3600" b="1">
                <a:solidFill>
                  <a:srgbClr val="7030A0"/>
                </a:solidFill>
                <a:latin typeface="宋体" pitchFamily="2" charset="-122"/>
              </a:rPr>
              <a:t>  </a:t>
            </a:r>
            <a:r>
              <a:rPr lang="zh-CN" altLang="en-US" sz="3600" b="1">
                <a:solidFill>
                  <a:srgbClr val="7030A0"/>
                </a:solidFill>
                <a:latin typeface="宋体" pitchFamily="2" charset="-122"/>
              </a:rPr>
              <a:t>基本时序元件的</a:t>
            </a:r>
            <a:r>
              <a:rPr lang="en-US" altLang="zh-CN" sz="3600" b="1">
                <a:solidFill>
                  <a:srgbClr val="7030A0"/>
                </a:solidFill>
                <a:latin typeface="Times New Roman" pitchFamily="18" charset="0"/>
                <a:cs typeface="Times New Roman" pitchFamily="18" charset="0"/>
              </a:rPr>
              <a:t>Verilog</a:t>
            </a:r>
            <a:r>
              <a:rPr lang="zh-CN" altLang="en-US" sz="3600" b="1">
                <a:solidFill>
                  <a:srgbClr val="7030A0"/>
                </a:solidFill>
                <a:latin typeface="Times New Roman" pitchFamily="18" charset="0"/>
                <a:cs typeface="Times New Roman" pitchFamily="18" charset="0"/>
              </a:rPr>
              <a:t>表述</a:t>
            </a:r>
          </a:p>
        </p:txBody>
      </p:sp>
      <p:sp>
        <p:nvSpPr>
          <p:cNvPr id="17" name="Rectangle 3"/>
          <p:cNvSpPr>
            <a:spLocks noChangeArrowheads="1"/>
          </p:cNvSpPr>
          <p:nvPr/>
        </p:nvSpPr>
        <p:spPr bwMode="auto">
          <a:xfrm>
            <a:off x="5845198" y="3277502"/>
            <a:ext cx="2514265" cy="430887"/>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边沿触发型</a:t>
            </a: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D</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触发器</a:t>
            </a:r>
          </a:p>
        </p:txBody>
      </p:sp>
      <p:sp>
        <p:nvSpPr>
          <p:cNvPr id="7" name="矩形 6"/>
          <p:cNvSpPr>
            <a:spLocks noChangeArrowheads="1"/>
          </p:cNvSpPr>
          <p:nvPr/>
        </p:nvSpPr>
        <p:spPr bwMode="auto">
          <a:xfrm>
            <a:off x="1331640" y="1196752"/>
            <a:ext cx="756084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4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基本时序元件 </a:t>
            </a:r>
            <a:r>
              <a:rPr kumimoji="0" lang="zh-CN" altLang="en-US" sz="24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主要包括不同结构功能和不同用途的</a:t>
            </a:r>
            <a:r>
              <a:rPr kumimoji="0" lang="zh-CN" altLang="en-US" sz="24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触发器</a:t>
            </a:r>
            <a:r>
              <a:rPr kumimoji="0" lang="zh-CN" altLang="en-US" sz="24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和</a:t>
            </a:r>
            <a:r>
              <a:rPr kumimoji="0" lang="zh-CN" altLang="en-US" sz="24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锁存器</a:t>
            </a:r>
            <a:r>
              <a:rPr kumimoji="0" lang="zh-CN" altLang="en-US" sz="24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p>
        </p:txBody>
      </p:sp>
      <p:sp>
        <p:nvSpPr>
          <p:cNvPr id="8" name="Rectangle 2"/>
          <p:cNvSpPr>
            <a:spLocks noGrp="1" noChangeArrowheads="1"/>
          </p:cNvSpPr>
          <p:nvPr/>
        </p:nvSpPr>
        <p:spPr bwMode="auto">
          <a:xfrm>
            <a:off x="1174750" y="2143483"/>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§5.1.1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基本触发器及其</a:t>
            </a: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Verilog</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表述</a:t>
            </a:r>
          </a:p>
        </p:txBody>
      </p:sp>
      <p:pic>
        <p:nvPicPr>
          <p:cNvPr id="10"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30094"/>
          <a:stretch/>
        </p:blipFill>
        <p:spPr bwMode="auto">
          <a:xfrm>
            <a:off x="1329954" y="2780928"/>
            <a:ext cx="4170218" cy="142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b="31068"/>
          <a:stretch/>
        </p:blipFill>
        <p:spPr bwMode="auto">
          <a:xfrm>
            <a:off x="1398734" y="4293096"/>
            <a:ext cx="6985000" cy="96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3"/>
          <p:cNvSpPr>
            <a:spLocks noChangeArrowheads="1"/>
          </p:cNvSpPr>
          <p:nvPr/>
        </p:nvSpPr>
        <p:spPr bwMode="auto">
          <a:xfrm>
            <a:off x="1259632" y="5445224"/>
            <a:ext cx="2514265" cy="430887"/>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D</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触发器时序波形</a:t>
            </a:r>
          </a:p>
        </p:txBody>
      </p:sp>
      <p:sp>
        <p:nvSpPr>
          <p:cNvPr id="13" name="圆角矩形标注 12"/>
          <p:cNvSpPr/>
          <p:nvPr/>
        </p:nvSpPr>
        <p:spPr>
          <a:xfrm>
            <a:off x="3989921" y="5303960"/>
            <a:ext cx="3678423" cy="1165497"/>
          </a:xfrm>
          <a:prstGeom prst="wedgeRoundRectCallout">
            <a:avLst>
              <a:gd name="adj1" fmla="val -34563"/>
              <a:gd name="adj2" fmla="val -72047"/>
              <a:gd name="adj3" fmla="val 16667"/>
            </a:avLst>
          </a:prstGeom>
          <a:no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只有当时钟上升沿到来时，输出值</a:t>
            </a: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Q</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的数值才会随输入口</a:t>
            </a: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的数据而改变，称为更新</a:t>
            </a:r>
          </a:p>
        </p:txBody>
      </p:sp>
      <p:sp>
        <p:nvSpPr>
          <p:cNvPr id="2" name="椭圆 1"/>
          <p:cNvSpPr/>
          <p:nvPr/>
        </p:nvSpPr>
        <p:spPr>
          <a:xfrm>
            <a:off x="4283968" y="4775136"/>
            <a:ext cx="389607" cy="39817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71</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 name="Text Box 9"/>
          <p:cNvSpPr txBox="1">
            <a:spLocks noChangeArrowheads="1"/>
          </p:cNvSpPr>
          <p:nvPr/>
        </p:nvSpPr>
        <p:spPr bwMode="auto">
          <a:xfrm>
            <a:off x="1115617" y="260648"/>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5-1</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：基本</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D</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触发器</a:t>
            </a: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5" name="Text Box 9"/>
          <p:cNvSpPr txBox="1">
            <a:spLocks noChangeArrowheads="1"/>
          </p:cNvSpPr>
          <p:nvPr/>
        </p:nvSpPr>
        <p:spPr bwMode="auto">
          <a:xfrm>
            <a:off x="1436131" y="908720"/>
            <a:ext cx="7240325" cy="224676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DFF1 (CLK, D,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CLK, 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always @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CLK)</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//CLK</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上升沿启动</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Q&lt;=D;		</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//CLK</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有上升沿时，</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D</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被锁入</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Q</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16" name="矩形 6"/>
          <p:cNvSpPr>
            <a:spLocks noChangeArrowheads="1"/>
          </p:cNvSpPr>
          <p:nvPr/>
        </p:nvSpPr>
        <p:spPr bwMode="auto">
          <a:xfrm>
            <a:off x="1259633" y="3356992"/>
            <a:ext cx="7560840" cy="32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Tx/>
              <a:buSzTx/>
              <a:buFont typeface="Wingdings"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时序电路通常都由</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过程语句</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来描述。</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敏感信号表中的逻辑表述</a:t>
            </a:r>
            <a:r>
              <a:rPr kumimoji="0" lang="en-US" altLang="zh-CN" sz="2200" b="1" i="0" u="none" strike="noStrike" kern="1200" cap="none" spc="0" normalizeH="0" baseline="0" noProof="0" err="1">
                <a:ln>
                  <a:noFill/>
                </a:ln>
                <a:solidFill>
                  <a:srgbClr val="FF0000"/>
                </a:solidFill>
                <a:effectLst/>
                <a:uLnTx/>
                <a:uFillTx/>
                <a:latin typeface="Times New Roman" pitchFamily="18" charset="0"/>
                <a:ea typeface="宋体" pitchFamily="2" charset="-122"/>
                <a:cs typeface="Times New Roman" pitchFamily="18" charset="0"/>
              </a:rPr>
              <a:t>posedge</a:t>
            </a:r>
            <a:r>
              <a:rPr kumimoji="0" lang="en-US" altLang="zh-CN"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 CLK</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是时钟边沿检测函数，也可看成是对时钟信号</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CLK</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的上升沿敏感的敏感变量或敏感表述：</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当输入信号</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CLK</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出现一个上升沿时，敏感信号</a:t>
            </a:r>
            <a:r>
              <a:rPr kumimoji="0" lang="en-US" altLang="zh-CN" sz="2200" b="1" i="0" u="none" strike="noStrike" kern="1200" cap="none" spc="0" normalizeH="0" baseline="0" noProof="0" err="1">
                <a:ln>
                  <a:noFill/>
                </a:ln>
                <a:solidFill>
                  <a:srgbClr val="0000FF"/>
                </a:solidFill>
                <a:effectLst/>
                <a:uLnTx/>
                <a:uFillTx/>
                <a:latin typeface="Times New Roman" pitchFamily="18" charset="0"/>
                <a:ea typeface="宋体" pitchFamily="2" charset="-122"/>
                <a:cs typeface="Times New Roman" pitchFamily="18" charset="0"/>
              </a:rPr>
              <a:t>posedge</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CLK</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将启动过程语句</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凡是</a:t>
            </a: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边沿触发性质</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的时序元件，必须使用</a:t>
            </a: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边沿敏感表述</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如“</a:t>
            </a:r>
            <a:r>
              <a:rPr kumimoji="0" lang="en-US" altLang="zh-CN" sz="2200" b="1" i="0" u="none" strike="noStrike" kern="1200" cap="none" spc="0" normalizeH="0" baseline="0" noProof="0" err="1">
                <a:ln>
                  <a:noFill/>
                </a:ln>
                <a:solidFill>
                  <a:prstClr val="black"/>
                </a:solidFill>
                <a:effectLst/>
                <a:uLnTx/>
                <a:uFillTx/>
                <a:latin typeface="Times New Roman" pitchFamily="18" charset="0"/>
                <a:ea typeface="宋体" pitchFamily="2" charset="-122"/>
                <a:cs typeface="Times New Roman" pitchFamily="18" charset="0"/>
              </a:rPr>
              <a:t>posedge</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 CLK</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itchFamily="2" charset="2"/>
              <a:buChar char="Ø"/>
              <a:tabLst/>
              <a:defRPr/>
            </a:pPr>
            <a:r>
              <a:rPr kumimoji="0" lang="en-US" altLang="zh-CN" sz="2200" b="1" i="0" u="none" strike="noStrike" kern="1200" cap="none" spc="0" normalizeH="0" baseline="0" noProof="0" err="1">
                <a:ln>
                  <a:noFill/>
                </a:ln>
                <a:solidFill>
                  <a:srgbClr val="FF0000"/>
                </a:solidFill>
                <a:effectLst/>
                <a:uLnTx/>
                <a:uFillTx/>
                <a:latin typeface="Times New Roman" pitchFamily="18" charset="0"/>
                <a:ea typeface="宋体" pitchFamily="2" charset="-122"/>
                <a:cs typeface="Times New Roman" pitchFamily="18" charset="0"/>
              </a:rPr>
              <a:t>negedge</a:t>
            </a:r>
            <a:r>
              <a:rPr kumimoji="0" lang="en-US" altLang="zh-CN"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 CLK</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是时钟</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下降沿</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敏感的表述。</a:t>
            </a:r>
          </a:p>
        </p:txBody>
      </p:sp>
      <p:cxnSp>
        <p:nvCxnSpPr>
          <p:cNvPr id="3" name="直接连接符 2"/>
          <p:cNvCxnSpPr/>
          <p:nvPr/>
        </p:nvCxnSpPr>
        <p:spPr>
          <a:xfrm>
            <a:off x="2411760" y="2492896"/>
            <a:ext cx="2808312"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63889" y="2564904"/>
            <a:ext cx="165618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72</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204626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174750" y="260648"/>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§5.1.3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含异步复位和时钟使能的</a:t>
            </a: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D</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触发器及其</a:t>
            </a: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Verilog</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表述</a:t>
            </a:r>
          </a:p>
        </p:txBody>
      </p:sp>
      <p:sp>
        <p:nvSpPr>
          <p:cNvPr id="9" name="Rectangle 3"/>
          <p:cNvSpPr>
            <a:spLocks noChangeArrowheads="1"/>
          </p:cNvSpPr>
          <p:nvPr/>
        </p:nvSpPr>
        <p:spPr bwMode="auto">
          <a:xfrm>
            <a:off x="1966839" y="5013176"/>
            <a:ext cx="1957089" cy="1107996"/>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含异步复位和时钟使能的边沿</a:t>
            </a: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D</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触发器</a:t>
            </a:r>
          </a:p>
        </p:txBody>
      </p:sp>
      <p:sp>
        <p:nvSpPr>
          <p:cNvPr id="10" name="矩形 6"/>
          <p:cNvSpPr>
            <a:spLocks noChangeArrowheads="1"/>
          </p:cNvSpPr>
          <p:nvPr/>
        </p:nvSpPr>
        <p:spPr bwMode="auto">
          <a:xfrm>
            <a:off x="1259633" y="1556792"/>
            <a:ext cx="7560840" cy="322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Tx/>
              <a:buSzTx/>
              <a:buFont typeface="Wingdings"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实用的</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D</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触发器标准模块，除了</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数据端</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D</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时钟端</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CLK</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和</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输出端</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Q</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，还有两个控制端，即</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异步复位端</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RST</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和</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时钟使能端</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EN</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异步</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”指独立于时钟控制的控制端。</a:t>
            </a: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异步复位</a:t>
            </a:r>
            <a:r>
              <a:rPr kumimoji="0" lang="en-US" altLang="zh-CN"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RST</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指任何时刻，只要</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RST=0</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，触发器的输出端</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Q</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即刻被清零，与时钟状态无关。</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itchFamily="2" charset="2"/>
              <a:buChar char="Ø"/>
              <a:tabLst/>
              <a:defRPr/>
            </a:pP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时钟使能</a:t>
            </a:r>
            <a:r>
              <a:rPr kumimoji="0" lang="en-US" altLang="zh-CN"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EN</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的功能是：只有当</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EN=1</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时，时钟上升沿才有效。</a:t>
            </a:r>
          </a:p>
        </p:txBody>
      </p:sp>
      <p:pic>
        <p:nvPicPr>
          <p:cNvPr id="11"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25830"/>
          <a:stretch/>
        </p:blipFill>
        <p:spPr bwMode="auto">
          <a:xfrm>
            <a:off x="4138269" y="4701498"/>
            <a:ext cx="4250155" cy="1607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73</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641669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 name="Text Box 9"/>
          <p:cNvSpPr txBox="1">
            <a:spLocks noChangeArrowheads="1"/>
          </p:cNvSpPr>
          <p:nvPr/>
        </p:nvSpPr>
        <p:spPr bwMode="auto">
          <a:xfrm>
            <a:off x="827088" y="260648"/>
            <a:ext cx="820940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5-4</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：含异步复位和时钟使能的边沿</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D</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触发器</a:t>
            </a:r>
            <a:endPar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5" name="Text Box 9"/>
          <p:cNvSpPr txBox="1">
            <a:spLocks noChangeArrowheads="1"/>
          </p:cNvSpPr>
          <p:nvPr/>
        </p:nvSpPr>
        <p:spPr bwMode="auto">
          <a:xfrm>
            <a:off x="1259632" y="980728"/>
            <a:ext cx="7560840" cy="317009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DFF2 (CLK, D, Q, RST, EN);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CLK, D, RST, EN;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negedge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RST)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(!RST)  Q&lt;=0;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else if   (EN)    Q&lt;=D;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9" name="Rectangle 3"/>
          <p:cNvSpPr>
            <a:spLocks noChangeArrowheads="1"/>
          </p:cNvSpPr>
          <p:nvPr/>
        </p:nvSpPr>
        <p:spPr bwMode="auto">
          <a:xfrm>
            <a:off x="2405075" y="5950441"/>
            <a:ext cx="5053433" cy="430887"/>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含异步复位控制的边沿触发型</a:t>
            </a: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D</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触发器时序</a:t>
            </a:r>
          </a:p>
        </p:txBody>
      </p:sp>
      <p:pic>
        <p:nvPicPr>
          <p:cNvPr id="10"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30213"/>
          <a:stretch/>
        </p:blipFill>
        <p:spPr bwMode="auto">
          <a:xfrm>
            <a:off x="1619783" y="4792237"/>
            <a:ext cx="6840537" cy="994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4860032" y="4720229"/>
            <a:ext cx="180020" cy="11582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p:cNvSpPr/>
          <p:nvPr/>
        </p:nvSpPr>
        <p:spPr>
          <a:xfrm>
            <a:off x="7848364" y="4720229"/>
            <a:ext cx="252028" cy="11582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矩形 10"/>
          <p:cNvSpPr/>
          <p:nvPr/>
        </p:nvSpPr>
        <p:spPr>
          <a:xfrm>
            <a:off x="5148064" y="4721852"/>
            <a:ext cx="180020" cy="115820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p:nvSpPr>
        <p:spPr>
          <a:xfrm>
            <a:off x="6660232" y="4720229"/>
            <a:ext cx="180020" cy="115820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TextBox 12"/>
          <p:cNvSpPr txBox="1"/>
          <p:nvPr/>
        </p:nvSpPr>
        <p:spPr>
          <a:xfrm>
            <a:off x="7524328" y="4360189"/>
            <a:ext cx="1152128"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rPr>
              <a:t>RST</a:t>
            </a:r>
            <a:r>
              <a:rPr kumimoji="0" lang="zh-CN" altLang="en-US" sz="1800" b="1" i="0" u="none" strike="noStrike" kern="1200" cap="none" spc="0" normalizeH="0" baseline="0" noProof="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rPr>
              <a:t>有效</a:t>
            </a:r>
          </a:p>
        </p:txBody>
      </p:sp>
      <p:sp>
        <p:nvSpPr>
          <p:cNvPr id="16" name="TextBox 15"/>
          <p:cNvSpPr txBox="1"/>
          <p:nvPr/>
        </p:nvSpPr>
        <p:spPr>
          <a:xfrm>
            <a:off x="4067944" y="4355812"/>
            <a:ext cx="1152128"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rPr>
              <a:t>RST</a:t>
            </a:r>
            <a:r>
              <a:rPr kumimoji="0" lang="zh-CN" altLang="en-US" sz="1800" b="1" i="0" u="none" strike="noStrike" kern="1200" cap="none" spc="0" normalizeH="0" baseline="0" noProof="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rPr>
              <a:t>有效</a:t>
            </a:r>
          </a:p>
        </p:txBody>
      </p:sp>
      <p:sp>
        <p:nvSpPr>
          <p:cNvPr id="17" name="TextBox 16"/>
          <p:cNvSpPr txBox="1"/>
          <p:nvPr/>
        </p:nvSpPr>
        <p:spPr>
          <a:xfrm>
            <a:off x="5076056" y="4355812"/>
            <a:ext cx="1296144"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EN=0</a:t>
            </a:r>
            <a:r>
              <a:rPr kumimoji="0" lang="zh-CN" altLang="en-US"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无效</a:t>
            </a:r>
          </a:p>
        </p:txBody>
      </p:sp>
      <p:sp>
        <p:nvSpPr>
          <p:cNvPr id="18" name="TextBox 17"/>
          <p:cNvSpPr txBox="1"/>
          <p:nvPr/>
        </p:nvSpPr>
        <p:spPr>
          <a:xfrm>
            <a:off x="6228184" y="4365104"/>
            <a:ext cx="1296144"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EN=1</a:t>
            </a:r>
            <a:r>
              <a:rPr kumimoji="0" lang="zh-CN" altLang="en-US"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有效</a:t>
            </a:r>
          </a:p>
        </p:txBody>
      </p:sp>
      <p:cxnSp>
        <p:nvCxnSpPr>
          <p:cNvPr id="19" name="直接连接符 18"/>
          <p:cNvCxnSpPr/>
          <p:nvPr/>
        </p:nvCxnSpPr>
        <p:spPr>
          <a:xfrm>
            <a:off x="2663788" y="3456000"/>
            <a:ext cx="396044"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572001" y="2565777"/>
            <a:ext cx="165618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555776" y="3140968"/>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2267744" y="5229200"/>
            <a:ext cx="216024" cy="144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4" name="椭圆 23"/>
          <p:cNvSpPr/>
          <p:nvPr/>
        </p:nvSpPr>
        <p:spPr>
          <a:xfrm>
            <a:off x="2254648" y="5040000"/>
            <a:ext cx="216024" cy="144016"/>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cxnSp>
        <p:nvCxnSpPr>
          <p:cNvPr id="25" name="直接连接符 24"/>
          <p:cNvCxnSpPr/>
          <p:nvPr/>
        </p:nvCxnSpPr>
        <p:spPr>
          <a:xfrm>
            <a:off x="2843808" y="764704"/>
            <a:ext cx="12241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421574" y="743639"/>
            <a:ext cx="123054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74</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470962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174750" y="260648"/>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§5.1.4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含同步复位控制的</a:t>
            </a: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D</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触发器及其</a:t>
            </a: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Verilog</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表述</a:t>
            </a:r>
          </a:p>
        </p:txBody>
      </p:sp>
      <p:sp>
        <p:nvSpPr>
          <p:cNvPr id="9" name="Rectangle 3"/>
          <p:cNvSpPr>
            <a:spLocks noChangeArrowheads="1"/>
          </p:cNvSpPr>
          <p:nvPr/>
        </p:nvSpPr>
        <p:spPr bwMode="auto">
          <a:xfrm>
            <a:off x="1691680" y="3467117"/>
            <a:ext cx="1957089" cy="769441"/>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含同步复位的边沿</a:t>
            </a: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D</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触发器</a:t>
            </a:r>
          </a:p>
        </p:txBody>
      </p:sp>
      <p:sp>
        <p:nvSpPr>
          <p:cNvPr id="10" name="矩形 6"/>
          <p:cNvSpPr>
            <a:spLocks noChangeArrowheads="1"/>
          </p:cNvSpPr>
          <p:nvPr/>
        </p:nvSpPr>
        <p:spPr bwMode="auto">
          <a:xfrm>
            <a:off x="1259633" y="1340768"/>
            <a:ext cx="7560840" cy="165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Tx/>
              <a:buSzTx/>
              <a:buFont typeface="Wingdings"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在输入端口</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D</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处加了一个</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2</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选</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多路选择器。</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同步</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”指某控制信号只有在时钟信号有效时才起作用。比如同步清</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0</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信号必须在时钟边沿信号到来时，才能实现清</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0</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功能。</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pic>
        <p:nvPicPr>
          <p:cNvPr id="12"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27130"/>
          <a:stretch/>
        </p:blipFill>
        <p:spPr bwMode="auto">
          <a:xfrm>
            <a:off x="3864789" y="2996952"/>
            <a:ext cx="4766667" cy="1592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3"/>
          <p:cNvSpPr>
            <a:spLocks noChangeArrowheads="1"/>
          </p:cNvSpPr>
          <p:nvPr/>
        </p:nvSpPr>
        <p:spPr bwMode="auto">
          <a:xfrm>
            <a:off x="6444208" y="5169516"/>
            <a:ext cx="2187248" cy="769441"/>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同步清</a:t>
            </a: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0</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控制</a:t>
            </a: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D</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触发器的时序图</a:t>
            </a:r>
          </a:p>
        </p:txBody>
      </p:sp>
      <p:pic>
        <p:nvPicPr>
          <p:cNvPr id="13"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b="29695"/>
          <a:stretch/>
        </p:blipFill>
        <p:spPr bwMode="auto">
          <a:xfrm>
            <a:off x="1721190" y="4829003"/>
            <a:ext cx="4554805" cy="1182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915816" y="4829003"/>
            <a:ext cx="504056" cy="118299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5" name="矩形 14"/>
          <p:cNvSpPr/>
          <p:nvPr/>
        </p:nvSpPr>
        <p:spPr>
          <a:xfrm>
            <a:off x="3648768" y="4829002"/>
            <a:ext cx="349823" cy="118299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 name="TextBox 3"/>
          <p:cNvSpPr txBox="1"/>
          <p:nvPr/>
        </p:nvSpPr>
        <p:spPr>
          <a:xfrm>
            <a:off x="1871700" y="6011996"/>
            <a:ext cx="1764196" cy="6463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FF"/>
                </a:solidFill>
                <a:effectLst/>
                <a:uLnTx/>
                <a:uFillTx/>
                <a:latin typeface="Arial" charset="0"/>
                <a:ea typeface="宋体" pitchFamily="2" charset="-122"/>
                <a:cs typeface="+mn-cs"/>
              </a:rPr>
              <a:t>时钟信号无效，</a:t>
            </a:r>
            <a:endParaRPr kumimoji="0" lang="en-US" altLang="zh-CN" sz="1800" b="1" i="0" u="none" strike="noStrike" kern="1200" cap="none" spc="0" normalizeH="0" baseline="0" noProof="0">
              <a:ln>
                <a:noFill/>
              </a:ln>
              <a:solidFill>
                <a:srgbClr val="0000FF"/>
              </a:solidFill>
              <a:effectLst/>
              <a:uLnTx/>
              <a:uFillTx/>
              <a:latin typeface="Arial"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RST</a:t>
            </a:r>
            <a:r>
              <a:rPr kumimoji="0" lang="zh-CN" altLang="en-US" sz="1800" b="1" i="0" u="none" strike="noStrike" kern="1200" cap="none" spc="0" normalizeH="0" baseline="0" noProof="0">
                <a:ln>
                  <a:noFill/>
                </a:ln>
                <a:solidFill>
                  <a:srgbClr val="0000FF"/>
                </a:solidFill>
                <a:effectLst/>
                <a:uLnTx/>
                <a:uFillTx/>
                <a:latin typeface="Arial" charset="0"/>
                <a:ea typeface="宋体" pitchFamily="2" charset="-122"/>
                <a:cs typeface="+mn-cs"/>
              </a:rPr>
              <a:t>无效</a:t>
            </a:r>
          </a:p>
        </p:txBody>
      </p:sp>
      <p:sp>
        <p:nvSpPr>
          <p:cNvPr id="16" name="TextBox 15"/>
          <p:cNvSpPr txBox="1"/>
          <p:nvPr/>
        </p:nvSpPr>
        <p:spPr>
          <a:xfrm>
            <a:off x="3527884" y="6003033"/>
            <a:ext cx="1764196" cy="6463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FF0000"/>
                </a:solidFill>
                <a:effectLst/>
                <a:uLnTx/>
                <a:uFillTx/>
                <a:latin typeface="Arial" charset="0"/>
                <a:ea typeface="宋体" pitchFamily="2" charset="-122"/>
                <a:cs typeface="+mn-cs"/>
              </a:rPr>
              <a:t>时钟信号有效，</a:t>
            </a:r>
            <a:endParaRPr kumimoji="0" lang="en-US" altLang="zh-CN" sz="1800" b="1" i="0" u="none" strike="noStrike" kern="1200" cap="none" spc="0" normalizeH="0" baseline="0" noProof="0">
              <a:ln>
                <a:noFill/>
              </a:ln>
              <a:solidFill>
                <a:srgbClr val="FF0000"/>
              </a:solidFill>
              <a:effectLst/>
              <a:uLnTx/>
              <a:uFillTx/>
              <a:latin typeface="Arial"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FF0000"/>
                </a:solidFill>
                <a:effectLst/>
                <a:uLnTx/>
                <a:uFillTx/>
                <a:latin typeface="Times New Roman" panose="02020603050405020304" pitchFamily="18" charset="0"/>
                <a:ea typeface="宋体" pitchFamily="2" charset="-122"/>
                <a:cs typeface="Times New Roman" panose="02020603050405020304" pitchFamily="18" charset="0"/>
              </a:rPr>
              <a:t>RST</a:t>
            </a:r>
            <a:r>
              <a:rPr kumimoji="0" lang="zh-CN" altLang="en-US" sz="1800" b="1" i="0" u="none" strike="noStrike" kern="1200" cap="none" spc="0" normalizeH="0" baseline="0" noProof="0">
                <a:ln>
                  <a:noFill/>
                </a:ln>
                <a:solidFill>
                  <a:srgbClr val="FF0000"/>
                </a:solidFill>
                <a:effectLst/>
                <a:uLnTx/>
                <a:uFillTx/>
                <a:latin typeface="Arial" charset="0"/>
                <a:ea typeface="宋体" pitchFamily="2" charset="-122"/>
                <a:cs typeface="+mn-cs"/>
              </a:rPr>
              <a:t>有效</a:t>
            </a:r>
          </a:p>
        </p:txBody>
      </p:sp>
      <p:sp>
        <p:nvSpPr>
          <p:cNvPr id="1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75</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94254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 name="Text Box 9"/>
          <p:cNvSpPr txBox="1">
            <a:spLocks noChangeArrowheads="1"/>
          </p:cNvSpPr>
          <p:nvPr/>
        </p:nvSpPr>
        <p:spPr bwMode="auto">
          <a:xfrm>
            <a:off x="827088" y="181089"/>
            <a:ext cx="367290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5-5</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：含同步复位的</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	          </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边沿</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D</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触发器</a:t>
            </a:r>
            <a:endPar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5" name="Text Box 9"/>
          <p:cNvSpPr txBox="1">
            <a:spLocks noChangeArrowheads="1"/>
          </p:cNvSpPr>
          <p:nvPr/>
        </p:nvSpPr>
        <p:spPr bwMode="auto">
          <a:xfrm>
            <a:off x="1043608" y="1045185"/>
            <a:ext cx="3780420" cy="317009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DFF3(CLK, D, Q, RST);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CLK, D, RST;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CLK)</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(RST==1)  Q =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else if  (RST==0)  Q = 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7" name="矩形 6"/>
          <p:cNvSpPr>
            <a:spLocks noChangeArrowheads="1"/>
          </p:cNvSpPr>
          <p:nvPr/>
        </p:nvSpPr>
        <p:spPr bwMode="auto">
          <a:xfrm>
            <a:off x="1259633" y="4357553"/>
            <a:ext cx="756084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Tx/>
              <a:buSzTx/>
              <a:buFont typeface="Arial" charset="0"/>
              <a:buNone/>
              <a:tabLst/>
              <a:defRPr/>
            </a:pP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注意敏感信号表中只放了对</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CLK</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上升沿的敏感表述，表明此过程中所有其他输入信号都随时钟</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CLK</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而同步。</a:t>
            </a:r>
            <a:endPar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8" name="Text Box 9"/>
          <p:cNvSpPr txBox="1">
            <a:spLocks noChangeArrowheads="1"/>
          </p:cNvSpPr>
          <p:nvPr/>
        </p:nvSpPr>
        <p:spPr bwMode="auto">
          <a:xfrm>
            <a:off x="4751524" y="181089"/>
            <a:ext cx="367290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5-6</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：含同步复位的</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	          </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边沿</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D</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触发器</a:t>
            </a:r>
            <a:endPar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1" name="Text Box 9"/>
          <p:cNvSpPr txBox="1">
            <a:spLocks noChangeArrowheads="1"/>
          </p:cNvSpPr>
          <p:nvPr/>
        </p:nvSpPr>
        <p:spPr bwMode="auto">
          <a:xfrm>
            <a:off x="4968044" y="1045185"/>
            <a:ext cx="3780420" cy="317009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DFF3(CLK, D, Q, RST);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Q; input CLK, D, RST;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Q, Q1;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(RST)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(RST==1)  Q1=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else                 Q1= 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CLK)</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Q&lt;=Q1;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12" name="Text Box 9"/>
          <p:cNvSpPr txBox="1">
            <a:spLocks noChangeArrowheads="1"/>
          </p:cNvSpPr>
          <p:nvPr/>
        </p:nvSpPr>
        <p:spPr bwMode="auto">
          <a:xfrm>
            <a:off x="827584" y="5149641"/>
            <a:ext cx="792088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5-7</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：含同步复位的边沿</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D</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触发器（条件赋值语句）</a:t>
            </a:r>
            <a:endPar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3" name="Text Box 9"/>
          <p:cNvSpPr txBox="1">
            <a:spLocks noChangeArrowheads="1"/>
          </p:cNvSpPr>
          <p:nvPr/>
        </p:nvSpPr>
        <p:spPr bwMode="auto">
          <a:xfrm>
            <a:off x="1044103" y="5653697"/>
            <a:ext cx="7776369" cy="1015663"/>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DFF2 (input CLK, input D, input RST, output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CLK)    Q&lt;=RST ? 1'b0 : 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cxnSp>
        <p:nvCxnSpPr>
          <p:cNvPr id="10" name="直接连接符 9"/>
          <p:cNvCxnSpPr/>
          <p:nvPr/>
        </p:nvCxnSpPr>
        <p:spPr>
          <a:xfrm>
            <a:off x="2915816" y="648000"/>
            <a:ext cx="11521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357754" y="3222000"/>
            <a:ext cx="91810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357754" y="3546000"/>
            <a:ext cx="91810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292080" y="2322000"/>
            <a:ext cx="1800200"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292080" y="3546000"/>
            <a:ext cx="2736304"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sp>
        <p:nvSpPr>
          <p:cNvPr id="2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76</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6626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6" name="矩形 15"/>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Rectangle 2"/>
          <p:cNvSpPr>
            <a:spLocks noGrp="1" noChangeArrowheads="1"/>
          </p:cNvSpPr>
          <p:nvPr/>
        </p:nvSpPr>
        <p:spPr bwMode="auto">
          <a:xfrm>
            <a:off x="1174750" y="260648"/>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§5.1.5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基本锁存器及其</a:t>
            </a: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Verilog</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表述</a:t>
            </a:r>
          </a:p>
        </p:txBody>
      </p:sp>
      <p:sp>
        <p:nvSpPr>
          <p:cNvPr id="9" name="Rectangle 3"/>
          <p:cNvSpPr>
            <a:spLocks noChangeArrowheads="1"/>
          </p:cNvSpPr>
          <p:nvPr/>
        </p:nvSpPr>
        <p:spPr bwMode="auto">
          <a:xfrm>
            <a:off x="1907704" y="2564904"/>
            <a:ext cx="1728192" cy="430887"/>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锁存器模块</a:t>
            </a:r>
          </a:p>
        </p:txBody>
      </p:sp>
      <p:sp>
        <p:nvSpPr>
          <p:cNvPr id="10" name="矩形 6"/>
          <p:cNvSpPr>
            <a:spLocks noChangeArrowheads="1"/>
          </p:cNvSpPr>
          <p:nvPr/>
        </p:nvSpPr>
        <p:spPr bwMode="auto">
          <a:xfrm>
            <a:off x="1259633" y="980728"/>
            <a:ext cx="7560840"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itchFamily="2" charset="2"/>
              <a:buChar char="Ø"/>
              <a:tabLst/>
              <a:defRPr/>
            </a:pP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电平触发型锁存器</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：时钟</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CLK</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为高电平时，输出</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Q</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的数值才会随</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D</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输入的数据而改变，</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CLK</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为低电平时，将保存其在高电平时锁入的数据。</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pic>
        <p:nvPicPr>
          <p:cNvPr id="18" name="Picture 9"/>
          <p:cNvPicPr>
            <a:picLocks noChangeAspect="1" noChangeArrowheads="1"/>
          </p:cNvPicPr>
          <p:nvPr/>
        </p:nvPicPr>
        <p:blipFill rotWithShape="1">
          <a:blip r:embed="rId4">
            <a:extLst>
              <a:ext uri="{28A0092B-C50C-407E-A947-70E740481C1C}">
                <a14:useLocalDpi xmlns:a14="http://schemas.microsoft.com/office/drawing/2010/main" val="0"/>
              </a:ext>
            </a:extLst>
          </a:blip>
          <a:srcRect b="22143"/>
          <a:stretch/>
        </p:blipFill>
        <p:spPr bwMode="auto">
          <a:xfrm>
            <a:off x="1475656" y="3645024"/>
            <a:ext cx="4752528" cy="150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3"/>
          <p:cNvSpPr>
            <a:spLocks noChangeArrowheads="1"/>
          </p:cNvSpPr>
          <p:nvPr/>
        </p:nvSpPr>
        <p:spPr bwMode="auto">
          <a:xfrm>
            <a:off x="6516216" y="4077072"/>
            <a:ext cx="1827207" cy="769441"/>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锁存器模块内部逻辑电路</a:t>
            </a:r>
          </a:p>
        </p:txBody>
      </p:sp>
      <p:pic>
        <p:nvPicPr>
          <p:cNvPr id="17" name="Picture 10"/>
          <p:cNvPicPr>
            <a:picLocks noChangeAspect="1" noChangeArrowheads="1"/>
          </p:cNvPicPr>
          <p:nvPr/>
        </p:nvPicPr>
        <p:blipFill rotWithShape="1">
          <a:blip r:embed="rId5">
            <a:extLst>
              <a:ext uri="{28A0092B-C50C-407E-A947-70E740481C1C}">
                <a14:useLocalDpi xmlns:a14="http://schemas.microsoft.com/office/drawing/2010/main" val="0"/>
              </a:ext>
            </a:extLst>
          </a:blip>
          <a:srcRect b="33465"/>
          <a:stretch/>
        </p:blipFill>
        <p:spPr bwMode="auto">
          <a:xfrm>
            <a:off x="4031293" y="2348880"/>
            <a:ext cx="3925083" cy="924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5724128" y="2780347"/>
            <a:ext cx="432048" cy="215444"/>
          </a:xfrm>
          <a:prstGeom prst="ellipse">
            <a:avLst/>
          </a:prstGeom>
          <a:no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TextBox 18"/>
          <p:cNvSpPr txBox="1"/>
          <p:nvPr/>
        </p:nvSpPr>
        <p:spPr>
          <a:xfrm>
            <a:off x="6444208" y="2995791"/>
            <a:ext cx="1986845" cy="6463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FF"/>
                </a:solidFill>
                <a:effectLst/>
                <a:uLnTx/>
                <a:uFillTx/>
                <a:latin typeface="Arial" charset="0"/>
                <a:ea typeface="宋体" pitchFamily="2" charset="-122"/>
                <a:cs typeface="+mn-cs"/>
              </a:rPr>
              <a:t>时钟输入，数据锁存允许控制端</a:t>
            </a:r>
          </a:p>
        </p:txBody>
      </p:sp>
      <p:cxnSp>
        <p:nvCxnSpPr>
          <p:cNvPr id="6" name="直接箭头连接符 5"/>
          <p:cNvCxnSpPr/>
          <p:nvPr/>
        </p:nvCxnSpPr>
        <p:spPr>
          <a:xfrm flipH="1" flipV="1">
            <a:off x="6156177" y="2888070"/>
            <a:ext cx="360039" cy="1808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13" name="Picture 11"/>
          <p:cNvPicPr>
            <a:picLocks noChangeAspect="1" noChangeArrowheads="1"/>
          </p:cNvPicPr>
          <p:nvPr/>
        </p:nvPicPr>
        <p:blipFill rotWithShape="1">
          <a:blip r:embed="rId6">
            <a:extLst>
              <a:ext uri="{28A0092B-C50C-407E-A947-70E740481C1C}">
                <a14:useLocalDpi xmlns:a14="http://schemas.microsoft.com/office/drawing/2010/main" val="0"/>
              </a:ext>
            </a:extLst>
          </a:blip>
          <a:srcRect b="27060"/>
          <a:stretch/>
        </p:blipFill>
        <p:spPr bwMode="auto">
          <a:xfrm>
            <a:off x="3052247" y="5438226"/>
            <a:ext cx="4832121" cy="1087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3"/>
          <p:cNvSpPr>
            <a:spLocks noChangeArrowheads="1"/>
          </p:cNvSpPr>
          <p:nvPr/>
        </p:nvSpPr>
        <p:spPr bwMode="auto">
          <a:xfrm>
            <a:off x="1259632" y="5589240"/>
            <a:ext cx="1381026" cy="769441"/>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锁存器的时序波形</a:t>
            </a:r>
          </a:p>
        </p:txBody>
      </p:sp>
      <p:sp>
        <p:nvSpPr>
          <p:cNvPr id="2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77</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095650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Text Box 9"/>
          <p:cNvSpPr txBox="1">
            <a:spLocks noChangeArrowheads="1"/>
          </p:cNvSpPr>
          <p:nvPr/>
        </p:nvSpPr>
        <p:spPr bwMode="auto">
          <a:xfrm>
            <a:off x="827087" y="188640"/>
            <a:ext cx="453700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5-8</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：电平触发型锁存器</a:t>
            </a:r>
            <a:endPar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5" name="Text Box 9"/>
          <p:cNvSpPr txBox="1">
            <a:spLocks noChangeArrowheads="1"/>
          </p:cNvSpPr>
          <p:nvPr/>
        </p:nvSpPr>
        <p:spPr bwMode="auto">
          <a:xfrm>
            <a:off x="1043608" y="692696"/>
            <a:ext cx="7704856" cy="224676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LATCH1 (CLK, D,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CLK, 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(D or CLK)</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(CLK)  Q &lt;= 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7" name="矩形 6"/>
          <p:cNvSpPr>
            <a:spLocks noChangeArrowheads="1"/>
          </p:cNvSpPr>
          <p:nvPr/>
        </p:nvSpPr>
        <p:spPr bwMode="auto">
          <a:xfrm>
            <a:off x="1259633" y="3068960"/>
            <a:ext cx="7560840" cy="359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Tx/>
              <a:buSzTx/>
              <a:buFont typeface="Wingdings" panose="05000000000000000000" pitchFamily="2" charset="2"/>
              <a:buChar char="Ø"/>
              <a:tabLst/>
              <a:defRPr/>
            </a:pP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CLK</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和</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D</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任何一个发生变化时，执行</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always</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结构中的</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if</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语句。</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anose="05000000000000000000" pitchFamily="2" charset="2"/>
              <a:buChar char="Ø"/>
              <a:tabLst/>
              <a:defRPr/>
            </a:pP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if</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语句未包含所有可能情况，即当</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D</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发生变化但</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CLK</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保持为</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0</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或</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CLK</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从</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变为</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0</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时，</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if</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语句不满足</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CLK==1</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的条件，跳过后面的赋值语句</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Q&lt;=D</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Q</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保持原值。这是一个不完整的条件语句，它起到了不满足条件时，即使输入改变，输出仍保持原值的作用。</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anose="05000000000000000000"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对于数字电路来说，当输入改变后试图保持一个值不变，就意味着引入了具有存储功能的元件（时序元件）。</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cxnSp>
        <p:nvCxnSpPr>
          <p:cNvPr id="8" name="直接连接符 7"/>
          <p:cNvCxnSpPr/>
          <p:nvPr/>
        </p:nvCxnSpPr>
        <p:spPr>
          <a:xfrm>
            <a:off x="2572036" y="2276872"/>
            <a:ext cx="11358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588568" y="2592000"/>
            <a:ext cx="2047328"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78</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177770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043607" y="260648"/>
            <a:ext cx="7515839"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§5.1.6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含清</a:t>
            </a: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0</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控制的锁存器及其</a:t>
            </a: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Verilog</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表述</a:t>
            </a:r>
          </a:p>
        </p:txBody>
      </p:sp>
      <p:sp>
        <p:nvSpPr>
          <p:cNvPr id="9" name="Rectangle 3"/>
          <p:cNvSpPr>
            <a:spLocks noChangeArrowheads="1"/>
          </p:cNvSpPr>
          <p:nvPr/>
        </p:nvSpPr>
        <p:spPr bwMode="auto">
          <a:xfrm>
            <a:off x="1619672" y="1501848"/>
            <a:ext cx="1728192" cy="741806"/>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含异步清</a:t>
            </a: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0</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的锁存器</a:t>
            </a:r>
          </a:p>
        </p:txBody>
      </p:sp>
      <p:pic>
        <p:nvPicPr>
          <p:cNvPr id="12"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b="25180"/>
          <a:stretch/>
        </p:blipFill>
        <p:spPr bwMode="auto">
          <a:xfrm>
            <a:off x="3779912" y="1124744"/>
            <a:ext cx="4184858" cy="149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9"/>
          <p:cNvPicPr>
            <a:picLocks noChangeAspect="1" noChangeArrowheads="1"/>
          </p:cNvPicPr>
          <p:nvPr/>
        </p:nvPicPr>
        <p:blipFill rotWithShape="1">
          <a:blip r:embed="rId5">
            <a:extLst>
              <a:ext uri="{28A0092B-C50C-407E-A947-70E740481C1C}">
                <a14:useLocalDpi xmlns:a14="http://schemas.microsoft.com/office/drawing/2010/main" val="0"/>
              </a:ext>
            </a:extLst>
          </a:blip>
          <a:srcRect b="22868"/>
          <a:stretch/>
        </p:blipFill>
        <p:spPr bwMode="auto">
          <a:xfrm>
            <a:off x="1146525" y="2708920"/>
            <a:ext cx="5585715" cy="1707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3"/>
          <p:cNvSpPr>
            <a:spLocks noChangeArrowheads="1"/>
          </p:cNvSpPr>
          <p:nvPr/>
        </p:nvSpPr>
        <p:spPr bwMode="auto">
          <a:xfrm>
            <a:off x="6804248" y="3178163"/>
            <a:ext cx="2088233" cy="769441"/>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含异步清</a:t>
            </a: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0</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的锁存器逻辑电路</a:t>
            </a:r>
          </a:p>
        </p:txBody>
      </p:sp>
      <p:pic>
        <p:nvPicPr>
          <p:cNvPr id="15"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4778" t="49596" r="53450" b="15080"/>
          <a:stretch/>
        </p:blipFill>
        <p:spPr bwMode="auto">
          <a:xfrm>
            <a:off x="3205415" y="4581128"/>
            <a:ext cx="5399033" cy="160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3"/>
          <p:cNvSpPr>
            <a:spLocks noChangeArrowheads="1"/>
          </p:cNvSpPr>
          <p:nvPr/>
        </p:nvSpPr>
        <p:spPr bwMode="auto">
          <a:xfrm>
            <a:off x="1439651" y="4949865"/>
            <a:ext cx="1476165" cy="1107996"/>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含异步清</a:t>
            </a: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0</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的锁存器的时序图</a:t>
            </a:r>
          </a:p>
        </p:txBody>
      </p:sp>
      <p:sp>
        <p:nvSpPr>
          <p:cNvPr id="2" name="椭圆 1"/>
          <p:cNvSpPr/>
          <p:nvPr/>
        </p:nvSpPr>
        <p:spPr>
          <a:xfrm>
            <a:off x="3205415" y="5085184"/>
            <a:ext cx="574497" cy="3466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4572000" y="4581128"/>
            <a:ext cx="229526" cy="16044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矩形 16"/>
          <p:cNvSpPr/>
          <p:nvPr/>
        </p:nvSpPr>
        <p:spPr>
          <a:xfrm>
            <a:off x="5436096" y="4581128"/>
            <a:ext cx="229526" cy="16044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p:nvSpPr>
        <p:spPr>
          <a:xfrm>
            <a:off x="7618838" y="4581128"/>
            <a:ext cx="229526" cy="16044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79</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080148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 name="矩形 6"/>
          <p:cNvSpPr>
            <a:spLocks noChangeArrowheads="1"/>
          </p:cNvSpPr>
          <p:nvPr/>
        </p:nvSpPr>
        <p:spPr bwMode="auto">
          <a:xfrm>
            <a:off x="1259633" y="2924944"/>
            <a:ext cx="7560840"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Tx/>
              <a:buSzTx/>
              <a:buFont typeface="Wingdings"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任何一可综合的最基本模块都必须以关键词</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module</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开头</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itchFamily="2" charset="2"/>
              <a:buChar char="Ø"/>
              <a:tabLst/>
              <a:defRPr/>
            </a:pP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module</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右侧（空一格或多格）是</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模块名</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，模块名属于标示符，由设计者自定。（</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不应用数字或中文定义，也不应用与</a:t>
            </a: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EDA</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工具库中已定义好的关键词或元件名作为模块名，且不能用数字起头</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模块名右侧的括号称为</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模块端口列表</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，列出此模块</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所有输入、输出或双向端口名</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，端口名间用</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逗号分开</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，右侧</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括号外加分号</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itchFamily="2" charset="2"/>
              <a:buChar char="Ø"/>
              <a:tabLst/>
              <a:defRPr/>
            </a:pPr>
            <a:r>
              <a:rPr kumimoji="0" lang="en-US" altLang="zh-CN" sz="20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Times New Roman" pitchFamily="18" charset="0"/>
              </a:rPr>
              <a:t>endmodule</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是模块</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结束</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语句，不加任何标点符号。对模块端口和功能的描述语句必须放在</a:t>
            </a:r>
            <a:r>
              <a:rPr kumimoji="0" lang="en-US" altLang="zh-CN" sz="20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module_endmodule</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之间。</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8"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1</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、模块语句及其表达方式 </a:t>
            </a:r>
          </a:p>
        </p:txBody>
      </p:sp>
      <p:sp>
        <p:nvSpPr>
          <p:cNvPr id="10" name="Rectangle 3"/>
          <p:cNvSpPr>
            <a:spLocks noChangeArrowheads="1"/>
          </p:cNvSpPr>
          <p:nvPr/>
        </p:nvSpPr>
        <p:spPr bwMode="auto">
          <a:xfrm>
            <a:off x="1451179" y="1124744"/>
            <a:ext cx="7369293" cy="150810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模块名   （模块端口名表）；</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模块端口和模块功能描述</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8</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973371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 name="Text Box 9"/>
          <p:cNvSpPr txBox="1">
            <a:spLocks noChangeArrowheads="1"/>
          </p:cNvSpPr>
          <p:nvPr/>
        </p:nvSpPr>
        <p:spPr bwMode="auto">
          <a:xfrm>
            <a:off x="827087" y="476672"/>
            <a:ext cx="792137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5-9</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：含异步清</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0</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的锁存器（采用连续赋值和条件操</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	          </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作符）</a:t>
            </a:r>
            <a:endPar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5" name="Text Box 9"/>
          <p:cNvSpPr txBox="1">
            <a:spLocks noChangeArrowheads="1"/>
          </p:cNvSpPr>
          <p:nvPr/>
        </p:nvSpPr>
        <p:spPr bwMode="auto">
          <a:xfrm>
            <a:off x="1043608" y="1509752"/>
            <a:ext cx="7704856" cy="163121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LATCH3 (CLK, D, Q, RST);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CLK, D, RST;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assign  Q=(!RST) ? 0 : (CLK ?  D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6" name="Text Box 9"/>
          <p:cNvSpPr txBox="1">
            <a:spLocks noChangeArrowheads="1"/>
          </p:cNvSpPr>
          <p:nvPr/>
        </p:nvSpPr>
        <p:spPr bwMode="auto">
          <a:xfrm>
            <a:off x="827584" y="3431322"/>
            <a:ext cx="792137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5-10</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：含异步清</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0</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的锁存器（采用过程语句）</a:t>
            </a:r>
            <a:endPar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8" name="Text Box 9"/>
          <p:cNvSpPr txBox="1">
            <a:spLocks noChangeArrowheads="1"/>
          </p:cNvSpPr>
          <p:nvPr/>
        </p:nvSpPr>
        <p:spPr bwMode="auto">
          <a:xfrm>
            <a:off x="1044105" y="4005064"/>
            <a:ext cx="7704856" cy="255454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LATCH3 (CLK, D, Q, RST);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CLK, D, RST;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(D or CLK or RST)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(!RST)  Q&lt;=0;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else if  (CLK)  Q&lt;=D;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cxnSp>
        <p:nvCxnSpPr>
          <p:cNvPr id="7" name="直接连接符 6"/>
          <p:cNvCxnSpPr/>
          <p:nvPr/>
        </p:nvCxnSpPr>
        <p:spPr>
          <a:xfrm>
            <a:off x="3857453" y="2780928"/>
            <a:ext cx="143462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555776" y="2852936"/>
            <a:ext cx="2736304"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555776" y="5589240"/>
            <a:ext cx="201899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339752" y="5877272"/>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375066" y="6237312"/>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059832" y="3933056"/>
            <a:ext cx="100949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80</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287722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043607" y="260648"/>
            <a:ext cx="7515839"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§5.1.7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异步时序电路的</a:t>
            </a: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Verilog</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表述特点</a:t>
            </a:r>
          </a:p>
        </p:txBody>
      </p:sp>
      <p:sp>
        <p:nvSpPr>
          <p:cNvPr id="10" name="矩形 9"/>
          <p:cNvSpPr>
            <a:spLocks noChangeArrowheads="1"/>
          </p:cNvSpPr>
          <p:nvPr/>
        </p:nvSpPr>
        <p:spPr bwMode="auto">
          <a:xfrm>
            <a:off x="1259633" y="863943"/>
            <a:ext cx="7560840" cy="2557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Tx/>
              <a:buSzTx/>
              <a:buFont typeface="Wingdings" panose="05000000000000000000"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可以构成时序电路的过程称为</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时钟过程</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一个时钟过程</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只能构成对应</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单一</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时钟信号的时序电路。</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如果在某一过程中需要构成多触发器时序电路，也只能产生对应某个单一时钟的同步时序逻辑。</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异步逻辑</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（多个时钟触发）的设计必须采用</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多个时钟过程</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语句来构成。</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11" name="Text Box 9"/>
          <p:cNvSpPr txBox="1">
            <a:spLocks noChangeArrowheads="1"/>
          </p:cNvSpPr>
          <p:nvPr/>
        </p:nvSpPr>
        <p:spPr bwMode="auto">
          <a:xfrm>
            <a:off x="827584" y="3397057"/>
            <a:ext cx="79213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5-11</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7" name="Text Box 9"/>
          <p:cNvSpPr txBox="1">
            <a:spLocks noChangeArrowheads="1"/>
          </p:cNvSpPr>
          <p:nvPr/>
        </p:nvSpPr>
        <p:spPr bwMode="auto">
          <a:xfrm>
            <a:off x="1044106" y="3970799"/>
            <a:ext cx="3744166" cy="255454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AMOD (D, A, CLK,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Q; input A, D, CLK;</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Q, Q1;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CLK)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Q1 = ~(A|Q);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Q1)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Q =D;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pic>
        <p:nvPicPr>
          <p:cNvPr id="18"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22628"/>
          <a:stretch/>
        </p:blipFill>
        <p:spPr bwMode="auto">
          <a:xfrm>
            <a:off x="4921048" y="4178628"/>
            <a:ext cx="3914233" cy="1482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连接符 8"/>
          <p:cNvCxnSpPr/>
          <p:nvPr/>
        </p:nvCxnSpPr>
        <p:spPr>
          <a:xfrm>
            <a:off x="1341410" y="5245265"/>
            <a:ext cx="2736304"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378267" y="5877272"/>
            <a:ext cx="2736304"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81</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914591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174750" y="116632"/>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§5.2.2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实用加法计数器设计</a:t>
            </a:r>
          </a:p>
        </p:txBody>
      </p:sp>
      <p:sp>
        <p:nvSpPr>
          <p:cNvPr id="22" name="Text Box 9"/>
          <p:cNvSpPr txBox="1">
            <a:spLocks noChangeArrowheads="1"/>
          </p:cNvSpPr>
          <p:nvPr/>
        </p:nvSpPr>
        <p:spPr bwMode="auto">
          <a:xfrm>
            <a:off x="611560" y="548680"/>
            <a:ext cx="849744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5-15</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 ：</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异步复位同步计数使能和可预置型十进制计数器</a:t>
            </a:r>
            <a:endParaRPr kumimoji="1" lang="en-US" altLang="zh-CN" sz="24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24" name="Text Box 9"/>
          <p:cNvSpPr txBox="1">
            <a:spLocks noChangeArrowheads="1"/>
          </p:cNvSpPr>
          <p:nvPr/>
        </p:nvSpPr>
        <p:spPr bwMode="auto">
          <a:xfrm>
            <a:off x="971103" y="1052736"/>
            <a:ext cx="8065393" cy="5632311"/>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CNT10 (CLK, RST, EN, LOAD, COUT, DOUT, 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CLK, EN, RST, LOAD;	</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时钟，时钟使能，复位，数据加</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载控制信号</a:t>
            </a:r>
            <a:endPar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input [3: 0] DATA;		</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//4</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位并行加载数据</a:t>
            </a:r>
            <a:endPar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output [3: 0] DOUT;		</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//4</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位计数输出</a:t>
            </a:r>
            <a:endPar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output COUT;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[3: 0] Q1;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COUT;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assign  DOUT=Q1;	</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将内部寄存器的计数结果输出至</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DOUT</a:t>
            </a:r>
            <a:endPar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FF"/>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err="1">
                <a:ln>
                  <a:noFill/>
                </a:ln>
                <a:solidFill>
                  <a:srgbClr val="0000FF"/>
                </a:solidFill>
                <a:effectLst/>
                <a:uLnTx/>
                <a:uFillTx/>
                <a:latin typeface="Times New Roman" pitchFamily="18" charset="0"/>
                <a:ea typeface="宋体" panose="02010600030101010101" pitchFamily="2" charset="-122"/>
                <a:cs typeface="Times New Roman" pitchFamily="18" charset="0"/>
              </a:rPr>
              <a:t>negedge</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RST)	//</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时序过程</a:t>
            </a:r>
            <a:endPar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7030A0"/>
                </a:solidFill>
                <a:effectLst/>
                <a:uLnTx/>
                <a:uFillTx/>
                <a:latin typeface="Times New Roman" pitchFamily="18" charset="0"/>
                <a:ea typeface="宋体" panose="02010600030101010101" pitchFamily="2" charset="-122"/>
                <a:cs typeface="Times New Roman" pitchFamily="18" charset="0"/>
              </a:rPr>
              <a:t>            if (!RST)  Q1&lt;=0;</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//RST=0</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时，对内部寄存器单元异步清</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0</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srgbClr val="7030A0"/>
                </a:solidFill>
                <a:effectLst/>
                <a:uLnTx/>
                <a:uFillTx/>
                <a:latin typeface="Times New Roman" pitchFamily="18" charset="0"/>
                <a:ea typeface="宋体" panose="02010600030101010101" pitchFamily="2" charset="-122"/>
                <a:cs typeface="Times New Roman" pitchFamily="18" charset="0"/>
              </a:rPr>
              <a:t>else if (EN)  </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begin</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同步使能</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EN=1</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，则允许加载或计数</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srgbClr val="C0504D"/>
                </a:solidFill>
                <a:effectLst/>
                <a:uLnTx/>
                <a:uFillTx/>
                <a:latin typeface="Times New Roman" pitchFamily="18" charset="0"/>
                <a:ea typeface="宋体" panose="02010600030101010101" pitchFamily="2" charset="-122"/>
                <a:cs typeface="Times New Roman" pitchFamily="18" charset="0"/>
              </a:rPr>
              <a:t>if (!LOAD)  Q1&lt;=DATA</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当</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LOAD=0,</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向内部寄存器加载数据</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srgbClr val="C0504D"/>
                </a:solidFill>
                <a:effectLst/>
                <a:uLnTx/>
                <a:uFillTx/>
                <a:latin typeface="Times New Roman" pitchFamily="18" charset="0"/>
                <a:ea typeface="宋体" panose="02010600030101010101" pitchFamily="2" charset="-122"/>
                <a:cs typeface="Times New Roman" pitchFamily="18" charset="0"/>
              </a:rPr>
              <a:t>else if (Q1&lt;9)  Q1&lt;=Q1+1</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当</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Q1</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小于</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9</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时，允许累加</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srgbClr val="C0504D"/>
                </a:solidFill>
                <a:effectLst/>
                <a:uLnTx/>
                <a:uFillTx/>
                <a:latin typeface="Times New Roman" pitchFamily="18" charset="0"/>
                <a:ea typeface="宋体" panose="02010600030101010101" pitchFamily="2" charset="-122"/>
                <a:cs typeface="Times New Roman" pitchFamily="18" charset="0"/>
              </a:rPr>
              <a:t>else     Q1&lt;=4'b0000;   </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end</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否则一个时钟后清</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0</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返回初值</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always @ (Q1)		//</a:t>
            </a:r>
            <a:r>
              <a:rPr kumimoji="1" lang="zh-CN" altLang="en-US"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组合过程</a:t>
            </a:r>
            <a:endPar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(Q1==4'h9)  COUT=1'b1;  else   COUT=1'b0;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cxnSp>
        <p:nvCxnSpPr>
          <p:cNvPr id="6" name="直接连接符 5"/>
          <p:cNvCxnSpPr/>
          <p:nvPr/>
        </p:nvCxnSpPr>
        <p:spPr>
          <a:xfrm>
            <a:off x="2781570" y="1380334"/>
            <a:ext cx="510279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933970" y="2924944"/>
            <a:ext cx="142200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4249689" y="3241675"/>
            <a:ext cx="2482551" cy="1058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812360" y="3276273"/>
            <a:ext cx="1044000" cy="584775"/>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1600" b="1" i="0" u="none" strike="noStrike" kern="1200" cap="none" spc="0" normalizeH="0" baseline="0" noProof="0">
                <a:ln>
                  <a:noFill/>
                </a:ln>
                <a:solidFill>
                  <a:prstClr val="white"/>
                </a:solidFill>
                <a:effectLst/>
                <a:uLnTx/>
                <a:uFillTx/>
                <a:latin typeface="Times New Roman" pitchFamily="18" charset="0"/>
                <a:ea typeface="宋体" panose="02010600030101010101" pitchFamily="2" charset="-122"/>
                <a:cs typeface="Times New Roman" pitchFamily="18" charset="0"/>
              </a:rPr>
              <a:t>计数、加载、复位</a:t>
            </a:r>
            <a:endParaRPr kumimoji="1" lang="en-US" altLang="zh-CN" sz="1600" b="1" i="0" u="none" strike="noStrike" kern="1200" cap="none" spc="0" normalizeH="0" baseline="0" noProof="0">
              <a:ln>
                <a:noFill/>
              </a:ln>
              <a:solidFill>
                <a:prstClr val="white"/>
              </a:solidFill>
              <a:effectLst/>
              <a:uLnTx/>
              <a:uFillTx/>
              <a:latin typeface="Times New Roman" pitchFamily="18" charset="0"/>
              <a:ea typeface="宋体" panose="02010600030101010101" pitchFamily="2" charset="-122"/>
              <a:cs typeface="Times New Roman" pitchFamily="18" charset="0"/>
            </a:endParaRPr>
          </a:p>
        </p:txBody>
      </p:sp>
      <p:sp>
        <p:nvSpPr>
          <p:cNvPr id="13" name="矩形 12"/>
          <p:cNvSpPr/>
          <p:nvPr/>
        </p:nvSpPr>
        <p:spPr>
          <a:xfrm>
            <a:off x="7236296" y="5754742"/>
            <a:ext cx="1620064" cy="338554"/>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1600" b="1" i="0" u="none" strike="noStrike" kern="1200" cap="none" spc="0" normalizeH="0" baseline="0" noProof="0">
                <a:ln>
                  <a:noFill/>
                </a:ln>
                <a:solidFill>
                  <a:prstClr val="white"/>
                </a:solidFill>
                <a:effectLst/>
                <a:uLnTx/>
                <a:uFillTx/>
                <a:latin typeface="Times New Roman" pitchFamily="18" charset="0"/>
                <a:ea typeface="宋体" panose="02010600030101010101" pitchFamily="2" charset="-122"/>
                <a:cs typeface="Times New Roman" pitchFamily="18" charset="0"/>
              </a:rPr>
              <a:t>十进制进位输出</a:t>
            </a:r>
            <a:endParaRPr kumimoji="1" lang="en-US" altLang="zh-CN" sz="1600" b="1" i="0" u="none" strike="noStrike" kern="1200" cap="none" spc="0" normalizeH="0" baseline="0" noProof="0">
              <a:ln>
                <a:noFill/>
              </a:ln>
              <a:solidFill>
                <a:prstClr val="white"/>
              </a:solidFill>
              <a:effectLst/>
              <a:uLnTx/>
              <a:uFillTx/>
              <a:latin typeface="Times New Roman" pitchFamily="18" charset="0"/>
              <a:ea typeface="宋体" panose="02010600030101010101" pitchFamily="2" charset="-122"/>
              <a:cs typeface="Times New Roman" pitchFamily="18" charset="0"/>
            </a:endParaRPr>
          </a:p>
        </p:txBody>
      </p:sp>
      <p:sp>
        <p:nvSpPr>
          <p:cNvPr id="11" name="矩形 10"/>
          <p:cNvSpPr/>
          <p:nvPr/>
        </p:nvSpPr>
        <p:spPr>
          <a:xfrm>
            <a:off x="1259632" y="3241675"/>
            <a:ext cx="7691118" cy="23690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p:nvPr/>
        </p:nvSpPr>
        <p:spPr>
          <a:xfrm>
            <a:off x="1259632" y="5673475"/>
            <a:ext cx="7691118" cy="63584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82</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0684691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75" name="标题 1"/>
          <p:cNvSpPr>
            <a:spLocks noGrp="1"/>
          </p:cNvSpPr>
          <p:nvPr>
            <p:ph type="title"/>
          </p:nvPr>
        </p:nvSpPr>
        <p:spPr>
          <a:xfrm>
            <a:off x="457994" y="44624"/>
            <a:ext cx="8218461" cy="1143000"/>
          </a:xfrm>
        </p:spPr>
        <p:txBody>
          <a:bodyPr/>
          <a:lstStyle/>
          <a:p>
            <a:r>
              <a:rPr lang="en-US" altLang="zh-CN" sz="3600" b="1">
                <a:solidFill>
                  <a:srgbClr val="7030A0"/>
                </a:solidFill>
                <a:latin typeface="宋体" pitchFamily="2" charset="-122"/>
              </a:rPr>
              <a:t>§</a:t>
            </a:r>
            <a:r>
              <a:rPr lang="en-US" altLang="zh-CN" sz="3600" b="1">
                <a:solidFill>
                  <a:srgbClr val="7030A0"/>
                </a:solidFill>
                <a:latin typeface="Times New Roman" pitchFamily="18" charset="0"/>
                <a:cs typeface="Times New Roman" pitchFamily="18" charset="0"/>
              </a:rPr>
              <a:t>5.4</a:t>
            </a:r>
            <a:r>
              <a:rPr lang="en-US" altLang="zh-CN" sz="3600" b="1">
                <a:solidFill>
                  <a:srgbClr val="7030A0"/>
                </a:solidFill>
                <a:latin typeface="宋体" pitchFamily="2" charset="-122"/>
              </a:rPr>
              <a:t> </a:t>
            </a:r>
            <a:r>
              <a:rPr lang="zh-CN" altLang="en-US" sz="3600" b="1">
                <a:solidFill>
                  <a:srgbClr val="7030A0"/>
                </a:solidFill>
                <a:latin typeface="宋体" pitchFamily="2" charset="-122"/>
              </a:rPr>
              <a:t>可预置型计数器设计</a:t>
            </a:r>
            <a:endParaRPr lang="zh-CN" altLang="en-US" sz="3600" b="1">
              <a:solidFill>
                <a:srgbClr val="7030A0"/>
              </a:solidFill>
              <a:latin typeface="Times New Roman" pitchFamily="18" charset="0"/>
              <a:cs typeface="Times New Roman" pitchFamily="18" charset="0"/>
            </a:endParaRPr>
          </a:p>
        </p:txBody>
      </p:sp>
      <p:sp>
        <p:nvSpPr>
          <p:cNvPr id="24" name="矩形 23"/>
          <p:cNvSpPr>
            <a:spLocks noChangeArrowheads="1"/>
          </p:cNvSpPr>
          <p:nvPr/>
        </p:nvSpPr>
        <p:spPr bwMode="auto">
          <a:xfrm>
            <a:off x="1187624" y="1227472"/>
            <a:ext cx="7632848" cy="457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20000"/>
              </a:lnSpc>
              <a:spcBef>
                <a:spcPts val="0"/>
              </a:spcBef>
              <a:spcAft>
                <a:spcPts val="12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可预置型计数器</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能实现</a:t>
            </a:r>
            <a:r>
              <a:rPr kumimoji="0" lang="zh-CN" altLang="en-US" sz="2200" b="1" i="0" u="none" strike="noStrike" kern="1200" cap="none" spc="0" normalizeH="0" baseline="0" noProof="0">
                <a:ln>
                  <a:noFill/>
                </a:ln>
                <a:solidFill>
                  <a:srgbClr val="FF5050"/>
                </a:solidFill>
                <a:effectLst/>
                <a:uLnTx/>
                <a:uFillTx/>
                <a:latin typeface="Times New Roman" pitchFamily="18" charset="0"/>
                <a:ea typeface="宋体" pitchFamily="2" charset="-122"/>
                <a:cs typeface="Times New Roman" pitchFamily="18" charset="0"/>
              </a:rPr>
              <a:t>模可控</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计数器功能，方法是将计数进位输出端与预置数加载输入信号端或计数复位端相接。</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20000"/>
              </a:lnSpc>
              <a:spcBef>
                <a:spcPts val="0"/>
              </a:spcBef>
              <a:spcAft>
                <a:spcPts val="1200"/>
              </a:spcAft>
              <a:buClrTx/>
              <a:buSzTx/>
              <a:buFont typeface="Wingdings" panose="05000000000000000000"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四种控制信号输入方式：同步清</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0</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，异步清</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0</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，同步加载和异步加载。</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20000"/>
              </a:lnSpc>
              <a:spcBef>
                <a:spcPts val="0"/>
              </a:spcBef>
              <a:spcAft>
                <a:spcPts val="12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同步清</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0</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和</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异步清</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0</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模式的原理：设定计数模为</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N</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，当计数到</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N</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时，对计数器发出一个清</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0</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信号，使其从头开始计数，以此循环往复。</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20000"/>
              </a:lnSpc>
              <a:spcBef>
                <a:spcPts val="0"/>
              </a:spcBef>
              <a:spcAft>
                <a:spcPts val="12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同步加载</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和</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异步加载</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模式的原理：对于给定的模</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N</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，当计数满到溢出时，或限制其计数到某值时，发出一个信号，控制计数器的加载预置端，使计数器加载某值</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M</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83</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66186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115616" y="470908"/>
            <a:ext cx="7285682"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§5.4.1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同步加载计数器</a:t>
            </a:r>
          </a:p>
        </p:txBody>
      </p:sp>
      <p:sp>
        <p:nvSpPr>
          <p:cNvPr id="20" name="Text Box 9"/>
          <p:cNvSpPr txBox="1">
            <a:spLocks noChangeArrowheads="1"/>
          </p:cNvSpPr>
          <p:nvPr/>
        </p:nvSpPr>
        <p:spPr bwMode="auto">
          <a:xfrm>
            <a:off x="899592" y="1118980"/>
            <a:ext cx="763284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5-18</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 ：</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4</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位同步加载模式计数器</a:t>
            </a:r>
            <a:endParaRPr kumimoji="1" lang="en-US" altLang="zh-CN" sz="24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22" name="Text Box 9"/>
          <p:cNvSpPr txBox="1">
            <a:spLocks noChangeArrowheads="1"/>
          </p:cNvSpPr>
          <p:nvPr/>
        </p:nvSpPr>
        <p:spPr bwMode="auto">
          <a:xfrm>
            <a:off x="1043111" y="1695044"/>
            <a:ext cx="7921377" cy="378565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FDIV0 (input CLK, RST, input [3: 0] D, output PM, output [3: 0] DOUT);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[3: 0] Q1;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FULL;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 synthesis, keep*) wire LD; 	</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设定</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LD</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为仿真可测试属性</a:t>
            </a:r>
            <a:endPar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negedge</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RST)</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//RST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为异步控制信号</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srgbClr val="7030A0"/>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7030A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if (!RST)  begin  Q1&lt;=0;  FULL&lt;=0;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else if (LD)  begin   Q1&lt;=D;   FULL&lt;=1;   end</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//LD</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为同步控制信号</a:t>
            </a:r>
            <a:endPar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else   begin  Q1&lt;=Q1+1;  FULL&lt;=0;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assign LD=(Q1==4'B1111);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assign PM=FULL;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assign DOUT=Q1;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6" name="矩形 5"/>
          <p:cNvSpPr>
            <a:spLocks noChangeArrowheads="1"/>
          </p:cNvSpPr>
          <p:nvPr/>
        </p:nvSpPr>
        <p:spPr bwMode="auto">
          <a:xfrm>
            <a:off x="1043608" y="5655484"/>
            <a:ext cx="7632848" cy="91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PM</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是输出标志脉冲（标志是否在加载数据）</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LD</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是</a:t>
            </a: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同步加载</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控制信号，假定计数到</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1111</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时溢出加载</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cxnSp>
        <p:nvCxnSpPr>
          <p:cNvPr id="3" name="直接连接符 2"/>
          <p:cNvCxnSpPr/>
          <p:nvPr/>
        </p:nvCxnSpPr>
        <p:spPr>
          <a:xfrm>
            <a:off x="1331640" y="2952000"/>
            <a:ext cx="31683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38097" y="2060848"/>
            <a:ext cx="1258239"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15816" y="2664000"/>
            <a:ext cx="1258239"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331640" y="4797152"/>
            <a:ext cx="194421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374679" y="3241675"/>
            <a:ext cx="149346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051470" y="3587870"/>
            <a:ext cx="446474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557015" y="3888000"/>
            <a:ext cx="4959201" cy="52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616948" y="4212000"/>
            <a:ext cx="3819148"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366282" y="5085184"/>
            <a:ext cx="1909574"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607113" y="3210215"/>
            <a:ext cx="1133239"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FF"/>
                </a:solidFill>
                <a:effectLst/>
                <a:uLnTx/>
                <a:uFillTx/>
                <a:latin typeface="Arial" charset="0"/>
                <a:ea typeface="宋体" pitchFamily="2" charset="-122"/>
                <a:cs typeface="+mn-cs"/>
              </a:rPr>
              <a:t>异步复位</a:t>
            </a:r>
          </a:p>
        </p:txBody>
      </p:sp>
      <p:sp>
        <p:nvSpPr>
          <p:cNvPr id="27" name="TextBox 26"/>
          <p:cNvSpPr txBox="1"/>
          <p:nvPr/>
        </p:nvSpPr>
        <p:spPr>
          <a:xfrm>
            <a:off x="6463097" y="3893295"/>
            <a:ext cx="1133239"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FF"/>
                </a:solidFill>
                <a:effectLst/>
                <a:uLnTx/>
                <a:uFillTx/>
                <a:latin typeface="Arial" charset="0"/>
                <a:ea typeface="宋体" pitchFamily="2" charset="-122"/>
                <a:cs typeface="+mn-cs"/>
              </a:rPr>
              <a:t>同步加载</a:t>
            </a:r>
          </a:p>
        </p:txBody>
      </p:sp>
      <p:sp>
        <p:nvSpPr>
          <p:cNvPr id="29" name="TextBox 28"/>
          <p:cNvSpPr txBox="1"/>
          <p:nvPr/>
        </p:nvSpPr>
        <p:spPr>
          <a:xfrm>
            <a:off x="5454985" y="4149080"/>
            <a:ext cx="70119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FF"/>
                </a:solidFill>
                <a:effectLst/>
                <a:uLnTx/>
                <a:uFillTx/>
                <a:latin typeface="Arial" charset="0"/>
                <a:ea typeface="宋体" pitchFamily="2" charset="-122"/>
                <a:cs typeface="+mn-cs"/>
              </a:rPr>
              <a:t>计数</a:t>
            </a:r>
          </a:p>
        </p:txBody>
      </p:sp>
      <p:sp>
        <p:nvSpPr>
          <p:cNvPr id="30" name="TextBox 29"/>
          <p:cNvSpPr txBox="1"/>
          <p:nvPr/>
        </p:nvSpPr>
        <p:spPr>
          <a:xfrm>
            <a:off x="3448957" y="4900518"/>
            <a:ext cx="701191"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FF"/>
                </a:solidFill>
                <a:effectLst/>
                <a:uLnTx/>
                <a:uFillTx/>
                <a:latin typeface="Arial" charset="0"/>
                <a:ea typeface="宋体" pitchFamily="2" charset="-122"/>
                <a:cs typeface="+mn-cs"/>
              </a:rPr>
              <a:t>输出</a:t>
            </a:r>
          </a:p>
        </p:txBody>
      </p:sp>
      <p:cxnSp>
        <p:nvCxnSpPr>
          <p:cNvPr id="31" name="直接连接符 30"/>
          <p:cNvCxnSpPr/>
          <p:nvPr/>
        </p:nvCxnSpPr>
        <p:spPr>
          <a:xfrm>
            <a:off x="1331640" y="4518412"/>
            <a:ext cx="31683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479458" y="4427820"/>
            <a:ext cx="212765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FF0000"/>
                </a:solidFill>
                <a:effectLst/>
                <a:uLnTx/>
                <a:uFillTx/>
                <a:latin typeface="Arial" charset="0"/>
                <a:ea typeface="宋体" pitchFamily="2" charset="-122"/>
                <a:cs typeface="+mn-cs"/>
              </a:rPr>
              <a:t>对加载信号的设置</a:t>
            </a:r>
          </a:p>
        </p:txBody>
      </p:sp>
      <p:cxnSp>
        <p:nvCxnSpPr>
          <p:cNvPr id="33" name="直接连接符 32"/>
          <p:cNvCxnSpPr/>
          <p:nvPr/>
        </p:nvCxnSpPr>
        <p:spPr>
          <a:xfrm>
            <a:off x="1331640" y="2664000"/>
            <a:ext cx="1368152"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sp>
        <p:nvSpPr>
          <p:cNvPr id="2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84</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081692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115616" y="299961"/>
            <a:ext cx="7285682"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§5.4.2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异步加载计数器</a:t>
            </a:r>
          </a:p>
        </p:txBody>
      </p:sp>
      <p:sp>
        <p:nvSpPr>
          <p:cNvPr id="20" name="Text Box 9"/>
          <p:cNvSpPr txBox="1">
            <a:spLocks noChangeArrowheads="1"/>
          </p:cNvSpPr>
          <p:nvPr/>
        </p:nvSpPr>
        <p:spPr bwMode="auto">
          <a:xfrm>
            <a:off x="899592" y="804017"/>
            <a:ext cx="763284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5-19</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 ：</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4</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位异步加载模式计数器</a:t>
            </a:r>
            <a:endPar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22" name="Text Box 9"/>
          <p:cNvSpPr txBox="1">
            <a:spLocks noChangeArrowheads="1"/>
          </p:cNvSpPr>
          <p:nvPr/>
        </p:nvSpPr>
        <p:spPr bwMode="auto">
          <a:xfrm>
            <a:off x="1043607" y="1380081"/>
            <a:ext cx="7920881" cy="440120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fdiv1 (CLK, PM, D, DOUT, RST);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input CLK;  input RST;  input [3: 0] 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output PM;  output [3: 0] DOUT;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[3: 0] Q1;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FULL;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 synthesis,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probe_port</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keep*) wire LD;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err="1">
                <a:ln>
                  <a:noFill/>
                </a:ln>
                <a:solidFill>
                  <a:srgbClr val="0000FF"/>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LD </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or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negedge</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RST)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//RST</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和</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LD</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都设为异步控制信号</a:t>
            </a:r>
            <a:r>
              <a:rPr kumimoji="1" lang="en-US" altLang="zh-CN" sz="2000" b="1" i="0" u="none" strike="noStrike" kern="1200" cap="none" spc="0" normalizeH="0" baseline="0" noProof="0">
                <a:ln>
                  <a:noFill/>
                </a:ln>
                <a:solidFill>
                  <a:srgbClr val="0000FF"/>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srgbClr val="7030A0"/>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7030A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if (!RST)  begin  Q1&lt;=0;  FULL&lt;=0;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else if (LD)  begin   Q1&lt;=D;   FULL&lt;=1;   end</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endPar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else   begin  Q1&lt;=Q1+1;  FULL&lt;=0;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assign LD=(</a:t>
            </a:r>
            <a:r>
              <a:rPr kumimoji="1" lang="en-US" altLang="zh-CN" sz="2000" b="1" i="0" u="none" strike="noStrike" kern="1200" cap="none" spc="0" normalizeH="0" baseline="0" noProof="0">
                <a:ln>
                  <a:noFill/>
                </a:ln>
                <a:solidFill>
                  <a:srgbClr val="FF0000"/>
                </a:solidFill>
                <a:effectLst/>
                <a:uLnTx/>
                <a:uFillTx/>
                <a:latin typeface="Times New Roman" pitchFamily="18" charset="0"/>
                <a:ea typeface="宋体" panose="02010600030101010101" pitchFamily="2" charset="-122"/>
                <a:cs typeface="Times New Roman" pitchFamily="18" charset="0"/>
              </a:rPr>
              <a:t>Q1==4'B0000</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assign PM=FULL;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assign DOUT=Q1;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7" name="矩形 6"/>
          <p:cNvSpPr>
            <a:spLocks noChangeArrowheads="1"/>
          </p:cNvSpPr>
          <p:nvPr/>
        </p:nvSpPr>
        <p:spPr bwMode="auto">
          <a:xfrm>
            <a:off x="1043608" y="5916585"/>
            <a:ext cx="7632848" cy="46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注意这里</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LD</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是异步控制信号</a:t>
            </a:r>
            <a:endPar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85</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133515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115616" y="476672"/>
            <a:ext cx="7285682"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§5.4.3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异步清</a:t>
            </a: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0</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加载计数器</a:t>
            </a:r>
          </a:p>
        </p:txBody>
      </p:sp>
      <p:sp>
        <p:nvSpPr>
          <p:cNvPr id="20" name="Text Box 9"/>
          <p:cNvSpPr txBox="1">
            <a:spLocks noChangeArrowheads="1"/>
          </p:cNvSpPr>
          <p:nvPr/>
        </p:nvSpPr>
        <p:spPr bwMode="auto">
          <a:xfrm>
            <a:off x="899592" y="1196752"/>
            <a:ext cx="763284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5-20</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 ：</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4</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位异步清</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0</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模式计数器</a:t>
            </a:r>
            <a:endParaRPr kumimoji="1" lang="en-US" altLang="zh-CN" sz="24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22" name="Text Box 9"/>
          <p:cNvSpPr txBox="1">
            <a:spLocks noChangeArrowheads="1"/>
          </p:cNvSpPr>
          <p:nvPr/>
        </p:nvSpPr>
        <p:spPr bwMode="auto">
          <a:xfrm>
            <a:off x="1043607" y="1844824"/>
            <a:ext cx="7920881" cy="409342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fdiv1 (CLK, PM, D);	</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input CLK;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input [3: 0] D; 	</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预置计数模</a:t>
            </a:r>
            <a:endPar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output PM;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FULL;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 synthesis,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probe_port</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keep*)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[3: 0] Q1;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 synthesis,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probe_port</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keep*) wire RST;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RST)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7030A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if (RST)  begin  Q1&lt;=0;  FULL&lt;=1;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else   begin  Q1&lt;=Q1+1;  FULL&lt;=0;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assign RST=(Q1==D);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assign PM=FULL;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2" name="矩形 1"/>
          <p:cNvSpPr/>
          <p:nvPr/>
        </p:nvSpPr>
        <p:spPr>
          <a:xfrm>
            <a:off x="1100664" y="6093296"/>
            <a:ext cx="4262705" cy="397032"/>
          </a:xfrm>
          <a:prstGeom prst="rect">
            <a:avLst/>
          </a:prstGeom>
        </p:spPr>
        <p:txBody>
          <a:bodyPr wrap="none">
            <a:spAutoFit/>
          </a:bodyPr>
          <a:lstStyle/>
          <a:p>
            <a:pPr marL="0" marR="0" lvl="0" indent="0" algn="l" defTabSz="914400" rtl="0" eaLnBrk="1" fontAlgn="base" latinLnBrk="0" hangingPunct="1">
              <a:lnSpc>
                <a:spcPct val="110000"/>
              </a:lnSpc>
              <a:spcBef>
                <a:spcPts val="0"/>
              </a:spcBef>
              <a:spcAft>
                <a:spcPts val="600"/>
              </a:spcAft>
              <a:buClr>
                <a:prstClr val="black"/>
              </a:buClr>
              <a:buSzTx/>
              <a:buFontTx/>
              <a:buNone/>
              <a:tabLst/>
              <a:defRPr/>
            </a:pPr>
            <a:r>
              <a:rPr kumimoji="0" lang="en-US" altLang="zh-CN" sz="18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PM</a:t>
            </a:r>
            <a:r>
              <a:rPr kumimoji="0" lang="zh-CN" altLang="en-US" sz="18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是输出标志脉冲（标志是否在清零）</a:t>
            </a:r>
            <a:endParaRPr kumimoji="0" lang="en-US" altLang="zh-CN" sz="18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cxnSp>
        <p:nvCxnSpPr>
          <p:cNvPr id="7" name="直接连接符 6"/>
          <p:cNvCxnSpPr/>
          <p:nvPr/>
        </p:nvCxnSpPr>
        <p:spPr>
          <a:xfrm>
            <a:off x="1404000" y="3762000"/>
            <a:ext cx="4896544"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403648" y="4050000"/>
            <a:ext cx="48965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123728" y="5229200"/>
            <a:ext cx="17281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86</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715957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115616" y="476672"/>
            <a:ext cx="7285682"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§5.4.4 </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同步清</a:t>
            </a:r>
            <a:r>
              <a:rPr kumimoji="0" lang="en-US" altLang="zh-CN"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0</a:t>
            </a:r>
            <a:r>
              <a:rPr kumimoji="0" lang="zh-CN" altLang="en-US" sz="3000" b="1" i="0" u="none" strike="noStrike" kern="1200" cap="none" spc="0" normalizeH="0" baseline="0" noProof="0">
                <a:ln>
                  <a:noFill/>
                </a:ln>
                <a:solidFill>
                  <a:srgbClr val="000000"/>
                </a:solidFill>
                <a:effectLst/>
                <a:uLnTx/>
                <a:uFillTx/>
                <a:latin typeface="Times New Roman" pitchFamily="18" charset="0"/>
                <a:ea typeface="宋体" pitchFamily="2" charset="-122"/>
                <a:cs typeface="Times New Roman" pitchFamily="18" charset="0"/>
              </a:rPr>
              <a:t>加载计数器</a:t>
            </a:r>
          </a:p>
        </p:txBody>
      </p:sp>
      <p:sp>
        <p:nvSpPr>
          <p:cNvPr id="20" name="Text Box 9"/>
          <p:cNvSpPr txBox="1">
            <a:spLocks noChangeArrowheads="1"/>
          </p:cNvSpPr>
          <p:nvPr/>
        </p:nvSpPr>
        <p:spPr bwMode="auto">
          <a:xfrm>
            <a:off x="899592" y="1196752"/>
            <a:ext cx="763284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5-21</a:t>
            </a:r>
            <a:r>
              <a:rPr kumimoji="1" lang="zh-CN" altLang="en-US" sz="20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 ：</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4</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位同步清</a:t>
            </a:r>
            <a:r>
              <a:rPr kumimoji="1" lang="en-US" altLang="zh-CN"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0</a:t>
            </a:r>
            <a:r>
              <a:rPr kumimoji="1" lang="zh-CN" altLang="en-US" sz="2400" b="1" i="0" u="none" strike="noStrike" kern="1200" cap="none" spc="0" normalizeH="0" baseline="0" noProof="0">
                <a:ln>
                  <a:noFill/>
                </a:ln>
                <a:solidFill>
                  <a:srgbClr val="F79646">
                    <a:lumMod val="50000"/>
                  </a:srgbClr>
                </a:solidFill>
                <a:effectLst/>
                <a:uLnTx/>
                <a:uFillTx/>
                <a:latin typeface="Times New Roman" pitchFamily="18" charset="0"/>
                <a:ea typeface="宋体" pitchFamily="2" charset="-122"/>
                <a:cs typeface="Times New Roman" pitchFamily="18" charset="0"/>
              </a:rPr>
              <a:t>模式计数器</a:t>
            </a:r>
            <a:endParaRPr kumimoji="1" lang="en-US" altLang="zh-CN" sz="24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22" name="Text Box 9"/>
          <p:cNvSpPr txBox="1">
            <a:spLocks noChangeArrowheads="1"/>
          </p:cNvSpPr>
          <p:nvPr/>
        </p:nvSpPr>
        <p:spPr bwMode="auto">
          <a:xfrm>
            <a:off x="1043607" y="1844824"/>
            <a:ext cx="7920881" cy="409342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fdiv1 (CLK, PM, D);	</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input CLK;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input [3: 0] 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output PM;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FULL;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 synthesis,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probe_port</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keep*)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[3: 0] Q1;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 synthesis,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probe_port</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keep*) wire RST;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prstClr val="black"/>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CLK)</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7030A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if (RST)  begin  Q1&lt;=0;  FULL&lt;=1;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else   begin  Q1&lt;=Q1+1;  FULL&lt;=0;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assign RST=(Q1==D);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prstClr val="black"/>
                </a:solidFill>
                <a:effectLst/>
                <a:uLnTx/>
                <a:uFillTx/>
                <a:latin typeface="Times New Roman" pitchFamily="18" charset="0"/>
                <a:ea typeface="宋体" panose="02010600030101010101" pitchFamily="2" charset="-122"/>
                <a:cs typeface="Times New Roman" pitchFamily="18" charset="0"/>
              </a:rPr>
              <a:t>    assign PM=FULL;</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cxnSp>
        <p:nvCxnSpPr>
          <p:cNvPr id="6" name="直接连接符 5"/>
          <p:cNvCxnSpPr/>
          <p:nvPr/>
        </p:nvCxnSpPr>
        <p:spPr>
          <a:xfrm>
            <a:off x="1331640" y="4365104"/>
            <a:ext cx="2808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87</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213491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7" name="Rectangle 3"/>
          <p:cNvSpPr txBox="1">
            <a:spLocks noChangeArrowheads="1"/>
          </p:cNvSpPr>
          <p:nvPr/>
        </p:nvSpPr>
        <p:spPr bwMode="auto">
          <a:xfrm>
            <a:off x="1187450" y="765175"/>
            <a:ext cx="76327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514350" marR="0" lvl="0" indent="-514350" algn="l" defTabSz="914400" rtl="0" eaLnBrk="0" fontAlgn="base" latinLnBrk="0" hangingPunct="0">
              <a:lnSpc>
                <a:spcPct val="120000"/>
              </a:lnSpc>
              <a:spcBef>
                <a:spcPct val="20000"/>
              </a:spcBef>
              <a:spcAft>
                <a:spcPct val="0"/>
              </a:spcAft>
              <a:buClrTx/>
              <a:buSzTx/>
              <a:buFont typeface="Arial" charset="0"/>
              <a:buAutoNum type="arabicPeriod"/>
              <a:tabLst/>
              <a:defRPr/>
            </a:pPr>
            <a:r>
              <a:rPr kumimoji="0" lang="zh-CN" altLang="en-US" sz="2600" b="1" i="0" u="none" strike="noStrike" kern="1200" cap="none" spc="0" normalizeH="0" baseline="0" noProof="0">
                <a:ln>
                  <a:noFill/>
                </a:ln>
                <a:solidFill>
                  <a:srgbClr val="000000"/>
                </a:solidFill>
                <a:effectLst/>
                <a:uLnTx/>
                <a:uFillTx/>
                <a:latin typeface="Times New Roman" pitchFamily="18" charset="0"/>
                <a:ea typeface="宋体" charset="-122"/>
                <a:cs typeface="Times New Roman" pitchFamily="18" charset="0"/>
              </a:rPr>
              <a:t>习题</a:t>
            </a:r>
            <a:r>
              <a:rPr kumimoji="0" lang="en-US" altLang="zh-CN" sz="2600" b="1" i="0" u="none" strike="noStrike" kern="1200" cap="none" spc="0" normalizeH="0" baseline="0" noProof="0">
                <a:ln>
                  <a:noFill/>
                </a:ln>
                <a:solidFill>
                  <a:srgbClr val="000000"/>
                </a:solidFill>
                <a:effectLst/>
                <a:uLnTx/>
                <a:uFillTx/>
                <a:latin typeface="Times New Roman" pitchFamily="18" charset="0"/>
                <a:ea typeface="宋体" charset="-122"/>
                <a:cs typeface="Times New Roman" pitchFamily="18" charset="0"/>
              </a:rPr>
              <a:t>5-8</a:t>
            </a:r>
            <a:r>
              <a:rPr kumimoji="0" lang="zh-CN" altLang="en-US" sz="2600" b="1" i="0" u="none" strike="noStrike" kern="1200" cap="none" spc="0" normalizeH="0" baseline="0" noProof="0">
                <a:ln>
                  <a:noFill/>
                </a:ln>
                <a:solidFill>
                  <a:srgbClr val="000000"/>
                </a:solidFill>
                <a:effectLst/>
                <a:uLnTx/>
                <a:uFillTx/>
                <a:latin typeface="Times New Roman" pitchFamily="18" charset="0"/>
                <a:ea typeface="宋体" charset="-122"/>
                <a:cs typeface="Times New Roman" pitchFamily="18" charset="0"/>
              </a:rPr>
              <a:t>：分别给出以下四个</a:t>
            </a:r>
            <a:r>
              <a:rPr kumimoji="0" lang="en-US" altLang="zh-CN" sz="2600" b="1" i="0" u="none" strike="noStrike" kern="1200" cap="none" spc="0" normalizeH="0" baseline="0" noProof="0">
                <a:ln>
                  <a:noFill/>
                </a:ln>
                <a:solidFill>
                  <a:srgbClr val="000000"/>
                </a:solidFill>
                <a:effectLst/>
                <a:uLnTx/>
                <a:uFillTx/>
                <a:latin typeface="Times New Roman" pitchFamily="18" charset="0"/>
                <a:ea typeface="宋体" charset="-122"/>
                <a:cs typeface="Times New Roman" pitchFamily="18" charset="0"/>
              </a:rPr>
              <a:t>RTL</a:t>
            </a:r>
            <a:r>
              <a:rPr kumimoji="0" lang="zh-CN" altLang="en-US" sz="2600" b="1" i="0" u="none" strike="noStrike" kern="1200" cap="none" spc="0" normalizeH="0" baseline="0" noProof="0">
                <a:ln>
                  <a:noFill/>
                </a:ln>
                <a:solidFill>
                  <a:srgbClr val="000000"/>
                </a:solidFill>
                <a:effectLst/>
                <a:uLnTx/>
                <a:uFillTx/>
                <a:latin typeface="Times New Roman" pitchFamily="18" charset="0"/>
                <a:ea typeface="宋体" charset="-122"/>
                <a:cs typeface="Times New Roman" pitchFamily="18" charset="0"/>
              </a:rPr>
              <a:t>图的</a:t>
            </a:r>
            <a:r>
              <a:rPr kumimoji="0" lang="en-US" altLang="zh-CN" sz="2600" b="1" i="0" u="none" strike="noStrike" kern="1200" cap="none" spc="0" normalizeH="0" baseline="0" noProof="0">
                <a:ln>
                  <a:noFill/>
                </a:ln>
                <a:solidFill>
                  <a:srgbClr val="000000"/>
                </a:solidFill>
                <a:effectLst/>
                <a:uLnTx/>
                <a:uFillTx/>
                <a:latin typeface="Times New Roman" pitchFamily="18" charset="0"/>
                <a:ea typeface="宋体" charset="-122"/>
                <a:cs typeface="Times New Roman" pitchFamily="18" charset="0"/>
              </a:rPr>
              <a:t>Verilog</a:t>
            </a:r>
            <a:r>
              <a:rPr kumimoji="0" lang="zh-CN" altLang="en-US" sz="2600" b="1" i="0" u="none" strike="noStrike" kern="1200" cap="none" spc="0" normalizeH="0" baseline="0" noProof="0">
                <a:ln>
                  <a:noFill/>
                </a:ln>
                <a:solidFill>
                  <a:srgbClr val="000000"/>
                </a:solidFill>
                <a:effectLst/>
                <a:uLnTx/>
                <a:uFillTx/>
                <a:latin typeface="Times New Roman" pitchFamily="18" charset="0"/>
                <a:ea typeface="宋体" charset="-122"/>
                <a:cs typeface="Times New Roman" pitchFamily="18" charset="0"/>
              </a:rPr>
              <a:t>描述，注意其中的</a:t>
            </a:r>
            <a:r>
              <a:rPr kumimoji="0" lang="en-US" altLang="zh-CN" sz="2600" b="1" i="0" u="none" strike="noStrike" kern="1200" cap="none" spc="0" normalizeH="0" baseline="0" noProof="0">
                <a:ln>
                  <a:noFill/>
                </a:ln>
                <a:solidFill>
                  <a:srgbClr val="000000"/>
                </a:solidFill>
                <a:effectLst/>
                <a:uLnTx/>
                <a:uFillTx/>
                <a:latin typeface="Times New Roman" pitchFamily="18" charset="0"/>
                <a:ea typeface="宋体" charset="-122"/>
                <a:cs typeface="Times New Roman" pitchFamily="18" charset="0"/>
              </a:rPr>
              <a:t>D</a:t>
            </a:r>
            <a:r>
              <a:rPr kumimoji="0" lang="zh-CN" altLang="en-US" sz="2600" b="1" i="0" u="none" strike="noStrike" kern="1200" cap="none" spc="0" normalizeH="0" baseline="0" noProof="0">
                <a:ln>
                  <a:noFill/>
                </a:ln>
                <a:solidFill>
                  <a:srgbClr val="000000"/>
                </a:solidFill>
                <a:effectLst/>
                <a:uLnTx/>
                <a:uFillTx/>
                <a:latin typeface="Times New Roman" pitchFamily="18" charset="0"/>
                <a:ea typeface="宋体" charset="-122"/>
                <a:cs typeface="Times New Roman" pitchFamily="18" charset="0"/>
              </a:rPr>
              <a:t>触发器和锁存器的表述。</a:t>
            </a:r>
            <a:endParaRPr kumimoji="0" lang="en-US" altLang="zh-CN" sz="2600" b="1" i="0" u="none" strike="noStrike" kern="1200" cap="none" spc="0" normalizeH="0" baseline="0" noProof="0">
              <a:ln>
                <a:noFill/>
              </a:ln>
              <a:solidFill>
                <a:srgbClr val="000000"/>
              </a:solidFill>
              <a:effectLst/>
              <a:uLnTx/>
              <a:uFillTx/>
              <a:latin typeface="Times New Roman" pitchFamily="18" charset="0"/>
              <a:ea typeface="宋体" charset="-122"/>
              <a:cs typeface="Times New Roman" pitchFamily="18" charset="0"/>
            </a:endParaRPr>
          </a:p>
        </p:txBody>
      </p:sp>
      <p:sp>
        <p:nvSpPr>
          <p:cNvPr id="6148" name="Rectangle 2"/>
          <p:cNvSpPr>
            <a:spLocks noGrp="1" noChangeArrowheads="1"/>
          </p:cNvSpPr>
          <p:nvPr/>
        </p:nvSpPr>
        <p:spPr bwMode="auto">
          <a:xfrm>
            <a:off x="1008063" y="115888"/>
            <a:ext cx="7467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zh-CN" altLang="en-US" sz="3200" b="1" i="0" u="none" strike="noStrike" kern="1200" cap="none" spc="0" normalizeH="0" baseline="0" noProof="0" dirty="0">
                <a:ln>
                  <a:noFill/>
                </a:ln>
                <a:solidFill>
                  <a:srgbClr val="0070C0"/>
                </a:solidFill>
                <a:effectLst/>
                <a:uLnTx/>
                <a:uFillTx/>
                <a:latin typeface="宋体" charset="-122"/>
                <a:ea typeface="宋体" charset="-122"/>
                <a:cs typeface="+mn-cs"/>
              </a:rPr>
              <a:t>习题</a:t>
            </a:r>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060575"/>
            <a:ext cx="343535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5563" y="2060575"/>
            <a:ext cx="3678237"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4149725"/>
            <a:ext cx="3792537"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0025" y="4149725"/>
            <a:ext cx="3552825" cy="203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 name="Text Box 9"/>
          <p:cNvSpPr txBox="1">
            <a:spLocks noChangeArrowheads="1"/>
          </p:cNvSpPr>
          <p:nvPr/>
        </p:nvSpPr>
        <p:spPr bwMode="auto">
          <a:xfrm>
            <a:off x="827088" y="765175"/>
            <a:ext cx="8208962"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RTL </a:t>
            </a: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图</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1</a:t>
            </a:r>
            <a:endPar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5" name="Text Box 9"/>
          <p:cNvSpPr txBox="1">
            <a:spLocks noChangeArrowheads="1"/>
          </p:cNvSpPr>
          <p:nvPr/>
        </p:nvSpPr>
        <p:spPr bwMode="auto">
          <a:xfrm>
            <a:off x="1258888" y="1628775"/>
            <a:ext cx="7561262" cy="3478213"/>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RTL_1 (CLK, D, Q, RESET, SET, EN);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CLK, D, RESET, SET, EN;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RESET or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SET)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if (RESET)  Q&lt;=0;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if (SET)  Q&lt;=1;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if (EN)  Q&lt;=D;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pic>
        <p:nvPicPr>
          <p:cNvPr id="8197" name="Picture 5"/>
          <p:cNvPicPr>
            <a:picLocks noChangeAspect="1" noChangeArrowheads="1"/>
          </p:cNvPicPr>
          <p:nvPr/>
        </p:nvPicPr>
        <p:blipFill>
          <a:blip r:embed="rId3">
            <a:extLst>
              <a:ext uri="{28A0092B-C50C-407E-A947-70E740481C1C}">
                <a14:useLocalDpi xmlns:a14="http://schemas.microsoft.com/office/drawing/2010/main" val="0"/>
              </a:ext>
            </a:extLst>
          </a:blip>
          <a:srcRect b="22836"/>
          <a:stretch>
            <a:fillRect/>
          </a:stretch>
        </p:blipFill>
        <p:spPr bwMode="auto">
          <a:xfrm>
            <a:off x="4787900" y="3500438"/>
            <a:ext cx="36480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矩形 13"/>
          <p:cNvSpPr/>
          <p:nvPr/>
        </p:nvSpPr>
        <p:spPr>
          <a:xfrm>
            <a:off x="1208856" y="5607586"/>
            <a:ext cx="7720642" cy="1044000"/>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矩形 6"/>
          <p:cNvSpPr>
            <a:spLocks noChangeArrowheads="1"/>
          </p:cNvSpPr>
          <p:nvPr/>
        </p:nvSpPr>
        <p:spPr bwMode="auto">
          <a:xfrm>
            <a:off x="1259633" y="3952220"/>
            <a:ext cx="756084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itchFamily="2" charset="2"/>
              <a:buChar char="Ø"/>
              <a:tabLst/>
              <a:defRPr/>
            </a:pP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对端口名表中的端口进行定义</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端口关键词：</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input</a:t>
            </a:r>
            <a:r>
              <a:rPr kumimoji="0" lang="zh-CN" altLang="en-US" sz="2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rPr>
              <a:t>输入端口</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output</a:t>
            </a:r>
            <a:r>
              <a:rPr kumimoji="0" lang="zh-CN" altLang="en-US" sz="2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rPr>
              <a:t>输出端口</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0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Times New Roman" pitchFamily="18" charset="0"/>
              </a:rPr>
              <a:t>inout</a:t>
            </a:r>
            <a:r>
              <a:rPr kumimoji="0" lang="zh-CN" altLang="en-US" sz="2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rPr>
              <a:t>双向端口</a:t>
            </a:r>
            <a:endParaRPr kumimoji="0" lang="en-US" altLang="zh-CN" sz="2000" b="1" i="0" u="none" strike="noStrike" kern="1200" cap="none" spc="0" normalizeH="0" baseline="0" noProof="0" dirty="0">
              <a:ln>
                <a:noFill/>
              </a:ln>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端口关键词旁的端口名可以有多个，逗号分开，最后加分号。</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Tx/>
              <a:buSzTx/>
              <a:buFont typeface="Wingdings" pitchFamily="2" charset="2"/>
              <a:buChar char="Ø"/>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前三种描述了标量位，最后一种描述了逻辑矢量位。</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Arial" charset="0"/>
              <a:buNone/>
              <a:tabLst/>
              <a:defRPr/>
            </a:pPr>
            <a:r>
              <a:rPr kumimoji="1"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例</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output [3:0] C, D;</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 	//</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定义两个</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4</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位位宽的总线端口输出信号</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				C[3:0]</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（等同于定义了四个单个位信号</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				C[3]</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C[2]</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C[1]</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C[0]</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）和</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D[3:0]</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8" name="Rectangle 3"/>
          <p:cNvSpPr>
            <a:spLocks noChangeArrowheads="1"/>
          </p:cNvSpPr>
          <p:nvPr/>
        </p:nvSpPr>
        <p:spPr bwMode="auto">
          <a:xfrm>
            <a:off x="1175132" y="33265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
                <a:srgbClr val="0000FF"/>
              </a:buClr>
              <a:buSzTx/>
              <a:buFontTx/>
              <a:buNone/>
              <a:tabLst/>
              <a:defRPr/>
            </a:pPr>
            <a:r>
              <a:rPr kumimoji="0" lang="en-US" altLang="zh-CN"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2</a:t>
            </a:r>
            <a:r>
              <a:rPr kumimoji="0" lang="zh-CN" altLang="en-US" sz="2800" b="1" i="0" u="none" strike="noStrike" kern="1200" cap="none" spc="0" normalizeH="0" baseline="0" noProof="0" dirty="0">
                <a:ln>
                  <a:noFill/>
                </a:ln>
                <a:solidFill>
                  <a:srgbClr val="0070C0"/>
                </a:solidFill>
                <a:effectLst/>
                <a:uLnTx/>
                <a:uFillTx/>
                <a:latin typeface="Times New Roman" pitchFamily="18" charset="0"/>
                <a:ea typeface="宋体" panose="02010600030101010101" pitchFamily="2" charset="-122"/>
                <a:cs typeface="Times New Roman" pitchFamily="18" charset="0"/>
              </a:rPr>
              <a:t>、端口语句、端口信号名和端口模式</a:t>
            </a:r>
          </a:p>
        </p:txBody>
      </p:sp>
      <p:sp>
        <p:nvSpPr>
          <p:cNvPr id="10" name="Rectangle 3"/>
          <p:cNvSpPr>
            <a:spLocks noChangeArrowheads="1"/>
          </p:cNvSpPr>
          <p:nvPr/>
        </p:nvSpPr>
        <p:spPr bwMode="auto">
          <a:xfrm>
            <a:off x="1115616" y="961271"/>
            <a:ext cx="7945357" cy="2769989"/>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input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端口名</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，端口名</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输入端口</a:t>
            </a:r>
            <a:endPar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output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端口名</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，端口名</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输出端口</a:t>
            </a:r>
            <a:endPar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inout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端口名</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，端口名</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双向端口</a:t>
            </a:r>
            <a:endPar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ts val="120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input  [</a:t>
            </a: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msb</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 </a:t>
            </a:r>
            <a:r>
              <a:rPr kumimoji="1" lang="en-US" altLang="zh-CN" sz="24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lsb</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端口名</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1</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，端口名</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2</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zh-CN" altLang="en-US" sz="24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多信号端口</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或总线端口</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逻辑矢量位</a:t>
            </a:r>
            <a:endPar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p:txBody>
      </p:sp>
      <p:graphicFrame>
        <p:nvGraphicFramePr>
          <p:cNvPr id="2" name="对象 1"/>
          <p:cNvGraphicFramePr>
            <a:graphicFrameLocks noChangeAspect="1"/>
          </p:cNvGraphicFramePr>
          <p:nvPr/>
        </p:nvGraphicFramePr>
        <p:xfrm>
          <a:off x="7138087" y="921074"/>
          <a:ext cx="1394353" cy="1446970"/>
        </p:xfrm>
        <a:graphic>
          <a:graphicData uri="http://schemas.openxmlformats.org/presentationml/2006/ole">
            <mc:AlternateContent xmlns:mc="http://schemas.openxmlformats.org/markup-compatibility/2006">
              <mc:Choice xmlns:v="urn:schemas-microsoft-com:vml" Requires="v">
                <p:oleObj name="Equation" r:id="rId3" imgW="672840" imgH="698400" progId="Equation.DSMT4">
                  <p:embed/>
                </p:oleObj>
              </mc:Choice>
              <mc:Fallback>
                <p:oleObj name="Equation" r:id="rId3" imgW="672840" imgH="698400" progId="Equation.DSMT4">
                  <p:embed/>
                  <p:pic>
                    <p:nvPicPr>
                      <p:cNvPr id="2" name="对象 1"/>
                      <p:cNvPicPr/>
                      <p:nvPr/>
                    </p:nvPicPr>
                    <p:blipFill>
                      <a:blip r:embed="rId4"/>
                      <a:stretch>
                        <a:fillRect/>
                      </a:stretch>
                    </p:blipFill>
                    <p:spPr>
                      <a:xfrm>
                        <a:off x="7138087" y="921074"/>
                        <a:ext cx="1394353" cy="1446970"/>
                      </a:xfrm>
                      <a:prstGeom prst="rect">
                        <a:avLst/>
                      </a:prstGeom>
                    </p:spPr>
                  </p:pic>
                </p:oleObj>
              </mc:Fallback>
            </mc:AlternateContent>
          </a:graphicData>
        </a:graphic>
      </p:graphicFrame>
      <p:sp>
        <p:nvSpPr>
          <p:cNvPr id="3" name="TextBox 2"/>
          <p:cNvSpPr txBox="1"/>
          <p:nvPr/>
        </p:nvSpPr>
        <p:spPr>
          <a:xfrm>
            <a:off x="1403648" y="3232140"/>
            <a:ext cx="1512168" cy="43088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mn-cs"/>
              </a:rPr>
              <a:t>最高位数</a:t>
            </a:r>
          </a:p>
        </p:txBody>
      </p:sp>
      <p:cxnSp>
        <p:nvCxnSpPr>
          <p:cNvPr id="5" name="直接箭头连接符 4"/>
          <p:cNvCxnSpPr/>
          <p:nvPr/>
        </p:nvCxnSpPr>
        <p:spPr>
          <a:xfrm flipV="1">
            <a:off x="2339752" y="2902878"/>
            <a:ext cx="0" cy="2880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771800" y="3232140"/>
            <a:ext cx="1512168" cy="43088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200" b="1" i="0" u="none" strike="noStrike" kern="1200" cap="none" spc="0" normalizeH="0" baseline="0" noProof="0" dirty="0">
                <a:ln>
                  <a:noFill/>
                </a:ln>
                <a:solidFill>
                  <a:srgbClr val="0000FF"/>
                </a:solidFill>
                <a:effectLst/>
                <a:uLnTx/>
                <a:uFillTx/>
                <a:latin typeface="Arial" charset="0"/>
                <a:ea typeface="宋体" pitchFamily="2" charset="-122"/>
                <a:cs typeface="+mn-cs"/>
              </a:rPr>
              <a:t>最低位数</a:t>
            </a:r>
          </a:p>
        </p:txBody>
      </p:sp>
      <p:cxnSp>
        <p:nvCxnSpPr>
          <p:cNvPr id="12" name="直接箭头连接符 11"/>
          <p:cNvCxnSpPr/>
          <p:nvPr/>
        </p:nvCxnSpPr>
        <p:spPr>
          <a:xfrm flipV="1">
            <a:off x="3131840" y="2902878"/>
            <a:ext cx="0" cy="28800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9</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6301731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 name="Text Box 9"/>
          <p:cNvSpPr txBox="1">
            <a:spLocks noChangeArrowheads="1"/>
          </p:cNvSpPr>
          <p:nvPr/>
        </p:nvSpPr>
        <p:spPr bwMode="auto">
          <a:xfrm>
            <a:off x="827088" y="776288"/>
            <a:ext cx="8208962"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RTL </a:t>
            </a: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图</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2</a:t>
            </a:r>
            <a:endPar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5" name="Text Box 9"/>
          <p:cNvSpPr txBox="1">
            <a:spLocks noChangeArrowheads="1"/>
          </p:cNvSpPr>
          <p:nvPr/>
        </p:nvSpPr>
        <p:spPr bwMode="auto">
          <a:xfrm>
            <a:off x="1258888" y="1639888"/>
            <a:ext cx="7561262" cy="409257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RTL_2 (A, B, C, D, Y);</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Y;</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A, B, C, 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wire TP1, TP2;</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Y;</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TP1=A|B;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TP2=C&amp;D;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always @ (TP1 or TP2 or 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if (TP1)  Y=TP1^TP2;</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Y=A;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pic>
        <p:nvPicPr>
          <p:cNvPr id="10245" name="Picture 6"/>
          <p:cNvPicPr>
            <a:picLocks noChangeAspect="1" noChangeArrowheads="1"/>
          </p:cNvPicPr>
          <p:nvPr/>
        </p:nvPicPr>
        <p:blipFill>
          <a:blip r:embed="rId3">
            <a:extLst>
              <a:ext uri="{28A0092B-C50C-407E-A947-70E740481C1C}">
                <a14:useLocalDpi xmlns:a14="http://schemas.microsoft.com/office/drawing/2010/main" val="0"/>
              </a:ext>
            </a:extLst>
          </a:blip>
          <a:srcRect b="20140"/>
          <a:stretch>
            <a:fillRect/>
          </a:stretch>
        </p:blipFill>
        <p:spPr bwMode="auto">
          <a:xfrm>
            <a:off x="4643438" y="2211388"/>
            <a:ext cx="389413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 name="Text Box 9"/>
          <p:cNvSpPr txBox="1">
            <a:spLocks noChangeArrowheads="1"/>
          </p:cNvSpPr>
          <p:nvPr/>
        </p:nvSpPr>
        <p:spPr bwMode="auto">
          <a:xfrm>
            <a:off x="827088" y="333375"/>
            <a:ext cx="8208962"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RTL </a:t>
            </a: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图</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3</a:t>
            </a:r>
            <a:endPar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5" name="Text Box 9"/>
          <p:cNvSpPr txBox="1">
            <a:spLocks noChangeArrowheads="1"/>
          </p:cNvSpPr>
          <p:nvPr/>
        </p:nvSpPr>
        <p:spPr bwMode="auto">
          <a:xfrm>
            <a:off x="1258888" y="1196975"/>
            <a:ext cx="7561262" cy="4708981"/>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RTL_3 (CLK, RST, D, Q, DOUT);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Q, DOUT;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RST, CLK, 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reg Q, DOUT, Y;</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always @ (RST)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begin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if (!RST)  Y&lt;=D;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Y&lt;=0;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CLK)</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Q&lt;=Y;</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DOUT&lt;=Y^D;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pic>
        <p:nvPicPr>
          <p:cNvPr id="12293" name="Picture 7"/>
          <p:cNvPicPr>
            <a:picLocks noChangeAspect="1" noChangeArrowheads="1"/>
          </p:cNvPicPr>
          <p:nvPr/>
        </p:nvPicPr>
        <p:blipFill>
          <a:blip r:embed="rId3">
            <a:extLst>
              <a:ext uri="{28A0092B-C50C-407E-A947-70E740481C1C}">
                <a14:useLocalDpi xmlns:a14="http://schemas.microsoft.com/office/drawing/2010/main" val="0"/>
              </a:ext>
            </a:extLst>
          </a:blip>
          <a:srcRect b="16324"/>
          <a:stretch>
            <a:fillRect/>
          </a:stretch>
        </p:blipFill>
        <p:spPr bwMode="auto">
          <a:xfrm>
            <a:off x="4716463" y="2370138"/>
            <a:ext cx="3792537" cy="177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 name="Text Box 9"/>
          <p:cNvSpPr txBox="1">
            <a:spLocks noChangeArrowheads="1"/>
          </p:cNvSpPr>
          <p:nvPr/>
        </p:nvSpPr>
        <p:spPr bwMode="auto">
          <a:xfrm>
            <a:off x="827088" y="620688"/>
            <a:ext cx="8208962"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RTL </a:t>
            </a: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图</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4</a:t>
            </a:r>
            <a:endPar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5" name="Text Box 9"/>
          <p:cNvSpPr txBox="1">
            <a:spLocks noChangeArrowheads="1"/>
          </p:cNvSpPr>
          <p:nvPr/>
        </p:nvSpPr>
        <p:spPr bwMode="auto">
          <a:xfrm>
            <a:off x="1258888" y="1485876"/>
            <a:ext cx="7561262" cy="3477875"/>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RTL_4 (CLK, RST, EN, D, Q1,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Q1, Q;</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RST, CLK, EN, 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Q;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negedge</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RST)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begin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if (!RST)   Q&lt;=0;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if (EN)   Q&lt;=D;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Q1=(~(EN&amp;D)|RST);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pic>
        <p:nvPicPr>
          <p:cNvPr id="14341" name="Picture 9"/>
          <p:cNvPicPr>
            <a:picLocks noChangeAspect="1" noChangeArrowheads="1"/>
          </p:cNvPicPr>
          <p:nvPr/>
        </p:nvPicPr>
        <p:blipFill>
          <a:blip r:embed="rId3">
            <a:extLst>
              <a:ext uri="{28A0092B-C50C-407E-A947-70E740481C1C}">
                <a14:useLocalDpi xmlns:a14="http://schemas.microsoft.com/office/drawing/2010/main" val="0"/>
              </a:ext>
            </a:extLst>
          </a:blip>
          <a:srcRect b="16122"/>
          <a:stretch>
            <a:fillRect/>
          </a:stretch>
        </p:blipFill>
        <p:spPr bwMode="auto">
          <a:xfrm>
            <a:off x="5430784" y="3212976"/>
            <a:ext cx="3159972" cy="1517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187624" y="764704"/>
            <a:ext cx="7632848"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14400" rtl="0" eaLnBrk="0" fontAlgn="base" latinLnBrk="0" hangingPunct="0">
              <a:lnSpc>
                <a:spcPct val="120000"/>
              </a:lnSpc>
              <a:spcBef>
                <a:spcPct val="20000"/>
              </a:spcBef>
              <a:spcAft>
                <a:spcPct val="0"/>
              </a:spcAft>
              <a:buClrTx/>
              <a:buSzTx/>
              <a:buFont typeface="Arial" charset="0"/>
              <a:buAutoNum type="arabicPeriod"/>
              <a:tabLst/>
              <a:defRPr/>
            </a:pP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习题</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5-10</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：用</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Verilog</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设计一个功能类似</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74LS160</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的计数器。</a:t>
            </a:r>
            <a:endPar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7" name="Rectangle 2"/>
          <p:cNvSpPr>
            <a:spLocks noGrp="1" noChangeArrowheads="1"/>
          </p:cNvSpPr>
          <p:nvPr/>
        </p:nvSpPr>
        <p:spPr bwMode="auto">
          <a:xfrm>
            <a:off x="1007988" y="116632"/>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zh-CN" altLang="en-US" sz="3200" b="1" i="0" u="none" strike="noStrike" kern="1200" cap="none" spc="0" normalizeH="0" baseline="0" noProof="0" dirty="0">
                <a:ln>
                  <a:noFill/>
                </a:ln>
                <a:solidFill>
                  <a:srgbClr val="0070C0"/>
                </a:solidFill>
                <a:effectLst/>
                <a:uLnTx/>
                <a:uFillTx/>
                <a:latin typeface="宋体" pitchFamily="2" charset="-122"/>
                <a:ea typeface="宋体" panose="02010600030101010101" pitchFamily="2" charset="-122"/>
                <a:cs typeface="+mn-cs"/>
              </a:rPr>
              <a:t>习题</a:t>
            </a:r>
          </a:p>
        </p:txBody>
      </p:sp>
      <p:graphicFrame>
        <p:nvGraphicFramePr>
          <p:cNvPr id="3" name="表格 2"/>
          <p:cNvGraphicFramePr>
            <a:graphicFrameLocks noGrp="1"/>
          </p:cNvGraphicFramePr>
          <p:nvPr/>
        </p:nvGraphicFramePr>
        <p:xfrm>
          <a:off x="395536" y="1916832"/>
          <a:ext cx="5481884" cy="4500000"/>
        </p:xfrm>
        <a:graphic>
          <a:graphicData uri="http://schemas.openxmlformats.org/drawingml/2006/table">
            <a:tbl>
              <a:tblPr firstRow="1" bandRow="1">
                <a:tableStyleId>{5C22544A-7EE6-4342-B048-85BDC9FD1C3A}</a:tableStyleId>
              </a:tblPr>
              <a:tblGrid>
                <a:gridCol w="756000">
                  <a:extLst>
                    <a:ext uri="{9D8B030D-6E8A-4147-A177-3AD203B41FA5}">
                      <a16:colId xmlns:a16="http://schemas.microsoft.com/office/drawing/2014/main" val="20000"/>
                    </a:ext>
                  </a:extLst>
                </a:gridCol>
                <a:gridCol w="936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gridCol w="756000">
                  <a:extLst>
                    <a:ext uri="{9D8B030D-6E8A-4147-A177-3AD203B41FA5}">
                      <a16:colId xmlns:a16="http://schemas.microsoft.com/office/drawing/2014/main" val="20004"/>
                    </a:ext>
                  </a:extLst>
                </a:gridCol>
                <a:gridCol w="1593884">
                  <a:extLst>
                    <a:ext uri="{9D8B030D-6E8A-4147-A177-3AD203B41FA5}">
                      <a16:colId xmlns:a16="http://schemas.microsoft.com/office/drawing/2014/main" val="20005"/>
                    </a:ext>
                  </a:extLst>
                </a:gridCol>
              </a:tblGrid>
              <a:tr h="468000">
                <a:tc gridSpan="5">
                  <a:txBody>
                    <a:bodyPr/>
                    <a:lstStyle/>
                    <a:p>
                      <a:pPr algn="ctr"/>
                      <a:r>
                        <a:rPr lang="zh-CN" altLang="en-US" sz="2000" b="1">
                          <a:latin typeface="Times New Roman" panose="02020603050405020304" pitchFamily="18" charset="0"/>
                          <a:cs typeface="Times New Roman" panose="02020603050405020304" pitchFamily="18" charset="0"/>
                        </a:rPr>
                        <a:t>输入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algn="ct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zh-CN" altLang="en-US" sz="2000" b="1">
                          <a:solidFill>
                            <a:schemeClr val="bg1"/>
                          </a:solidFill>
                          <a:latin typeface="Times New Roman" panose="02020603050405020304" pitchFamily="18" charset="0"/>
                          <a:cs typeface="Times New Roman" panose="02020603050405020304" pitchFamily="18" charset="0"/>
                        </a:rPr>
                        <a:t>工作模式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8000">
                <a:tc rowSpan="2">
                  <a:txBody>
                    <a:bodyPr/>
                    <a:lstStyle/>
                    <a:p>
                      <a:pPr algn="ctr"/>
                      <a:r>
                        <a:rPr lang="zh-CN" altLang="en-US" sz="2000" b="1">
                          <a:solidFill>
                            <a:schemeClr val="bg1"/>
                          </a:solidFill>
                          <a:latin typeface="Times New Roman" panose="02020603050405020304" pitchFamily="18" charset="0"/>
                          <a:cs typeface="Times New Roman" panose="02020603050405020304" pitchFamily="18" charset="0"/>
                        </a:rPr>
                        <a:t>清零</a:t>
                      </a:r>
                      <a:r>
                        <a:rPr lang="en-US" altLang="zh-CN" sz="2000" b="1">
                          <a:solidFill>
                            <a:schemeClr val="bg1"/>
                          </a:solidFill>
                          <a:latin typeface="Times New Roman" panose="02020603050405020304" pitchFamily="18" charset="0"/>
                          <a:cs typeface="Times New Roman" panose="02020603050405020304" pitchFamily="18" charset="0"/>
                        </a:rPr>
                        <a:t>CLR</a:t>
                      </a:r>
                      <a:endParaRPr lang="zh-CN" altLang="en-US" sz="2000"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rowSpan="2">
                  <a:txBody>
                    <a:bodyPr/>
                    <a:lstStyle/>
                    <a:p>
                      <a:pPr algn="ctr"/>
                      <a:r>
                        <a:rPr lang="zh-CN" altLang="en-US" sz="2000" b="1">
                          <a:solidFill>
                            <a:schemeClr val="bg1"/>
                          </a:solidFill>
                          <a:latin typeface="Times New Roman" panose="02020603050405020304" pitchFamily="18" charset="0"/>
                          <a:cs typeface="Times New Roman" panose="02020603050405020304" pitchFamily="18" charset="0"/>
                        </a:rPr>
                        <a:t>置数</a:t>
                      </a:r>
                      <a:r>
                        <a:rPr lang="en-US" altLang="zh-CN" sz="2000" b="1">
                          <a:solidFill>
                            <a:schemeClr val="bg1"/>
                          </a:solidFill>
                          <a:latin typeface="Times New Roman" panose="02020603050405020304" pitchFamily="18" charset="0"/>
                          <a:cs typeface="Times New Roman" panose="02020603050405020304" pitchFamily="18" charset="0"/>
                        </a:rPr>
                        <a:t>LOAD</a:t>
                      </a:r>
                      <a:endParaRPr lang="zh-CN" altLang="en-US" sz="2000"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gridSpan="2">
                  <a:txBody>
                    <a:bodyPr/>
                    <a:lstStyle/>
                    <a:p>
                      <a:pPr algn="ctr"/>
                      <a:r>
                        <a:rPr lang="zh-CN" altLang="en-US" sz="2000" b="1">
                          <a:solidFill>
                            <a:schemeClr val="bg1"/>
                          </a:solidFill>
                          <a:latin typeface="Times New Roman" panose="02020603050405020304" pitchFamily="18" charset="0"/>
                          <a:cs typeface="Times New Roman" panose="02020603050405020304" pitchFamily="18" charset="0"/>
                        </a:rPr>
                        <a:t>使能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pPr algn="ctr"/>
                      <a:endParaRPr lang="zh-CN" altLang="en-US" sz="2000"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rowSpan="2">
                  <a:txBody>
                    <a:bodyPr/>
                    <a:lstStyle/>
                    <a:p>
                      <a:r>
                        <a:rPr lang="zh-CN" altLang="en-US" sz="2000" b="1">
                          <a:solidFill>
                            <a:schemeClr val="bg1"/>
                          </a:solidFill>
                          <a:latin typeface="Times New Roman" panose="02020603050405020304" pitchFamily="18" charset="0"/>
                          <a:cs typeface="Times New Roman" panose="02020603050405020304" pitchFamily="18" charset="0"/>
                        </a:rPr>
                        <a:t>时钟</a:t>
                      </a:r>
                      <a:r>
                        <a:rPr lang="en-US" altLang="zh-CN" sz="2000" b="1">
                          <a:solidFill>
                            <a:schemeClr val="bg1"/>
                          </a:solidFill>
                          <a:latin typeface="Times New Roman" panose="02020603050405020304" pitchFamily="18" charset="0"/>
                          <a:cs typeface="Times New Roman" panose="02020603050405020304" pitchFamily="18" charset="0"/>
                        </a:rPr>
                        <a:t>CLK</a:t>
                      </a:r>
                      <a:endParaRPr lang="zh-CN" altLang="en-US" sz="2000"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vMerge="1">
                  <a:txBody>
                    <a:bodyPr/>
                    <a:lstStyle/>
                    <a:p>
                      <a:pPr algn="ct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1"/>
                  </a:ext>
                </a:extLst>
              </a:tr>
              <a:tr h="468000">
                <a:tc vMerge="1">
                  <a:txBody>
                    <a:bodyPr/>
                    <a:lstStyle/>
                    <a:p>
                      <a:endParaRPr lang="zh-CN" altLang="en-US"/>
                    </a:p>
                  </a:txBody>
                  <a:tcPr/>
                </a:tc>
                <a:tc vMerge="1">
                  <a:txBody>
                    <a:bodyPr/>
                    <a:lstStyle/>
                    <a:p>
                      <a:endParaRPr lang="zh-CN" altLang="en-US"/>
                    </a:p>
                  </a:txBody>
                  <a:tcPr/>
                </a:tc>
                <a:tc>
                  <a:txBody>
                    <a:bodyPr/>
                    <a:lstStyle/>
                    <a:p>
                      <a:pPr algn="ctr"/>
                      <a:r>
                        <a:rPr lang="en-US" altLang="zh-CN" sz="2000" b="1">
                          <a:solidFill>
                            <a:schemeClr val="bg1"/>
                          </a:solidFill>
                          <a:latin typeface="Times New Roman" panose="02020603050405020304" pitchFamily="18" charset="0"/>
                          <a:cs typeface="Times New Roman" panose="02020603050405020304" pitchFamily="18" charset="0"/>
                        </a:rPr>
                        <a:t>ENT</a:t>
                      </a:r>
                      <a:endParaRPr lang="zh-CN" altLang="en-US" sz="2000"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a:solidFill>
                            <a:schemeClr val="bg1"/>
                          </a:solidFill>
                          <a:latin typeface="Times New Roman" panose="02020603050405020304" pitchFamily="18" charset="0"/>
                          <a:cs typeface="Times New Roman" panose="02020603050405020304" pitchFamily="18" charset="0"/>
                        </a:rPr>
                        <a:t>ENP</a:t>
                      </a:r>
                      <a:endParaRPr lang="zh-CN" altLang="en-US" sz="2000"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468000">
                <a:tc>
                  <a:txBody>
                    <a:bodyPr/>
                    <a:lstStyle/>
                    <a:p>
                      <a:pPr algn="ctr"/>
                      <a:r>
                        <a:rPr lang="en-US" altLang="zh-CN" sz="2000" b="1">
                          <a:latin typeface="Times New Roman" panose="02020603050405020304" pitchFamily="18" charset="0"/>
                          <a:cs typeface="Times New Roman" panose="02020603050405020304" pitchFamily="18" charset="0"/>
                        </a:rPr>
                        <a:t>L</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anose="02020603050405020304" pitchFamily="18" charset="0"/>
                          <a:cs typeface="Times New Roman" panose="02020603050405020304" pitchFamily="18" charset="0"/>
                        </a:rPr>
                        <a:t>X</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anose="02020603050405020304" pitchFamily="18" charset="0"/>
                          <a:cs typeface="Times New Roman" panose="02020603050405020304" pitchFamily="18" charset="0"/>
                        </a:rPr>
                        <a:t>X</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anose="02020603050405020304" pitchFamily="18" charset="0"/>
                          <a:cs typeface="Times New Roman" panose="02020603050405020304" pitchFamily="18" charset="0"/>
                        </a:rPr>
                        <a:t>X</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anose="02020603050405020304" pitchFamily="18" charset="0"/>
                          <a:cs typeface="Times New Roman" panose="02020603050405020304" pitchFamily="18" charset="0"/>
                        </a:rPr>
                        <a:t>X</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a:latin typeface="Times New Roman" panose="02020603050405020304" pitchFamily="18" charset="0"/>
                          <a:cs typeface="Times New Roman" panose="02020603050405020304" pitchFamily="18" charset="0"/>
                        </a:rPr>
                        <a:t>清零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a:txBody>
                    <a:bodyPr/>
                    <a:lstStyle/>
                    <a:p>
                      <a:pPr algn="ctr"/>
                      <a:r>
                        <a:rPr lang="en-US" altLang="zh-CN" sz="2000" b="1">
                          <a:latin typeface="Times New Roman" panose="02020603050405020304" pitchFamily="18" charset="0"/>
                          <a:cs typeface="Times New Roman" panose="02020603050405020304" pitchFamily="18" charset="0"/>
                        </a:rPr>
                        <a:t>H</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anose="02020603050405020304" pitchFamily="18" charset="0"/>
                          <a:cs typeface="Times New Roman" panose="02020603050405020304" pitchFamily="18" charset="0"/>
                        </a:rPr>
                        <a:t>L</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anose="02020603050405020304" pitchFamily="18" charset="0"/>
                          <a:cs typeface="Times New Roman" panose="02020603050405020304" pitchFamily="18" charset="0"/>
                        </a:rPr>
                        <a:t>X</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anose="02020603050405020304" pitchFamily="18" charset="0"/>
                          <a:cs typeface="Times New Roman" panose="02020603050405020304" pitchFamily="18" charset="0"/>
                        </a:rPr>
                        <a:t>X</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a:latin typeface="Times New Roman" panose="02020603050405020304" pitchFamily="18" charset="0"/>
                          <a:cs typeface="Times New Roman" panose="02020603050405020304" pitchFamily="18" charset="0"/>
                        </a:rPr>
                        <a:t>置数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000">
                <a:tc>
                  <a:txBody>
                    <a:bodyPr/>
                    <a:lstStyle/>
                    <a:p>
                      <a:pPr algn="ctr"/>
                      <a:r>
                        <a:rPr lang="en-US" altLang="zh-CN" sz="2000" b="1">
                          <a:latin typeface="Times New Roman" panose="02020603050405020304" pitchFamily="18" charset="0"/>
                          <a:cs typeface="Times New Roman" panose="02020603050405020304" pitchFamily="18" charset="0"/>
                        </a:rPr>
                        <a:t>H</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anose="02020603050405020304" pitchFamily="18" charset="0"/>
                          <a:cs typeface="Times New Roman" panose="02020603050405020304" pitchFamily="18" charset="0"/>
                        </a:rPr>
                        <a:t>H</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anose="02020603050405020304" pitchFamily="18" charset="0"/>
                          <a:cs typeface="Times New Roman" panose="02020603050405020304" pitchFamily="18" charset="0"/>
                        </a:rPr>
                        <a:t>H</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anose="02020603050405020304" pitchFamily="18" charset="0"/>
                          <a:cs typeface="Times New Roman" panose="02020603050405020304" pitchFamily="18" charset="0"/>
                        </a:rPr>
                        <a:t>H</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a:latin typeface="Times New Roman" panose="02020603050405020304" pitchFamily="18" charset="0"/>
                          <a:cs typeface="Times New Roman" panose="02020603050405020304" pitchFamily="18" charset="0"/>
                        </a:rPr>
                        <a:t>计数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8000">
                <a:tc>
                  <a:txBody>
                    <a:bodyPr/>
                    <a:lstStyle/>
                    <a:p>
                      <a:pPr algn="ctr"/>
                      <a:r>
                        <a:rPr lang="en-US" altLang="zh-CN" sz="2000" b="1">
                          <a:latin typeface="Times New Roman" panose="02020603050405020304" pitchFamily="18" charset="0"/>
                          <a:cs typeface="Times New Roman" panose="02020603050405020304" pitchFamily="18" charset="0"/>
                        </a:rPr>
                        <a:t>H</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anose="02020603050405020304" pitchFamily="18" charset="0"/>
                          <a:cs typeface="Times New Roman" panose="02020603050405020304" pitchFamily="18" charset="0"/>
                        </a:rPr>
                        <a:t>H</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anose="02020603050405020304" pitchFamily="18" charset="0"/>
                          <a:cs typeface="Times New Roman" panose="02020603050405020304" pitchFamily="18" charset="0"/>
                        </a:rPr>
                        <a:t>L</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anose="02020603050405020304" pitchFamily="18" charset="0"/>
                          <a:cs typeface="Times New Roman" panose="02020603050405020304" pitchFamily="18" charset="0"/>
                        </a:rPr>
                        <a:t>X</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anose="02020603050405020304" pitchFamily="18" charset="0"/>
                          <a:cs typeface="Times New Roman" panose="02020603050405020304" pitchFamily="18" charset="0"/>
                        </a:rPr>
                        <a:t>X</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a:latin typeface="Times New Roman" panose="02020603050405020304" pitchFamily="18" charset="0"/>
                          <a:cs typeface="Times New Roman" panose="02020603050405020304" pitchFamily="18" charset="0"/>
                        </a:rPr>
                        <a:t>保持（不变）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68000">
                <a:tc>
                  <a:txBody>
                    <a:bodyPr/>
                    <a:lstStyle/>
                    <a:p>
                      <a:pPr algn="ctr"/>
                      <a:r>
                        <a:rPr lang="en-US" altLang="zh-CN" sz="2000" b="1">
                          <a:latin typeface="Times New Roman" panose="02020603050405020304" pitchFamily="18" charset="0"/>
                          <a:cs typeface="Times New Roman" panose="02020603050405020304" pitchFamily="18" charset="0"/>
                        </a:rPr>
                        <a:t>H</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anose="02020603050405020304" pitchFamily="18" charset="0"/>
                          <a:cs typeface="Times New Roman" panose="02020603050405020304" pitchFamily="18" charset="0"/>
                        </a:rPr>
                        <a:t>H</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anose="02020603050405020304" pitchFamily="18" charset="0"/>
                          <a:cs typeface="Times New Roman" panose="02020603050405020304" pitchFamily="18" charset="0"/>
                        </a:rPr>
                        <a:t>X</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anose="02020603050405020304" pitchFamily="18" charset="0"/>
                          <a:cs typeface="Times New Roman" panose="02020603050405020304" pitchFamily="18" charset="0"/>
                        </a:rPr>
                        <a:t>L</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anose="02020603050405020304" pitchFamily="18" charset="0"/>
                          <a:cs typeface="Times New Roman" panose="02020603050405020304" pitchFamily="18" charset="0"/>
                        </a:rPr>
                        <a:t>X</a:t>
                      </a:r>
                      <a:endParaRPr lang="zh-CN" altLang="en-US" sz="20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a:latin typeface="Times New Roman" panose="02020603050405020304" pitchFamily="18" charset="0"/>
                          <a:cs typeface="Times New Roman" panose="02020603050405020304" pitchFamily="18" charset="0"/>
                        </a:rPr>
                        <a:t>保持（不变）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756000">
                <a:tc gridSpan="6">
                  <a:txBody>
                    <a:bodyPr/>
                    <a:lstStyle/>
                    <a:p>
                      <a:pPr algn="l"/>
                      <a:r>
                        <a:rPr lang="en-US" altLang="zh-CN" sz="2000" b="1">
                          <a:latin typeface="Times New Roman" panose="02020603050405020304" pitchFamily="18" charset="0"/>
                          <a:cs typeface="Times New Roman" panose="02020603050405020304" pitchFamily="18" charset="0"/>
                        </a:rPr>
                        <a:t>H=</a:t>
                      </a:r>
                      <a:r>
                        <a:rPr lang="zh-CN" altLang="en-US" sz="2000" b="1">
                          <a:latin typeface="Times New Roman" panose="02020603050405020304" pitchFamily="18" charset="0"/>
                          <a:cs typeface="Times New Roman" panose="02020603050405020304" pitchFamily="18" charset="0"/>
                        </a:rPr>
                        <a:t>高电平，</a:t>
                      </a:r>
                      <a:r>
                        <a:rPr lang="en-US" altLang="zh-CN" sz="2000" b="1">
                          <a:latin typeface="Times New Roman" panose="02020603050405020304" pitchFamily="18" charset="0"/>
                          <a:cs typeface="Times New Roman" panose="02020603050405020304" pitchFamily="18" charset="0"/>
                        </a:rPr>
                        <a:t>L=</a:t>
                      </a:r>
                      <a:r>
                        <a:rPr lang="zh-CN" altLang="en-US" sz="2000" b="1">
                          <a:latin typeface="Times New Roman" panose="02020603050405020304" pitchFamily="18" charset="0"/>
                          <a:cs typeface="Times New Roman" panose="02020603050405020304" pitchFamily="18" charset="0"/>
                        </a:rPr>
                        <a:t>低电平，</a:t>
                      </a:r>
                      <a:r>
                        <a:rPr lang="en-US" altLang="zh-CN" sz="2000" b="1">
                          <a:latin typeface="Times New Roman" panose="02020603050405020304" pitchFamily="18" charset="0"/>
                          <a:cs typeface="Times New Roman" panose="02020603050405020304" pitchFamily="18" charset="0"/>
                        </a:rPr>
                        <a:t>X=</a:t>
                      </a:r>
                      <a:r>
                        <a:rPr lang="zh-CN" altLang="en-US" sz="2000" b="1">
                          <a:latin typeface="Times New Roman" panose="02020603050405020304" pitchFamily="18" charset="0"/>
                          <a:cs typeface="Times New Roman" panose="02020603050405020304" pitchFamily="18" charset="0"/>
                        </a:rPr>
                        <a:t>不定（高或低电平），↑</a:t>
                      </a:r>
                      <a:r>
                        <a:rPr lang="en-US" altLang="zh-CN" sz="2000" b="1">
                          <a:latin typeface="Times New Roman" panose="02020603050405020304" pitchFamily="18" charset="0"/>
                          <a:cs typeface="Times New Roman" panose="02020603050405020304" pitchFamily="18" charset="0"/>
                        </a:rPr>
                        <a:t>=</a:t>
                      </a:r>
                      <a:r>
                        <a:rPr lang="zh-CN" altLang="en-US" sz="2000" b="1">
                          <a:latin typeface="Times New Roman" panose="02020603050405020304" pitchFamily="18" charset="0"/>
                          <a:cs typeface="Times New Roman" panose="02020603050405020304" pitchFamily="18" charset="0"/>
                        </a:rPr>
                        <a:t>由“低”到“高”电平的跃变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 name="TextBox 1"/>
          <p:cNvSpPr txBox="1"/>
          <p:nvPr/>
        </p:nvSpPr>
        <p:spPr>
          <a:xfrm>
            <a:off x="6084168" y="5886565"/>
            <a:ext cx="266429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a:ln>
                  <a:noFill/>
                </a:ln>
                <a:solidFill>
                  <a:srgbClr val="0000FF"/>
                </a:solidFill>
                <a:effectLst/>
                <a:uLnTx/>
                <a:uFillTx/>
                <a:latin typeface="Arial" charset="0"/>
                <a:ea typeface="宋体" pitchFamily="2" charset="-122"/>
                <a:cs typeface="+mn-cs"/>
              </a:rPr>
              <a:t>同步十进制计数器</a:t>
            </a:r>
            <a:endParaRPr kumimoji="0" lang="en-US" altLang="zh-CN" sz="2400" b="1" i="0" u="none" strike="noStrike" kern="1200" cap="none" spc="0" normalizeH="0" baseline="0" noProof="0">
              <a:ln>
                <a:noFill/>
              </a:ln>
              <a:solidFill>
                <a:srgbClr val="0000FF"/>
              </a:solidFill>
              <a:effectLst/>
              <a:uLnTx/>
              <a:uFillTx/>
              <a:latin typeface="Arial" charset="0"/>
              <a:ea typeface="宋体" pitchFamily="2" charset="-122"/>
              <a:cs typeface="+mn-cs"/>
            </a:endParaRPr>
          </a:p>
        </p:txBody>
      </p:sp>
      <p:grpSp>
        <p:nvGrpSpPr>
          <p:cNvPr id="8" name="组合 7"/>
          <p:cNvGrpSpPr/>
          <p:nvPr/>
        </p:nvGrpSpPr>
        <p:grpSpPr>
          <a:xfrm>
            <a:off x="6228184" y="3140968"/>
            <a:ext cx="2520280" cy="2601581"/>
            <a:chOff x="6228184" y="3140968"/>
            <a:chExt cx="2520280" cy="2601581"/>
          </a:xfrm>
        </p:grpSpPr>
        <p:pic>
          <p:nvPicPr>
            <p:cNvPr id="1026" name="Picture 2" descr="http://www.bdtic.com/IC/871/images/54LS160_74LS160_img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3140968"/>
              <a:ext cx="2520280" cy="26015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28184" y="3789041"/>
              <a:ext cx="576064" cy="369332"/>
            </a:xfrm>
            <a:prstGeom prst="rect">
              <a:avLst/>
            </a:prstGeom>
            <a:solidFill>
              <a:schemeClr val="bg1"/>
            </a:solidFill>
          </p:spPr>
          <p:txBody>
            <a:bodyPr wrap="squar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Arial" charset="0"/>
                  <a:ea typeface="宋体" pitchFamily="2" charset="-122"/>
                  <a:cs typeface="+mn-cs"/>
                </a:rPr>
                <a:t>P0</a:t>
              </a:r>
              <a:endParaRPr kumimoji="0" lang="zh-CN" altLang="en-US" sz="1800" b="1"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
          <p:nvSpPr>
            <p:cNvPr id="10" name="TextBox 9"/>
            <p:cNvSpPr txBox="1"/>
            <p:nvPr/>
          </p:nvSpPr>
          <p:spPr>
            <a:xfrm>
              <a:off x="6228184" y="4086365"/>
              <a:ext cx="576064" cy="369332"/>
            </a:xfrm>
            <a:prstGeom prst="rect">
              <a:avLst/>
            </a:prstGeom>
            <a:solidFill>
              <a:schemeClr val="bg1"/>
            </a:solidFill>
          </p:spPr>
          <p:txBody>
            <a:bodyPr wrap="squar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Arial" charset="0"/>
                  <a:ea typeface="宋体" pitchFamily="2" charset="-122"/>
                  <a:cs typeface="+mn-cs"/>
                </a:rPr>
                <a:t>P1</a:t>
              </a:r>
              <a:endParaRPr kumimoji="0" lang="zh-CN" altLang="en-US" sz="1800" b="1"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
          <p:nvSpPr>
            <p:cNvPr id="11" name="TextBox 10"/>
            <p:cNvSpPr txBox="1"/>
            <p:nvPr/>
          </p:nvSpPr>
          <p:spPr>
            <a:xfrm>
              <a:off x="6228184" y="4374397"/>
              <a:ext cx="576064" cy="369332"/>
            </a:xfrm>
            <a:prstGeom prst="rect">
              <a:avLst/>
            </a:prstGeom>
            <a:solidFill>
              <a:schemeClr val="bg1"/>
            </a:solidFill>
          </p:spPr>
          <p:txBody>
            <a:bodyPr wrap="squar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Arial" charset="0"/>
                  <a:ea typeface="宋体" pitchFamily="2" charset="-122"/>
                  <a:cs typeface="+mn-cs"/>
                </a:rPr>
                <a:t>P2</a:t>
              </a:r>
              <a:endParaRPr kumimoji="0" lang="zh-CN" altLang="en-US" sz="1800" b="1"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
          <p:nvSpPr>
            <p:cNvPr id="12" name="TextBox 11"/>
            <p:cNvSpPr txBox="1"/>
            <p:nvPr/>
          </p:nvSpPr>
          <p:spPr>
            <a:xfrm>
              <a:off x="6228184" y="4725145"/>
              <a:ext cx="576064" cy="369332"/>
            </a:xfrm>
            <a:prstGeom prst="rect">
              <a:avLst/>
            </a:prstGeom>
            <a:solidFill>
              <a:schemeClr val="bg1"/>
            </a:solidFill>
          </p:spPr>
          <p:txBody>
            <a:bodyPr wrap="squar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Arial" charset="0"/>
                  <a:ea typeface="宋体" pitchFamily="2" charset="-122"/>
                  <a:cs typeface="+mn-cs"/>
                </a:rPr>
                <a:t>P3</a:t>
              </a:r>
              <a:endParaRPr kumimoji="0" lang="zh-CN" altLang="en-US" sz="1800" b="1"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
          <p:nvSpPr>
            <p:cNvPr id="13" name="TextBox 12"/>
            <p:cNvSpPr txBox="1"/>
            <p:nvPr/>
          </p:nvSpPr>
          <p:spPr>
            <a:xfrm>
              <a:off x="8028384" y="3789041"/>
              <a:ext cx="576064" cy="369332"/>
            </a:xfrm>
            <a:prstGeom prst="rect">
              <a:avLst/>
            </a:prstGeom>
            <a:solidFill>
              <a:schemeClr val="bg1"/>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Arial" charset="0"/>
                  <a:ea typeface="宋体" pitchFamily="2" charset="-122"/>
                  <a:cs typeface="+mn-cs"/>
                </a:rPr>
                <a:t>Q0</a:t>
              </a:r>
              <a:endParaRPr kumimoji="0" lang="zh-CN" altLang="en-US" sz="1800" b="1"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
          <p:nvSpPr>
            <p:cNvPr id="14" name="TextBox 13"/>
            <p:cNvSpPr txBox="1"/>
            <p:nvPr/>
          </p:nvSpPr>
          <p:spPr>
            <a:xfrm>
              <a:off x="8028384" y="4086365"/>
              <a:ext cx="576064" cy="369332"/>
            </a:xfrm>
            <a:prstGeom prst="rect">
              <a:avLst/>
            </a:prstGeom>
            <a:solidFill>
              <a:schemeClr val="bg1"/>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Arial" charset="0"/>
                  <a:ea typeface="宋体" pitchFamily="2" charset="-122"/>
                  <a:cs typeface="+mn-cs"/>
                </a:rPr>
                <a:t>Q1</a:t>
              </a:r>
              <a:endParaRPr kumimoji="0" lang="zh-CN" altLang="en-US" sz="1800" b="1"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
          <p:nvSpPr>
            <p:cNvPr id="15" name="TextBox 14"/>
            <p:cNvSpPr txBox="1"/>
            <p:nvPr/>
          </p:nvSpPr>
          <p:spPr>
            <a:xfrm>
              <a:off x="8028384" y="4374397"/>
              <a:ext cx="576064" cy="369332"/>
            </a:xfrm>
            <a:prstGeom prst="rect">
              <a:avLst/>
            </a:prstGeom>
            <a:solidFill>
              <a:schemeClr val="bg1"/>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Arial" charset="0"/>
                  <a:ea typeface="宋体" pitchFamily="2" charset="-122"/>
                  <a:cs typeface="+mn-cs"/>
                </a:rPr>
                <a:t>Q2</a:t>
              </a:r>
              <a:endParaRPr kumimoji="0" lang="zh-CN" altLang="en-US" sz="1800" b="1"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
          <p:nvSpPr>
            <p:cNvPr id="16" name="TextBox 15"/>
            <p:cNvSpPr txBox="1"/>
            <p:nvPr/>
          </p:nvSpPr>
          <p:spPr>
            <a:xfrm>
              <a:off x="8028384" y="4725145"/>
              <a:ext cx="576064" cy="369332"/>
            </a:xfrm>
            <a:prstGeom prst="rect">
              <a:avLst/>
            </a:prstGeom>
            <a:solidFill>
              <a:schemeClr val="bg1"/>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prstClr val="black"/>
                  </a:solidFill>
                  <a:effectLst/>
                  <a:uLnTx/>
                  <a:uFillTx/>
                  <a:latin typeface="Arial" charset="0"/>
                  <a:ea typeface="宋体" pitchFamily="2" charset="-122"/>
                  <a:cs typeface="+mn-cs"/>
                </a:rPr>
                <a:t>Q3</a:t>
              </a:r>
              <a:endParaRPr kumimoji="0" lang="zh-CN" altLang="en-US" sz="1800" b="1" i="0" u="none" strike="noStrike" kern="1200" cap="none" spc="0" normalizeH="0" baseline="0" noProof="0">
                <a:ln>
                  <a:noFill/>
                </a:ln>
                <a:solidFill>
                  <a:prstClr val="black"/>
                </a:solidFill>
                <a:effectLst/>
                <a:uLnTx/>
                <a:uFillTx/>
                <a:latin typeface="Arial" charset="0"/>
                <a:ea typeface="宋体" pitchFamily="2" charset="-122"/>
                <a:cs typeface="+mn-cs"/>
              </a:endParaRPr>
            </a:p>
          </p:txBody>
        </p:sp>
      </p:grpSp>
      <p:sp>
        <p:nvSpPr>
          <p:cNvPr id="5" name="矩形 4"/>
          <p:cNvSpPr/>
          <p:nvPr/>
        </p:nvSpPr>
        <p:spPr>
          <a:xfrm>
            <a:off x="6228184" y="1861592"/>
            <a:ext cx="2592288" cy="120032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P</a:t>
            </a: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是预置数据输入，</a:t>
            </a:r>
            <a:r>
              <a:rPr kumimoji="0"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Q</a:t>
            </a: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是数据输出，</a:t>
            </a:r>
            <a:r>
              <a:rPr kumimoji="0"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RCO</a:t>
            </a:r>
            <a:r>
              <a:rPr kumimoji="0"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是进位输出</a:t>
            </a:r>
          </a:p>
        </p:txBody>
      </p:sp>
    </p:spTree>
    <p:extLst>
      <p:ext uri="{BB962C8B-B14F-4D97-AF65-F5344CB8AC3E}">
        <p14:creationId xmlns:p14="http://schemas.microsoft.com/office/powerpoint/2010/main" val="16973634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1043608" y="476672"/>
            <a:ext cx="7416824"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同步十进制计数器</a:t>
            </a:r>
            <a:endPar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8" name="Text Box 9"/>
          <p:cNvSpPr txBox="1">
            <a:spLocks noChangeArrowheads="1"/>
          </p:cNvSpPr>
          <p:nvPr/>
        </p:nvSpPr>
        <p:spPr bwMode="auto">
          <a:xfrm>
            <a:off x="1101449" y="1291982"/>
            <a:ext cx="7853553" cy="4801314"/>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CNT10_74160 (CLK, CLR, ENT, ENP, LOAD, P, Q, RCO);</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CLK, CLR, ENT, ENP, LOAD;   input [3: 0] P; </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[3: 0]  Q; output RCO; reg [3: 0] Q; reg  RCO, S;</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always @ (</a:t>
            </a: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CLK or </a:t>
            </a:r>
            <a:r>
              <a:rPr kumimoji="1" lang="en-US" altLang="zh-CN" sz="2000" b="1" i="0" u="none" strike="noStrike" kern="1200" cap="none" spc="0" normalizeH="0" baseline="0" noProof="0" dirty="0" err="1">
                <a:ln>
                  <a:noFill/>
                </a:ln>
                <a:solidFill>
                  <a:prstClr val="black"/>
                </a:solidFill>
                <a:effectLst/>
                <a:uLnTx/>
                <a:uFillTx/>
                <a:latin typeface="Times New Roman" pitchFamily="18" charset="0"/>
                <a:ea typeface="宋体" panose="02010600030101010101" pitchFamily="2" charset="-122"/>
                <a:cs typeface="Times New Roman" pitchFamily="18" charset="0"/>
              </a:rPr>
              <a:t>negedge</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CLR)  begin</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S&lt;=ENT&amp;ENP;</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if (!CLR)   Q=0;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else  begin </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if (!LOAD)    Q=P;</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else if (S)  begin </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Q=Q+1;</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if (Q==4'b1010)  begin Q=0; RCO=1; end</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else  RCO=0;</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else   Q=Q;</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end		</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    end    </a:t>
            </a:r>
          </a:p>
          <a:p>
            <a:pPr marL="0" marR="0" lvl="0" indent="0" algn="l" defTabSz="914400" rtl="0" eaLnBrk="0" fontAlgn="base" latinLnBrk="0" hangingPunct="0">
              <a:lnSpc>
                <a:spcPct val="9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Tree>
    <p:extLst>
      <p:ext uri="{BB962C8B-B14F-4D97-AF65-F5344CB8AC3E}">
        <p14:creationId xmlns:p14="http://schemas.microsoft.com/office/powerpoint/2010/main" val="1038921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1" name="标题 1"/>
          <p:cNvSpPr>
            <a:spLocks noGrp="1"/>
          </p:cNvSpPr>
          <p:nvPr>
            <p:ph type="title"/>
          </p:nvPr>
        </p:nvSpPr>
        <p:spPr>
          <a:xfrm>
            <a:off x="1547812" y="1700213"/>
            <a:ext cx="7056636" cy="2090737"/>
          </a:xfrm>
        </p:spPr>
        <p:txBody>
          <a:bodyPr/>
          <a:lstStyle/>
          <a:p>
            <a:r>
              <a:rPr lang="zh-CN" altLang="en-US" sz="4800" b="1" dirty="0">
                <a:solidFill>
                  <a:srgbClr val="00B050"/>
                </a:solidFill>
                <a:latin typeface="黑体" pitchFamily="49" charset="-122"/>
                <a:ea typeface="黑体" pitchFamily="49" charset="-122"/>
              </a:rPr>
              <a:t>第</a:t>
            </a:r>
            <a:r>
              <a:rPr lang="en-US" altLang="zh-CN" sz="4800" b="1" dirty="0">
                <a:solidFill>
                  <a:srgbClr val="00B050"/>
                </a:solidFill>
                <a:latin typeface="Times New Roman" pitchFamily="18" charset="0"/>
                <a:ea typeface="黑体" pitchFamily="49" charset="-122"/>
                <a:cs typeface="Times New Roman" pitchFamily="18" charset="0"/>
              </a:rPr>
              <a:t>8</a:t>
            </a:r>
            <a:r>
              <a:rPr lang="zh-CN" altLang="en-US" sz="4800" b="1" dirty="0">
                <a:solidFill>
                  <a:srgbClr val="00B050"/>
                </a:solidFill>
                <a:latin typeface="黑体" pitchFamily="49" charset="-122"/>
                <a:ea typeface="黑体" pitchFamily="49" charset="-122"/>
              </a:rPr>
              <a:t>章  </a:t>
            </a:r>
            <a:r>
              <a:rPr lang="en-US" altLang="zh-CN" sz="4800" b="1" dirty="0">
                <a:solidFill>
                  <a:srgbClr val="00B050"/>
                </a:solidFill>
                <a:latin typeface="黑体" pitchFamily="49" charset="-122"/>
                <a:ea typeface="黑体" pitchFamily="49" charset="-122"/>
              </a:rPr>
              <a:t>Verilog</a:t>
            </a:r>
            <a:r>
              <a:rPr lang="zh-CN" altLang="en-US" sz="4800" b="1" dirty="0">
                <a:solidFill>
                  <a:srgbClr val="00B050"/>
                </a:solidFill>
                <a:latin typeface="黑体" pitchFamily="49" charset="-122"/>
                <a:ea typeface="黑体" pitchFamily="49" charset="-122"/>
              </a:rPr>
              <a:t>设计深入</a:t>
            </a:r>
            <a:endParaRPr lang="zh-CN" altLang="en-US" sz="4800" b="1" dirty="0">
              <a:solidFill>
                <a:srgbClr val="00B050"/>
              </a:solidFill>
              <a:latin typeface="Times New Roman" panose="02020603050405020304" pitchFamily="18" charset="0"/>
              <a:ea typeface="黑体" pitchFamily="49" charset="-122"/>
              <a:cs typeface="Times New Roman" panose="02020603050405020304" pitchFamily="18" charset="0"/>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95</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936496" y="1807360"/>
          <a:ext cx="8100000" cy="4141920"/>
        </p:xfrm>
        <a:graphic>
          <a:graphicData uri="http://schemas.openxmlformats.org/drawingml/2006/table">
            <a:tbl>
              <a:tblPr firstRow="1" bandRow="1">
                <a:tableStyleId>{5C22544A-7EE6-4342-B048-85BDC9FD1C3A}</a:tableStyleId>
              </a:tblPr>
              <a:tblGrid>
                <a:gridCol w="648000">
                  <a:extLst>
                    <a:ext uri="{9D8B030D-6E8A-4147-A177-3AD203B41FA5}">
                      <a16:colId xmlns:a16="http://schemas.microsoft.com/office/drawing/2014/main" val="20000"/>
                    </a:ext>
                  </a:extLst>
                </a:gridCol>
                <a:gridCol w="648000">
                  <a:extLst>
                    <a:ext uri="{9D8B030D-6E8A-4147-A177-3AD203B41FA5}">
                      <a16:colId xmlns:a16="http://schemas.microsoft.com/office/drawing/2014/main" val="20001"/>
                    </a:ext>
                  </a:extLst>
                </a:gridCol>
                <a:gridCol w="648000">
                  <a:extLst>
                    <a:ext uri="{9D8B030D-6E8A-4147-A177-3AD203B41FA5}">
                      <a16:colId xmlns:a16="http://schemas.microsoft.com/office/drawing/2014/main" val="20002"/>
                    </a:ext>
                  </a:extLst>
                </a:gridCol>
                <a:gridCol w="648000">
                  <a:extLst>
                    <a:ext uri="{9D8B030D-6E8A-4147-A177-3AD203B41FA5}">
                      <a16:colId xmlns:a16="http://schemas.microsoft.com/office/drawing/2014/main" val="20003"/>
                    </a:ext>
                  </a:extLst>
                </a:gridCol>
                <a:gridCol w="648000">
                  <a:extLst>
                    <a:ext uri="{9D8B030D-6E8A-4147-A177-3AD203B41FA5}">
                      <a16:colId xmlns:a16="http://schemas.microsoft.com/office/drawing/2014/main" val="20004"/>
                    </a:ext>
                  </a:extLst>
                </a:gridCol>
                <a:gridCol w="648000">
                  <a:extLst>
                    <a:ext uri="{9D8B030D-6E8A-4147-A177-3AD203B41FA5}">
                      <a16:colId xmlns:a16="http://schemas.microsoft.com/office/drawing/2014/main" val="20005"/>
                    </a:ext>
                  </a:extLst>
                </a:gridCol>
                <a:gridCol w="648000">
                  <a:extLst>
                    <a:ext uri="{9D8B030D-6E8A-4147-A177-3AD203B41FA5}">
                      <a16:colId xmlns:a16="http://schemas.microsoft.com/office/drawing/2014/main" val="20006"/>
                    </a:ext>
                  </a:extLst>
                </a:gridCol>
                <a:gridCol w="648000">
                  <a:extLst>
                    <a:ext uri="{9D8B030D-6E8A-4147-A177-3AD203B41FA5}">
                      <a16:colId xmlns:a16="http://schemas.microsoft.com/office/drawing/2014/main" val="20007"/>
                    </a:ext>
                  </a:extLst>
                </a:gridCol>
                <a:gridCol w="972000">
                  <a:extLst>
                    <a:ext uri="{9D8B030D-6E8A-4147-A177-3AD203B41FA5}">
                      <a16:colId xmlns:a16="http://schemas.microsoft.com/office/drawing/2014/main" val="20008"/>
                    </a:ext>
                  </a:extLst>
                </a:gridCol>
                <a:gridCol w="972000">
                  <a:extLst>
                    <a:ext uri="{9D8B030D-6E8A-4147-A177-3AD203B41FA5}">
                      <a16:colId xmlns:a16="http://schemas.microsoft.com/office/drawing/2014/main" val="20009"/>
                    </a:ext>
                  </a:extLst>
                </a:gridCol>
                <a:gridCol w="972000">
                  <a:extLst>
                    <a:ext uri="{9D8B030D-6E8A-4147-A177-3AD203B41FA5}">
                      <a16:colId xmlns:a16="http://schemas.microsoft.com/office/drawing/2014/main" val="20010"/>
                    </a:ext>
                  </a:extLst>
                </a:gridCol>
              </a:tblGrid>
              <a:tr h="504000">
                <a:tc gridSpan="8">
                  <a:txBody>
                    <a:bodyPr/>
                    <a:lstStyle/>
                    <a:p>
                      <a:pPr algn="ctr"/>
                      <a:r>
                        <a:rPr lang="zh-CN" altLang="en-US" sz="2000" dirty="0">
                          <a:latin typeface="Times New Roman" panose="02020603050405020304" pitchFamily="18" charset="0"/>
                          <a:cs typeface="Times New Roman" panose="02020603050405020304" pitchFamily="18" charset="0"/>
                        </a:rPr>
                        <a:t>输入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gridSpan="3">
                  <a:txBody>
                    <a:bodyPr/>
                    <a:lstStyle/>
                    <a:p>
                      <a:pPr algn="ctr"/>
                      <a:r>
                        <a:rPr lang="zh-CN" altLang="en-US" sz="2000" dirty="0">
                          <a:latin typeface="Times New Roman" panose="02020603050405020304" pitchFamily="18" charset="0"/>
                          <a:cs typeface="Times New Roman" panose="02020603050405020304" pitchFamily="18" charset="0"/>
                        </a:rPr>
                        <a:t>输出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68000">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din0</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din1</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din2</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din3</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din4</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din5</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din6</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din7</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output0</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output1</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output2</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1"/>
                  </a:ext>
                </a:extLst>
              </a:tr>
              <a:tr h="370840">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 name="矩形 5"/>
          <p:cNvSpPr>
            <a:spLocks noChangeArrowheads="1"/>
          </p:cNvSpPr>
          <p:nvPr/>
        </p:nvSpPr>
        <p:spPr bwMode="auto">
          <a:xfrm>
            <a:off x="1415806" y="1130450"/>
            <a:ext cx="6468562"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en-US" altLang="zh-CN"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8-3</a:t>
            </a:r>
            <a:r>
              <a:rPr kumimoji="0"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线优先编码器真值表（表中“</a:t>
            </a:r>
            <a:r>
              <a:rPr kumimoji="0" lang="en-US" altLang="zh-CN"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x</a:t>
            </a:r>
            <a:r>
              <a:rPr kumimoji="0"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”为任意值）</a:t>
            </a:r>
            <a:endParaRPr kumimoji="0" lang="en-US" altLang="zh-CN"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96</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704369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97</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3" name="Text Box 9"/>
          <p:cNvSpPr txBox="1">
            <a:spLocks noChangeArrowheads="1"/>
          </p:cNvSpPr>
          <p:nvPr/>
        </p:nvSpPr>
        <p:spPr bwMode="auto">
          <a:xfrm>
            <a:off x="1043608" y="404664"/>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ea typeface="宋体"/>
                <a:cs typeface="Times New Roman" pitchFamily="18" charset="0"/>
              </a:rPr>
              <a:t>例</a:t>
            </a:r>
            <a:r>
              <a:rPr lang="en-US" altLang="zh-CN" sz="2800" b="1" dirty="0">
                <a:solidFill>
                  <a:srgbClr val="C0504D">
                    <a:lumMod val="75000"/>
                  </a:srgbClr>
                </a:solidFill>
                <a:latin typeface="Times New Roman" pitchFamily="18" charset="0"/>
                <a:ea typeface="宋体"/>
                <a:cs typeface="Times New Roman" pitchFamily="18" charset="0"/>
              </a:rPr>
              <a:t>8-18</a:t>
            </a:r>
            <a:r>
              <a:rPr lang="zh-CN" altLang="en-US" sz="2400" b="1" dirty="0">
                <a:solidFill>
                  <a:srgbClr val="C0504D">
                    <a:lumMod val="75000"/>
                  </a:srgbClr>
                </a:solidFill>
                <a:latin typeface="Times New Roman" pitchFamily="18" charset="0"/>
                <a:ea typeface="宋体"/>
                <a:cs typeface="Times New Roman" pitchFamily="18" charset="0"/>
              </a:rPr>
              <a:t>：</a:t>
            </a:r>
            <a:r>
              <a:rPr lang="en-US" altLang="zh-CN" sz="2400" b="1" dirty="0">
                <a:solidFill>
                  <a:srgbClr val="C0504D">
                    <a:lumMod val="75000"/>
                  </a:srgbClr>
                </a:solidFill>
                <a:latin typeface="Times New Roman" pitchFamily="18" charset="0"/>
                <a:ea typeface="宋体"/>
                <a:cs typeface="Times New Roman" pitchFamily="18" charset="0"/>
              </a:rPr>
              <a:t>8-3</a:t>
            </a:r>
            <a:r>
              <a:rPr lang="zh-CN" altLang="en-US" sz="2400" b="1" dirty="0">
                <a:solidFill>
                  <a:srgbClr val="C0504D">
                    <a:lumMod val="75000"/>
                  </a:srgbClr>
                </a:solidFill>
                <a:latin typeface="Times New Roman" pitchFamily="18" charset="0"/>
                <a:ea typeface="宋体"/>
                <a:cs typeface="Times New Roman" pitchFamily="18" charset="0"/>
              </a:rPr>
              <a:t>线优先编码器（</a:t>
            </a:r>
            <a:r>
              <a:rPr lang="en-US" altLang="zh-CN" sz="2400" b="1" dirty="0">
                <a:solidFill>
                  <a:srgbClr val="C0504D">
                    <a:lumMod val="75000"/>
                  </a:srgbClr>
                </a:solidFill>
                <a:latin typeface="Times New Roman" pitchFamily="18" charset="0"/>
                <a:ea typeface="宋体"/>
                <a:cs typeface="Times New Roman" pitchFamily="18" charset="0"/>
              </a:rPr>
              <a:t>case</a:t>
            </a:r>
            <a:r>
              <a:rPr lang="zh-CN" altLang="en-US" sz="2400" b="1" dirty="0">
                <a:solidFill>
                  <a:srgbClr val="C0504D">
                    <a:lumMod val="75000"/>
                  </a:srgbClr>
                </a:solidFill>
                <a:latin typeface="Times New Roman" pitchFamily="18" charset="0"/>
                <a:ea typeface="宋体"/>
                <a:cs typeface="Times New Roman" pitchFamily="18" charset="0"/>
              </a:rPr>
              <a:t>语句）</a:t>
            </a:r>
            <a:endParaRPr kumimoji="1" lang="zh-CN" altLang="en-US" sz="2200" b="1" dirty="0">
              <a:solidFill>
                <a:srgbClr val="0000FF"/>
              </a:solidFill>
              <a:latin typeface="Times New Roman" pitchFamily="18" charset="0"/>
              <a:ea typeface="宋体"/>
              <a:cs typeface="Times New Roman" pitchFamily="18" charset="0"/>
            </a:endParaRPr>
          </a:p>
        </p:txBody>
      </p:sp>
      <p:sp>
        <p:nvSpPr>
          <p:cNvPr id="14" name="Text Box 9"/>
          <p:cNvSpPr txBox="1">
            <a:spLocks noChangeArrowheads="1"/>
          </p:cNvSpPr>
          <p:nvPr/>
        </p:nvSpPr>
        <p:spPr bwMode="auto">
          <a:xfrm>
            <a:off x="1115118" y="1095702"/>
            <a:ext cx="7777361" cy="532453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r>
              <a:rPr kumimoji="1" lang="en-US" altLang="zh-CN" sz="2000" b="1" dirty="0">
                <a:solidFill>
                  <a:srgbClr val="000000"/>
                </a:solidFill>
                <a:latin typeface="Times New Roman" pitchFamily="18" charset="0"/>
                <a:cs typeface="Times New Roman" pitchFamily="18" charset="0"/>
              </a:rPr>
              <a:t>module CODER83 (DIN, DOUT);</a:t>
            </a:r>
          </a:p>
          <a:p>
            <a:pPr eaLnBrk="0" hangingPunct="0"/>
            <a:r>
              <a:rPr kumimoji="1" lang="en-US" altLang="zh-CN" sz="2000" b="1" dirty="0">
                <a:solidFill>
                  <a:srgbClr val="000000"/>
                </a:solidFill>
                <a:latin typeface="Times New Roman" pitchFamily="18" charset="0"/>
                <a:cs typeface="Times New Roman" pitchFamily="18" charset="0"/>
              </a:rPr>
              <a:t>    output [0: 2] DOUT; input [0: 7] DIN;</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[0: 2] DOUT;</a:t>
            </a:r>
          </a:p>
          <a:p>
            <a:pPr eaLnBrk="0" hangingPunct="0"/>
            <a:r>
              <a:rPr kumimoji="1" lang="en-US" altLang="zh-CN" sz="2000" b="1" dirty="0">
                <a:solidFill>
                  <a:srgbClr val="000000"/>
                </a:solidFill>
                <a:latin typeface="Times New Roman" pitchFamily="18" charset="0"/>
                <a:cs typeface="Times New Roman" pitchFamily="18" charset="0"/>
              </a:rPr>
              <a:t>    always @ (DIN)  begin</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casez</a:t>
            </a:r>
            <a:r>
              <a:rPr kumimoji="1" lang="en-US" altLang="zh-CN" sz="2000" b="1" dirty="0">
                <a:solidFill>
                  <a:srgbClr val="000000"/>
                </a:solidFill>
                <a:latin typeface="Times New Roman" pitchFamily="18" charset="0"/>
                <a:cs typeface="Times New Roman" pitchFamily="18" charset="0"/>
              </a:rPr>
              <a:t> (DIN)</a:t>
            </a:r>
          </a:p>
          <a:p>
            <a:pPr eaLnBrk="0" hangingPunct="0"/>
            <a:r>
              <a:rPr kumimoji="1" lang="en-US" altLang="zh-CN" sz="2000" b="1" dirty="0">
                <a:solidFill>
                  <a:srgbClr val="000000"/>
                </a:solidFill>
                <a:latin typeface="Times New Roman" pitchFamily="18" charset="0"/>
                <a:cs typeface="Times New Roman" pitchFamily="18" charset="0"/>
              </a:rPr>
              <a:t>        8`b???????0 :  DOUT&lt;=3`b000;</a:t>
            </a:r>
          </a:p>
          <a:p>
            <a:pPr eaLnBrk="0" hangingPunct="0"/>
            <a:r>
              <a:rPr kumimoji="1" lang="en-US" altLang="zh-CN" sz="2000" b="1" dirty="0">
                <a:solidFill>
                  <a:srgbClr val="000000"/>
                </a:solidFill>
                <a:latin typeface="Times New Roman" pitchFamily="18" charset="0"/>
                <a:cs typeface="Times New Roman" pitchFamily="18" charset="0"/>
              </a:rPr>
              <a:t>        8`b??????01 :  DOUT&lt;=3`b100;</a:t>
            </a:r>
          </a:p>
          <a:p>
            <a:pPr eaLnBrk="0" hangingPunct="0"/>
            <a:r>
              <a:rPr kumimoji="1" lang="en-US" altLang="zh-CN" sz="2000" b="1" dirty="0">
                <a:solidFill>
                  <a:srgbClr val="000000"/>
                </a:solidFill>
                <a:latin typeface="Times New Roman" pitchFamily="18" charset="0"/>
                <a:cs typeface="Times New Roman" pitchFamily="18" charset="0"/>
              </a:rPr>
              <a:t>        8`b?????011 :  DOUT&lt;=3`b010;</a:t>
            </a:r>
          </a:p>
          <a:p>
            <a:pPr eaLnBrk="0" hangingPunct="0"/>
            <a:r>
              <a:rPr kumimoji="1" lang="en-US" altLang="zh-CN" sz="2000" b="1" dirty="0">
                <a:solidFill>
                  <a:srgbClr val="000000"/>
                </a:solidFill>
                <a:latin typeface="Times New Roman" pitchFamily="18" charset="0"/>
                <a:cs typeface="Times New Roman" pitchFamily="18" charset="0"/>
              </a:rPr>
              <a:t>        8`b????0111 :  DOUT&lt;=3`b110;</a:t>
            </a:r>
          </a:p>
          <a:p>
            <a:pPr eaLnBrk="0" hangingPunct="0"/>
            <a:r>
              <a:rPr kumimoji="1" lang="en-US" altLang="zh-CN" sz="2000" b="1" dirty="0">
                <a:solidFill>
                  <a:srgbClr val="000000"/>
                </a:solidFill>
                <a:latin typeface="Times New Roman" pitchFamily="18" charset="0"/>
                <a:cs typeface="Times New Roman" pitchFamily="18" charset="0"/>
              </a:rPr>
              <a:t>        8`b???01111 :  DOUT&lt;=3`b001;</a:t>
            </a:r>
          </a:p>
          <a:p>
            <a:pPr eaLnBrk="0" hangingPunct="0"/>
            <a:r>
              <a:rPr kumimoji="1" lang="en-US" altLang="zh-CN" sz="2000" b="1" dirty="0">
                <a:solidFill>
                  <a:srgbClr val="000000"/>
                </a:solidFill>
                <a:latin typeface="Times New Roman" pitchFamily="18" charset="0"/>
                <a:cs typeface="Times New Roman" pitchFamily="18" charset="0"/>
              </a:rPr>
              <a:t>        8`b??011111 :  DOUT&lt;=3`b101;</a:t>
            </a:r>
          </a:p>
          <a:p>
            <a:pPr eaLnBrk="0" hangingPunct="0"/>
            <a:r>
              <a:rPr kumimoji="1" lang="en-US" altLang="zh-CN" sz="2000" b="1" dirty="0">
                <a:solidFill>
                  <a:srgbClr val="000000"/>
                </a:solidFill>
                <a:latin typeface="Times New Roman" pitchFamily="18" charset="0"/>
                <a:cs typeface="Times New Roman" pitchFamily="18" charset="0"/>
              </a:rPr>
              <a:t>        8`b?0111111 :  DOUT&lt;=3`b011;</a:t>
            </a:r>
          </a:p>
          <a:p>
            <a:pPr eaLnBrk="0" hangingPunct="0"/>
            <a:r>
              <a:rPr kumimoji="1" lang="en-US" altLang="zh-CN" sz="2000" b="1" dirty="0">
                <a:solidFill>
                  <a:srgbClr val="000000"/>
                </a:solidFill>
                <a:latin typeface="Times New Roman" pitchFamily="18" charset="0"/>
                <a:cs typeface="Times New Roman" pitchFamily="18" charset="0"/>
              </a:rPr>
              <a:t>        8`b01111111 :  DOUT&lt;=3`b111;</a:t>
            </a:r>
          </a:p>
          <a:p>
            <a:pPr eaLnBrk="0" hangingPunct="0"/>
            <a:r>
              <a:rPr kumimoji="1" lang="en-US" altLang="zh-CN" sz="2000" b="1" dirty="0">
                <a:solidFill>
                  <a:srgbClr val="000000"/>
                </a:solidFill>
                <a:latin typeface="Times New Roman" pitchFamily="18" charset="0"/>
                <a:cs typeface="Times New Roman" pitchFamily="18" charset="0"/>
              </a:rPr>
              <a:t>        default :  DOUT&lt;=3`b000;</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endcase</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end</a:t>
            </a:r>
          </a:p>
          <a:p>
            <a:pPr eaLnBrk="0" hangingPunct="0"/>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082709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 name="矩形 15"/>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75" name="标题 1"/>
          <p:cNvSpPr>
            <a:spLocks noGrp="1"/>
          </p:cNvSpPr>
          <p:nvPr>
            <p:ph type="title"/>
          </p:nvPr>
        </p:nvSpPr>
        <p:spPr>
          <a:xfrm>
            <a:off x="1172393" y="-27384"/>
            <a:ext cx="7288039"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8.4</a:t>
            </a:r>
            <a:r>
              <a:rPr lang="en-US" altLang="zh-CN" sz="3600" b="1" dirty="0">
                <a:solidFill>
                  <a:srgbClr val="7030A0"/>
                </a:solidFill>
                <a:latin typeface="宋体" pitchFamily="2" charset="-122"/>
              </a:rPr>
              <a:t>  </a:t>
            </a:r>
            <a:r>
              <a:rPr lang="zh-CN" altLang="en-US" sz="3600" b="1" dirty="0">
                <a:solidFill>
                  <a:srgbClr val="7030A0"/>
                </a:solidFill>
                <a:latin typeface="Times New Roman" panose="02020603050405020304" pitchFamily="18" charset="0"/>
                <a:cs typeface="Times New Roman" panose="02020603050405020304" pitchFamily="18" charset="0"/>
              </a:rPr>
              <a:t>三态与双向端口设计</a:t>
            </a:r>
          </a:p>
        </p:txBody>
      </p:sp>
      <p:sp>
        <p:nvSpPr>
          <p:cNvPr id="10" name="Rectangle 2"/>
          <p:cNvSpPr>
            <a:spLocks noGrp="1" noChangeArrowheads="1"/>
          </p:cNvSpPr>
          <p:nvPr/>
        </p:nvSpPr>
        <p:spPr bwMode="auto">
          <a:xfrm>
            <a:off x="1174750" y="980728"/>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§8.4.1 </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三态控制电路设计</a:t>
            </a:r>
          </a:p>
        </p:txBody>
      </p:sp>
      <p:sp>
        <p:nvSpPr>
          <p:cNvPr id="15" name="矩形 14"/>
          <p:cNvSpPr>
            <a:spLocks noChangeArrowheads="1"/>
          </p:cNvSpPr>
          <p:nvPr/>
        </p:nvSpPr>
        <p:spPr bwMode="auto">
          <a:xfrm>
            <a:off x="1187125" y="5222810"/>
            <a:ext cx="763334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在设计中，常利用高阻态数据“</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Z</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”对一个变量赋值而引入具有高阻态输出的端口。</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Z</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只能在端口赋值，不能在电路模块被信号所传递。</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Z</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在综合中是一个不确定的值，有的情况下不同综合器可能会给出不同的结果。</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11" name="Text Box 9"/>
          <p:cNvSpPr txBox="1">
            <a:spLocks noChangeArrowheads="1"/>
          </p:cNvSpPr>
          <p:nvPr/>
        </p:nvSpPr>
        <p:spPr bwMode="auto">
          <a:xfrm>
            <a:off x="1043608" y="1556792"/>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8-23</a:t>
            </a:r>
            <a:r>
              <a:rPr kumimoji="0" lang="zh-CN" altLang="en-US" sz="24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a:t>
            </a:r>
            <a:r>
              <a:rPr kumimoji="0" lang="en-US" altLang="zh-CN" sz="20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 </a:t>
            </a:r>
            <a:r>
              <a:rPr kumimoji="0" lang="en-US" altLang="zh-CN" sz="24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4</a:t>
            </a:r>
            <a:r>
              <a:rPr kumimoji="0" lang="zh-CN" altLang="en-US" sz="24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位三态控制门电路</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7" name="Text Box 9"/>
          <p:cNvSpPr txBox="1">
            <a:spLocks noChangeArrowheads="1"/>
          </p:cNvSpPr>
          <p:nvPr/>
        </p:nvSpPr>
        <p:spPr bwMode="auto">
          <a:xfrm>
            <a:off x="1115119" y="2204864"/>
            <a:ext cx="4032946" cy="286232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tri4B (ENA, DIN, DOUT);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input ENA;  input [3: 0] DIN;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output [3: 0] DOUT;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[3: 0] DOUT;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always @ (DIN, ENA)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if (ENA)  DOUT&lt;=DIN;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else          DOUT&lt;=4'HZ</a:t>
            </a:r>
            <a:r>
              <a:rPr kumimoji="1" lang="zh-CN" altLang="en-US"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pic>
        <p:nvPicPr>
          <p:cNvPr id="18"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b="13634"/>
          <a:stretch/>
        </p:blipFill>
        <p:spPr bwMode="auto">
          <a:xfrm>
            <a:off x="5364038" y="2277244"/>
            <a:ext cx="3600450" cy="2807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98</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462129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332656"/>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§8.4.2 </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双向端口设计</a:t>
            </a:r>
          </a:p>
        </p:txBody>
      </p:sp>
      <p:sp>
        <p:nvSpPr>
          <p:cNvPr id="15" name="矩形 14"/>
          <p:cNvSpPr>
            <a:spLocks noChangeArrowheads="1"/>
          </p:cNvSpPr>
          <p:nvPr/>
        </p:nvSpPr>
        <p:spPr bwMode="auto">
          <a:xfrm>
            <a:off x="1187125" y="1118354"/>
            <a:ext cx="7633347"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双向端口在完成输入功能时，必须使原来呈输出模式的端口呈高阻态，否则待输入的外部数据势必会与端口处原有电平发生“线与”，导致无法将外部数据正确地读入</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11" name="Text Box 9"/>
          <p:cNvSpPr txBox="1">
            <a:spLocks noChangeArrowheads="1"/>
          </p:cNvSpPr>
          <p:nvPr/>
        </p:nvSpPr>
        <p:spPr bwMode="auto">
          <a:xfrm>
            <a:off x="1043608" y="2420888"/>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8-24</a:t>
            </a:r>
            <a:r>
              <a:rPr kumimoji="0" lang="zh-CN" altLang="en-US" sz="24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a:t>
            </a:r>
            <a:r>
              <a:rPr kumimoji="0" lang="en-US" altLang="zh-CN" sz="20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 </a:t>
            </a:r>
            <a:r>
              <a:rPr kumimoji="0" lang="en-US" altLang="zh-CN" sz="24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1</a:t>
            </a:r>
            <a:r>
              <a:rPr kumimoji="0" lang="zh-CN" altLang="en-US" sz="24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位双向口</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7" name="Text Box 9"/>
          <p:cNvSpPr txBox="1">
            <a:spLocks noChangeArrowheads="1"/>
          </p:cNvSpPr>
          <p:nvPr/>
        </p:nvSpPr>
        <p:spPr bwMode="auto">
          <a:xfrm>
            <a:off x="1115118" y="3068960"/>
            <a:ext cx="7777361" cy="163121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module tri4B (TRI_PORT, DOUT, DIN, ENA, CTRL);</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inout</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TRI_PORT;  input DIN, ENA, CTRL;  output DOUT;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TRI_PORT=ENA ? DIN : 1'bz;</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    assign DOUT=TRI_PORT | CTRL;</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pic>
        <p:nvPicPr>
          <p:cNvPr id="12"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21400"/>
          <a:stretch/>
        </p:blipFill>
        <p:spPr bwMode="auto">
          <a:xfrm>
            <a:off x="1163888" y="4929915"/>
            <a:ext cx="5784376" cy="1379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99</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66716365"/>
      </p:ext>
    </p:extLst>
  </p:cSld>
  <p:clrMapOvr>
    <a:masterClrMapping/>
  </p:clrMapOvr>
</p:sld>
</file>

<file path=ppt/theme/theme1.xml><?xml version="1.0" encoding="utf-8"?>
<a:theme xmlns:a="http://schemas.openxmlformats.org/drawingml/2006/main" name="1_河海大学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河海大学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Echo</Template>
  <TotalTime>14699</TotalTime>
  <Words>19555</Words>
  <Application>Microsoft Office PowerPoint</Application>
  <PresentationFormat>全屏显示(4:3)</PresentationFormat>
  <Paragraphs>2417</Paragraphs>
  <Slides>149</Slides>
  <Notes>14</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2</vt:i4>
      </vt:variant>
      <vt:variant>
        <vt:lpstr>幻灯片标题</vt:lpstr>
      </vt:variant>
      <vt:variant>
        <vt:i4>149</vt:i4>
      </vt:variant>
    </vt:vector>
  </HeadingPairs>
  <TitlesOfParts>
    <vt:vector size="160" baseType="lpstr">
      <vt:lpstr>黑体</vt:lpstr>
      <vt:lpstr>宋体</vt:lpstr>
      <vt:lpstr>Arial</vt:lpstr>
      <vt:lpstr>Calibri</vt:lpstr>
      <vt:lpstr>Symbol</vt:lpstr>
      <vt:lpstr>Times New Roman</vt:lpstr>
      <vt:lpstr>Wingdings</vt:lpstr>
      <vt:lpstr>1_河海大学模板</vt:lpstr>
      <vt:lpstr>2_河海大学模板</vt:lpstr>
      <vt:lpstr>Equation</vt:lpstr>
      <vt:lpstr>Visio</vt:lpstr>
      <vt:lpstr>第1章  EDA技术概述 </vt:lpstr>
      <vt:lpstr>§1.8  EDA设计流程 </vt:lpstr>
      <vt:lpstr>PowerPoint 演示文稿</vt:lpstr>
      <vt:lpstr>第2章  FPGA与CPLD的结构原理  </vt:lpstr>
      <vt:lpstr>PowerPoint 演示文稿</vt:lpstr>
      <vt:lpstr>PowerPoint 演示文稿</vt:lpstr>
      <vt:lpstr>第3章  组合电路的Verilog设计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§3.1  半加器电路的Verilog描述</vt:lpstr>
      <vt:lpstr>PowerPoint 演示文稿</vt:lpstr>
      <vt:lpstr>§3.2  多路选择器的Verilog描述</vt:lpstr>
      <vt:lpstr>PowerPoint 演示文稿</vt:lpstr>
      <vt:lpstr>PowerPoint 演示文稿</vt:lpstr>
      <vt:lpstr>PowerPoint 演示文稿</vt:lpstr>
      <vt:lpstr>PowerPoint 演示文稿</vt:lpstr>
      <vt:lpstr>§3.3  Verilog加法器设计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第5章  时序电路的Verilog设计</vt:lpstr>
      <vt:lpstr>PowerPoint 演示文稿</vt:lpstr>
      <vt:lpstr>PowerPoint 演示文稿</vt:lpstr>
      <vt:lpstr>PowerPoint 演示文稿</vt:lpstr>
      <vt:lpstr>§5.1  基本时序元件的Verilog表述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 可预置型计数器设计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第8章  Verilog设计深入</vt:lpstr>
      <vt:lpstr>PowerPoint 演示文稿</vt:lpstr>
      <vt:lpstr>PowerPoint 演示文稿</vt:lpstr>
      <vt:lpstr>§8.4  三态与双向端口设计</vt:lpstr>
      <vt:lpstr>PowerPoint 演示文稿</vt:lpstr>
      <vt:lpstr>第9章  Verilog系统设计优化</vt:lpstr>
      <vt:lpstr>§9.1  资源优化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第10章  Verilog状态机设计技术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§10.7 安全状态机设计 </vt:lpstr>
      <vt:lpstr>PowerPoint 演示文稿</vt:lpstr>
      <vt:lpstr>PowerPoint 演示文稿</vt:lpstr>
      <vt:lpstr>PowerPoint 演示文稿</vt:lpstr>
      <vt:lpstr>PowerPoint 演示文稿</vt:lpstr>
      <vt:lpstr>PowerPoint 演示文稿</vt:lpstr>
      <vt:lpstr>PowerPoint 演示文稿</vt:lpstr>
      <vt:lpstr>第13章  Verilog语句语法补充说明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dc:title>
  <dc:creator>owner</dc:creator>
  <cp:lastModifiedBy>helen liu</cp:lastModifiedBy>
  <cp:revision>141</cp:revision>
  <dcterms:created xsi:type="dcterms:W3CDTF">2013-05-09T03:11:05Z</dcterms:created>
  <dcterms:modified xsi:type="dcterms:W3CDTF">2024-12-26T05:25:35Z</dcterms:modified>
</cp:coreProperties>
</file>