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4"/>
  </p:notesMasterIdLst>
  <p:sldIdLst>
    <p:sldId id="285" r:id="rId2"/>
    <p:sldId id="1000" r:id="rId3"/>
    <p:sldId id="1211" r:id="rId4"/>
    <p:sldId id="1280" r:id="rId5"/>
    <p:sldId id="1281" r:id="rId6"/>
    <p:sldId id="1282" r:id="rId7"/>
    <p:sldId id="1283" r:id="rId8"/>
    <p:sldId id="1348" r:id="rId9"/>
    <p:sldId id="1285" r:id="rId10"/>
    <p:sldId id="1286" r:id="rId11"/>
    <p:sldId id="1287" r:id="rId12"/>
    <p:sldId id="1288" r:id="rId13"/>
    <p:sldId id="1289" r:id="rId14"/>
    <p:sldId id="1290" r:id="rId15"/>
    <p:sldId id="1291" r:id="rId16"/>
    <p:sldId id="1295" r:id="rId17"/>
    <p:sldId id="1297" r:id="rId18"/>
    <p:sldId id="1293" r:id="rId19"/>
    <p:sldId id="1294" r:id="rId20"/>
    <p:sldId id="1298" r:id="rId21"/>
    <p:sldId id="1299" r:id="rId22"/>
    <p:sldId id="1353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CC3300"/>
    <a:srgbClr val="009900"/>
    <a:srgbClr val="4F81BD"/>
    <a:srgbClr val="CC00CC"/>
    <a:srgbClr val="FF6600"/>
    <a:srgbClr val="55759C"/>
    <a:srgbClr val="99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A966-B260-44EB-8780-ADD811086E6E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ECE5-984C-482F-B007-D4AE159A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5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666C-32FE-44B2-8A10-54710A749500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77E0-9AF2-47CB-BF1D-49CB92ED7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1CCE-4DE2-4F6B-91F3-5F808EBA4BB1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EF21-2EB7-477F-98DF-1BE9DA03C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5205-B9C5-4DA2-AA08-9D2331030494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925B-E6FA-49E9-9E9A-092525265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41B3B-B39E-4A67-9CD0-3F6F0A5AF3AD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0772-7CD4-4C0D-A1BB-CD1E41E3DA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6CA7-482C-4593-B780-A79252466720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350B-3C3B-4A4D-9728-172421A47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767CC-BAE3-4C61-9A84-4E98435A1529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5468-245D-49AD-BDC8-F2BDCBE29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20916-7DF3-4C74-90C3-8C2BD61E776B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7BB-C578-4067-B6EA-9A0AA7BBB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D623-2239-440C-8DC2-3B8403FAB92C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0525C-C580-4D11-A9F2-F9D85C3DF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57F0-EDC3-4FFC-BF82-26ED1236044E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2484-3007-4153-9E2C-E72028BBC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22AE5-5B0C-491A-82A8-DB7DD2BF27D2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805B-3844-44D3-836F-86E662D86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D717-B951-4729-AEBF-A85A22C5ECBC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942B-C0FB-46B1-A9B3-F7A4EACD36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9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B7631-E5FC-43F2-81B5-49701921FEE1}" type="datetimeFigureOut">
              <a:rPr lang="zh-CN" altLang="en-US"/>
              <a:pPr>
                <a:defRPr/>
              </a:pPr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B61F91-53B8-416D-AD9A-517BB8C9C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1547812" y="1700213"/>
            <a:ext cx="7056636" cy="2090737"/>
          </a:xfrm>
        </p:spPr>
        <p:txBody>
          <a:bodyPr/>
          <a:lstStyle/>
          <a:p>
            <a:r>
              <a:rPr lang="zh-CN" altLang="en-US" sz="48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b="1">
                <a:solidFill>
                  <a:srgbClr val="00B05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48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章  </a:t>
            </a:r>
            <a:r>
              <a:rPr lang="en-US" altLang="zh-CN" sz="48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Verilog</a:t>
            </a:r>
            <a:r>
              <a:rPr lang="zh-CN" altLang="en-US" sz="4800" b="1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状态机设计技术</a:t>
            </a:r>
            <a:endParaRPr lang="zh-CN" altLang="en-US" sz="4800" b="1">
              <a:solidFill>
                <a:srgbClr val="00B05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15617" y="153208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10-1-</a:t>
            </a: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续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9592" y="764704"/>
            <a:ext cx="8136904" cy="5940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 @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c_st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begin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主控组合过程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case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c_st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为了在仿真波形中容易看清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简写为</a:t>
            </a:r>
            <a:r>
              <a:rPr kumimoji="1" lang="en-US" altLang="zh-CN" sz="2000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c_st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s0 : begin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&lt;=5;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进入状态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时，输出控制码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if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==2'b00)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条件满足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回初态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else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&lt;=s1; end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条件不满足，到下一状态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s1 : begin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&lt;=8;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进入状态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时，输出控制码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if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==2'b01)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&lt;=s1;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else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&lt;=s2; end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s2 : begin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&lt;=12;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if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==2'b10)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else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&lt;=s3; end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s3 : begin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&lt;=14;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if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==2'b11)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&lt;=s3;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 else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&lt;=s4; end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s4 : begin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&lt;=9;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 end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default :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&lt;=s0;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现态若未出现以上各态，返回初态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endcase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5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1"/>
          <a:stretch/>
        </p:blipFill>
        <p:spPr bwMode="auto">
          <a:xfrm>
            <a:off x="1819758" y="764704"/>
            <a:ext cx="6442075" cy="214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731632" y="3033859"/>
            <a:ext cx="2618329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状态机的状态转换图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707904" y="5468410"/>
            <a:ext cx="2618329" cy="4032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状态机的工作时序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2"/>
          <a:stretch/>
        </p:blipFill>
        <p:spPr bwMode="auto">
          <a:xfrm>
            <a:off x="1117107" y="4085280"/>
            <a:ext cx="7847381" cy="1137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1117107" y="5301208"/>
            <a:ext cx="1942725" cy="611746"/>
          </a:xfrm>
          <a:prstGeom prst="wedgeRoundRectCallout">
            <a:avLst>
              <a:gd name="adj1" fmla="val -21525"/>
              <a:gd name="adj2" fmla="val -10269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间接了解状态机内部运行情况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1151351" y="3140968"/>
            <a:ext cx="1942725" cy="1008112"/>
          </a:xfrm>
          <a:prstGeom prst="wedgeRoundRectCallout">
            <a:avLst>
              <a:gd name="adj1" fmla="val -24986"/>
              <a:gd name="adj2" fmla="val 8729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利用它改变状态机变化模式和状态转变方向</a:t>
            </a:r>
          </a:p>
        </p:txBody>
      </p:sp>
      <p:sp>
        <p:nvSpPr>
          <p:cNvPr id="3" name="矩形 2"/>
          <p:cNvSpPr/>
          <p:nvPr/>
        </p:nvSpPr>
        <p:spPr>
          <a:xfrm>
            <a:off x="1152000" y="4788000"/>
            <a:ext cx="862606" cy="14350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152000" y="4581643"/>
            <a:ext cx="862606" cy="1435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14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1174750" y="188640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§10.1.3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初始控制与表述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87624" y="836712"/>
            <a:ext cx="7717730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状态机的相关设置控制应注意以下几点：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174750" y="1340768"/>
            <a:ext cx="7717730" cy="266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打开“状态机萃取”开关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：如果描述的是状态机，并且希望综合器按状态机的方式编译和优化，在编译前要打开“状态机萃取”开关。方法是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Assignments→Settings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栏，选择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Analysis &amp; Synthesis Settings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，单击旁边的按钮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More Settings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，在弹出的对话框下方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Existing option settings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栏单击选中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Extract Verilog State Machines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。在上方的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Option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Setting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栏选择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7"/>
          <a:stretch/>
        </p:blipFill>
        <p:spPr bwMode="auto">
          <a:xfrm>
            <a:off x="4718011" y="3635814"/>
            <a:ext cx="3742421" cy="298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34035" y="4916448"/>
            <a:ext cx="3481487" cy="224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06937" y="6336000"/>
            <a:ext cx="3508585" cy="14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8" grpId="0"/>
      <p:bldP spid="2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1174750" y="17382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§10.1.3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初始控制与表述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87624" y="821898"/>
            <a:ext cx="7717730" cy="46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状态机的相关设置控制应注意以下几点：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174750" y="1340768"/>
            <a:ext cx="7717730" cy="404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关于参数定义表述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：在状态机设计中，用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进行参数定义（综合器萃取状态机的主要依据），一旦打开“状态机萃取”开关，其定义的形式可以十分随意。比如，可以表述为“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parameter s0=0, s1=1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”，也可以表述为“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parameter s0=4'b1001, s1=4'b0011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”，最后状态机被综合的结果未必按照此表述方式来构建。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状态变量定义表述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：如果已打开“状态机萃取”开关，定义句中位宽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msb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lsb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的表述可以比较随意，不必一定与状态数对应。假设有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个状态，定义时可用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 [2:0]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来表述位宽，也可用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 [4:0]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（注意，因为有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个状态，所以至少是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[2:0]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5502248"/>
            <a:ext cx="7717730" cy="11826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一旦打开了“状态机萃取”开关，就可利用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的状态图观察器直观了解当前状态图走向，方法是：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Tools→Netlist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 Viewers →State Machine Viewer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9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260537"/>
            <a:ext cx="7288039" cy="1143000"/>
          </a:xfrm>
        </p:spPr>
        <p:txBody>
          <a:bodyPr/>
          <a:lstStyle/>
          <a:p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10.2</a:t>
            </a:r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en-US" altLang="zh-CN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lang="zh-CN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型状态机及其设计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331640" y="1524385"/>
            <a:ext cx="7344816" cy="387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从信号输出方式上分，有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型和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型两类状态机。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型状态机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属于异步输出状态机，它的输出是当前状态和所有输入信号的函数，它的输出是在输入变化后立即发生的，不依赖时钟的同步。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型状态机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属于同步输出状态机，它的输出仅为当前状态的函数，这类状态机在输入发生变化时必须等待时钟的到来，比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机要多等待一个时钟周期。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0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1174750" y="17382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§10.2.1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多过程结构状态机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94"/>
          <a:stretch/>
        </p:blipFill>
        <p:spPr bwMode="auto">
          <a:xfrm>
            <a:off x="1776104" y="1015891"/>
            <a:ext cx="6395461" cy="230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203849" y="3284984"/>
            <a:ext cx="4032448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ADC0809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工作时序和芯片引脚图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331640" y="4005064"/>
            <a:ext cx="7560840" cy="25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为转换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启动控制信号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，高电平有效。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为模拟信号输入选通端口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地址锁存信号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，上升沿有效。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EOC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状态信号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有效后，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EOC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为低电平，进入转换状态，转换时间约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200" b="1" dirty="0">
                <a:latin typeface="Symbol" panose="05050102010706020507" pitchFamily="18" charset="2"/>
                <a:cs typeface="Times New Roman" pitchFamily="18" charset="0"/>
              </a:rPr>
              <a:t>m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，转换结束后，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EOC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变为高电平。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输出允许控制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，高电平有效。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0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573186" y="4294257"/>
            <a:ext cx="3528392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ADC0809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采样状态图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2242222" y="1124744"/>
            <a:ext cx="2952328" cy="936104"/>
          </a:xfrm>
          <a:prstGeom prst="wedgeRoundRectCallout">
            <a:avLst>
              <a:gd name="adj1" fmla="val 33596"/>
              <a:gd name="adj2" fmla="val 110802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监测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EOC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，低电平，转换未结束，停留，高电平，转换结束，进入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st3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773758" y="3933056"/>
            <a:ext cx="2974706" cy="1584176"/>
          </a:xfrm>
          <a:prstGeom prst="wedgeRoundRectCallout">
            <a:avLst>
              <a:gd name="adj1" fmla="val -24620"/>
              <a:gd name="adj2" fmla="val -102467"/>
              <a:gd name="adj3" fmla="val 1666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状态机向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0809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发出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信号（高电平），允许输出，同时作为数据稳定周期，以便下一个状态中向锁存器锁入可靠的数据。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5554590" y="1124744"/>
            <a:ext cx="2880320" cy="936104"/>
          </a:xfrm>
          <a:prstGeom prst="wedgeRoundRectCallout">
            <a:avLst>
              <a:gd name="adj1" fmla="val 34280"/>
              <a:gd name="adj2" fmla="val 112032"/>
              <a:gd name="adj3" fmla="val 16667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状态机向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0809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发出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信号（上升沿），将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0809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输出的数据进行锁存。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16</a:t>
            </a:fld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403648" y="2645024"/>
            <a:ext cx="7200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St0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969822" y="2645024"/>
            <a:ext cx="7200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St1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535996" y="2645024"/>
            <a:ext cx="7200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St2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102170" y="2645024"/>
            <a:ext cx="7200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St3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668344" y="2645024"/>
            <a:ext cx="72000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St4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弧形 24"/>
          <p:cNvSpPr/>
          <p:nvPr/>
        </p:nvSpPr>
        <p:spPr>
          <a:xfrm>
            <a:off x="1835656" y="2181028"/>
            <a:ext cx="1440200" cy="927992"/>
          </a:xfrm>
          <a:prstGeom prst="arc">
            <a:avLst>
              <a:gd name="adj1" fmla="val 10805435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043608" y="3214569"/>
            <a:ext cx="144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0809</a:t>
            </a:r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27784" y="3214569"/>
            <a:ext cx="1368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启动</a:t>
            </a:r>
            <a:r>
              <a:rPr lang="en-US" altLang="zh-CN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A/D</a:t>
            </a:r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转换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39952" y="3214569"/>
            <a:ext cx="1620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采样周期中等待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56006" y="3214569"/>
            <a:ext cx="1008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转换结束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6448" y="3214569"/>
            <a:ext cx="1008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数据锁存</a:t>
            </a:r>
          </a:p>
        </p:txBody>
      </p:sp>
      <p:sp>
        <p:nvSpPr>
          <p:cNvPr id="31" name="弧形 30"/>
          <p:cNvSpPr/>
          <p:nvPr/>
        </p:nvSpPr>
        <p:spPr>
          <a:xfrm>
            <a:off x="3483240" y="2181028"/>
            <a:ext cx="1440200" cy="927992"/>
          </a:xfrm>
          <a:prstGeom prst="arc">
            <a:avLst>
              <a:gd name="adj1" fmla="val 10805435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/>
          <p:cNvSpPr/>
          <p:nvPr/>
        </p:nvSpPr>
        <p:spPr>
          <a:xfrm>
            <a:off x="5057523" y="2193550"/>
            <a:ext cx="1440200" cy="927992"/>
          </a:xfrm>
          <a:prstGeom prst="arc">
            <a:avLst>
              <a:gd name="adj1" fmla="val 10805435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弧形 32"/>
          <p:cNvSpPr/>
          <p:nvPr/>
        </p:nvSpPr>
        <p:spPr>
          <a:xfrm>
            <a:off x="6588240" y="2202545"/>
            <a:ext cx="1440200" cy="927992"/>
          </a:xfrm>
          <a:prstGeom prst="arc">
            <a:avLst>
              <a:gd name="adj1" fmla="val 10805435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弧形 33"/>
          <p:cNvSpPr/>
          <p:nvPr/>
        </p:nvSpPr>
        <p:spPr>
          <a:xfrm rot="10800000">
            <a:off x="1763508" y="2132856"/>
            <a:ext cx="6264932" cy="1996330"/>
          </a:xfrm>
          <a:prstGeom prst="arc">
            <a:avLst>
              <a:gd name="adj1" fmla="val 10730038"/>
              <a:gd name="adj2" fmla="val 9161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弧形 34"/>
          <p:cNvSpPr/>
          <p:nvPr/>
        </p:nvSpPr>
        <p:spPr>
          <a:xfrm rot="9828611">
            <a:off x="4968000" y="2859915"/>
            <a:ext cx="412499" cy="380487"/>
          </a:xfrm>
          <a:prstGeom prst="arc">
            <a:avLst>
              <a:gd name="adj1" fmla="val 7818003"/>
              <a:gd name="adj2" fmla="val 583066"/>
            </a:avLst>
          </a:pr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995936" y="3265239"/>
            <a:ext cx="1913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EOC=0</a:t>
            </a:r>
            <a:r>
              <a:rPr lang="zh-CN" altLang="en-US" sz="1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：正在转换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24128" y="3060000"/>
            <a:ext cx="2088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EOC=1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altLang="zh-CN" sz="14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OE=1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数据输出有效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96336" y="3481263"/>
            <a:ext cx="140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LOCK: 0</a:t>
            </a:r>
            <a:r>
              <a:rPr lang="en-US" altLang="zh-CN" sz="1400" b="1">
                <a:solidFill>
                  <a:srgbClr val="009900"/>
                </a:solidFill>
                <a:latin typeface="宋体"/>
                <a:ea typeface="宋体"/>
                <a:cs typeface="Times New Roman" panose="02020603050405020304" pitchFamily="18" charset="0"/>
              </a:rPr>
              <a:t>→1</a:t>
            </a:r>
            <a:endParaRPr lang="zh-CN" altLang="en-US" sz="1400" b="1">
              <a:solidFill>
                <a:srgbClr val="0099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6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23091E-6 L -0.00191 0.0485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4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0.04566 -0.00255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8" grpId="1"/>
      <p:bldP spid="29" grpId="0"/>
      <p:bldP spid="29" grpId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37"/>
          <a:stretch/>
        </p:blipFill>
        <p:spPr bwMode="auto">
          <a:xfrm>
            <a:off x="1547664" y="221668"/>
            <a:ext cx="4896544" cy="263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975123" y="1321838"/>
            <a:ext cx="148530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采样状态机结构框图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99592" y="2998805"/>
            <a:ext cx="8064896" cy="374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600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程序中包含三个过程结构：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时序过程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：在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的驱动下，不断将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中的内容（状态元素）赋给现态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，并由此信号将状态变量传输给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组合过程。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组合过程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状态译码功能。根据从现态信号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中获得的状态变量，以及来自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0809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的状态线信号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EOC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，决定下一状态的转移方向，即次态的状态变量。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采样控制功能。根据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中的状态变量确定对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0809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的控制信号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ALE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OE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等输出相应控制信号，当采样结束后还要通过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向锁存器过程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LATCH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发出锁存信号。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25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锁存器辅助过程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LATCH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：将由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0809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D[7..0]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数据输出口输出的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位已转换好的数据锁存起来。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8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15617" y="153208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10-2</a:t>
            </a:r>
            <a:r>
              <a:rPr kumimoji="1" lang="zh-CN" altLang="en-US" sz="20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ADC0809</a:t>
            </a:r>
            <a:r>
              <a:rPr kumimoji="1" lang="zh-CN" altLang="en-US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采样控制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9592" y="764704"/>
            <a:ext cx="8136904" cy="5632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ADC0809 (D, CLK, EOC, RST, ALE, START, OE, ADDA, Q, LOCK_T);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[7: 0] D;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来自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0809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转换好的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位数据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CLK, RST;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状态机工作时钟和系统复位控制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EOC;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转换状态指示，低电平表示正在转换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ALE;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//8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个模拟信号通道地址锁存信号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START, OE;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转换启动信号和数据输出三态控制信号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ADDA, LOCK_T;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信号通道控制信号和锁存测试信号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[7:0] Q;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ALE, START, OE;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parameter s0=0, s1=1, s2=2, s3=3, s4=4;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定义各状态子类型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[4: 0]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为了便于仿真显示，现态名简写为</a:t>
            </a:r>
            <a:r>
              <a:rPr kumimoji="1" lang="en-US" altLang="zh-CN" sz="2000" b="1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[7: 0] REGL;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LOCK;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转换后数据输出锁存时钟信号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EOC)  begin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主控组合过程，规定各状态转换方式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case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s0 : begin ALE=0; START=0; OE=0; LOCK=0;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&lt;=s1; end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//0809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s1 : begin ALE=1; START=1; OE=0; LOCK=0;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&lt;=s2; end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启动采样信号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42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15617" y="153208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10-2-</a:t>
            </a: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续</a:t>
            </a:r>
            <a:r>
              <a:rPr kumimoji="1" lang="zh-CN" altLang="en-US" sz="20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ADC0809</a:t>
            </a:r>
            <a:r>
              <a:rPr kumimoji="1" lang="zh-CN" altLang="en-US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采样控制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5576" y="709528"/>
            <a:ext cx="8280920" cy="5940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s2 : begin ALE=0; START=0; OE=0; LOCK=0;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(EOC==1'b1)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&lt;=s3;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//EOC=1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表明转换结束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else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&lt;=s2; end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转换未结束，继续等待</a:t>
            </a:r>
            <a:endParaRPr kumimoji="1" lang="en-US" altLang="zh-CN" sz="2000" b="1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s3 : begin ALE=0; START=0; OE=1; LOCK=0;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开启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OE,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打开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            AD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数据口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&lt;=s4; end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下一状态无条件转向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s4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s4 : begin ALE=0;START=0;OE=1;LOCK=1;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开启数据锁存信号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 end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default : begin ALE=0; START=0; OE=0; LOCK=0;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 end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endcase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CLK  or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RST) begin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时序过程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if (RST)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  else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end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LOCK)  if (OE)  REGL&lt;=D;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LOCK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上升沿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                 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将转换好的数据锁入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assign ADDA=0; assign Q=REGL;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选择模拟信号进入通道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IN0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assign LOCK_T=LOCK;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将测试信号输出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3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662909"/>
            <a:ext cx="7288039" cy="1143000"/>
          </a:xfrm>
        </p:spPr>
        <p:txBody>
          <a:bodyPr/>
          <a:lstStyle/>
          <a:p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10.1</a:t>
            </a:r>
            <a:r>
              <a:rPr lang="en-US" altLang="zh-CN" sz="3600" b="1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en-US" altLang="zh-CN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3600" b="1">
                <a:solidFill>
                  <a:srgbClr val="7030A0"/>
                </a:solidFill>
                <a:latin typeface="宋体" pitchFamily="2" charset="-122"/>
              </a:rPr>
              <a:t>状态机的一般形式</a:t>
            </a:r>
            <a:endParaRPr lang="zh-CN" altLang="en-US" sz="3600" b="1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331640" y="1926757"/>
            <a:ext cx="7416824" cy="330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广义而论，只要涉及触发器的电路，无论电路大小，都能归结为状态机。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有限状态机用来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实现一个数字电路的控制部分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。与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的功能类似，综合了时序逻辑和组合逻辑电路。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区别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是通过操作指令和硬件操作单元来实现控制功能，而有限状态机是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通过状态转移来实现控制功能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综合器能从不同表述形态的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HDL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代码中轻易萃取出状态机，并加以多侧面、多目标和多种形式的优化。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1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491880" y="2420888"/>
            <a:ext cx="3933581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ADC0809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采样状态机工作时序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15616" y="2996952"/>
            <a:ext cx="7704856" cy="3604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789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：复位信号后即进入状态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3789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：第二个时钟上升沿后，状态机进入状态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（即</a:t>
            </a:r>
            <a:r>
              <a:rPr lang="en-US" altLang="zh-CN" sz="2000" b="1" err="1">
                <a:latin typeface="Times New Roman" pitchFamily="18" charset="0"/>
                <a:cs typeface="Times New Roman" pitchFamily="18" charset="0"/>
              </a:rPr>
              <a:t>cs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=s1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），由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ALE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发出启动采样和地址选通的控制信号。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3789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EOC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由高电平变为低电平，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0809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位数据输出端呈现高阻态“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ZZ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”。等待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数个时钟周期后，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EOC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变为高电平，表示转换结束。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3789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：在此状态的输出允许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OE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被设置成高电平。此时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0809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的数据输出端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D[7..0]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即输出已经转换好的数据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5EH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378900" ea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状态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s4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LOCK_T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发出一个脉冲，其上升沿立即将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端口的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5E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锁入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REGL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中。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5"/>
          <a:stretch/>
        </p:blipFill>
        <p:spPr bwMode="auto">
          <a:xfrm>
            <a:off x="2671142" y="490818"/>
            <a:ext cx="5429250" cy="194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671142" y="1700808"/>
            <a:ext cx="432048" cy="1440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1215321" y="1578859"/>
            <a:ext cx="1224136" cy="1218075"/>
          </a:xfrm>
          <a:prstGeom prst="wedgeRoundRectCallout">
            <a:avLst>
              <a:gd name="adj1" fmla="val 67047"/>
              <a:gd name="adj2" fmla="val -30212"/>
              <a:gd name="adj3" fmla="val 16667"/>
            </a:avLst>
          </a:prstGeom>
          <a:noFill/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由内部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信号引出的测试信号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1215320" y="260647"/>
            <a:ext cx="1248273" cy="1202069"/>
          </a:xfrm>
          <a:prstGeom prst="wedgeRoundRectCallout">
            <a:avLst>
              <a:gd name="adj1" fmla="val 60671"/>
              <a:gd name="adj2" fmla="val 3440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激励按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0809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控制时序人为设定</a:t>
            </a:r>
          </a:p>
        </p:txBody>
      </p:sp>
      <p:sp>
        <p:nvSpPr>
          <p:cNvPr id="11" name="矩形 10"/>
          <p:cNvSpPr/>
          <p:nvPr/>
        </p:nvSpPr>
        <p:spPr>
          <a:xfrm>
            <a:off x="2599134" y="1199330"/>
            <a:ext cx="576064" cy="717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29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3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15617" y="153208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10-3</a:t>
            </a:r>
            <a:r>
              <a:rPr kumimoji="1" lang="zh-CN" altLang="en-US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：修改后的</a:t>
            </a:r>
            <a:r>
              <a:rPr kumimoji="1" lang="en-US" altLang="zh-CN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ADC0809</a:t>
            </a:r>
            <a:r>
              <a:rPr kumimoji="1" lang="zh-CN" altLang="en-US" sz="2400" b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采样控制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55576" y="709528"/>
            <a:ext cx="8280920" cy="590931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将组合过程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拆分为两个部分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EOC) begin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状态译码和状态转换</a:t>
            </a:r>
            <a:endParaRPr kumimoji="1" lang="en-US" altLang="zh-CN" sz="2000" b="1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case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s0 :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&lt;=s1;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s1 :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&lt;=s2;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s2 : if (EOC==1'b1)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&lt;=s3; else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&lt;=s2;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	s3 :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&lt;=s4;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s4 :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default :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endcase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always @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EOC) begin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对外控制信号输出</a:t>
            </a:r>
            <a:endParaRPr kumimoji="1" lang="en-US" altLang="zh-CN" sz="2000" b="1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case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	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s0 : begin ALE=0; START=0; OE=0; LOCK=0; end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s1 : begin ALE=1; START=1; OE=0; LOCK=0; end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s2 : begin ALE=0; START=0; OE=0; LOCK=0; end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s3 : begin ALE=0; START=0; OE=1; LOCK=0; end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s4 : begin ALE=0; START=0; OE=1; LOCK=1; end 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default : begin ALE=0; START=0; OE=0; LOCK=0; end</a:t>
            </a: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endcase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lnSpc>
                <a:spcPct val="90000"/>
              </a:lnSpc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end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6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>
                <a:solidFill>
                  <a:prstClr val="black"/>
                </a:solidFill>
              </a:rPr>
              <a:pPr marL="0" indent="0">
                <a:buFont typeface="+mj-lt"/>
                <a:buNone/>
                <a:defRPr/>
              </a:p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87624" y="980728"/>
            <a:ext cx="7632848" cy="314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charset="0"/>
              <a:buNone/>
            </a:pP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请用</a:t>
            </a:r>
            <a:r>
              <a:rPr lang="en-US" altLang="zh-CN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编程。用一个状态机模型实现一个七段码数码管字符发生器。数码管如图所示，高电平点亮，该电路的功能是，当异步复位输入信号</a:t>
            </a:r>
            <a:r>
              <a:rPr lang="en-US" altLang="zh-CN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为低电平时，所有输出全部为</a:t>
            </a:r>
            <a:r>
              <a:rPr lang="en-US" altLang="zh-CN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，无显示，当</a:t>
            </a:r>
            <a:r>
              <a:rPr lang="en-US" altLang="zh-CN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为高电平时，在时钟信号</a:t>
            </a:r>
            <a:r>
              <a:rPr lang="en-US" altLang="zh-CN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的上升沿作用下，依次循环输出“</a:t>
            </a:r>
            <a:r>
              <a:rPr lang="en-US" altLang="zh-CN" sz="26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zh-CN" altLang="en-US" sz="26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”这三个字符。</a:t>
            </a:r>
            <a:endParaRPr lang="en-US" altLang="zh-CN" sz="26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1007988" y="260648"/>
            <a:ext cx="746760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>
                <a:srgbClr val="0000FF"/>
              </a:buClr>
              <a:buFont typeface="Wingdings" pitchFamily="2" charset="2"/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宋体" pitchFamily="2" charset="-122"/>
              </a:rPr>
              <a:t>习题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1"/>
          <a:stretch/>
        </p:blipFill>
        <p:spPr bwMode="auto">
          <a:xfrm>
            <a:off x="6156176" y="3698382"/>
            <a:ext cx="2376264" cy="2726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87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1174750" y="548680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§10.1.1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状态机的特点与优势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87624" y="1295704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面对同一个设计项目的不同形式的逻辑设计方案中，利用有限状态机的设计方案来描述和实现将可能是最佳选择。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87624" y="2406217"/>
            <a:ext cx="771773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有限状态机的优越性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）高效的顺序控制模型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）容易利用现成的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工具进行优化设计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）性能稳定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）高速性能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）高可靠性能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10" name="Rectangle 2"/>
          <p:cNvSpPr>
            <a:spLocks noGrp="1" noChangeArrowheads="1"/>
          </p:cNvSpPr>
          <p:nvPr/>
        </p:nvSpPr>
        <p:spPr bwMode="auto">
          <a:xfrm>
            <a:off x="1174750" y="548680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§10.1.2 </a:t>
            </a:r>
            <a:r>
              <a:rPr lang="zh-CN" altLang="en-US" sz="3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状态机的一般结构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87624" y="1295704"/>
            <a:ext cx="7717730" cy="345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设计的状态机根据不同的</a:t>
            </a: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分类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标准可以分为多种不同形式：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360000" indent="-180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从状态机的信号输出方式上分：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状态机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360000" indent="-180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从状态机的结构描述上分：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状态机和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多过程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状态机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360000" indent="-180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从状态表达方式上分：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符号化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状态机和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确定状态编码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的状态机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marL="360000" indent="-180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从状态机编码方式上分：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顺序编码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一位热编码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其他编码方式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状态机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87624" y="5214529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最一般和最常用的状态机结构中通常包含了</a:t>
            </a:r>
            <a:r>
              <a:rPr lang="zh-CN" altLang="en-US" sz="2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说明部分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主控时序过程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主控组合过程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200" b="1">
                <a:solidFill>
                  <a:srgbClr val="FF6600"/>
                </a:solidFill>
                <a:latin typeface="Times New Roman" pitchFamily="18" charset="0"/>
                <a:cs typeface="Times New Roman" pitchFamily="18" charset="0"/>
              </a:rPr>
              <a:t>辅助过程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等几个部分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87624" y="1470113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说明部分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中包含状态转换变量的定义和所有可能状态的说明，必要时还要确定每一状态的编码形式。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5132" y="750033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、状态机说明部分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1640" y="2708920"/>
            <a:ext cx="7369293" cy="98488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parameter[2: 0]  s0=0, s1=1, s2=2 , s3=3, s4=4;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[2: 0] </a:t>
            </a: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4079276"/>
            <a:ext cx="7717730" cy="190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-216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状态元素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等用关键词</a:t>
            </a:r>
            <a:r>
              <a:rPr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来定义，各状态元素所取得数值或编码必须写出具体值。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indent="-21600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旁的位宽说明可写可不写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indent="-2160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是现态变量和</a:t>
            </a:r>
            <a:r>
              <a:rPr lang="en-US" altLang="zh-CN" sz="2200" b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是次态变量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5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87624" y="1484784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2005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版本的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System Verilog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5132" y="748800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、状态机说明部分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1640" y="2276872"/>
            <a:ext cx="7369293" cy="98488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{s0, s1, s2, s3, s4}  </a:t>
            </a: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type_user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type_user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4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3535673"/>
            <a:ext cx="7717730" cy="2557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是用户数据类型自定义语句关键词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enum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是定义枚举类型关键词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type_user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是用户定义状态元素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s0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s2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s3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s4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type_user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类型的标识符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第二句将状态变量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定义为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type_user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类型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5132" y="665513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、主控时序过程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87624" y="1385593"/>
            <a:ext cx="7717730" cy="441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主控时序过程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指负责状态机运转和在时钟驱动下负责状态转换的过程。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状态机是随外部时钟信号，以同步时序方式工作的，状态机中必须包含一个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对工作时钟敏感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的过程，状态机向下一状态转换的实现仅取决于时钟信号的到来。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当时钟的有效跳变到来时，时序过程只是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机械地将代表次态的信号</a:t>
            </a:r>
            <a:r>
              <a:rPr lang="en-US" altLang="zh-CN" sz="2200" b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中的内容送入现态的信号</a:t>
            </a:r>
            <a:r>
              <a:rPr lang="en-US" altLang="zh-CN" sz="2200" b="1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lang="zh-CN" altLang="en-US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，而信号</a:t>
            </a:r>
            <a:r>
              <a:rPr lang="en-US" altLang="zh-CN" sz="2200" b="1" err="1"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中的内容完全由其他过程根据实际情况来决定。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此时序过程中也可放置一些同步或异步清</a:t>
            </a:r>
            <a:r>
              <a:rPr lang="en-US" altLang="zh-CN" sz="22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或置位方面的控制信号。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5132" y="116632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、主控组合过程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87624" y="620688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主控组合过程</a:t>
            </a:r>
            <a:r>
              <a:rPr lang="zh-CN" altLang="en-US" sz="22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根据当前状态和外部的信号发出控制信号，同时确定下一状态的走向。</a:t>
            </a:r>
            <a:endParaRPr lang="en-US" altLang="zh-CN" sz="22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99"/>
          <a:stretch/>
        </p:blipFill>
        <p:spPr bwMode="auto">
          <a:xfrm>
            <a:off x="1816039" y="1484784"/>
            <a:ext cx="6140337" cy="181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3608" y="3356992"/>
            <a:ext cx="7861746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16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在时钟的作用下，</a:t>
            </a:r>
            <a:r>
              <a:rPr lang="en-US" altLang="zh-CN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时序过程将次态信号的内容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传递给现态信号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endParaRPr lang="en-US" altLang="zh-CN" sz="20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6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组合过程通过信号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current_state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中的状态值，进入相应的状态</a:t>
            </a:r>
            <a:r>
              <a:rPr lang="en-US" altLang="zh-CN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16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在此状态中根据外部的信号（如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）向内或向外发出控制信号（如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com_outputs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）；</a:t>
            </a:r>
            <a:endParaRPr lang="en-US" altLang="zh-CN" sz="20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6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同时根据外部信号（如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）向次态信号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中赋相应的状态值，确定下一状态的走向；</a:t>
            </a:r>
            <a:endParaRPr lang="en-US" altLang="zh-CN" sz="20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216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此状态值通过</a:t>
            </a:r>
            <a:r>
              <a:rPr lang="en-US" altLang="zh-CN" sz="2000" b="1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传给</a:t>
            </a:r>
            <a:r>
              <a:rPr lang="en-US" altLang="zh-CN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zh-CN" altLang="en-US" sz="20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时序过程，直到下一个时钟脉冲的到来。</a:t>
            </a:r>
            <a:endParaRPr lang="en-US" altLang="zh-CN" sz="2000" b="1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0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88900" y="979488"/>
            <a:ext cx="7381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i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</a:t>
            </a: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>
                <a:solidFill>
                  <a:srgbClr val="CCECFF"/>
                </a:solidFill>
                <a:latin typeface="Nueva Std" pitchFamily="34" charset="0"/>
                <a:ea typeface="华文行楷" pitchFamily="2" charset="-122"/>
                <a:cs typeface="Adobe Naskh Medium" pitchFamily="50" charset="-78"/>
              </a:rPr>
              <a:t> A</a:t>
            </a:r>
            <a:r>
              <a:rPr lang="zh-CN" altLang="en-US" sz="3600">
                <a:solidFill>
                  <a:srgbClr val="CCECFF"/>
                </a:solidFill>
                <a:latin typeface="华文行楷" pitchFamily="2" charset="-122"/>
                <a:ea typeface="华文行楷" pitchFamily="2" charset="-122"/>
                <a:cs typeface="Times New Roman" pitchFamily="18" charset="0"/>
              </a:rPr>
              <a:t>技术与应用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75132" y="332656"/>
            <a:ext cx="7645340" cy="523220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8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、辅助过程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87624" y="908720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辅助过程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用于配合状态机工作的组合过程或时序过程。例如为了完成某种算法的过程，或为了存储数据的存储过程，或用于配合状态机工作的其他时序过程等。</a:t>
            </a:r>
            <a:endParaRPr lang="en-US" altLang="zh-CN" sz="22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115617" y="2170599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10-1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87625" y="2818671"/>
            <a:ext cx="7848872" cy="3477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FSM_EXP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reset,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		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状态机工作时钟</a:t>
            </a:r>
            <a:endParaRPr kumimoji="1" lang="en-US" altLang="zh-CN" sz="2000" b="1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reset;		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状态机复位控制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 [0: 1]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state_inputs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来自外部的状态机控制信号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[3: 0]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状态机对外部发出的控制信号输出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[3: 0]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comb_outputs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parameter s0=0, s1=1, s2=2, s3=3, s4=4;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定义状态参数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[4: 0]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c_st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定义现态和次态的状态变量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negedge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reset) begin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主控时序过程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if (!reset)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c_st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&lt;=s0;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复位有效时，下一状态进入初态</a:t>
            </a:r>
            <a:r>
              <a:rPr kumimoji="1" lang="en-US" altLang="zh-CN" sz="2000" b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s0</a:t>
            </a:r>
            <a:endParaRPr kumimoji="1"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else  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c_st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&lt;=</a:t>
            </a:r>
            <a:r>
              <a:rPr kumimoji="1" lang="en-US" altLang="zh-CN" sz="2000" b="1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next_state</a:t>
            </a:r>
            <a:r>
              <a:rPr kumimoji="1"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 end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35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9" grpId="0"/>
      <p:bldP spid="11" grpId="0" animBg="1"/>
    </p:bldLst>
  </p:timing>
</p:sld>
</file>

<file path=ppt/theme/theme1.xml><?xml version="1.0" encoding="utf-8"?>
<a:theme xmlns:a="http://schemas.openxmlformats.org/drawingml/2006/main" name="1_河海大学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2393</TotalTime>
  <Words>3373</Words>
  <Application>Microsoft Office PowerPoint</Application>
  <PresentationFormat>全屏显示(4:3)</PresentationFormat>
  <Paragraphs>288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Nueva Std</vt:lpstr>
      <vt:lpstr>黑体</vt:lpstr>
      <vt:lpstr>华文行楷</vt:lpstr>
      <vt:lpstr>宋体</vt:lpstr>
      <vt:lpstr>Arial</vt:lpstr>
      <vt:lpstr>Calibri</vt:lpstr>
      <vt:lpstr>Symbol</vt:lpstr>
      <vt:lpstr>Times New Roman</vt:lpstr>
      <vt:lpstr>Wingdings</vt:lpstr>
      <vt:lpstr>1_河海大学模板</vt:lpstr>
      <vt:lpstr>第10章  Verilog状态机设计技术</vt:lpstr>
      <vt:lpstr>§10.1  Verilog状态机的一般形式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§10.2  Moore型状态机及其设计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</dc:title>
  <dc:creator>owner</dc:creator>
  <cp:lastModifiedBy>helen liu</cp:lastModifiedBy>
  <cp:revision>5</cp:revision>
  <dcterms:created xsi:type="dcterms:W3CDTF">2013-05-09T03:11:05Z</dcterms:created>
  <dcterms:modified xsi:type="dcterms:W3CDTF">2024-12-17T10:36:08Z</dcterms:modified>
</cp:coreProperties>
</file>