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2"/>
  </p:notesMasterIdLst>
  <p:sldIdLst>
    <p:sldId id="1300" r:id="rId2"/>
    <p:sldId id="1301" r:id="rId3"/>
    <p:sldId id="1302" r:id="rId4"/>
    <p:sldId id="1303" r:id="rId5"/>
    <p:sldId id="1304" r:id="rId6"/>
    <p:sldId id="1307" r:id="rId7"/>
    <p:sldId id="1305" r:id="rId8"/>
    <p:sldId id="1306" r:id="rId9"/>
    <p:sldId id="1308" r:id="rId10"/>
    <p:sldId id="1309" r:id="rId11"/>
    <p:sldId id="1310" r:id="rId12"/>
    <p:sldId id="1311" r:id="rId13"/>
    <p:sldId id="1312" r:id="rId14"/>
    <p:sldId id="1313" r:id="rId15"/>
    <p:sldId id="1314" r:id="rId16"/>
    <p:sldId id="1315" r:id="rId17"/>
    <p:sldId id="1316" r:id="rId18"/>
    <p:sldId id="1317" r:id="rId19"/>
    <p:sldId id="1318" r:id="rId20"/>
    <p:sldId id="1319" r:id="rId21"/>
    <p:sldId id="1320" r:id="rId22"/>
    <p:sldId id="1321" r:id="rId23"/>
    <p:sldId id="1322" r:id="rId24"/>
    <p:sldId id="1323" r:id="rId25"/>
    <p:sldId id="1324" r:id="rId26"/>
    <p:sldId id="1326" r:id="rId27"/>
    <p:sldId id="1327" r:id="rId28"/>
    <p:sldId id="1328" r:id="rId29"/>
    <p:sldId id="1329" r:id="rId30"/>
    <p:sldId id="1330" r:id="rId31"/>
    <p:sldId id="1331" r:id="rId32"/>
    <p:sldId id="1332" r:id="rId33"/>
    <p:sldId id="1334" r:id="rId34"/>
    <p:sldId id="1333" r:id="rId35"/>
    <p:sldId id="1335" r:id="rId36"/>
    <p:sldId id="1336" r:id="rId37"/>
    <p:sldId id="1351" r:id="rId38"/>
    <p:sldId id="1338" r:id="rId39"/>
    <p:sldId id="1339" r:id="rId40"/>
    <p:sldId id="1337" r:id="rId41"/>
    <p:sldId id="1352" r:id="rId42"/>
    <p:sldId id="1341" r:id="rId43"/>
    <p:sldId id="1342" r:id="rId44"/>
    <p:sldId id="1343" r:id="rId45"/>
    <p:sldId id="1344" r:id="rId46"/>
    <p:sldId id="1345" r:id="rId47"/>
    <p:sldId id="1346" r:id="rId48"/>
    <p:sldId id="1347" r:id="rId49"/>
    <p:sldId id="1354" r:id="rId50"/>
    <p:sldId id="1355" r:id="rId5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CC"/>
    <a:srgbClr val="CC3300"/>
    <a:srgbClr val="009900"/>
    <a:srgbClr val="4F81BD"/>
    <a:srgbClr val="CC00CC"/>
    <a:srgbClr val="FF6600"/>
    <a:srgbClr val="55759C"/>
    <a:srgbClr val="9900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624"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54A966-B260-44EB-8780-ADD811086E6E}" type="datetimeFigureOut">
              <a:rPr lang="zh-CN" altLang="en-US" smtClean="0"/>
              <a:t>2024/12/19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3ECE5-984C-482F-B007-D4AE159A3126}" type="slidenum">
              <a:rPr lang="zh-CN" altLang="en-US" smtClean="0"/>
              <a:t>‹#›</a:t>
            </a:fld>
            <a:endParaRPr lang="zh-CN" altLang="en-US"/>
          </a:p>
        </p:txBody>
      </p:sp>
    </p:spTree>
    <p:extLst>
      <p:ext uri="{BB962C8B-B14F-4D97-AF65-F5344CB8AC3E}">
        <p14:creationId xmlns:p14="http://schemas.microsoft.com/office/powerpoint/2010/main" val="1386555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72CA666C-32FE-44B2-8A10-54710A749500}" type="datetimeFigureOut">
              <a:rPr lang="zh-CN" altLang="en-US"/>
              <a:pPr>
                <a:defRPr/>
              </a:pPr>
              <a:t>2024/12/19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50F77E0-9AF2-47CB-BF1D-49CB92ED7D89}" type="slidenum">
              <a:rPr lang="zh-CN" altLang="en-US"/>
              <a:pPr>
                <a:defRPr/>
              </a:pPr>
              <a:t>‹#›</a:t>
            </a:fld>
            <a:endParaRPr lang="zh-CN" altLang="en-US"/>
          </a:p>
        </p:txBody>
      </p:sp>
    </p:spTree>
    <p:extLst>
      <p:ext uri="{BB962C8B-B14F-4D97-AF65-F5344CB8AC3E}">
        <p14:creationId xmlns:p14="http://schemas.microsoft.com/office/powerpoint/2010/main" val="2205489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55F1CCE-4DE2-4F6B-91F3-5F808EBA4BB1}" type="datetimeFigureOut">
              <a:rPr lang="zh-CN" altLang="en-US"/>
              <a:pPr>
                <a:defRPr/>
              </a:pPr>
              <a:t>2024/12/19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106EF21-2EB7-477F-98DF-1BE9DA03C0F1}" type="slidenum">
              <a:rPr lang="zh-CN" altLang="en-US"/>
              <a:pPr>
                <a:defRPr/>
              </a:pPr>
              <a:t>‹#›</a:t>
            </a:fld>
            <a:endParaRPr lang="zh-CN" altLang="en-US"/>
          </a:p>
        </p:txBody>
      </p:sp>
    </p:spTree>
    <p:extLst>
      <p:ext uri="{BB962C8B-B14F-4D97-AF65-F5344CB8AC3E}">
        <p14:creationId xmlns:p14="http://schemas.microsoft.com/office/powerpoint/2010/main" val="2051949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5BE5205-B9C5-4DA2-AA08-9D2331030494}" type="datetimeFigureOut">
              <a:rPr lang="zh-CN" altLang="en-US"/>
              <a:pPr>
                <a:defRPr/>
              </a:pPr>
              <a:t>2024/12/19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BAC925B-E6FA-49E9-9E9A-092525265665}" type="slidenum">
              <a:rPr lang="zh-CN" altLang="en-US"/>
              <a:pPr>
                <a:defRPr/>
              </a:pPr>
              <a:t>‹#›</a:t>
            </a:fld>
            <a:endParaRPr lang="zh-CN" altLang="en-US"/>
          </a:p>
        </p:txBody>
      </p:sp>
    </p:spTree>
    <p:extLst>
      <p:ext uri="{BB962C8B-B14F-4D97-AF65-F5344CB8AC3E}">
        <p14:creationId xmlns:p14="http://schemas.microsoft.com/office/powerpoint/2010/main" val="261993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7441B3B-B39E-4A67-9CD0-3F6F0A5AF3AD}" type="datetimeFigureOut">
              <a:rPr lang="zh-CN" altLang="en-US"/>
              <a:pPr>
                <a:defRPr/>
              </a:pPr>
              <a:t>2024/12/19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C640772-7CD4-4C0D-A1BB-CD1E41E3DA50}" type="slidenum">
              <a:rPr lang="zh-CN" altLang="en-US"/>
              <a:pPr>
                <a:defRPr/>
              </a:pPr>
              <a:t>‹#›</a:t>
            </a:fld>
            <a:endParaRPr lang="zh-CN" altLang="en-US"/>
          </a:p>
        </p:txBody>
      </p:sp>
    </p:spTree>
    <p:extLst>
      <p:ext uri="{BB962C8B-B14F-4D97-AF65-F5344CB8AC3E}">
        <p14:creationId xmlns:p14="http://schemas.microsoft.com/office/powerpoint/2010/main" val="609041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FDB6CA7-482C-4593-B780-A79252466720}" type="datetimeFigureOut">
              <a:rPr lang="zh-CN" altLang="en-US"/>
              <a:pPr>
                <a:defRPr/>
              </a:pPr>
              <a:t>2024/12/19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9DE350B-3C3B-4A4D-9728-172421A47ED6}" type="slidenum">
              <a:rPr lang="zh-CN" altLang="en-US"/>
              <a:pPr>
                <a:defRPr/>
              </a:pPr>
              <a:t>‹#›</a:t>
            </a:fld>
            <a:endParaRPr lang="zh-CN" altLang="en-US"/>
          </a:p>
        </p:txBody>
      </p:sp>
    </p:spTree>
    <p:extLst>
      <p:ext uri="{BB962C8B-B14F-4D97-AF65-F5344CB8AC3E}">
        <p14:creationId xmlns:p14="http://schemas.microsoft.com/office/powerpoint/2010/main" val="3325647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9A0767CC-BAE3-4C61-9A84-4E98435A1529}" type="datetimeFigureOut">
              <a:rPr lang="zh-CN" altLang="en-US"/>
              <a:pPr>
                <a:defRPr/>
              </a:pPr>
              <a:t>2024/12/19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DD75468-245D-49AD-BDC8-F2BDCBE29CFE}" type="slidenum">
              <a:rPr lang="zh-CN" altLang="en-US"/>
              <a:pPr>
                <a:defRPr/>
              </a:pPr>
              <a:t>‹#›</a:t>
            </a:fld>
            <a:endParaRPr lang="zh-CN" altLang="en-US"/>
          </a:p>
        </p:txBody>
      </p:sp>
    </p:spTree>
    <p:extLst>
      <p:ext uri="{BB962C8B-B14F-4D97-AF65-F5344CB8AC3E}">
        <p14:creationId xmlns:p14="http://schemas.microsoft.com/office/powerpoint/2010/main" val="1145820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2D520916-7DF3-4C74-90C3-8C2BD61E776B}" type="datetimeFigureOut">
              <a:rPr lang="zh-CN" altLang="en-US"/>
              <a:pPr>
                <a:defRPr/>
              </a:pPr>
              <a:t>2024/12/19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B06D7BB-C578-4067-B6EA-9A0AA7BBB1F6}" type="slidenum">
              <a:rPr lang="zh-CN" altLang="en-US"/>
              <a:pPr>
                <a:defRPr/>
              </a:pPr>
              <a:t>‹#›</a:t>
            </a:fld>
            <a:endParaRPr lang="zh-CN" altLang="en-US"/>
          </a:p>
        </p:txBody>
      </p:sp>
    </p:spTree>
    <p:extLst>
      <p:ext uri="{BB962C8B-B14F-4D97-AF65-F5344CB8AC3E}">
        <p14:creationId xmlns:p14="http://schemas.microsoft.com/office/powerpoint/2010/main" val="3308016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CFF6D623-2239-440C-8DC2-3B8403FAB92C}" type="datetimeFigureOut">
              <a:rPr lang="zh-CN" altLang="en-US"/>
              <a:pPr>
                <a:defRPr/>
              </a:pPr>
              <a:t>2024/12/19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AF0525C-C580-4D11-A9F2-F9D85C3DF2A0}" type="slidenum">
              <a:rPr lang="zh-CN" altLang="en-US"/>
              <a:pPr>
                <a:defRPr/>
              </a:pPr>
              <a:t>‹#›</a:t>
            </a:fld>
            <a:endParaRPr lang="zh-CN" altLang="en-US"/>
          </a:p>
        </p:txBody>
      </p:sp>
    </p:spTree>
    <p:extLst>
      <p:ext uri="{BB962C8B-B14F-4D97-AF65-F5344CB8AC3E}">
        <p14:creationId xmlns:p14="http://schemas.microsoft.com/office/powerpoint/2010/main" val="2110606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6F057F0-EDC3-4FFC-BF82-26ED1236044E}" type="datetimeFigureOut">
              <a:rPr lang="zh-CN" altLang="en-US"/>
              <a:pPr>
                <a:defRPr/>
              </a:pPr>
              <a:t>2024/12/19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D992484-3007-4153-9E2C-E72028BBC5CE}" type="slidenum">
              <a:rPr lang="zh-CN" altLang="en-US"/>
              <a:pPr>
                <a:defRPr/>
              </a:pPr>
              <a:t>‹#›</a:t>
            </a:fld>
            <a:endParaRPr lang="zh-CN" altLang="en-US"/>
          </a:p>
        </p:txBody>
      </p:sp>
    </p:spTree>
    <p:extLst>
      <p:ext uri="{BB962C8B-B14F-4D97-AF65-F5344CB8AC3E}">
        <p14:creationId xmlns:p14="http://schemas.microsoft.com/office/powerpoint/2010/main" val="1078575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7922AE5-5B0C-491A-82A8-DB7DD2BF27D2}" type="datetimeFigureOut">
              <a:rPr lang="zh-CN" altLang="en-US"/>
              <a:pPr>
                <a:defRPr/>
              </a:pPr>
              <a:t>2024/12/19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39E805B-3844-44D3-836F-86E662D8622D}" type="slidenum">
              <a:rPr lang="zh-CN" altLang="en-US"/>
              <a:pPr>
                <a:defRPr/>
              </a:pPr>
              <a:t>‹#›</a:t>
            </a:fld>
            <a:endParaRPr lang="zh-CN" altLang="en-US"/>
          </a:p>
        </p:txBody>
      </p:sp>
    </p:spTree>
    <p:extLst>
      <p:ext uri="{BB962C8B-B14F-4D97-AF65-F5344CB8AC3E}">
        <p14:creationId xmlns:p14="http://schemas.microsoft.com/office/powerpoint/2010/main" val="3785601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DDAD717-B951-4729-AEBF-A85A22C5ECBC}" type="datetimeFigureOut">
              <a:rPr lang="zh-CN" altLang="en-US"/>
              <a:pPr>
                <a:defRPr/>
              </a:pPr>
              <a:t>2024/12/19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AD8942B-C0FB-46B1-A9B3-F7A4EACD36DB}" type="slidenum">
              <a:rPr lang="zh-CN" altLang="en-US"/>
              <a:pPr>
                <a:defRPr/>
              </a:pPr>
              <a:t>‹#›</a:t>
            </a:fld>
            <a:endParaRPr lang="zh-CN" altLang="en-US"/>
          </a:p>
        </p:txBody>
      </p:sp>
    </p:spTree>
    <p:extLst>
      <p:ext uri="{BB962C8B-B14F-4D97-AF65-F5344CB8AC3E}">
        <p14:creationId xmlns:p14="http://schemas.microsoft.com/office/powerpoint/2010/main" val="2655691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67CB7631-E5FC-43F2-81B5-49701921FEE1}" type="datetimeFigureOut">
              <a:rPr lang="zh-CN" altLang="en-US"/>
              <a:pPr>
                <a:defRPr/>
              </a:pPr>
              <a:t>2024/12/19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5AB61F91-53B8-416D-AD9A-517BB8C9CA5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10" name="Rectangle 2"/>
          <p:cNvSpPr>
            <a:spLocks noGrp="1" noChangeArrowheads="1"/>
          </p:cNvSpPr>
          <p:nvPr/>
        </p:nvSpPr>
        <p:spPr bwMode="auto">
          <a:xfrm>
            <a:off x="1174750" y="784502"/>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a:solidFill>
                  <a:srgbClr val="000000"/>
                </a:solidFill>
                <a:latin typeface="Times New Roman" pitchFamily="18" charset="0"/>
                <a:cs typeface="Times New Roman" pitchFamily="18" charset="0"/>
              </a:rPr>
              <a:t>§10.2.2 </a:t>
            </a:r>
            <a:r>
              <a:rPr lang="zh-CN" altLang="en-US" sz="3000" b="1">
                <a:solidFill>
                  <a:srgbClr val="000000"/>
                </a:solidFill>
                <a:latin typeface="Times New Roman" pitchFamily="18" charset="0"/>
                <a:cs typeface="Times New Roman" pitchFamily="18" charset="0"/>
              </a:rPr>
              <a:t>序列检测器及其状态机设计</a:t>
            </a:r>
          </a:p>
        </p:txBody>
      </p:sp>
      <p:sp>
        <p:nvSpPr>
          <p:cNvPr id="7" name="矩形 6"/>
          <p:cNvSpPr>
            <a:spLocks noChangeArrowheads="1"/>
          </p:cNvSpPr>
          <p:nvPr/>
        </p:nvSpPr>
        <p:spPr bwMode="auto">
          <a:xfrm>
            <a:off x="1187624" y="1504582"/>
            <a:ext cx="7717730" cy="314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solidFill>
                  <a:srgbClr val="0000FF"/>
                </a:solidFill>
                <a:latin typeface="Times New Roman" pitchFamily="18" charset="0"/>
                <a:cs typeface="Times New Roman" pitchFamily="18" charset="0"/>
              </a:rPr>
              <a:t>序列检测器</a:t>
            </a:r>
            <a:r>
              <a:rPr lang="zh-CN" altLang="en-US" sz="2200" b="1">
                <a:latin typeface="Times New Roman" pitchFamily="18" charset="0"/>
                <a:cs typeface="Times New Roman" pitchFamily="18" charset="0"/>
              </a:rPr>
              <a:t>用于检测一组或多组由二进制码组成的脉冲序列信号，当序列检测器连续收到一组串行二进制码后，如果这组码与检测器中预先设置的码相同，则输出</a:t>
            </a:r>
            <a:r>
              <a:rPr lang="en-US" altLang="zh-CN" sz="2200" b="1">
                <a:latin typeface="Times New Roman" pitchFamily="18" charset="0"/>
                <a:cs typeface="Times New Roman" pitchFamily="18" charset="0"/>
              </a:rPr>
              <a:t>1</a:t>
            </a:r>
            <a:r>
              <a:rPr lang="zh-CN" altLang="en-US" sz="2200" b="1">
                <a:latin typeface="Times New Roman" pitchFamily="18" charset="0"/>
                <a:cs typeface="Times New Roman" pitchFamily="18" charset="0"/>
              </a:rPr>
              <a:t>，否则输出</a:t>
            </a:r>
            <a:r>
              <a:rPr lang="en-US" altLang="zh-CN" sz="2200" b="1">
                <a:latin typeface="Times New Roman" pitchFamily="18" charset="0"/>
                <a:cs typeface="Times New Roman" pitchFamily="18" charset="0"/>
              </a:rPr>
              <a:t>0</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这种检测的</a:t>
            </a:r>
            <a:r>
              <a:rPr lang="zh-CN" altLang="en-US" sz="2200" b="1">
                <a:solidFill>
                  <a:srgbClr val="0000FF"/>
                </a:solidFill>
                <a:latin typeface="Times New Roman" pitchFamily="18" charset="0"/>
                <a:cs typeface="Times New Roman" pitchFamily="18" charset="0"/>
              </a:rPr>
              <a:t>关键</a:t>
            </a:r>
            <a:r>
              <a:rPr lang="zh-CN" altLang="en-US" sz="2200" b="1">
                <a:latin typeface="Times New Roman" pitchFamily="18" charset="0"/>
                <a:cs typeface="Times New Roman" pitchFamily="18" charset="0"/>
              </a:rPr>
              <a:t>在于正确码的收到必须是连续的，这就要求检测器必须记住前一次正确码及正确序列，直到连续的检测中所收到的每一位码都与预置数的对应码相同，任何一位不相等都将回到初始状态重新开始检测。</a:t>
            </a:r>
            <a:endParaRPr lang="en-US" altLang="zh-CN" sz="2200" b="1">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a:t>
            </a:fld>
            <a:endParaRPr lang="zh-CN" altLang="en-US"/>
          </a:p>
        </p:txBody>
      </p:sp>
    </p:spTree>
    <p:extLst>
      <p:ext uri="{BB962C8B-B14F-4D97-AF65-F5344CB8AC3E}">
        <p14:creationId xmlns:p14="http://schemas.microsoft.com/office/powerpoint/2010/main" val="220487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dissolve">
                                      <p:cBhvr>
                                        <p:cTn id="14" dur="500"/>
                                        <p:tgtEl>
                                          <p:spTgt spid="7">
                                            <p:txEl>
                                              <p:pRg st="0" end="0"/>
                                            </p:txEl>
                                          </p:spTgt>
                                        </p:tgtEl>
                                      </p:cBhvr>
                                    </p:animEffect>
                                  </p:childTnLst>
                                </p:cTn>
                              </p:par>
                            </p:childTnLst>
                          </p:cTn>
                        </p:par>
                        <p:par>
                          <p:cTn id="15" fill="hold">
                            <p:stCondLst>
                              <p:cond delay="500"/>
                            </p:stCondLst>
                            <p:childTnLst>
                              <p:par>
                                <p:cTn id="16" presetID="9" presetClass="entr" presetSubtype="0" fill="hold" nodeType="after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dissolve">
                                      <p:cBhvr>
                                        <p:cTn id="18"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7" name="Rectangle 3"/>
          <p:cNvSpPr>
            <a:spLocks noChangeArrowheads="1"/>
          </p:cNvSpPr>
          <p:nvPr/>
        </p:nvSpPr>
        <p:spPr bwMode="auto">
          <a:xfrm>
            <a:off x="2627784" y="4006225"/>
            <a:ext cx="4392488"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单过程序列检测器</a:t>
            </a:r>
            <a:r>
              <a:rPr lang="en-US" altLang="zh-CN" sz="2000" b="1">
                <a:latin typeface="Times New Roman" panose="02020603050405020304" pitchFamily="18" charset="0"/>
                <a:cs typeface="Times New Roman" panose="02020603050405020304" pitchFamily="18" charset="0"/>
              </a:rPr>
              <a:t>Mealy</a:t>
            </a:r>
            <a:r>
              <a:rPr lang="zh-CN" altLang="en-US" sz="2000" b="1">
                <a:latin typeface="Times New Roman" panose="02020603050405020304" pitchFamily="18" charset="0"/>
                <a:cs typeface="Times New Roman" panose="02020603050405020304" pitchFamily="18" charset="0"/>
              </a:rPr>
              <a:t>机仿真波形</a:t>
            </a:r>
          </a:p>
        </p:txBody>
      </p:sp>
      <p:sp>
        <p:nvSpPr>
          <p:cNvPr id="16" name="矩形 15"/>
          <p:cNvSpPr>
            <a:spLocks noChangeArrowheads="1"/>
          </p:cNvSpPr>
          <p:nvPr/>
        </p:nvSpPr>
        <p:spPr bwMode="auto">
          <a:xfrm>
            <a:off x="1115616" y="4790762"/>
            <a:ext cx="7704856"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252000" indent="-216000" eaLnBrk="1" hangingPunct="1">
              <a:lnSpc>
                <a:spcPct val="110000"/>
              </a:lnSpc>
              <a:spcBef>
                <a:spcPts val="0"/>
              </a:spcBef>
              <a:spcAft>
                <a:spcPts val="300"/>
              </a:spcAft>
              <a:buClr>
                <a:schemeClr val="tx1"/>
              </a:buClr>
              <a:buFont typeface="Arial" panose="020B0604020202020204" pitchFamily="34" charset="0"/>
              <a:buChar char="•"/>
            </a:pPr>
            <a:r>
              <a:rPr lang="zh-CN" altLang="en-US" sz="2000" b="1">
                <a:latin typeface="Times New Roman" pitchFamily="18" charset="0"/>
                <a:cs typeface="Times New Roman" pitchFamily="18" charset="0"/>
              </a:rPr>
              <a:t>与双过程序列检测器</a:t>
            </a:r>
            <a:r>
              <a:rPr lang="en-US" altLang="zh-CN" sz="2000" b="1">
                <a:latin typeface="Times New Roman" pitchFamily="18" charset="0"/>
                <a:cs typeface="Times New Roman" pitchFamily="18" charset="0"/>
              </a:rPr>
              <a:t>Moore</a:t>
            </a:r>
            <a:r>
              <a:rPr lang="zh-CN" altLang="en-US" sz="2000" b="1">
                <a:latin typeface="Times New Roman" pitchFamily="18" charset="0"/>
                <a:cs typeface="Times New Roman" pitchFamily="18" charset="0"/>
              </a:rPr>
              <a:t>机相比，单过程</a:t>
            </a:r>
            <a:r>
              <a:rPr lang="en-US" altLang="zh-CN" sz="2000" b="1">
                <a:latin typeface="Times New Roman" pitchFamily="18" charset="0"/>
                <a:cs typeface="Times New Roman" pitchFamily="18" charset="0"/>
              </a:rPr>
              <a:t>Mealy</a:t>
            </a:r>
            <a:r>
              <a:rPr lang="zh-CN" altLang="en-US" sz="2000" b="1">
                <a:latin typeface="Times New Roman" pitchFamily="18" charset="0"/>
                <a:cs typeface="Times New Roman" pitchFamily="18" charset="0"/>
              </a:rPr>
              <a:t>机的仿真波形在</a:t>
            </a:r>
            <a:r>
              <a:rPr lang="en-US" altLang="zh-CN" sz="2000" b="1">
                <a:latin typeface="Times New Roman" pitchFamily="18" charset="0"/>
                <a:cs typeface="Times New Roman" pitchFamily="18" charset="0"/>
              </a:rPr>
              <a:t>SOUT</a:t>
            </a:r>
            <a:r>
              <a:rPr lang="zh-CN" altLang="en-US" sz="2000" b="1">
                <a:latin typeface="Times New Roman" pitchFamily="18" charset="0"/>
                <a:cs typeface="Times New Roman" pitchFamily="18" charset="0"/>
              </a:rPr>
              <a:t>的输出延迟了一个时钟，这种延迟数据具有滤波作用。如果</a:t>
            </a:r>
            <a:r>
              <a:rPr lang="en-US" altLang="zh-CN" sz="2000" b="1">
                <a:latin typeface="Times New Roman" pitchFamily="18" charset="0"/>
                <a:cs typeface="Times New Roman" pitchFamily="18" charset="0"/>
              </a:rPr>
              <a:t>SOUT</a:t>
            </a:r>
            <a:r>
              <a:rPr lang="zh-CN" altLang="en-US" sz="2000" b="1">
                <a:latin typeface="Times New Roman" pitchFamily="18" charset="0"/>
                <a:cs typeface="Times New Roman" pitchFamily="18" charset="0"/>
              </a:rPr>
              <a:t>是一个多位复杂算法的组合逻辑输出，可能会有许多毛刺，引起不良后果，利用单过程</a:t>
            </a:r>
            <a:r>
              <a:rPr lang="en-US" altLang="zh-CN" sz="2000" b="1">
                <a:latin typeface="Times New Roman" pitchFamily="18" charset="0"/>
                <a:cs typeface="Times New Roman" pitchFamily="18" charset="0"/>
              </a:rPr>
              <a:t>Mealy</a:t>
            </a:r>
            <a:r>
              <a:rPr lang="zh-CN" altLang="en-US" sz="2000" b="1">
                <a:latin typeface="Times New Roman" pitchFamily="18" charset="0"/>
                <a:cs typeface="Times New Roman" pitchFamily="18" charset="0"/>
              </a:rPr>
              <a:t>机形式可以有所改善。</a:t>
            </a:r>
            <a:endParaRPr lang="en-US" altLang="zh-CN" sz="2000" b="1">
              <a:latin typeface="Times New Roman" pitchFamily="18" charset="0"/>
              <a:cs typeface="Times New Roman" pitchFamily="18" charset="0"/>
            </a:endParaRPr>
          </a:p>
        </p:txBody>
      </p:sp>
      <p:sp>
        <p:nvSpPr>
          <p:cNvPr id="18" name="Rectangle 3"/>
          <p:cNvSpPr>
            <a:spLocks noChangeArrowheads="1"/>
          </p:cNvSpPr>
          <p:nvPr/>
        </p:nvSpPr>
        <p:spPr bwMode="auto">
          <a:xfrm>
            <a:off x="2411760" y="2022062"/>
            <a:ext cx="4392488"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双过程序列检测器</a:t>
            </a:r>
            <a:r>
              <a:rPr lang="en-US" altLang="zh-CN" sz="2000" b="1">
                <a:latin typeface="Times New Roman" panose="02020603050405020304" pitchFamily="18" charset="0"/>
                <a:cs typeface="Times New Roman" panose="02020603050405020304" pitchFamily="18" charset="0"/>
              </a:rPr>
              <a:t>Moore</a:t>
            </a:r>
            <a:r>
              <a:rPr lang="zh-CN" altLang="en-US" sz="2000" b="1">
                <a:latin typeface="Times New Roman" panose="02020603050405020304" pitchFamily="18" charset="0"/>
                <a:cs typeface="Times New Roman" panose="02020603050405020304" pitchFamily="18" charset="0"/>
              </a:rPr>
              <a:t>机仿真波形</a:t>
            </a:r>
          </a:p>
        </p:txBody>
      </p:sp>
      <p:pic>
        <p:nvPicPr>
          <p:cNvPr id="17"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24804"/>
          <a:stretch/>
        </p:blipFill>
        <p:spPr bwMode="auto">
          <a:xfrm>
            <a:off x="1105348" y="620688"/>
            <a:ext cx="6221534" cy="1233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5796136" y="1300143"/>
            <a:ext cx="648072" cy="6166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b="22949"/>
          <a:stretch/>
        </p:blipFill>
        <p:spPr bwMode="auto">
          <a:xfrm>
            <a:off x="1331913" y="2749906"/>
            <a:ext cx="6308725" cy="1060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矩形 18"/>
          <p:cNvSpPr/>
          <p:nvPr/>
        </p:nvSpPr>
        <p:spPr>
          <a:xfrm>
            <a:off x="5580112" y="3209471"/>
            <a:ext cx="864096" cy="6166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10</a:t>
            </a:fld>
            <a:endParaRPr lang="zh-CN" altLang="en-US"/>
          </a:p>
        </p:txBody>
      </p:sp>
    </p:spTree>
    <p:extLst>
      <p:ext uri="{BB962C8B-B14F-4D97-AF65-F5344CB8AC3E}">
        <p14:creationId xmlns:p14="http://schemas.microsoft.com/office/powerpoint/2010/main" val="7200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000"/>
                            </p:stCondLst>
                            <p:childTnLst>
                              <p:par>
                                <p:cTn id="19" presetID="21" presetClass="entr" presetSubtype="1"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heel(1)">
                                      <p:cBhvr>
                                        <p:cTn id="21" dur="2000"/>
                                        <p:tgtEl>
                                          <p:spTgt spid="2"/>
                                        </p:tgtEl>
                                      </p:cBhvr>
                                    </p:animEffect>
                                  </p:childTnLst>
                                </p:cTn>
                              </p:par>
                            </p:childTnLst>
                          </p:cTn>
                        </p:par>
                        <p:par>
                          <p:cTn id="22" fill="hold">
                            <p:stCondLst>
                              <p:cond delay="3000"/>
                            </p:stCondLst>
                            <p:childTnLst>
                              <p:par>
                                <p:cTn id="23" presetID="21" presetClass="entr" presetSubtype="1"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heel(1)">
                                      <p:cBhvr>
                                        <p:cTn id="25" dur="2000"/>
                                        <p:tgtEl>
                                          <p:spTgt spid="19"/>
                                        </p:tgtEl>
                                      </p:cBhvr>
                                    </p:animEffect>
                                  </p:childTnLst>
                                </p:cTn>
                              </p:par>
                            </p:childTnLst>
                          </p:cTn>
                        </p:par>
                        <p:par>
                          <p:cTn id="26" fill="hold">
                            <p:stCondLst>
                              <p:cond delay="5000"/>
                            </p:stCondLst>
                            <p:childTnLst>
                              <p:par>
                                <p:cTn id="27" presetID="9" presetClass="entr" presetSubtype="0" fill="hold" nodeType="afterEffect">
                                  <p:stCondLst>
                                    <p:cond delay="0"/>
                                  </p:stCondLst>
                                  <p:childTnLst>
                                    <p:set>
                                      <p:cBhvr>
                                        <p:cTn id="28" dur="1" fill="hold">
                                          <p:stCondLst>
                                            <p:cond delay="0"/>
                                          </p:stCondLst>
                                        </p:cTn>
                                        <p:tgtEl>
                                          <p:spTgt spid="16">
                                            <p:txEl>
                                              <p:pRg st="0" end="0"/>
                                            </p:txEl>
                                          </p:spTgt>
                                        </p:tgtEl>
                                        <p:attrNameLst>
                                          <p:attrName>style.visibility</p:attrName>
                                        </p:attrNameLst>
                                      </p:cBhvr>
                                      <p:to>
                                        <p:strVal val="visible"/>
                                      </p:to>
                                    </p:set>
                                    <p:animEffect transition="in" filter="dissolve">
                                      <p:cBhvr>
                                        <p:cTn id="29"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2"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3075" name="标题 1"/>
          <p:cNvSpPr>
            <a:spLocks noGrp="1"/>
          </p:cNvSpPr>
          <p:nvPr>
            <p:ph type="title"/>
          </p:nvPr>
        </p:nvSpPr>
        <p:spPr>
          <a:xfrm>
            <a:off x="1172393" y="260537"/>
            <a:ext cx="7288039" cy="1143000"/>
          </a:xfrm>
        </p:spPr>
        <p:txBody>
          <a:bodyPr/>
          <a:lstStyle/>
          <a:p>
            <a:r>
              <a:rPr lang="zh-CN" altLang="en-US" sz="3600" b="1" dirty="0">
                <a:solidFill>
                  <a:srgbClr val="7030A0"/>
                </a:solidFill>
                <a:latin typeface="Times New Roman" panose="02020603050405020304" pitchFamily="18" charset="0"/>
                <a:cs typeface="Times New Roman" panose="02020603050405020304" pitchFamily="18" charset="0"/>
              </a:rPr>
              <a:t>状态机图形编辑设计</a:t>
            </a:r>
          </a:p>
        </p:txBody>
      </p:sp>
      <p:sp>
        <p:nvSpPr>
          <p:cNvPr id="6" name="矩形 6"/>
          <p:cNvSpPr>
            <a:spLocks noChangeArrowheads="1"/>
          </p:cNvSpPr>
          <p:nvPr/>
        </p:nvSpPr>
        <p:spPr bwMode="auto">
          <a:xfrm>
            <a:off x="1331640" y="1410044"/>
            <a:ext cx="7488832" cy="1755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20000"/>
              </a:lnSpc>
              <a:spcBef>
                <a:spcPts val="0"/>
              </a:spcBef>
              <a:spcAft>
                <a:spcPts val="600"/>
              </a:spcAft>
              <a:buClr>
                <a:schemeClr val="tx1"/>
              </a:buClr>
              <a:buNone/>
            </a:pPr>
            <a:r>
              <a:rPr lang="zh-CN" altLang="en-US" sz="2200" b="1">
                <a:latin typeface="Times New Roman" pitchFamily="18" charset="0"/>
                <a:cs typeface="Times New Roman" pitchFamily="18" charset="0"/>
              </a:rPr>
              <a:t>（</a:t>
            </a:r>
            <a:r>
              <a:rPr lang="en-US" altLang="zh-CN" sz="2200" b="1">
                <a:latin typeface="Times New Roman" pitchFamily="18" charset="0"/>
                <a:cs typeface="Times New Roman" pitchFamily="18" charset="0"/>
              </a:rPr>
              <a:t>1</a:t>
            </a:r>
            <a:r>
              <a:rPr lang="zh-CN" altLang="en-US" sz="2200" b="1">
                <a:latin typeface="Times New Roman" pitchFamily="18" charset="0"/>
                <a:cs typeface="Times New Roman" pitchFamily="18" charset="0"/>
              </a:rPr>
              <a:t>）</a:t>
            </a:r>
            <a:r>
              <a:rPr lang="zh-CN" altLang="en-US" sz="2200" b="1">
                <a:solidFill>
                  <a:srgbClr val="0000FF"/>
                </a:solidFill>
                <a:latin typeface="Times New Roman" pitchFamily="18" charset="0"/>
                <a:cs typeface="Times New Roman" pitchFamily="18" charset="0"/>
              </a:rPr>
              <a:t>打开状态机图形编辑窗</a:t>
            </a:r>
            <a:r>
              <a:rPr lang="zh-CN" altLang="en-US" sz="2200" b="1">
                <a:latin typeface="Times New Roman" pitchFamily="18" charset="0"/>
                <a:cs typeface="Times New Roman" pitchFamily="18" charset="0"/>
              </a:rPr>
              <a:t>：在</a:t>
            </a:r>
            <a:r>
              <a:rPr lang="en-US" altLang="zh-CN" sz="2200" b="1" err="1">
                <a:latin typeface="Times New Roman" pitchFamily="18" charset="0"/>
                <a:cs typeface="Times New Roman" pitchFamily="18" charset="0"/>
              </a:rPr>
              <a:t>Quartus</a:t>
            </a:r>
            <a:r>
              <a:rPr lang="en-US" altLang="zh-CN" sz="2200" b="1">
                <a:latin typeface="Times New Roman" pitchFamily="18" charset="0"/>
                <a:cs typeface="Times New Roman" pitchFamily="18" charset="0"/>
              </a:rPr>
              <a:t> II</a:t>
            </a:r>
            <a:r>
              <a:rPr lang="zh-CN" altLang="en-US" sz="2200" b="1">
                <a:latin typeface="Times New Roman" pitchFamily="18" charset="0"/>
                <a:cs typeface="Times New Roman" pitchFamily="18" charset="0"/>
              </a:rPr>
              <a:t>的工程管理窗中点击</a:t>
            </a:r>
            <a:r>
              <a:rPr lang="en-US" altLang="zh-CN" sz="2200" b="1" err="1">
                <a:latin typeface="Times New Roman" pitchFamily="18" charset="0"/>
                <a:cs typeface="Times New Roman" pitchFamily="18" charset="0"/>
              </a:rPr>
              <a:t>File→New</a:t>
            </a:r>
            <a:r>
              <a:rPr lang="zh-CN" altLang="en-US" sz="2200" b="1">
                <a:latin typeface="Times New Roman" pitchFamily="18" charset="0"/>
                <a:cs typeface="Times New Roman" pitchFamily="18" charset="0"/>
              </a:rPr>
              <a:t>，选择状态机文件</a:t>
            </a:r>
            <a:r>
              <a:rPr lang="en-US" altLang="zh-CN" sz="2200" b="1">
                <a:latin typeface="Times New Roman" pitchFamily="18" charset="0"/>
                <a:cs typeface="Times New Roman" pitchFamily="18" charset="0"/>
              </a:rPr>
              <a:t>State Machine File</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a:p>
            <a:pPr marL="0" indent="0" eaLnBrk="1" hangingPunct="1">
              <a:lnSpc>
                <a:spcPct val="120000"/>
              </a:lnSpc>
              <a:spcBef>
                <a:spcPts val="0"/>
              </a:spcBef>
              <a:spcAft>
                <a:spcPts val="600"/>
              </a:spcAft>
              <a:buClr>
                <a:schemeClr val="tx1"/>
              </a:buClr>
              <a:buNone/>
            </a:pPr>
            <a:r>
              <a:rPr lang="zh-CN" altLang="en-US" sz="2200" b="1">
                <a:latin typeface="Times New Roman" pitchFamily="18" charset="0"/>
                <a:cs typeface="Times New Roman" pitchFamily="18" charset="0"/>
              </a:rPr>
              <a:t>（</a:t>
            </a:r>
            <a:r>
              <a:rPr lang="en-US" altLang="zh-CN" sz="2200" b="1">
                <a:latin typeface="Times New Roman" pitchFamily="18" charset="0"/>
                <a:cs typeface="Times New Roman" pitchFamily="18" charset="0"/>
              </a:rPr>
              <a:t>2</a:t>
            </a:r>
            <a:r>
              <a:rPr lang="zh-CN" altLang="en-US" sz="2200" b="1">
                <a:latin typeface="Times New Roman" pitchFamily="18" charset="0"/>
                <a:cs typeface="Times New Roman" pitchFamily="18" charset="0"/>
              </a:rPr>
              <a:t>）打开状态机图形编辑窗后，在</a:t>
            </a:r>
            <a:r>
              <a:rPr lang="en-US" altLang="zh-CN" sz="2200" b="1" err="1">
                <a:latin typeface="Times New Roman" pitchFamily="18" charset="0"/>
                <a:cs typeface="Times New Roman" pitchFamily="18" charset="0"/>
              </a:rPr>
              <a:t>Quartus</a:t>
            </a:r>
            <a:r>
              <a:rPr lang="en-US" altLang="zh-CN" sz="2200" b="1">
                <a:latin typeface="Times New Roman" pitchFamily="18" charset="0"/>
                <a:cs typeface="Times New Roman" pitchFamily="18" charset="0"/>
              </a:rPr>
              <a:t> II</a:t>
            </a:r>
            <a:r>
              <a:rPr lang="zh-CN" altLang="en-US" sz="2200" b="1">
                <a:latin typeface="Times New Roman" pitchFamily="18" charset="0"/>
                <a:cs typeface="Times New Roman" pitchFamily="18" charset="0"/>
              </a:rPr>
              <a:t>的工程管理窗中点击</a:t>
            </a:r>
            <a:r>
              <a:rPr lang="en-US" altLang="zh-CN" sz="2200" b="1" err="1">
                <a:latin typeface="Times New Roman" pitchFamily="18" charset="0"/>
                <a:cs typeface="Times New Roman" pitchFamily="18" charset="0"/>
              </a:rPr>
              <a:t>Tools→State</a:t>
            </a:r>
            <a:r>
              <a:rPr lang="en-US" altLang="zh-CN" sz="2200" b="1">
                <a:latin typeface="Times New Roman" pitchFamily="18" charset="0"/>
                <a:cs typeface="Times New Roman" pitchFamily="18" charset="0"/>
              </a:rPr>
              <a:t> </a:t>
            </a:r>
            <a:r>
              <a:rPr lang="en-US" altLang="zh-CN" sz="2200" b="1" err="1">
                <a:latin typeface="Times New Roman" pitchFamily="18" charset="0"/>
                <a:cs typeface="Times New Roman" pitchFamily="18" charset="0"/>
              </a:rPr>
              <a:t>MachineWizard</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p:txBody>
      </p:sp>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14851"/>
          <a:stretch/>
        </p:blipFill>
        <p:spPr bwMode="auto">
          <a:xfrm>
            <a:off x="1043608" y="3600144"/>
            <a:ext cx="3690500" cy="2277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1619672" y="4861054"/>
            <a:ext cx="936104" cy="1360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b="15141"/>
          <a:stretch/>
        </p:blipFill>
        <p:spPr bwMode="auto">
          <a:xfrm>
            <a:off x="5093024" y="3600144"/>
            <a:ext cx="3677144" cy="2321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5580112" y="4573078"/>
            <a:ext cx="2808312" cy="1880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11</a:t>
            </a:fld>
            <a:endParaRPr lang="zh-CN" altLang="en-US"/>
          </a:p>
        </p:txBody>
      </p:sp>
    </p:spTree>
    <p:extLst>
      <p:ext uri="{BB962C8B-B14F-4D97-AF65-F5344CB8AC3E}">
        <p14:creationId xmlns:p14="http://schemas.microsoft.com/office/powerpoint/2010/main" val="1268993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1000"/>
                                        <p:tgtEl>
                                          <p:spTgt spid="3075"/>
                                        </p:tgtEl>
                                      </p:cBhvr>
                                    </p:animEffect>
                                    <p:anim calcmode="lin" valueType="num">
                                      <p:cBhvr>
                                        <p:cTn id="8" dur="1000" fill="hold"/>
                                        <p:tgtEl>
                                          <p:spTgt spid="3075"/>
                                        </p:tgtEl>
                                        <p:attrNameLst>
                                          <p:attrName>ppt_x</p:attrName>
                                        </p:attrNameLst>
                                      </p:cBhvr>
                                      <p:tavLst>
                                        <p:tav tm="0">
                                          <p:val>
                                            <p:strVal val="#ppt_x"/>
                                          </p:val>
                                        </p:tav>
                                        <p:tav tm="100000">
                                          <p:val>
                                            <p:strVal val="#ppt_x"/>
                                          </p:val>
                                        </p:tav>
                                      </p:tavLst>
                                    </p:anim>
                                    <p:anim calcmode="lin" valueType="num">
                                      <p:cBhvr>
                                        <p:cTn id="9"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dissolve">
                                      <p:cBhvr>
                                        <p:cTn id="14" dur="500"/>
                                        <p:tgtEl>
                                          <p:spTgt spid="6">
                                            <p:txEl>
                                              <p:pRg st="0" end="0"/>
                                            </p:txEl>
                                          </p:spTgt>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par>
                          <p:cTn id="19" fill="hold">
                            <p:stCondLst>
                              <p:cond delay="1000"/>
                            </p:stCondLst>
                            <p:childTnLst>
                              <p:par>
                                <p:cTn id="20" presetID="21"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heel(1)">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dissolve">
                                      <p:cBhvr>
                                        <p:cTn id="27" dur="500"/>
                                        <p:tgtEl>
                                          <p:spTgt spid="6">
                                            <p:txEl>
                                              <p:pRg st="1" end="1"/>
                                            </p:txEl>
                                          </p:spTgt>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1000"/>
                            </p:stCondLst>
                            <p:childTnLst>
                              <p:par>
                                <p:cTn id="33" presetID="21" presetClass="entr" presetSubtype="1"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heel(1)">
                                      <p:cBhvr>
                                        <p:cTn id="3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6" name="矩形 6"/>
          <p:cNvSpPr>
            <a:spLocks noChangeArrowheads="1"/>
          </p:cNvSpPr>
          <p:nvPr/>
        </p:nvSpPr>
        <p:spPr bwMode="auto">
          <a:xfrm>
            <a:off x="1187624" y="620688"/>
            <a:ext cx="7650436"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20000"/>
              </a:lnSpc>
              <a:spcBef>
                <a:spcPts val="0"/>
              </a:spcBef>
              <a:spcAft>
                <a:spcPts val="600"/>
              </a:spcAft>
              <a:buClr>
                <a:schemeClr val="tx1"/>
              </a:buClr>
              <a:buNone/>
            </a:pPr>
            <a:r>
              <a:rPr lang="zh-CN" altLang="en-US" sz="2200" b="1">
                <a:latin typeface="Times New Roman" pitchFamily="18" charset="0"/>
                <a:cs typeface="Times New Roman" pitchFamily="18" charset="0"/>
              </a:rPr>
              <a:t>（</a:t>
            </a:r>
            <a:r>
              <a:rPr lang="en-US" altLang="zh-CN" sz="2200" b="1">
                <a:latin typeface="Times New Roman" pitchFamily="18" charset="0"/>
                <a:cs typeface="Times New Roman" pitchFamily="18" charset="0"/>
              </a:rPr>
              <a:t>3</a:t>
            </a:r>
            <a:r>
              <a:rPr lang="zh-CN" altLang="en-US" sz="2200" b="1">
                <a:latin typeface="Times New Roman" pitchFamily="18" charset="0"/>
                <a:cs typeface="Times New Roman" pitchFamily="18" charset="0"/>
              </a:rPr>
              <a:t>）在</a:t>
            </a:r>
            <a:r>
              <a:rPr lang="en-US" altLang="zh-CN" sz="2200" b="1">
                <a:latin typeface="Times New Roman" pitchFamily="18" charset="0"/>
                <a:cs typeface="Times New Roman" pitchFamily="18" charset="0"/>
              </a:rPr>
              <a:t>State Machine Wizard</a:t>
            </a:r>
            <a:r>
              <a:rPr lang="zh-CN" altLang="en-US" sz="2200" b="1">
                <a:latin typeface="Times New Roman" pitchFamily="18" charset="0"/>
                <a:cs typeface="Times New Roman" pitchFamily="18" charset="0"/>
              </a:rPr>
              <a:t>最初的对话框中选择生成一个新状态机“</a:t>
            </a:r>
            <a:r>
              <a:rPr lang="en-US" altLang="zh-CN" sz="2200" b="1">
                <a:latin typeface="Times New Roman" pitchFamily="18" charset="0"/>
                <a:cs typeface="Times New Roman" pitchFamily="18" charset="0"/>
              </a:rPr>
              <a:t>Create a new state machine design</a:t>
            </a:r>
            <a:r>
              <a:rPr lang="zh-CN" altLang="en-US" sz="2200" b="1">
                <a:latin typeface="Times New Roman" pitchFamily="18" charset="0"/>
                <a:cs typeface="Times New Roman" pitchFamily="18" charset="0"/>
              </a:rPr>
              <a:t>”，然后在后面出来的框中分别选择复位信号控制方式和有效方式，如异步和高电平有效：</a:t>
            </a:r>
            <a:r>
              <a:rPr lang="en-US" altLang="zh-CN" sz="2200" b="1">
                <a:latin typeface="Times New Roman" pitchFamily="18" charset="0"/>
                <a:cs typeface="Times New Roman" pitchFamily="18" charset="0"/>
              </a:rPr>
              <a:t>Asynchronous</a:t>
            </a:r>
            <a:r>
              <a:rPr lang="zh-CN" altLang="en-US" sz="2200" b="1">
                <a:latin typeface="Times New Roman" pitchFamily="18" charset="0"/>
                <a:cs typeface="Times New Roman" pitchFamily="18" charset="0"/>
              </a:rPr>
              <a:t>和</a:t>
            </a:r>
            <a:r>
              <a:rPr lang="en-US" altLang="zh-CN" sz="2200" b="1">
                <a:latin typeface="Times New Roman" pitchFamily="18" charset="0"/>
                <a:cs typeface="Times New Roman" pitchFamily="18" charset="0"/>
              </a:rPr>
              <a:t>active-high</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075930"/>
            <a:ext cx="3300413" cy="2462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36786" b="48968"/>
          <a:stretch/>
        </p:blipFill>
        <p:spPr bwMode="auto">
          <a:xfrm>
            <a:off x="5076056" y="3073770"/>
            <a:ext cx="3762004" cy="23900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矩形 13"/>
          <p:cNvSpPr/>
          <p:nvPr/>
        </p:nvSpPr>
        <p:spPr>
          <a:xfrm>
            <a:off x="1619672" y="4238986"/>
            <a:ext cx="2016224" cy="2701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508104" y="4005064"/>
            <a:ext cx="1152128" cy="3019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364088" y="4374052"/>
            <a:ext cx="1296144" cy="2790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4488037" y="4238986"/>
            <a:ext cx="444003" cy="279084"/>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12</a:t>
            </a:fld>
            <a:endParaRPr lang="zh-CN" altLang="en-US"/>
          </a:p>
        </p:txBody>
      </p:sp>
    </p:spTree>
    <p:extLst>
      <p:ext uri="{BB962C8B-B14F-4D97-AF65-F5344CB8AC3E}">
        <p14:creationId xmlns:p14="http://schemas.microsoft.com/office/powerpoint/2010/main" val="531036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heel(1)">
                                      <p:cBhvr>
                                        <p:cTn id="15" dur="2000"/>
                                        <p:tgtEl>
                                          <p:spTgt spid="14"/>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par>
                          <p:cTn id="20" fill="hold">
                            <p:stCondLst>
                              <p:cond delay="3500"/>
                            </p:stCondLst>
                            <p:childTnLst>
                              <p:par>
                                <p:cTn id="21" presetID="10" presetClass="entr" presetSubtype="0" fill="hold" nodeType="afterEffect">
                                  <p:stCondLst>
                                    <p:cond delay="0"/>
                                  </p:stCondLst>
                                  <p:childTnLst>
                                    <p:set>
                                      <p:cBhvr>
                                        <p:cTn id="22" dur="1" fill="hold">
                                          <p:stCondLst>
                                            <p:cond delay="0"/>
                                          </p:stCondLst>
                                        </p:cTn>
                                        <p:tgtEl>
                                          <p:spTgt spid="1027"/>
                                        </p:tgtEl>
                                        <p:attrNameLst>
                                          <p:attrName>style.visibility</p:attrName>
                                        </p:attrNameLst>
                                      </p:cBhvr>
                                      <p:to>
                                        <p:strVal val="visible"/>
                                      </p:to>
                                    </p:set>
                                    <p:animEffect transition="in" filter="fade">
                                      <p:cBhvr>
                                        <p:cTn id="23" dur="500"/>
                                        <p:tgtEl>
                                          <p:spTgt spid="1027"/>
                                        </p:tgtEl>
                                      </p:cBhvr>
                                    </p:animEffect>
                                  </p:childTnLst>
                                </p:cTn>
                              </p:par>
                            </p:childTnLst>
                          </p:cTn>
                        </p:par>
                        <p:par>
                          <p:cTn id="24" fill="hold">
                            <p:stCondLst>
                              <p:cond delay="4000"/>
                            </p:stCondLst>
                            <p:childTnLst>
                              <p:par>
                                <p:cTn id="25" presetID="21" presetClass="entr" presetSubtype="1"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heel(1)">
                                      <p:cBhvr>
                                        <p:cTn id="27" dur="2000"/>
                                        <p:tgtEl>
                                          <p:spTgt spid="15"/>
                                        </p:tgtEl>
                                      </p:cBhvr>
                                    </p:animEffect>
                                  </p:childTnLst>
                                </p:cTn>
                              </p:par>
                            </p:childTnLst>
                          </p:cTn>
                        </p:par>
                        <p:par>
                          <p:cTn id="28" fill="hold">
                            <p:stCondLst>
                              <p:cond delay="6000"/>
                            </p:stCondLst>
                            <p:childTnLst>
                              <p:par>
                                <p:cTn id="29" presetID="21" presetClass="entr" presetSubtype="1"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heel(1)">
                                      <p:cBhvr>
                                        <p:cTn id="31"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6" name="矩形 6"/>
          <p:cNvSpPr>
            <a:spLocks noChangeArrowheads="1"/>
          </p:cNvSpPr>
          <p:nvPr/>
        </p:nvSpPr>
        <p:spPr bwMode="auto">
          <a:xfrm>
            <a:off x="1187624" y="620688"/>
            <a:ext cx="7635742"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20000"/>
              </a:lnSpc>
              <a:spcBef>
                <a:spcPts val="0"/>
              </a:spcBef>
              <a:spcAft>
                <a:spcPts val="600"/>
              </a:spcAft>
              <a:buClr>
                <a:schemeClr val="tx1"/>
              </a:buClr>
              <a:buNone/>
            </a:pPr>
            <a:r>
              <a:rPr lang="zh-CN" altLang="en-US" sz="2200" b="1">
                <a:latin typeface="Times New Roman" pitchFamily="18" charset="0"/>
                <a:cs typeface="Times New Roman" pitchFamily="18" charset="0"/>
              </a:rPr>
              <a:t>（</a:t>
            </a:r>
            <a:r>
              <a:rPr lang="en-US" altLang="zh-CN" sz="2200" b="1">
                <a:latin typeface="Times New Roman" pitchFamily="18" charset="0"/>
                <a:cs typeface="Times New Roman" pitchFamily="18" charset="0"/>
              </a:rPr>
              <a:t>4</a:t>
            </a:r>
            <a:r>
              <a:rPr lang="zh-CN" altLang="en-US" sz="2200" b="1">
                <a:latin typeface="Times New Roman" pitchFamily="18" charset="0"/>
                <a:cs typeface="Times New Roman" pitchFamily="18" charset="0"/>
              </a:rPr>
              <a:t>）在状态机编辑器对话框中设置</a:t>
            </a:r>
            <a:r>
              <a:rPr lang="zh-CN" altLang="en-US" sz="2200" b="1">
                <a:solidFill>
                  <a:srgbClr val="0000FF"/>
                </a:solidFill>
                <a:latin typeface="Times New Roman" pitchFamily="18" charset="0"/>
                <a:cs typeface="Times New Roman" pitchFamily="18" charset="0"/>
              </a:rPr>
              <a:t>状态元素</a:t>
            </a:r>
            <a:r>
              <a:rPr lang="zh-CN" altLang="en-US" sz="2200" b="1">
                <a:latin typeface="Times New Roman" pitchFamily="18" charset="0"/>
                <a:cs typeface="Times New Roman" pitchFamily="18" charset="0"/>
              </a:rPr>
              <a:t>、</a:t>
            </a:r>
            <a:r>
              <a:rPr lang="zh-CN" altLang="en-US" sz="2200" b="1">
                <a:solidFill>
                  <a:srgbClr val="0000FF"/>
                </a:solidFill>
                <a:latin typeface="Times New Roman" pitchFamily="18" charset="0"/>
                <a:cs typeface="Times New Roman" pitchFamily="18" charset="0"/>
              </a:rPr>
              <a:t>输入输出信号</a:t>
            </a:r>
            <a:r>
              <a:rPr lang="zh-CN" altLang="en-US" sz="2200" b="1">
                <a:latin typeface="Times New Roman" pitchFamily="18" charset="0"/>
                <a:cs typeface="Times New Roman" pitchFamily="18" charset="0"/>
              </a:rPr>
              <a:t>、</a:t>
            </a:r>
            <a:r>
              <a:rPr lang="zh-CN" altLang="en-US" sz="2200" b="1">
                <a:solidFill>
                  <a:srgbClr val="0000FF"/>
                </a:solidFill>
                <a:latin typeface="Times New Roman" pitchFamily="18" charset="0"/>
                <a:cs typeface="Times New Roman" pitchFamily="18" charset="0"/>
              </a:rPr>
              <a:t>状态转换条件</a:t>
            </a:r>
            <a:r>
              <a:rPr lang="zh-CN" altLang="en-US" sz="2200" b="1">
                <a:latin typeface="Times New Roman" pitchFamily="18" charset="0"/>
                <a:cs typeface="Times New Roman" pitchFamily="18" charset="0"/>
              </a:rPr>
              <a:t>等。</a:t>
            </a:r>
            <a:endParaRPr lang="en-US" altLang="zh-CN" sz="2200" b="1">
              <a:latin typeface="Times New Roman" pitchFamily="18" charset="0"/>
              <a:cs typeface="Times New Roman" pitchFamily="18" charset="0"/>
            </a:endParaRPr>
          </a:p>
        </p:txBody>
      </p:sp>
      <p:pic>
        <p:nvPicPr>
          <p:cNvPr id="12"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10672"/>
          <a:stretch/>
        </p:blipFill>
        <p:spPr bwMode="auto">
          <a:xfrm>
            <a:off x="965906" y="2503243"/>
            <a:ext cx="4326174" cy="2678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矩形 16"/>
          <p:cNvSpPr/>
          <p:nvPr/>
        </p:nvSpPr>
        <p:spPr>
          <a:xfrm>
            <a:off x="1037914" y="2570002"/>
            <a:ext cx="2019070" cy="124382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 name="圆角矩形标注 1"/>
          <p:cNvSpPr/>
          <p:nvPr/>
        </p:nvSpPr>
        <p:spPr>
          <a:xfrm>
            <a:off x="1253938" y="1849922"/>
            <a:ext cx="1440160" cy="576064"/>
          </a:xfrm>
          <a:prstGeom prst="wedgeRoundRectCallout">
            <a:avLst>
              <a:gd name="adj1" fmla="val -21767"/>
              <a:gd name="adj2" fmla="val 74171"/>
              <a:gd name="adj3" fmla="val 16667"/>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b="1"/>
              <a:t>状态元素</a:t>
            </a:r>
          </a:p>
        </p:txBody>
      </p:sp>
      <p:sp>
        <p:nvSpPr>
          <p:cNvPr id="18" name="矩形 17"/>
          <p:cNvSpPr/>
          <p:nvPr/>
        </p:nvSpPr>
        <p:spPr>
          <a:xfrm>
            <a:off x="3273010" y="2570002"/>
            <a:ext cx="2019070" cy="1233984"/>
          </a:xfrm>
          <a:prstGeom prst="rect">
            <a:avLst/>
          </a:prstGeom>
          <a:noFill/>
          <a:ln>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9" name="圆角矩形标注 18"/>
          <p:cNvSpPr/>
          <p:nvPr/>
        </p:nvSpPr>
        <p:spPr>
          <a:xfrm>
            <a:off x="3414178" y="1849922"/>
            <a:ext cx="1440160" cy="576064"/>
          </a:xfrm>
          <a:prstGeom prst="wedgeRoundRectCallout">
            <a:avLst>
              <a:gd name="adj1" fmla="val -20833"/>
              <a:gd name="adj2" fmla="val 69503"/>
              <a:gd name="adj3" fmla="val 16667"/>
            </a:avLst>
          </a:prstGeom>
          <a:noFill/>
          <a:ln>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b="1"/>
              <a:t>输入信号</a:t>
            </a:r>
          </a:p>
        </p:txBody>
      </p:sp>
      <p:sp>
        <p:nvSpPr>
          <p:cNvPr id="20" name="矩形 19"/>
          <p:cNvSpPr/>
          <p:nvPr/>
        </p:nvSpPr>
        <p:spPr>
          <a:xfrm>
            <a:off x="1037914" y="3866146"/>
            <a:ext cx="4254166" cy="1138759"/>
          </a:xfrm>
          <a:prstGeom prst="rect">
            <a:avLst/>
          </a:prstGeom>
          <a:noFill/>
          <a:ln>
            <a:solidFill>
              <a:srgbClr val="CC00CC"/>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21" name="圆角矩形标注 20"/>
          <p:cNvSpPr/>
          <p:nvPr/>
        </p:nvSpPr>
        <p:spPr>
          <a:xfrm>
            <a:off x="1974018" y="5229200"/>
            <a:ext cx="1941369" cy="576064"/>
          </a:xfrm>
          <a:prstGeom prst="wedgeRoundRectCallout">
            <a:avLst>
              <a:gd name="adj1" fmla="val -18966"/>
              <a:gd name="adj2" fmla="val -82226"/>
              <a:gd name="adj3" fmla="val 16667"/>
            </a:avLst>
          </a:prstGeom>
          <a:noFill/>
          <a:ln>
            <a:solidFill>
              <a:srgbClr val="CC00C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b="1"/>
              <a:t>转换状态条件</a:t>
            </a:r>
          </a:p>
        </p:txBody>
      </p:sp>
      <p:pic>
        <p:nvPicPr>
          <p:cNvPr id="13"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l="3114" t="9431" r="4158" b="26242"/>
          <a:stretch/>
        </p:blipFill>
        <p:spPr bwMode="auto">
          <a:xfrm>
            <a:off x="5676405" y="2679872"/>
            <a:ext cx="3146961" cy="1983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矩形 21"/>
          <p:cNvSpPr/>
          <p:nvPr/>
        </p:nvSpPr>
        <p:spPr>
          <a:xfrm>
            <a:off x="5652120" y="2637741"/>
            <a:ext cx="2304256" cy="945952"/>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3" name="圆角矩形标注 22"/>
          <p:cNvSpPr/>
          <p:nvPr/>
        </p:nvSpPr>
        <p:spPr>
          <a:xfrm>
            <a:off x="5868144" y="1927509"/>
            <a:ext cx="1440160" cy="576064"/>
          </a:xfrm>
          <a:prstGeom prst="wedgeRoundRectCallout">
            <a:avLst>
              <a:gd name="adj1" fmla="val -20833"/>
              <a:gd name="adj2" fmla="val 69503"/>
              <a:gd name="adj3" fmla="val 16667"/>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b="1"/>
              <a:t>输出信号</a:t>
            </a:r>
          </a:p>
        </p:txBody>
      </p:sp>
      <p:sp>
        <p:nvSpPr>
          <p:cNvPr id="24" name="矩形 23"/>
          <p:cNvSpPr/>
          <p:nvPr/>
        </p:nvSpPr>
        <p:spPr>
          <a:xfrm>
            <a:off x="5652120" y="3645853"/>
            <a:ext cx="3171246" cy="945952"/>
          </a:xfrm>
          <a:prstGeom prst="rect">
            <a:avLst/>
          </a:prstGeom>
          <a:noFill/>
          <a:ln>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 name="圆角矩形标注 24"/>
          <p:cNvSpPr/>
          <p:nvPr/>
        </p:nvSpPr>
        <p:spPr>
          <a:xfrm>
            <a:off x="5711984" y="4735821"/>
            <a:ext cx="2100376" cy="709403"/>
          </a:xfrm>
          <a:prstGeom prst="wedgeRoundRectCallout">
            <a:avLst>
              <a:gd name="adj1" fmla="val -18592"/>
              <a:gd name="adj2" fmla="val -68993"/>
              <a:gd name="adj3" fmla="val 16667"/>
            </a:avLst>
          </a:prstGeom>
          <a:noFill/>
          <a:ln>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b="1"/>
              <a:t>不同状态对应的输出信号的值</a:t>
            </a:r>
          </a:p>
        </p:txBody>
      </p:sp>
      <p:sp>
        <p:nvSpPr>
          <p:cNvPr id="2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13</a:t>
            </a:fld>
            <a:endParaRPr lang="zh-CN" altLang="en-US"/>
          </a:p>
        </p:txBody>
      </p:sp>
    </p:spTree>
    <p:extLst>
      <p:ext uri="{BB962C8B-B14F-4D97-AF65-F5344CB8AC3E}">
        <p14:creationId xmlns:p14="http://schemas.microsoft.com/office/powerpoint/2010/main" val="5981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21" presetClass="entr" presetSubtype="1"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heel(1)">
                                      <p:cBhvr>
                                        <p:cTn id="19" dur="2000"/>
                                        <p:tgtEl>
                                          <p:spTgt spid="17"/>
                                        </p:tgtEl>
                                      </p:cBhvr>
                                    </p:animEffect>
                                  </p:childTnLst>
                                </p:cTn>
                              </p:par>
                            </p:childTnLst>
                          </p:cTn>
                        </p:par>
                        <p:par>
                          <p:cTn id="20" fill="hold">
                            <p:stCondLst>
                              <p:cond delay="3500"/>
                            </p:stCondLst>
                            <p:childTnLst>
                              <p:par>
                                <p:cTn id="21" presetID="55" presetClass="entr" presetSubtype="0"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1000" fill="hold"/>
                                        <p:tgtEl>
                                          <p:spTgt spid="2"/>
                                        </p:tgtEl>
                                        <p:attrNameLst>
                                          <p:attrName>ppt_w</p:attrName>
                                        </p:attrNameLst>
                                      </p:cBhvr>
                                      <p:tavLst>
                                        <p:tav tm="0">
                                          <p:val>
                                            <p:strVal val="#ppt_w*0.70"/>
                                          </p:val>
                                        </p:tav>
                                        <p:tav tm="100000">
                                          <p:val>
                                            <p:strVal val="#ppt_w"/>
                                          </p:val>
                                        </p:tav>
                                      </p:tavLst>
                                    </p:anim>
                                    <p:anim calcmode="lin" valueType="num">
                                      <p:cBhvr>
                                        <p:cTn id="24" dur="1000" fill="hold"/>
                                        <p:tgtEl>
                                          <p:spTgt spid="2"/>
                                        </p:tgtEl>
                                        <p:attrNameLst>
                                          <p:attrName>ppt_h</p:attrName>
                                        </p:attrNameLst>
                                      </p:cBhvr>
                                      <p:tavLst>
                                        <p:tav tm="0">
                                          <p:val>
                                            <p:strVal val="#ppt_h"/>
                                          </p:val>
                                        </p:tav>
                                        <p:tav tm="100000">
                                          <p:val>
                                            <p:strVal val="#ppt_h"/>
                                          </p:val>
                                        </p:tav>
                                      </p:tavLst>
                                    </p:anim>
                                    <p:animEffect transition="in" filter="fade">
                                      <p:cBhvr>
                                        <p:cTn id="25" dur="1000"/>
                                        <p:tgtEl>
                                          <p:spTgt spid="2"/>
                                        </p:tgtEl>
                                      </p:cBhvr>
                                    </p:animEffect>
                                  </p:childTnLst>
                                </p:cTn>
                              </p:par>
                            </p:childTnLst>
                          </p:cTn>
                        </p:par>
                        <p:par>
                          <p:cTn id="26" fill="hold">
                            <p:stCondLst>
                              <p:cond delay="4500"/>
                            </p:stCondLst>
                            <p:childTnLst>
                              <p:par>
                                <p:cTn id="27" presetID="21" presetClass="entr" presetSubtype="1"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heel(1)">
                                      <p:cBhvr>
                                        <p:cTn id="29" dur="2000"/>
                                        <p:tgtEl>
                                          <p:spTgt spid="18"/>
                                        </p:tgtEl>
                                      </p:cBhvr>
                                    </p:animEffect>
                                  </p:childTnLst>
                                </p:cTn>
                              </p:par>
                            </p:childTnLst>
                          </p:cTn>
                        </p:par>
                        <p:par>
                          <p:cTn id="30" fill="hold">
                            <p:stCondLst>
                              <p:cond delay="6500"/>
                            </p:stCondLst>
                            <p:childTnLst>
                              <p:par>
                                <p:cTn id="31" presetID="55" presetClass="entr" presetSubtype="0" fill="hold" grpId="0" nodeType="after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p:cTn id="33" dur="1000" fill="hold"/>
                                        <p:tgtEl>
                                          <p:spTgt spid="19"/>
                                        </p:tgtEl>
                                        <p:attrNameLst>
                                          <p:attrName>ppt_w</p:attrName>
                                        </p:attrNameLst>
                                      </p:cBhvr>
                                      <p:tavLst>
                                        <p:tav tm="0">
                                          <p:val>
                                            <p:strVal val="#ppt_w*0.70"/>
                                          </p:val>
                                        </p:tav>
                                        <p:tav tm="100000">
                                          <p:val>
                                            <p:strVal val="#ppt_w"/>
                                          </p:val>
                                        </p:tav>
                                      </p:tavLst>
                                    </p:anim>
                                    <p:anim calcmode="lin" valueType="num">
                                      <p:cBhvr>
                                        <p:cTn id="34" dur="1000" fill="hold"/>
                                        <p:tgtEl>
                                          <p:spTgt spid="19"/>
                                        </p:tgtEl>
                                        <p:attrNameLst>
                                          <p:attrName>ppt_h</p:attrName>
                                        </p:attrNameLst>
                                      </p:cBhvr>
                                      <p:tavLst>
                                        <p:tav tm="0">
                                          <p:val>
                                            <p:strVal val="#ppt_h"/>
                                          </p:val>
                                        </p:tav>
                                        <p:tav tm="100000">
                                          <p:val>
                                            <p:strVal val="#ppt_h"/>
                                          </p:val>
                                        </p:tav>
                                      </p:tavLst>
                                    </p:anim>
                                    <p:animEffect transition="in" filter="fade">
                                      <p:cBhvr>
                                        <p:cTn id="35" dur="1000"/>
                                        <p:tgtEl>
                                          <p:spTgt spid="19"/>
                                        </p:tgtEl>
                                      </p:cBhvr>
                                    </p:animEffect>
                                  </p:childTnLst>
                                </p:cTn>
                              </p:par>
                            </p:childTnLst>
                          </p:cTn>
                        </p:par>
                        <p:par>
                          <p:cTn id="36" fill="hold">
                            <p:stCondLst>
                              <p:cond delay="7500"/>
                            </p:stCondLst>
                            <p:childTnLst>
                              <p:par>
                                <p:cTn id="37" presetID="21" presetClass="entr" presetSubtype="1"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heel(1)">
                                      <p:cBhvr>
                                        <p:cTn id="39" dur="2000"/>
                                        <p:tgtEl>
                                          <p:spTgt spid="20"/>
                                        </p:tgtEl>
                                      </p:cBhvr>
                                    </p:animEffect>
                                  </p:childTnLst>
                                </p:cTn>
                              </p:par>
                            </p:childTnLst>
                          </p:cTn>
                        </p:par>
                        <p:par>
                          <p:cTn id="40" fill="hold">
                            <p:stCondLst>
                              <p:cond delay="9500"/>
                            </p:stCondLst>
                            <p:childTnLst>
                              <p:par>
                                <p:cTn id="41" presetID="55" presetClass="entr" presetSubtype="0" fill="hold" grpId="0" nodeType="after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1000" fill="hold"/>
                                        <p:tgtEl>
                                          <p:spTgt spid="21"/>
                                        </p:tgtEl>
                                        <p:attrNameLst>
                                          <p:attrName>ppt_w</p:attrName>
                                        </p:attrNameLst>
                                      </p:cBhvr>
                                      <p:tavLst>
                                        <p:tav tm="0">
                                          <p:val>
                                            <p:strVal val="#ppt_w*0.70"/>
                                          </p:val>
                                        </p:tav>
                                        <p:tav tm="100000">
                                          <p:val>
                                            <p:strVal val="#ppt_w"/>
                                          </p:val>
                                        </p:tav>
                                      </p:tavLst>
                                    </p:anim>
                                    <p:anim calcmode="lin" valueType="num">
                                      <p:cBhvr>
                                        <p:cTn id="44" dur="1000" fill="hold"/>
                                        <p:tgtEl>
                                          <p:spTgt spid="21"/>
                                        </p:tgtEl>
                                        <p:attrNameLst>
                                          <p:attrName>ppt_h</p:attrName>
                                        </p:attrNameLst>
                                      </p:cBhvr>
                                      <p:tavLst>
                                        <p:tav tm="0">
                                          <p:val>
                                            <p:strVal val="#ppt_h"/>
                                          </p:val>
                                        </p:tav>
                                        <p:tav tm="100000">
                                          <p:val>
                                            <p:strVal val="#ppt_h"/>
                                          </p:val>
                                        </p:tav>
                                      </p:tavLst>
                                    </p:anim>
                                    <p:animEffect transition="in" filter="fade">
                                      <p:cBhvr>
                                        <p:cTn id="45" dur="1000"/>
                                        <p:tgtEl>
                                          <p:spTgt spid="21"/>
                                        </p:tgtEl>
                                      </p:cBhvr>
                                    </p:animEffect>
                                  </p:childTnLst>
                                </p:cTn>
                              </p:par>
                            </p:childTnLst>
                          </p:cTn>
                        </p:par>
                        <p:par>
                          <p:cTn id="46" fill="hold">
                            <p:stCondLst>
                              <p:cond delay="10500"/>
                            </p:stCondLst>
                            <p:childTnLst>
                              <p:par>
                                <p:cTn id="47" presetID="21" presetClass="entr" presetSubtype="1"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wheel(1)">
                                      <p:cBhvr>
                                        <p:cTn id="49" dur="2000"/>
                                        <p:tgtEl>
                                          <p:spTgt spid="22"/>
                                        </p:tgtEl>
                                      </p:cBhvr>
                                    </p:animEffect>
                                  </p:childTnLst>
                                </p:cTn>
                              </p:par>
                            </p:childTnLst>
                          </p:cTn>
                        </p:par>
                        <p:par>
                          <p:cTn id="50" fill="hold">
                            <p:stCondLst>
                              <p:cond delay="12500"/>
                            </p:stCondLst>
                            <p:childTnLst>
                              <p:par>
                                <p:cTn id="51" presetID="55" presetClass="entr" presetSubtype="0" fill="hold" grpId="0" nodeType="after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p:cTn id="53" dur="1000" fill="hold"/>
                                        <p:tgtEl>
                                          <p:spTgt spid="23"/>
                                        </p:tgtEl>
                                        <p:attrNameLst>
                                          <p:attrName>ppt_w</p:attrName>
                                        </p:attrNameLst>
                                      </p:cBhvr>
                                      <p:tavLst>
                                        <p:tav tm="0">
                                          <p:val>
                                            <p:strVal val="#ppt_w*0.70"/>
                                          </p:val>
                                        </p:tav>
                                        <p:tav tm="100000">
                                          <p:val>
                                            <p:strVal val="#ppt_w"/>
                                          </p:val>
                                        </p:tav>
                                      </p:tavLst>
                                    </p:anim>
                                    <p:anim calcmode="lin" valueType="num">
                                      <p:cBhvr>
                                        <p:cTn id="54" dur="1000" fill="hold"/>
                                        <p:tgtEl>
                                          <p:spTgt spid="23"/>
                                        </p:tgtEl>
                                        <p:attrNameLst>
                                          <p:attrName>ppt_h</p:attrName>
                                        </p:attrNameLst>
                                      </p:cBhvr>
                                      <p:tavLst>
                                        <p:tav tm="0">
                                          <p:val>
                                            <p:strVal val="#ppt_h"/>
                                          </p:val>
                                        </p:tav>
                                        <p:tav tm="100000">
                                          <p:val>
                                            <p:strVal val="#ppt_h"/>
                                          </p:val>
                                        </p:tav>
                                      </p:tavLst>
                                    </p:anim>
                                    <p:animEffect transition="in" filter="fade">
                                      <p:cBhvr>
                                        <p:cTn id="55" dur="1000"/>
                                        <p:tgtEl>
                                          <p:spTgt spid="23"/>
                                        </p:tgtEl>
                                      </p:cBhvr>
                                    </p:animEffect>
                                  </p:childTnLst>
                                </p:cTn>
                              </p:par>
                            </p:childTnLst>
                          </p:cTn>
                        </p:par>
                        <p:par>
                          <p:cTn id="56" fill="hold">
                            <p:stCondLst>
                              <p:cond delay="13500"/>
                            </p:stCondLst>
                            <p:childTnLst>
                              <p:par>
                                <p:cTn id="57" presetID="21" presetClass="entr" presetSubtype="1"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heel(1)">
                                      <p:cBhvr>
                                        <p:cTn id="59" dur="2000"/>
                                        <p:tgtEl>
                                          <p:spTgt spid="24"/>
                                        </p:tgtEl>
                                      </p:cBhvr>
                                    </p:animEffect>
                                  </p:childTnLst>
                                </p:cTn>
                              </p:par>
                            </p:childTnLst>
                          </p:cTn>
                        </p:par>
                        <p:par>
                          <p:cTn id="60" fill="hold">
                            <p:stCondLst>
                              <p:cond delay="15500"/>
                            </p:stCondLst>
                            <p:childTnLst>
                              <p:par>
                                <p:cTn id="61" presetID="55" presetClass="entr" presetSubtype="0"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 calcmode="lin" valueType="num">
                                      <p:cBhvr>
                                        <p:cTn id="63" dur="1000" fill="hold"/>
                                        <p:tgtEl>
                                          <p:spTgt spid="25"/>
                                        </p:tgtEl>
                                        <p:attrNameLst>
                                          <p:attrName>ppt_w</p:attrName>
                                        </p:attrNameLst>
                                      </p:cBhvr>
                                      <p:tavLst>
                                        <p:tav tm="0">
                                          <p:val>
                                            <p:strVal val="#ppt_w*0.70"/>
                                          </p:val>
                                        </p:tav>
                                        <p:tav tm="100000">
                                          <p:val>
                                            <p:strVal val="#ppt_w"/>
                                          </p:val>
                                        </p:tav>
                                      </p:tavLst>
                                    </p:anim>
                                    <p:anim calcmode="lin" valueType="num">
                                      <p:cBhvr>
                                        <p:cTn id="64" dur="1000" fill="hold"/>
                                        <p:tgtEl>
                                          <p:spTgt spid="25"/>
                                        </p:tgtEl>
                                        <p:attrNameLst>
                                          <p:attrName>ppt_h</p:attrName>
                                        </p:attrNameLst>
                                      </p:cBhvr>
                                      <p:tavLst>
                                        <p:tav tm="0">
                                          <p:val>
                                            <p:strVal val="#ppt_h"/>
                                          </p:val>
                                        </p:tav>
                                        <p:tav tm="100000">
                                          <p:val>
                                            <p:strVal val="#ppt_h"/>
                                          </p:val>
                                        </p:tav>
                                      </p:tavLst>
                                    </p:anim>
                                    <p:animEffect transition="in" filter="fade">
                                      <p:cBhvr>
                                        <p:cTn id="65"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6" name="矩形 6"/>
          <p:cNvSpPr>
            <a:spLocks noChangeArrowheads="1"/>
          </p:cNvSpPr>
          <p:nvPr/>
        </p:nvSpPr>
        <p:spPr bwMode="auto">
          <a:xfrm>
            <a:off x="1115616" y="620688"/>
            <a:ext cx="7704856"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20000"/>
              </a:lnSpc>
              <a:spcBef>
                <a:spcPts val="0"/>
              </a:spcBef>
              <a:spcAft>
                <a:spcPts val="600"/>
              </a:spcAft>
              <a:buClr>
                <a:schemeClr val="tx1"/>
              </a:buClr>
              <a:buNone/>
            </a:pPr>
            <a:r>
              <a:rPr lang="zh-CN" altLang="en-US" sz="2200" b="1">
                <a:latin typeface="Times New Roman" pitchFamily="18" charset="0"/>
                <a:cs typeface="Times New Roman" pitchFamily="18" charset="0"/>
              </a:rPr>
              <a:t>（</a:t>
            </a:r>
            <a:r>
              <a:rPr lang="en-US" altLang="zh-CN" sz="2200" b="1">
                <a:latin typeface="Times New Roman" pitchFamily="18" charset="0"/>
                <a:cs typeface="Times New Roman" pitchFamily="18" charset="0"/>
              </a:rPr>
              <a:t>5</a:t>
            </a:r>
            <a:r>
              <a:rPr lang="zh-CN" altLang="en-US" sz="2200" b="1">
                <a:latin typeface="Times New Roman" pitchFamily="18" charset="0"/>
                <a:cs typeface="Times New Roman" pitchFamily="18" charset="0"/>
              </a:rPr>
              <a:t>）完成后存盘，文件后缀是</a:t>
            </a:r>
            <a:r>
              <a:rPr lang="en-US" altLang="zh-CN" sz="2200" b="1">
                <a:solidFill>
                  <a:srgbClr val="0000FF"/>
                </a:solidFill>
                <a:latin typeface="Times New Roman" pitchFamily="18" charset="0"/>
                <a:cs typeface="Times New Roman" pitchFamily="18" charset="0"/>
              </a:rPr>
              <a:t>.</a:t>
            </a:r>
            <a:r>
              <a:rPr lang="en-US" altLang="zh-CN" sz="2200" b="1" err="1">
                <a:solidFill>
                  <a:srgbClr val="0000FF"/>
                </a:solidFill>
                <a:latin typeface="Times New Roman" pitchFamily="18" charset="0"/>
                <a:cs typeface="Times New Roman" pitchFamily="18" charset="0"/>
              </a:rPr>
              <a:t>smf</a:t>
            </a:r>
            <a:r>
              <a:rPr lang="zh-CN" altLang="en-US" sz="2200" b="1">
                <a:latin typeface="Times New Roman" pitchFamily="18" charset="0"/>
                <a:cs typeface="Times New Roman" pitchFamily="18" charset="0"/>
              </a:rPr>
              <a:t>。可以从状态机图形编辑器上看到转换图形，还可以利用左侧的工具进行一些修改补充。将这个图形状态机存盘后，可以以此文件作为工程进行设计。</a:t>
            </a:r>
            <a:endParaRPr lang="en-US" altLang="zh-CN" sz="2200" b="1">
              <a:latin typeface="Times New Roman" pitchFamily="18" charset="0"/>
              <a:cs typeface="Times New Roman" pitchFamily="18" charset="0"/>
            </a:endParaRPr>
          </a:p>
        </p:txBody>
      </p:sp>
      <p:pic>
        <p:nvPicPr>
          <p:cNvPr id="26"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13009"/>
          <a:stretch/>
        </p:blipFill>
        <p:spPr bwMode="auto">
          <a:xfrm>
            <a:off x="2178278" y="2708920"/>
            <a:ext cx="5562074" cy="2376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039435" y="4581847"/>
            <a:ext cx="1584176"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zh-CN" altLang="en-US" b="1"/>
              <a:t>状态转换图形</a:t>
            </a: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14</a:t>
            </a:fld>
            <a:endParaRPr lang="zh-CN" altLang="en-US"/>
          </a:p>
        </p:txBody>
      </p:sp>
    </p:spTree>
    <p:extLst>
      <p:ext uri="{BB962C8B-B14F-4D97-AF65-F5344CB8AC3E}">
        <p14:creationId xmlns:p14="http://schemas.microsoft.com/office/powerpoint/2010/main" val="234890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6" name="矩形 6"/>
          <p:cNvSpPr>
            <a:spLocks noChangeArrowheads="1"/>
          </p:cNvSpPr>
          <p:nvPr/>
        </p:nvSpPr>
        <p:spPr bwMode="auto">
          <a:xfrm>
            <a:off x="1115616" y="620688"/>
            <a:ext cx="7704856"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20000"/>
              </a:lnSpc>
              <a:spcBef>
                <a:spcPts val="0"/>
              </a:spcBef>
              <a:spcAft>
                <a:spcPts val="600"/>
              </a:spcAft>
              <a:buClr>
                <a:schemeClr val="tx1"/>
              </a:buClr>
              <a:buNone/>
            </a:pPr>
            <a:r>
              <a:rPr lang="zh-CN" altLang="en-US" sz="2200" b="1">
                <a:latin typeface="Times New Roman" pitchFamily="18" charset="0"/>
                <a:cs typeface="Times New Roman" pitchFamily="18" charset="0"/>
              </a:rPr>
              <a:t>（</a:t>
            </a:r>
            <a:r>
              <a:rPr lang="en-US" altLang="zh-CN" sz="2200" b="1">
                <a:latin typeface="Times New Roman" pitchFamily="18" charset="0"/>
                <a:cs typeface="Times New Roman" pitchFamily="18" charset="0"/>
              </a:rPr>
              <a:t>6</a:t>
            </a:r>
            <a:r>
              <a:rPr lang="zh-CN" altLang="en-US" sz="2200" b="1">
                <a:latin typeface="Times New Roman" pitchFamily="18" charset="0"/>
                <a:cs typeface="Times New Roman" pitchFamily="18" charset="0"/>
              </a:rPr>
              <a:t>）也可以将这个图形状态机文件转变成</a:t>
            </a:r>
            <a:r>
              <a:rPr lang="en-US" altLang="zh-CN" sz="2200" b="1">
                <a:latin typeface="Times New Roman" pitchFamily="18" charset="0"/>
                <a:cs typeface="Times New Roman" pitchFamily="18" charset="0"/>
              </a:rPr>
              <a:t>HDL</a:t>
            </a:r>
            <a:r>
              <a:rPr lang="zh-CN" altLang="en-US" sz="2200" b="1">
                <a:latin typeface="Times New Roman" pitchFamily="18" charset="0"/>
                <a:cs typeface="Times New Roman" pitchFamily="18" charset="0"/>
              </a:rPr>
              <a:t>代码文件。选择</a:t>
            </a:r>
            <a:r>
              <a:rPr lang="en-US" altLang="zh-CN" sz="2200" b="1" err="1">
                <a:latin typeface="Times New Roman" pitchFamily="18" charset="0"/>
                <a:cs typeface="Times New Roman" pitchFamily="18" charset="0"/>
              </a:rPr>
              <a:t>Tools→Generate</a:t>
            </a:r>
            <a:r>
              <a:rPr lang="en-US" altLang="zh-CN" sz="2200" b="1">
                <a:latin typeface="Times New Roman" pitchFamily="18" charset="0"/>
                <a:cs typeface="Times New Roman" pitchFamily="18" charset="0"/>
              </a:rPr>
              <a:t> HDL File</a:t>
            </a:r>
            <a:r>
              <a:rPr lang="zh-CN" altLang="en-US" sz="2200" b="1">
                <a:latin typeface="Times New Roman" pitchFamily="18" charset="0"/>
                <a:cs typeface="Times New Roman" pitchFamily="18" charset="0"/>
              </a:rPr>
              <a:t>（</a:t>
            </a:r>
            <a:r>
              <a:rPr lang="en-US" altLang="zh-CN" sz="2200" b="1">
                <a:latin typeface="Times New Roman" pitchFamily="18" charset="0"/>
                <a:cs typeface="Times New Roman" pitchFamily="18" charset="0"/>
              </a:rPr>
              <a:t>HDL</a:t>
            </a:r>
            <a:r>
              <a:rPr lang="zh-CN" altLang="en-US" sz="2200" b="1">
                <a:latin typeface="Times New Roman" pitchFamily="18" charset="0"/>
                <a:cs typeface="Times New Roman" pitchFamily="18" charset="0"/>
              </a:rPr>
              <a:t>文件控制项），在打开的窗口中，选择需要转变的硬件描述语言项，包括</a:t>
            </a:r>
            <a:r>
              <a:rPr lang="en-US" altLang="zh-CN" sz="2200" b="1">
                <a:latin typeface="Times New Roman" pitchFamily="18" charset="0"/>
                <a:cs typeface="Times New Roman" pitchFamily="18" charset="0"/>
              </a:rPr>
              <a:t>VHDL</a:t>
            </a:r>
            <a:r>
              <a:rPr lang="zh-CN" altLang="en-US" sz="2200" b="1">
                <a:latin typeface="Times New Roman" pitchFamily="18" charset="0"/>
                <a:cs typeface="Times New Roman" pitchFamily="18" charset="0"/>
              </a:rPr>
              <a:t>、</a:t>
            </a:r>
            <a:r>
              <a:rPr lang="en-US" altLang="zh-CN" sz="2200" b="1">
                <a:latin typeface="Times New Roman" pitchFamily="18" charset="0"/>
                <a:cs typeface="Times New Roman" pitchFamily="18" charset="0"/>
              </a:rPr>
              <a:t>Verilog HDL</a:t>
            </a:r>
            <a:r>
              <a:rPr lang="zh-CN" altLang="en-US" sz="2200" b="1">
                <a:latin typeface="Times New Roman" pitchFamily="18" charset="0"/>
                <a:cs typeface="Times New Roman" pitchFamily="18" charset="0"/>
              </a:rPr>
              <a:t>或</a:t>
            </a:r>
            <a:r>
              <a:rPr lang="en-US" altLang="zh-CN" sz="2200" b="1">
                <a:latin typeface="Times New Roman" pitchFamily="18" charset="0"/>
                <a:cs typeface="Times New Roman" pitchFamily="18" charset="0"/>
              </a:rPr>
              <a:t>System Verilog</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p:txBody>
      </p:sp>
      <p:pic>
        <p:nvPicPr>
          <p:cNvPr id="8"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19590"/>
          <a:stretch/>
        </p:blipFill>
        <p:spPr bwMode="auto">
          <a:xfrm>
            <a:off x="3203848" y="2924944"/>
            <a:ext cx="4044420" cy="2329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3491880" y="3806939"/>
            <a:ext cx="1296144" cy="2701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15</a:t>
            </a:fld>
            <a:endParaRPr lang="zh-CN" altLang="en-US"/>
          </a:p>
        </p:txBody>
      </p:sp>
    </p:spTree>
    <p:extLst>
      <p:ext uri="{BB962C8B-B14F-4D97-AF65-F5344CB8AC3E}">
        <p14:creationId xmlns:p14="http://schemas.microsoft.com/office/powerpoint/2010/main" val="947400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1)">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3075" name="标题 1"/>
          <p:cNvSpPr>
            <a:spLocks noGrp="1"/>
          </p:cNvSpPr>
          <p:nvPr>
            <p:ph type="title"/>
          </p:nvPr>
        </p:nvSpPr>
        <p:spPr>
          <a:xfrm>
            <a:off x="1172393" y="260537"/>
            <a:ext cx="7288039" cy="1143000"/>
          </a:xfrm>
        </p:spPr>
        <p:txBody>
          <a:bodyPr/>
          <a:lstStyle/>
          <a:p>
            <a:r>
              <a:rPr lang="en-US" altLang="zh-CN" sz="3600" b="1" dirty="0">
                <a:solidFill>
                  <a:srgbClr val="7030A0"/>
                </a:solidFill>
                <a:latin typeface="宋体" pitchFamily="2" charset="-122"/>
              </a:rPr>
              <a:t>§</a:t>
            </a:r>
            <a:r>
              <a:rPr lang="en-US" altLang="zh-CN" sz="3600" b="1" dirty="0">
                <a:solidFill>
                  <a:srgbClr val="7030A0"/>
                </a:solidFill>
                <a:latin typeface="Times New Roman" pitchFamily="18" charset="0"/>
                <a:cs typeface="Times New Roman" pitchFamily="18" charset="0"/>
              </a:rPr>
              <a:t>10.4</a:t>
            </a:r>
            <a:r>
              <a:rPr lang="en-US" altLang="zh-CN" sz="3600" b="1" dirty="0">
                <a:solidFill>
                  <a:srgbClr val="7030A0"/>
                </a:solidFill>
                <a:latin typeface="宋体" pitchFamily="2" charset="-122"/>
              </a:rPr>
              <a:t> </a:t>
            </a:r>
            <a:r>
              <a:rPr lang="zh-CN" altLang="en-US" sz="3600" b="1" dirty="0">
                <a:solidFill>
                  <a:srgbClr val="7030A0"/>
                </a:solidFill>
                <a:latin typeface="宋体" pitchFamily="2" charset="-122"/>
              </a:rPr>
              <a:t>不同编码类型状态机</a:t>
            </a:r>
            <a:endParaRPr lang="zh-CN" altLang="en-US" sz="3600" b="1" dirty="0">
              <a:solidFill>
                <a:srgbClr val="7030A0"/>
              </a:solidFill>
              <a:latin typeface="Times New Roman" pitchFamily="18" charset="0"/>
              <a:cs typeface="Times New Roman" pitchFamily="18" charset="0"/>
            </a:endParaRPr>
          </a:p>
        </p:txBody>
      </p:sp>
      <p:sp>
        <p:nvSpPr>
          <p:cNvPr id="6" name="矩形 6"/>
          <p:cNvSpPr>
            <a:spLocks noChangeArrowheads="1"/>
          </p:cNvSpPr>
          <p:nvPr/>
        </p:nvSpPr>
        <p:spPr bwMode="auto">
          <a:xfrm>
            <a:off x="1259632" y="1410044"/>
            <a:ext cx="7560840" cy="2238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20000"/>
              </a:lnSpc>
              <a:spcBef>
                <a:spcPts val="0"/>
              </a:spcBef>
              <a:spcAft>
                <a:spcPts val="12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用</a:t>
            </a:r>
            <a:r>
              <a:rPr lang="zh-CN" altLang="en-US" sz="2200" b="1">
                <a:solidFill>
                  <a:srgbClr val="0000FF"/>
                </a:solidFill>
                <a:latin typeface="Times New Roman" pitchFamily="18" charset="0"/>
                <a:cs typeface="Times New Roman" pitchFamily="18" charset="0"/>
              </a:rPr>
              <a:t>文字符号</a:t>
            </a:r>
            <a:r>
              <a:rPr lang="zh-CN" altLang="en-US" sz="2200" b="1">
                <a:latin typeface="Times New Roman" pitchFamily="18" charset="0"/>
                <a:cs typeface="Times New Roman" pitchFamily="18" charset="0"/>
              </a:rPr>
              <a:t>定义各状态元素的状态机称为</a:t>
            </a:r>
            <a:r>
              <a:rPr lang="zh-CN" altLang="en-US" sz="2200" b="1">
                <a:solidFill>
                  <a:srgbClr val="FF0000"/>
                </a:solidFill>
                <a:latin typeface="Times New Roman" pitchFamily="18" charset="0"/>
                <a:cs typeface="Times New Roman" pitchFamily="18" charset="0"/>
              </a:rPr>
              <a:t>符号化状态机</a:t>
            </a:r>
            <a:r>
              <a:rPr lang="zh-CN" altLang="en-US" sz="2200" b="1">
                <a:latin typeface="Times New Roman" pitchFamily="18" charset="0"/>
                <a:cs typeface="Times New Roman" pitchFamily="18" charset="0"/>
              </a:rPr>
              <a:t>，其状态元素的具体编码由</a:t>
            </a:r>
            <a:r>
              <a:rPr lang="en-US" altLang="zh-CN" sz="2200" b="1">
                <a:latin typeface="Times New Roman" pitchFamily="18" charset="0"/>
                <a:cs typeface="Times New Roman" pitchFamily="18" charset="0"/>
              </a:rPr>
              <a:t>Verilog</a:t>
            </a:r>
            <a:r>
              <a:rPr lang="zh-CN" altLang="en-US" sz="2200" b="1">
                <a:latin typeface="Times New Roman" pitchFamily="18" charset="0"/>
                <a:cs typeface="Times New Roman" pitchFamily="18" charset="0"/>
              </a:rPr>
              <a:t>状态机的综合器根据预设的约束来确定。</a:t>
            </a:r>
            <a:endParaRPr lang="en-US" altLang="zh-CN" sz="2200" b="1">
              <a:latin typeface="Times New Roman" pitchFamily="18" charset="0"/>
              <a:cs typeface="Times New Roman" pitchFamily="18" charset="0"/>
            </a:endParaRPr>
          </a:p>
          <a:p>
            <a:pPr eaLnBrk="1" hangingPunct="1">
              <a:lnSpc>
                <a:spcPct val="120000"/>
              </a:lnSpc>
              <a:spcBef>
                <a:spcPts val="0"/>
              </a:spcBef>
              <a:spcAft>
                <a:spcPts val="12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可直接将各状态用</a:t>
            </a:r>
            <a:r>
              <a:rPr lang="zh-CN" altLang="en-US" sz="2200" b="1">
                <a:solidFill>
                  <a:srgbClr val="0000FF"/>
                </a:solidFill>
                <a:latin typeface="Times New Roman" pitchFamily="18" charset="0"/>
                <a:cs typeface="Times New Roman" pitchFamily="18" charset="0"/>
              </a:rPr>
              <a:t>具体的二进制数</a:t>
            </a:r>
            <a:r>
              <a:rPr lang="zh-CN" altLang="en-US" sz="2200" b="1">
                <a:latin typeface="Times New Roman" pitchFamily="18" charset="0"/>
                <a:cs typeface="Times New Roman" pitchFamily="18" charset="0"/>
              </a:rPr>
              <a:t>来定义，不使用文字符号，这种编码方式称为</a:t>
            </a:r>
            <a:r>
              <a:rPr lang="zh-CN" altLang="en-US" sz="2200" b="1">
                <a:solidFill>
                  <a:srgbClr val="FF0000"/>
                </a:solidFill>
                <a:latin typeface="Times New Roman" pitchFamily="18" charset="0"/>
                <a:cs typeface="Times New Roman" pitchFamily="18" charset="0"/>
              </a:rPr>
              <a:t>直接编码方式</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16</a:t>
            </a:fld>
            <a:endParaRPr lang="zh-CN" altLang="en-US"/>
          </a:p>
        </p:txBody>
      </p:sp>
    </p:spTree>
    <p:extLst>
      <p:ext uri="{BB962C8B-B14F-4D97-AF65-F5344CB8AC3E}">
        <p14:creationId xmlns:p14="http://schemas.microsoft.com/office/powerpoint/2010/main" val="198297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1000"/>
                                        <p:tgtEl>
                                          <p:spTgt spid="3075"/>
                                        </p:tgtEl>
                                      </p:cBhvr>
                                    </p:animEffect>
                                    <p:anim calcmode="lin" valueType="num">
                                      <p:cBhvr>
                                        <p:cTn id="8" dur="1000" fill="hold"/>
                                        <p:tgtEl>
                                          <p:spTgt spid="3075"/>
                                        </p:tgtEl>
                                        <p:attrNameLst>
                                          <p:attrName>ppt_x</p:attrName>
                                        </p:attrNameLst>
                                      </p:cBhvr>
                                      <p:tavLst>
                                        <p:tav tm="0">
                                          <p:val>
                                            <p:strVal val="#ppt_x"/>
                                          </p:val>
                                        </p:tav>
                                        <p:tav tm="100000">
                                          <p:val>
                                            <p:strVal val="#ppt_x"/>
                                          </p:val>
                                        </p:tav>
                                      </p:tavLst>
                                    </p:anim>
                                    <p:anim calcmode="lin" valueType="num">
                                      <p:cBhvr>
                                        <p:cTn id="9"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dissolve">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dissolve">
                                      <p:cBhvr>
                                        <p:cTn id="19"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10" name="Rectangle 2"/>
          <p:cNvSpPr>
            <a:spLocks noGrp="1" noChangeArrowheads="1"/>
          </p:cNvSpPr>
          <p:nvPr/>
        </p:nvSpPr>
        <p:spPr bwMode="auto">
          <a:xfrm>
            <a:off x="1174750" y="415291"/>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§10.4.1 </a:t>
            </a:r>
            <a:r>
              <a:rPr lang="zh-CN" altLang="en-US" sz="3000" b="1" dirty="0">
                <a:solidFill>
                  <a:srgbClr val="000000"/>
                </a:solidFill>
                <a:latin typeface="Times New Roman" pitchFamily="18" charset="0"/>
                <a:cs typeface="Times New Roman" pitchFamily="18" charset="0"/>
              </a:rPr>
              <a:t>直接输出型编码</a:t>
            </a:r>
          </a:p>
        </p:txBody>
      </p:sp>
      <p:sp>
        <p:nvSpPr>
          <p:cNvPr id="8" name="矩形 6"/>
          <p:cNvSpPr>
            <a:spLocks noChangeArrowheads="1"/>
          </p:cNvSpPr>
          <p:nvPr/>
        </p:nvSpPr>
        <p:spPr bwMode="auto">
          <a:xfrm>
            <a:off x="1174750" y="1067310"/>
            <a:ext cx="7717730"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1800"/>
              </a:spcAft>
              <a:buClr>
                <a:schemeClr val="tx1"/>
              </a:buClr>
              <a:buNone/>
            </a:pPr>
            <a:r>
              <a:rPr lang="zh-CN" altLang="en-US" sz="2200" b="1">
                <a:latin typeface="Times New Roman" pitchFamily="18" charset="0"/>
                <a:cs typeface="Times New Roman" pitchFamily="18" charset="0"/>
              </a:rPr>
              <a:t>最典型的应用实例就是计数器。计数器本质上是一个主控时序过程与一个主控组合过程合二为一的状态机，计数输出就是各状态的状态码。</a:t>
            </a:r>
            <a:endParaRPr lang="en-US" altLang="zh-CN" sz="2200" b="1">
              <a:latin typeface="Times New Roman" pitchFamily="18" charset="0"/>
              <a:cs typeface="Times New Roman" pitchFamily="18" charset="0"/>
            </a:endParaRPr>
          </a:p>
        </p:txBody>
      </p:sp>
      <p:pic>
        <p:nvPicPr>
          <p:cNvPr id="9"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12688"/>
          <a:stretch/>
        </p:blipFill>
        <p:spPr bwMode="auto">
          <a:xfrm>
            <a:off x="1691680" y="2379637"/>
            <a:ext cx="5634020" cy="2571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5050167" y="4251845"/>
            <a:ext cx="792088"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标注 10"/>
          <p:cNvSpPr/>
          <p:nvPr/>
        </p:nvSpPr>
        <p:spPr>
          <a:xfrm>
            <a:off x="4104443" y="5017298"/>
            <a:ext cx="1953836" cy="818723"/>
          </a:xfrm>
          <a:prstGeom prst="wedgeRoundRectCallout">
            <a:avLst>
              <a:gd name="adj1" fmla="val 18048"/>
              <a:gd name="adj2" fmla="val -79189"/>
              <a:gd name="adj3" fmla="val 16667"/>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b="1">
                <a:latin typeface="Times New Roman" panose="02020603050405020304" pitchFamily="18" charset="0"/>
                <a:cs typeface="Times New Roman" panose="02020603050405020304" pitchFamily="18" charset="0"/>
              </a:rPr>
              <a:t>决定了计数进制数（或膜</a:t>
            </a:r>
            <a:r>
              <a:rPr lang="en-US" altLang="zh-CN" sz="2000" b="1">
                <a:latin typeface="Times New Roman" panose="02020603050405020304" pitchFamily="18" charset="0"/>
                <a:cs typeface="Times New Roman" panose="02020603050405020304" pitchFamily="18" charset="0"/>
              </a:rPr>
              <a:t>n</a:t>
            </a:r>
            <a:r>
              <a:rPr lang="zh-CN" altLang="en-US" sz="2000" b="1">
                <a:latin typeface="Times New Roman" panose="02020603050405020304" pitchFamily="18" charset="0"/>
                <a:cs typeface="Times New Roman" panose="02020603050405020304" pitchFamily="18" charset="0"/>
              </a:rPr>
              <a:t>）</a:t>
            </a:r>
          </a:p>
        </p:txBody>
      </p:sp>
      <p:sp>
        <p:nvSpPr>
          <p:cNvPr id="12" name="矩形 11"/>
          <p:cNvSpPr/>
          <p:nvPr/>
        </p:nvSpPr>
        <p:spPr>
          <a:xfrm>
            <a:off x="5842255" y="3092411"/>
            <a:ext cx="936104" cy="504056"/>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标注 14"/>
          <p:cNvSpPr/>
          <p:nvPr/>
        </p:nvSpPr>
        <p:spPr>
          <a:xfrm>
            <a:off x="7140226" y="2794067"/>
            <a:ext cx="1696998" cy="1100743"/>
          </a:xfrm>
          <a:prstGeom prst="wedgeRoundRectCallout">
            <a:avLst>
              <a:gd name="adj1" fmla="val -65592"/>
              <a:gd name="adj2" fmla="val -10996"/>
              <a:gd name="adj3" fmla="val 16667"/>
            </a:avLst>
          </a:prstGeom>
          <a:noFill/>
          <a:ln>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b="1"/>
              <a:t>计数输出是此状态机状态码输出</a:t>
            </a:r>
          </a:p>
        </p:txBody>
      </p:sp>
      <p:sp>
        <p:nvSpPr>
          <p:cNvPr id="16" name="矩形 15"/>
          <p:cNvSpPr/>
          <p:nvPr/>
        </p:nvSpPr>
        <p:spPr>
          <a:xfrm>
            <a:off x="4283968" y="3894810"/>
            <a:ext cx="612563" cy="357035"/>
          </a:xfrm>
          <a:prstGeom prst="rect">
            <a:avLst/>
          </a:prstGeom>
          <a:no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标注 16"/>
          <p:cNvSpPr/>
          <p:nvPr/>
        </p:nvSpPr>
        <p:spPr>
          <a:xfrm>
            <a:off x="1700343" y="4395862"/>
            <a:ext cx="1953836" cy="1985466"/>
          </a:xfrm>
          <a:prstGeom prst="wedgeRoundRectCallout">
            <a:avLst>
              <a:gd name="adj1" fmla="val 79516"/>
              <a:gd name="adj2" fmla="val -60629"/>
              <a:gd name="adj3" fmla="val 16667"/>
            </a:avLst>
          </a:prstGeom>
          <a:noFill/>
          <a:ln>
            <a:solidFill>
              <a:srgbClr val="0099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b="1">
                <a:latin typeface="Times New Roman" panose="02020603050405020304" pitchFamily="18" charset="0"/>
                <a:cs typeface="Times New Roman" panose="02020603050405020304" pitchFamily="18" charset="0"/>
              </a:rPr>
              <a:t>若为异步清</a:t>
            </a:r>
            <a:r>
              <a:rPr lang="en-US" altLang="zh-CN" sz="2000" b="1">
                <a:latin typeface="Times New Roman" panose="02020603050405020304" pitchFamily="18" charset="0"/>
                <a:cs typeface="Times New Roman" panose="02020603050405020304" pitchFamily="18" charset="0"/>
              </a:rPr>
              <a:t>0</a:t>
            </a:r>
            <a:r>
              <a:rPr lang="zh-CN" altLang="en-US" sz="2000" b="1">
                <a:latin typeface="Times New Roman" panose="02020603050405020304" pitchFamily="18" charset="0"/>
                <a:cs typeface="Times New Roman" panose="02020603050405020304" pitchFamily="18" charset="0"/>
              </a:rPr>
              <a:t>，则计数器是模</a:t>
            </a:r>
            <a:r>
              <a:rPr lang="en-US" altLang="zh-CN" sz="2000" b="1">
                <a:latin typeface="Times New Roman" panose="02020603050405020304" pitchFamily="18" charset="0"/>
                <a:cs typeface="Times New Roman" panose="02020603050405020304" pitchFamily="18" charset="0"/>
              </a:rPr>
              <a:t>n</a:t>
            </a:r>
            <a:r>
              <a:rPr lang="zh-CN" altLang="en-US" sz="2000" b="1">
                <a:latin typeface="Times New Roman" panose="02020603050405020304" pitchFamily="18" charset="0"/>
                <a:cs typeface="Times New Roman" panose="02020603050405020304" pitchFamily="18" charset="0"/>
              </a:rPr>
              <a:t>计数器，若为同步清</a:t>
            </a:r>
            <a:r>
              <a:rPr lang="en-US" altLang="zh-CN" sz="2000" b="1">
                <a:latin typeface="Times New Roman" panose="02020603050405020304" pitchFamily="18" charset="0"/>
                <a:cs typeface="Times New Roman" panose="02020603050405020304" pitchFamily="18" charset="0"/>
              </a:rPr>
              <a:t>0</a:t>
            </a:r>
            <a:r>
              <a:rPr lang="zh-CN" altLang="en-US" sz="2000" b="1">
                <a:latin typeface="Times New Roman" panose="02020603050405020304" pitchFamily="18" charset="0"/>
                <a:cs typeface="Times New Roman" panose="02020603050405020304" pitchFamily="18" charset="0"/>
              </a:rPr>
              <a:t>，则计数器是模</a:t>
            </a:r>
            <a:r>
              <a:rPr lang="en-US" altLang="zh-CN" sz="2000" b="1">
                <a:latin typeface="Times New Roman" panose="02020603050405020304" pitchFamily="18" charset="0"/>
                <a:cs typeface="Times New Roman" panose="02020603050405020304" pitchFamily="18" charset="0"/>
              </a:rPr>
              <a:t>n+1</a:t>
            </a:r>
            <a:r>
              <a:rPr lang="zh-CN" altLang="en-US" sz="2000" b="1">
                <a:latin typeface="Times New Roman" panose="02020603050405020304" pitchFamily="18" charset="0"/>
                <a:cs typeface="Times New Roman" panose="02020603050405020304" pitchFamily="18" charset="0"/>
              </a:rPr>
              <a:t>计数器</a:t>
            </a:r>
          </a:p>
        </p:txBody>
      </p:sp>
      <p:sp>
        <p:nvSpPr>
          <p:cNvPr id="13"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17</a:t>
            </a:fld>
            <a:endParaRPr lang="zh-CN" altLang="en-US"/>
          </a:p>
        </p:txBody>
      </p:sp>
    </p:spTree>
    <p:extLst>
      <p:ext uri="{BB962C8B-B14F-4D97-AF65-F5344CB8AC3E}">
        <p14:creationId xmlns:p14="http://schemas.microsoft.com/office/powerpoint/2010/main" val="90270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dissolve">
                                      <p:cBhvr>
                                        <p:cTn id="14" dur="500"/>
                                        <p:tgtEl>
                                          <p:spTgt spid="8">
                                            <p:txEl>
                                              <p:pRg st="0" end="0"/>
                                            </p:txEl>
                                          </p:spTgt>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par>
                          <p:cTn id="19" fill="hold">
                            <p:stCondLst>
                              <p:cond delay="1000"/>
                            </p:stCondLst>
                            <p:childTnLst>
                              <p:par>
                                <p:cTn id="20" presetID="21" presetClass="entr" presetSubtype="1"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heel(1)">
                                      <p:cBhvr>
                                        <p:cTn id="22" dur="2000"/>
                                        <p:tgtEl>
                                          <p:spTgt spid="16"/>
                                        </p:tgtEl>
                                      </p:cBhvr>
                                    </p:animEffect>
                                  </p:childTnLst>
                                </p:cTn>
                              </p:par>
                            </p:childTnLst>
                          </p:cTn>
                        </p:par>
                        <p:par>
                          <p:cTn id="23" fill="hold">
                            <p:stCondLst>
                              <p:cond delay="3000"/>
                            </p:stCondLst>
                            <p:childTnLst>
                              <p:par>
                                <p:cTn id="24" presetID="55" presetClass="entr" presetSubtype="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1000" fill="hold"/>
                                        <p:tgtEl>
                                          <p:spTgt spid="17"/>
                                        </p:tgtEl>
                                        <p:attrNameLst>
                                          <p:attrName>ppt_w</p:attrName>
                                        </p:attrNameLst>
                                      </p:cBhvr>
                                      <p:tavLst>
                                        <p:tav tm="0">
                                          <p:val>
                                            <p:strVal val="#ppt_w*0.70"/>
                                          </p:val>
                                        </p:tav>
                                        <p:tav tm="100000">
                                          <p:val>
                                            <p:strVal val="#ppt_w"/>
                                          </p:val>
                                        </p:tav>
                                      </p:tavLst>
                                    </p:anim>
                                    <p:anim calcmode="lin" valueType="num">
                                      <p:cBhvr>
                                        <p:cTn id="27" dur="1000" fill="hold"/>
                                        <p:tgtEl>
                                          <p:spTgt spid="17"/>
                                        </p:tgtEl>
                                        <p:attrNameLst>
                                          <p:attrName>ppt_h</p:attrName>
                                        </p:attrNameLst>
                                      </p:cBhvr>
                                      <p:tavLst>
                                        <p:tav tm="0">
                                          <p:val>
                                            <p:strVal val="#ppt_h"/>
                                          </p:val>
                                        </p:tav>
                                        <p:tav tm="100000">
                                          <p:val>
                                            <p:strVal val="#ppt_h"/>
                                          </p:val>
                                        </p:tav>
                                      </p:tavLst>
                                    </p:anim>
                                    <p:animEffect transition="in" filter="fade">
                                      <p:cBhvr>
                                        <p:cTn id="28" dur="1000"/>
                                        <p:tgtEl>
                                          <p:spTgt spid="17"/>
                                        </p:tgtEl>
                                      </p:cBhvr>
                                    </p:animEffect>
                                  </p:childTnLst>
                                </p:cTn>
                              </p:par>
                            </p:childTnLst>
                          </p:cTn>
                        </p:par>
                        <p:par>
                          <p:cTn id="29" fill="hold">
                            <p:stCondLst>
                              <p:cond delay="4000"/>
                            </p:stCondLst>
                            <p:childTnLst>
                              <p:par>
                                <p:cTn id="30" presetID="21" presetClass="entr" presetSubtype="1"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heel(1)">
                                      <p:cBhvr>
                                        <p:cTn id="32" dur="2000"/>
                                        <p:tgtEl>
                                          <p:spTgt spid="2"/>
                                        </p:tgtEl>
                                      </p:cBhvr>
                                    </p:animEffect>
                                  </p:childTnLst>
                                </p:cTn>
                              </p:par>
                            </p:childTnLst>
                          </p:cTn>
                        </p:par>
                        <p:par>
                          <p:cTn id="33" fill="hold">
                            <p:stCondLst>
                              <p:cond delay="6000"/>
                            </p:stCondLst>
                            <p:childTnLst>
                              <p:par>
                                <p:cTn id="34" presetID="55" presetClass="entr" presetSubtype="0"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p:cTn id="36" dur="1000" fill="hold"/>
                                        <p:tgtEl>
                                          <p:spTgt spid="11"/>
                                        </p:tgtEl>
                                        <p:attrNameLst>
                                          <p:attrName>ppt_w</p:attrName>
                                        </p:attrNameLst>
                                      </p:cBhvr>
                                      <p:tavLst>
                                        <p:tav tm="0">
                                          <p:val>
                                            <p:strVal val="#ppt_w*0.70"/>
                                          </p:val>
                                        </p:tav>
                                        <p:tav tm="100000">
                                          <p:val>
                                            <p:strVal val="#ppt_w"/>
                                          </p:val>
                                        </p:tav>
                                      </p:tavLst>
                                    </p:anim>
                                    <p:anim calcmode="lin" valueType="num">
                                      <p:cBhvr>
                                        <p:cTn id="37" dur="1000" fill="hold"/>
                                        <p:tgtEl>
                                          <p:spTgt spid="11"/>
                                        </p:tgtEl>
                                        <p:attrNameLst>
                                          <p:attrName>ppt_h</p:attrName>
                                        </p:attrNameLst>
                                      </p:cBhvr>
                                      <p:tavLst>
                                        <p:tav tm="0">
                                          <p:val>
                                            <p:strVal val="#ppt_h"/>
                                          </p:val>
                                        </p:tav>
                                        <p:tav tm="100000">
                                          <p:val>
                                            <p:strVal val="#ppt_h"/>
                                          </p:val>
                                        </p:tav>
                                      </p:tavLst>
                                    </p:anim>
                                    <p:animEffect transition="in" filter="fade">
                                      <p:cBhvr>
                                        <p:cTn id="38" dur="1000"/>
                                        <p:tgtEl>
                                          <p:spTgt spid="11"/>
                                        </p:tgtEl>
                                      </p:cBhvr>
                                    </p:animEffect>
                                  </p:childTnLst>
                                </p:cTn>
                              </p:par>
                            </p:childTnLst>
                          </p:cTn>
                        </p:par>
                        <p:par>
                          <p:cTn id="39" fill="hold">
                            <p:stCondLst>
                              <p:cond delay="7000"/>
                            </p:stCondLst>
                            <p:childTnLst>
                              <p:par>
                                <p:cTn id="40" presetID="21" presetClass="entr" presetSubtype="1"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heel(1)">
                                      <p:cBhvr>
                                        <p:cTn id="42" dur="2000"/>
                                        <p:tgtEl>
                                          <p:spTgt spid="12"/>
                                        </p:tgtEl>
                                      </p:cBhvr>
                                    </p:animEffect>
                                  </p:childTnLst>
                                </p:cTn>
                              </p:par>
                            </p:childTnLst>
                          </p:cTn>
                        </p:par>
                        <p:par>
                          <p:cTn id="43" fill="hold">
                            <p:stCondLst>
                              <p:cond delay="9000"/>
                            </p:stCondLst>
                            <p:childTnLst>
                              <p:par>
                                <p:cTn id="44" presetID="55" presetClass="entr" presetSubtype="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p:cTn id="46" dur="1000" fill="hold"/>
                                        <p:tgtEl>
                                          <p:spTgt spid="15"/>
                                        </p:tgtEl>
                                        <p:attrNameLst>
                                          <p:attrName>ppt_w</p:attrName>
                                        </p:attrNameLst>
                                      </p:cBhvr>
                                      <p:tavLst>
                                        <p:tav tm="0">
                                          <p:val>
                                            <p:strVal val="#ppt_w*0.70"/>
                                          </p:val>
                                        </p:tav>
                                        <p:tav tm="100000">
                                          <p:val>
                                            <p:strVal val="#ppt_w"/>
                                          </p:val>
                                        </p:tav>
                                      </p:tavLst>
                                    </p:anim>
                                    <p:anim calcmode="lin" valueType="num">
                                      <p:cBhvr>
                                        <p:cTn id="47" dur="1000" fill="hold"/>
                                        <p:tgtEl>
                                          <p:spTgt spid="15"/>
                                        </p:tgtEl>
                                        <p:attrNameLst>
                                          <p:attrName>ppt_h</p:attrName>
                                        </p:attrNameLst>
                                      </p:cBhvr>
                                      <p:tavLst>
                                        <p:tav tm="0">
                                          <p:val>
                                            <p:strVal val="#ppt_h"/>
                                          </p:val>
                                        </p:tav>
                                        <p:tav tm="100000">
                                          <p:val>
                                            <p:strVal val="#ppt_h"/>
                                          </p:val>
                                        </p:tav>
                                      </p:tavLst>
                                    </p:anim>
                                    <p:animEffect transition="in" filter="fade">
                                      <p:cBhvr>
                                        <p:cTn id="48"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animBg="1"/>
      <p:bldP spid="11" grpId="0" animBg="1"/>
      <p:bldP spid="12" grpId="0" animBg="1"/>
      <p:bldP spid="15" grpId="0" animBg="1"/>
      <p:bldP spid="16"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8" name="矩形 6"/>
          <p:cNvSpPr>
            <a:spLocks noChangeArrowheads="1"/>
          </p:cNvSpPr>
          <p:nvPr/>
        </p:nvSpPr>
        <p:spPr bwMode="auto">
          <a:xfrm>
            <a:off x="1174750" y="419238"/>
            <a:ext cx="7717730"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1800"/>
              </a:spcAft>
              <a:buClr>
                <a:schemeClr val="tx1"/>
              </a:buClr>
              <a:buNone/>
            </a:pPr>
            <a:r>
              <a:rPr lang="zh-CN" altLang="en-US" sz="2200" b="1">
                <a:solidFill>
                  <a:srgbClr val="FF0000"/>
                </a:solidFill>
                <a:latin typeface="Times New Roman" pitchFamily="18" charset="0"/>
                <a:cs typeface="Times New Roman" pitchFamily="18" charset="0"/>
              </a:rPr>
              <a:t>状态码直接输出型状态机</a:t>
            </a:r>
            <a:r>
              <a:rPr lang="zh-CN" altLang="en-US" sz="2200" b="1">
                <a:latin typeface="Times New Roman" pitchFamily="18" charset="0"/>
                <a:cs typeface="Times New Roman" pitchFamily="18" charset="0"/>
              </a:rPr>
              <a:t>：将状态编码直接输出作为控制信号，即</a:t>
            </a:r>
            <a:r>
              <a:rPr lang="en-US" altLang="zh-CN" sz="2200" b="1">
                <a:latin typeface="Times New Roman" pitchFamily="18" charset="0"/>
                <a:cs typeface="Times New Roman" pitchFamily="18" charset="0"/>
              </a:rPr>
              <a:t>output=state</a:t>
            </a:r>
            <a:r>
              <a:rPr lang="zh-CN" altLang="en-US" sz="2200" b="1">
                <a:latin typeface="Times New Roman" pitchFamily="18" charset="0"/>
                <a:cs typeface="Times New Roman" pitchFamily="18" charset="0"/>
              </a:rPr>
              <a:t>，要求各状态的编码作特殊的安排，以适应控制对象的要求。</a:t>
            </a:r>
            <a:endParaRPr lang="en-US" altLang="zh-CN" sz="2200" b="1">
              <a:latin typeface="Times New Roman" pitchFamily="18" charset="0"/>
              <a:cs typeface="Times New Roman" pitchFamily="18" charset="0"/>
            </a:endParaRPr>
          </a:p>
        </p:txBody>
      </p:sp>
      <p:graphicFrame>
        <p:nvGraphicFramePr>
          <p:cNvPr id="13" name="表格 12"/>
          <p:cNvGraphicFramePr>
            <a:graphicFrameLocks noGrp="1"/>
          </p:cNvGraphicFramePr>
          <p:nvPr>
            <p:extLst>
              <p:ext uri="{D42A27DB-BD31-4B8C-83A1-F6EECF244321}">
                <p14:modId xmlns:p14="http://schemas.microsoft.com/office/powerpoint/2010/main" val="2183845252"/>
              </p:ext>
            </p:extLst>
          </p:nvPr>
        </p:nvGraphicFramePr>
        <p:xfrm>
          <a:off x="1174750" y="2385320"/>
          <a:ext cx="7812000" cy="3924000"/>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20000"/>
                    </a:ext>
                  </a:extLst>
                </a:gridCol>
                <a:gridCol w="1116000">
                  <a:extLst>
                    <a:ext uri="{9D8B030D-6E8A-4147-A177-3AD203B41FA5}">
                      <a16:colId xmlns:a16="http://schemas.microsoft.com/office/drawing/2014/main" val="20001"/>
                    </a:ext>
                  </a:extLst>
                </a:gridCol>
                <a:gridCol w="756000">
                  <a:extLst>
                    <a:ext uri="{9D8B030D-6E8A-4147-A177-3AD203B41FA5}">
                      <a16:colId xmlns:a16="http://schemas.microsoft.com/office/drawing/2014/main" val="20002"/>
                    </a:ext>
                  </a:extLst>
                </a:gridCol>
                <a:gridCol w="756000">
                  <a:extLst>
                    <a:ext uri="{9D8B030D-6E8A-4147-A177-3AD203B41FA5}">
                      <a16:colId xmlns:a16="http://schemas.microsoft.com/office/drawing/2014/main" val="20003"/>
                    </a:ext>
                  </a:extLst>
                </a:gridCol>
                <a:gridCol w="1008000">
                  <a:extLst>
                    <a:ext uri="{9D8B030D-6E8A-4147-A177-3AD203B41FA5}">
                      <a16:colId xmlns:a16="http://schemas.microsoft.com/office/drawing/2014/main" val="20004"/>
                    </a:ext>
                  </a:extLst>
                </a:gridCol>
                <a:gridCol w="540000">
                  <a:extLst>
                    <a:ext uri="{9D8B030D-6E8A-4147-A177-3AD203B41FA5}">
                      <a16:colId xmlns:a16="http://schemas.microsoft.com/office/drawing/2014/main" val="20005"/>
                    </a:ext>
                  </a:extLst>
                </a:gridCol>
                <a:gridCol w="3096000">
                  <a:extLst>
                    <a:ext uri="{9D8B030D-6E8A-4147-A177-3AD203B41FA5}">
                      <a16:colId xmlns:a16="http://schemas.microsoft.com/office/drawing/2014/main" val="20006"/>
                    </a:ext>
                  </a:extLst>
                </a:gridCol>
              </a:tblGrid>
              <a:tr h="468000">
                <a:tc rowSpan="2">
                  <a:txBody>
                    <a:bodyPr/>
                    <a:lstStyle/>
                    <a:p>
                      <a:pPr algn="ctr"/>
                      <a:r>
                        <a:rPr lang="zh-CN" altLang="en-US" sz="2200" b="1">
                          <a:latin typeface="Times New Roman" pitchFamily="18" charset="0"/>
                          <a:cs typeface="Times New Roman" pitchFamily="18" charset="0"/>
                        </a:rPr>
                        <a:t>状态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6">
                  <a:txBody>
                    <a:bodyPr/>
                    <a:lstStyle/>
                    <a:p>
                      <a:pPr algn="ctr"/>
                      <a:r>
                        <a:rPr lang="zh-CN" altLang="en-US" sz="2200" b="1">
                          <a:latin typeface="Times New Roman" pitchFamily="18" charset="0"/>
                          <a:cs typeface="Times New Roman" pitchFamily="18" charset="0"/>
                        </a:rPr>
                        <a:t>状态编码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68000">
                <a:tc vMerge="1">
                  <a:txBody>
                    <a:bodyPr/>
                    <a:lstStyle/>
                    <a:p>
                      <a:pPr algn="ct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en-US" altLang="zh-CN" sz="2200" b="1">
                          <a:solidFill>
                            <a:schemeClr val="bg1"/>
                          </a:solidFill>
                          <a:latin typeface="Times New Roman" pitchFamily="18" charset="0"/>
                          <a:cs typeface="Times New Roman" pitchFamily="18" charset="0"/>
                        </a:rPr>
                        <a:t>START</a:t>
                      </a:r>
                      <a:endParaRPr lang="zh-CN" altLang="en-US" sz="2200" b="1">
                        <a:solidFill>
                          <a:schemeClr val="bg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en-US" altLang="zh-CN" sz="2200" b="1">
                          <a:solidFill>
                            <a:schemeClr val="bg1"/>
                          </a:solidFill>
                          <a:latin typeface="Times New Roman" pitchFamily="18" charset="0"/>
                          <a:cs typeface="Times New Roman" pitchFamily="18" charset="0"/>
                        </a:rPr>
                        <a:t>ALE</a:t>
                      </a:r>
                      <a:endParaRPr lang="zh-CN" altLang="en-US" sz="2200" b="1">
                        <a:solidFill>
                          <a:schemeClr val="bg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en-US" altLang="zh-CN" sz="2200" b="1">
                          <a:solidFill>
                            <a:schemeClr val="bg1"/>
                          </a:solidFill>
                          <a:latin typeface="Times New Roman" pitchFamily="18" charset="0"/>
                          <a:cs typeface="Times New Roman" pitchFamily="18" charset="0"/>
                        </a:rPr>
                        <a:t>OE</a:t>
                      </a:r>
                      <a:endParaRPr lang="zh-CN" altLang="en-US" sz="2200" b="1">
                        <a:solidFill>
                          <a:schemeClr val="bg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en-US" altLang="zh-CN" sz="2200" b="1">
                          <a:solidFill>
                            <a:schemeClr val="bg1"/>
                          </a:solidFill>
                          <a:latin typeface="Times New Roman" pitchFamily="18" charset="0"/>
                          <a:cs typeface="Times New Roman" pitchFamily="18" charset="0"/>
                        </a:rPr>
                        <a:t>LOCK</a:t>
                      </a:r>
                      <a:endParaRPr lang="zh-CN" altLang="en-US" sz="2200" b="1">
                        <a:solidFill>
                          <a:schemeClr val="bg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en-US" altLang="zh-CN" sz="2200" b="1">
                          <a:solidFill>
                            <a:schemeClr val="bg1"/>
                          </a:solidFill>
                          <a:latin typeface="Times New Roman" pitchFamily="18" charset="0"/>
                          <a:cs typeface="Times New Roman" pitchFamily="18" charset="0"/>
                        </a:rPr>
                        <a:t>B</a:t>
                      </a:r>
                      <a:endParaRPr lang="zh-CN" altLang="en-US" sz="2200" b="1">
                        <a:solidFill>
                          <a:schemeClr val="bg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200" b="1">
                          <a:solidFill>
                            <a:schemeClr val="bg1"/>
                          </a:solidFill>
                          <a:latin typeface="Times New Roman" pitchFamily="18" charset="0"/>
                          <a:cs typeface="Times New Roman" pitchFamily="18" charset="0"/>
                        </a:rPr>
                        <a:t>功能说明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extLst>
                  <a:ext uri="{0D108BD9-81ED-4DB2-BD59-A6C34878D82A}">
                    <a16:rowId xmlns:a16="http://schemas.microsoft.com/office/drawing/2014/main" val="10001"/>
                  </a:ext>
                </a:extLst>
              </a:tr>
              <a:tr h="468000">
                <a:tc>
                  <a:txBody>
                    <a:bodyPr/>
                    <a:lstStyle/>
                    <a:p>
                      <a:pPr algn="ctr"/>
                      <a:r>
                        <a:rPr lang="en-US" altLang="zh-CN" sz="2200" b="1">
                          <a:latin typeface="Times New Roman" pitchFamily="18" charset="0"/>
                          <a:cs typeface="Times New Roman" pitchFamily="18" charset="0"/>
                        </a:rPr>
                        <a:t>s0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2200" b="1">
                          <a:latin typeface="Times New Roman" pitchFamily="18" charset="0"/>
                          <a:cs typeface="Times New Roman" pitchFamily="18" charset="0"/>
                        </a:rPr>
                        <a:t>初始态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8000">
                <a:tc>
                  <a:txBody>
                    <a:bodyPr/>
                    <a:lstStyle/>
                    <a:p>
                      <a:pPr algn="ctr"/>
                      <a:r>
                        <a:rPr lang="en-US" altLang="zh-CN" sz="2200" b="1">
                          <a:latin typeface="Times New Roman" pitchFamily="18" charset="0"/>
                          <a:cs typeface="Times New Roman" pitchFamily="18" charset="0"/>
                        </a:rPr>
                        <a:t>s1</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1</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a:latin typeface="Times New Roman" pitchFamily="18" charset="0"/>
                          <a:cs typeface="Times New Roman" pitchFamily="18" charset="0"/>
                        </a:rPr>
                        <a:t>1</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2200" b="1">
                          <a:latin typeface="Times New Roman" pitchFamily="18" charset="0"/>
                          <a:cs typeface="Times New Roman" pitchFamily="18" charset="0"/>
                        </a:rPr>
                        <a:t>启动转换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792000">
                <a:tc>
                  <a:txBody>
                    <a:bodyPr/>
                    <a:lstStyle/>
                    <a:p>
                      <a:pPr algn="ctr"/>
                      <a:r>
                        <a:rPr lang="en-US" altLang="zh-CN" sz="2200" b="1">
                          <a:latin typeface="Times New Roman" pitchFamily="18" charset="0"/>
                          <a:cs typeface="Times New Roman" pitchFamily="18" charset="0"/>
                        </a:rPr>
                        <a:t>s2</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a:latin typeface="Times New Roman" pitchFamily="18" charset="0"/>
                          <a:cs typeface="Times New Roman" pitchFamily="18" charset="0"/>
                        </a:rPr>
                        <a:t>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anose="02020603050405020304" pitchFamily="18" charset="0"/>
                          <a:cs typeface="Times New Roman" panose="02020603050405020304" pitchFamily="18" charset="0"/>
                        </a:rPr>
                        <a:t>0</a:t>
                      </a:r>
                      <a:endParaRPr lang="zh-CN" altLang="en-US" sz="22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anose="02020603050405020304" pitchFamily="18" charset="0"/>
                          <a:cs typeface="Times New Roman" panose="02020603050405020304" pitchFamily="18" charset="0"/>
                        </a:rPr>
                        <a:t>0</a:t>
                      </a:r>
                      <a:endParaRPr lang="zh-CN" altLang="en-US" sz="22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anose="02020603050405020304" pitchFamily="18" charset="0"/>
                          <a:cs typeface="Times New Roman" panose="02020603050405020304" pitchFamily="18" charset="0"/>
                        </a:rPr>
                        <a:t>1</a:t>
                      </a:r>
                      <a:endParaRPr lang="zh-CN" altLang="en-US" sz="22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2200" b="1">
                          <a:latin typeface="Times New Roman" panose="02020603050405020304" pitchFamily="18" charset="0"/>
                          <a:cs typeface="Times New Roman" panose="02020603050405020304" pitchFamily="18" charset="0"/>
                        </a:rPr>
                        <a:t>若测得</a:t>
                      </a:r>
                      <a:r>
                        <a:rPr lang="en-US" altLang="zh-CN" sz="2200" b="1">
                          <a:latin typeface="Times New Roman" panose="02020603050405020304" pitchFamily="18" charset="0"/>
                          <a:cs typeface="Times New Roman" panose="02020603050405020304" pitchFamily="18" charset="0"/>
                        </a:rPr>
                        <a:t>EOC=1</a:t>
                      </a:r>
                      <a:r>
                        <a:rPr lang="zh-CN" altLang="en-US" sz="2200" b="1">
                          <a:latin typeface="Times New Roman" panose="02020603050405020304" pitchFamily="18" charset="0"/>
                          <a:cs typeface="Times New Roman" panose="02020603050405020304" pitchFamily="18" charset="0"/>
                        </a:rPr>
                        <a:t>时，转下一状态</a:t>
                      </a:r>
                      <a:r>
                        <a:rPr lang="en-US" altLang="zh-CN" sz="2200" b="1">
                          <a:latin typeface="Times New Roman" panose="02020603050405020304" pitchFamily="18" charset="0"/>
                          <a:cs typeface="Times New Roman" panose="02020603050405020304" pitchFamily="18" charset="0"/>
                        </a:rPr>
                        <a:t>ST3</a:t>
                      </a:r>
                      <a:endParaRPr lang="zh-CN" altLang="en-US" sz="22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8000">
                <a:tc>
                  <a:txBody>
                    <a:bodyPr/>
                    <a:lstStyle/>
                    <a:p>
                      <a:pPr algn="ctr"/>
                      <a:r>
                        <a:rPr lang="en-US" altLang="zh-CN" sz="2200" b="1">
                          <a:latin typeface="Times New Roman" pitchFamily="18" charset="0"/>
                          <a:cs typeface="Times New Roman" pitchFamily="18" charset="0"/>
                        </a:rPr>
                        <a:t>s3</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a:latin typeface="Times New Roman" pitchFamily="18" charset="0"/>
                          <a:cs typeface="Times New Roman" pitchFamily="18" charset="0"/>
                        </a:rPr>
                        <a:t>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1</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2200" b="1">
                          <a:latin typeface="Times New Roman" pitchFamily="18" charset="0"/>
                          <a:cs typeface="Times New Roman" pitchFamily="18" charset="0"/>
                        </a:rPr>
                        <a:t>输出转换好的数据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792000">
                <a:tc>
                  <a:txBody>
                    <a:bodyPr/>
                    <a:lstStyle/>
                    <a:p>
                      <a:pPr algn="ctr"/>
                      <a:r>
                        <a:rPr lang="en-US" altLang="zh-CN" sz="2200" b="1">
                          <a:latin typeface="Times New Roman" pitchFamily="18" charset="0"/>
                          <a:cs typeface="Times New Roman" pitchFamily="18" charset="0"/>
                        </a:rPr>
                        <a:t>s4</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a:latin typeface="Times New Roman" pitchFamily="18" charset="0"/>
                          <a:cs typeface="Times New Roman" pitchFamily="18" charset="0"/>
                        </a:rPr>
                        <a:t>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a:latin typeface="Times New Roman" pitchFamily="18" charset="0"/>
                          <a:cs typeface="Times New Roman" pitchFamily="18" charset="0"/>
                        </a:rPr>
                        <a:t>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anose="02020603050405020304" pitchFamily="18" charset="0"/>
                          <a:cs typeface="Times New Roman" panose="02020603050405020304" pitchFamily="18" charset="0"/>
                        </a:rPr>
                        <a:t>1</a:t>
                      </a:r>
                      <a:endParaRPr lang="zh-CN" altLang="en-US" sz="22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anose="02020603050405020304" pitchFamily="18" charset="0"/>
                          <a:cs typeface="Times New Roman" panose="02020603050405020304" pitchFamily="18" charset="0"/>
                        </a:rPr>
                        <a:t>1</a:t>
                      </a:r>
                      <a:endParaRPr lang="zh-CN" altLang="en-US" sz="22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anose="02020603050405020304" pitchFamily="18" charset="0"/>
                          <a:cs typeface="Times New Roman" panose="02020603050405020304" pitchFamily="18" charset="0"/>
                        </a:rPr>
                        <a:t>0</a:t>
                      </a:r>
                      <a:endParaRPr lang="zh-CN" altLang="en-US" sz="22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zh-CN" altLang="en-US" sz="2200" b="1">
                          <a:latin typeface="Times New Roman" panose="02020603050405020304" pitchFamily="18" charset="0"/>
                          <a:cs typeface="Times New Roman" panose="02020603050405020304" pitchFamily="18" charset="0"/>
                        </a:rPr>
                        <a:t>利用</a:t>
                      </a:r>
                      <a:r>
                        <a:rPr lang="en-US" altLang="zh-CN" sz="2200" b="1">
                          <a:latin typeface="Times New Roman" panose="02020603050405020304" pitchFamily="18" charset="0"/>
                          <a:cs typeface="Times New Roman" panose="02020603050405020304" pitchFamily="18" charset="0"/>
                        </a:rPr>
                        <a:t>LOCK</a:t>
                      </a:r>
                      <a:r>
                        <a:rPr lang="zh-CN" altLang="en-US" sz="2200" b="1">
                          <a:latin typeface="Times New Roman" panose="02020603050405020304" pitchFamily="18" charset="0"/>
                          <a:cs typeface="Times New Roman" panose="02020603050405020304" pitchFamily="18" charset="0"/>
                        </a:rPr>
                        <a:t>的上升沿江转换好的数据锁存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4" name="Rectangle 3"/>
          <p:cNvSpPr>
            <a:spLocks noChangeArrowheads="1"/>
          </p:cNvSpPr>
          <p:nvPr/>
        </p:nvSpPr>
        <p:spPr bwMode="auto">
          <a:xfrm>
            <a:off x="2771800" y="1809256"/>
            <a:ext cx="4752528"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控制</a:t>
            </a:r>
            <a:r>
              <a:rPr lang="en-US" altLang="zh-CN" sz="2000" b="1">
                <a:latin typeface="Times New Roman" panose="02020603050405020304" pitchFamily="18" charset="0"/>
                <a:cs typeface="Times New Roman" panose="02020603050405020304" pitchFamily="18" charset="0"/>
              </a:rPr>
              <a:t>ADC0809</a:t>
            </a:r>
            <a:r>
              <a:rPr lang="zh-CN" altLang="en-US" sz="2000" b="1">
                <a:latin typeface="Times New Roman" panose="02020603050405020304" pitchFamily="18" charset="0"/>
                <a:cs typeface="Times New Roman" panose="02020603050405020304" pitchFamily="18" charset="0"/>
              </a:rPr>
              <a:t>采样状态机的状态编码表</a:t>
            </a: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18</a:t>
            </a:fld>
            <a:endParaRPr lang="zh-CN" altLang="en-US"/>
          </a:p>
        </p:txBody>
      </p:sp>
    </p:spTree>
    <p:extLst>
      <p:ext uri="{BB962C8B-B14F-4D97-AF65-F5344CB8AC3E}">
        <p14:creationId xmlns:p14="http://schemas.microsoft.com/office/powerpoint/2010/main" val="11194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7567613" y="6206555"/>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9" name="Text Box 9"/>
          <p:cNvSpPr txBox="1">
            <a:spLocks noChangeArrowheads="1"/>
          </p:cNvSpPr>
          <p:nvPr/>
        </p:nvSpPr>
        <p:spPr bwMode="auto">
          <a:xfrm>
            <a:off x="1115617" y="44624"/>
            <a:ext cx="77048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10-8</a:t>
            </a:r>
            <a:r>
              <a:rPr kumimoji="1" lang="zh-CN" altLang="en-US" sz="2000" b="1">
                <a:solidFill>
                  <a:srgbClr val="F79646">
                    <a:lumMod val="50000"/>
                  </a:srgbClr>
                </a:solidFill>
                <a:latin typeface="Times New Roman" pitchFamily="18" charset="0"/>
                <a:cs typeface="Times New Roman" pitchFamily="18" charset="0"/>
              </a:rPr>
              <a:t> </a:t>
            </a:r>
            <a:r>
              <a:rPr kumimoji="1" lang="zh-CN" altLang="en-US" sz="2400" b="1">
                <a:solidFill>
                  <a:srgbClr val="F79646">
                    <a:lumMod val="50000"/>
                  </a:srgbClr>
                </a:solidFill>
                <a:latin typeface="Times New Roman" pitchFamily="18" charset="0"/>
                <a:cs typeface="Times New Roman" pitchFamily="18" charset="0"/>
              </a:rPr>
              <a:t>：</a:t>
            </a:r>
            <a:r>
              <a:rPr kumimoji="1" lang="en-US" altLang="zh-CN" sz="2400" b="1">
                <a:solidFill>
                  <a:srgbClr val="F79646">
                    <a:lumMod val="50000"/>
                  </a:srgbClr>
                </a:solidFill>
                <a:latin typeface="Times New Roman" pitchFamily="18" charset="0"/>
                <a:cs typeface="Times New Roman" pitchFamily="18" charset="0"/>
              </a:rPr>
              <a:t>ADC0809</a:t>
            </a:r>
            <a:r>
              <a:rPr kumimoji="1" lang="zh-CN" altLang="en-US" sz="2400" b="1">
                <a:solidFill>
                  <a:srgbClr val="F79646">
                    <a:lumMod val="50000"/>
                  </a:srgbClr>
                </a:solidFill>
                <a:latin typeface="Times New Roman" pitchFamily="18" charset="0"/>
                <a:cs typeface="Times New Roman" pitchFamily="18" charset="0"/>
              </a:rPr>
              <a:t>采样控制（状态码直接输出型）</a:t>
            </a:r>
            <a:r>
              <a:rPr kumimoji="1" lang="en-US" altLang="zh-CN" sz="2200" b="1">
                <a:solidFill>
                  <a:srgbClr val="0000FF"/>
                </a:solidFill>
                <a:latin typeface="Times New Roman" pitchFamily="18" charset="0"/>
                <a:cs typeface="Times New Roman" pitchFamily="18" charset="0"/>
              </a:rPr>
              <a:t>       </a:t>
            </a:r>
            <a:endParaRPr kumimoji="1" lang="zh-CN" altLang="en-US" sz="2200" b="1">
              <a:solidFill>
                <a:srgbClr val="0000FF"/>
              </a:solidFill>
              <a:latin typeface="Times New Roman" pitchFamily="18" charset="0"/>
              <a:cs typeface="Times New Roman" pitchFamily="18" charset="0"/>
            </a:endParaRPr>
          </a:p>
        </p:txBody>
      </p:sp>
      <p:sp>
        <p:nvSpPr>
          <p:cNvPr id="6" name="Text Box 9"/>
          <p:cNvSpPr txBox="1">
            <a:spLocks noChangeArrowheads="1"/>
          </p:cNvSpPr>
          <p:nvPr/>
        </p:nvSpPr>
        <p:spPr bwMode="auto">
          <a:xfrm>
            <a:off x="1259632" y="476672"/>
            <a:ext cx="7560841" cy="6264000"/>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hangingPunct="0">
              <a:lnSpc>
                <a:spcPct val="90000"/>
              </a:lnSpc>
            </a:pPr>
            <a:r>
              <a:rPr kumimoji="1" lang="en-US" altLang="zh-CN" b="1">
                <a:solidFill>
                  <a:srgbClr val="000000"/>
                </a:solidFill>
                <a:latin typeface="Times New Roman" pitchFamily="18" charset="0"/>
                <a:cs typeface="Times New Roman" pitchFamily="18" charset="0"/>
              </a:rPr>
              <a:t>module ADC0809 (D, CLK, ECO, RST, ALE, START, OE, ADDA, Q, LOCK_T);</a:t>
            </a:r>
          </a:p>
          <a:p>
            <a:pPr eaLnBrk="0" hangingPunct="0">
              <a:lnSpc>
                <a:spcPct val="90000"/>
              </a:lnSpc>
            </a:pPr>
            <a:r>
              <a:rPr kumimoji="1" lang="en-US" altLang="zh-CN" b="1">
                <a:solidFill>
                  <a:srgbClr val="000000"/>
                </a:solidFill>
                <a:latin typeface="Times New Roman" pitchFamily="18" charset="0"/>
                <a:cs typeface="Times New Roman" pitchFamily="18" charset="0"/>
              </a:rPr>
              <a:t>    input [7: 0] D;  input CLK, RST, EOC;</a:t>
            </a:r>
          </a:p>
          <a:p>
            <a:pPr eaLnBrk="0" hangingPunct="0">
              <a:lnSpc>
                <a:spcPct val="90000"/>
              </a:lnSpc>
            </a:pPr>
            <a:r>
              <a:rPr kumimoji="1" lang="en-US" altLang="zh-CN" b="1">
                <a:solidFill>
                  <a:srgbClr val="000000"/>
                </a:solidFill>
                <a:latin typeface="Times New Roman" pitchFamily="18" charset="0"/>
                <a:cs typeface="Times New Roman" pitchFamily="18" charset="0"/>
              </a:rPr>
              <a:t>    output START, OE, ALE, ADDA, LOCK_T;  output [7: 0] Q;</a:t>
            </a:r>
          </a:p>
          <a:p>
            <a:pPr eaLnBrk="0" hangingPunct="0">
              <a:lnSpc>
                <a:spcPct val="90000"/>
              </a:lnSpc>
            </a:pPr>
            <a:r>
              <a:rPr kumimoji="1" lang="en-US" altLang="zh-CN" b="1">
                <a:solidFill>
                  <a:srgbClr val="000000"/>
                </a:solidFill>
                <a:latin typeface="Times New Roman" pitchFamily="18" charset="0"/>
                <a:cs typeface="Times New Roman" pitchFamily="18" charset="0"/>
              </a:rPr>
              <a:t>    parameter s0=5'B00000, s1=5'B11000, s2=5'B00001, s3=5'B00100, s4=5'B00110;</a:t>
            </a:r>
            <a:endParaRPr kumimoji="1" lang="en-US" altLang="zh-CN" b="1">
              <a:solidFill>
                <a:schemeClr val="accent6">
                  <a:lumMod val="50000"/>
                </a:schemeClr>
              </a:solidFill>
              <a:latin typeface="Times New Roman" pitchFamily="18" charset="0"/>
              <a:cs typeface="Times New Roman" pitchFamily="18" charset="0"/>
            </a:endParaRPr>
          </a:p>
          <a:p>
            <a:pPr eaLnBrk="0" hangingPunct="0">
              <a:lnSpc>
                <a:spcPct val="90000"/>
              </a:lnSpc>
            </a:pPr>
            <a:r>
              <a:rPr kumimoji="1" lang="en-US" altLang="zh-CN" b="1">
                <a:solidFill>
                  <a:srgbClr val="000000"/>
                </a:solidFill>
                <a:latin typeface="Times New Roman" pitchFamily="18" charset="0"/>
                <a:cs typeface="Times New Roman" pitchFamily="18" charset="0"/>
              </a:rPr>
              <a:t>    reg [4: 0] cs, SOUT, </a:t>
            </a:r>
            <a:r>
              <a:rPr kumimoji="1" lang="en-US" altLang="zh-CN" b="1" err="1">
                <a:solidFill>
                  <a:srgbClr val="000000"/>
                </a:solidFill>
                <a:latin typeface="Times New Roman" pitchFamily="18" charset="0"/>
                <a:cs typeface="Times New Roman" pitchFamily="18" charset="0"/>
              </a:rPr>
              <a:t>next_state</a:t>
            </a:r>
            <a:r>
              <a:rPr kumimoji="1" lang="en-US" altLang="zh-CN" b="1">
                <a:solidFill>
                  <a:srgbClr val="000000"/>
                </a:solidFill>
                <a:latin typeface="Times New Roman" pitchFamily="18" charset="0"/>
                <a:cs typeface="Times New Roman" pitchFamily="18" charset="0"/>
              </a:rPr>
              <a:t>;  reg[7: 0] REGL;  reg LOCK;</a:t>
            </a:r>
          </a:p>
          <a:p>
            <a:pPr eaLnBrk="0" hangingPunct="0">
              <a:lnSpc>
                <a:spcPct val="90000"/>
              </a:lnSpc>
            </a:pPr>
            <a:r>
              <a:rPr kumimoji="1" lang="en-US" altLang="zh-CN" b="1">
                <a:solidFill>
                  <a:srgbClr val="000000"/>
                </a:solidFill>
                <a:latin typeface="Times New Roman" pitchFamily="18" charset="0"/>
                <a:cs typeface="Times New Roman" pitchFamily="18" charset="0"/>
              </a:rPr>
              <a:t>    always @ (cs or EOC) begin</a:t>
            </a:r>
          </a:p>
          <a:p>
            <a:pPr eaLnBrk="0" hangingPunct="0">
              <a:lnSpc>
                <a:spcPct val="90000"/>
              </a:lnSpc>
            </a:pPr>
            <a:r>
              <a:rPr kumimoji="1" lang="en-US" altLang="zh-CN" b="1">
                <a:solidFill>
                  <a:srgbClr val="000000"/>
                </a:solidFill>
                <a:latin typeface="Times New Roman" pitchFamily="18" charset="0"/>
                <a:cs typeface="Times New Roman" pitchFamily="18" charset="0"/>
              </a:rPr>
              <a:t>        case (cs)</a:t>
            </a:r>
          </a:p>
          <a:p>
            <a:pPr eaLnBrk="0" hangingPunct="0">
              <a:lnSpc>
                <a:spcPct val="90000"/>
              </a:lnSpc>
            </a:pPr>
            <a:r>
              <a:rPr kumimoji="1" lang="en-US" altLang="zh-CN" b="1">
                <a:solidFill>
                  <a:srgbClr val="000000"/>
                </a:solidFill>
                <a:latin typeface="Times New Roman" pitchFamily="18" charset="0"/>
                <a:cs typeface="Times New Roman" pitchFamily="18" charset="0"/>
              </a:rPr>
              <a:t>            s0 : begin  </a:t>
            </a:r>
            <a:r>
              <a:rPr kumimoji="1" lang="en-US" altLang="zh-CN" b="1" err="1">
                <a:solidFill>
                  <a:srgbClr val="000000"/>
                </a:solidFill>
                <a:latin typeface="Times New Roman" pitchFamily="18" charset="0"/>
                <a:cs typeface="Times New Roman" pitchFamily="18" charset="0"/>
              </a:rPr>
              <a:t>next_state</a:t>
            </a:r>
            <a:r>
              <a:rPr kumimoji="1" lang="en-US" altLang="zh-CN" b="1">
                <a:solidFill>
                  <a:srgbClr val="000000"/>
                </a:solidFill>
                <a:latin typeface="Times New Roman" pitchFamily="18" charset="0"/>
                <a:cs typeface="Times New Roman" pitchFamily="18" charset="0"/>
              </a:rPr>
              <a:t>&lt;=s1;  SOUT=s0;  end</a:t>
            </a:r>
          </a:p>
          <a:p>
            <a:pPr eaLnBrk="0" hangingPunct="0">
              <a:lnSpc>
                <a:spcPct val="90000"/>
              </a:lnSpc>
            </a:pPr>
            <a:r>
              <a:rPr kumimoji="1" lang="en-US" altLang="zh-CN" b="1">
                <a:solidFill>
                  <a:srgbClr val="000000"/>
                </a:solidFill>
                <a:latin typeface="Times New Roman" pitchFamily="18" charset="0"/>
                <a:cs typeface="Times New Roman" pitchFamily="18" charset="0"/>
              </a:rPr>
              <a:t>            s1 : begin  </a:t>
            </a:r>
            <a:r>
              <a:rPr kumimoji="1" lang="en-US" altLang="zh-CN" b="1" err="1">
                <a:solidFill>
                  <a:srgbClr val="000000"/>
                </a:solidFill>
                <a:latin typeface="Times New Roman" pitchFamily="18" charset="0"/>
                <a:cs typeface="Times New Roman" pitchFamily="18" charset="0"/>
              </a:rPr>
              <a:t>next_state</a:t>
            </a:r>
            <a:r>
              <a:rPr kumimoji="1" lang="en-US" altLang="zh-CN" b="1">
                <a:solidFill>
                  <a:srgbClr val="000000"/>
                </a:solidFill>
                <a:latin typeface="Times New Roman" pitchFamily="18" charset="0"/>
                <a:cs typeface="Times New Roman" pitchFamily="18" charset="0"/>
              </a:rPr>
              <a:t>&lt;=s2;  SOUT=s1;  end</a:t>
            </a:r>
          </a:p>
          <a:p>
            <a:pPr eaLnBrk="0" hangingPunct="0">
              <a:lnSpc>
                <a:spcPct val="90000"/>
              </a:lnSpc>
            </a:pPr>
            <a:r>
              <a:rPr kumimoji="1" lang="en-US" altLang="zh-CN" b="1">
                <a:solidFill>
                  <a:srgbClr val="000000"/>
                </a:solidFill>
                <a:latin typeface="Times New Roman" pitchFamily="18" charset="0"/>
                <a:cs typeface="Times New Roman" pitchFamily="18" charset="0"/>
              </a:rPr>
              <a:t>            s2 : begin  SOUT=s2; </a:t>
            </a:r>
          </a:p>
          <a:p>
            <a:pPr eaLnBrk="0" hangingPunct="0">
              <a:lnSpc>
                <a:spcPct val="90000"/>
              </a:lnSpc>
            </a:pPr>
            <a:r>
              <a:rPr kumimoji="1" lang="en-US" altLang="zh-CN" b="1">
                <a:solidFill>
                  <a:srgbClr val="000000"/>
                </a:solidFill>
                <a:latin typeface="Times New Roman" pitchFamily="18" charset="0"/>
                <a:cs typeface="Times New Roman" pitchFamily="18" charset="0"/>
              </a:rPr>
              <a:t>                     if (EOC==1'b1)  </a:t>
            </a:r>
            <a:r>
              <a:rPr kumimoji="1" lang="en-US" altLang="zh-CN" b="1" err="1">
                <a:solidFill>
                  <a:srgbClr val="000000"/>
                </a:solidFill>
                <a:latin typeface="Times New Roman" pitchFamily="18" charset="0"/>
                <a:cs typeface="Times New Roman" pitchFamily="18" charset="0"/>
              </a:rPr>
              <a:t>next_state</a:t>
            </a:r>
            <a:r>
              <a:rPr kumimoji="1" lang="en-US" altLang="zh-CN" b="1">
                <a:solidFill>
                  <a:srgbClr val="000000"/>
                </a:solidFill>
                <a:latin typeface="Times New Roman" pitchFamily="18" charset="0"/>
                <a:cs typeface="Times New Roman" pitchFamily="18" charset="0"/>
              </a:rPr>
              <a:t>=s3; else </a:t>
            </a:r>
            <a:r>
              <a:rPr kumimoji="1" lang="en-US" altLang="zh-CN" b="1" err="1">
                <a:solidFill>
                  <a:srgbClr val="000000"/>
                </a:solidFill>
                <a:latin typeface="Times New Roman" pitchFamily="18" charset="0"/>
                <a:cs typeface="Times New Roman" pitchFamily="18" charset="0"/>
              </a:rPr>
              <a:t>next_state</a:t>
            </a:r>
            <a:r>
              <a:rPr kumimoji="1" lang="en-US" altLang="zh-CN" b="1">
                <a:solidFill>
                  <a:srgbClr val="000000"/>
                </a:solidFill>
                <a:latin typeface="Times New Roman" pitchFamily="18" charset="0"/>
                <a:cs typeface="Times New Roman" pitchFamily="18" charset="0"/>
              </a:rPr>
              <a:t>=s2; end</a:t>
            </a:r>
          </a:p>
          <a:p>
            <a:pPr eaLnBrk="0" hangingPunct="0">
              <a:lnSpc>
                <a:spcPct val="90000"/>
              </a:lnSpc>
            </a:pPr>
            <a:r>
              <a:rPr kumimoji="1" lang="en-US" altLang="zh-CN" b="1">
                <a:solidFill>
                  <a:srgbClr val="000000"/>
                </a:solidFill>
                <a:latin typeface="Times New Roman" pitchFamily="18" charset="0"/>
                <a:cs typeface="Times New Roman" pitchFamily="18" charset="0"/>
              </a:rPr>
              <a:t>            s3 : begin  SOUT=s3;  </a:t>
            </a:r>
            <a:r>
              <a:rPr kumimoji="1" lang="en-US" altLang="zh-CN" b="1" err="1">
                <a:solidFill>
                  <a:srgbClr val="000000"/>
                </a:solidFill>
                <a:latin typeface="Times New Roman" pitchFamily="18" charset="0"/>
                <a:cs typeface="Times New Roman" pitchFamily="18" charset="0"/>
              </a:rPr>
              <a:t>next_state</a:t>
            </a:r>
            <a:r>
              <a:rPr kumimoji="1" lang="en-US" altLang="zh-CN" b="1">
                <a:solidFill>
                  <a:srgbClr val="000000"/>
                </a:solidFill>
                <a:latin typeface="Times New Roman" pitchFamily="18" charset="0"/>
                <a:cs typeface="Times New Roman" pitchFamily="18" charset="0"/>
              </a:rPr>
              <a:t>=s4;  end</a:t>
            </a:r>
          </a:p>
          <a:p>
            <a:pPr eaLnBrk="0" hangingPunct="0">
              <a:lnSpc>
                <a:spcPct val="90000"/>
              </a:lnSpc>
            </a:pPr>
            <a:r>
              <a:rPr kumimoji="1" lang="en-US" altLang="zh-CN" b="1">
                <a:solidFill>
                  <a:srgbClr val="000000"/>
                </a:solidFill>
                <a:latin typeface="Times New Roman" pitchFamily="18" charset="0"/>
                <a:cs typeface="Times New Roman" pitchFamily="18" charset="0"/>
              </a:rPr>
              <a:t>            s4 : begin  SOUT=s4;  </a:t>
            </a:r>
            <a:r>
              <a:rPr kumimoji="1" lang="en-US" altLang="zh-CN" b="1" err="1">
                <a:solidFill>
                  <a:srgbClr val="000000"/>
                </a:solidFill>
                <a:latin typeface="Times New Roman" pitchFamily="18" charset="0"/>
                <a:cs typeface="Times New Roman" pitchFamily="18" charset="0"/>
              </a:rPr>
              <a:t>next_state</a:t>
            </a:r>
            <a:r>
              <a:rPr kumimoji="1" lang="en-US" altLang="zh-CN" b="1">
                <a:solidFill>
                  <a:srgbClr val="000000"/>
                </a:solidFill>
                <a:latin typeface="Times New Roman" pitchFamily="18" charset="0"/>
                <a:cs typeface="Times New Roman" pitchFamily="18" charset="0"/>
              </a:rPr>
              <a:t>=s0;  end 			       </a:t>
            </a:r>
          </a:p>
          <a:p>
            <a:pPr eaLnBrk="0" hangingPunct="0">
              <a:lnSpc>
                <a:spcPct val="90000"/>
              </a:lnSpc>
            </a:pPr>
            <a:r>
              <a:rPr kumimoji="1" lang="en-US" altLang="zh-CN" b="1">
                <a:solidFill>
                  <a:srgbClr val="000000"/>
                </a:solidFill>
                <a:latin typeface="Times New Roman" pitchFamily="18" charset="0"/>
                <a:cs typeface="Times New Roman" pitchFamily="18" charset="0"/>
              </a:rPr>
              <a:t>            default : begin  </a:t>
            </a:r>
            <a:r>
              <a:rPr kumimoji="1" lang="en-US" altLang="zh-CN" b="1" err="1">
                <a:solidFill>
                  <a:srgbClr val="000000"/>
                </a:solidFill>
                <a:latin typeface="Times New Roman" pitchFamily="18" charset="0"/>
                <a:cs typeface="Times New Roman" pitchFamily="18" charset="0"/>
              </a:rPr>
              <a:t>next_state</a:t>
            </a:r>
            <a:r>
              <a:rPr kumimoji="1" lang="en-US" altLang="zh-CN" b="1">
                <a:solidFill>
                  <a:srgbClr val="000000"/>
                </a:solidFill>
                <a:latin typeface="Times New Roman" pitchFamily="18" charset="0"/>
                <a:cs typeface="Times New Roman" pitchFamily="18" charset="0"/>
              </a:rPr>
              <a:t>=s0;  SOUT=s0;  end</a:t>
            </a:r>
          </a:p>
          <a:p>
            <a:pPr eaLnBrk="0" hangingPunct="0">
              <a:lnSpc>
                <a:spcPct val="90000"/>
              </a:lnSpc>
            </a:pPr>
            <a:r>
              <a:rPr kumimoji="1" lang="en-US" altLang="zh-CN" b="1">
                <a:solidFill>
                  <a:srgbClr val="000000"/>
                </a:solidFill>
                <a:latin typeface="Times New Roman" pitchFamily="18" charset="0"/>
                <a:cs typeface="Times New Roman" pitchFamily="18" charset="0"/>
              </a:rPr>
              <a:t>        </a:t>
            </a:r>
            <a:r>
              <a:rPr kumimoji="1" lang="en-US" altLang="zh-CN" b="1" err="1">
                <a:solidFill>
                  <a:srgbClr val="000000"/>
                </a:solidFill>
                <a:latin typeface="Times New Roman" pitchFamily="18" charset="0"/>
                <a:cs typeface="Times New Roman" pitchFamily="18" charset="0"/>
              </a:rPr>
              <a:t>endcase</a:t>
            </a:r>
            <a:endParaRPr kumimoji="1" lang="en-US" altLang="zh-CN" b="1">
              <a:solidFill>
                <a:srgbClr val="000000"/>
              </a:solidFill>
              <a:latin typeface="Times New Roman" pitchFamily="18" charset="0"/>
              <a:cs typeface="Times New Roman" pitchFamily="18" charset="0"/>
            </a:endParaRPr>
          </a:p>
          <a:p>
            <a:pPr eaLnBrk="0" hangingPunct="0">
              <a:lnSpc>
                <a:spcPct val="90000"/>
              </a:lnSpc>
            </a:pPr>
            <a:r>
              <a:rPr kumimoji="1" lang="en-US" altLang="zh-CN" b="1">
                <a:solidFill>
                  <a:srgbClr val="000000"/>
                </a:solidFill>
                <a:latin typeface="Times New Roman" pitchFamily="18" charset="0"/>
                <a:cs typeface="Times New Roman" pitchFamily="18" charset="0"/>
              </a:rPr>
              <a:t>    end</a:t>
            </a:r>
          </a:p>
          <a:p>
            <a:pPr eaLnBrk="0" hangingPunct="0">
              <a:lnSpc>
                <a:spcPct val="90000"/>
              </a:lnSpc>
            </a:pPr>
            <a:r>
              <a:rPr kumimoji="1" lang="en-US" altLang="zh-CN" b="1">
                <a:solidFill>
                  <a:srgbClr val="000000"/>
                </a:solidFill>
                <a:latin typeface="Times New Roman" pitchFamily="18" charset="0"/>
                <a:cs typeface="Times New Roman" pitchFamily="18" charset="0"/>
              </a:rPr>
              <a:t>    always @ (</a:t>
            </a:r>
            <a:r>
              <a:rPr kumimoji="1" lang="en-US" altLang="zh-CN" b="1" err="1">
                <a:solidFill>
                  <a:srgbClr val="000000"/>
                </a:solidFill>
                <a:latin typeface="Times New Roman" pitchFamily="18" charset="0"/>
                <a:cs typeface="Times New Roman" pitchFamily="18" charset="0"/>
              </a:rPr>
              <a:t>posedge</a:t>
            </a:r>
            <a:r>
              <a:rPr kumimoji="1" lang="en-US" altLang="zh-CN" b="1">
                <a:solidFill>
                  <a:srgbClr val="000000"/>
                </a:solidFill>
                <a:latin typeface="Times New Roman" pitchFamily="18" charset="0"/>
                <a:cs typeface="Times New Roman" pitchFamily="18" charset="0"/>
              </a:rPr>
              <a:t> CLK or </a:t>
            </a:r>
            <a:r>
              <a:rPr kumimoji="1" lang="en-US" altLang="zh-CN" b="1" err="1">
                <a:solidFill>
                  <a:srgbClr val="000000"/>
                </a:solidFill>
                <a:latin typeface="Times New Roman" pitchFamily="18" charset="0"/>
                <a:cs typeface="Times New Roman" pitchFamily="18" charset="0"/>
              </a:rPr>
              <a:t>posedge</a:t>
            </a:r>
            <a:r>
              <a:rPr kumimoji="1" lang="en-US" altLang="zh-CN" b="1">
                <a:solidFill>
                  <a:srgbClr val="000000"/>
                </a:solidFill>
                <a:latin typeface="Times New Roman" pitchFamily="18" charset="0"/>
                <a:cs typeface="Times New Roman" pitchFamily="18" charset="0"/>
              </a:rPr>
              <a:t> RST)  begin </a:t>
            </a:r>
            <a:r>
              <a:rPr kumimoji="1" lang="en-US" altLang="zh-CN" b="1">
                <a:solidFill>
                  <a:schemeClr val="accent6">
                    <a:lumMod val="50000"/>
                  </a:schemeClr>
                </a:solidFill>
                <a:latin typeface="Times New Roman" pitchFamily="18" charset="0"/>
                <a:cs typeface="Times New Roman" pitchFamily="18" charset="0"/>
              </a:rPr>
              <a:t>//</a:t>
            </a:r>
            <a:r>
              <a:rPr kumimoji="1" lang="zh-CN" altLang="en-US" b="1">
                <a:solidFill>
                  <a:schemeClr val="accent6">
                    <a:lumMod val="50000"/>
                  </a:schemeClr>
                </a:solidFill>
                <a:latin typeface="Times New Roman" pitchFamily="18" charset="0"/>
                <a:cs typeface="Times New Roman" pitchFamily="18" charset="0"/>
              </a:rPr>
              <a:t>时序过程</a:t>
            </a:r>
            <a:endParaRPr kumimoji="1" lang="en-US" altLang="zh-CN" b="1">
              <a:solidFill>
                <a:schemeClr val="accent6">
                  <a:lumMod val="50000"/>
                </a:schemeClr>
              </a:solidFill>
              <a:latin typeface="Times New Roman" pitchFamily="18" charset="0"/>
              <a:cs typeface="Times New Roman" pitchFamily="18" charset="0"/>
            </a:endParaRPr>
          </a:p>
          <a:p>
            <a:pPr eaLnBrk="0" hangingPunct="0">
              <a:lnSpc>
                <a:spcPct val="90000"/>
              </a:lnSpc>
            </a:pPr>
            <a:r>
              <a:rPr kumimoji="1" lang="en-US" altLang="zh-CN" b="1">
                <a:solidFill>
                  <a:srgbClr val="000000"/>
                </a:solidFill>
                <a:latin typeface="Times New Roman" pitchFamily="18" charset="0"/>
                <a:cs typeface="Times New Roman" pitchFamily="18" charset="0"/>
              </a:rPr>
              <a:t>        if</a:t>
            </a:r>
            <a:r>
              <a:rPr kumimoji="1" lang="zh-CN" altLang="en-US" b="1">
                <a:solidFill>
                  <a:srgbClr val="000000"/>
                </a:solidFill>
                <a:latin typeface="Times New Roman" pitchFamily="18" charset="0"/>
                <a:cs typeface="Times New Roman" pitchFamily="18" charset="0"/>
              </a:rPr>
              <a:t> </a:t>
            </a:r>
            <a:r>
              <a:rPr kumimoji="1" lang="en-US" altLang="zh-CN" b="1">
                <a:solidFill>
                  <a:srgbClr val="000000"/>
                </a:solidFill>
                <a:latin typeface="Times New Roman" pitchFamily="18" charset="0"/>
                <a:cs typeface="Times New Roman" pitchFamily="18" charset="0"/>
              </a:rPr>
              <a:t>(RST) cs&lt;=s0;  else cs&lt;=</a:t>
            </a:r>
            <a:r>
              <a:rPr kumimoji="1" lang="en-US" altLang="zh-CN" b="1" err="1">
                <a:solidFill>
                  <a:srgbClr val="000000"/>
                </a:solidFill>
                <a:latin typeface="Times New Roman" pitchFamily="18" charset="0"/>
                <a:cs typeface="Times New Roman" pitchFamily="18" charset="0"/>
              </a:rPr>
              <a:t>next_state</a:t>
            </a:r>
            <a:r>
              <a:rPr kumimoji="1" lang="en-US" altLang="zh-CN" b="1">
                <a:solidFill>
                  <a:srgbClr val="000000"/>
                </a:solidFill>
                <a:latin typeface="Times New Roman" pitchFamily="18" charset="0"/>
                <a:cs typeface="Times New Roman" pitchFamily="18" charset="0"/>
              </a:rPr>
              <a:t>;  end</a:t>
            </a:r>
          </a:p>
          <a:p>
            <a:pPr eaLnBrk="0" hangingPunct="0">
              <a:lnSpc>
                <a:spcPct val="90000"/>
              </a:lnSpc>
            </a:pPr>
            <a:r>
              <a:rPr kumimoji="1" lang="en-US" altLang="zh-CN" b="1">
                <a:solidFill>
                  <a:srgbClr val="000000"/>
                </a:solidFill>
                <a:latin typeface="Times New Roman" pitchFamily="18" charset="0"/>
                <a:cs typeface="Times New Roman" pitchFamily="18" charset="0"/>
              </a:rPr>
              <a:t>    always @ (</a:t>
            </a:r>
            <a:r>
              <a:rPr kumimoji="1" lang="en-US" altLang="zh-CN" b="1" err="1">
                <a:solidFill>
                  <a:srgbClr val="000000"/>
                </a:solidFill>
                <a:latin typeface="Times New Roman" pitchFamily="18" charset="0"/>
                <a:cs typeface="Times New Roman" pitchFamily="18" charset="0"/>
              </a:rPr>
              <a:t>posedge</a:t>
            </a:r>
            <a:r>
              <a:rPr kumimoji="1" lang="en-US" altLang="zh-CN" b="1">
                <a:solidFill>
                  <a:srgbClr val="000000"/>
                </a:solidFill>
                <a:latin typeface="Times New Roman" pitchFamily="18" charset="0"/>
                <a:cs typeface="Times New Roman" pitchFamily="18" charset="0"/>
              </a:rPr>
              <a:t> SOUT[1]) </a:t>
            </a:r>
            <a:r>
              <a:rPr kumimoji="1" lang="en-US" altLang="zh-CN" b="1">
                <a:solidFill>
                  <a:schemeClr val="accent6">
                    <a:lumMod val="50000"/>
                  </a:schemeClr>
                </a:solidFill>
                <a:latin typeface="Times New Roman" pitchFamily="18" charset="0"/>
                <a:cs typeface="Times New Roman" pitchFamily="18" charset="0"/>
              </a:rPr>
              <a:t>//</a:t>
            </a:r>
            <a:r>
              <a:rPr kumimoji="1" lang="zh-CN" altLang="en-US" b="1">
                <a:solidFill>
                  <a:schemeClr val="accent6">
                    <a:lumMod val="50000"/>
                  </a:schemeClr>
                </a:solidFill>
                <a:latin typeface="Times New Roman" pitchFamily="18" charset="0"/>
                <a:cs typeface="Times New Roman" pitchFamily="18" charset="0"/>
              </a:rPr>
              <a:t>寄存器过程</a:t>
            </a:r>
            <a:endParaRPr kumimoji="1" lang="en-US" altLang="zh-CN" b="1">
              <a:solidFill>
                <a:schemeClr val="accent6">
                  <a:lumMod val="50000"/>
                </a:schemeClr>
              </a:solidFill>
              <a:latin typeface="Times New Roman" pitchFamily="18" charset="0"/>
              <a:cs typeface="Times New Roman" pitchFamily="18" charset="0"/>
            </a:endParaRPr>
          </a:p>
          <a:p>
            <a:pPr eaLnBrk="0" hangingPunct="0">
              <a:lnSpc>
                <a:spcPct val="90000"/>
              </a:lnSpc>
            </a:pPr>
            <a:r>
              <a:rPr kumimoji="1" lang="en-US" altLang="zh-CN" b="1">
                <a:solidFill>
                  <a:srgbClr val="000000"/>
                </a:solidFill>
                <a:latin typeface="Times New Roman" pitchFamily="18" charset="0"/>
                <a:cs typeface="Times New Roman" pitchFamily="18" charset="0"/>
              </a:rPr>
              <a:t>        if (SOUT[1]) REGAL&lt;=D;</a:t>
            </a:r>
          </a:p>
          <a:p>
            <a:pPr eaLnBrk="0" hangingPunct="0">
              <a:lnSpc>
                <a:spcPct val="90000"/>
              </a:lnSpc>
            </a:pPr>
            <a:r>
              <a:rPr kumimoji="1" lang="en-US" altLang="zh-CN" b="1">
                <a:solidFill>
                  <a:srgbClr val="000000"/>
                </a:solidFill>
                <a:latin typeface="Times New Roman" pitchFamily="18" charset="0"/>
                <a:cs typeface="Times New Roman" pitchFamily="18" charset="0"/>
              </a:rPr>
              <a:t>    assign ADDA=0;  assign Q=REGL;  assign LOCK_T=SOUT[1];</a:t>
            </a:r>
          </a:p>
          <a:p>
            <a:pPr eaLnBrk="0" hangingPunct="0">
              <a:lnSpc>
                <a:spcPct val="90000"/>
              </a:lnSpc>
            </a:pPr>
            <a:r>
              <a:rPr kumimoji="1" lang="en-US" altLang="zh-CN" b="1">
                <a:solidFill>
                  <a:srgbClr val="000000"/>
                </a:solidFill>
                <a:latin typeface="Times New Roman" pitchFamily="18" charset="0"/>
                <a:cs typeface="Times New Roman" pitchFamily="18" charset="0"/>
              </a:rPr>
              <a:t>    assign OE=SOUT[2];  assign ALE=SOUT[3];  assign START=SOUT[4];</a:t>
            </a:r>
          </a:p>
          <a:p>
            <a:pPr eaLnBrk="0" hangingPunct="0">
              <a:lnSpc>
                <a:spcPct val="90000"/>
              </a:lnSpc>
            </a:pPr>
            <a:r>
              <a:rPr kumimoji="1" lang="en-US" altLang="zh-CN" b="1" err="1">
                <a:solidFill>
                  <a:srgbClr val="000000"/>
                </a:solidFill>
                <a:latin typeface="Times New Roman" pitchFamily="18" charset="0"/>
                <a:cs typeface="Times New Roman" pitchFamily="18" charset="0"/>
              </a:rPr>
              <a:t>endmodule</a:t>
            </a:r>
            <a:endParaRPr kumimoji="1" lang="en-US" altLang="zh-CN" b="1">
              <a:solidFill>
                <a:srgbClr val="000000"/>
              </a:solidFill>
              <a:latin typeface="Times New Roman" pitchFamily="18" charset="0"/>
              <a:cs typeface="Times New Roman" pitchFamily="18" charset="0"/>
            </a:endParaRP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19</a:t>
            </a:fld>
            <a:endParaRPr lang="zh-CN" altLang="en-US"/>
          </a:p>
        </p:txBody>
      </p:sp>
      <p:cxnSp>
        <p:nvCxnSpPr>
          <p:cNvPr id="3" name="直接连接符 2">
            <a:extLst>
              <a:ext uri="{FF2B5EF4-FFF2-40B4-BE49-F238E27FC236}">
                <a16:creationId xmlns:a16="http://schemas.microsoft.com/office/drawing/2014/main" id="{9EEB69B5-A4CB-4079-B215-EEC7283D93E1}"/>
              </a:ext>
            </a:extLst>
          </p:cNvPr>
          <p:cNvCxnSpPr/>
          <p:nvPr/>
        </p:nvCxnSpPr>
        <p:spPr>
          <a:xfrm>
            <a:off x="2806810" y="2250219"/>
            <a:ext cx="636105" cy="0"/>
          </a:xfrm>
          <a:prstGeom prst="line">
            <a:avLst/>
          </a:prstGeom>
          <a:ln>
            <a:solidFill>
              <a:srgbClr val="CC3300"/>
            </a:solidFill>
          </a:ln>
          <a:effectLst/>
        </p:spPr>
        <p:style>
          <a:lnRef idx="3">
            <a:schemeClr val="accent2"/>
          </a:lnRef>
          <a:fillRef idx="0">
            <a:schemeClr val="accent2"/>
          </a:fillRef>
          <a:effectRef idx="2">
            <a:schemeClr val="accent2"/>
          </a:effectRef>
          <a:fontRef idx="minor">
            <a:schemeClr val="tx1"/>
          </a:fontRef>
        </p:style>
      </p:cxnSp>
      <p:cxnSp>
        <p:nvCxnSpPr>
          <p:cNvPr id="10" name="直接连接符 9">
            <a:extLst>
              <a:ext uri="{FF2B5EF4-FFF2-40B4-BE49-F238E27FC236}">
                <a16:creationId xmlns:a16="http://schemas.microsoft.com/office/drawing/2014/main" id="{CB04BAE0-743B-4652-934E-3DFE5DF2C9F0}"/>
              </a:ext>
            </a:extLst>
          </p:cNvPr>
          <p:cNvCxnSpPr>
            <a:cxnSpLocks/>
          </p:cNvCxnSpPr>
          <p:nvPr/>
        </p:nvCxnSpPr>
        <p:spPr>
          <a:xfrm>
            <a:off x="1551829" y="6457784"/>
            <a:ext cx="6964018" cy="0"/>
          </a:xfrm>
          <a:prstGeom prst="line">
            <a:avLst/>
          </a:prstGeom>
          <a:ln>
            <a:solidFill>
              <a:srgbClr val="CC3300"/>
            </a:solidFill>
          </a:ln>
          <a:effectLst/>
        </p:spPr>
        <p:style>
          <a:lnRef idx="3">
            <a:schemeClr val="accent2"/>
          </a:lnRef>
          <a:fillRef idx="0">
            <a:schemeClr val="accent2"/>
          </a:fillRef>
          <a:effectRef idx="2">
            <a:schemeClr val="accent2"/>
          </a:effectRef>
          <a:fontRef idx="minor">
            <a:schemeClr val="tx1"/>
          </a:fontRef>
        </p:style>
      </p:cxnSp>
      <p:cxnSp>
        <p:nvCxnSpPr>
          <p:cNvPr id="11" name="直接连接符 10">
            <a:extLst>
              <a:ext uri="{FF2B5EF4-FFF2-40B4-BE49-F238E27FC236}">
                <a16:creationId xmlns:a16="http://schemas.microsoft.com/office/drawing/2014/main" id="{BAEA9D92-23FF-4CC1-9B1C-F678CAE040CB}"/>
              </a:ext>
            </a:extLst>
          </p:cNvPr>
          <p:cNvCxnSpPr>
            <a:cxnSpLocks/>
          </p:cNvCxnSpPr>
          <p:nvPr/>
        </p:nvCxnSpPr>
        <p:spPr>
          <a:xfrm>
            <a:off x="5773972" y="6206555"/>
            <a:ext cx="1986501" cy="0"/>
          </a:xfrm>
          <a:prstGeom prst="line">
            <a:avLst/>
          </a:prstGeom>
          <a:ln>
            <a:solidFill>
              <a:srgbClr val="CC3300"/>
            </a:solidFill>
          </a:ln>
          <a:effectLst/>
        </p:spPr>
        <p:style>
          <a:lnRef idx="3">
            <a:schemeClr val="accent2"/>
          </a:lnRef>
          <a:fillRef idx="0">
            <a:schemeClr val="accent2"/>
          </a:fillRef>
          <a:effectRef idx="2">
            <a:schemeClr val="accent2"/>
          </a:effectRef>
          <a:fontRef idx="minor">
            <a:schemeClr val="tx1"/>
          </a:fontRef>
        </p:style>
      </p:cxnSp>
      <p:cxnSp>
        <p:nvCxnSpPr>
          <p:cNvPr id="13" name="直接连接符 12">
            <a:extLst>
              <a:ext uri="{FF2B5EF4-FFF2-40B4-BE49-F238E27FC236}">
                <a16:creationId xmlns:a16="http://schemas.microsoft.com/office/drawing/2014/main" id="{0F1E09FA-9E9F-44D6-967B-DA2DA323D497}"/>
              </a:ext>
            </a:extLst>
          </p:cNvPr>
          <p:cNvCxnSpPr>
            <a:cxnSpLocks/>
          </p:cNvCxnSpPr>
          <p:nvPr/>
        </p:nvCxnSpPr>
        <p:spPr>
          <a:xfrm>
            <a:off x="4693920" y="2979651"/>
            <a:ext cx="1023068" cy="0"/>
          </a:xfrm>
          <a:prstGeom prst="line">
            <a:avLst/>
          </a:prstGeom>
          <a:ln>
            <a:solidFill>
              <a:srgbClr val="0000FF"/>
            </a:solidFill>
          </a:ln>
          <a:effectLst/>
        </p:spPr>
        <p:style>
          <a:lnRef idx="3">
            <a:schemeClr val="accent2"/>
          </a:lnRef>
          <a:fillRef idx="0">
            <a:schemeClr val="accent2"/>
          </a:fillRef>
          <a:effectRef idx="2">
            <a:schemeClr val="accent2"/>
          </a:effectRef>
          <a:fontRef idx="minor">
            <a:schemeClr val="tx1"/>
          </a:fontRef>
        </p:style>
      </p:cxnSp>
      <p:cxnSp>
        <p:nvCxnSpPr>
          <p:cNvPr id="15" name="直接连接符 14">
            <a:extLst>
              <a:ext uri="{FF2B5EF4-FFF2-40B4-BE49-F238E27FC236}">
                <a16:creationId xmlns:a16="http://schemas.microsoft.com/office/drawing/2014/main" id="{BDBD0708-20A9-4676-A083-5A78AD3D7E72}"/>
              </a:ext>
            </a:extLst>
          </p:cNvPr>
          <p:cNvCxnSpPr>
            <a:cxnSpLocks/>
          </p:cNvCxnSpPr>
          <p:nvPr/>
        </p:nvCxnSpPr>
        <p:spPr>
          <a:xfrm>
            <a:off x="4693920" y="3227466"/>
            <a:ext cx="1023068" cy="0"/>
          </a:xfrm>
          <a:prstGeom prst="line">
            <a:avLst/>
          </a:prstGeom>
          <a:ln>
            <a:solidFill>
              <a:srgbClr val="0000FF"/>
            </a:solidFill>
          </a:ln>
          <a:effectLst/>
        </p:spPr>
        <p:style>
          <a:lnRef idx="3">
            <a:schemeClr val="accent2"/>
          </a:lnRef>
          <a:fillRef idx="0">
            <a:schemeClr val="accent2"/>
          </a:fillRef>
          <a:effectRef idx="2">
            <a:schemeClr val="accent2"/>
          </a:effectRef>
          <a:fontRef idx="minor">
            <a:schemeClr val="tx1"/>
          </a:fontRef>
        </p:style>
      </p:cxnSp>
      <p:cxnSp>
        <p:nvCxnSpPr>
          <p:cNvPr id="16" name="直接连接符 15">
            <a:extLst>
              <a:ext uri="{FF2B5EF4-FFF2-40B4-BE49-F238E27FC236}">
                <a16:creationId xmlns:a16="http://schemas.microsoft.com/office/drawing/2014/main" id="{2DD2B597-E866-48CC-B445-14372CB9F4B2}"/>
              </a:ext>
            </a:extLst>
          </p:cNvPr>
          <p:cNvCxnSpPr>
            <a:cxnSpLocks/>
          </p:cNvCxnSpPr>
          <p:nvPr/>
        </p:nvCxnSpPr>
        <p:spPr>
          <a:xfrm>
            <a:off x="3081131" y="3489861"/>
            <a:ext cx="1023068" cy="0"/>
          </a:xfrm>
          <a:prstGeom prst="line">
            <a:avLst/>
          </a:prstGeom>
          <a:ln>
            <a:solidFill>
              <a:srgbClr val="0000FF"/>
            </a:solidFill>
          </a:ln>
          <a:effectLst/>
        </p:spPr>
        <p:style>
          <a:lnRef idx="3">
            <a:schemeClr val="accent2"/>
          </a:lnRef>
          <a:fillRef idx="0">
            <a:schemeClr val="accent2"/>
          </a:fillRef>
          <a:effectRef idx="2">
            <a:schemeClr val="accent2"/>
          </a:effectRef>
          <a:fontRef idx="minor">
            <a:schemeClr val="tx1"/>
          </a:fontRef>
        </p:style>
      </p:cxnSp>
      <p:cxnSp>
        <p:nvCxnSpPr>
          <p:cNvPr id="17" name="直接连接符 16">
            <a:extLst>
              <a:ext uri="{FF2B5EF4-FFF2-40B4-BE49-F238E27FC236}">
                <a16:creationId xmlns:a16="http://schemas.microsoft.com/office/drawing/2014/main" id="{D5316E6A-EED5-439E-B6FF-FE1D50DF99E5}"/>
              </a:ext>
            </a:extLst>
          </p:cNvPr>
          <p:cNvCxnSpPr>
            <a:cxnSpLocks/>
          </p:cNvCxnSpPr>
          <p:nvPr/>
        </p:nvCxnSpPr>
        <p:spPr>
          <a:xfrm>
            <a:off x="3073180" y="3966938"/>
            <a:ext cx="1023068" cy="0"/>
          </a:xfrm>
          <a:prstGeom prst="line">
            <a:avLst/>
          </a:prstGeom>
          <a:ln>
            <a:solidFill>
              <a:srgbClr val="0000FF"/>
            </a:solidFill>
          </a:ln>
          <a:effectLst/>
        </p:spPr>
        <p:style>
          <a:lnRef idx="3">
            <a:schemeClr val="accent2"/>
          </a:lnRef>
          <a:fillRef idx="0">
            <a:schemeClr val="accent2"/>
          </a:fillRef>
          <a:effectRef idx="2">
            <a:schemeClr val="accent2"/>
          </a:effectRef>
          <a:fontRef idx="minor">
            <a:schemeClr val="tx1"/>
          </a:fontRef>
        </p:style>
      </p:cxnSp>
      <p:cxnSp>
        <p:nvCxnSpPr>
          <p:cNvPr id="18" name="直接连接符 17">
            <a:extLst>
              <a:ext uri="{FF2B5EF4-FFF2-40B4-BE49-F238E27FC236}">
                <a16:creationId xmlns:a16="http://schemas.microsoft.com/office/drawing/2014/main" id="{106784DE-45CF-492D-A7B6-68BD81223A7D}"/>
              </a:ext>
            </a:extLst>
          </p:cNvPr>
          <p:cNvCxnSpPr>
            <a:cxnSpLocks/>
          </p:cNvCxnSpPr>
          <p:nvPr/>
        </p:nvCxnSpPr>
        <p:spPr>
          <a:xfrm>
            <a:off x="3073180" y="4237282"/>
            <a:ext cx="1023068" cy="0"/>
          </a:xfrm>
          <a:prstGeom prst="line">
            <a:avLst/>
          </a:prstGeom>
          <a:ln>
            <a:solidFill>
              <a:srgbClr val="0000FF"/>
            </a:solidFill>
          </a:ln>
          <a:effectLst/>
        </p:spPr>
        <p:style>
          <a:lnRef idx="3">
            <a:schemeClr val="accent2"/>
          </a:lnRef>
          <a:fillRef idx="0">
            <a:schemeClr val="accent2"/>
          </a:fillRef>
          <a:effectRef idx="2">
            <a:schemeClr val="accent2"/>
          </a:effectRef>
          <a:fontRef idx="minor">
            <a:schemeClr val="tx1"/>
          </a:fontRef>
        </p:style>
      </p:cxnSp>
      <p:cxnSp>
        <p:nvCxnSpPr>
          <p:cNvPr id="19" name="直接连接符 18">
            <a:extLst>
              <a:ext uri="{FF2B5EF4-FFF2-40B4-BE49-F238E27FC236}">
                <a16:creationId xmlns:a16="http://schemas.microsoft.com/office/drawing/2014/main" id="{DA87D91B-8536-41C4-9021-74993A926562}"/>
              </a:ext>
            </a:extLst>
          </p:cNvPr>
          <p:cNvCxnSpPr>
            <a:cxnSpLocks/>
          </p:cNvCxnSpPr>
          <p:nvPr/>
        </p:nvCxnSpPr>
        <p:spPr>
          <a:xfrm>
            <a:off x="5021249" y="4491724"/>
            <a:ext cx="1023068" cy="0"/>
          </a:xfrm>
          <a:prstGeom prst="line">
            <a:avLst/>
          </a:prstGeom>
          <a:ln>
            <a:solidFill>
              <a:srgbClr val="0000FF"/>
            </a:solidFill>
          </a:ln>
          <a:effectLst/>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1830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par>
                                <p:cTn id="29" presetID="22" presetClass="entr" presetSubtype="8"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par>
                                <p:cTn id="32" presetID="22" presetClass="entr" presetSubtype="8"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par>
                                <p:cTn id="35" presetID="22" presetClass="entr" presetSubtype="8"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par>
                                <p:cTn id="38" presetID="22" presetClass="entr" presetSubtype="8"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left)">
                                      <p:cBhvr>
                                        <p:cTn id="40" dur="500"/>
                                        <p:tgtEl>
                                          <p:spTgt spid="18"/>
                                        </p:tgtEl>
                                      </p:cBhvr>
                                    </p:animEffect>
                                  </p:childTnLst>
                                </p:cTn>
                              </p:par>
                              <p:par>
                                <p:cTn id="41" presetID="22" presetClass="entr" presetSubtype="8"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7567613" y="6241987"/>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9" name="Text Box 9"/>
          <p:cNvSpPr txBox="1">
            <a:spLocks noChangeArrowheads="1"/>
          </p:cNvSpPr>
          <p:nvPr/>
        </p:nvSpPr>
        <p:spPr bwMode="auto">
          <a:xfrm>
            <a:off x="1115617" y="116632"/>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10-4</a:t>
            </a:r>
            <a:r>
              <a:rPr kumimoji="1" lang="zh-CN" altLang="en-US" sz="2400" b="1">
                <a:solidFill>
                  <a:srgbClr val="F79646">
                    <a:lumMod val="50000"/>
                  </a:srgbClr>
                </a:solidFill>
                <a:latin typeface="Times New Roman" pitchFamily="18" charset="0"/>
                <a:cs typeface="Times New Roman" pitchFamily="18" charset="0"/>
              </a:rPr>
              <a:t>：</a:t>
            </a:r>
            <a:r>
              <a:rPr kumimoji="1" lang="en-US" altLang="zh-CN" sz="2400" b="1">
                <a:solidFill>
                  <a:srgbClr val="F79646">
                    <a:lumMod val="50000"/>
                  </a:srgbClr>
                </a:solidFill>
                <a:latin typeface="Times New Roman" pitchFamily="18" charset="0"/>
                <a:cs typeface="Times New Roman" pitchFamily="18" charset="0"/>
              </a:rPr>
              <a:t>8</a:t>
            </a:r>
            <a:r>
              <a:rPr kumimoji="1" lang="zh-CN" altLang="en-US" sz="2400" b="1">
                <a:solidFill>
                  <a:srgbClr val="F79646">
                    <a:lumMod val="50000"/>
                  </a:srgbClr>
                </a:solidFill>
                <a:latin typeface="Times New Roman" pitchFamily="18" charset="0"/>
                <a:cs typeface="Times New Roman" pitchFamily="18" charset="0"/>
              </a:rPr>
              <a:t>位序列数</a:t>
            </a:r>
            <a:r>
              <a:rPr kumimoji="1" lang="en-US" altLang="zh-CN" sz="2400" b="1">
                <a:solidFill>
                  <a:srgbClr val="F79646">
                    <a:lumMod val="50000"/>
                  </a:srgbClr>
                </a:solidFill>
                <a:latin typeface="Times New Roman" pitchFamily="18" charset="0"/>
                <a:cs typeface="Times New Roman" pitchFamily="18" charset="0"/>
              </a:rPr>
              <a:t>11010011</a:t>
            </a:r>
            <a:r>
              <a:rPr kumimoji="1" lang="zh-CN" altLang="en-US" sz="2400" b="1">
                <a:solidFill>
                  <a:srgbClr val="F79646">
                    <a:lumMod val="50000"/>
                  </a:srgbClr>
                </a:solidFill>
                <a:latin typeface="Times New Roman" pitchFamily="18" charset="0"/>
                <a:cs typeface="Times New Roman" pitchFamily="18" charset="0"/>
              </a:rPr>
              <a:t>的序列检测器</a:t>
            </a:r>
            <a:endParaRPr kumimoji="1" lang="en-US" altLang="zh-CN" sz="2400" b="1">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a:solidFill>
                  <a:srgbClr val="0000FF"/>
                </a:solidFill>
                <a:latin typeface="Times New Roman" pitchFamily="18" charset="0"/>
                <a:cs typeface="Times New Roman" pitchFamily="18" charset="0"/>
              </a:rPr>
              <a:t>       </a:t>
            </a:r>
            <a:endParaRPr kumimoji="1" lang="zh-CN" altLang="en-US" sz="2200" b="1">
              <a:solidFill>
                <a:srgbClr val="0000FF"/>
              </a:solidFill>
              <a:latin typeface="Times New Roman" pitchFamily="18" charset="0"/>
              <a:cs typeface="Times New Roman" pitchFamily="18" charset="0"/>
            </a:endParaRPr>
          </a:p>
        </p:txBody>
      </p:sp>
      <p:sp>
        <p:nvSpPr>
          <p:cNvPr id="11" name="Text Box 9"/>
          <p:cNvSpPr txBox="1">
            <a:spLocks noChangeArrowheads="1"/>
          </p:cNvSpPr>
          <p:nvPr/>
        </p:nvSpPr>
        <p:spPr bwMode="auto">
          <a:xfrm>
            <a:off x="1259632" y="620792"/>
            <a:ext cx="7776864" cy="6120000"/>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hangingPunct="0">
              <a:lnSpc>
                <a:spcPct val="90000"/>
              </a:lnSpc>
            </a:pPr>
            <a:r>
              <a:rPr kumimoji="1" lang="en-US" altLang="zh-CN" sz="2000" b="1">
                <a:solidFill>
                  <a:srgbClr val="000000"/>
                </a:solidFill>
                <a:latin typeface="Times New Roman" pitchFamily="18" charset="0"/>
                <a:cs typeface="Times New Roman" pitchFamily="18" charset="0"/>
              </a:rPr>
              <a:t>module SCHK (input CLK, DIN, RST, output SOUT);</a:t>
            </a:r>
          </a:p>
          <a:p>
            <a:pPr eaLnBrk="0" hangingPunct="0">
              <a:lnSpc>
                <a:spcPct val="90000"/>
              </a:lnSpc>
            </a:pPr>
            <a:r>
              <a:rPr kumimoji="1" lang="en-US" altLang="zh-CN" sz="2000" b="1">
                <a:solidFill>
                  <a:srgbClr val="000000"/>
                </a:solidFill>
                <a:latin typeface="Times New Roman" pitchFamily="18" charset="0"/>
                <a:cs typeface="Times New Roman" pitchFamily="18" charset="0"/>
              </a:rPr>
              <a:t>    parameter s0=40, s1=41, s2=42, s3=43, s4=44, </a:t>
            </a:r>
          </a:p>
          <a:p>
            <a:pPr eaLnBrk="0" hangingPunct="0">
              <a:lnSpc>
                <a:spcPct val="90000"/>
              </a:lnSpc>
            </a:pPr>
            <a:r>
              <a:rPr kumimoji="1" lang="en-US" altLang="zh-CN" sz="2000" b="1">
                <a:solidFill>
                  <a:srgbClr val="000000"/>
                </a:solidFill>
                <a:latin typeface="Times New Roman" pitchFamily="18" charset="0"/>
                <a:cs typeface="Times New Roman" pitchFamily="18" charset="0"/>
              </a:rPr>
              <a:t>                       s5=45, s6=46, s7=47, s8=48;</a:t>
            </a:r>
            <a:r>
              <a:rPr kumimoji="1" lang="en-US" altLang="zh-CN" sz="2000" b="1">
                <a:solidFill>
                  <a:schemeClr val="accent6">
                    <a:lumMod val="50000"/>
                  </a:schemeClr>
                </a:solidFill>
                <a:latin typeface="Times New Roman" pitchFamily="18" charset="0"/>
                <a:cs typeface="Times New Roman" pitchFamily="18" charset="0"/>
              </a:rPr>
              <a:t>//</a:t>
            </a:r>
            <a:r>
              <a:rPr kumimoji="1" lang="zh-CN" altLang="en-US" sz="2000" b="1">
                <a:solidFill>
                  <a:schemeClr val="accent6">
                    <a:lumMod val="50000"/>
                  </a:schemeClr>
                </a:solidFill>
                <a:latin typeface="Times New Roman" pitchFamily="18" charset="0"/>
                <a:cs typeface="Times New Roman" pitchFamily="18" charset="0"/>
              </a:rPr>
              <a:t>设定</a:t>
            </a:r>
            <a:r>
              <a:rPr kumimoji="1" lang="en-US" altLang="zh-CN" sz="2000" b="1">
                <a:solidFill>
                  <a:schemeClr val="accent6">
                    <a:lumMod val="50000"/>
                  </a:schemeClr>
                </a:solidFill>
                <a:latin typeface="Times New Roman" pitchFamily="18" charset="0"/>
                <a:cs typeface="Times New Roman" pitchFamily="18" charset="0"/>
              </a:rPr>
              <a:t>9</a:t>
            </a:r>
            <a:r>
              <a:rPr kumimoji="1" lang="zh-CN" altLang="en-US" sz="2000" b="1">
                <a:solidFill>
                  <a:schemeClr val="accent6">
                    <a:lumMod val="50000"/>
                  </a:schemeClr>
                </a:solidFill>
                <a:latin typeface="Times New Roman" pitchFamily="18" charset="0"/>
                <a:cs typeface="Times New Roman" pitchFamily="18" charset="0"/>
              </a:rPr>
              <a:t>个状态参数</a:t>
            </a:r>
            <a:endParaRPr kumimoji="1" lang="en-US" altLang="zh-CN" sz="2000" b="1">
              <a:solidFill>
                <a:schemeClr val="accent6">
                  <a:lumMod val="50000"/>
                </a:schemeClr>
              </a:solidFill>
              <a:latin typeface="Times New Roman" pitchFamily="18" charset="0"/>
              <a:cs typeface="Times New Roman" pitchFamily="18" charset="0"/>
            </a:endParaRPr>
          </a:p>
          <a:p>
            <a:pPr eaLnBrk="0" hangingPunct="0">
              <a:lnSpc>
                <a:spcPct val="90000"/>
              </a:lnSpc>
            </a:pPr>
            <a:r>
              <a:rPr kumimoji="1" lang="en-US" altLang="zh-CN" sz="2000" b="1">
                <a:solidFill>
                  <a:srgbClr val="000000"/>
                </a:solidFill>
                <a:latin typeface="Times New Roman" pitchFamily="18" charset="0"/>
                <a:cs typeface="Times New Roman" pitchFamily="18" charset="0"/>
              </a:rPr>
              <a:t>    </a:t>
            </a:r>
            <a:r>
              <a:rPr kumimoji="1" lang="en-US" altLang="zh-CN" sz="2000" b="1" err="1">
                <a:solidFill>
                  <a:srgbClr val="000000"/>
                </a:solidFill>
                <a:latin typeface="Times New Roman" pitchFamily="18" charset="0"/>
                <a:cs typeface="Times New Roman" pitchFamily="18" charset="0"/>
              </a:rPr>
              <a:t>reg</a:t>
            </a:r>
            <a:r>
              <a:rPr kumimoji="1" lang="en-US" altLang="zh-CN" sz="2000" b="1">
                <a:solidFill>
                  <a:srgbClr val="000000"/>
                </a:solidFill>
                <a:latin typeface="Times New Roman" pitchFamily="18" charset="0"/>
                <a:cs typeface="Times New Roman" pitchFamily="18" charset="0"/>
              </a:rPr>
              <a:t> [8: 0] ST, NST;</a:t>
            </a:r>
          </a:p>
          <a:p>
            <a:pPr eaLnBrk="0" hangingPunct="0">
              <a:lnSpc>
                <a:spcPct val="90000"/>
              </a:lnSpc>
            </a:pPr>
            <a:r>
              <a:rPr kumimoji="1" lang="en-US" altLang="zh-CN" sz="2000" b="1">
                <a:solidFill>
                  <a:srgbClr val="000000"/>
                </a:solidFill>
                <a:latin typeface="Times New Roman" pitchFamily="18" charset="0"/>
                <a:cs typeface="Times New Roman" pitchFamily="18" charset="0"/>
              </a:rPr>
              <a:t>    always @ (</a:t>
            </a:r>
            <a:r>
              <a:rPr kumimoji="1" lang="en-US" altLang="zh-CN" sz="2000" b="1" err="1">
                <a:solidFill>
                  <a:srgbClr val="000000"/>
                </a:solidFill>
                <a:latin typeface="Times New Roman" pitchFamily="18" charset="0"/>
                <a:cs typeface="Times New Roman" pitchFamily="18" charset="0"/>
              </a:rPr>
              <a:t>posedge</a:t>
            </a:r>
            <a:r>
              <a:rPr kumimoji="1" lang="en-US" altLang="zh-CN" sz="2000" b="1">
                <a:solidFill>
                  <a:srgbClr val="000000"/>
                </a:solidFill>
                <a:latin typeface="Times New Roman" pitchFamily="18" charset="0"/>
                <a:cs typeface="Times New Roman" pitchFamily="18" charset="0"/>
              </a:rPr>
              <a:t> CLK or </a:t>
            </a:r>
            <a:r>
              <a:rPr kumimoji="1" lang="en-US" altLang="zh-CN" sz="2000" b="1" err="1">
                <a:solidFill>
                  <a:srgbClr val="000000"/>
                </a:solidFill>
                <a:latin typeface="Times New Roman" pitchFamily="18" charset="0"/>
                <a:cs typeface="Times New Roman" pitchFamily="18" charset="0"/>
              </a:rPr>
              <a:t>posedge</a:t>
            </a:r>
            <a:r>
              <a:rPr kumimoji="1" lang="en-US" altLang="zh-CN" sz="2000" b="1">
                <a:solidFill>
                  <a:srgbClr val="000000"/>
                </a:solidFill>
                <a:latin typeface="Times New Roman" pitchFamily="18" charset="0"/>
                <a:cs typeface="Times New Roman" pitchFamily="18" charset="0"/>
              </a:rPr>
              <a:t> RST) begin</a:t>
            </a:r>
          </a:p>
          <a:p>
            <a:pPr eaLnBrk="0" hangingPunct="0">
              <a:lnSpc>
                <a:spcPct val="90000"/>
              </a:lnSpc>
            </a:pPr>
            <a:r>
              <a:rPr kumimoji="1" lang="en-US" altLang="zh-CN" sz="2000" b="1">
                <a:solidFill>
                  <a:srgbClr val="000000"/>
                </a:solidFill>
                <a:latin typeface="Times New Roman" pitchFamily="18" charset="0"/>
                <a:cs typeface="Times New Roman" pitchFamily="18" charset="0"/>
              </a:rPr>
              <a:t>        if (RST)  ST&lt;=s0;  else ST&lt;=NST; end</a:t>
            </a:r>
          </a:p>
          <a:p>
            <a:pPr eaLnBrk="0" hangingPunct="0">
              <a:lnSpc>
                <a:spcPct val="90000"/>
              </a:lnSpc>
            </a:pPr>
            <a:r>
              <a:rPr kumimoji="1" lang="en-US" altLang="zh-CN" sz="2000" b="1">
                <a:solidFill>
                  <a:srgbClr val="000000"/>
                </a:solidFill>
                <a:latin typeface="Times New Roman" pitchFamily="18" charset="0"/>
                <a:cs typeface="Times New Roman" pitchFamily="18" charset="0"/>
              </a:rPr>
              <a:t>    always @ (ST or DIN) begin </a:t>
            </a:r>
            <a:r>
              <a:rPr kumimoji="1" lang="en-US" altLang="zh-CN" sz="2000" b="1">
                <a:solidFill>
                  <a:schemeClr val="accent6">
                    <a:lumMod val="50000"/>
                  </a:schemeClr>
                </a:solidFill>
                <a:latin typeface="Times New Roman" pitchFamily="18" charset="0"/>
                <a:cs typeface="Times New Roman" pitchFamily="18" charset="0"/>
              </a:rPr>
              <a:t>//11010011</a:t>
            </a:r>
            <a:r>
              <a:rPr kumimoji="1" lang="zh-CN" altLang="en-US" sz="2000" b="1">
                <a:solidFill>
                  <a:schemeClr val="accent6">
                    <a:lumMod val="50000"/>
                  </a:schemeClr>
                </a:solidFill>
                <a:latin typeface="Times New Roman" pitchFamily="18" charset="0"/>
                <a:cs typeface="Times New Roman" pitchFamily="18" charset="0"/>
              </a:rPr>
              <a:t>串行输入，高位在前</a:t>
            </a:r>
            <a:endParaRPr kumimoji="1" lang="en-US" altLang="zh-CN" sz="2000" b="1">
              <a:solidFill>
                <a:schemeClr val="accent6">
                  <a:lumMod val="50000"/>
                </a:schemeClr>
              </a:solidFill>
              <a:latin typeface="Times New Roman" pitchFamily="18" charset="0"/>
              <a:cs typeface="Times New Roman" pitchFamily="18" charset="0"/>
            </a:endParaRPr>
          </a:p>
          <a:p>
            <a:pPr eaLnBrk="0" hangingPunct="0">
              <a:lnSpc>
                <a:spcPct val="90000"/>
              </a:lnSpc>
            </a:pPr>
            <a:r>
              <a:rPr kumimoji="1" lang="en-US" altLang="zh-CN" sz="2000" b="1">
                <a:solidFill>
                  <a:srgbClr val="000000"/>
                </a:solidFill>
                <a:latin typeface="Times New Roman" pitchFamily="18" charset="0"/>
                <a:cs typeface="Times New Roman" pitchFamily="18" charset="0"/>
              </a:rPr>
              <a:t>        case (ST)</a:t>
            </a:r>
          </a:p>
          <a:p>
            <a:pPr eaLnBrk="0" hangingPunct="0">
              <a:lnSpc>
                <a:spcPct val="90000"/>
              </a:lnSpc>
            </a:pPr>
            <a:r>
              <a:rPr kumimoji="1" lang="en-US" altLang="zh-CN" sz="2000" b="1">
                <a:solidFill>
                  <a:srgbClr val="000000"/>
                </a:solidFill>
                <a:latin typeface="Times New Roman" pitchFamily="18" charset="0"/>
                <a:cs typeface="Times New Roman" pitchFamily="18" charset="0"/>
              </a:rPr>
              <a:t>	s0 : if (DIN==1'b1)  NST&lt;=s1;  else NST&lt;=s0;</a:t>
            </a:r>
          </a:p>
          <a:p>
            <a:pPr eaLnBrk="0" hangingPunct="0">
              <a:lnSpc>
                <a:spcPct val="90000"/>
              </a:lnSpc>
            </a:pPr>
            <a:r>
              <a:rPr kumimoji="1" lang="en-US" altLang="zh-CN" sz="2000" b="1">
                <a:solidFill>
                  <a:srgbClr val="000000"/>
                </a:solidFill>
                <a:latin typeface="Times New Roman" pitchFamily="18" charset="0"/>
                <a:cs typeface="Times New Roman" pitchFamily="18" charset="0"/>
              </a:rPr>
              <a:t>	s1 : if (DIN==1'b1)  NST&lt;=s2;  else NST&lt;=s0;</a:t>
            </a:r>
          </a:p>
          <a:p>
            <a:pPr eaLnBrk="0" hangingPunct="0">
              <a:lnSpc>
                <a:spcPct val="90000"/>
              </a:lnSpc>
            </a:pPr>
            <a:r>
              <a:rPr kumimoji="1" lang="en-US" altLang="zh-CN" sz="2000" b="1">
                <a:solidFill>
                  <a:srgbClr val="000000"/>
                </a:solidFill>
                <a:latin typeface="Times New Roman" pitchFamily="18" charset="0"/>
                <a:cs typeface="Times New Roman" pitchFamily="18" charset="0"/>
              </a:rPr>
              <a:t>	s2 : if (DIN==1'b0)  NST&lt;=s3;  else NST&lt;=s0;</a:t>
            </a:r>
          </a:p>
          <a:p>
            <a:pPr eaLnBrk="0" hangingPunct="0">
              <a:lnSpc>
                <a:spcPct val="90000"/>
              </a:lnSpc>
            </a:pPr>
            <a:r>
              <a:rPr kumimoji="1" lang="en-US" altLang="zh-CN" sz="2000" b="1">
                <a:solidFill>
                  <a:srgbClr val="000000"/>
                </a:solidFill>
                <a:latin typeface="Times New Roman" pitchFamily="18" charset="0"/>
                <a:cs typeface="Times New Roman" pitchFamily="18" charset="0"/>
              </a:rPr>
              <a:t>	s3 : if (DIN==1'b1)  NST&lt;=s4;  else NST&lt;=s0;</a:t>
            </a:r>
          </a:p>
          <a:p>
            <a:pPr eaLnBrk="0" hangingPunct="0">
              <a:lnSpc>
                <a:spcPct val="90000"/>
              </a:lnSpc>
            </a:pPr>
            <a:r>
              <a:rPr kumimoji="1" lang="en-US" altLang="zh-CN" sz="2000" b="1">
                <a:solidFill>
                  <a:srgbClr val="000000"/>
                </a:solidFill>
                <a:latin typeface="Times New Roman" pitchFamily="18" charset="0"/>
                <a:cs typeface="Times New Roman" pitchFamily="18" charset="0"/>
              </a:rPr>
              <a:t>	s4 : if (DIN==1'b0)  NST&lt;=s5;  else NST&lt;=s0;</a:t>
            </a:r>
          </a:p>
          <a:p>
            <a:pPr eaLnBrk="0" hangingPunct="0">
              <a:lnSpc>
                <a:spcPct val="90000"/>
              </a:lnSpc>
            </a:pPr>
            <a:r>
              <a:rPr kumimoji="1" lang="en-US" altLang="zh-CN" sz="2000" b="1">
                <a:solidFill>
                  <a:srgbClr val="000000"/>
                </a:solidFill>
                <a:latin typeface="Times New Roman" pitchFamily="18" charset="0"/>
                <a:cs typeface="Times New Roman" pitchFamily="18" charset="0"/>
              </a:rPr>
              <a:t>	s5 : if (DIN==1'b0)  NST&lt;=s6;  else NST&lt;=s0;</a:t>
            </a:r>
          </a:p>
          <a:p>
            <a:pPr eaLnBrk="0" hangingPunct="0">
              <a:lnSpc>
                <a:spcPct val="90000"/>
              </a:lnSpc>
            </a:pPr>
            <a:r>
              <a:rPr kumimoji="1" lang="en-US" altLang="zh-CN" sz="2000" b="1">
                <a:solidFill>
                  <a:srgbClr val="000000"/>
                </a:solidFill>
                <a:latin typeface="Times New Roman" pitchFamily="18" charset="0"/>
                <a:cs typeface="Times New Roman" pitchFamily="18" charset="0"/>
              </a:rPr>
              <a:t>	s6 : if (DIN==1'b1)  NST&lt;=s7;  else NST&lt;=s0;</a:t>
            </a:r>
          </a:p>
          <a:p>
            <a:pPr eaLnBrk="0" hangingPunct="0">
              <a:lnSpc>
                <a:spcPct val="90000"/>
              </a:lnSpc>
            </a:pPr>
            <a:r>
              <a:rPr kumimoji="1" lang="en-US" altLang="zh-CN" sz="2000" b="1">
                <a:solidFill>
                  <a:srgbClr val="000000"/>
                </a:solidFill>
                <a:latin typeface="Times New Roman" pitchFamily="18" charset="0"/>
                <a:cs typeface="Times New Roman" pitchFamily="18" charset="0"/>
              </a:rPr>
              <a:t>	s7 : if (DIN==1'b1)  NST&lt;=s8;  else NST&lt;=s0;</a:t>
            </a:r>
          </a:p>
          <a:p>
            <a:pPr eaLnBrk="0" hangingPunct="0">
              <a:lnSpc>
                <a:spcPct val="90000"/>
              </a:lnSpc>
            </a:pPr>
            <a:r>
              <a:rPr kumimoji="1" lang="en-US" altLang="zh-CN" sz="2000" b="1">
                <a:solidFill>
                  <a:srgbClr val="000000"/>
                </a:solidFill>
                <a:latin typeface="Times New Roman" pitchFamily="18" charset="0"/>
                <a:cs typeface="Times New Roman" pitchFamily="18" charset="0"/>
              </a:rPr>
              <a:t>	s8 : if (DIN==1'b0)  NST&lt;=s3;  else NST&lt;=s0;</a:t>
            </a:r>
          </a:p>
          <a:p>
            <a:pPr eaLnBrk="0" hangingPunct="0">
              <a:lnSpc>
                <a:spcPct val="90000"/>
              </a:lnSpc>
            </a:pPr>
            <a:r>
              <a:rPr kumimoji="1" lang="en-US" altLang="zh-CN" sz="2000" b="1">
                <a:solidFill>
                  <a:srgbClr val="000000"/>
                </a:solidFill>
                <a:latin typeface="Times New Roman" pitchFamily="18" charset="0"/>
                <a:cs typeface="Times New Roman" pitchFamily="18" charset="0"/>
              </a:rPr>
              <a:t>	default : NST&lt;=s0;</a:t>
            </a:r>
          </a:p>
          <a:p>
            <a:pPr eaLnBrk="0" hangingPunct="0">
              <a:lnSpc>
                <a:spcPct val="90000"/>
              </a:lnSpc>
            </a:pPr>
            <a:r>
              <a:rPr kumimoji="1" lang="en-US" altLang="zh-CN" sz="2000" b="1">
                <a:solidFill>
                  <a:srgbClr val="000000"/>
                </a:solidFill>
                <a:latin typeface="Times New Roman" pitchFamily="18" charset="0"/>
                <a:cs typeface="Times New Roman" pitchFamily="18" charset="0"/>
              </a:rPr>
              <a:t>        </a:t>
            </a:r>
            <a:r>
              <a:rPr kumimoji="1" lang="en-US" altLang="zh-CN" sz="2000" b="1" err="1">
                <a:solidFill>
                  <a:srgbClr val="000000"/>
                </a:solidFill>
                <a:latin typeface="Times New Roman" pitchFamily="18" charset="0"/>
                <a:cs typeface="Times New Roman" pitchFamily="18" charset="0"/>
              </a:rPr>
              <a:t>endcase</a:t>
            </a:r>
            <a:endParaRPr kumimoji="1" lang="en-US" altLang="zh-CN" sz="2000" b="1">
              <a:solidFill>
                <a:srgbClr val="000000"/>
              </a:solidFill>
              <a:latin typeface="Times New Roman" pitchFamily="18" charset="0"/>
              <a:cs typeface="Times New Roman" pitchFamily="18" charset="0"/>
            </a:endParaRPr>
          </a:p>
          <a:p>
            <a:pPr eaLnBrk="0" hangingPunct="0">
              <a:lnSpc>
                <a:spcPct val="90000"/>
              </a:lnSpc>
            </a:pPr>
            <a:r>
              <a:rPr kumimoji="1" lang="en-US" altLang="zh-CN" sz="2000" b="1">
                <a:solidFill>
                  <a:srgbClr val="000000"/>
                </a:solidFill>
                <a:latin typeface="Times New Roman" pitchFamily="18" charset="0"/>
                <a:cs typeface="Times New Roman" pitchFamily="18" charset="0"/>
              </a:rPr>
              <a:t>    end</a:t>
            </a:r>
          </a:p>
          <a:p>
            <a:pPr eaLnBrk="0" hangingPunct="0">
              <a:lnSpc>
                <a:spcPct val="90000"/>
              </a:lnSpc>
            </a:pPr>
            <a:r>
              <a:rPr kumimoji="1" lang="en-US" altLang="zh-CN" sz="2000" b="1">
                <a:solidFill>
                  <a:srgbClr val="000000"/>
                </a:solidFill>
                <a:latin typeface="Times New Roman" pitchFamily="18" charset="0"/>
                <a:cs typeface="Times New Roman" pitchFamily="18" charset="0"/>
              </a:rPr>
              <a:t>    assign SOUT= (ST==s8);</a:t>
            </a:r>
          </a:p>
          <a:p>
            <a:pPr eaLnBrk="0" hangingPunct="0">
              <a:lnSpc>
                <a:spcPct val="90000"/>
              </a:lnSpc>
            </a:pPr>
            <a:r>
              <a:rPr kumimoji="1" lang="en-US" altLang="zh-CN" sz="2000" b="1" err="1">
                <a:solidFill>
                  <a:srgbClr val="000000"/>
                </a:solidFill>
                <a:latin typeface="Times New Roman" pitchFamily="18" charset="0"/>
                <a:cs typeface="Times New Roman" pitchFamily="18" charset="0"/>
              </a:rPr>
              <a:t>endmodule</a:t>
            </a:r>
            <a:endParaRPr kumimoji="1" lang="en-US" altLang="zh-CN" sz="2000" b="1">
              <a:solidFill>
                <a:srgbClr val="000000"/>
              </a:solidFill>
              <a:latin typeface="Times New Roman" pitchFamily="18" charset="0"/>
              <a:cs typeface="Times New Roman" pitchFamily="18" charset="0"/>
            </a:endParaRPr>
          </a:p>
        </p:txBody>
      </p:sp>
      <p:pic>
        <p:nvPicPr>
          <p:cNvPr id="6"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24804"/>
          <a:stretch/>
        </p:blipFill>
        <p:spPr bwMode="auto">
          <a:xfrm>
            <a:off x="4368837" y="5799457"/>
            <a:ext cx="4464497" cy="885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444208" y="5192624"/>
            <a:ext cx="2577399" cy="646331"/>
          </a:xfrm>
          <a:prstGeom prst="rect">
            <a:avLst/>
          </a:prstGeom>
          <a:noFill/>
          <a:ln>
            <a:noFill/>
          </a:ln>
        </p:spPr>
        <p:txBody>
          <a:bodyPr wrap="square" rtlCol="0">
            <a:spAutoFit/>
          </a:bodyPr>
          <a:lstStyle/>
          <a:p>
            <a:r>
              <a:rPr lang="zh-CN" altLang="en-US" b="1">
                <a:solidFill>
                  <a:srgbClr val="FF0000"/>
                </a:solidFill>
                <a:latin typeface="Times New Roman" panose="02020603050405020304" pitchFamily="18" charset="0"/>
                <a:cs typeface="Times New Roman" panose="02020603050405020304" pitchFamily="18" charset="0"/>
              </a:rPr>
              <a:t>测出的数据</a:t>
            </a:r>
            <a:r>
              <a:rPr lang="en-US" altLang="zh-CN" b="1">
                <a:solidFill>
                  <a:srgbClr val="FF0000"/>
                </a:solidFill>
                <a:latin typeface="Times New Roman" panose="02020603050405020304" pitchFamily="18" charset="0"/>
                <a:cs typeface="Times New Roman" panose="02020603050405020304" pitchFamily="18" charset="0"/>
              </a:rPr>
              <a:t>110</a:t>
            </a:r>
            <a:r>
              <a:rPr lang="zh-CN" altLang="en-US" b="1">
                <a:solidFill>
                  <a:srgbClr val="FF0000"/>
                </a:solidFill>
                <a:latin typeface="Times New Roman" panose="02020603050405020304" pitchFamily="18" charset="0"/>
                <a:cs typeface="Times New Roman" panose="02020603050405020304" pitchFamily="18" charset="0"/>
              </a:rPr>
              <a:t>恰好与原序列数的头三位相同</a:t>
            </a:r>
          </a:p>
        </p:txBody>
      </p:sp>
      <p:sp>
        <p:nvSpPr>
          <p:cNvPr id="3" name="矩形 2"/>
          <p:cNvSpPr/>
          <p:nvPr/>
        </p:nvSpPr>
        <p:spPr>
          <a:xfrm>
            <a:off x="8100392" y="6416760"/>
            <a:ext cx="402270" cy="26775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419324" y="4992510"/>
            <a:ext cx="1088779" cy="3441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5508103" y="5336640"/>
            <a:ext cx="2592289" cy="1182365"/>
          </a:xfrm>
          <a:prstGeom prst="line">
            <a:avLst/>
          </a:prstGeom>
          <a:ln w="28575">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a:t>
            </a:fld>
            <a:endParaRPr lang="zh-CN" altLang="en-US"/>
          </a:p>
        </p:txBody>
      </p:sp>
    </p:spTree>
    <p:extLst>
      <p:ext uri="{BB962C8B-B14F-4D97-AF65-F5344CB8AC3E}">
        <p14:creationId xmlns:p14="http://schemas.microsoft.com/office/powerpoint/2010/main" val="134106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500"/>
                            </p:stCondLst>
                            <p:childTnLst>
                              <p:par>
                                <p:cTn id="17" presetID="21" presetClass="entr" presetSubtype="1"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heel(1)">
                                      <p:cBhvr>
                                        <p:cTn id="19" dur="2000"/>
                                        <p:tgtEl>
                                          <p:spTgt spid="10"/>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3000"/>
                            </p:stCondLst>
                            <p:childTnLst>
                              <p:par>
                                <p:cTn id="25" presetID="21" presetClass="entr" presetSubtype="1"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heel(1)">
                                      <p:cBhvr>
                                        <p:cTn id="27" dur="2000"/>
                                        <p:tgtEl>
                                          <p:spTgt spid="3"/>
                                        </p:tgtEl>
                                      </p:cBhvr>
                                    </p:animEffect>
                                  </p:childTnLst>
                                </p:cTn>
                              </p:par>
                            </p:childTnLst>
                          </p:cTn>
                        </p:par>
                        <p:par>
                          <p:cTn id="28" fill="hold">
                            <p:stCondLst>
                              <p:cond delay="5000"/>
                            </p:stCondLst>
                            <p:childTnLst>
                              <p:par>
                                <p:cTn id="29" presetID="9" presetClass="entr" presetSubtype="0"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dissolve">
                                      <p:cBhvr>
                                        <p:cTn id="3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2" grpId="0"/>
      <p:bldP spid="3"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pic>
        <p:nvPicPr>
          <p:cNvPr id="7"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12948"/>
          <a:stretch/>
        </p:blipFill>
        <p:spPr bwMode="auto">
          <a:xfrm>
            <a:off x="1115616" y="404664"/>
            <a:ext cx="7629058" cy="2256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3"/>
          <p:cNvSpPr>
            <a:spLocks noChangeArrowheads="1"/>
          </p:cNvSpPr>
          <p:nvPr/>
        </p:nvSpPr>
        <p:spPr bwMode="auto">
          <a:xfrm>
            <a:off x="3993297" y="2782089"/>
            <a:ext cx="2160240"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状态机工作时序</a:t>
            </a:r>
          </a:p>
        </p:txBody>
      </p:sp>
      <p:sp>
        <p:nvSpPr>
          <p:cNvPr id="11" name="矩形 6"/>
          <p:cNvSpPr>
            <a:spLocks noChangeArrowheads="1"/>
          </p:cNvSpPr>
          <p:nvPr/>
        </p:nvSpPr>
        <p:spPr bwMode="auto">
          <a:xfrm>
            <a:off x="1170216" y="3463665"/>
            <a:ext cx="7717730" cy="2557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1800"/>
              </a:spcAft>
              <a:buClr>
                <a:schemeClr val="tx1"/>
              </a:buClr>
              <a:buNone/>
            </a:pPr>
            <a:r>
              <a:rPr lang="zh-CN" altLang="en-US" sz="2200" b="1">
                <a:solidFill>
                  <a:srgbClr val="FF0000"/>
                </a:solidFill>
                <a:latin typeface="Times New Roman" pitchFamily="18" charset="0"/>
                <a:cs typeface="Times New Roman" pitchFamily="18" charset="0"/>
              </a:rPr>
              <a:t>状态码直接输出型状态机的优点</a:t>
            </a:r>
            <a:r>
              <a:rPr lang="zh-CN" altLang="en-US" sz="2200" b="1">
                <a:latin typeface="Times New Roman" pitchFamily="18" charset="0"/>
                <a:cs typeface="Times New Roman" pitchFamily="18" charset="0"/>
              </a:rPr>
              <a:t>：输出速度快，不大可能出现毛刺现象（因为控制输出信号直接来自构成状态编码的触发器）。</a:t>
            </a:r>
            <a:endParaRPr lang="en-US" altLang="zh-CN" sz="2200" b="1">
              <a:latin typeface="Times New Roman" pitchFamily="18" charset="0"/>
              <a:cs typeface="Times New Roman" pitchFamily="18" charset="0"/>
            </a:endParaRPr>
          </a:p>
          <a:p>
            <a:pPr marL="0" indent="0" eaLnBrk="1" hangingPunct="1">
              <a:lnSpc>
                <a:spcPct val="110000"/>
              </a:lnSpc>
              <a:spcBef>
                <a:spcPts val="0"/>
              </a:spcBef>
              <a:spcAft>
                <a:spcPts val="1800"/>
              </a:spcAft>
              <a:buClr>
                <a:schemeClr val="tx1"/>
              </a:buClr>
              <a:buNone/>
            </a:pPr>
            <a:r>
              <a:rPr lang="zh-CN" altLang="en-US" sz="2200" b="1">
                <a:solidFill>
                  <a:srgbClr val="FF0000"/>
                </a:solidFill>
                <a:latin typeface="Times New Roman" pitchFamily="18" charset="0"/>
                <a:cs typeface="Times New Roman" pitchFamily="18" charset="0"/>
              </a:rPr>
              <a:t>状态码直接输出型状态机的缺点</a:t>
            </a:r>
            <a:r>
              <a:rPr lang="zh-CN" altLang="en-US" sz="2200" b="1">
                <a:latin typeface="Times New Roman" pitchFamily="18" charset="0"/>
                <a:cs typeface="Times New Roman" pitchFamily="18" charset="0"/>
              </a:rPr>
              <a:t>：程序可读性差，用于状态译码的组合逻辑资源比其他以相同触发器数量构成的状态要多，而且控制非法状态出现的容错技术要求较高。</a:t>
            </a:r>
            <a:endParaRPr lang="en-US" altLang="zh-CN" sz="2200" b="1">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20</a:t>
            </a:fld>
            <a:endParaRPr lang="zh-CN" altLang="en-US"/>
          </a:p>
        </p:txBody>
      </p:sp>
    </p:spTree>
    <p:extLst>
      <p:ext uri="{BB962C8B-B14F-4D97-AF65-F5344CB8AC3E}">
        <p14:creationId xmlns:p14="http://schemas.microsoft.com/office/powerpoint/2010/main" val="345406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animEffect transition="in" filter="dissolve">
                                      <p:cBhvr>
                                        <p:cTn id="15" dur="500"/>
                                        <p:tgtEl>
                                          <p:spTgt spid="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dissolve">
                                      <p:cBhvr>
                                        <p:cTn id="20"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10" name="Rectangle 2"/>
          <p:cNvSpPr>
            <a:spLocks noGrp="1" noChangeArrowheads="1"/>
          </p:cNvSpPr>
          <p:nvPr/>
        </p:nvSpPr>
        <p:spPr bwMode="auto">
          <a:xfrm>
            <a:off x="1174750" y="127259"/>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§10.4.2 </a:t>
            </a:r>
            <a:r>
              <a:rPr lang="zh-CN" altLang="en-US" sz="3000" b="1" dirty="0">
                <a:solidFill>
                  <a:srgbClr val="000000"/>
                </a:solidFill>
                <a:latin typeface="Times New Roman" pitchFamily="18" charset="0"/>
                <a:cs typeface="Times New Roman" pitchFamily="18" charset="0"/>
              </a:rPr>
              <a:t>用宏定义语句定义状态编码</a:t>
            </a:r>
          </a:p>
        </p:txBody>
      </p:sp>
      <p:sp>
        <p:nvSpPr>
          <p:cNvPr id="13" name="Text Box 9"/>
          <p:cNvSpPr txBox="1">
            <a:spLocks noChangeArrowheads="1"/>
          </p:cNvSpPr>
          <p:nvPr/>
        </p:nvSpPr>
        <p:spPr bwMode="auto">
          <a:xfrm>
            <a:off x="1115617" y="657968"/>
            <a:ext cx="7704856"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10-9</a:t>
            </a:r>
            <a:r>
              <a:rPr kumimoji="1" lang="zh-CN" altLang="en-US" sz="2000" b="1">
                <a:solidFill>
                  <a:srgbClr val="F79646">
                    <a:lumMod val="50000"/>
                  </a:srgbClr>
                </a:solidFill>
                <a:latin typeface="Times New Roman" pitchFamily="18" charset="0"/>
                <a:cs typeface="Times New Roman" pitchFamily="18" charset="0"/>
              </a:rPr>
              <a:t> </a:t>
            </a:r>
            <a:r>
              <a:rPr kumimoji="1" lang="zh-CN" altLang="en-US" sz="2400" b="1">
                <a:solidFill>
                  <a:srgbClr val="F79646">
                    <a:lumMod val="50000"/>
                  </a:srgbClr>
                </a:solidFill>
                <a:latin typeface="Times New Roman" pitchFamily="18" charset="0"/>
                <a:cs typeface="Times New Roman" pitchFamily="18" charset="0"/>
              </a:rPr>
              <a:t>：</a:t>
            </a:r>
            <a:r>
              <a:rPr kumimoji="1" lang="en-US" altLang="zh-CN" sz="2400" b="1">
                <a:solidFill>
                  <a:srgbClr val="F79646">
                    <a:lumMod val="50000"/>
                  </a:srgbClr>
                </a:solidFill>
                <a:latin typeface="Times New Roman" pitchFamily="18" charset="0"/>
                <a:cs typeface="Times New Roman" pitchFamily="18" charset="0"/>
              </a:rPr>
              <a:t>ADC0809</a:t>
            </a:r>
            <a:r>
              <a:rPr kumimoji="1" lang="zh-CN" altLang="en-US" sz="2400" b="1">
                <a:solidFill>
                  <a:srgbClr val="F79646">
                    <a:lumMod val="50000"/>
                  </a:srgbClr>
                </a:solidFill>
                <a:latin typeface="Times New Roman" pitchFamily="18" charset="0"/>
                <a:cs typeface="Times New Roman" pitchFamily="18" charset="0"/>
              </a:rPr>
              <a:t>采样控制（宏替换语句</a:t>
            </a:r>
            <a:r>
              <a:rPr kumimoji="1" lang="en-US" altLang="zh-CN" sz="2400" b="1">
                <a:solidFill>
                  <a:srgbClr val="F79646">
                    <a:lumMod val="50000"/>
                  </a:srgbClr>
                </a:solidFill>
                <a:latin typeface="Times New Roman" pitchFamily="18" charset="0"/>
                <a:cs typeface="Times New Roman" pitchFamily="18" charset="0"/>
              </a:rPr>
              <a:t>`define</a:t>
            </a:r>
            <a:r>
              <a:rPr kumimoji="1" lang="zh-CN" altLang="en-US" sz="2400" b="1">
                <a:solidFill>
                  <a:srgbClr val="F79646">
                    <a:lumMod val="50000"/>
                  </a:srgbClr>
                </a:solidFill>
                <a:latin typeface="Times New Roman" pitchFamily="18" charset="0"/>
                <a:cs typeface="Times New Roman" pitchFamily="18" charset="0"/>
              </a:rPr>
              <a:t>定义状态元素）</a:t>
            </a:r>
            <a:r>
              <a:rPr kumimoji="1" lang="en-US" altLang="zh-CN" sz="2200" b="1">
                <a:solidFill>
                  <a:srgbClr val="0000FF"/>
                </a:solidFill>
                <a:latin typeface="Times New Roman" pitchFamily="18" charset="0"/>
                <a:cs typeface="Times New Roman" pitchFamily="18" charset="0"/>
              </a:rPr>
              <a:t>       </a:t>
            </a:r>
            <a:endParaRPr kumimoji="1" lang="zh-CN" altLang="en-US" sz="2200" b="1">
              <a:solidFill>
                <a:srgbClr val="0000FF"/>
              </a:solidFill>
              <a:latin typeface="Times New Roman" pitchFamily="18" charset="0"/>
              <a:cs typeface="Times New Roman" pitchFamily="18" charset="0"/>
            </a:endParaRPr>
          </a:p>
        </p:txBody>
      </p:sp>
      <p:sp>
        <p:nvSpPr>
          <p:cNvPr id="14" name="Text Box 9"/>
          <p:cNvSpPr txBox="1">
            <a:spLocks noChangeArrowheads="1"/>
          </p:cNvSpPr>
          <p:nvPr/>
        </p:nvSpPr>
        <p:spPr bwMode="auto">
          <a:xfrm>
            <a:off x="1259632" y="1521368"/>
            <a:ext cx="7560841" cy="5220000"/>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hangingPunct="0">
              <a:lnSpc>
                <a:spcPct val="90000"/>
              </a:lnSpc>
            </a:pPr>
            <a:r>
              <a:rPr kumimoji="1" lang="en-US" altLang="zh-CN" b="1">
                <a:solidFill>
                  <a:srgbClr val="FF0000"/>
                </a:solidFill>
                <a:latin typeface="Times New Roman" pitchFamily="18" charset="0"/>
                <a:cs typeface="Times New Roman" pitchFamily="18" charset="0"/>
              </a:rPr>
              <a:t>`define s0 5'B00000</a:t>
            </a:r>
          </a:p>
          <a:p>
            <a:pPr eaLnBrk="0" hangingPunct="0">
              <a:lnSpc>
                <a:spcPct val="90000"/>
              </a:lnSpc>
            </a:pPr>
            <a:r>
              <a:rPr kumimoji="1" lang="en-US" altLang="zh-CN" b="1">
                <a:solidFill>
                  <a:srgbClr val="FF0000"/>
                </a:solidFill>
                <a:latin typeface="Times New Roman" pitchFamily="18" charset="0"/>
                <a:cs typeface="Times New Roman" pitchFamily="18" charset="0"/>
              </a:rPr>
              <a:t>`define s1 5'B11000</a:t>
            </a:r>
          </a:p>
          <a:p>
            <a:pPr eaLnBrk="0" hangingPunct="0">
              <a:lnSpc>
                <a:spcPct val="90000"/>
              </a:lnSpc>
            </a:pPr>
            <a:r>
              <a:rPr kumimoji="1" lang="en-US" altLang="zh-CN" b="1">
                <a:solidFill>
                  <a:srgbClr val="FF0000"/>
                </a:solidFill>
                <a:latin typeface="Times New Roman" pitchFamily="18" charset="0"/>
                <a:cs typeface="Times New Roman" pitchFamily="18" charset="0"/>
              </a:rPr>
              <a:t>`define s2 5'B00001</a:t>
            </a:r>
          </a:p>
          <a:p>
            <a:pPr eaLnBrk="0" hangingPunct="0">
              <a:lnSpc>
                <a:spcPct val="90000"/>
              </a:lnSpc>
            </a:pPr>
            <a:r>
              <a:rPr kumimoji="1" lang="en-US" altLang="zh-CN" b="1">
                <a:solidFill>
                  <a:srgbClr val="FF0000"/>
                </a:solidFill>
                <a:latin typeface="Times New Roman" pitchFamily="18" charset="0"/>
                <a:cs typeface="Times New Roman" pitchFamily="18" charset="0"/>
              </a:rPr>
              <a:t>`define s3 5'B00100</a:t>
            </a:r>
          </a:p>
          <a:p>
            <a:pPr eaLnBrk="0" hangingPunct="0">
              <a:lnSpc>
                <a:spcPct val="90000"/>
              </a:lnSpc>
            </a:pPr>
            <a:r>
              <a:rPr kumimoji="1" lang="en-US" altLang="zh-CN" b="1">
                <a:solidFill>
                  <a:srgbClr val="FF0000"/>
                </a:solidFill>
                <a:latin typeface="Times New Roman" pitchFamily="18" charset="0"/>
                <a:cs typeface="Times New Roman" pitchFamily="18" charset="0"/>
              </a:rPr>
              <a:t>`define s4 5'B00110</a:t>
            </a:r>
          </a:p>
          <a:p>
            <a:pPr eaLnBrk="0" hangingPunct="0">
              <a:lnSpc>
                <a:spcPct val="90000"/>
              </a:lnSpc>
            </a:pPr>
            <a:r>
              <a:rPr kumimoji="1" lang="en-US" altLang="zh-CN" b="1">
                <a:solidFill>
                  <a:srgbClr val="000000"/>
                </a:solidFill>
                <a:latin typeface="Times New Roman" pitchFamily="18" charset="0"/>
                <a:cs typeface="Times New Roman" pitchFamily="18" charset="0"/>
              </a:rPr>
              <a:t>module ADC0809 (D, CLK, ECO, RST, ALE, START, OE, ADDA, Q, LOCK_T);</a:t>
            </a:r>
          </a:p>
          <a:p>
            <a:pPr eaLnBrk="0" hangingPunct="0">
              <a:lnSpc>
                <a:spcPct val="90000"/>
              </a:lnSpc>
            </a:pPr>
            <a:r>
              <a:rPr kumimoji="1" lang="en-US" altLang="zh-CN" b="1">
                <a:solidFill>
                  <a:srgbClr val="000000"/>
                </a:solidFill>
                <a:latin typeface="Times New Roman" pitchFamily="18" charset="0"/>
                <a:cs typeface="Times New Roman" pitchFamily="18" charset="0"/>
              </a:rPr>
              <a:t>    input [7: 0] D;  input CLK, RST, EOC;</a:t>
            </a:r>
          </a:p>
          <a:p>
            <a:pPr eaLnBrk="0" hangingPunct="0">
              <a:lnSpc>
                <a:spcPct val="90000"/>
              </a:lnSpc>
            </a:pPr>
            <a:r>
              <a:rPr kumimoji="1" lang="en-US" altLang="zh-CN" b="1">
                <a:solidFill>
                  <a:srgbClr val="000000"/>
                </a:solidFill>
                <a:latin typeface="Times New Roman" pitchFamily="18" charset="0"/>
                <a:cs typeface="Times New Roman" pitchFamily="18" charset="0"/>
              </a:rPr>
              <a:t>    output START, OE, ALE, ADDA, LOCK_T;  output [7: 0] Q;</a:t>
            </a:r>
          </a:p>
          <a:p>
            <a:pPr eaLnBrk="0" hangingPunct="0">
              <a:lnSpc>
                <a:spcPct val="90000"/>
              </a:lnSpc>
            </a:pPr>
            <a:r>
              <a:rPr kumimoji="1" lang="en-US" altLang="zh-CN" b="1">
                <a:solidFill>
                  <a:srgbClr val="000000"/>
                </a:solidFill>
                <a:latin typeface="Times New Roman" pitchFamily="18" charset="0"/>
                <a:cs typeface="Times New Roman" pitchFamily="18" charset="0"/>
              </a:rPr>
              <a:t>    reg [4: 0] cs, SOUT, </a:t>
            </a:r>
            <a:r>
              <a:rPr kumimoji="1" lang="en-US" altLang="zh-CN" b="1" err="1">
                <a:solidFill>
                  <a:srgbClr val="000000"/>
                </a:solidFill>
                <a:latin typeface="Times New Roman" pitchFamily="18" charset="0"/>
                <a:cs typeface="Times New Roman" pitchFamily="18" charset="0"/>
              </a:rPr>
              <a:t>next_state</a:t>
            </a:r>
            <a:r>
              <a:rPr kumimoji="1" lang="en-US" altLang="zh-CN" b="1">
                <a:solidFill>
                  <a:srgbClr val="000000"/>
                </a:solidFill>
                <a:latin typeface="Times New Roman" pitchFamily="18" charset="0"/>
                <a:cs typeface="Times New Roman" pitchFamily="18" charset="0"/>
              </a:rPr>
              <a:t>;  reg[7: 0] REGL;  reg LOCK;</a:t>
            </a:r>
          </a:p>
          <a:p>
            <a:pPr eaLnBrk="0" hangingPunct="0">
              <a:lnSpc>
                <a:spcPct val="90000"/>
              </a:lnSpc>
            </a:pPr>
            <a:r>
              <a:rPr kumimoji="1" lang="en-US" altLang="zh-CN" b="1">
                <a:solidFill>
                  <a:srgbClr val="000000"/>
                </a:solidFill>
                <a:latin typeface="Times New Roman" pitchFamily="18" charset="0"/>
                <a:cs typeface="Times New Roman" pitchFamily="18" charset="0"/>
              </a:rPr>
              <a:t>    always @ (</a:t>
            </a:r>
            <a:r>
              <a:rPr kumimoji="1" lang="en-US" altLang="zh-CN" b="1" err="1">
                <a:solidFill>
                  <a:srgbClr val="000000"/>
                </a:solidFill>
                <a:latin typeface="Times New Roman" pitchFamily="18" charset="0"/>
                <a:cs typeface="Times New Roman" pitchFamily="18" charset="0"/>
              </a:rPr>
              <a:t>cs</a:t>
            </a:r>
            <a:r>
              <a:rPr kumimoji="1" lang="en-US" altLang="zh-CN" b="1">
                <a:solidFill>
                  <a:srgbClr val="000000"/>
                </a:solidFill>
                <a:latin typeface="Times New Roman" pitchFamily="18" charset="0"/>
                <a:cs typeface="Times New Roman" pitchFamily="18" charset="0"/>
              </a:rPr>
              <a:t> or EOC) begin</a:t>
            </a:r>
          </a:p>
          <a:p>
            <a:pPr eaLnBrk="0" hangingPunct="0">
              <a:lnSpc>
                <a:spcPct val="90000"/>
              </a:lnSpc>
            </a:pPr>
            <a:r>
              <a:rPr kumimoji="1" lang="en-US" altLang="zh-CN" b="1">
                <a:solidFill>
                  <a:srgbClr val="000000"/>
                </a:solidFill>
                <a:latin typeface="Times New Roman" pitchFamily="18" charset="0"/>
                <a:cs typeface="Times New Roman" pitchFamily="18" charset="0"/>
              </a:rPr>
              <a:t>        case (</a:t>
            </a:r>
            <a:r>
              <a:rPr kumimoji="1" lang="en-US" altLang="zh-CN" b="1" err="1">
                <a:solidFill>
                  <a:srgbClr val="000000"/>
                </a:solidFill>
                <a:latin typeface="Times New Roman" pitchFamily="18" charset="0"/>
                <a:cs typeface="Times New Roman" pitchFamily="18" charset="0"/>
              </a:rPr>
              <a:t>cs</a:t>
            </a:r>
            <a:r>
              <a:rPr kumimoji="1" lang="en-US" altLang="zh-CN" b="1">
                <a:solidFill>
                  <a:srgbClr val="000000"/>
                </a:solidFill>
                <a:latin typeface="Times New Roman" pitchFamily="18" charset="0"/>
                <a:cs typeface="Times New Roman" pitchFamily="18" charset="0"/>
              </a:rPr>
              <a:t>)</a:t>
            </a:r>
          </a:p>
          <a:p>
            <a:pPr eaLnBrk="0" hangingPunct="0">
              <a:lnSpc>
                <a:spcPct val="90000"/>
              </a:lnSpc>
            </a:pPr>
            <a:r>
              <a:rPr kumimoji="1" lang="en-US" altLang="zh-CN" b="1">
                <a:solidFill>
                  <a:srgbClr val="000000"/>
                </a:solidFill>
                <a:latin typeface="Times New Roman" pitchFamily="18" charset="0"/>
                <a:cs typeface="Times New Roman" pitchFamily="18" charset="0"/>
              </a:rPr>
              <a:t>           </a:t>
            </a:r>
            <a:r>
              <a:rPr kumimoji="1" lang="en-US" altLang="zh-CN" b="1">
                <a:solidFill>
                  <a:srgbClr val="FF0000"/>
                </a:solidFill>
                <a:latin typeface="Times New Roman" pitchFamily="18" charset="0"/>
                <a:cs typeface="Times New Roman" pitchFamily="18" charset="0"/>
              </a:rPr>
              <a:t> `</a:t>
            </a:r>
            <a:r>
              <a:rPr kumimoji="1" lang="en-US" altLang="zh-CN" b="1">
                <a:solidFill>
                  <a:srgbClr val="000000"/>
                </a:solidFill>
                <a:latin typeface="Times New Roman" pitchFamily="18" charset="0"/>
                <a:cs typeface="Times New Roman" pitchFamily="18" charset="0"/>
              </a:rPr>
              <a:t>s0 : begin  </a:t>
            </a:r>
            <a:r>
              <a:rPr kumimoji="1" lang="en-US" altLang="zh-CN" b="1" err="1">
                <a:solidFill>
                  <a:srgbClr val="000000"/>
                </a:solidFill>
                <a:latin typeface="Times New Roman" pitchFamily="18" charset="0"/>
                <a:cs typeface="Times New Roman" pitchFamily="18" charset="0"/>
              </a:rPr>
              <a:t>next_state</a:t>
            </a:r>
            <a:r>
              <a:rPr kumimoji="1" lang="en-US" altLang="zh-CN" b="1">
                <a:solidFill>
                  <a:srgbClr val="000000"/>
                </a:solidFill>
                <a:latin typeface="Times New Roman" pitchFamily="18" charset="0"/>
                <a:cs typeface="Times New Roman" pitchFamily="18" charset="0"/>
              </a:rPr>
              <a:t>&lt;=</a:t>
            </a:r>
            <a:r>
              <a:rPr kumimoji="1" lang="en-US" altLang="zh-CN" b="1">
                <a:solidFill>
                  <a:srgbClr val="FF0000"/>
                </a:solidFill>
                <a:latin typeface="Times New Roman" pitchFamily="18" charset="0"/>
                <a:cs typeface="Times New Roman" pitchFamily="18" charset="0"/>
              </a:rPr>
              <a:t>`</a:t>
            </a:r>
            <a:r>
              <a:rPr kumimoji="1" lang="en-US" altLang="zh-CN" b="1">
                <a:solidFill>
                  <a:srgbClr val="000000"/>
                </a:solidFill>
                <a:latin typeface="Times New Roman" pitchFamily="18" charset="0"/>
                <a:cs typeface="Times New Roman" pitchFamily="18" charset="0"/>
              </a:rPr>
              <a:t>s1;  SOUT=</a:t>
            </a:r>
            <a:r>
              <a:rPr kumimoji="1" lang="en-US" altLang="zh-CN" b="1">
                <a:solidFill>
                  <a:srgbClr val="FF0000"/>
                </a:solidFill>
                <a:latin typeface="Times New Roman" pitchFamily="18" charset="0"/>
                <a:cs typeface="Times New Roman" pitchFamily="18" charset="0"/>
              </a:rPr>
              <a:t>`</a:t>
            </a:r>
            <a:r>
              <a:rPr kumimoji="1" lang="en-US" altLang="zh-CN" b="1">
                <a:solidFill>
                  <a:srgbClr val="000000"/>
                </a:solidFill>
                <a:latin typeface="Times New Roman" pitchFamily="18" charset="0"/>
                <a:cs typeface="Times New Roman" pitchFamily="18" charset="0"/>
              </a:rPr>
              <a:t>s0;  end</a:t>
            </a:r>
          </a:p>
          <a:p>
            <a:pPr eaLnBrk="0" hangingPunct="0">
              <a:lnSpc>
                <a:spcPct val="90000"/>
              </a:lnSpc>
            </a:pPr>
            <a:r>
              <a:rPr kumimoji="1" lang="en-US" altLang="zh-CN" b="1">
                <a:solidFill>
                  <a:srgbClr val="FF0000"/>
                </a:solidFill>
                <a:latin typeface="Times New Roman" pitchFamily="18" charset="0"/>
                <a:cs typeface="Times New Roman" pitchFamily="18" charset="0"/>
              </a:rPr>
              <a:t>            `</a:t>
            </a:r>
            <a:r>
              <a:rPr kumimoji="1" lang="en-US" altLang="zh-CN" b="1">
                <a:solidFill>
                  <a:srgbClr val="000000"/>
                </a:solidFill>
                <a:latin typeface="Times New Roman" pitchFamily="18" charset="0"/>
                <a:cs typeface="Times New Roman" pitchFamily="18" charset="0"/>
              </a:rPr>
              <a:t>s1 : begin  </a:t>
            </a:r>
            <a:r>
              <a:rPr kumimoji="1" lang="en-US" altLang="zh-CN" b="1" err="1">
                <a:solidFill>
                  <a:srgbClr val="000000"/>
                </a:solidFill>
                <a:latin typeface="Times New Roman" pitchFamily="18" charset="0"/>
                <a:cs typeface="Times New Roman" pitchFamily="18" charset="0"/>
              </a:rPr>
              <a:t>next_state</a:t>
            </a:r>
            <a:r>
              <a:rPr kumimoji="1" lang="en-US" altLang="zh-CN" b="1">
                <a:solidFill>
                  <a:srgbClr val="000000"/>
                </a:solidFill>
                <a:latin typeface="Times New Roman" pitchFamily="18" charset="0"/>
                <a:cs typeface="Times New Roman" pitchFamily="18" charset="0"/>
              </a:rPr>
              <a:t>&lt;=</a:t>
            </a:r>
            <a:r>
              <a:rPr kumimoji="1" lang="en-US" altLang="zh-CN" b="1">
                <a:solidFill>
                  <a:srgbClr val="FF0000"/>
                </a:solidFill>
                <a:latin typeface="Times New Roman" pitchFamily="18" charset="0"/>
                <a:cs typeface="Times New Roman" pitchFamily="18" charset="0"/>
              </a:rPr>
              <a:t>`</a:t>
            </a:r>
            <a:r>
              <a:rPr kumimoji="1" lang="en-US" altLang="zh-CN" b="1">
                <a:solidFill>
                  <a:srgbClr val="000000"/>
                </a:solidFill>
                <a:latin typeface="Times New Roman" pitchFamily="18" charset="0"/>
                <a:cs typeface="Times New Roman" pitchFamily="18" charset="0"/>
              </a:rPr>
              <a:t>s2;  SOUT=</a:t>
            </a:r>
            <a:r>
              <a:rPr kumimoji="1" lang="en-US" altLang="zh-CN" b="1">
                <a:solidFill>
                  <a:srgbClr val="FF0000"/>
                </a:solidFill>
                <a:latin typeface="Times New Roman" pitchFamily="18" charset="0"/>
                <a:cs typeface="Times New Roman" pitchFamily="18" charset="0"/>
              </a:rPr>
              <a:t>`</a:t>
            </a:r>
            <a:r>
              <a:rPr kumimoji="1" lang="en-US" altLang="zh-CN" b="1">
                <a:solidFill>
                  <a:srgbClr val="000000"/>
                </a:solidFill>
                <a:latin typeface="Times New Roman" pitchFamily="18" charset="0"/>
                <a:cs typeface="Times New Roman" pitchFamily="18" charset="0"/>
              </a:rPr>
              <a:t>s1;  end</a:t>
            </a:r>
          </a:p>
          <a:p>
            <a:pPr eaLnBrk="0" hangingPunct="0">
              <a:lnSpc>
                <a:spcPct val="90000"/>
              </a:lnSpc>
            </a:pPr>
            <a:r>
              <a:rPr kumimoji="1" lang="en-US" altLang="zh-CN" b="1">
                <a:solidFill>
                  <a:srgbClr val="000000"/>
                </a:solidFill>
                <a:latin typeface="Times New Roman" pitchFamily="18" charset="0"/>
                <a:cs typeface="Times New Roman" pitchFamily="18" charset="0"/>
              </a:rPr>
              <a:t>            </a:t>
            </a:r>
            <a:r>
              <a:rPr kumimoji="1" lang="en-US" altLang="zh-CN" b="1">
                <a:solidFill>
                  <a:srgbClr val="FF0000"/>
                </a:solidFill>
                <a:latin typeface="Times New Roman" pitchFamily="18" charset="0"/>
                <a:cs typeface="Times New Roman" pitchFamily="18" charset="0"/>
              </a:rPr>
              <a:t>`</a:t>
            </a:r>
            <a:r>
              <a:rPr kumimoji="1" lang="en-US" altLang="zh-CN" b="1">
                <a:solidFill>
                  <a:srgbClr val="000000"/>
                </a:solidFill>
                <a:latin typeface="Times New Roman" pitchFamily="18" charset="0"/>
                <a:cs typeface="Times New Roman" pitchFamily="18" charset="0"/>
              </a:rPr>
              <a:t>s2 : begin  SOUT=</a:t>
            </a:r>
            <a:r>
              <a:rPr kumimoji="1" lang="en-US" altLang="zh-CN" b="1">
                <a:solidFill>
                  <a:srgbClr val="FF0000"/>
                </a:solidFill>
                <a:latin typeface="Times New Roman" pitchFamily="18" charset="0"/>
                <a:cs typeface="Times New Roman" pitchFamily="18" charset="0"/>
              </a:rPr>
              <a:t>`</a:t>
            </a:r>
            <a:r>
              <a:rPr kumimoji="1" lang="en-US" altLang="zh-CN" b="1">
                <a:solidFill>
                  <a:srgbClr val="000000"/>
                </a:solidFill>
                <a:latin typeface="Times New Roman" pitchFamily="18" charset="0"/>
                <a:cs typeface="Times New Roman" pitchFamily="18" charset="0"/>
              </a:rPr>
              <a:t>s2; </a:t>
            </a:r>
          </a:p>
          <a:p>
            <a:pPr eaLnBrk="0" hangingPunct="0">
              <a:lnSpc>
                <a:spcPct val="90000"/>
              </a:lnSpc>
            </a:pPr>
            <a:r>
              <a:rPr kumimoji="1" lang="en-US" altLang="zh-CN" b="1">
                <a:solidFill>
                  <a:srgbClr val="000000"/>
                </a:solidFill>
                <a:latin typeface="Times New Roman" pitchFamily="18" charset="0"/>
                <a:cs typeface="Times New Roman" pitchFamily="18" charset="0"/>
              </a:rPr>
              <a:t>                     if (EOC==1'b1)  </a:t>
            </a:r>
            <a:r>
              <a:rPr kumimoji="1" lang="en-US" altLang="zh-CN" b="1" err="1">
                <a:solidFill>
                  <a:srgbClr val="000000"/>
                </a:solidFill>
                <a:latin typeface="Times New Roman" pitchFamily="18" charset="0"/>
                <a:cs typeface="Times New Roman" pitchFamily="18" charset="0"/>
              </a:rPr>
              <a:t>next_state</a:t>
            </a:r>
            <a:r>
              <a:rPr kumimoji="1" lang="en-US" altLang="zh-CN" b="1">
                <a:solidFill>
                  <a:srgbClr val="000000"/>
                </a:solidFill>
                <a:latin typeface="Times New Roman" pitchFamily="18" charset="0"/>
                <a:cs typeface="Times New Roman" pitchFamily="18" charset="0"/>
              </a:rPr>
              <a:t>=</a:t>
            </a:r>
            <a:r>
              <a:rPr kumimoji="1" lang="en-US" altLang="zh-CN" b="1">
                <a:solidFill>
                  <a:srgbClr val="FF0000"/>
                </a:solidFill>
                <a:latin typeface="Times New Roman" pitchFamily="18" charset="0"/>
                <a:cs typeface="Times New Roman" pitchFamily="18" charset="0"/>
              </a:rPr>
              <a:t>`</a:t>
            </a:r>
            <a:r>
              <a:rPr kumimoji="1" lang="en-US" altLang="zh-CN" b="1">
                <a:solidFill>
                  <a:srgbClr val="000000"/>
                </a:solidFill>
                <a:latin typeface="Times New Roman" pitchFamily="18" charset="0"/>
                <a:cs typeface="Times New Roman" pitchFamily="18" charset="0"/>
              </a:rPr>
              <a:t>s3; else </a:t>
            </a:r>
            <a:r>
              <a:rPr kumimoji="1" lang="en-US" altLang="zh-CN" b="1" err="1">
                <a:solidFill>
                  <a:srgbClr val="000000"/>
                </a:solidFill>
                <a:latin typeface="Times New Roman" pitchFamily="18" charset="0"/>
                <a:cs typeface="Times New Roman" pitchFamily="18" charset="0"/>
              </a:rPr>
              <a:t>next_state</a:t>
            </a:r>
            <a:r>
              <a:rPr kumimoji="1" lang="en-US" altLang="zh-CN" b="1">
                <a:solidFill>
                  <a:srgbClr val="000000"/>
                </a:solidFill>
                <a:latin typeface="Times New Roman" pitchFamily="18" charset="0"/>
                <a:cs typeface="Times New Roman" pitchFamily="18" charset="0"/>
              </a:rPr>
              <a:t>=</a:t>
            </a:r>
            <a:r>
              <a:rPr kumimoji="1" lang="en-US" altLang="zh-CN" b="1">
                <a:solidFill>
                  <a:srgbClr val="FF0000"/>
                </a:solidFill>
                <a:latin typeface="Times New Roman" pitchFamily="18" charset="0"/>
                <a:cs typeface="Times New Roman" pitchFamily="18" charset="0"/>
              </a:rPr>
              <a:t>`</a:t>
            </a:r>
            <a:r>
              <a:rPr kumimoji="1" lang="en-US" altLang="zh-CN" b="1">
                <a:solidFill>
                  <a:srgbClr val="000000"/>
                </a:solidFill>
                <a:latin typeface="Times New Roman" pitchFamily="18" charset="0"/>
                <a:cs typeface="Times New Roman" pitchFamily="18" charset="0"/>
              </a:rPr>
              <a:t>s2; end</a:t>
            </a:r>
          </a:p>
          <a:p>
            <a:pPr eaLnBrk="0" hangingPunct="0">
              <a:lnSpc>
                <a:spcPct val="90000"/>
              </a:lnSpc>
            </a:pPr>
            <a:r>
              <a:rPr kumimoji="1" lang="en-US" altLang="zh-CN" b="1">
                <a:solidFill>
                  <a:srgbClr val="000000"/>
                </a:solidFill>
                <a:latin typeface="Times New Roman" pitchFamily="18" charset="0"/>
                <a:cs typeface="Times New Roman" pitchFamily="18" charset="0"/>
              </a:rPr>
              <a:t>            </a:t>
            </a:r>
            <a:r>
              <a:rPr kumimoji="1" lang="en-US" altLang="zh-CN" b="1">
                <a:solidFill>
                  <a:srgbClr val="FF0000"/>
                </a:solidFill>
                <a:latin typeface="Times New Roman" pitchFamily="18" charset="0"/>
                <a:cs typeface="Times New Roman" pitchFamily="18" charset="0"/>
              </a:rPr>
              <a:t>`</a:t>
            </a:r>
            <a:r>
              <a:rPr kumimoji="1" lang="en-US" altLang="zh-CN" b="1">
                <a:solidFill>
                  <a:srgbClr val="000000"/>
                </a:solidFill>
                <a:latin typeface="Times New Roman" pitchFamily="18" charset="0"/>
                <a:cs typeface="Times New Roman" pitchFamily="18" charset="0"/>
              </a:rPr>
              <a:t>s3 : begin  SOUT=</a:t>
            </a:r>
            <a:r>
              <a:rPr kumimoji="1" lang="en-US" altLang="zh-CN" b="1">
                <a:solidFill>
                  <a:srgbClr val="FF0000"/>
                </a:solidFill>
                <a:latin typeface="Times New Roman" pitchFamily="18" charset="0"/>
                <a:cs typeface="Times New Roman" pitchFamily="18" charset="0"/>
              </a:rPr>
              <a:t>`</a:t>
            </a:r>
            <a:r>
              <a:rPr kumimoji="1" lang="en-US" altLang="zh-CN" b="1">
                <a:solidFill>
                  <a:srgbClr val="000000"/>
                </a:solidFill>
                <a:latin typeface="Times New Roman" pitchFamily="18" charset="0"/>
                <a:cs typeface="Times New Roman" pitchFamily="18" charset="0"/>
              </a:rPr>
              <a:t>s3;  </a:t>
            </a:r>
            <a:r>
              <a:rPr kumimoji="1" lang="en-US" altLang="zh-CN" b="1" err="1">
                <a:solidFill>
                  <a:srgbClr val="000000"/>
                </a:solidFill>
                <a:latin typeface="Times New Roman" pitchFamily="18" charset="0"/>
                <a:cs typeface="Times New Roman" pitchFamily="18" charset="0"/>
              </a:rPr>
              <a:t>next_state</a:t>
            </a:r>
            <a:r>
              <a:rPr kumimoji="1" lang="en-US" altLang="zh-CN" b="1">
                <a:solidFill>
                  <a:srgbClr val="000000"/>
                </a:solidFill>
                <a:latin typeface="Times New Roman" pitchFamily="18" charset="0"/>
                <a:cs typeface="Times New Roman" pitchFamily="18" charset="0"/>
              </a:rPr>
              <a:t>=</a:t>
            </a:r>
            <a:r>
              <a:rPr kumimoji="1" lang="en-US" altLang="zh-CN" b="1">
                <a:solidFill>
                  <a:srgbClr val="FF0000"/>
                </a:solidFill>
                <a:latin typeface="Times New Roman" pitchFamily="18" charset="0"/>
                <a:cs typeface="Times New Roman" pitchFamily="18" charset="0"/>
              </a:rPr>
              <a:t>`</a:t>
            </a:r>
            <a:r>
              <a:rPr kumimoji="1" lang="en-US" altLang="zh-CN" b="1">
                <a:solidFill>
                  <a:srgbClr val="000000"/>
                </a:solidFill>
                <a:latin typeface="Times New Roman" pitchFamily="18" charset="0"/>
                <a:cs typeface="Times New Roman" pitchFamily="18" charset="0"/>
              </a:rPr>
              <a:t>s4;  end</a:t>
            </a:r>
          </a:p>
          <a:p>
            <a:pPr eaLnBrk="0" hangingPunct="0">
              <a:lnSpc>
                <a:spcPct val="90000"/>
              </a:lnSpc>
            </a:pPr>
            <a:r>
              <a:rPr kumimoji="1" lang="en-US" altLang="zh-CN" b="1">
                <a:solidFill>
                  <a:srgbClr val="000000"/>
                </a:solidFill>
                <a:latin typeface="Times New Roman" pitchFamily="18" charset="0"/>
                <a:cs typeface="Times New Roman" pitchFamily="18" charset="0"/>
              </a:rPr>
              <a:t>            </a:t>
            </a:r>
            <a:r>
              <a:rPr kumimoji="1" lang="en-US" altLang="zh-CN" b="1">
                <a:solidFill>
                  <a:srgbClr val="FF0000"/>
                </a:solidFill>
                <a:latin typeface="Times New Roman" pitchFamily="18" charset="0"/>
                <a:cs typeface="Times New Roman" pitchFamily="18" charset="0"/>
              </a:rPr>
              <a:t>`</a:t>
            </a:r>
            <a:r>
              <a:rPr kumimoji="1" lang="en-US" altLang="zh-CN" b="1">
                <a:solidFill>
                  <a:srgbClr val="000000"/>
                </a:solidFill>
                <a:latin typeface="Times New Roman" pitchFamily="18" charset="0"/>
                <a:cs typeface="Times New Roman" pitchFamily="18" charset="0"/>
              </a:rPr>
              <a:t>s4 : begin  SOUT=</a:t>
            </a:r>
            <a:r>
              <a:rPr kumimoji="1" lang="en-US" altLang="zh-CN" b="1">
                <a:solidFill>
                  <a:srgbClr val="FF0000"/>
                </a:solidFill>
                <a:latin typeface="Times New Roman" pitchFamily="18" charset="0"/>
                <a:cs typeface="Times New Roman" pitchFamily="18" charset="0"/>
              </a:rPr>
              <a:t>`</a:t>
            </a:r>
            <a:r>
              <a:rPr kumimoji="1" lang="en-US" altLang="zh-CN" b="1">
                <a:solidFill>
                  <a:srgbClr val="000000"/>
                </a:solidFill>
                <a:latin typeface="Times New Roman" pitchFamily="18" charset="0"/>
                <a:cs typeface="Times New Roman" pitchFamily="18" charset="0"/>
              </a:rPr>
              <a:t>s4;  </a:t>
            </a:r>
            <a:r>
              <a:rPr kumimoji="1" lang="en-US" altLang="zh-CN" b="1" err="1">
                <a:solidFill>
                  <a:srgbClr val="000000"/>
                </a:solidFill>
                <a:latin typeface="Times New Roman" pitchFamily="18" charset="0"/>
                <a:cs typeface="Times New Roman" pitchFamily="18" charset="0"/>
              </a:rPr>
              <a:t>next_state</a:t>
            </a:r>
            <a:r>
              <a:rPr kumimoji="1" lang="en-US" altLang="zh-CN" b="1">
                <a:solidFill>
                  <a:srgbClr val="000000"/>
                </a:solidFill>
                <a:latin typeface="Times New Roman" pitchFamily="18" charset="0"/>
                <a:cs typeface="Times New Roman" pitchFamily="18" charset="0"/>
              </a:rPr>
              <a:t>=</a:t>
            </a:r>
            <a:r>
              <a:rPr kumimoji="1" lang="en-US" altLang="zh-CN" b="1">
                <a:solidFill>
                  <a:srgbClr val="FF0000"/>
                </a:solidFill>
                <a:latin typeface="Times New Roman" pitchFamily="18" charset="0"/>
                <a:cs typeface="Times New Roman" pitchFamily="18" charset="0"/>
              </a:rPr>
              <a:t>`</a:t>
            </a:r>
            <a:r>
              <a:rPr kumimoji="1" lang="en-US" altLang="zh-CN" b="1">
                <a:solidFill>
                  <a:srgbClr val="000000"/>
                </a:solidFill>
                <a:latin typeface="Times New Roman" pitchFamily="18" charset="0"/>
                <a:cs typeface="Times New Roman" pitchFamily="18" charset="0"/>
              </a:rPr>
              <a:t>s0;  end 			       </a:t>
            </a:r>
          </a:p>
          <a:p>
            <a:pPr eaLnBrk="0" hangingPunct="0">
              <a:lnSpc>
                <a:spcPct val="90000"/>
              </a:lnSpc>
            </a:pPr>
            <a:r>
              <a:rPr kumimoji="1" lang="en-US" altLang="zh-CN" b="1">
                <a:solidFill>
                  <a:srgbClr val="000000"/>
                </a:solidFill>
                <a:latin typeface="Times New Roman" pitchFamily="18" charset="0"/>
                <a:cs typeface="Times New Roman" pitchFamily="18" charset="0"/>
              </a:rPr>
              <a:t>            default : begin  </a:t>
            </a:r>
            <a:r>
              <a:rPr kumimoji="1" lang="en-US" altLang="zh-CN" b="1" err="1">
                <a:solidFill>
                  <a:srgbClr val="000000"/>
                </a:solidFill>
                <a:latin typeface="Times New Roman" pitchFamily="18" charset="0"/>
                <a:cs typeface="Times New Roman" pitchFamily="18" charset="0"/>
              </a:rPr>
              <a:t>next_state</a:t>
            </a:r>
            <a:r>
              <a:rPr kumimoji="1" lang="en-US" altLang="zh-CN" b="1">
                <a:solidFill>
                  <a:srgbClr val="000000"/>
                </a:solidFill>
                <a:latin typeface="Times New Roman" pitchFamily="18" charset="0"/>
                <a:cs typeface="Times New Roman" pitchFamily="18" charset="0"/>
              </a:rPr>
              <a:t>=</a:t>
            </a:r>
            <a:r>
              <a:rPr kumimoji="1" lang="en-US" altLang="zh-CN" b="1">
                <a:solidFill>
                  <a:srgbClr val="FF0000"/>
                </a:solidFill>
                <a:latin typeface="Times New Roman" pitchFamily="18" charset="0"/>
                <a:cs typeface="Times New Roman" pitchFamily="18" charset="0"/>
              </a:rPr>
              <a:t>`</a:t>
            </a:r>
            <a:r>
              <a:rPr kumimoji="1" lang="en-US" altLang="zh-CN" b="1">
                <a:solidFill>
                  <a:srgbClr val="000000"/>
                </a:solidFill>
                <a:latin typeface="Times New Roman" pitchFamily="18" charset="0"/>
                <a:cs typeface="Times New Roman" pitchFamily="18" charset="0"/>
              </a:rPr>
              <a:t>s0;  SOUT=</a:t>
            </a:r>
            <a:r>
              <a:rPr kumimoji="1" lang="en-US" altLang="zh-CN" b="1">
                <a:solidFill>
                  <a:srgbClr val="FF0000"/>
                </a:solidFill>
                <a:latin typeface="Times New Roman" pitchFamily="18" charset="0"/>
                <a:cs typeface="Times New Roman" pitchFamily="18" charset="0"/>
              </a:rPr>
              <a:t>`</a:t>
            </a:r>
            <a:r>
              <a:rPr kumimoji="1" lang="en-US" altLang="zh-CN" b="1">
                <a:solidFill>
                  <a:srgbClr val="000000"/>
                </a:solidFill>
                <a:latin typeface="Times New Roman" pitchFamily="18" charset="0"/>
                <a:cs typeface="Times New Roman" pitchFamily="18" charset="0"/>
              </a:rPr>
              <a:t>s0;  end</a:t>
            </a:r>
          </a:p>
          <a:p>
            <a:pPr eaLnBrk="0" hangingPunct="0">
              <a:lnSpc>
                <a:spcPct val="90000"/>
              </a:lnSpc>
            </a:pPr>
            <a:r>
              <a:rPr kumimoji="1" lang="en-US" altLang="zh-CN" b="1">
                <a:solidFill>
                  <a:srgbClr val="000000"/>
                </a:solidFill>
                <a:latin typeface="Times New Roman" pitchFamily="18" charset="0"/>
                <a:cs typeface="Times New Roman" pitchFamily="18" charset="0"/>
              </a:rPr>
              <a:t>        </a:t>
            </a:r>
            <a:r>
              <a:rPr kumimoji="1" lang="en-US" altLang="zh-CN" b="1" err="1">
                <a:solidFill>
                  <a:srgbClr val="000000"/>
                </a:solidFill>
                <a:latin typeface="Times New Roman" pitchFamily="18" charset="0"/>
                <a:cs typeface="Times New Roman" pitchFamily="18" charset="0"/>
              </a:rPr>
              <a:t>endcase</a:t>
            </a:r>
            <a:endParaRPr kumimoji="1" lang="en-US" altLang="zh-CN" b="1">
              <a:solidFill>
                <a:srgbClr val="000000"/>
              </a:solidFill>
              <a:latin typeface="Times New Roman" pitchFamily="18" charset="0"/>
              <a:cs typeface="Times New Roman" pitchFamily="18" charset="0"/>
            </a:endParaRPr>
          </a:p>
          <a:p>
            <a:pPr eaLnBrk="0" hangingPunct="0">
              <a:lnSpc>
                <a:spcPct val="90000"/>
              </a:lnSpc>
            </a:pPr>
            <a:r>
              <a:rPr kumimoji="1" lang="en-US" altLang="zh-CN" b="1">
                <a:solidFill>
                  <a:srgbClr val="000000"/>
                </a:solidFill>
                <a:latin typeface="Times New Roman" pitchFamily="18" charset="0"/>
                <a:cs typeface="Times New Roman" pitchFamily="18" charset="0"/>
              </a:rPr>
              <a:t>    end</a:t>
            </a: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21</a:t>
            </a:fld>
            <a:endParaRPr lang="zh-CN" altLang="en-US"/>
          </a:p>
        </p:txBody>
      </p:sp>
    </p:spTree>
    <p:extLst>
      <p:ext uri="{BB962C8B-B14F-4D97-AF65-F5344CB8AC3E}">
        <p14:creationId xmlns:p14="http://schemas.microsoft.com/office/powerpoint/2010/main" val="69908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10" name="Rectangle 2"/>
          <p:cNvSpPr>
            <a:spLocks noGrp="1" noChangeArrowheads="1"/>
          </p:cNvSpPr>
          <p:nvPr/>
        </p:nvSpPr>
        <p:spPr bwMode="auto">
          <a:xfrm>
            <a:off x="1174750" y="116632"/>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§10.4.2 </a:t>
            </a:r>
            <a:r>
              <a:rPr lang="zh-CN" altLang="en-US" sz="3000" b="1" dirty="0">
                <a:solidFill>
                  <a:srgbClr val="000000"/>
                </a:solidFill>
                <a:latin typeface="Times New Roman" pitchFamily="18" charset="0"/>
                <a:cs typeface="Times New Roman" pitchFamily="18" charset="0"/>
              </a:rPr>
              <a:t>用宏定义语句定义状态编码</a:t>
            </a:r>
          </a:p>
        </p:txBody>
      </p:sp>
      <p:sp>
        <p:nvSpPr>
          <p:cNvPr id="13" name="Text Box 9"/>
          <p:cNvSpPr txBox="1">
            <a:spLocks noChangeArrowheads="1"/>
          </p:cNvSpPr>
          <p:nvPr/>
        </p:nvSpPr>
        <p:spPr bwMode="auto">
          <a:xfrm>
            <a:off x="1115617" y="693392"/>
            <a:ext cx="7704856"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10-9</a:t>
            </a:r>
            <a:r>
              <a:rPr kumimoji="1" lang="zh-CN" altLang="en-US" sz="2000" b="1">
                <a:solidFill>
                  <a:srgbClr val="F79646">
                    <a:lumMod val="50000"/>
                  </a:srgbClr>
                </a:solidFill>
                <a:latin typeface="Times New Roman" pitchFamily="18" charset="0"/>
                <a:cs typeface="Times New Roman" pitchFamily="18" charset="0"/>
              </a:rPr>
              <a:t> </a:t>
            </a:r>
            <a:r>
              <a:rPr lang="en-US" altLang="zh-CN" sz="2800" b="1">
                <a:solidFill>
                  <a:srgbClr val="C0504D">
                    <a:lumMod val="75000"/>
                  </a:srgbClr>
                </a:solidFill>
                <a:latin typeface="Times New Roman" pitchFamily="18" charset="0"/>
                <a:cs typeface="Times New Roman" pitchFamily="18" charset="0"/>
              </a:rPr>
              <a:t>-</a:t>
            </a:r>
            <a:r>
              <a:rPr kumimoji="1" lang="zh-CN" altLang="en-US" sz="2800" b="1">
                <a:solidFill>
                  <a:srgbClr val="F79646">
                    <a:lumMod val="50000"/>
                  </a:srgbClr>
                </a:solidFill>
                <a:latin typeface="Times New Roman" pitchFamily="18" charset="0"/>
                <a:cs typeface="Times New Roman" pitchFamily="18" charset="0"/>
              </a:rPr>
              <a:t>续</a:t>
            </a:r>
            <a:r>
              <a:rPr kumimoji="1" lang="zh-CN" altLang="en-US" sz="2400" b="1">
                <a:solidFill>
                  <a:srgbClr val="F79646">
                    <a:lumMod val="50000"/>
                  </a:srgbClr>
                </a:solidFill>
                <a:latin typeface="Times New Roman" pitchFamily="18" charset="0"/>
                <a:cs typeface="Times New Roman" pitchFamily="18" charset="0"/>
              </a:rPr>
              <a:t>：</a:t>
            </a:r>
            <a:r>
              <a:rPr kumimoji="1" lang="en-US" altLang="zh-CN" sz="2400" b="1">
                <a:solidFill>
                  <a:srgbClr val="F79646">
                    <a:lumMod val="50000"/>
                  </a:srgbClr>
                </a:solidFill>
                <a:latin typeface="Times New Roman" pitchFamily="18" charset="0"/>
                <a:cs typeface="Times New Roman" pitchFamily="18" charset="0"/>
              </a:rPr>
              <a:t>ADC0809</a:t>
            </a:r>
            <a:r>
              <a:rPr kumimoji="1" lang="zh-CN" altLang="en-US" sz="2400" b="1">
                <a:solidFill>
                  <a:srgbClr val="F79646">
                    <a:lumMod val="50000"/>
                  </a:srgbClr>
                </a:solidFill>
                <a:latin typeface="Times New Roman" pitchFamily="18" charset="0"/>
                <a:cs typeface="Times New Roman" pitchFamily="18" charset="0"/>
              </a:rPr>
              <a:t>采样控制（宏替换语句</a:t>
            </a:r>
            <a:r>
              <a:rPr kumimoji="1" lang="en-US" altLang="zh-CN" sz="2400" b="1">
                <a:solidFill>
                  <a:srgbClr val="F79646">
                    <a:lumMod val="50000"/>
                  </a:srgbClr>
                </a:solidFill>
                <a:latin typeface="Times New Roman" pitchFamily="18" charset="0"/>
                <a:cs typeface="Times New Roman" pitchFamily="18" charset="0"/>
              </a:rPr>
              <a:t>`define</a:t>
            </a:r>
            <a:r>
              <a:rPr kumimoji="1" lang="zh-CN" altLang="en-US" sz="2400" b="1">
                <a:solidFill>
                  <a:srgbClr val="F79646">
                    <a:lumMod val="50000"/>
                  </a:srgbClr>
                </a:solidFill>
                <a:latin typeface="Times New Roman" pitchFamily="18" charset="0"/>
                <a:cs typeface="Times New Roman" pitchFamily="18" charset="0"/>
              </a:rPr>
              <a:t>定义状态元素）</a:t>
            </a:r>
            <a:r>
              <a:rPr kumimoji="1" lang="en-US" altLang="zh-CN" sz="2200" b="1">
                <a:solidFill>
                  <a:srgbClr val="0000FF"/>
                </a:solidFill>
                <a:latin typeface="Times New Roman" pitchFamily="18" charset="0"/>
                <a:cs typeface="Times New Roman" pitchFamily="18" charset="0"/>
              </a:rPr>
              <a:t>       </a:t>
            </a:r>
            <a:endParaRPr kumimoji="1" lang="zh-CN" altLang="en-US" sz="2200" b="1">
              <a:solidFill>
                <a:srgbClr val="0000FF"/>
              </a:solidFill>
              <a:latin typeface="Times New Roman" pitchFamily="18" charset="0"/>
              <a:cs typeface="Times New Roman" pitchFamily="18" charset="0"/>
            </a:endParaRPr>
          </a:p>
        </p:txBody>
      </p:sp>
      <p:sp>
        <p:nvSpPr>
          <p:cNvPr id="14" name="Text Box 9"/>
          <p:cNvSpPr txBox="1">
            <a:spLocks noChangeArrowheads="1"/>
          </p:cNvSpPr>
          <p:nvPr/>
        </p:nvSpPr>
        <p:spPr bwMode="auto">
          <a:xfrm>
            <a:off x="1259632" y="1591574"/>
            <a:ext cx="7560841" cy="1837426"/>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hangingPunct="0">
              <a:lnSpc>
                <a:spcPct val="90000"/>
              </a:lnSpc>
            </a:pPr>
            <a:r>
              <a:rPr kumimoji="1" lang="en-US" altLang="zh-CN" b="1">
                <a:solidFill>
                  <a:srgbClr val="000000"/>
                </a:solidFill>
                <a:latin typeface="Times New Roman" pitchFamily="18" charset="0"/>
                <a:cs typeface="Times New Roman" pitchFamily="18" charset="0"/>
              </a:rPr>
              <a:t>always @ (</a:t>
            </a:r>
            <a:r>
              <a:rPr kumimoji="1" lang="en-US" altLang="zh-CN" b="1" err="1">
                <a:solidFill>
                  <a:srgbClr val="000000"/>
                </a:solidFill>
                <a:latin typeface="Times New Roman" pitchFamily="18" charset="0"/>
                <a:cs typeface="Times New Roman" pitchFamily="18" charset="0"/>
              </a:rPr>
              <a:t>posedge</a:t>
            </a:r>
            <a:r>
              <a:rPr kumimoji="1" lang="en-US" altLang="zh-CN" b="1">
                <a:solidFill>
                  <a:srgbClr val="000000"/>
                </a:solidFill>
                <a:latin typeface="Times New Roman" pitchFamily="18" charset="0"/>
                <a:cs typeface="Times New Roman" pitchFamily="18" charset="0"/>
              </a:rPr>
              <a:t> CLK or </a:t>
            </a:r>
            <a:r>
              <a:rPr kumimoji="1" lang="en-US" altLang="zh-CN" b="1" err="1">
                <a:solidFill>
                  <a:srgbClr val="000000"/>
                </a:solidFill>
                <a:latin typeface="Times New Roman" pitchFamily="18" charset="0"/>
                <a:cs typeface="Times New Roman" pitchFamily="18" charset="0"/>
              </a:rPr>
              <a:t>posedge</a:t>
            </a:r>
            <a:r>
              <a:rPr kumimoji="1" lang="en-US" altLang="zh-CN" b="1">
                <a:solidFill>
                  <a:srgbClr val="000000"/>
                </a:solidFill>
                <a:latin typeface="Times New Roman" pitchFamily="18" charset="0"/>
                <a:cs typeface="Times New Roman" pitchFamily="18" charset="0"/>
              </a:rPr>
              <a:t> RST)  begin </a:t>
            </a:r>
            <a:r>
              <a:rPr kumimoji="1" lang="en-US" altLang="zh-CN" b="1">
                <a:solidFill>
                  <a:schemeClr val="accent6">
                    <a:lumMod val="50000"/>
                  </a:schemeClr>
                </a:solidFill>
                <a:latin typeface="Times New Roman" pitchFamily="18" charset="0"/>
                <a:cs typeface="Times New Roman" pitchFamily="18" charset="0"/>
              </a:rPr>
              <a:t>//</a:t>
            </a:r>
            <a:r>
              <a:rPr kumimoji="1" lang="zh-CN" altLang="en-US" b="1">
                <a:solidFill>
                  <a:schemeClr val="accent6">
                    <a:lumMod val="50000"/>
                  </a:schemeClr>
                </a:solidFill>
                <a:latin typeface="Times New Roman" pitchFamily="18" charset="0"/>
                <a:cs typeface="Times New Roman" pitchFamily="18" charset="0"/>
              </a:rPr>
              <a:t>时序过程</a:t>
            </a:r>
            <a:endParaRPr kumimoji="1" lang="en-US" altLang="zh-CN" b="1">
              <a:solidFill>
                <a:schemeClr val="accent6">
                  <a:lumMod val="50000"/>
                </a:schemeClr>
              </a:solidFill>
              <a:latin typeface="Times New Roman" pitchFamily="18" charset="0"/>
              <a:cs typeface="Times New Roman" pitchFamily="18" charset="0"/>
            </a:endParaRPr>
          </a:p>
          <a:p>
            <a:pPr eaLnBrk="0" hangingPunct="0">
              <a:lnSpc>
                <a:spcPct val="90000"/>
              </a:lnSpc>
            </a:pPr>
            <a:r>
              <a:rPr kumimoji="1" lang="en-US" altLang="zh-CN" b="1">
                <a:solidFill>
                  <a:srgbClr val="000000"/>
                </a:solidFill>
                <a:latin typeface="Times New Roman" pitchFamily="18" charset="0"/>
                <a:cs typeface="Times New Roman" pitchFamily="18" charset="0"/>
              </a:rPr>
              <a:t>        if</a:t>
            </a:r>
            <a:r>
              <a:rPr kumimoji="1" lang="zh-CN" altLang="en-US" b="1">
                <a:solidFill>
                  <a:srgbClr val="000000"/>
                </a:solidFill>
                <a:latin typeface="Times New Roman" pitchFamily="18" charset="0"/>
                <a:cs typeface="Times New Roman" pitchFamily="18" charset="0"/>
              </a:rPr>
              <a:t> </a:t>
            </a:r>
            <a:r>
              <a:rPr kumimoji="1" lang="en-US" altLang="zh-CN" b="1">
                <a:solidFill>
                  <a:srgbClr val="000000"/>
                </a:solidFill>
                <a:latin typeface="Times New Roman" pitchFamily="18" charset="0"/>
                <a:cs typeface="Times New Roman" pitchFamily="18" charset="0"/>
              </a:rPr>
              <a:t>(RST) </a:t>
            </a:r>
            <a:r>
              <a:rPr kumimoji="1" lang="en-US" altLang="zh-CN" b="1" err="1">
                <a:solidFill>
                  <a:srgbClr val="000000"/>
                </a:solidFill>
                <a:latin typeface="Times New Roman" pitchFamily="18" charset="0"/>
                <a:cs typeface="Times New Roman" pitchFamily="18" charset="0"/>
              </a:rPr>
              <a:t>cs</a:t>
            </a:r>
            <a:r>
              <a:rPr kumimoji="1" lang="en-US" altLang="zh-CN" b="1">
                <a:solidFill>
                  <a:srgbClr val="000000"/>
                </a:solidFill>
                <a:latin typeface="Times New Roman" pitchFamily="18" charset="0"/>
                <a:cs typeface="Times New Roman" pitchFamily="18" charset="0"/>
              </a:rPr>
              <a:t>&lt;=</a:t>
            </a:r>
            <a:r>
              <a:rPr kumimoji="1" lang="en-US" altLang="zh-CN" b="1">
                <a:solidFill>
                  <a:srgbClr val="FF0000"/>
                </a:solidFill>
                <a:latin typeface="Times New Roman" pitchFamily="18" charset="0"/>
                <a:cs typeface="Times New Roman" pitchFamily="18" charset="0"/>
              </a:rPr>
              <a:t>`</a:t>
            </a:r>
            <a:r>
              <a:rPr kumimoji="1" lang="en-US" altLang="zh-CN" b="1">
                <a:solidFill>
                  <a:srgbClr val="000000"/>
                </a:solidFill>
                <a:latin typeface="Times New Roman" pitchFamily="18" charset="0"/>
                <a:cs typeface="Times New Roman" pitchFamily="18" charset="0"/>
              </a:rPr>
              <a:t>s0;  else </a:t>
            </a:r>
            <a:r>
              <a:rPr kumimoji="1" lang="en-US" altLang="zh-CN" b="1" err="1">
                <a:solidFill>
                  <a:srgbClr val="000000"/>
                </a:solidFill>
                <a:latin typeface="Times New Roman" pitchFamily="18" charset="0"/>
                <a:cs typeface="Times New Roman" pitchFamily="18" charset="0"/>
              </a:rPr>
              <a:t>cs</a:t>
            </a:r>
            <a:r>
              <a:rPr kumimoji="1" lang="en-US" altLang="zh-CN" b="1">
                <a:solidFill>
                  <a:srgbClr val="000000"/>
                </a:solidFill>
                <a:latin typeface="Times New Roman" pitchFamily="18" charset="0"/>
                <a:cs typeface="Times New Roman" pitchFamily="18" charset="0"/>
              </a:rPr>
              <a:t>&lt;=</a:t>
            </a:r>
            <a:r>
              <a:rPr kumimoji="1" lang="en-US" altLang="zh-CN" b="1" err="1">
                <a:solidFill>
                  <a:srgbClr val="000000"/>
                </a:solidFill>
                <a:latin typeface="Times New Roman" pitchFamily="18" charset="0"/>
                <a:cs typeface="Times New Roman" pitchFamily="18" charset="0"/>
              </a:rPr>
              <a:t>next_state</a:t>
            </a:r>
            <a:r>
              <a:rPr kumimoji="1" lang="en-US" altLang="zh-CN" b="1">
                <a:solidFill>
                  <a:srgbClr val="000000"/>
                </a:solidFill>
                <a:latin typeface="Times New Roman" pitchFamily="18" charset="0"/>
                <a:cs typeface="Times New Roman" pitchFamily="18" charset="0"/>
              </a:rPr>
              <a:t>;  end</a:t>
            </a:r>
          </a:p>
          <a:p>
            <a:pPr eaLnBrk="0" hangingPunct="0">
              <a:lnSpc>
                <a:spcPct val="90000"/>
              </a:lnSpc>
            </a:pPr>
            <a:r>
              <a:rPr kumimoji="1" lang="en-US" altLang="zh-CN" b="1">
                <a:solidFill>
                  <a:srgbClr val="000000"/>
                </a:solidFill>
                <a:latin typeface="Times New Roman" pitchFamily="18" charset="0"/>
                <a:cs typeface="Times New Roman" pitchFamily="18" charset="0"/>
              </a:rPr>
              <a:t>    always @ (</a:t>
            </a:r>
            <a:r>
              <a:rPr kumimoji="1" lang="en-US" altLang="zh-CN" b="1" err="1">
                <a:solidFill>
                  <a:srgbClr val="000000"/>
                </a:solidFill>
                <a:latin typeface="Times New Roman" pitchFamily="18" charset="0"/>
                <a:cs typeface="Times New Roman" pitchFamily="18" charset="0"/>
              </a:rPr>
              <a:t>posedge</a:t>
            </a:r>
            <a:r>
              <a:rPr kumimoji="1" lang="en-US" altLang="zh-CN" b="1">
                <a:solidFill>
                  <a:srgbClr val="000000"/>
                </a:solidFill>
                <a:latin typeface="Times New Roman" pitchFamily="18" charset="0"/>
                <a:cs typeface="Times New Roman" pitchFamily="18" charset="0"/>
              </a:rPr>
              <a:t> SOUT[1]) </a:t>
            </a:r>
            <a:r>
              <a:rPr kumimoji="1" lang="en-US" altLang="zh-CN" b="1">
                <a:solidFill>
                  <a:schemeClr val="accent6">
                    <a:lumMod val="50000"/>
                  </a:schemeClr>
                </a:solidFill>
                <a:latin typeface="Times New Roman" pitchFamily="18" charset="0"/>
                <a:cs typeface="Times New Roman" pitchFamily="18" charset="0"/>
              </a:rPr>
              <a:t>//</a:t>
            </a:r>
            <a:r>
              <a:rPr kumimoji="1" lang="zh-CN" altLang="en-US" b="1">
                <a:solidFill>
                  <a:schemeClr val="accent6">
                    <a:lumMod val="50000"/>
                  </a:schemeClr>
                </a:solidFill>
                <a:latin typeface="Times New Roman" pitchFamily="18" charset="0"/>
                <a:cs typeface="Times New Roman" pitchFamily="18" charset="0"/>
              </a:rPr>
              <a:t>寄存器过程</a:t>
            </a:r>
            <a:endParaRPr kumimoji="1" lang="en-US" altLang="zh-CN" b="1">
              <a:solidFill>
                <a:schemeClr val="accent6">
                  <a:lumMod val="50000"/>
                </a:schemeClr>
              </a:solidFill>
              <a:latin typeface="Times New Roman" pitchFamily="18" charset="0"/>
              <a:cs typeface="Times New Roman" pitchFamily="18" charset="0"/>
            </a:endParaRPr>
          </a:p>
          <a:p>
            <a:pPr eaLnBrk="0" hangingPunct="0">
              <a:lnSpc>
                <a:spcPct val="90000"/>
              </a:lnSpc>
            </a:pPr>
            <a:r>
              <a:rPr kumimoji="1" lang="en-US" altLang="zh-CN" b="1">
                <a:solidFill>
                  <a:srgbClr val="000000"/>
                </a:solidFill>
                <a:latin typeface="Times New Roman" pitchFamily="18" charset="0"/>
                <a:cs typeface="Times New Roman" pitchFamily="18" charset="0"/>
              </a:rPr>
              <a:t>        if (SOUT[1]) REGAL&lt;=D;</a:t>
            </a:r>
          </a:p>
          <a:p>
            <a:pPr eaLnBrk="0" hangingPunct="0">
              <a:lnSpc>
                <a:spcPct val="90000"/>
              </a:lnSpc>
            </a:pPr>
            <a:r>
              <a:rPr kumimoji="1" lang="en-US" altLang="zh-CN" b="1">
                <a:solidFill>
                  <a:srgbClr val="000000"/>
                </a:solidFill>
                <a:latin typeface="Times New Roman" pitchFamily="18" charset="0"/>
                <a:cs typeface="Times New Roman" pitchFamily="18" charset="0"/>
              </a:rPr>
              <a:t>    assign ADDA=0;  assign Q=REGL;  assign LOCK_T=SOUT[1];</a:t>
            </a:r>
          </a:p>
          <a:p>
            <a:pPr eaLnBrk="0" hangingPunct="0">
              <a:lnSpc>
                <a:spcPct val="90000"/>
              </a:lnSpc>
            </a:pPr>
            <a:r>
              <a:rPr kumimoji="1" lang="en-US" altLang="zh-CN" b="1">
                <a:solidFill>
                  <a:srgbClr val="000000"/>
                </a:solidFill>
                <a:latin typeface="Times New Roman" pitchFamily="18" charset="0"/>
                <a:cs typeface="Times New Roman" pitchFamily="18" charset="0"/>
              </a:rPr>
              <a:t>    assign OE=SOUT[2];  assign ALE=SOUT[3];  assign START=SOUT[4];</a:t>
            </a:r>
          </a:p>
          <a:p>
            <a:pPr eaLnBrk="0" hangingPunct="0">
              <a:lnSpc>
                <a:spcPct val="90000"/>
              </a:lnSpc>
            </a:pPr>
            <a:r>
              <a:rPr kumimoji="1" lang="en-US" altLang="zh-CN" b="1" err="1">
                <a:solidFill>
                  <a:srgbClr val="000000"/>
                </a:solidFill>
                <a:latin typeface="Times New Roman" pitchFamily="18" charset="0"/>
                <a:cs typeface="Times New Roman" pitchFamily="18" charset="0"/>
              </a:rPr>
              <a:t>endmodule</a:t>
            </a:r>
            <a:endParaRPr kumimoji="1" lang="en-US" altLang="zh-CN" b="1">
              <a:solidFill>
                <a:srgbClr val="000000"/>
              </a:solidFill>
              <a:latin typeface="Times New Roman" pitchFamily="18" charset="0"/>
              <a:cs typeface="Times New Roman" pitchFamily="18" charset="0"/>
            </a:endParaRPr>
          </a:p>
        </p:txBody>
      </p:sp>
      <p:sp>
        <p:nvSpPr>
          <p:cNvPr id="6" name="矩形 6"/>
          <p:cNvSpPr>
            <a:spLocks noChangeArrowheads="1"/>
          </p:cNvSpPr>
          <p:nvPr/>
        </p:nvSpPr>
        <p:spPr bwMode="auto">
          <a:xfrm>
            <a:off x="1170216" y="3624987"/>
            <a:ext cx="7717730" cy="248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a:latin typeface="Times New Roman" pitchFamily="18" charset="0"/>
                <a:cs typeface="Times New Roman" pitchFamily="18" charset="0"/>
              </a:rPr>
              <a:t>用</a:t>
            </a:r>
            <a:r>
              <a:rPr lang="en-US" altLang="zh-CN" sz="2200" b="1">
                <a:latin typeface="Times New Roman" pitchFamily="18" charset="0"/>
                <a:cs typeface="Times New Roman" pitchFamily="18" charset="0"/>
              </a:rPr>
              <a:t>`define</a:t>
            </a:r>
            <a:r>
              <a:rPr lang="zh-CN" altLang="en-US" sz="2200" b="1">
                <a:latin typeface="Times New Roman" pitchFamily="18" charset="0"/>
                <a:cs typeface="Times New Roman" pitchFamily="18" charset="0"/>
              </a:rPr>
              <a:t>或</a:t>
            </a:r>
            <a:r>
              <a:rPr lang="en-US" altLang="zh-CN" sz="2200" b="1">
                <a:latin typeface="Times New Roman" pitchFamily="18" charset="0"/>
                <a:cs typeface="Times New Roman" pitchFamily="18" charset="0"/>
              </a:rPr>
              <a:t>parameter</a:t>
            </a:r>
            <a:r>
              <a:rPr lang="zh-CN" altLang="en-US" sz="2200" b="1">
                <a:latin typeface="Times New Roman" pitchFamily="18" charset="0"/>
                <a:cs typeface="Times New Roman" pitchFamily="18" charset="0"/>
              </a:rPr>
              <a:t>来定义状态元素的编码的</a:t>
            </a:r>
            <a:r>
              <a:rPr lang="zh-CN" altLang="en-US" sz="2200" b="1">
                <a:solidFill>
                  <a:srgbClr val="0000FF"/>
                </a:solidFill>
                <a:latin typeface="Times New Roman" pitchFamily="18" charset="0"/>
                <a:cs typeface="Times New Roman" pitchFamily="18" charset="0"/>
              </a:rPr>
              <a:t>区别</a:t>
            </a:r>
            <a:r>
              <a:rPr lang="zh-CN" altLang="en-US" sz="2200" b="1">
                <a:latin typeface="Times New Roman" pitchFamily="18" charset="0"/>
                <a:cs typeface="Times New Roman" pitchFamily="18" charset="0"/>
              </a:rPr>
              <a:t>是：</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en-US" altLang="zh-CN" sz="2200" b="1">
                <a:solidFill>
                  <a:srgbClr val="FF0000"/>
                </a:solidFill>
                <a:latin typeface="Times New Roman" pitchFamily="18" charset="0"/>
                <a:cs typeface="Times New Roman" pitchFamily="18" charset="0"/>
              </a:rPr>
              <a:t>`define</a:t>
            </a:r>
            <a:r>
              <a:rPr lang="zh-CN" altLang="en-US" sz="2200" b="1">
                <a:latin typeface="Times New Roman" pitchFamily="18" charset="0"/>
                <a:cs typeface="Times New Roman" pitchFamily="18" charset="0"/>
              </a:rPr>
              <a:t>定义可以针对整个设计</a:t>
            </a:r>
            <a:r>
              <a:rPr lang="zh-CN" altLang="en-US" sz="2200" b="1">
                <a:solidFill>
                  <a:srgbClr val="7030A0"/>
                </a:solidFill>
                <a:latin typeface="Times New Roman" pitchFamily="18" charset="0"/>
                <a:cs typeface="Times New Roman" pitchFamily="18" charset="0"/>
              </a:rPr>
              <a:t>全局</a:t>
            </a:r>
            <a:r>
              <a:rPr lang="zh-CN" altLang="en-US" sz="2200" b="1">
                <a:latin typeface="Times New Roman" pitchFamily="18" charset="0"/>
                <a:cs typeface="Times New Roman" pitchFamily="18" charset="0"/>
              </a:rPr>
              <a:t>，它定义的可以是全局符号常量，可以在各个不同的模块中通用，这时定义语句必须放在模块语句</a:t>
            </a:r>
            <a:r>
              <a:rPr lang="en-US" altLang="zh-CN" sz="2200" b="1">
                <a:solidFill>
                  <a:srgbClr val="7030A0"/>
                </a:solidFill>
                <a:latin typeface="Times New Roman" pitchFamily="18" charset="0"/>
                <a:cs typeface="Times New Roman" pitchFamily="18" charset="0"/>
              </a:rPr>
              <a:t>module</a:t>
            </a:r>
            <a:r>
              <a:rPr lang="zh-CN" altLang="en-US" sz="2200" b="1">
                <a:solidFill>
                  <a:srgbClr val="7030A0"/>
                </a:solidFill>
                <a:latin typeface="Times New Roman" pitchFamily="18" charset="0"/>
                <a:cs typeface="Times New Roman" pitchFamily="18" charset="0"/>
              </a:rPr>
              <a:t>外</a:t>
            </a:r>
            <a:r>
              <a:rPr lang="zh-CN" altLang="en-US" sz="2200" b="1">
                <a:latin typeface="Times New Roman" pitchFamily="18" charset="0"/>
                <a:cs typeface="Times New Roman" pitchFamily="18" charset="0"/>
              </a:rPr>
              <a:t>；也可以针对</a:t>
            </a:r>
            <a:r>
              <a:rPr lang="zh-CN" altLang="en-US" sz="2200" b="1">
                <a:solidFill>
                  <a:srgbClr val="7030A0"/>
                </a:solidFill>
                <a:latin typeface="Times New Roman" pitchFamily="18" charset="0"/>
                <a:cs typeface="Times New Roman" pitchFamily="18" charset="0"/>
              </a:rPr>
              <a:t>局部</a:t>
            </a:r>
            <a:r>
              <a:rPr lang="zh-CN" altLang="en-US" sz="2200" b="1">
                <a:latin typeface="Times New Roman" pitchFamily="18" charset="0"/>
                <a:cs typeface="Times New Roman" pitchFamily="18" charset="0"/>
              </a:rPr>
              <a:t>，放在</a:t>
            </a:r>
            <a:r>
              <a:rPr lang="en-US" altLang="zh-CN" sz="2200" b="1">
                <a:solidFill>
                  <a:srgbClr val="7030A0"/>
                </a:solidFill>
                <a:latin typeface="Times New Roman" pitchFamily="18" charset="0"/>
                <a:cs typeface="Times New Roman" pitchFamily="18" charset="0"/>
              </a:rPr>
              <a:t>module</a:t>
            </a:r>
            <a:r>
              <a:rPr lang="zh-CN" altLang="en-US" sz="2200" b="1">
                <a:solidFill>
                  <a:srgbClr val="7030A0"/>
                </a:solidFill>
                <a:latin typeface="Times New Roman" pitchFamily="18" charset="0"/>
                <a:cs typeface="Times New Roman" pitchFamily="18" charset="0"/>
              </a:rPr>
              <a:t>中</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en-US" altLang="zh-CN" sz="2200" b="1">
                <a:solidFill>
                  <a:srgbClr val="FF0000"/>
                </a:solidFill>
                <a:latin typeface="Times New Roman" pitchFamily="18" charset="0"/>
                <a:cs typeface="Times New Roman" pitchFamily="18" charset="0"/>
              </a:rPr>
              <a:t>parameter</a:t>
            </a:r>
            <a:r>
              <a:rPr lang="zh-CN" altLang="en-US" sz="2200" b="1">
                <a:latin typeface="Times New Roman" pitchFamily="18" charset="0"/>
                <a:cs typeface="Times New Roman" pitchFamily="18" charset="0"/>
              </a:rPr>
              <a:t>定义在某个模块</a:t>
            </a:r>
            <a:r>
              <a:rPr lang="en-US" altLang="zh-CN" sz="2200" b="1">
                <a:solidFill>
                  <a:srgbClr val="7030A0"/>
                </a:solidFill>
                <a:latin typeface="Times New Roman" pitchFamily="18" charset="0"/>
                <a:cs typeface="Times New Roman" pitchFamily="18" charset="0"/>
              </a:rPr>
              <a:t>module</a:t>
            </a:r>
            <a:r>
              <a:rPr lang="zh-CN" altLang="en-US" sz="2200" b="1">
                <a:solidFill>
                  <a:srgbClr val="7030A0"/>
                </a:solidFill>
                <a:latin typeface="Times New Roman" pitchFamily="18" charset="0"/>
                <a:cs typeface="Times New Roman" pitchFamily="18" charset="0"/>
              </a:rPr>
              <a:t>中</a:t>
            </a:r>
            <a:r>
              <a:rPr lang="zh-CN" altLang="en-US" sz="2200" b="1">
                <a:latin typeface="Times New Roman" pitchFamily="18" charset="0"/>
                <a:cs typeface="Times New Roman" pitchFamily="18" charset="0"/>
              </a:rPr>
              <a:t>，只有</a:t>
            </a:r>
            <a:r>
              <a:rPr lang="zh-CN" altLang="en-US" sz="2200" b="1">
                <a:solidFill>
                  <a:srgbClr val="7030A0"/>
                </a:solidFill>
                <a:latin typeface="Times New Roman" pitchFamily="18" charset="0"/>
                <a:cs typeface="Times New Roman" pitchFamily="18" charset="0"/>
              </a:rPr>
              <a:t>局部</a:t>
            </a:r>
            <a:r>
              <a:rPr lang="zh-CN" altLang="en-US" sz="2200" b="1">
                <a:latin typeface="Times New Roman" pitchFamily="18" charset="0"/>
                <a:cs typeface="Times New Roman" pitchFamily="18" charset="0"/>
              </a:rPr>
              <a:t>特征。</a:t>
            </a:r>
            <a:endParaRPr lang="en-US" altLang="zh-CN" sz="2200" b="1">
              <a:solidFill>
                <a:srgbClr val="FF0000"/>
              </a:solidFill>
              <a:latin typeface="Times New Roman" pitchFamily="18" charset="0"/>
              <a:cs typeface="Times New Roman" pitchFamily="18" charset="0"/>
            </a:endParaRP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22</a:t>
            </a:fld>
            <a:endParaRPr lang="zh-CN" altLang="en-US"/>
          </a:p>
        </p:txBody>
      </p:sp>
    </p:spTree>
    <p:extLst>
      <p:ext uri="{BB962C8B-B14F-4D97-AF65-F5344CB8AC3E}">
        <p14:creationId xmlns:p14="http://schemas.microsoft.com/office/powerpoint/2010/main" val="399762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pic>
        <p:nvPicPr>
          <p:cNvPr id="7"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t="38430" b="23140"/>
          <a:stretch/>
        </p:blipFill>
        <p:spPr bwMode="auto">
          <a:xfrm>
            <a:off x="1120150" y="3501008"/>
            <a:ext cx="7844338" cy="627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圆角矩形标注 7"/>
          <p:cNvSpPr/>
          <p:nvPr/>
        </p:nvSpPr>
        <p:spPr>
          <a:xfrm>
            <a:off x="4576534" y="764704"/>
            <a:ext cx="2592288" cy="1034747"/>
          </a:xfrm>
          <a:prstGeom prst="wedgeRoundRectCallout">
            <a:avLst>
              <a:gd name="adj1" fmla="val 15952"/>
              <a:gd name="adj2" fmla="val 64169"/>
              <a:gd name="adj3" fmla="val 16667"/>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b="1">
                <a:latin typeface="Times New Roman" panose="02020603050405020304" pitchFamily="18" charset="0"/>
                <a:cs typeface="Times New Roman" panose="02020603050405020304" pitchFamily="18" charset="0"/>
              </a:rPr>
              <a:t>例</a:t>
            </a:r>
            <a:r>
              <a:rPr lang="en-US" altLang="zh-CN" sz="2000" b="1">
                <a:latin typeface="Times New Roman" panose="02020603050405020304" pitchFamily="18" charset="0"/>
                <a:cs typeface="Times New Roman" panose="02020603050405020304" pitchFamily="18" charset="0"/>
              </a:rPr>
              <a:t>10-8 </a:t>
            </a:r>
            <a:r>
              <a:rPr lang="zh-CN" altLang="en-US" sz="2000" b="1">
                <a:latin typeface="Times New Roman" panose="02020603050405020304" pitchFamily="18" charset="0"/>
                <a:cs typeface="Times New Roman" panose="02020603050405020304" pitchFamily="18" charset="0"/>
              </a:rPr>
              <a:t>采用</a:t>
            </a:r>
            <a:r>
              <a:rPr lang="en-US" altLang="zh-CN" sz="2000" b="1">
                <a:latin typeface="Times New Roman" panose="02020603050405020304" pitchFamily="18" charset="0"/>
                <a:cs typeface="Times New Roman" panose="02020603050405020304" pitchFamily="18" charset="0"/>
              </a:rPr>
              <a:t>parameter</a:t>
            </a:r>
            <a:r>
              <a:rPr lang="zh-CN" altLang="en-US" sz="2000" b="1">
                <a:latin typeface="Times New Roman" panose="02020603050405020304" pitchFamily="18" charset="0"/>
                <a:cs typeface="Times New Roman" panose="02020603050405020304" pitchFamily="18" charset="0"/>
              </a:rPr>
              <a:t>来定义状态元素的仿真波形</a:t>
            </a:r>
          </a:p>
        </p:txBody>
      </p:sp>
      <p:sp>
        <p:nvSpPr>
          <p:cNvPr id="9" name="圆角矩形标注 8"/>
          <p:cNvSpPr/>
          <p:nvPr/>
        </p:nvSpPr>
        <p:spPr>
          <a:xfrm>
            <a:off x="5512638" y="4313854"/>
            <a:ext cx="2871746" cy="834104"/>
          </a:xfrm>
          <a:prstGeom prst="wedgeRoundRectCallout">
            <a:avLst>
              <a:gd name="adj1" fmla="val 17378"/>
              <a:gd name="adj2" fmla="val -73273"/>
              <a:gd name="adj3" fmla="val 16667"/>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b="1">
                <a:latin typeface="Times New Roman" panose="02020603050405020304" pitchFamily="18" charset="0"/>
                <a:cs typeface="Times New Roman" panose="02020603050405020304" pitchFamily="18" charset="0"/>
              </a:rPr>
              <a:t>例</a:t>
            </a:r>
            <a:r>
              <a:rPr lang="en-US" altLang="zh-CN" sz="2000" b="1">
                <a:latin typeface="Times New Roman" panose="02020603050405020304" pitchFamily="18" charset="0"/>
                <a:cs typeface="Times New Roman" panose="02020603050405020304" pitchFamily="18" charset="0"/>
              </a:rPr>
              <a:t>10-9 </a:t>
            </a:r>
            <a:r>
              <a:rPr lang="zh-CN" altLang="en-US" sz="2000" b="1">
                <a:latin typeface="Times New Roman" panose="02020603050405020304" pitchFamily="18" charset="0"/>
                <a:cs typeface="Times New Roman" panose="02020603050405020304" pitchFamily="18" charset="0"/>
              </a:rPr>
              <a:t>采用</a:t>
            </a:r>
            <a:r>
              <a:rPr lang="en-US" altLang="zh-CN" sz="2000" b="1">
                <a:latin typeface="Times New Roman" panose="02020603050405020304" pitchFamily="18" charset="0"/>
                <a:cs typeface="Times New Roman" panose="02020603050405020304" pitchFamily="18" charset="0"/>
              </a:rPr>
              <a:t>`define</a:t>
            </a:r>
            <a:r>
              <a:rPr lang="zh-CN" altLang="en-US" sz="2000" b="1">
                <a:latin typeface="Times New Roman" panose="02020603050405020304" pitchFamily="18" charset="0"/>
                <a:cs typeface="Times New Roman" panose="02020603050405020304" pitchFamily="18" charset="0"/>
              </a:rPr>
              <a:t>来定义状态元素的仿真波形</a:t>
            </a:r>
          </a:p>
        </p:txBody>
      </p:sp>
      <p:sp>
        <p:nvSpPr>
          <p:cNvPr id="2" name="椭圆 1"/>
          <p:cNvSpPr/>
          <p:nvPr/>
        </p:nvSpPr>
        <p:spPr>
          <a:xfrm>
            <a:off x="1372542" y="3809798"/>
            <a:ext cx="360040" cy="318525"/>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056254" y="3809798"/>
            <a:ext cx="360040" cy="318525"/>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172542" y="3809798"/>
            <a:ext cx="360040" cy="318525"/>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306542" y="3809798"/>
            <a:ext cx="360040" cy="318525"/>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044542" y="3809798"/>
            <a:ext cx="360040" cy="318525"/>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5800670" y="3809798"/>
            <a:ext cx="360040" cy="318525"/>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592758" y="3809798"/>
            <a:ext cx="360040" cy="318525"/>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8536974" y="3809798"/>
            <a:ext cx="360040" cy="318525"/>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标注 2"/>
          <p:cNvSpPr/>
          <p:nvPr/>
        </p:nvSpPr>
        <p:spPr>
          <a:xfrm>
            <a:off x="2632318" y="4529878"/>
            <a:ext cx="1944216" cy="1008112"/>
          </a:xfrm>
          <a:prstGeom prst="wedgeRoundRectCallout">
            <a:avLst>
              <a:gd name="adj1" fmla="val -17674"/>
              <a:gd name="adj2" fmla="val -81871"/>
              <a:gd name="adj3" fmla="val 16667"/>
            </a:avLst>
          </a:prstGeom>
          <a:noFill/>
          <a:ln>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a:t>在状态机仿真波形中直接看到各状态的编码</a:t>
            </a:r>
          </a:p>
        </p:txBody>
      </p:sp>
      <p:pic>
        <p:nvPicPr>
          <p:cNvPr id="20"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t="743" b="61199"/>
          <a:stretch/>
        </p:blipFill>
        <p:spPr bwMode="auto">
          <a:xfrm>
            <a:off x="1115616" y="2060848"/>
            <a:ext cx="7844338" cy="62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23</a:t>
            </a:fld>
            <a:endParaRPr lang="zh-CN" altLang="en-US"/>
          </a:p>
        </p:txBody>
      </p:sp>
    </p:spTree>
    <p:extLst>
      <p:ext uri="{BB962C8B-B14F-4D97-AF65-F5344CB8AC3E}">
        <p14:creationId xmlns:p14="http://schemas.microsoft.com/office/powerpoint/2010/main" val="589255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1000" fill="hold"/>
                                        <p:tgtEl>
                                          <p:spTgt spid="8"/>
                                        </p:tgtEl>
                                        <p:attrNameLst>
                                          <p:attrName>ppt_w</p:attrName>
                                        </p:attrNameLst>
                                      </p:cBhvr>
                                      <p:tavLst>
                                        <p:tav tm="0">
                                          <p:val>
                                            <p:strVal val="#ppt_w*0.70"/>
                                          </p:val>
                                        </p:tav>
                                        <p:tav tm="100000">
                                          <p:val>
                                            <p:strVal val="#ppt_w"/>
                                          </p:val>
                                        </p:tav>
                                      </p:tavLst>
                                    </p:anim>
                                    <p:anim calcmode="lin" valueType="num">
                                      <p:cBhvr>
                                        <p:cTn id="12" dur="1000" fill="hold"/>
                                        <p:tgtEl>
                                          <p:spTgt spid="8"/>
                                        </p:tgtEl>
                                        <p:attrNameLst>
                                          <p:attrName>ppt_h</p:attrName>
                                        </p:attrNameLst>
                                      </p:cBhvr>
                                      <p:tavLst>
                                        <p:tav tm="0">
                                          <p:val>
                                            <p:strVal val="#ppt_h"/>
                                          </p:val>
                                        </p:tav>
                                        <p:tav tm="100000">
                                          <p:val>
                                            <p:strVal val="#ppt_h"/>
                                          </p:val>
                                        </p:tav>
                                      </p:tavLst>
                                    </p:anim>
                                    <p:animEffect transition="in" filter="fade">
                                      <p:cBhvr>
                                        <p:cTn id="13" dur="1000"/>
                                        <p:tgtEl>
                                          <p:spTgt spid="8"/>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2000"/>
                            </p:stCondLst>
                            <p:childTnLst>
                              <p:par>
                                <p:cTn id="19" presetID="55"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1000" fill="hold"/>
                                        <p:tgtEl>
                                          <p:spTgt spid="9"/>
                                        </p:tgtEl>
                                        <p:attrNameLst>
                                          <p:attrName>ppt_w</p:attrName>
                                        </p:attrNameLst>
                                      </p:cBhvr>
                                      <p:tavLst>
                                        <p:tav tm="0">
                                          <p:val>
                                            <p:strVal val="#ppt_w*0.70"/>
                                          </p:val>
                                        </p:tav>
                                        <p:tav tm="100000">
                                          <p:val>
                                            <p:strVal val="#ppt_w"/>
                                          </p:val>
                                        </p:tav>
                                      </p:tavLst>
                                    </p:anim>
                                    <p:anim calcmode="lin" valueType="num">
                                      <p:cBhvr>
                                        <p:cTn id="22" dur="1000" fill="hold"/>
                                        <p:tgtEl>
                                          <p:spTgt spid="9"/>
                                        </p:tgtEl>
                                        <p:attrNameLst>
                                          <p:attrName>ppt_h</p:attrName>
                                        </p:attrNameLst>
                                      </p:cBhvr>
                                      <p:tavLst>
                                        <p:tav tm="0">
                                          <p:val>
                                            <p:strVal val="#ppt_h"/>
                                          </p:val>
                                        </p:tav>
                                        <p:tav tm="100000">
                                          <p:val>
                                            <p:strVal val="#ppt_h"/>
                                          </p:val>
                                        </p:tav>
                                      </p:tavLst>
                                    </p:anim>
                                    <p:animEffect transition="in" filter="fade">
                                      <p:cBhvr>
                                        <p:cTn id="23" dur="1000"/>
                                        <p:tgtEl>
                                          <p:spTgt spid="9"/>
                                        </p:tgtEl>
                                      </p:cBhvr>
                                    </p:animEffect>
                                  </p:childTnLst>
                                </p:cTn>
                              </p:par>
                            </p:childTnLst>
                          </p:cTn>
                        </p:par>
                        <p:par>
                          <p:cTn id="24" fill="hold">
                            <p:stCondLst>
                              <p:cond delay="3000"/>
                            </p:stCondLst>
                            <p:childTnLst>
                              <p:par>
                                <p:cTn id="25" presetID="21" presetClass="entr" presetSubtype="1"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heel(1)">
                                      <p:cBhvr>
                                        <p:cTn id="27" dur="2000"/>
                                        <p:tgtEl>
                                          <p:spTgt spid="2"/>
                                        </p:tgtEl>
                                      </p:cBhvr>
                                    </p:animEffect>
                                  </p:childTnLst>
                                </p:cTn>
                              </p:par>
                              <p:par>
                                <p:cTn id="28" presetID="21" presetClass="entr" presetSubtype="1"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heel(1)">
                                      <p:cBhvr>
                                        <p:cTn id="30" dur="2000"/>
                                        <p:tgtEl>
                                          <p:spTgt spid="11"/>
                                        </p:tgtEl>
                                      </p:cBhvr>
                                    </p:animEffect>
                                  </p:childTnLst>
                                </p:cTn>
                              </p:par>
                              <p:par>
                                <p:cTn id="31" presetID="21" presetClass="entr" presetSubtype="1"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heel(1)">
                                      <p:cBhvr>
                                        <p:cTn id="33" dur="2000"/>
                                        <p:tgtEl>
                                          <p:spTgt spid="12"/>
                                        </p:tgtEl>
                                      </p:cBhvr>
                                    </p:animEffect>
                                  </p:childTnLst>
                                </p:cTn>
                              </p:par>
                              <p:par>
                                <p:cTn id="34" presetID="21" presetClass="entr" presetSubtype="1"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heel(1)">
                                      <p:cBhvr>
                                        <p:cTn id="36" dur="2000"/>
                                        <p:tgtEl>
                                          <p:spTgt spid="15"/>
                                        </p:tgtEl>
                                      </p:cBhvr>
                                    </p:animEffect>
                                  </p:childTnLst>
                                </p:cTn>
                              </p:par>
                              <p:par>
                                <p:cTn id="37" presetID="21" presetClass="entr" presetSubtype="1"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heel(1)">
                                      <p:cBhvr>
                                        <p:cTn id="39" dur="2000"/>
                                        <p:tgtEl>
                                          <p:spTgt spid="16"/>
                                        </p:tgtEl>
                                      </p:cBhvr>
                                    </p:animEffect>
                                  </p:childTnLst>
                                </p:cTn>
                              </p:par>
                              <p:par>
                                <p:cTn id="40" presetID="21" presetClass="entr" presetSubtype="1"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heel(1)">
                                      <p:cBhvr>
                                        <p:cTn id="42" dur="2000"/>
                                        <p:tgtEl>
                                          <p:spTgt spid="17"/>
                                        </p:tgtEl>
                                      </p:cBhvr>
                                    </p:animEffect>
                                  </p:childTnLst>
                                </p:cTn>
                              </p:par>
                              <p:par>
                                <p:cTn id="43" presetID="21" presetClass="entr" presetSubtype="1"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heel(1)">
                                      <p:cBhvr>
                                        <p:cTn id="45" dur="2000"/>
                                        <p:tgtEl>
                                          <p:spTgt spid="18"/>
                                        </p:tgtEl>
                                      </p:cBhvr>
                                    </p:animEffect>
                                  </p:childTnLst>
                                </p:cTn>
                              </p:par>
                              <p:par>
                                <p:cTn id="46" presetID="21" presetClass="entr" presetSubtype="1"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heel(1)">
                                      <p:cBhvr>
                                        <p:cTn id="48" dur="2000"/>
                                        <p:tgtEl>
                                          <p:spTgt spid="19"/>
                                        </p:tgtEl>
                                      </p:cBhvr>
                                    </p:animEffect>
                                  </p:childTnLst>
                                </p:cTn>
                              </p:par>
                            </p:childTnLst>
                          </p:cTn>
                        </p:par>
                        <p:par>
                          <p:cTn id="49" fill="hold">
                            <p:stCondLst>
                              <p:cond delay="5000"/>
                            </p:stCondLst>
                            <p:childTnLst>
                              <p:par>
                                <p:cTn id="50" presetID="55" presetClass="entr" presetSubtype="0" fill="hold" grpId="0" nodeType="after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1000" fill="hold"/>
                                        <p:tgtEl>
                                          <p:spTgt spid="3"/>
                                        </p:tgtEl>
                                        <p:attrNameLst>
                                          <p:attrName>ppt_w</p:attrName>
                                        </p:attrNameLst>
                                      </p:cBhvr>
                                      <p:tavLst>
                                        <p:tav tm="0">
                                          <p:val>
                                            <p:strVal val="#ppt_w*0.70"/>
                                          </p:val>
                                        </p:tav>
                                        <p:tav tm="100000">
                                          <p:val>
                                            <p:strVal val="#ppt_w"/>
                                          </p:val>
                                        </p:tav>
                                      </p:tavLst>
                                    </p:anim>
                                    <p:anim calcmode="lin" valueType="num">
                                      <p:cBhvr>
                                        <p:cTn id="53" dur="1000" fill="hold"/>
                                        <p:tgtEl>
                                          <p:spTgt spid="3"/>
                                        </p:tgtEl>
                                        <p:attrNameLst>
                                          <p:attrName>ppt_h</p:attrName>
                                        </p:attrNameLst>
                                      </p:cBhvr>
                                      <p:tavLst>
                                        <p:tav tm="0">
                                          <p:val>
                                            <p:strVal val="#ppt_h"/>
                                          </p:val>
                                        </p:tav>
                                        <p:tav tm="100000">
                                          <p:val>
                                            <p:strVal val="#ppt_h"/>
                                          </p:val>
                                        </p:tav>
                                      </p:tavLst>
                                    </p:anim>
                                    <p:animEffect transition="in" filter="fade">
                                      <p:cBhvr>
                                        <p:cTn id="5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 grpId="0" animBg="1"/>
      <p:bldP spid="11" grpId="0" animBg="1"/>
      <p:bldP spid="12" grpId="0" animBg="1"/>
      <p:bldP spid="15" grpId="0" animBg="1"/>
      <p:bldP spid="16" grpId="0" animBg="1"/>
      <p:bldP spid="17" grpId="0" animBg="1"/>
      <p:bldP spid="18" grpId="0" animBg="1"/>
      <p:bldP spid="19" grpId="0" animBg="1"/>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1259632" y="5445224"/>
            <a:ext cx="7488832" cy="1058112"/>
          </a:xfrm>
          <a:prstGeom prst="rect">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10" name="Rectangle 2"/>
          <p:cNvSpPr>
            <a:spLocks noGrp="1" noChangeArrowheads="1"/>
          </p:cNvSpPr>
          <p:nvPr/>
        </p:nvSpPr>
        <p:spPr bwMode="auto">
          <a:xfrm>
            <a:off x="1174750" y="421970"/>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§10.4.3 </a:t>
            </a:r>
            <a:r>
              <a:rPr lang="zh-CN" altLang="en-US" sz="3000" b="1" dirty="0">
                <a:solidFill>
                  <a:srgbClr val="000000"/>
                </a:solidFill>
                <a:latin typeface="Times New Roman" pitchFamily="18" charset="0"/>
                <a:cs typeface="Times New Roman" pitchFamily="18" charset="0"/>
              </a:rPr>
              <a:t>宏定义命令语句</a:t>
            </a:r>
          </a:p>
        </p:txBody>
      </p:sp>
      <p:sp>
        <p:nvSpPr>
          <p:cNvPr id="6" name="矩形 6"/>
          <p:cNvSpPr>
            <a:spLocks noChangeArrowheads="1"/>
          </p:cNvSpPr>
          <p:nvPr/>
        </p:nvSpPr>
        <p:spPr bwMode="auto">
          <a:xfrm>
            <a:off x="1170216" y="1286066"/>
            <a:ext cx="7717730" cy="1658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宏定义命令语句</a:t>
            </a:r>
            <a:r>
              <a:rPr lang="en-US" altLang="zh-CN" sz="2200" b="1">
                <a:solidFill>
                  <a:srgbClr val="FF0000"/>
                </a:solidFill>
                <a:latin typeface="Times New Roman" pitchFamily="18" charset="0"/>
                <a:cs typeface="Times New Roman" pitchFamily="18" charset="0"/>
              </a:rPr>
              <a:t>`define</a:t>
            </a:r>
            <a:r>
              <a:rPr lang="zh-CN" altLang="en-US" sz="2200" b="1">
                <a:latin typeface="Times New Roman" pitchFamily="18" charset="0"/>
                <a:cs typeface="Times New Roman" pitchFamily="18" charset="0"/>
              </a:rPr>
              <a:t>属于编译指示语句，不参与综合，只是在综合前做一些数据控制操作。</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通过</a:t>
            </a:r>
            <a:r>
              <a:rPr lang="en-US" altLang="zh-CN" sz="2200" b="1">
                <a:latin typeface="Times New Roman" pitchFamily="18" charset="0"/>
                <a:cs typeface="Times New Roman" pitchFamily="18" charset="0"/>
              </a:rPr>
              <a:t>`define</a:t>
            </a:r>
            <a:r>
              <a:rPr lang="zh-CN" altLang="en-US" sz="2200" b="1">
                <a:latin typeface="Times New Roman" pitchFamily="18" charset="0"/>
                <a:cs typeface="Times New Roman" pitchFamily="18" charset="0"/>
              </a:rPr>
              <a:t>语句的定义，可以用简单的名称或称为宏名的标识符来替代一个复杂的名字，或字符串，或表达式等。</a:t>
            </a:r>
            <a:endParaRPr lang="en-US" altLang="zh-CN" sz="2200" b="1">
              <a:latin typeface="Times New Roman" pitchFamily="18" charset="0"/>
              <a:cs typeface="Times New Roman" pitchFamily="18" charset="0"/>
            </a:endParaRPr>
          </a:p>
        </p:txBody>
      </p:sp>
      <p:sp>
        <p:nvSpPr>
          <p:cNvPr id="7" name="Rectangle 3"/>
          <p:cNvSpPr>
            <a:spLocks noChangeArrowheads="1"/>
          </p:cNvSpPr>
          <p:nvPr/>
        </p:nvSpPr>
        <p:spPr bwMode="auto">
          <a:xfrm>
            <a:off x="1451179" y="3255367"/>
            <a:ext cx="7369293" cy="46166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en-US" altLang="zh-CN" sz="2400" b="1">
                <a:solidFill>
                  <a:srgbClr val="000000"/>
                </a:solidFill>
                <a:latin typeface="Times New Roman" pitchFamily="18" charset="0"/>
                <a:cs typeface="Times New Roman" pitchFamily="18" charset="0"/>
              </a:rPr>
              <a:t>`define  </a:t>
            </a:r>
            <a:r>
              <a:rPr kumimoji="1" lang="zh-CN" altLang="en-US" sz="2400" b="1">
                <a:solidFill>
                  <a:srgbClr val="000000"/>
                </a:solidFill>
                <a:latin typeface="Times New Roman" pitchFamily="18" charset="0"/>
                <a:cs typeface="Times New Roman" pitchFamily="18" charset="0"/>
              </a:rPr>
              <a:t>宏名 （标识符）  宏内容 （字符串）</a:t>
            </a:r>
            <a:endParaRPr kumimoji="1" lang="en-US" altLang="zh-CN" sz="2400" b="1">
              <a:solidFill>
                <a:srgbClr val="000000"/>
              </a:solidFill>
              <a:latin typeface="Times New Roman" pitchFamily="18" charset="0"/>
              <a:cs typeface="Times New Roman" pitchFamily="18" charset="0"/>
            </a:endParaRPr>
          </a:p>
        </p:txBody>
      </p:sp>
      <p:sp>
        <p:nvSpPr>
          <p:cNvPr id="8" name="矩形 6"/>
          <p:cNvSpPr>
            <a:spLocks noChangeArrowheads="1"/>
          </p:cNvSpPr>
          <p:nvPr/>
        </p:nvSpPr>
        <p:spPr bwMode="auto">
          <a:xfrm>
            <a:off x="1187624" y="4149080"/>
            <a:ext cx="7717730"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en-US" altLang="zh-CN" sz="2200" b="1">
                <a:latin typeface="Times New Roman" pitchFamily="18" charset="0"/>
                <a:cs typeface="Times New Roman" pitchFamily="18" charset="0"/>
              </a:rPr>
              <a:t>`define</a:t>
            </a:r>
            <a:r>
              <a:rPr lang="zh-CN" altLang="en-US" sz="2200" b="1">
                <a:latin typeface="Times New Roman" pitchFamily="18" charset="0"/>
                <a:cs typeface="Times New Roman" pitchFamily="18" charset="0"/>
              </a:rPr>
              <a:t>属于编译预处理命令语句。在编译预处理时，把程序中在该定义以后的所有同名宏名或标识符的内容都换成定义中指定的宏内容。</a:t>
            </a:r>
            <a:endParaRPr lang="en-US" altLang="zh-CN" sz="2200" b="1">
              <a:latin typeface="Times New Roman" pitchFamily="18" charset="0"/>
              <a:cs typeface="Times New Roman" pitchFamily="18" charset="0"/>
            </a:endParaRPr>
          </a:p>
        </p:txBody>
      </p:sp>
      <p:sp>
        <p:nvSpPr>
          <p:cNvPr id="9" name="矩形 6"/>
          <p:cNvSpPr>
            <a:spLocks noChangeArrowheads="1"/>
          </p:cNvSpPr>
          <p:nvPr/>
        </p:nvSpPr>
        <p:spPr bwMode="auto">
          <a:xfrm>
            <a:off x="1403648" y="5517232"/>
            <a:ext cx="2664296" cy="91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en-US" altLang="zh-CN" sz="2200" b="1">
                <a:latin typeface="Times New Roman" pitchFamily="18" charset="0"/>
                <a:cs typeface="Times New Roman" pitchFamily="18" charset="0"/>
              </a:rPr>
              <a:t>`define s A+B+C+D</a:t>
            </a:r>
          </a:p>
          <a:p>
            <a:pPr marL="0" indent="0" eaLnBrk="1" hangingPunct="1">
              <a:lnSpc>
                <a:spcPct val="110000"/>
              </a:lnSpc>
              <a:spcBef>
                <a:spcPts val="0"/>
              </a:spcBef>
              <a:spcAft>
                <a:spcPts val="600"/>
              </a:spcAft>
              <a:buClr>
                <a:schemeClr val="tx1"/>
              </a:buClr>
              <a:buNone/>
            </a:pPr>
            <a:r>
              <a:rPr lang="en-US" altLang="zh-CN" sz="2200" b="1">
                <a:latin typeface="Times New Roman" pitchFamily="18" charset="0"/>
                <a:cs typeface="Times New Roman" pitchFamily="18" charset="0"/>
              </a:rPr>
              <a:t>assign DOUT=`</a:t>
            </a:r>
            <a:r>
              <a:rPr lang="en-US" altLang="zh-CN" sz="2200" b="1" err="1">
                <a:latin typeface="Times New Roman" pitchFamily="18" charset="0"/>
                <a:cs typeface="Times New Roman" pitchFamily="18" charset="0"/>
              </a:rPr>
              <a:t>s+E</a:t>
            </a:r>
            <a:endParaRPr lang="en-US" altLang="zh-CN" sz="2200" b="1">
              <a:latin typeface="Times New Roman" pitchFamily="18" charset="0"/>
              <a:cs typeface="Times New Roman" pitchFamily="18" charset="0"/>
            </a:endParaRPr>
          </a:p>
        </p:txBody>
      </p:sp>
      <p:sp>
        <p:nvSpPr>
          <p:cNvPr id="11" name="矩形 6"/>
          <p:cNvSpPr>
            <a:spLocks noChangeArrowheads="1"/>
          </p:cNvSpPr>
          <p:nvPr/>
        </p:nvSpPr>
        <p:spPr bwMode="auto">
          <a:xfrm>
            <a:off x="4860032" y="5733256"/>
            <a:ext cx="3672408" cy="464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en-US" altLang="zh-CN" sz="2200" b="1">
                <a:latin typeface="Times New Roman" pitchFamily="18" charset="0"/>
                <a:cs typeface="Times New Roman" pitchFamily="18" charset="0"/>
              </a:rPr>
              <a:t>assign DOUT=A+B+C+D+E</a:t>
            </a:r>
          </a:p>
        </p:txBody>
      </p:sp>
      <p:sp>
        <p:nvSpPr>
          <p:cNvPr id="2" name="右箭头 1"/>
          <p:cNvSpPr/>
          <p:nvPr/>
        </p:nvSpPr>
        <p:spPr>
          <a:xfrm>
            <a:off x="4211960" y="5852272"/>
            <a:ext cx="504056" cy="241024"/>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24</a:t>
            </a:fld>
            <a:endParaRPr lang="zh-CN" altLang="en-US"/>
          </a:p>
        </p:txBody>
      </p:sp>
    </p:spTree>
    <p:extLst>
      <p:ext uri="{BB962C8B-B14F-4D97-AF65-F5344CB8AC3E}">
        <p14:creationId xmlns:p14="http://schemas.microsoft.com/office/powerpoint/2010/main" val="150866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dissolve">
                                      <p:cBhvr>
                                        <p:cTn id="13" dur="500"/>
                                        <p:tgtEl>
                                          <p:spTgt spid="6">
                                            <p:txEl>
                                              <p:pRg st="0" end="0"/>
                                            </p:txEl>
                                          </p:spTgt>
                                        </p:tgtEl>
                                      </p:cBhvr>
                                    </p:animEffect>
                                  </p:childTnLst>
                                </p:cTn>
                              </p:par>
                            </p:childTnLst>
                          </p:cTn>
                        </p:par>
                        <p:par>
                          <p:cTn id="14" fill="hold">
                            <p:stCondLst>
                              <p:cond delay="1500"/>
                            </p:stCondLst>
                            <p:childTnLst>
                              <p:par>
                                <p:cTn id="15" presetID="9" presetClass="entr" presetSubtype="0" fill="hold" nodeType="after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dissolv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fade">
                                      <p:cBhvr>
                                        <p:cTn id="4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7" grpId="0" animBg="1"/>
      <p:bldP spid="8" grpId="0"/>
      <p:bldP spid="9" grpId="0"/>
      <p:bldP spid="11" grpId="0"/>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10" name="Rectangle 2"/>
          <p:cNvSpPr>
            <a:spLocks noGrp="1" noChangeArrowheads="1"/>
          </p:cNvSpPr>
          <p:nvPr/>
        </p:nvSpPr>
        <p:spPr bwMode="auto">
          <a:xfrm>
            <a:off x="1174750" y="421970"/>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§10.4.3 </a:t>
            </a:r>
            <a:r>
              <a:rPr lang="zh-CN" altLang="en-US" sz="3000" b="1" dirty="0">
                <a:solidFill>
                  <a:srgbClr val="000000"/>
                </a:solidFill>
                <a:latin typeface="Times New Roman" pitchFamily="18" charset="0"/>
                <a:cs typeface="Times New Roman" pitchFamily="18" charset="0"/>
              </a:rPr>
              <a:t>宏定义命令语句</a:t>
            </a:r>
          </a:p>
        </p:txBody>
      </p:sp>
      <p:sp>
        <p:nvSpPr>
          <p:cNvPr id="6" name="矩形 6"/>
          <p:cNvSpPr>
            <a:spLocks noChangeArrowheads="1"/>
          </p:cNvSpPr>
          <p:nvPr/>
        </p:nvSpPr>
        <p:spPr bwMode="auto">
          <a:xfrm>
            <a:off x="1170216" y="1286066"/>
            <a:ext cx="771773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采用宏定义的</a:t>
            </a:r>
            <a:r>
              <a:rPr lang="zh-CN" altLang="en-US" sz="2200" b="1">
                <a:solidFill>
                  <a:srgbClr val="0000FF"/>
                </a:solidFill>
                <a:latin typeface="Times New Roman" pitchFamily="18" charset="0"/>
                <a:cs typeface="Times New Roman" pitchFamily="18" charset="0"/>
              </a:rPr>
              <a:t>好处</a:t>
            </a:r>
            <a:r>
              <a:rPr lang="zh-CN" altLang="en-US" sz="2200" b="1">
                <a:latin typeface="Times New Roman" pitchFamily="18" charset="0"/>
                <a:cs typeface="Times New Roman" pitchFamily="18" charset="0"/>
              </a:rPr>
              <a:t>是，简化了程序的书写，便于程序修改。</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在</a:t>
            </a:r>
            <a:r>
              <a:rPr lang="en-US" altLang="zh-CN" sz="2200" b="1">
                <a:latin typeface="Times New Roman" pitchFamily="18" charset="0"/>
                <a:cs typeface="Times New Roman" pitchFamily="18" charset="0"/>
              </a:rPr>
              <a:t>`define</a:t>
            </a:r>
            <a:r>
              <a:rPr lang="zh-CN" altLang="en-US" sz="2200" b="1">
                <a:latin typeface="Times New Roman" pitchFamily="18" charset="0"/>
                <a:cs typeface="Times New Roman" pitchFamily="18" charset="0"/>
              </a:rPr>
              <a:t>具体应用上还应</a:t>
            </a:r>
            <a:r>
              <a:rPr lang="zh-CN" altLang="en-US" sz="2200" b="1">
                <a:solidFill>
                  <a:srgbClr val="0000FF"/>
                </a:solidFill>
                <a:latin typeface="Times New Roman" pitchFamily="18" charset="0"/>
                <a:cs typeface="Times New Roman" pitchFamily="18" charset="0"/>
              </a:rPr>
              <a:t>注意</a:t>
            </a:r>
            <a:endParaRPr lang="en-US" altLang="zh-CN" sz="2200" b="1">
              <a:solidFill>
                <a:srgbClr val="0000FF"/>
              </a:solidFill>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zh-CN" altLang="en-US" sz="2200" b="1">
                <a:latin typeface="Times New Roman" pitchFamily="18" charset="0"/>
                <a:cs typeface="Times New Roman" pitchFamily="18" charset="0"/>
              </a:rPr>
              <a:t>（</a:t>
            </a:r>
            <a:r>
              <a:rPr lang="en-US" altLang="zh-CN" sz="2200" b="1">
                <a:latin typeface="Times New Roman" pitchFamily="18" charset="0"/>
                <a:cs typeface="Times New Roman" pitchFamily="18" charset="0"/>
              </a:rPr>
              <a:t>1</a:t>
            </a:r>
            <a:r>
              <a:rPr lang="zh-CN" altLang="en-US" sz="2200" b="1">
                <a:latin typeface="Times New Roman" pitchFamily="18" charset="0"/>
                <a:cs typeface="Times New Roman" pitchFamily="18" charset="0"/>
              </a:rPr>
              <a:t>）宏定义语句行末尾不加分号。</a:t>
            </a:r>
            <a:endParaRPr lang="en-US" altLang="zh-CN" sz="2200" b="1">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zh-CN" altLang="en-US" sz="2200" b="1">
                <a:latin typeface="Times New Roman" pitchFamily="18" charset="0"/>
                <a:cs typeface="Times New Roman" pitchFamily="18" charset="0"/>
              </a:rPr>
              <a:t>（</a:t>
            </a:r>
            <a:r>
              <a:rPr lang="en-US" altLang="zh-CN" sz="2200" b="1">
                <a:latin typeface="Times New Roman" pitchFamily="18" charset="0"/>
                <a:cs typeface="Times New Roman" pitchFamily="18" charset="0"/>
              </a:rPr>
              <a:t>2</a:t>
            </a:r>
            <a:r>
              <a:rPr lang="zh-CN" altLang="en-US" sz="2200" b="1">
                <a:latin typeface="Times New Roman" pitchFamily="18" charset="0"/>
                <a:cs typeface="Times New Roman" pitchFamily="18" charset="0"/>
              </a:rPr>
              <a:t>）在程序中引用已定义的宏名时，必须在定义了宏名的标识符签名加上符号“</a:t>
            </a:r>
            <a:r>
              <a:rPr lang="en-US" altLang="zh-CN" sz="2200" b="1">
                <a:latin typeface="Times New Roman" pitchFamily="18" charset="0"/>
                <a:cs typeface="Times New Roman" pitchFamily="18" charset="0"/>
              </a:rPr>
              <a:t>`</a:t>
            </a:r>
            <a:r>
              <a:rPr lang="zh-CN" altLang="en-US" sz="2200" b="1">
                <a:latin typeface="Times New Roman" pitchFamily="18" charset="0"/>
                <a:cs typeface="Times New Roman" pitchFamily="18" charset="0"/>
              </a:rPr>
              <a:t>”，以示该标识符是一个宏定义名字。</a:t>
            </a:r>
            <a:endParaRPr lang="en-US" altLang="zh-CN" sz="2200" b="1">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25</a:t>
            </a:fld>
            <a:endParaRPr lang="zh-CN" altLang="en-US"/>
          </a:p>
        </p:txBody>
      </p:sp>
    </p:spTree>
    <p:extLst>
      <p:ext uri="{BB962C8B-B14F-4D97-AF65-F5344CB8AC3E}">
        <p14:creationId xmlns:p14="http://schemas.microsoft.com/office/powerpoint/2010/main" val="98166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dissolve">
                                      <p:cBhvr>
                                        <p:cTn id="20"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10" name="Rectangle 2"/>
          <p:cNvSpPr>
            <a:spLocks noGrp="1" noChangeArrowheads="1"/>
          </p:cNvSpPr>
          <p:nvPr/>
        </p:nvSpPr>
        <p:spPr bwMode="auto">
          <a:xfrm>
            <a:off x="1174750" y="421970"/>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§10.4.4 </a:t>
            </a:r>
            <a:r>
              <a:rPr lang="zh-CN" altLang="en-US" sz="3000" b="1" dirty="0">
                <a:solidFill>
                  <a:srgbClr val="000000"/>
                </a:solidFill>
                <a:latin typeface="Times New Roman" pitchFamily="18" charset="0"/>
                <a:cs typeface="Times New Roman" pitchFamily="18" charset="0"/>
              </a:rPr>
              <a:t>顺序编码</a:t>
            </a:r>
          </a:p>
        </p:txBody>
      </p:sp>
      <p:sp>
        <p:nvSpPr>
          <p:cNvPr id="6" name="矩形 6"/>
          <p:cNvSpPr>
            <a:spLocks noChangeArrowheads="1"/>
          </p:cNvSpPr>
          <p:nvPr/>
        </p:nvSpPr>
        <p:spPr bwMode="auto">
          <a:xfrm>
            <a:off x="4427984" y="1052736"/>
            <a:ext cx="4464496" cy="538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solidFill>
                  <a:srgbClr val="FF0000"/>
                </a:solidFill>
                <a:latin typeface="Times New Roman" pitchFamily="18" charset="0"/>
                <a:cs typeface="Times New Roman" pitchFamily="18" charset="0"/>
              </a:rPr>
              <a:t>优点</a:t>
            </a:r>
            <a:r>
              <a:rPr lang="zh-CN" altLang="en-US" sz="2200" b="1">
                <a:latin typeface="Times New Roman" pitchFamily="18" charset="0"/>
                <a:cs typeface="Times New Roman" pitchFamily="18" charset="0"/>
              </a:rPr>
              <a:t>：这种编码方式最为简单，使用的</a:t>
            </a:r>
            <a:r>
              <a:rPr lang="zh-CN" altLang="en-US" sz="2200" b="1">
                <a:solidFill>
                  <a:srgbClr val="0000FF"/>
                </a:solidFill>
                <a:latin typeface="Times New Roman" pitchFamily="18" charset="0"/>
                <a:cs typeface="Times New Roman" pitchFamily="18" charset="0"/>
              </a:rPr>
              <a:t>触发器数量最少</a:t>
            </a:r>
            <a:r>
              <a:rPr lang="zh-CN" altLang="en-US" sz="2200" b="1">
                <a:latin typeface="Times New Roman" pitchFamily="18" charset="0"/>
                <a:cs typeface="Times New Roman" pitchFamily="18" charset="0"/>
              </a:rPr>
              <a:t>（</a:t>
            </a:r>
            <a:r>
              <a:rPr lang="en-US" altLang="zh-CN" sz="2200" b="1">
                <a:latin typeface="Times New Roman" pitchFamily="18" charset="0"/>
                <a:cs typeface="Times New Roman" pitchFamily="18" charset="0"/>
              </a:rPr>
              <a:t>6</a:t>
            </a:r>
            <a:r>
              <a:rPr lang="zh-CN" altLang="en-US" sz="2200" b="1">
                <a:latin typeface="Times New Roman" pitchFamily="18" charset="0"/>
                <a:cs typeface="Times New Roman" pitchFamily="18" charset="0"/>
              </a:rPr>
              <a:t>状态状态机只需</a:t>
            </a:r>
            <a:r>
              <a:rPr lang="en-US" altLang="zh-CN" sz="2200" b="1">
                <a:latin typeface="Times New Roman" pitchFamily="18" charset="0"/>
                <a:cs typeface="Times New Roman" pitchFamily="18" charset="0"/>
              </a:rPr>
              <a:t>3</a:t>
            </a:r>
            <a:r>
              <a:rPr lang="zh-CN" altLang="en-US" sz="2200" b="1">
                <a:latin typeface="Times New Roman" pitchFamily="18" charset="0"/>
                <a:cs typeface="Times New Roman" pitchFamily="18" charset="0"/>
              </a:rPr>
              <a:t>个触发器），剩余的</a:t>
            </a:r>
            <a:r>
              <a:rPr lang="zh-CN" altLang="en-US" sz="2200" b="1">
                <a:solidFill>
                  <a:srgbClr val="0000FF"/>
                </a:solidFill>
                <a:latin typeface="Times New Roman" pitchFamily="18" charset="0"/>
                <a:cs typeface="Times New Roman" pitchFamily="18" charset="0"/>
              </a:rPr>
              <a:t>非法状态也最少</a:t>
            </a:r>
            <a:r>
              <a:rPr lang="zh-CN" altLang="en-US" sz="2200" b="1">
                <a:latin typeface="Times New Roman" pitchFamily="18" charset="0"/>
                <a:cs typeface="Times New Roman" pitchFamily="18" charset="0"/>
              </a:rPr>
              <a:t>，容错技术最为简单。</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solidFill>
                  <a:srgbClr val="FF0000"/>
                </a:solidFill>
                <a:latin typeface="Times New Roman" pitchFamily="18" charset="0"/>
                <a:cs typeface="Times New Roman" pitchFamily="18" charset="0"/>
              </a:rPr>
              <a:t>缺点</a:t>
            </a:r>
            <a:r>
              <a:rPr lang="zh-CN" altLang="en-US" sz="2200" b="1">
                <a:latin typeface="Times New Roman" pitchFamily="18" charset="0"/>
                <a:cs typeface="Times New Roman" pitchFamily="18" charset="0"/>
              </a:rPr>
              <a:t>：常常会</a:t>
            </a:r>
            <a:r>
              <a:rPr lang="zh-CN" altLang="en-US" sz="2200" b="1">
                <a:solidFill>
                  <a:srgbClr val="0000FF"/>
                </a:solidFill>
                <a:latin typeface="Times New Roman" pitchFamily="18" charset="0"/>
                <a:cs typeface="Times New Roman" pitchFamily="18" charset="0"/>
              </a:rPr>
              <a:t>占用状态转换译码组合逻辑较多的资源</a:t>
            </a:r>
            <a:r>
              <a:rPr lang="zh-CN" altLang="en-US" sz="2200" b="1">
                <a:latin typeface="Times New Roman" pitchFamily="18" charset="0"/>
                <a:cs typeface="Times New Roman" pitchFamily="18" charset="0"/>
              </a:rPr>
              <a:t>，特别是有的相邻状态或不相邻的状态转换时涉及多个触发器的同时状态转换，将耗用</a:t>
            </a:r>
            <a:r>
              <a:rPr lang="zh-CN" altLang="en-US" sz="2200" b="1">
                <a:solidFill>
                  <a:srgbClr val="0000FF"/>
                </a:solidFill>
                <a:latin typeface="Times New Roman" pitchFamily="18" charset="0"/>
                <a:cs typeface="Times New Roman" pitchFamily="18" charset="0"/>
              </a:rPr>
              <a:t>更长的转换时间</a:t>
            </a:r>
            <a:r>
              <a:rPr lang="zh-CN" altLang="en-US" sz="2200" b="1">
                <a:latin typeface="Times New Roman" pitchFamily="18" charset="0"/>
                <a:cs typeface="Times New Roman" pitchFamily="18" charset="0"/>
              </a:rPr>
              <a:t>，而且容易出现</a:t>
            </a:r>
            <a:r>
              <a:rPr lang="zh-CN" altLang="en-US" sz="2200" b="1">
                <a:solidFill>
                  <a:srgbClr val="0000FF"/>
                </a:solidFill>
                <a:latin typeface="Times New Roman" pitchFamily="18" charset="0"/>
                <a:cs typeface="Times New Roman" pitchFamily="18" charset="0"/>
              </a:rPr>
              <a:t>毛刺</a:t>
            </a:r>
            <a:r>
              <a:rPr lang="zh-CN" altLang="en-US" sz="2200" b="1">
                <a:latin typeface="Times New Roman" pitchFamily="18" charset="0"/>
                <a:cs typeface="Times New Roman" pitchFamily="18" charset="0"/>
              </a:rPr>
              <a:t>现象，这对于触发器资源丰富而组合逻辑资源相对珍贵的</a:t>
            </a:r>
            <a:r>
              <a:rPr lang="en-US" altLang="zh-CN" sz="2200" b="1">
                <a:solidFill>
                  <a:srgbClr val="0000FF"/>
                </a:solidFill>
                <a:latin typeface="Times New Roman" pitchFamily="18" charset="0"/>
                <a:cs typeface="Times New Roman" pitchFamily="18" charset="0"/>
              </a:rPr>
              <a:t>FPGA</a:t>
            </a:r>
            <a:r>
              <a:rPr lang="zh-CN" altLang="en-US" sz="2200" b="1">
                <a:latin typeface="Times New Roman" pitchFamily="18" charset="0"/>
                <a:cs typeface="Times New Roman" pitchFamily="18" charset="0"/>
              </a:rPr>
              <a:t>器件意义不大，也</a:t>
            </a:r>
            <a:r>
              <a:rPr lang="zh-CN" altLang="en-US" sz="2200" b="1">
                <a:solidFill>
                  <a:srgbClr val="0000FF"/>
                </a:solidFill>
                <a:latin typeface="Times New Roman" pitchFamily="18" charset="0"/>
                <a:cs typeface="Times New Roman" pitchFamily="18" charset="0"/>
              </a:rPr>
              <a:t>不合适</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4022412218"/>
              </p:ext>
            </p:extLst>
          </p:nvPr>
        </p:nvGraphicFramePr>
        <p:xfrm>
          <a:off x="1332448" y="1628800"/>
          <a:ext cx="2808000" cy="390528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20000"/>
                    </a:ext>
                  </a:extLst>
                </a:gridCol>
                <a:gridCol w="1728000">
                  <a:extLst>
                    <a:ext uri="{9D8B030D-6E8A-4147-A177-3AD203B41FA5}">
                      <a16:colId xmlns:a16="http://schemas.microsoft.com/office/drawing/2014/main" val="20001"/>
                    </a:ext>
                  </a:extLst>
                </a:gridCol>
              </a:tblGrid>
              <a:tr h="468000">
                <a:tc>
                  <a:txBody>
                    <a:bodyPr/>
                    <a:lstStyle/>
                    <a:p>
                      <a:pPr algn="ctr"/>
                      <a:r>
                        <a:rPr lang="zh-CN" altLang="en-US" sz="2200" b="1">
                          <a:latin typeface="Times New Roman" pitchFamily="18" charset="0"/>
                          <a:cs typeface="Times New Roman" pitchFamily="18" charset="0"/>
                        </a:rPr>
                        <a:t>状态</a:t>
                      </a:r>
                      <a:endParaRPr lang="en-US" altLang="zh-CN" sz="2200" b="1">
                        <a:latin typeface="Times New Roman" pitchFamily="18" charset="0"/>
                        <a:cs typeface="Times New Roman" pitchFamily="18" charset="0"/>
                      </a:endParaRPr>
                    </a:p>
                    <a:p>
                      <a:pPr algn="ctr"/>
                      <a:r>
                        <a:rPr lang="en-US" altLang="zh-CN" sz="2200" b="1">
                          <a:latin typeface="Times New Roman" pitchFamily="18" charset="0"/>
                          <a:cs typeface="Times New Roman" pitchFamily="18" charset="0"/>
                        </a:rPr>
                        <a:t>(States)</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b="1">
                          <a:solidFill>
                            <a:schemeClr val="bg1"/>
                          </a:solidFill>
                          <a:latin typeface="Times New Roman" pitchFamily="18" charset="0"/>
                          <a:cs typeface="Times New Roman" pitchFamily="18" charset="0"/>
                        </a:rPr>
                        <a:t>顺序编码</a:t>
                      </a:r>
                      <a:endParaRPr lang="en-US" altLang="zh-CN" sz="2200" b="1">
                        <a:solidFill>
                          <a:schemeClr val="bg1"/>
                        </a:solidFill>
                        <a:latin typeface="Times New Roman" pitchFamily="18" charset="0"/>
                        <a:cs typeface="Times New Roman" pitchFamily="18" charset="0"/>
                      </a:endParaRPr>
                    </a:p>
                    <a:p>
                      <a:pPr algn="ctr"/>
                      <a:r>
                        <a:rPr lang="zh-CN" altLang="en-US" sz="2200" b="1">
                          <a:solidFill>
                            <a:schemeClr val="bg1"/>
                          </a:solidFill>
                          <a:latin typeface="Times New Roman" pitchFamily="18" charset="0"/>
                          <a:cs typeface="Times New Roman" pitchFamily="18" charset="0"/>
                        </a:rPr>
                        <a:t>（</a:t>
                      </a:r>
                      <a:r>
                        <a:rPr lang="en-US" altLang="zh-CN" sz="2200" b="1">
                          <a:solidFill>
                            <a:schemeClr val="bg1"/>
                          </a:solidFill>
                          <a:latin typeface="Times New Roman" pitchFamily="18" charset="0"/>
                          <a:cs typeface="Times New Roman" pitchFamily="18" charset="0"/>
                        </a:rPr>
                        <a:t>Sequential-Encoded)</a:t>
                      </a:r>
                      <a:endParaRPr lang="zh-CN" altLang="en-US" sz="2200" b="1">
                        <a:solidFill>
                          <a:schemeClr val="bg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468000">
                <a:tc>
                  <a:txBody>
                    <a:bodyPr/>
                    <a:lstStyle/>
                    <a:p>
                      <a:pPr algn="ctr"/>
                      <a:r>
                        <a:rPr lang="en-US" altLang="zh-CN" sz="2200" b="1">
                          <a:latin typeface="Times New Roman" pitchFamily="18" charset="0"/>
                          <a:cs typeface="Times New Roman" pitchFamily="18" charset="0"/>
                        </a:rPr>
                        <a:t>State0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000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8000">
                <a:tc>
                  <a:txBody>
                    <a:bodyPr/>
                    <a:lstStyle/>
                    <a:p>
                      <a:pPr algn="ctr"/>
                      <a:r>
                        <a:rPr lang="en-US" altLang="zh-CN" sz="2200" b="1">
                          <a:latin typeface="Times New Roman" pitchFamily="18" charset="0"/>
                          <a:cs typeface="Times New Roman" pitchFamily="18" charset="0"/>
                        </a:rPr>
                        <a:t>State1</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001</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8000">
                <a:tc>
                  <a:txBody>
                    <a:bodyPr/>
                    <a:lstStyle/>
                    <a:p>
                      <a:pPr algn="ctr"/>
                      <a:r>
                        <a:rPr lang="en-US" altLang="zh-CN" sz="2200" b="1">
                          <a:latin typeface="Times New Roman" pitchFamily="18" charset="0"/>
                          <a:cs typeface="Times New Roman" pitchFamily="18" charset="0"/>
                        </a:rPr>
                        <a:t>State2</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010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8000">
                <a:tc>
                  <a:txBody>
                    <a:bodyPr/>
                    <a:lstStyle/>
                    <a:p>
                      <a:pPr algn="ctr"/>
                      <a:r>
                        <a:rPr lang="en-US" altLang="zh-CN" sz="2200" b="1">
                          <a:latin typeface="Times New Roman" pitchFamily="18" charset="0"/>
                          <a:cs typeface="Times New Roman" pitchFamily="18" charset="0"/>
                        </a:rPr>
                        <a:t>State3</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011</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8000">
                <a:tc>
                  <a:txBody>
                    <a:bodyPr/>
                    <a:lstStyle/>
                    <a:p>
                      <a:pPr algn="ctr"/>
                      <a:r>
                        <a:rPr lang="en-US" altLang="zh-CN" sz="2200" b="1">
                          <a:latin typeface="Times New Roman" pitchFamily="18" charset="0"/>
                          <a:cs typeface="Times New Roman" pitchFamily="18" charset="0"/>
                        </a:rPr>
                        <a:t>State4</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100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68000">
                <a:tc>
                  <a:txBody>
                    <a:bodyPr/>
                    <a:lstStyle/>
                    <a:p>
                      <a:pPr algn="ctr"/>
                      <a:r>
                        <a:rPr lang="en-US" altLang="zh-CN" sz="2200" b="1">
                          <a:latin typeface="Times New Roman" pitchFamily="18" charset="0"/>
                          <a:cs typeface="Times New Roman" pitchFamily="18" charset="0"/>
                        </a:rPr>
                        <a:t>State5</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a:latin typeface="Times New Roman" pitchFamily="18" charset="0"/>
                          <a:cs typeface="Times New Roman" pitchFamily="18" charset="0"/>
                        </a:rPr>
                        <a:t>101</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26</a:t>
            </a:fld>
            <a:endParaRPr lang="zh-CN" altLang="en-US"/>
          </a:p>
        </p:txBody>
      </p:sp>
    </p:spTree>
    <p:extLst>
      <p:ext uri="{BB962C8B-B14F-4D97-AF65-F5344CB8AC3E}">
        <p14:creationId xmlns:p14="http://schemas.microsoft.com/office/powerpoint/2010/main" val="132277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dissolve">
                                      <p:cBhvr>
                                        <p:cTn id="19" dur="500"/>
                                        <p:tgtEl>
                                          <p:spTgt spid="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dissolve">
                                      <p:cBhvr>
                                        <p:cTn id="24"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10" name="Rectangle 2"/>
          <p:cNvSpPr>
            <a:spLocks noGrp="1" noChangeArrowheads="1"/>
          </p:cNvSpPr>
          <p:nvPr/>
        </p:nvSpPr>
        <p:spPr bwMode="auto">
          <a:xfrm>
            <a:off x="1189711" y="434037"/>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§10.4.5 </a:t>
            </a:r>
            <a:r>
              <a:rPr lang="zh-CN" altLang="en-US" sz="3000" b="1" dirty="0">
                <a:solidFill>
                  <a:srgbClr val="000000"/>
                </a:solidFill>
                <a:latin typeface="Times New Roman" pitchFamily="18" charset="0"/>
                <a:cs typeface="Times New Roman" pitchFamily="18" charset="0"/>
              </a:rPr>
              <a:t>一位热码编码</a:t>
            </a:r>
          </a:p>
        </p:txBody>
      </p:sp>
      <p:sp>
        <p:nvSpPr>
          <p:cNvPr id="6" name="矩形 6"/>
          <p:cNvSpPr>
            <a:spLocks noChangeArrowheads="1"/>
          </p:cNvSpPr>
          <p:nvPr/>
        </p:nvSpPr>
        <p:spPr bwMode="auto">
          <a:xfrm>
            <a:off x="4499992" y="1340768"/>
            <a:ext cx="4248472" cy="426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用</a:t>
            </a:r>
            <a:r>
              <a:rPr lang="en-US" altLang="zh-CN" sz="2200" b="1">
                <a:latin typeface="Times New Roman" pitchFamily="18" charset="0"/>
                <a:cs typeface="Times New Roman" pitchFamily="18" charset="0"/>
              </a:rPr>
              <a:t>n</a:t>
            </a:r>
            <a:r>
              <a:rPr lang="zh-CN" altLang="en-US" sz="2200" b="1">
                <a:latin typeface="Times New Roman" pitchFamily="18" charset="0"/>
                <a:cs typeface="Times New Roman" pitchFamily="18" charset="0"/>
              </a:rPr>
              <a:t>个触发器来实现具有</a:t>
            </a:r>
            <a:r>
              <a:rPr lang="en-US" altLang="zh-CN" sz="2200" b="1">
                <a:latin typeface="Times New Roman" pitchFamily="18" charset="0"/>
                <a:cs typeface="Times New Roman" pitchFamily="18" charset="0"/>
              </a:rPr>
              <a:t>n</a:t>
            </a:r>
            <a:r>
              <a:rPr lang="zh-CN" altLang="en-US" sz="2200" b="1">
                <a:latin typeface="Times New Roman" pitchFamily="18" charset="0"/>
                <a:cs typeface="Times New Roman" pitchFamily="18" charset="0"/>
              </a:rPr>
              <a:t>个状态的状态机。每一个状态都由其中一个触发器的状态表示，处于该状态时，对应的触发器为</a:t>
            </a:r>
            <a:r>
              <a:rPr lang="en-US" altLang="zh-CN" sz="2200" b="1">
                <a:latin typeface="Times New Roman" pitchFamily="18" charset="0"/>
                <a:cs typeface="Times New Roman" pitchFamily="18" charset="0"/>
              </a:rPr>
              <a:t>1</a:t>
            </a:r>
            <a:r>
              <a:rPr lang="zh-CN" altLang="en-US" sz="2200" b="1">
                <a:latin typeface="Times New Roman" pitchFamily="18" charset="0"/>
                <a:cs typeface="Times New Roman" pitchFamily="18" charset="0"/>
              </a:rPr>
              <a:t>，其余的触发器为</a:t>
            </a:r>
            <a:r>
              <a:rPr lang="en-US" altLang="zh-CN" sz="2200" b="1">
                <a:latin typeface="Times New Roman" pitchFamily="18" charset="0"/>
                <a:cs typeface="Times New Roman" pitchFamily="18" charset="0"/>
              </a:rPr>
              <a:t>0</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使用了</a:t>
            </a:r>
            <a:r>
              <a:rPr lang="zh-CN" altLang="en-US" sz="2200" b="1">
                <a:solidFill>
                  <a:srgbClr val="0000FF"/>
                </a:solidFill>
                <a:latin typeface="Times New Roman" pitchFamily="18" charset="0"/>
                <a:cs typeface="Times New Roman" pitchFamily="18" charset="0"/>
              </a:rPr>
              <a:t>较多的触发器</a:t>
            </a:r>
            <a:r>
              <a:rPr lang="zh-CN" altLang="en-US" sz="2200" b="1">
                <a:latin typeface="Times New Roman" pitchFamily="18" charset="0"/>
                <a:cs typeface="Times New Roman" pitchFamily="18" charset="0"/>
              </a:rPr>
              <a:t>，但</a:t>
            </a:r>
            <a:r>
              <a:rPr lang="zh-CN" altLang="en-US" sz="2200" b="1">
                <a:solidFill>
                  <a:srgbClr val="0000FF"/>
                </a:solidFill>
                <a:latin typeface="Times New Roman" pitchFamily="18" charset="0"/>
                <a:cs typeface="Times New Roman" pitchFamily="18" charset="0"/>
              </a:rPr>
              <a:t>简化了状态译码逻辑</a:t>
            </a:r>
            <a:r>
              <a:rPr lang="zh-CN" altLang="en-US" sz="2200" b="1">
                <a:latin typeface="Times New Roman" pitchFamily="18" charset="0"/>
                <a:cs typeface="Times New Roman" pitchFamily="18" charset="0"/>
              </a:rPr>
              <a:t>，提高了状态转换速度，增强了状态机的工作稳定性，适合</a:t>
            </a:r>
            <a:r>
              <a:rPr lang="en-US" altLang="zh-CN" sz="2200" b="1">
                <a:latin typeface="Times New Roman" pitchFamily="18" charset="0"/>
                <a:cs typeface="Times New Roman" pitchFamily="18" charset="0"/>
              </a:rPr>
              <a:t>FPGA</a:t>
            </a:r>
            <a:r>
              <a:rPr lang="zh-CN" altLang="en-US" sz="2200" b="1">
                <a:latin typeface="Times New Roman" pitchFamily="18" charset="0"/>
                <a:cs typeface="Times New Roman" pitchFamily="18" charset="0"/>
              </a:rPr>
              <a:t>。因此一位热码编码方式是状态机最常用的编码方式。</a:t>
            </a:r>
            <a:endParaRPr lang="en-US" altLang="zh-CN" sz="2200" b="1">
              <a:latin typeface="Times New Roman" pitchFamily="18" charset="0"/>
              <a:cs typeface="Times New Roman"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768552198"/>
              </p:ext>
            </p:extLst>
          </p:nvPr>
        </p:nvGraphicFramePr>
        <p:xfrm>
          <a:off x="1259632" y="1539481"/>
          <a:ext cx="3060000" cy="390528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20000"/>
                    </a:ext>
                  </a:extLst>
                </a:gridCol>
                <a:gridCol w="1980000">
                  <a:extLst>
                    <a:ext uri="{9D8B030D-6E8A-4147-A177-3AD203B41FA5}">
                      <a16:colId xmlns:a16="http://schemas.microsoft.com/office/drawing/2014/main" val="20001"/>
                    </a:ext>
                  </a:extLst>
                </a:gridCol>
              </a:tblGrid>
              <a:tr h="468000">
                <a:tc>
                  <a:txBody>
                    <a:bodyPr/>
                    <a:lstStyle/>
                    <a:p>
                      <a:pPr algn="ctr"/>
                      <a:r>
                        <a:rPr lang="zh-CN" altLang="en-US" sz="2200" b="1">
                          <a:latin typeface="Times New Roman" pitchFamily="18" charset="0"/>
                          <a:cs typeface="Times New Roman" pitchFamily="18" charset="0"/>
                        </a:rPr>
                        <a:t>状态</a:t>
                      </a:r>
                      <a:endParaRPr lang="en-US" altLang="zh-CN" sz="2200" b="1">
                        <a:latin typeface="Times New Roman" pitchFamily="18" charset="0"/>
                        <a:cs typeface="Times New Roman" pitchFamily="18" charset="0"/>
                      </a:endParaRPr>
                    </a:p>
                    <a:p>
                      <a:pPr algn="ctr"/>
                      <a:r>
                        <a:rPr lang="en-US" altLang="zh-CN" sz="2200" b="1">
                          <a:latin typeface="Times New Roman" pitchFamily="18" charset="0"/>
                          <a:cs typeface="Times New Roman" pitchFamily="18" charset="0"/>
                        </a:rPr>
                        <a:t>(States)</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b="1">
                          <a:solidFill>
                            <a:schemeClr val="bg1"/>
                          </a:solidFill>
                          <a:latin typeface="Times New Roman" pitchFamily="18" charset="0"/>
                          <a:cs typeface="Times New Roman" pitchFamily="18" charset="0"/>
                        </a:rPr>
                        <a:t>一位热码编码</a:t>
                      </a:r>
                      <a:endParaRPr lang="en-US" altLang="zh-CN" sz="2200" b="1">
                        <a:solidFill>
                          <a:schemeClr val="bg1"/>
                        </a:solidFill>
                        <a:latin typeface="Times New Roman" pitchFamily="18" charset="0"/>
                        <a:cs typeface="Times New Roman" pitchFamily="18" charset="0"/>
                      </a:endParaRPr>
                    </a:p>
                    <a:p>
                      <a:pPr algn="ctr"/>
                      <a:r>
                        <a:rPr lang="en-US" altLang="zh-CN" sz="2200" b="1">
                          <a:solidFill>
                            <a:schemeClr val="bg1"/>
                          </a:solidFill>
                          <a:latin typeface="Times New Roman" pitchFamily="18" charset="0"/>
                          <a:cs typeface="Times New Roman" pitchFamily="18" charset="0"/>
                        </a:rPr>
                        <a:t>(One-Hot-Encoded)</a:t>
                      </a:r>
                      <a:endParaRPr lang="zh-CN" altLang="en-US" sz="2200" b="1">
                        <a:solidFill>
                          <a:schemeClr val="bg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468000">
                <a:tc>
                  <a:txBody>
                    <a:bodyPr/>
                    <a:lstStyle/>
                    <a:p>
                      <a:pPr algn="ctr"/>
                      <a:r>
                        <a:rPr lang="en-US" altLang="zh-CN" sz="2200" b="1">
                          <a:latin typeface="Times New Roman" pitchFamily="18" charset="0"/>
                          <a:cs typeface="Times New Roman" pitchFamily="18" charset="0"/>
                        </a:rPr>
                        <a:t>State0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100000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8000">
                <a:tc>
                  <a:txBody>
                    <a:bodyPr/>
                    <a:lstStyle/>
                    <a:p>
                      <a:pPr algn="ctr"/>
                      <a:r>
                        <a:rPr lang="en-US" altLang="zh-CN" sz="2200" b="1">
                          <a:latin typeface="Times New Roman" pitchFamily="18" charset="0"/>
                          <a:cs typeface="Times New Roman" pitchFamily="18" charset="0"/>
                        </a:rPr>
                        <a:t>State1</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010000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8000">
                <a:tc>
                  <a:txBody>
                    <a:bodyPr/>
                    <a:lstStyle/>
                    <a:p>
                      <a:pPr algn="ctr"/>
                      <a:r>
                        <a:rPr lang="en-US" altLang="zh-CN" sz="2200" b="1">
                          <a:latin typeface="Times New Roman" pitchFamily="18" charset="0"/>
                          <a:cs typeface="Times New Roman" pitchFamily="18" charset="0"/>
                        </a:rPr>
                        <a:t>State2</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a:latin typeface="Times New Roman" pitchFamily="18" charset="0"/>
                          <a:cs typeface="Times New Roman" pitchFamily="18" charset="0"/>
                        </a:rPr>
                        <a:t>001000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8000">
                <a:tc>
                  <a:txBody>
                    <a:bodyPr/>
                    <a:lstStyle/>
                    <a:p>
                      <a:pPr algn="ctr"/>
                      <a:r>
                        <a:rPr lang="en-US" altLang="zh-CN" sz="2200" b="1">
                          <a:latin typeface="Times New Roman" pitchFamily="18" charset="0"/>
                          <a:cs typeface="Times New Roman" pitchFamily="18" charset="0"/>
                        </a:rPr>
                        <a:t>State3</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a:latin typeface="Times New Roman" pitchFamily="18" charset="0"/>
                          <a:cs typeface="Times New Roman" pitchFamily="18" charset="0"/>
                        </a:rPr>
                        <a:t>000100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8000">
                <a:tc>
                  <a:txBody>
                    <a:bodyPr/>
                    <a:lstStyle/>
                    <a:p>
                      <a:pPr algn="ctr"/>
                      <a:r>
                        <a:rPr lang="en-US" altLang="zh-CN" sz="2200" b="1">
                          <a:latin typeface="Times New Roman" pitchFamily="18" charset="0"/>
                          <a:cs typeface="Times New Roman" pitchFamily="18" charset="0"/>
                        </a:rPr>
                        <a:t>State4</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a:latin typeface="Times New Roman" pitchFamily="18" charset="0"/>
                          <a:cs typeface="Times New Roman" pitchFamily="18" charset="0"/>
                        </a:rPr>
                        <a:t>000010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68000">
                <a:tc>
                  <a:txBody>
                    <a:bodyPr/>
                    <a:lstStyle/>
                    <a:p>
                      <a:pPr algn="ctr"/>
                      <a:r>
                        <a:rPr lang="en-US" altLang="zh-CN" sz="2200" b="1">
                          <a:latin typeface="Times New Roman" pitchFamily="18" charset="0"/>
                          <a:cs typeface="Times New Roman" pitchFamily="18" charset="0"/>
                        </a:rPr>
                        <a:t>State5</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a:latin typeface="Times New Roman" pitchFamily="18" charset="0"/>
                          <a:cs typeface="Times New Roman" pitchFamily="18" charset="0"/>
                        </a:rPr>
                        <a:t>000001</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27</a:t>
            </a:fld>
            <a:endParaRPr lang="zh-CN" altLang="en-US"/>
          </a:p>
        </p:txBody>
      </p:sp>
    </p:spTree>
    <p:extLst>
      <p:ext uri="{BB962C8B-B14F-4D97-AF65-F5344CB8AC3E}">
        <p14:creationId xmlns:p14="http://schemas.microsoft.com/office/powerpoint/2010/main" val="2446191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dissolve">
                                      <p:cBhvr>
                                        <p:cTn id="19" dur="500"/>
                                        <p:tgtEl>
                                          <p:spTgt spid="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dissolve">
                                      <p:cBhvr>
                                        <p:cTn id="24"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10" name="Rectangle 2"/>
          <p:cNvSpPr>
            <a:spLocks noGrp="1" noChangeArrowheads="1"/>
          </p:cNvSpPr>
          <p:nvPr/>
        </p:nvSpPr>
        <p:spPr bwMode="auto">
          <a:xfrm>
            <a:off x="1174750" y="421970"/>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§10.4.6 </a:t>
            </a:r>
            <a:r>
              <a:rPr lang="zh-CN" altLang="en-US" sz="3000" b="1" dirty="0">
                <a:solidFill>
                  <a:srgbClr val="000000"/>
                </a:solidFill>
                <a:latin typeface="Times New Roman" pitchFamily="18" charset="0"/>
                <a:cs typeface="Times New Roman" pitchFamily="18" charset="0"/>
              </a:rPr>
              <a:t>状态编码设置</a:t>
            </a:r>
          </a:p>
        </p:txBody>
      </p:sp>
      <p:sp>
        <p:nvSpPr>
          <p:cNvPr id="6" name="矩形 6"/>
          <p:cNvSpPr>
            <a:spLocks noChangeArrowheads="1"/>
          </p:cNvSpPr>
          <p:nvPr/>
        </p:nvSpPr>
        <p:spPr bwMode="auto">
          <a:xfrm>
            <a:off x="1174750" y="1752779"/>
            <a:ext cx="7573714" cy="2557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将需要的编码方式直接写在程序中，不需要</a:t>
            </a:r>
            <a:r>
              <a:rPr lang="en-US" altLang="zh-CN" sz="2200" b="1">
                <a:latin typeface="Times New Roman" pitchFamily="18" charset="0"/>
                <a:cs typeface="Times New Roman" pitchFamily="18" charset="0"/>
              </a:rPr>
              <a:t>EDA</a:t>
            </a:r>
            <a:r>
              <a:rPr lang="zh-CN" altLang="en-US" sz="2200" b="1">
                <a:latin typeface="Times New Roman" pitchFamily="18" charset="0"/>
                <a:cs typeface="Times New Roman" pitchFamily="18" charset="0"/>
              </a:rPr>
              <a:t>软件工具进行干预。</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所有</a:t>
            </a:r>
            <a:r>
              <a:rPr lang="en-US" altLang="zh-CN" sz="2200" b="1">
                <a:latin typeface="Times New Roman" pitchFamily="18" charset="0"/>
                <a:cs typeface="Times New Roman" pitchFamily="18" charset="0"/>
              </a:rPr>
              <a:t>Verilog</a:t>
            </a:r>
            <a:r>
              <a:rPr lang="zh-CN" altLang="en-US" sz="2200" b="1">
                <a:latin typeface="Times New Roman" pitchFamily="18" charset="0"/>
                <a:cs typeface="Times New Roman" pitchFamily="18" charset="0"/>
              </a:rPr>
              <a:t>状态机都属于用户自定义编码型的状态机。</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控制好综合器，使其不要干预程序的编码方式，设置为用户自定义编码方式“</a:t>
            </a:r>
            <a:r>
              <a:rPr lang="en-US" altLang="zh-CN" sz="2200" b="1">
                <a:latin typeface="Times New Roman" pitchFamily="18" charset="0"/>
                <a:cs typeface="Times New Roman" pitchFamily="18" charset="0"/>
              </a:rPr>
              <a:t>User-Encoded</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在确定编码方式前要打开“状态机萃取”开关。</a:t>
            </a:r>
            <a:endParaRPr lang="en-US" altLang="zh-CN" sz="2200" b="1">
              <a:latin typeface="Times New Roman" pitchFamily="18" charset="0"/>
              <a:cs typeface="Times New Roman" pitchFamily="18" charset="0"/>
            </a:endParaRPr>
          </a:p>
        </p:txBody>
      </p:sp>
      <p:sp>
        <p:nvSpPr>
          <p:cNvPr id="7" name="Rectangle 3"/>
          <p:cNvSpPr>
            <a:spLocks noChangeArrowheads="1"/>
          </p:cNvSpPr>
          <p:nvPr/>
        </p:nvSpPr>
        <p:spPr bwMode="auto">
          <a:xfrm>
            <a:off x="1175132" y="1085543"/>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a:solidFill>
                  <a:srgbClr val="0070C0"/>
                </a:solidFill>
                <a:latin typeface="Times New Roman" pitchFamily="18" charset="0"/>
                <a:cs typeface="Times New Roman" pitchFamily="18" charset="0"/>
              </a:rPr>
              <a:t>1</a:t>
            </a:r>
            <a:r>
              <a:rPr lang="zh-CN" altLang="en-US" sz="2800" b="1">
                <a:solidFill>
                  <a:srgbClr val="0070C0"/>
                </a:solidFill>
                <a:latin typeface="Times New Roman" pitchFamily="18" charset="0"/>
                <a:cs typeface="Times New Roman" pitchFamily="18" charset="0"/>
              </a:rPr>
              <a:t>、用户自定义方式</a:t>
            </a: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28</a:t>
            </a:fld>
            <a:endParaRPr lang="zh-CN" altLang="en-US"/>
          </a:p>
        </p:txBody>
      </p:sp>
    </p:spTree>
    <p:extLst>
      <p:ext uri="{BB962C8B-B14F-4D97-AF65-F5344CB8AC3E}">
        <p14:creationId xmlns:p14="http://schemas.microsoft.com/office/powerpoint/2010/main" val="127628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dissolve">
                                      <p:cBhvr>
                                        <p:cTn id="18" dur="500"/>
                                        <p:tgtEl>
                                          <p:spTgt spid="6">
                                            <p:txEl>
                                              <p:pRg st="0" end="0"/>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dissolve">
                                      <p:cBhvr>
                                        <p:cTn id="21" dur="500"/>
                                        <p:tgtEl>
                                          <p:spTgt spid="6">
                                            <p:txEl>
                                              <p:pRg st="1" end="1"/>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dissolve">
                                      <p:cBhvr>
                                        <p:cTn id="24" dur="500"/>
                                        <p:tgtEl>
                                          <p:spTgt spid="6">
                                            <p:txEl>
                                              <p:pRg st="2" end="2"/>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dissolve">
                                      <p:cBhvr>
                                        <p:cTn id="2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6" name="矩形 6"/>
          <p:cNvSpPr>
            <a:spLocks noChangeArrowheads="1"/>
          </p:cNvSpPr>
          <p:nvPr/>
        </p:nvSpPr>
        <p:spPr bwMode="auto">
          <a:xfrm>
            <a:off x="1174750" y="1027763"/>
            <a:ext cx="7573714"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直接在</a:t>
            </a:r>
            <a:r>
              <a:rPr lang="en-US" altLang="zh-CN" sz="2200" b="1">
                <a:latin typeface="Times New Roman" pitchFamily="18" charset="0"/>
                <a:cs typeface="Times New Roman" pitchFamily="18" charset="0"/>
              </a:rPr>
              <a:t>Verilog</a:t>
            </a:r>
            <a:r>
              <a:rPr lang="zh-CN" altLang="en-US" sz="2200" b="1">
                <a:latin typeface="Times New Roman" pitchFamily="18" charset="0"/>
                <a:cs typeface="Times New Roman" pitchFamily="18" charset="0"/>
              </a:rPr>
              <a:t>程序中使用属性定义语句指示编译器按照要求选择编码方式。</a:t>
            </a:r>
            <a:endParaRPr lang="en-US" altLang="zh-CN" sz="2200" b="1">
              <a:latin typeface="Times New Roman" pitchFamily="18" charset="0"/>
              <a:cs typeface="Times New Roman" pitchFamily="18" charset="0"/>
            </a:endParaRPr>
          </a:p>
        </p:txBody>
      </p:sp>
      <p:sp>
        <p:nvSpPr>
          <p:cNvPr id="7" name="Rectangle 3"/>
          <p:cNvSpPr>
            <a:spLocks noChangeArrowheads="1"/>
          </p:cNvSpPr>
          <p:nvPr/>
        </p:nvSpPr>
        <p:spPr bwMode="auto">
          <a:xfrm>
            <a:off x="1175132" y="360527"/>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a:solidFill>
                  <a:srgbClr val="0070C0"/>
                </a:solidFill>
                <a:latin typeface="Times New Roman" pitchFamily="18" charset="0"/>
                <a:cs typeface="Times New Roman" pitchFamily="18" charset="0"/>
              </a:rPr>
              <a:t>2</a:t>
            </a:r>
            <a:r>
              <a:rPr lang="zh-CN" altLang="en-US" sz="2800" b="1">
                <a:solidFill>
                  <a:srgbClr val="0070C0"/>
                </a:solidFill>
                <a:latin typeface="Times New Roman" pitchFamily="18" charset="0"/>
                <a:cs typeface="Times New Roman" pitchFamily="18" charset="0"/>
              </a:rPr>
              <a:t>、用属性定义语句设置</a:t>
            </a:r>
          </a:p>
        </p:txBody>
      </p:sp>
      <p:sp>
        <p:nvSpPr>
          <p:cNvPr id="8" name="Text Box 9"/>
          <p:cNvSpPr txBox="1">
            <a:spLocks noChangeArrowheads="1"/>
          </p:cNvSpPr>
          <p:nvPr/>
        </p:nvSpPr>
        <p:spPr bwMode="auto">
          <a:xfrm>
            <a:off x="1115617" y="1983904"/>
            <a:ext cx="77048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10-10</a:t>
            </a:r>
            <a:r>
              <a:rPr kumimoji="1" lang="zh-CN" altLang="en-US" sz="2400" b="1">
                <a:solidFill>
                  <a:srgbClr val="F79646">
                    <a:lumMod val="50000"/>
                  </a:srgbClr>
                </a:solidFill>
                <a:latin typeface="Times New Roman" pitchFamily="18" charset="0"/>
                <a:cs typeface="Times New Roman" pitchFamily="18" charset="0"/>
              </a:rPr>
              <a:t>：序列检测器（用属性定义语句）</a:t>
            </a:r>
            <a:endParaRPr kumimoji="1" lang="zh-CN" altLang="en-US" sz="2200" b="1">
              <a:solidFill>
                <a:srgbClr val="0000FF"/>
              </a:solidFill>
              <a:latin typeface="Times New Roman" pitchFamily="18" charset="0"/>
              <a:cs typeface="Times New Roman" pitchFamily="18" charset="0"/>
            </a:endParaRPr>
          </a:p>
        </p:txBody>
      </p:sp>
      <p:sp>
        <p:nvSpPr>
          <p:cNvPr id="9" name="Text Box 9"/>
          <p:cNvSpPr txBox="1">
            <a:spLocks noChangeArrowheads="1"/>
          </p:cNvSpPr>
          <p:nvPr/>
        </p:nvSpPr>
        <p:spPr bwMode="auto">
          <a:xfrm>
            <a:off x="1259632" y="2694575"/>
            <a:ext cx="7560841" cy="1089529"/>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hangingPunct="0">
              <a:lnSpc>
                <a:spcPct val="90000"/>
              </a:lnSpc>
            </a:pPr>
            <a:r>
              <a:rPr kumimoji="1" lang="en-US" altLang="zh-CN" b="1">
                <a:solidFill>
                  <a:srgbClr val="000000"/>
                </a:solidFill>
                <a:latin typeface="Times New Roman" pitchFamily="18" charset="0"/>
                <a:cs typeface="Times New Roman" pitchFamily="18" charset="0"/>
              </a:rPr>
              <a:t>module SCHK (input CLK, DIN, RST, output </a:t>
            </a:r>
            <a:r>
              <a:rPr kumimoji="1" lang="en-US" altLang="zh-CN" b="1" err="1">
                <a:solidFill>
                  <a:srgbClr val="000000"/>
                </a:solidFill>
                <a:latin typeface="Times New Roman" pitchFamily="18" charset="0"/>
                <a:cs typeface="Times New Roman" pitchFamily="18" charset="0"/>
              </a:rPr>
              <a:t>reg</a:t>
            </a:r>
            <a:r>
              <a:rPr kumimoji="1" lang="en-US" altLang="zh-CN" b="1">
                <a:solidFill>
                  <a:srgbClr val="000000"/>
                </a:solidFill>
                <a:latin typeface="Times New Roman" pitchFamily="18" charset="0"/>
                <a:cs typeface="Times New Roman" pitchFamily="18" charset="0"/>
              </a:rPr>
              <a:t> SOUT);</a:t>
            </a:r>
          </a:p>
          <a:p>
            <a:pPr eaLnBrk="0" hangingPunct="0">
              <a:lnSpc>
                <a:spcPct val="90000"/>
              </a:lnSpc>
            </a:pPr>
            <a:r>
              <a:rPr kumimoji="1" lang="en-US" altLang="zh-CN" b="1">
                <a:solidFill>
                  <a:srgbClr val="000000"/>
                </a:solidFill>
                <a:latin typeface="Times New Roman" pitchFamily="18" charset="0"/>
                <a:cs typeface="Times New Roman" pitchFamily="18" charset="0"/>
              </a:rPr>
              <a:t>    parameter s0=0, s1=1, s2=2, s3=3, s4=4, s5=5, s6=6, s7=7, s8=8;</a:t>
            </a:r>
          </a:p>
          <a:p>
            <a:pPr eaLnBrk="0" hangingPunct="0">
              <a:lnSpc>
                <a:spcPct val="90000"/>
              </a:lnSpc>
            </a:pPr>
            <a:r>
              <a:rPr kumimoji="1" lang="en-US" altLang="zh-CN" b="1">
                <a:solidFill>
                  <a:srgbClr val="000000"/>
                </a:solidFill>
                <a:latin typeface="Times New Roman" pitchFamily="18" charset="0"/>
                <a:cs typeface="Times New Roman" pitchFamily="18" charset="0"/>
              </a:rPr>
              <a:t>    (* </a:t>
            </a:r>
            <a:r>
              <a:rPr kumimoji="1" lang="en-US" altLang="zh-CN" b="1" err="1">
                <a:solidFill>
                  <a:srgbClr val="000000"/>
                </a:solidFill>
                <a:latin typeface="Times New Roman" pitchFamily="18" charset="0"/>
                <a:cs typeface="Times New Roman" pitchFamily="18" charset="0"/>
              </a:rPr>
              <a:t>syn_encoding</a:t>
            </a:r>
            <a:r>
              <a:rPr kumimoji="1" lang="en-US" altLang="zh-CN" b="1">
                <a:solidFill>
                  <a:srgbClr val="000000"/>
                </a:solidFill>
                <a:latin typeface="Times New Roman" pitchFamily="18" charset="0"/>
                <a:cs typeface="Times New Roman" pitchFamily="18" charset="0"/>
              </a:rPr>
              <a:t>=“one-hot” *) </a:t>
            </a:r>
            <a:r>
              <a:rPr kumimoji="1" lang="en-US" altLang="zh-CN" b="1" err="1">
                <a:solidFill>
                  <a:srgbClr val="000000"/>
                </a:solidFill>
                <a:latin typeface="Times New Roman" pitchFamily="18" charset="0"/>
                <a:cs typeface="Times New Roman" pitchFamily="18" charset="0"/>
              </a:rPr>
              <a:t>reg</a:t>
            </a:r>
            <a:r>
              <a:rPr kumimoji="1" lang="en-US" altLang="zh-CN" b="1">
                <a:solidFill>
                  <a:srgbClr val="000000"/>
                </a:solidFill>
                <a:latin typeface="Times New Roman" pitchFamily="18" charset="0"/>
                <a:cs typeface="Times New Roman" pitchFamily="18" charset="0"/>
              </a:rPr>
              <a:t>[8: 0] ST;</a:t>
            </a:r>
          </a:p>
          <a:p>
            <a:pPr eaLnBrk="0" hangingPunct="0">
              <a:lnSpc>
                <a:spcPct val="90000"/>
              </a:lnSpc>
            </a:pPr>
            <a:r>
              <a:rPr kumimoji="1" lang="en-US" altLang="zh-CN" b="1">
                <a:solidFill>
                  <a:srgbClr val="000000"/>
                </a:solidFill>
                <a:latin typeface="Times New Roman" pitchFamily="18" charset="0"/>
                <a:cs typeface="Times New Roman" pitchFamily="18" charset="0"/>
              </a:rPr>
              <a:t>    always @ (</a:t>
            </a:r>
            <a:r>
              <a:rPr kumimoji="1" lang="en-US" altLang="zh-CN" b="1" err="1">
                <a:solidFill>
                  <a:srgbClr val="000000"/>
                </a:solidFill>
                <a:latin typeface="Times New Roman" pitchFamily="18" charset="0"/>
                <a:cs typeface="Times New Roman" pitchFamily="18" charset="0"/>
              </a:rPr>
              <a:t>posedge</a:t>
            </a:r>
            <a:r>
              <a:rPr kumimoji="1" lang="en-US" altLang="zh-CN" b="1">
                <a:solidFill>
                  <a:srgbClr val="000000"/>
                </a:solidFill>
                <a:latin typeface="Times New Roman" pitchFamily="18" charset="0"/>
                <a:cs typeface="Times New Roman" pitchFamily="18" charset="0"/>
              </a:rPr>
              <a:t> CLK) begin</a:t>
            </a:r>
          </a:p>
        </p:txBody>
      </p:sp>
      <p:sp>
        <p:nvSpPr>
          <p:cNvPr id="11" name="Rectangle 3"/>
          <p:cNvSpPr>
            <a:spLocks noChangeArrowheads="1"/>
          </p:cNvSpPr>
          <p:nvPr/>
        </p:nvSpPr>
        <p:spPr bwMode="auto">
          <a:xfrm>
            <a:off x="1331640" y="4618583"/>
            <a:ext cx="7369293" cy="46166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en-US" altLang="zh-CN" sz="2400" b="1">
                <a:solidFill>
                  <a:srgbClr val="000000"/>
                </a:solidFill>
                <a:latin typeface="Times New Roman" pitchFamily="18" charset="0"/>
                <a:cs typeface="Times New Roman" pitchFamily="18" charset="0"/>
              </a:rPr>
              <a:t> (* </a:t>
            </a:r>
            <a:r>
              <a:rPr kumimoji="1" lang="en-US" altLang="zh-CN" sz="2400" b="1" err="1">
                <a:solidFill>
                  <a:srgbClr val="000000"/>
                </a:solidFill>
                <a:latin typeface="Times New Roman" pitchFamily="18" charset="0"/>
                <a:cs typeface="Times New Roman" pitchFamily="18" charset="0"/>
              </a:rPr>
              <a:t>syn_encoding</a:t>
            </a:r>
            <a:r>
              <a:rPr kumimoji="1" lang="en-US" altLang="zh-CN" sz="2400" b="1">
                <a:solidFill>
                  <a:srgbClr val="000000"/>
                </a:solidFill>
                <a:latin typeface="Times New Roman" pitchFamily="18" charset="0"/>
                <a:cs typeface="Times New Roman" pitchFamily="18" charset="0"/>
              </a:rPr>
              <a:t>=“one-hot” *)</a:t>
            </a:r>
          </a:p>
        </p:txBody>
      </p:sp>
      <p:sp>
        <p:nvSpPr>
          <p:cNvPr id="12" name="矩形 6"/>
          <p:cNvSpPr>
            <a:spLocks noChangeArrowheads="1"/>
          </p:cNvSpPr>
          <p:nvPr/>
        </p:nvSpPr>
        <p:spPr bwMode="auto">
          <a:xfrm>
            <a:off x="1187624" y="5323216"/>
            <a:ext cx="7573714" cy="91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a:t>
            </a:r>
            <a:r>
              <a:rPr lang="en-US" altLang="zh-CN" sz="2200" b="1">
                <a:latin typeface="Times New Roman" pitchFamily="18" charset="0"/>
                <a:cs typeface="Times New Roman" pitchFamily="18" charset="0"/>
              </a:rPr>
              <a:t>one-hot</a:t>
            </a:r>
            <a:r>
              <a:rPr lang="zh-CN" altLang="en-US" sz="2200" b="1">
                <a:latin typeface="Times New Roman" pitchFamily="18" charset="0"/>
                <a:cs typeface="Times New Roman" pitchFamily="18" charset="0"/>
              </a:rPr>
              <a:t>”是对编码的约束。</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在编译前要打开“状态机萃取”开关。</a:t>
            </a:r>
            <a:endParaRPr lang="en-US" altLang="zh-CN" sz="2200" b="1">
              <a:latin typeface="Times New Roman" pitchFamily="18" charset="0"/>
              <a:cs typeface="Times New Roman" pitchFamily="18" charset="0"/>
            </a:endParaRPr>
          </a:p>
        </p:txBody>
      </p:sp>
      <p:sp>
        <p:nvSpPr>
          <p:cNvPr id="13" name="矩形 6"/>
          <p:cNvSpPr>
            <a:spLocks noChangeArrowheads="1"/>
          </p:cNvSpPr>
          <p:nvPr/>
        </p:nvSpPr>
        <p:spPr bwMode="auto">
          <a:xfrm>
            <a:off x="1187624" y="4099080"/>
            <a:ext cx="7573714" cy="43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a:latin typeface="Times New Roman" pitchFamily="18" charset="0"/>
                <a:cs typeface="Times New Roman" pitchFamily="18" charset="0"/>
              </a:rPr>
              <a:t>编码方式的属性表述：</a:t>
            </a:r>
            <a:endParaRPr lang="en-US" altLang="zh-CN" sz="2200" b="1">
              <a:latin typeface="Times New Roman" pitchFamily="18" charset="0"/>
              <a:cs typeface="Times New Roman" pitchFamily="18" charset="0"/>
            </a:endParaRPr>
          </a:p>
        </p:txBody>
      </p:sp>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29</a:t>
            </a:fld>
            <a:endParaRPr lang="zh-CN" altLang="en-US"/>
          </a:p>
        </p:txBody>
      </p:sp>
    </p:spTree>
    <p:extLst>
      <p:ext uri="{BB962C8B-B14F-4D97-AF65-F5344CB8AC3E}">
        <p14:creationId xmlns:p14="http://schemas.microsoft.com/office/powerpoint/2010/main" val="355576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dissolv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1" grpId="0" animBg="1"/>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3075" name="标题 1"/>
          <p:cNvSpPr>
            <a:spLocks noGrp="1"/>
          </p:cNvSpPr>
          <p:nvPr>
            <p:ph type="title"/>
          </p:nvPr>
        </p:nvSpPr>
        <p:spPr>
          <a:xfrm>
            <a:off x="1172393" y="260537"/>
            <a:ext cx="7288039" cy="1143000"/>
          </a:xfrm>
        </p:spPr>
        <p:txBody>
          <a:bodyPr/>
          <a:lstStyle/>
          <a:p>
            <a:r>
              <a:rPr lang="en-US" altLang="zh-CN" sz="3600" b="1">
                <a:solidFill>
                  <a:srgbClr val="7030A0"/>
                </a:solidFill>
                <a:latin typeface="宋体" pitchFamily="2" charset="-122"/>
              </a:rPr>
              <a:t>§</a:t>
            </a:r>
            <a:r>
              <a:rPr lang="en-US" altLang="zh-CN" sz="3600" b="1">
                <a:solidFill>
                  <a:srgbClr val="7030A0"/>
                </a:solidFill>
                <a:latin typeface="Times New Roman" pitchFamily="18" charset="0"/>
                <a:cs typeface="Times New Roman" pitchFamily="18" charset="0"/>
              </a:rPr>
              <a:t>10.3</a:t>
            </a:r>
            <a:r>
              <a:rPr lang="en-US" altLang="zh-CN" sz="3600" b="1">
                <a:solidFill>
                  <a:srgbClr val="7030A0"/>
                </a:solidFill>
                <a:latin typeface="宋体" pitchFamily="2" charset="-122"/>
              </a:rPr>
              <a:t>  </a:t>
            </a:r>
            <a:r>
              <a:rPr lang="en-US" altLang="zh-CN" sz="3600" b="1">
                <a:solidFill>
                  <a:srgbClr val="7030A0"/>
                </a:solidFill>
                <a:latin typeface="Times New Roman" panose="02020603050405020304" pitchFamily="18" charset="0"/>
                <a:cs typeface="Times New Roman" panose="02020603050405020304" pitchFamily="18" charset="0"/>
              </a:rPr>
              <a:t>Mealy</a:t>
            </a:r>
            <a:r>
              <a:rPr lang="zh-CN" altLang="en-US" sz="3600" b="1">
                <a:solidFill>
                  <a:srgbClr val="7030A0"/>
                </a:solidFill>
                <a:latin typeface="Times New Roman" panose="02020603050405020304" pitchFamily="18" charset="0"/>
                <a:cs typeface="Times New Roman" panose="02020603050405020304" pitchFamily="18" charset="0"/>
              </a:rPr>
              <a:t>型状态机设计</a:t>
            </a:r>
          </a:p>
        </p:txBody>
      </p:sp>
      <p:sp>
        <p:nvSpPr>
          <p:cNvPr id="11" name="矩形 10"/>
          <p:cNvSpPr>
            <a:spLocks noChangeArrowheads="1"/>
          </p:cNvSpPr>
          <p:nvPr/>
        </p:nvSpPr>
        <p:spPr bwMode="auto">
          <a:xfrm>
            <a:off x="1331640" y="1524385"/>
            <a:ext cx="7344816" cy="3118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en-US" altLang="zh-CN" sz="2200" b="1">
                <a:solidFill>
                  <a:srgbClr val="0000FF"/>
                </a:solidFill>
                <a:latin typeface="Times New Roman" pitchFamily="18" charset="0"/>
                <a:cs typeface="Times New Roman" pitchFamily="18" charset="0"/>
              </a:rPr>
              <a:t>Mealy</a:t>
            </a:r>
            <a:r>
              <a:rPr lang="zh-CN" altLang="en-US" sz="2200" b="1">
                <a:solidFill>
                  <a:srgbClr val="0000FF"/>
                </a:solidFill>
                <a:latin typeface="Times New Roman" pitchFamily="18" charset="0"/>
                <a:cs typeface="Times New Roman" pitchFamily="18" charset="0"/>
              </a:rPr>
              <a:t>型状态机</a:t>
            </a:r>
            <a:r>
              <a:rPr lang="zh-CN" altLang="en-US" sz="2200" b="1">
                <a:latin typeface="Times New Roman" pitchFamily="18" charset="0"/>
                <a:cs typeface="Times New Roman" pitchFamily="18" charset="0"/>
              </a:rPr>
              <a:t>与</a:t>
            </a:r>
            <a:r>
              <a:rPr lang="en-US" altLang="zh-CN" sz="2200" b="1">
                <a:latin typeface="Times New Roman" pitchFamily="18" charset="0"/>
                <a:cs typeface="Times New Roman" pitchFamily="18" charset="0"/>
              </a:rPr>
              <a:t>Moore</a:t>
            </a:r>
            <a:r>
              <a:rPr lang="zh-CN" altLang="en-US" sz="2200" b="1">
                <a:latin typeface="Times New Roman" pitchFamily="18" charset="0"/>
                <a:cs typeface="Times New Roman" pitchFamily="18" charset="0"/>
              </a:rPr>
              <a:t>型状态机相比，输出变化要领先一个周期，即一旦输入信号或状态发生变化，输出信号即刻发生变化。</a:t>
            </a:r>
            <a:r>
              <a:rPr lang="en-US" altLang="zh-CN" sz="2200" b="1">
                <a:latin typeface="Times New Roman" pitchFamily="18" charset="0"/>
                <a:cs typeface="Times New Roman" pitchFamily="18" charset="0"/>
              </a:rPr>
              <a:t>Mealy</a:t>
            </a:r>
            <a:r>
              <a:rPr lang="zh-CN" altLang="en-US" sz="2200" b="1">
                <a:latin typeface="Times New Roman" pitchFamily="18" charset="0"/>
                <a:cs typeface="Times New Roman" pitchFamily="18" charset="0"/>
              </a:rPr>
              <a:t>机与</a:t>
            </a:r>
            <a:r>
              <a:rPr lang="en-US" altLang="zh-CN" sz="2200" b="1">
                <a:latin typeface="Times New Roman" pitchFamily="18" charset="0"/>
                <a:cs typeface="Times New Roman" pitchFamily="18" charset="0"/>
              </a:rPr>
              <a:t>Moore</a:t>
            </a:r>
            <a:r>
              <a:rPr lang="zh-CN" altLang="en-US" sz="2200" b="1">
                <a:latin typeface="Times New Roman" pitchFamily="18" charset="0"/>
                <a:cs typeface="Times New Roman" pitchFamily="18" charset="0"/>
              </a:rPr>
              <a:t>机在设计上基本相同，只是</a:t>
            </a:r>
            <a:r>
              <a:rPr lang="en-US" altLang="zh-CN" sz="2200" b="1">
                <a:latin typeface="Times New Roman" pitchFamily="18" charset="0"/>
                <a:cs typeface="Times New Roman" pitchFamily="18" charset="0"/>
              </a:rPr>
              <a:t>Mealy</a:t>
            </a:r>
            <a:r>
              <a:rPr lang="zh-CN" altLang="en-US" sz="2200" b="1">
                <a:latin typeface="Times New Roman" pitchFamily="18" charset="0"/>
                <a:cs typeface="Times New Roman" pitchFamily="18" charset="0"/>
              </a:rPr>
              <a:t>机的组合过程结构中的输出信号是当前状态和当前输入的函数。 </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en-US" altLang="zh-CN" sz="2200" b="1">
                <a:latin typeface="Times New Roman" pitchFamily="18" charset="0"/>
                <a:cs typeface="Times New Roman" pitchFamily="18" charset="0"/>
              </a:rPr>
              <a:t>Mealy</a:t>
            </a:r>
            <a:r>
              <a:rPr lang="zh-CN" altLang="en-US" sz="2200" b="1">
                <a:latin typeface="Times New Roman" pitchFamily="18" charset="0"/>
                <a:cs typeface="Times New Roman" pitchFamily="18" charset="0"/>
              </a:rPr>
              <a:t>机将时序过程与组合过程混合，在同一个过程中决定主控状态译码和主控时序， 所以不需要用次态来传递状态。</a:t>
            </a:r>
            <a:endParaRPr lang="en-US" altLang="zh-CN" sz="2200" b="1">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a:t>
            </a:fld>
            <a:endParaRPr lang="zh-CN" altLang="en-US"/>
          </a:p>
        </p:txBody>
      </p:sp>
    </p:spTree>
    <p:extLst>
      <p:ext uri="{BB962C8B-B14F-4D97-AF65-F5344CB8AC3E}">
        <p14:creationId xmlns:p14="http://schemas.microsoft.com/office/powerpoint/2010/main" val="72137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1000"/>
                                        <p:tgtEl>
                                          <p:spTgt spid="3075"/>
                                        </p:tgtEl>
                                      </p:cBhvr>
                                    </p:animEffect>
                                    <p:anim calcmode="lin" valueType="num">
                                      <p:cBhvr>
                                        <p:cTn id="8" dur="1000" fill="hold"/>
                                        <p:tgtEl>
                                          <p:spTgt spid="3075"/>
                                        </p:tgtEl>
                                        <p:attrNameLst>
                                          <p:attrName>ppt_x</p:attrName>
                                        </p:attrNameLst>
                                      </p:cBhvr>
                                      <p:tavLst>
                                        <p:tav tm="0">
                                          <p:val>
                                            <p:strVal val="#ppt_x"/>
                                          </p:val>
                                        </p:tav>
                                        <p:tav tm="100000">
                                          <p:val>
                                            <p:strVal val="#ppt_x"/>
                                          </p:val>
                                        </p:tav>
                                      </p:tavLst>
                                    </p:anim>
                                    <p:anim calcmode="lin" valueType="num">
                                      <p:cBhvr>
                                        <p:cTn id="9" dur="1000" fill="hold"/>
                                        <p:tgtEl>
                                          <p:spTgt spid="307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nodeType="after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animEffect transition="in" filter="dissolve">
                                      <p:cBhvr>
                                        <p:cTn id="13" dur="500"/>
                                        <p:tgtEl>
                                          <p:spTgt spid="11">
                                            <p:txEl>
                                              <p:pRg st="0" end="0"/>
                                            </p:txEl>
                                          </p:spTgt>
                                        </p:tgtEl>
                                      </p:cBhvr>
                                    </p:animEffect>
                                  </p:childTnLst>
                                </p:cTn>
                              </p:par>
                            </p:childTnLst>
                          </p:cTn>
                        </p:par>
                        <p:par>
                          <p:cTn id="14" fill="hold">
                            <p:stCondLst>
                              <p:cond delay="1500"/>
                            </p:stCondLst>
                            <p:childTnLst>
                              <p:par>
                                <p:cTn id="15" presetID="9" presetClass="entr" presetSubtype="0" fill="hold" nodeType="after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dissolve">
                                      <p:cBhvr>
                                        <p:cTn id="17"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6" name="矩形 6"/>
          <p:cNvSpPr>
            <a:spLocks noChangeArrowheads="1"/>
          </p:cNvSpPr>
          <p:nvPr/>
        </p:nvSpPr>
        <p:spPr bwMode="auto">
          <a:xfrm>
            <a:off x="1187624" y="5688192"/>
            <a:ext cx="7416824"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当选用默认型编码“</a:t>
            </a:r>
            <a:r>
              <a:rPr lang="en-US" altLang="zh-CN" sz="2200" b="1">
                <a:latin typeface="Times New Roman" pitchFamily="18" charset="0"/>
                <a:cs typeface="Times New Roman" pitchFamily="18" charset="0"/>
              </a:rPr>
              <a:t>default</a:t>
            </a:r>
            <a:r>
              <a:rPr lang="zh-CN" altLang="en-US" sz="2200" b="1">
                <a:latin typeface="Times New Roman" pitchFamily="18" charset="0"/>
                <a:cs typeface="Times New Roman" pitchFamily="18" charset="0"/>
              </a:rPr>
              <a:t>”时，计算机自动选择“</a:t>
            </a:r>
            <a:r>
              <a:rPr lang="en-US" altLang="zh-CN" sz="2200" b="1">
                <a:latin typeface="Times New Roman" pitchFamily="18" charset="0"/>
                <a:cs typeface="Times New Roman" pitchFamily="18" charset="0"/>
              </a:rPr>
              <a:t>one-hot</a:t>
            </a:r>
            <a:r>
              <a:rPr lang="zh-CN" altLang="en-US" sz="2200" b="1">
                <a:latin typeface="Times New Roman" pitchFamily="18" charset="0"/>
                <a:cs typeface="Times New Roman" pitchFamily="18" charset="0"/>
              </a:rPr>
              <a:t>”型编码。</a:t>
            </a:r>
            <a:endParaRPr lang="en-US" altLang="zh-CN" sz="2200" b="1">
              <a:latin typeface="Times New Roman" pitchFamily="18" charset="0"/>
              <a:cs typeface="Times New Roman"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573286696"/>
              </p:ext>
            </p:extLst>
          </p:nvPr>
        </p:nvGraphicFramePr>
        <p:xfrm>
          <a:off x="990036" y="1079680"/>
          <a:ext cx="7812000" cy="4445040"/>
        </p:xfrm>
        <a:graphic>
          <a:graphicData uri="http://schemas.openxmlformats.org/drawingml/2006/table">
            <a:tbl>
              <a:tblPr firstRow="1" bandRow="1">
                <a:tableStyleId>{5C22544A-7EE6-4342-B048-85BDC9FD1C3A}</a:tableStyleId>
              </a:tblPr>
              <a:tblGrid>
                <a:gridCol w="1836000">
                  <a:extLst>
                    <a:ext uri="{9D8B030D-6E8A-4147-A177-3AD203B41FA5}">
                      <a16:colId xmlns:a16="http://schemas.microsoft.com/office/drawing/2014/main" val="20000"/>
                    </a:ext>
                  </a:extLst>
                </a:gridCol>
                <a:gridCol w="3528000">
                  <a:extLst>
                    <a:ext uri="{9D8B030D-6E8A-4147-A177-3AD203B41FA5}">
                      <a16:colId xmlns:a16="http://schemas.microsoft.com/office/drawing/2014/main" val="20001"/>
                    </a:ext>
                  </a:extLst>
                </a:gridCol>
                <a:gridCol w="1224000">
                  <a:extLst>
                    <a:ext uri="{9D8B030D-6E8A-4147-A177-3AD203B41FA5}">
                      <a16:colId xmlns:a16="http://schemas.microsoft.com/office/drawing/2014/main" val="20002"/>
                    </a:ext>
                  </a:extLst>
                </a:gridCol>
                <a:gridCol w="1224000">
                  <a:extLst>
                    <a:ext uri="{9D8B030D-6E8A-4147-A177-3AD203B41FA5}">
                      <a16:colId xmlns:a16="http://schemas.microsoft.com/office/drawing/2014/main" val="20003"/>
                    </a:ext>
                  </a:extLst>
                </a:gridCol>
              </a:tblGrid>
              <a:tr h="468000">
                <a:tc>
                  <a:txBody>
                    <a:bodyPr/>
                    <a:lstStyle/>
                    <a:p>
                      <a:pPr algn="ctr"/>
                      <a:r>
                        <a:rPr lang="zh-CN" altLang="en-US" sz="2000" b="1">
                          <a:latin typeface="Times New Roman" pitchFamily="18" charset="0"/>
                          <a:cs typeface="Times New Roman" pitchFamily="18" charset="0"/>
                        </a:rPr>
                        <a:t>编码方式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b="1">
                          <a:solidFill>
                            <a:schemeClr val="bg1"/>
                          </a:solidFill>
                          <a:latin typeface="Times New Roman" pitchFamily="18" charset="0"/>
                          <a:cs typeface="Times New Roman" pitchFamily="18" charset="0"/>
                        </a:rPr>
                        <a:t>编码方式属性定义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zh-CN" altLang="en-US" sz="2000" b="1">
                          <a:solidFill>
                            <a:schemeClr val="bg1"/>
                          </a:solidFill>
                          <a:latin typeface="Times New Roman" pitchFamily="18" charset="0"/>
                          <a:cs typeface="Times New Roman" pitchFamily="18" charset="0"/>
                        </a:rPr>
                        <a:t>逻辑宏单元数</a:t>
                      </a:r>
                      <a:r>
                        <a:rPr lang="en-US" altLang="zh-CN" sz="2000" b="1">
                          <a:solidFill>
                            <a:schemeClr val="bg1"/>
                          </a:solidFill>
                          <a:latin typeface="Times New Roman" pitchFamily="18" charset="0"/>
                          <a:cs typeface="Times New Roman" pitchFamily="18" charset="0"/>
                        </a:rPr>
                        <a:t>LC</a:t>
                      </a:r>
                      <a:endParaRPr lang="zh-CN" altLang="en-US" sz="2000" b="1">
                        <a:solidFill>
                          <a:schemeClr val="bg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algn="ctr"/>
                      <a:r>
                        <a:rPr lang="zh-CN" altLang="en-US" sz="2000" b="1">
                          <a:solidFill>
                            <a:schemeClr val="bg1"/>
                          </a:solidFill>
                          <a:latin typeface="Times New Roman" pitchFamily="18" charset="0"/>
                          <a:cs typeface="Times New Roman" pitchFamily="18" charset="0"/>
                        </a:rPr>
                        <a:t>触发器数</a:t>
                      </a:r>
                      <a:r>
                        <a:rPr lang="en-US" altLang="zh-CN" sz="2000" b="1">
                          <a:solidFill>
                            <a:schemeClr val="bg1"/>
                          </a:solidFill>
                          <a:latin typeface="Times New Roman" pitchFamily="18" charset="0"/>
                          <a:cs typeface="Times New Roman" pitchFamily="18" charset="0"/>
                        </a:rPr>
                        <a:t>REG</a:t>
                      </a:r>
                      <a:endParaRPr lang="zh-CN" altLang="en-US" sz="2000" b="1">
                        <a:solidFill>
                          <a:schemeClr val="bg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468000">
                <a:tc>
                  <a:txBody>
                    <a:bodyPr/>
                    <a:lstStyle/>
                    <a:p>
                      <a:pPr algn="ctr"/>
                      <a:r>
                        <a:rPr lang="zh-CN" altLang="en-US" sz="2000" b="1">
                          <a:latin typeface="Times New Roman" pitchFamily="18" charset="0"/>
                          <a:cs typeface="Times New Roman" pitchFamily="18" charset="0"/>
                        </a:rPr>
                        <a:t>一位热码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zh-CN" sz="1800" b="1">
                          <a:solidFill>
                            <a:srgbClr val="000000"/>
                          </a:solidFill>
                          <a:latin typeface="Times New Roman" pitchFamily="18" charset="0"/>
                          <a:cs typeface="Times New Roman" pitchFamily="18" charset="0"/>
                        </a:rPr>
                        <a:t>(* </a:t>
                      </a:r>
                      <a:r>
                        <a:rPr kumimoji="1" lang="en-US" altLang="zh-CN" sz="1800" b="1" err="1">
                          <a:solidFill>
                            <a:srgbClr val="000000"/>
                          </a:solidFill>
                          <a:latin typeface="Times New Roman" pitchFamily="18" charset="0"/>
                          <a:cs typeface="Times New Roman" pitchFamily="18" charset="0"/>
                        </a:rPr>
                        <a:t>syn_encoding</a:t>
                      </a:r>
                      <a:r>
                        <a:rPr kumimoji="1" lang="en-US" altLang="zh-CN" sz="1800" b="1">
                          <a:solidFill>
                            <a:srgbClr val="000000"/>
                          </a:solidFill>
                          <a:latin typeface="Times New Roman" pitchFamily="18" charset="0"/>
                          <a:cs typeface="Times New Roman" pitchFamily="18" charset="0"/>
                        </a:rPr>
                        <a:t>=“one-hot” *) </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a:latin typeface="Times New Roman" pitchFamily="18" charset="0"/>
                          <a:cs typeface="Times New Roman" pitchFamily="18" charset="0"/>
                        </a:rPr>
                        <a:t>13</a:t>
                      </a:r>
                      <a:endParaRPr lang="zh-CN" altLang="en-US" sz="20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a:latin typeface="Times New Roman" pitchFamily="18" charset="0"/>
                          <a:cs typeface="Times New Roman" pitchFamily="18" charset="0"/>
                        </a:rPr>
                        <a:t>10</a:t>
                      </a:r>
                      <a:endParaRPr lang="zh-CN" altLang="en-US" sz="20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8000">
                <a:tc>
                  <a:txBody>
                    <a:bodyPr/>
                    <a:lstStyle/>
                    <a:p>
                      <a:pPr algn="ctr"/>
                      <a:r>
                        <a:rPr lang="zh-CN" altLang="en-US" sz="2000" b="1">
                          <a:latin typeface="Times New Roman" pitchFamily="18" charset="0"/>
                          <a:cs typeface="Times New Roman" pitchFamily="18" charset="0"/>
                        </a:rPr>
                        <a:t>用户自定义码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zh-CN" sz="1800" b="1">
                          <a:solidFill>
                            <a:srgbClr val="000000"/>
                          </a:solidFill>
                          <a:latin typeface="Times New Roman" pitchFamily="18" charset="0"/>
                          <a:cs typeface="Times New Roman" pitchFamily="18" charset="0"/>
                        </a:rPr>
                        <a:t>(* </a:t>
                      </a:r>
                      <a:r>
                        <a:rPr kumimoji="1" lang="en-US" altLang="zh-CN" sz="1800" b="1" err="1">
                          <a:solidFill>
                            <a:srgbClr val="000000"/>
                          </a:solidFill>
                          <a:latin typeface="Times New Roman" pitchFamily="18" charset="0"/>
                          <a:cs typeface="Times New Roman" pitchFamily="18" charset="0"/>
                        </a:rPr>
                        <a:t>syn_encoding</a:t>
                      </a:r>
                      <a:r>
                        <a:rPr kumimoji="1" lang="en-US" altLang="zh-CN" sz="1800" b="1">
                          <a:solidFill>
                            <a:srgbClr val="000000"/>
                          </a:solidFill>
                          <a:latin typeface="Times New Roman" pitchFamily="18" charset="0"/>
                          <a:cs typeface="Times New Roman" pitchFamily="18" charset="0"/>
                        </a:rPr>
                        <a:t>=“user” *) </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12</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a:latin typeface="Times New Roman" pitchFamily="18" charset="0"/>
                          <a:cs typeface="Times New Roman" pitchFamily="18" charset="0"/>
                        </a:rPr>
                        <a:t>5</a:t>
                      </a:r>
                      <a:endParaRPr lang="zh-CN" altLang="en-US" sz="20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8000">
                <a:tc>
                  <a:txBody>
                    <a:bodyPr/>
                    <a:lstStyle/>
                    <a:p>
                      <a:pPr algn="ctr"/>
                      <a:r>
                        <a:rPr lang="zh-CN" altLang="en-US" sz="2000" b="1">
                          <a:latin typeface="Times New Roman" pitchFamily="18" charset="0"/>
                          <a:cs typeface="Times New Roman" pitchFamily="18" charset="0"/>
                        </a:rPr>
                        <a:t>格雷码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1800" b="1">
                          <a:solidFill>
                            <a:srgbClr val="000000"/>
                          </a:solidFill>
                          <a:latin typeface="Times New Roman" pitchFamily="18" charset="0"/>
                          <a:cs typeface="Times New Roman" pitchFamily="18" charset="0"/>
                        </a:rPr>
                        <a:t>(* </a:t>
                      </a:r>
                      <a:r>
                        <a:rPr kumimoji="1" lang="en-US" altLang="zh-CN" sz="1800" b="1" err="1">
                          <a:solidFill>
                            <a:srgbClr val="000000"/>
                          </a:solidFill>
                          <a:latin typeface="Times New Roman" pitchFamily="18" charset="0"/>
                          <a:cs typeface="Times New Roman" pitchFamily="18" charset="0"/>
                        </a:rPr>
                        <a:t>syn_encoding</a:t>
                      </a:r>
                      <a:r>
                        <a:rPr kumimoji="1" lang="en-US" altLang="zh-CN" sz="1800" b="1">
                          <a:solidFill>
                            <a:srgbClr val="000000"/>
                          </a:solidFill>
                          <a:latin typeface="Times New Roman" pitchFamily="18" charset="0"/>
                          <a:cs typeface="Times New Roman" pitchFamily="18" charset="0"/>
                        </a:rPr>
                        <a:t>=“gray” *) </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a:latin typeface="Times New Roman" pitchFamily="18" charset="0"/>
                          <a:cs typeface="Times New Roman" pitchFamily="18" charset="0"/>
                        </a:rPr>
                        <a:t>8</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a:latin typeface="Times New Roman" pitchFamily="18" charset="0"/>
                          <a:cs typeface="Times New Roman" pitchFamily="18" charset="0"/>
                        </a:rPr>
                        <a:t>5</a:t>
                      </a:r>
                      <a:endParaRPr lang="zh-CN" altLang="en-US" sz="20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8000">
                <a:tc>
                  <a:txBody>
                    <a:bodyPr/>
                    <a:lstStyle/>
                    <a:p>
                      <a:pPr algn="ctr"/>
                      <a:r>
                        <a:rPr lang="zh-CN" altLang="en-US" sz="2000" b="1">
                          <a:latin typeface="Times New Roman" pitchFamily="18" charset="0"/>
                          <a:cs typeface="Times New Roman" pitchFamily="18" charset="0"/>
                        </a:rPr>
                        <a:t>顺序码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1800" b="1">
                          <a:solidFill>
                            <a:srgbClr val="000000"/>
                          </a:solidFill>
                          <a:latin typeface="Times New Roman" pitchFamily="18" charset="0"/>
                          <a:cs typeface="Times New Roman" pitchFamily="18" charset="0"/>
                        </a:rPr>
                        <a:t>(* </a:t>
                      </a:r>
                      <a:r>
                        <a:rPr kumimoji="1" lang="en-US" altLang="zh-CN" sz="1800" b="1" err="1">
                          <a:solidFill>
                            <a:srgbClr val="000000"/>
                          </a:solidFill>
                          <a:latin typeface="Times New Roman" pitchFamily="18" charset="0"/>
                          <a:cs typeface="Times New Roman" pitchFamily="18" charset="0"/>
                        </a:rPr>
                        <a:t>syn_encoding</a:t>
                      </a:r>
                      <a:r>
                        <a:rPr kumimoji="1" lang="en-US" altLang="zh-CN" sz="1800" b="1">
                          <a:solidFill>
                            <a:srgbClr val="000000"/>
                          </a:solidFill>
                          <a:latin typeface="Times New Roman" pitchFamily="18" charset="0"/>
                          <a:cs typeface="Times New Roman" pitchFamily="18" charset="0"/>
                        </a:rPr>
                        <a:t>=“sequential” *) </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a:latin typeface="Times New Roman" pitchFamily="18" charset="0"/>
                          <a:cs typeface="Times New Roman" pitchFamily="18" charset="0"/>
                        </a:rPr>
                        <a:t>10</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a:latin typeface="Times New Roman" pitchFamily="18" charset="0"/>
                          <a:cs typeface="Times New Roman" pitchFamily="18" charset="0"/>
                        </a:rPr>
                        <a:t>5</a:t>
                      </a:r>
                      <a:endParaRPr lang="zh-CN" altLang="en-US" sz="20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8000">
                <a:tc>
                  <a:txBody>
                    <a:bodyPr/>
                    <a:lstStyle/>
                    <a:p>
                      <a:pPr algn="ctr"/>
                      <a:r>
                        <a:rPr lang="zh-CN" altLang="en-US" sz="2000" b="1">
                          <a:latin typeface="Times New Roman" pitchFamily="18" charset="0"/>
                          <a:cs typeface="Times New Roman" pitchFamily="18" charset="0"/>
                        </a:rPr>
                        <a:t>约翰逊码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1800" b="1">
                          <a:solidFill>
                            <a:srgbClr val="000000"/>
                          </a:solidFill>
                          <a:latin typeface="Times New Roman" pitchFamily="18" charset="0"/>
                          <a:cs typeface="Times New Roman" pitchFamily="18" charset="0"/>
                        </a:rPr>
                        <a:t>(* </a:t>
                      </a:r>
                      <a:r>
                        <a:rPr kumimoji="1" lang="en-US" altLang="zh-CN" sz="1800" b="1" err="1">
                          <a:solidFill>
                            <a:srgbClr val="000000"/>
                          </a:solidFill>
                          <a:latin typeface="Times New Roman" pitchFamily="18" charset="0"/>
                          <a:cs typeface="Times New Roman" pitchFamily="18" charset="0"/>
                        </a:rPr>
                        <a:t>syn_encoding</a:t>
                      </a:r>
                      <a:r>
                        <a:rPr kumimoji="1" lang="en-US" altLang="zh-CN" sz="1800" b="1">
                          <a:solidFill>
                            <a:srgbClr val="000000"/>
                          </a:solidFill>
                          <a:latin typeface="Times New Roman" pitchFamily="18" charset="0"/>
                          <a:cs typeface="Times New Roman" pitchFamily="18" charset="0"/>
                        </a:rPr>
                        <a:t>=“</a:t>
                      </a:r>
                      <a:r>
                        <a:rPr kumimoji="1" lang="en-US" altLang="zh-CN" sz="1800" b="1" err="1">
                          <a:solidFill>
                            <a:srgbClr val="000000"/>
                          </a:solidFill>
                          <a:latin typeface="Times New Roman" pitchFamily="18" charset="0"/>
                          <a:cs typeface="Times New Roman" pitchFamily="18" charset="0"/>
                        </a:rPr>
                        <a:t>johnson</a:t>
                      </a:r>
                      <a:r>
                        <a:rPr kumimoji="1" lang="en-US" altLang="zh-CN" sz="1800" b="1">
                          <a:solidFill>
                            <a:srgbClr val="000000"/>
                          </a:solidFill>
                          <a:latin typeface="Times New Roman" pitchFamily="18" charset="0"/>
                          <a:cs typeface="Times New Roman" pitchFamily="18" charset="0"/>
                        </a:rPr>
                        <a:t>” *) </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a:latin typeface="Times New Roman" pitchFamily="18" charset="0"/>
                          <a:cs typeface="Times New Roman" pitchFamily="18" charset="0"/>
                        </a:rPr>
                        <a:t>23</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a:latin typeface="Times New Roman" pitchFamily="18" charset="0"/>
                          <a:cs typeface="Times New Roman" pitchFamily="18" charset="0"/>
                        </a:rPr>
                        <a:t>6</a:t>
                      </a:r>
                      <a:endParaRPr lang="zh-CN" altLang="en-US" sz="20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68000">
                <a:tc>
                  <a:txBody>
                    <a:bodyPr/>
                    <a:lstStyle/>
                    <a:p>
                      <a:pPr algn="ctr"/>
                      <a:r>
                        <a:rPr lang="zh-CN" altLang="en-US" sz="2000" b="1">
                          <a:latin typeface="Times New Roman" pitchFamily="18" charset="0"/>
                          <a:cs typeface="Times New Roman" pitchFamily="18" charset="0"/>
                        </a:rPr>
                        <a:t>默认编码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1800" b="1">
                          <a:solidFill>
                            <a:srgbClr val="000000"/>
                          </a:solidFill>
                          <a:latin typeface="Times New Roman" pitchFamily="18" charset="0"/>
                          <a:cs typeface="Times New Roman" pitchFamily="18" charset="0"/>
                        </a:rPr>
                        <a:t>(* </a:t>
                      </a:r>
                      <a:r>
                        <a:rPr kumimoji="1" lang="en-US" altLang="zh-CN" sz="1800" b="1" err="1">
                          <a:solidFill>
                            <a:srgbClr val="000000"/>
                          </a:solidFill>
                          <a:latin typeface="Times New Roman" pitchFamily="18" charset="0"/>
                          <a:cs typeface="Times New Roman" pitchFamily="18" charset="0"/>
                        </a:rPr>
                        <a:t>syn_encoding</a:t>
                      </a:r>
                      <a:r>
                        <a:rPr kumimoji="1" lang="en-US" altLang="zh-CN" sz="1800" b="1">
                          <a:solidFill>
                            <a:srgbClr val="000000"/>
                          </a:solidFill>
                          <a:latin typeface="Times New Roman" pitchFamily="18" charset="0"/>
                          <a:cs typeface="Times New Roman" pitchFamily="18" charset="0"/>
                        </a:rPr>
                        <a:t>=“default” *) </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a:latin typeface="Times New Roman" pitchFamily="18" charset="0"/>
                          <a:cs typeface="Times New Roman" pitchFamily="18" charset="0"/>
                        </a:rPr>
                        <a:t>13</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a:latin typeface="Times New Roman" pitchFamily="18" charset="0"/>
                          <a:cs typeface="Times New Roman" pitchFamily="18" charset="0"/>
                        </a:rPr>
                        <a:t>10</a:t>
                      </a:r>
                      <a:endParaRPr lang="zh-CN" altLang="en-US" sz="20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68000">
                <a:tc>
                  <a:txBody>
                    <a:bodyPr/>
                    <a:lstStyle/>
                    <a:p>
                      <a:pPr algn="ctr"/>
                      <a:r>
                        <a:rPr lang="zh-CN" altLang="en-US" sz="2000" b="1">
                          <a:latin typeface="Times New Roman" pitchFamily="18" charset="0"/>
                          <a:cs typeface="Times New Roman" pitchFamily="18" charset="0"/>
                        </a:rPr>
                        <a:t>最简码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1800" b="1">
                          <a:solidFill>
                            <a:srgbClr val="000000"/>
                          </a:solidFill>
                          <a:latin typeface="Times New Roman" pitchFamily="18" charset="0"/>
                          <a:cs typeface="Times New Roman" pitchFamily="18" charset="0"/>
                        </a:rPr>
                        <a:t>(* </a:t>
                      </a:r>
                      <a:r>
                        <a:rPr kumimoji="1" lang="en-US" altLang="zh-CN" sz="1800" b="1" err="1">
                          <a:solidFill>
                            <a:srgbClr val="000000"/>
                          </a:solidFill>
                          <a:latin typeface="Times New Roman" pitchFamily="18" charset="0"/>
                          <a:cs typeface="Times New Roman" pitchFamily="18" charset="0"/>
                        </a:rPr>
                        <a:t>syn_encoding</a:t>
                      </a:r>
                      <a:r>
                        <a:rPr kumimoji="1" lang="en-US" altLang="zh-CN" sz="1800" b="1">
                          <a:solidFill>
                            <a:srgbClr val="000000"/>
                          </a:solidFill>
                          <a:latin typeface="Times New Roman" pitchFamily="18" charset="0"/>
                          <a:cs typeface="Times New Roman" pitchFamily="18" charset="0"/>
                        </a:rPr>
                        <a:t>=“compact” *) </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a:latin typeface="Times New Roman" pitchFamily="18" charset="0"/>
                          <a:cs typeface="Times New Roman" pitchFamily="18" charset="0"/>
                        </a:rPr>
                        <a:t>9</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a:latin typeface="Times New Roman" pitchFamily="18" charset="0"/>
                          <a:cs typeface="Times New Roman" pitchFamily="18" charset="0"/>
                        </a:rPr>
                        <a:t>5</a:t>
                      </a:r>
                      <a:endParaRPr lang="zh-CN" altLang="en-US" sz="20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68000">
                <a:tc>
                  <a:txBody>
                    <a:bodyPr/>
                    <a:lstStyle/>
                    <a:p>
                      <a:pPr algn="ctr"/>
                      <a:r>
                        <a:rPr lang="zh-CN" altLang="en-US" sz="2000" b="1">
                          <a:latin typeface="Times New Roman" pitchFamily="18" charset="0"/>
                          <a:cs typeface="Times New Roman" pitchFamily="18" charset="0"/>
                        </a:rPr>
                        <a:t>安全一位热码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1800" b="1">
                          <a:solidFill>
                            <a:srgbClr val="000000"/>
                          </a:solidFill>
                          <a:latin typeface="Times New Roman" pitchFamily="18" charset="0"/>
                          <a:cs typeface="Times New Roman" pitchFamily="18" charset="0"/>
                        </a:rPr>
                        <a:t>(* </a:t>
                      </a:r>
                      <a:r>
                        <a:rPr kumimoji="1" lang="en-US" altLang="zh-CN" sz="1800" b="1" err="1">
                          <a:solidFill>
                            <a:srgbClr val="000000"/>
                          </a:solidFill>
                          <a:latin typeface="Times New Roman" pitchFamily="18" charset="0"/>
                          <a:cs typeface="Times New Roman" pitchFamily="18" charset="0"/>
                        </a:rPr>
                        <a:t>syn_encoding</a:t>
                      </a:r>
                      <a:r>
                        <a:rPr kumimoji="1" lang="en-US" altLang="zh-CN" sz="1800" b="1">
                          <a:solidFill>
                            <a:srgbClr val="000000"/>
                          </a:solidFill>
                          <a:latin typeface="Times New Roman" pitchFamily="18" charset="0"/>
                          <a:cs typeface="Times New Roman" pitchFamily="18" charset="0"/>
                        </a:rPr>
                        <a:t>=“safe,</a:t>
                      </a:r>
                      <a:r>
                        <a:rPr kumimoji="1" lang="en-US" altLang="zh-CN" sz="1800" b="1" baseline="0">
                          <a:solidFill>
                            <a:srgbClr val="000000"/>
                          </a:solidFill>
                          <a:latin typeface="Times New Roman" pitchFamily="18" charset="0"/>
                          <a:cs typeface="Times New Roman" pitchFamily="18" charset="0"/>
                        </a:rPr>
                        <a:t> one-hot</a:t>
                      </a:r>
                      <a:r>
                        <a:rPr kumimoji="1" lang="en-US" altLang="zh-CN" sz="1800" b="1">
                          <a:solidFill>
                            <a:srgbClr val="000000"/>
                          </a:solidFill>
                          <a:latin typeface="Times New Roman" pitchFamily="18" charset="0"/>
                          <a:cs typeface="Times New Roman" pitchFamily="18" charset="0"/>
                        </a:rPr>
                        <a:t>” *) </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a:latin typeface="Times New Roman" pitchFamily="18" charset="0"/>
                          <a:cs typeface="Times New Roman" pitchFamily="18" charset="0"/>
                        </a:rPr>
                        <a:t>21</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a:latin typeface="Times New Roman" pitchFamily="18" charset="0"/>
                          <a:cs typeface="Times New Roman" pitchFamily="18" charset="0"/>
                        </a:rPr>
                        <a:t>10</a:t>
                      </a:r>
                      <a:endParaRPr lang="zh-CN" altLang="en-US" sz="20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7" name="Rectangle 3"/>
          <p:cNvSpPr>
            <a:spLocks noChangeArrowheads="1"/>
          </p:cNvSpPr>
          <p:nvPr/>
        </p:nvSpPr>
        <p:spPr bwMode="auto">
          <a:xfrm>
            <a:off x="1979712" y="476672"/>
            <a:ext cx="5256584" cy="406330"/>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例</a:t>
            </a:r>
            <a:r>
              <a:rPr lang="en-US" altLang="zh-CN" sz="2000" b="1">
                <a:latin typeface="Times New Roman" panose="02020603050405020304" pitchFamily="18" charset="0"/>
                <a:cs typeface="Times New Roman" panose="02020603050405020304" pitchFamily="18" charset="0"/>
              </a:rPr>
              <a:t>10-7</a:t>
            </a:r>
            <a:r>
              <a:rPr lang="zh-CN" altLang="en-US" sz="2000" b="1">
                <a:latin typeface="Times New Roman" panose="02020603050405020304" pitchFamily="18" charset="0"/>
                <a:cs typeface="Times New Roman" panose="02020603050405020304" pitchFamily="18" charset="0"/>
              </a:rPr>
              <a:t>不同编码方式的属性定义及资源耗用</a:t>
            </a: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30</a:t>
            </a:fld>
            <a:endParaRPr lang="zh-CN" altLang="en-US"/>
          </a:p>
        </p:txBody>
      </p:sp>
    </p:spTree>
    <p:extLst>
      <p:ext uri="{BB962C8B-B14F-4D97-AF65-F5344CB8AC3E}">
        <p14:creationId xmlns:p14="http://schemas.microsoft.com/office/powerpoint/2010/main" val="529160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dissolv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7" name="Rectangle 3"/>
          <p:cNvSpPr>
            <a:spLocks noChangeArrowheads="1"/>
          </p:cNvSpPr>
          <p:nvPr/>
        </p:nvSpPr>
        <p:spPr bwMode="auto">
          <a:xfrm>
            <a:off x="1175132" y="360527"/>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a:solidFill>
                  <a:srgbClr val="0070C0"/>
                </a:solidFill>
                <a:latin typeface="Times New Roman" pitchFamily="18" charset="0"/>
                <a:cs typeface="Times New Roman" pitchFamily="18" charset="0"/>
              </a:rPr>
              <a:t>3</a:t>
            </a:r>
            <a:r>
              <a:rPr lang="zh-CN" altLang="en-US" sz="2800" b="1">
                <a:solidFill>
                  <a:srgbClr val="0070C0"/>
                </a:solidFill>
                <a:latin typeface="Times New Roman" pitchFamily="18" charset="0"/>
                <a:cs typeface="Times New Roman" pitchFamily="18" charset="0"/>
              </a:rPr>
              <a:t>、直接设置方法</a:t>
            </a:r>
          </a:p>
        </p:txBody>
      </p:sp>
      <p:sp>
        <p:nvSpPr>
          <p:cNvPr id="14" name="矩形 6"/>
          <p:cNvSpPr>
            <a:spLocks noChangeArrowheads="1"/>
          </p:cNvSpPr>
          <p:nvPr/>
        </p:nvSpPr>
        <p:spPr bwMode="auto">
          <a:xfrm>
            <a:off x="1174750" y="1027763"/>
            <a:ext cx="7573714" cy="195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在</a:t>
            </a:r>
            <a:r>
              <a:rPr lang="en-US" altLang="zh-CN" sz="2200" b="1" err="1">
                <a:latin typeface="Times New Roman" pitchFamily="18" charset="0"/>
                <a:cs typeface="Times New Roman" pitchFamily="18" charset="0"/>
              </a:rPr>
              <a:t>Quartus</a:t>
            </a:r>
            <a:r>
              <a:rPr lang="en-US" altLang="zh-CN" sz="2200" b="1">
                <a:latin typeface="Times New Roman" pitchFamily="18" charset="0"/>
                <a:cs typeface="Times New Roman" pitchFamily="18" charset="0"/>
              </a:rPr>
              <a:t> II</a:t>
            </a:r>
            <a:r>
              <a:rPr lang="zh-CN" altLang="en-US" sz="2200" b="1">
                <a:latin typeface="Times New Roman" pitchFamily="18" charset="0"/>
                <a:cs typeface="Times New Roman" pitchFamily="18" charset="0"/>
              </a:rPr>
              <a:t>中，选择</a:t>
            </a:r>
            <a:r>
              <a:rPr lang="en-US" altLang="zh-CN" sz="2200" b="1" err="1">
                <a:latin typeface="Times New Roman" pitchFamily="18" charset="0"/>
                <a:cs typeface="Times New Roman" pitchFamily="18" charset="0"/>
              </a:rPr>
              <a:t>Assignments→Settings</a:t>
            </a:r>
            <a:r>
              <a:rPr lang="zh-CN" altLang="en-US" sz="2200" b="1">
                <a:latin typeface="Times New Roman" pitchFamily="18" charset="0"/>
                <a:cs typeface="Times New Roman" pitchFamily="18" charset="0"/>
              </a:rPr>
              <a:t>，在跳出的对话框中，选择</a:t>
            </a:r>
            <a:r>
              <a:rPr lang="en-US" altLang="zh-CN" sz="2200" b="1">
                <a:latin typeface="Times New Roman" pitchFamily="18" charset="0"/>
                <a:cs typeface="Times New Roman" pitchFamily="18" charset="0"/>
              </a:rPr>
              <a:t>Category</a:t>
            </a:r>
            <a:r>
              <a:rPr lang="zh-CN" altLang="en-US" sz="2200" b="1">
                <a:latin typeface="Times New Roman" pitchFamily="18" charset="0"/>
                <a:cs typeface="Times New Roman" pitchFamily="18" charset="0"/>
              </a:rPr>
              <a:t>栏中的</a:t>
            </a:r>
            <a:r>
              <a:rPr lang="en-US" altLang="zh-CN" sz="2200" b="1">
                <a:latin typeface="Times New Roman" pitchFamily="18" charset="0"/>
                <a:cs typeface="Times New Roman" pitchFamily="18" charset="0"/>
              </a:rPr>
              <a:t>Analysis &amp; Synthesis Setting</a:t>
            </a:r>
            <a:r>
              <a:rPr lang="zh-CN" altLang="en-US" sz="2200" b="1">
                <a:latin typeface="Times New Roman" pitchFamily="18" charset="0"/>
                <a:cs typeface="Times New Roman" pitchFamily="18" charset="0"/>
              </a:rPr>
              <a:t>选项，在出现的窗口中单击按钮</a:t>
            </a:r>
            <a:r>
              <a:rPr lang="en-US" altLang="zh-CN" sz="2200" b="1">
                <a:latin typeface="Times New Roman" pitchFamily="18" charset="0"/>
                <a:cs typeface="Times New Roman" pitchFamily="18" charset="0"/>
              </a:rPr>
              <a:t>More Settings</a:t>
            </a:r>
            <a:r>
              <a:rPr lang="zh-CN" altLang="en-US" sz="2200" b="1">
                <a:latin typeface="Times New Roman" pitchFamily="18" charset="0"/>
                <a:cs typeface="Times New Roman" pitchFamily="18" charset="0"/>
              </a:rPr>
              <a:t>，然后选择新对话框的</a:t>
            </a:r>
            <a:r>
              <a:rPr lang="en-US" altLang="zh-CN" sz="2200" b="1" err="1">
                <a:latin typeface="Times New Roman" pitchFamily="18" charset="0"/>
                <a:cs typeface="Times New Roman" pitchFamily="18" charset="0"/>
              </a:rPr>
              <a:t>Option→Name→State</a:t>
            </a:r>
            <a:r>
              <a:rPr lang="en-US" altLang="zh-CN" sz="2200" b="1">
                <a:latin typeface="Times New Roman" pitchFamily="18" charset="0"/>
                <a:cs typeface="Times New Roman" pitchFamily="18" charset="0"/>
              </a:rPr>
              <a:t> Machine </a:t>
            </a:r>
            <a:r>
              <a:rPr lang="en-US" altLang="zh-CN" sz="2200" b="1" err="1">
                <a:latin typeface="Times New Roman" pitchFamily="18" charset="0"/>
                <a:cs typeface="Times New Roman" pitchFamily="18" charset="0"/>
              </a:rPr>
              <a:t>Pocessing</a:t>
            </a:r>
            <a:r>
              <a:rPr lang="zh-CN" altLang="en-US" sz="2200" b="1">
                <a:latin typeface="Times New Roman" pitchFamily="18" charset="0"/>
                <a:cs typeface="Times New Roman" pitchFamily="18" charset="0"/>
              </a:rPr>
              <a:t>，而在其下的</a:t>
            </a:r>
            <a:r>
              <a:rPr lang="en-US" altLang="zh-CN" sz="2200" b="1">
                <a:latin typeface="Times New Roman" pitchFamily="18" charset="0"/>
                <a:cs typeface="Times New Roman" pitchFamily="18" charset="0"/>
              </a:rPr>
              <a:t>Setting</a:t>
            </a:r>
            <a:r>
              <a:rPr lang="zh-CN" altLang="en-US" sz="2200" b="1">
                <a:latin typeface="Times New Roman" pitchFamily="18" charset="0"/>
                <a:cs typeface="Times New Roman" pitchFamily="18" charset="0"/>
              </a:rPr>
              <a:t>栏选择需要的编码方式。</a:t>
            </a:r>
            <a:endParaRPr lang="en-US" altLang="zh-CN" sz="2200" b="1">
              <a:latin typeface="Times New Roman" pitchFamily="18" charset="0"/>
              <a:cs typeface="Times New Roman" pitchFamily="18" charset="0"/>
            </a:endParaRPr>
          </a:p>
        </p:txBody>
      </p:sp>
      <p:pic>
        <p:nvPicPr>
          <p:cNvPr id="10"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17327"/>
          <a:stretch/>
        </p:blipFill>
        <p:spPr bwMode="auto">
          <a:xfrm>
            <a:off x="1975424" y="3442458"/>
            <a:ext cx="5472113" cy="1845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矩形 14"/>
          <p:cNvSpPr/>
          <p:nvPr/>
        </p:nvSpPr>
        <p:spPr>
          <a:xfrm>
            <a:off x="2154694" y="3516248"/>
            <a:ext cx="4176463" cy="40334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150407" y="3991605"/>
            <a:ext cx="4180751" cy="1296144"/>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31</a:t>
            </a:fld>
            <a:endParaRPr lang="zh-CN" altLang="en-US"/>
          </a:p>
        </p:txBody>
      </p:sp>
    </p:spTree>
    <p:extLst>
      <p:ext uri="{BB962C8B-B14F-4D97-AF65-F5344CB8AC3E}">
        <p14:creationId xmlns:p14="http://schemas.microsoft.com/office/powerpoint/2010/main" val="309957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dissolve">
                                      <p:cBhvr>
                                        <p:cTn id="12" dur="500"/>
                                        <p:tgtEl>
                                          <p:spTgt spid="14">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000"/>
                            </p:stCondLst>
                            <p:childTnLst>
                              <p:par>
                                <p:cTn id="18" presetID="21" presetClass="entr" presetSubtype="1"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heel(1)">
                                      <p:cBhvr>
                                        <p:cTn id="20" dur="2000"/>
                                        <p:tgtEl>
                                          <p:spTgt spid="15"/>
                                        </p:tgtEl>
                                      </p:cBhvr>
                                    </p:animEffect>
                                  </p:childTnLst>
                                </p:cTn>
                              </p:par>
                            </p:childTnLst>
                          </p:cTn>
                        </p:par>
                        <p:par>
                          <p:cTn id="21" fill="hold">
                            <p:stCondLst>
                              <p:cond delay="3000"/>
                            </p:stCondLst>
                            <p:childTnLst>
                              <p:par>
                                <p:cTn id="22" presetID="21" presetClass="entr" presetSubtype="1"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heel(1)">
                                      <p:cBhvr>
                                        <p:cTn id="24"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3075" name="标题 1"/>
          <p:cNvSpPr>
            <a:spLocks noGrp="1"/>
          </p:cNvSpPr>
          <p:nvPr>
            <p:ph type="title"/>
          </p:nvPr>
        </p:nvSpPr>
        <p:spPr>
          <a:xfrm>
            <a:off x="1172393" y="773832"/>
            <a:ext cx="7288039" cy="1143000"/>
          </a:xfrm>
        </p:spPr>
        <p:txBody>
          <a:bodyPr/>
          <a:lstStyle/>
          <a:p>
            <a:r>
              <a:rPr lang="en-US" altLang="zh-CN" sz="3600" b="1" dirty="0">
                <a:solidFill>
                  <a:srgbClr val="7030A0"/>
                </a:solidFill>
                <a:latin typeface="宋体" pitchFamily="2" charset="-122"/>
              </a:rPr>
              <a:t>§</a:t>
            </a:r>
            <a:r>
              <a:rPr lang="en-US" altLang="zh-CN" sz="3600" b="1" dirty="0">
                <a:solidFill>
                  <a:srgbClr val="7030A0"/>
                </a:solidFill>
                <a:latin typeface="Times New Roman" pitchFamily="18" charset="0"/>
                <a:cs typeface="Times New Roman" pitchFamily="18" charset="0"/>
              </a:rPr>
              <a:t>10.5</a:t>
            </a:r>
            <a:r>
              <a:rPr lang="en-US" altLang="zh-CN" sz="3600" b="1" dirty="0">
                <a:solidFill>
                  <a:srgbClr val="7030A0"/>
                </a:solidFill>
                <a:latin typeface="宋体" pitchFamily="2" charset="-122"/>
              </a:rPr>
              <a:t> </a:t>
            </a:r>
            <a:r>
              <a:rPr lang="zh-CN" altLang="en-US" sz="3600" b="1" dirty="0">
                <a:solidFill>
                  <a:srgbClr val="7030A0"/>
                </a:solidFill>
                <a:latin typeface="宋体" pitchFamily="2" charset="-122"/>
              </a:rPr>
              <a:t>异步有限状态机设计 </a:t>
            </a:r>
          </a:p>
        </p:txBody>
      </p:sp>
      <p:sp>
        <p:nvSpPr>
          <p:cNvPr id="6" name="矩形 6"/>
          <p:cNvSpPr>
            <a:spLocks noChangeArrowheads="1"/>
          </p:cNvSpPr>
          <p:nvPr/>
        </p:nvSpPr>
        <p:spPr bwMode="auto">
          <a:xfrm>
            <a:off x="1259632" y="2118185"/>
            <a:ext cx="7560840" cy="2077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12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异步状态机是没有明确时钟的状态机，其状态转移不一定是由时钟的跳变沿引起的</a:t>
            </a:r>
            <a:r>
              <a:rPr lang="en-US" altLang="zh-CN" sz="2200" b="1">
                <a:latin typeface="Times New Roman" pitchFamily="18" charset="0"/>
                <a:cs typeface="Times New Roman" pitchFamily="18" charset="0"/>
              </a:rPr>
              <a:t>,</a:t>
            </a:r>
            <a:r>
              <a:rPr lang="zh-CN" altLang="en-US" sz="2200" b="1">
                <a:latin typeface="Times New Roman" pitchFamily="18" charset="0"/>
                <a:cs typeface="Times New Roman" pitchFamily="18" charset="0"/>
              </a:rPr>
              <a:t>可能是其他触发源。</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12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对于异步有限状态机，通常情况下，综合器的“状态机萃取”开关对它们没有影响，而且编译后也无法自动生成状态转换图。</a:t>
            </a:r>
            <a:endParaRPr lang="en-US" altLang="zh-CN" sz="2200" b="1">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32</a:t>
            </a:fld>
            <a:endParaRPr lang="zh-CN" altLang="en-US"/>
          </a:p>
        </p:txBody>
      </p:sp>
    </p:spTree>
    <p:extLst>
      <p:ext uri="{BB962C8B-B14F-4D97-AF65-F5344CB8AC3E}">
        <p14:creationId xmlns:p14="http://schemas.microsoft.com/office/powerpoint/2010/main" val="155667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1000"/>
                                        <p:tgtEl>
                                          <p:spTgt spid="3075"/>
                                        </p:tgtEl>
                                      </p:cBhvr>
                                    </p:animEffect>
                                    <p:anim calcmode="lin" valueType="num">
                                      <p:cBhvr>
                                        <p:cTn id="8" dur="1000" fill="hold"/>
                                        <p:tgtEl>
                                          <p:spTgt spid="3075"/>
                                        </p:tgtEl>
                                        <p:attrNameLst>
                                          <p:attrName>ppt_x</p:attrName>
                                        </p:attrNameLst>
                                      </p:cBhvr>
                                      <p:tavLst>
                                        <p:tav tm="0">
                                          <p:val>
                                            <p:strVal val="#ppt_x"/>
                                          </p:val>
                                        </p:tav>
                                        <p:tav tm="100000">
                                          <p:val>
                                            <p:strVal val="#ppt_x"/>
                                          </p:val>
                                        </p:tav>
                                      </p:tavLst>
                                    </p:anim>
                                    <p:anim calcmode="lin" valueType="num">
                                      <p:cBhvr>
                                        <p:cTn id="9" dur="1000" fill="hold"/>
                                        <p:tgtEl>
                                          <p:spTgt spid="307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dissolve">
                                      <p:cBhvr>
                                        <p:cTn id="13" dur="500"/>
                                        <p:tgtEl>
                                          <p:spTgt spid="6">
                                            <p:txEl>
                                              <p:pRg st="0" end="0"/>
                                            </p:txEl>
                                          </p:spTgt>
                                        </p:tgtEl>
                                      </p:cBhvr>
                                    </p:animEffect>
                                  </p:childTnLst>
                                </p:cTn>
                              </p:par>
                            </p:childTnLst>
                          </p:cTn>
                        </p:par>
                        <p:par>
                          <p:cTn id="14" fill="hold">
                            <p:stCondLst>
                              <p:cond delay="1500"/>
                            </p:stCondLst>
                            <p:childTnLst>
                              <p:par>
                                <p:cTn id="15" presetID="9" presetClass="entr" presetSubtype="0" fill="hold" nodeType="after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dissolve">
                                      <p:cBhvr>
                                        <p:cTn id="1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5" name="Text Box 9"/>
          <p:cNvSpPr txBox="1">
            <a:spLocks noChangeArrowheads="1"/>
          </p:cNvSpPr>
          <p:nvPr/>
        </p:nvSpPr>
        <p:spPr bwMode="auto">
          <a:xfrm>
            <a:off x="1115617" y="116632"/>
            <a:ext cx="77048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10-11</a:t>
            </a:r>
            <a:r>
              <a:rPr kumimoji="1" lang="zh-CN" altLang="en-US" sz="2400" b="1">
                <a:solidFill>
                  <a:srgbClr val="F79646">
                    <a:lumMod val="50000"/>
                  </a:srgbClr>
                </a:solidFill>
                <a:latin typeface="Times New Roman" pitchFamily="18" charset="0"/>
                <a:cs typeface="Times New Roman" pitchFamily="18" charset="0"/>
              </a:rPr>
              <a:t>：</a:t>
            </a:r>
            <a:endParaRPr kumimoji="1" lang="zh-CN" altLang="en-US" sz="2200" b="1">
              <a:solidFill>
                <a:srgbClr val="0000FF"/>
              </a:solidFill>
              <a:latin typeface="Times New Roman" pitchFamily="18" charset="0"/>
              <a:cs typeface="Times New Roman" pitchFamily="18" charset="0"/>
            </a:endParaRPr>
          </a:p>
        </p:txBody>
      </p:sp>
      <p:sp>
        <p:nvSpPr>
          <p:cNvPr id="7" name="Text Box 9"/>
          <p:cNvSpPr txBox="1">
            <a:spLocks noChangeArrowheads="1"/>
          </p:cNvSpPr>
          <p:nvPr/>
        </p:nvSpPr>
        <p:spPr bwMode="auto">
          <a:xfrm>
            <a:off x="1115617" y="620688"/>
            <a:ext cx="7848871" cy="4829014"/>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hangingPunct="0">
              <a:lnSpc>
                <a:spcPct val="90000"/>
              </a:lnSpc>
            </a:pPr>
            <a:r>
              <a:rPr kumimoji="1" lang="en-US" altLang="zh-CN" b="1">
                <a:solidFill>
                  <a:srgbClr val="000000"/>
                </a:solidFill>
                <a:latin typeface="Times New Roman" pitchFamily="18" charset="0"/>
                <a:cs typeface="Times New Roman" pitchFamily="18" charset="0"/>
              </a:rPr>
              <a:t>module ASM_WAVE1 (input CLK, RST, output W1, W2);</a:t>
            </a:r>
          </a:p>
          <a:p>
            <a:pPr eaLnBrk="0" hangingPunct="0">
              <a:lnSpc>
                <a:spcPct val="90000"/>
              </a:lnSpc>
            </a:pPr>
            <a:r>
              <a:rPr kumimoji="1" lang="en-US" altLang="zh-CN" b="1">
                <a:solidFill>
                  <a:srgbClr val="000000"/>
                </a:solidFill>
                <a:latin typeface="Times New Roman" pitchFamily="18" charset="0"/>
                <a:cs typeface="Times New Roman" pitchFamily="18" charset="0"/>
              </a:rPr>
              <a:t>    (* synthesis, keep *)  </a:t>
            </a:r>
            <a:r>
              <a:rPr kumimoji="1" lang="en-US" altLang="zh-CN" b="1" err="1">
                <a:solidFill>
                  <a:srgbClr val="000000"/>
                </a:solidFill>
                <a:latin typeface="Times New Roman" pitchFamily="18" charset="0"/>
                <a:cs typeface="Times New Roman" pitchFamily="18" charset="0"/>
              </a:rPr>
              <a:t>reg</a:t>
            </a:r>
            <a:r>
              <a:rPr kumimoji="1" lang="en-US" altLang="zh-CN" b="1">
                <a:solidFill>
                  <a:srgbClr val="000000"/>
                </a:solidFill>
                <a:latin typeface="Times New Roman" pitchFamily="18" charset="0"/>
                <a:cs typeface="Times New Roman" pitchFamily="18" charset="0"/>
              </a:rPr>
              <a:t> [1: 0] CS; </a:t>
            </a:r>
            <a:r>
              <a:rPr kumimoji="1" lang="en-US" altLang="zh-CN" b="1">
                <a:solidFill>
                  <a:schemeClr val="accent6">
                    <a:lumMod val="50000"/>
                  </a:schemeClr>
                </a:solidFill>
                <a:latin typeface="Times New Roman" pitchFamily="18" charset="0"/>
                <a:cs typeface="Times New Roman" pitchFamily="18" charset="0"/>
              </a:rPr>
              <a:t>//</a:t>
            </a:r>
            <a:r>
              <a:rPr kumimoji="1" lang="zh-CN" altLang="en-US" b="1">
                <a:solidFill>
                  <a:schemeClr val="accent6">
                    <a:lumMod val="50000"/>
                  </a:schemeClr>
                </a:solidFill>
                <a:latin typeface="Times New Roman" pitchFamily="18" charset="0"/>
                <a:cs typeface="Times New Roman" pitchFamily="18" charset="0"/>
              </a:rPr>
              <a:t>为在波形图中了解</a:t>
            </a:r>
            <a:r>
              <a:rPr kumimoji="1" lang="en-US" altLang="zh-CN" b="1">
                <a:solidFill>
                  <a:schemeClr val="accent6">
                    <a:lumMod val="50000"/>
                  </a:schemeClr>
                </a:solidFill>
                <a:latin typeface="Times New Roman" pitchFamily="18" charset="0"/>
                <a:cs typeface="Times New Roman" pitchFamily="18" charset="0"/>
              </a:rPr>
              <a:t>CS</a:t>
            </a:r>
            <a:r>
              <a:rPr kumimoji="1" lang="zh-CN" altLang="en-US" b="1">
                <a:solidFill>
                  <a:schemeClr val="accent6">
                    <a:lumMod val="50000"/>
                  </a:schemeClr>
                </a:solidFill>
                <a:latin typeface="Times New Roman" pitchFamily="18" charset="0"/>
                <a:cs typeface="Times New Roman" pitchFamily="18" charset="0"/>
              </a:rPr>
              <a:t>的情况</a:t>
            </a:r>
            <a:endParaRPr kumimoji="1" lang="en-US" altLang="zh-CN" b="1">
              <a:solidFill>
                <a:schemeClr val="accent6">
                  <a:lumMod val="50000"/>
                </a:schemeClr>
              </a:solidFill>
              <a:latin typeface="Times New Roman" pitchFamily="18" charset="0"/>
              <a:cs typeface="Times New Roman" pitchFamily="18" charset="0"/>
            </a:endParaRPr>
          </a:p>
          <a:p>
            <a:pPr eaLnBrk="0" hangingPunct="0">
              <a:lnSpc>
                <a:spcPct val="90000"/>
              </a:lnSpc>
            </a:pPr>
            <a:r>
              <a:rPr kumimoji="1" lang="en-US" altLang="zh-CN" b="1">
                <a:solidFill>
                  <a:srgbClr val="000000"/>
                </a:solidFill>
                <a:latin typeface="Times New Roman" pitchFamily="18" charset="0"/>
                <a:cs typeface="Times New Roman" pitchFamily="18" charset="0"/>
              </a:rPr>
              <a:t>    </a:t>
            </a:r>
            <a:r>
              <a:rPr kumimoji="1" lang="en-US" altLang="zh-CN" b="1" err="1">
                <a:solidFill>
                  <a:srgbClr val="000000"/>
                </a:solidFill>
                <a:latin typeface="Times New Roman" pitchFamily="18" charset="0"/>
                <a:cs typeface="Times New Roman" pitchFamily="18" charset="0"/>
              </a:rPr>
              <a:t>reg</a:t>
            </a:r>
            <a:r>
              <a:rPr kumimoji="1" lang="en-US" altLang="zh-CN" b="1">
                <a:solidFill>
                  <a:srgbClr val="000000"/>
                </a:solidFill>
                <a:latin typeface="Times New Roman" pitchFamily="18" charset="0"/>
                <a:cs typeface="Times New Roman" pitchFamily="18" charset="0"/>
              </a:rPr>
              <a:t> [1: 0] NS; </a:t>
            </a:r>
            <a:r>
              <a:rPr kumimoji="1" lang="en-US" altLang="zh-CN" b="1" err="1">
                <a:solidFill>
                  <a:srgbClr val="000000"/>
                </a:solidFill>
                <a:latin typeface="Times New Roman" pitchFamily="18" charset="0"/>
                <a:cs typeface="Times New Roman" pitchFamily="18" charset="0"/>
              </a:rPr>
              <a:t>reg</a:t>
            </a:r>
            <a:r>
              <a:rPr kumimoji="1" lang="en-US" altLang="zh-CN" b="1">
                <a:solidFill>
                  <a:srgbClr val="000000"/>
                </a:solidFill>
                <a:latin typeface="Times New Roman" pitchFamily="18" charset="0"/>
                <a:cs typeface="Times New Roman" pitchFamily="18" charset="0"/>
              </a:rPr>
              <a:t> W1, W2; parameter S0=1, S1=3, S2=2, S3=0;</a:t>
            </a:r>
          </a:p>
          <a:p>
            <a:pPr eaLnBrk="0" hangingPunct="0">
              <a:lnSpc>
                <a:spcPct val="90000"/>
              </a:lnSpc>
            </a:pPr>
            <a:r>
              <a:rPr kumimoji="1" lang="en-US" altLang="zh-CN" b="1">
                <a:solidFill>
                  <a:srgbClr val="000000"/>
                </a:solidFill>
                <a:latin typeface="Times New Roman" pitchFamily="18" charset="0"/>
                <a:cs typeface="Times New Roman" pitchFamily="18" charset="0"/>
              </a:rPr>
              <a:t>    always @ (RST or NS) </a:t>
            </a:r>
            <a:r>
              <a:rPr kumimoji="1" lang="en-US" altLang="zh-CN" b="1">
                <a:solidFill>
                  <a:schemeClr val="accent6">
                    <a:lumMod val="50000"/>
                  </a:schemeClr>
                </a:solidFill>
                <a:latin typeface="Times New Roman" pitchFamily="18" charset="0"/>
                <a:cs typeface="Times New Roman" pitchFamily="18" charset="0"/>
              </a:rPr>
              <a:t>//</a:t>
            </a:r>
            <a:r>
              <a:rPr kumimoji="1" lang="zh-CN" altLang="en-US" b="1">
                <a:solidFill>
                  <a:schemeClr val="accent6">
                    <a:lumMod val="50000"/>
                  </a:schemeClr>
                </a:solidFill>
                <a:latin typeface="Times New Roman" pitchFamily="18" charset="0"/>
                <a:cs typeface="Times New Roman" pitchFamily="18" charset="0"/>
              </a:rPr>
              <a:t>注意其状态编码形式，这将影响状态机功能</a:t>
            </a:r>
            <a:endParaRPr kumimoji="1" lang="en-US" altLang="zh-CN" b="1">
              <a:solidFill>
                <a:schemeClr val="accent6">
                  <a:lumMod val="50000"/>
                </a:schemeClr>
              </a:solidFill>
              <a:latin typeface="Times New Roman" pitchFamily="18" charset="0"/>
              <a:cs typeface="Times New Roman" pitchFamily="18" charset="0"/>
            </a:endParaRPr>
          </a:p>
          <a:p>
            <a:pPr eaLnBrk="0" hangingPunct="0">
              <a:lnSpc>
                <a:spcPct val="90000"/>
              </a:lnSpc>
            </a:pPr>
            <a:r>
              <a:rPr kumimoji="1" lang="en-US" altLang="zh-CN" b="1">
                <a:solidFill>
                  <a:schemeClr val="tx1"/>
                </a:solidFill>
                <a:latin typeface="Times New Roman" pitchFamily="18" charset="0"/>
                <a:cs typeface="Times New Roman" pitchFamily="18" charset="0"/>
              </a:rPr>
              <a:t>        begin if (RST)  CS&lt;=S0; else CS&lt;=NS; end</a:t>
            </a:r>
          </a:p>
          <a:p>
            <a:pPr eaLnBrk="0" hangingPunct="0">
              <a:lnSpc>
                <a:spcPct val="90000"/>
              </a:lnSpc>
            </a:pPr>
            <a:r>
              <a:rPr kumimoji="1" lang="en-US" altLang="zh-CN" b="1">
                <a:solidFill>
                  <a:schemeClr val="tx1"/>
                </a:solidFill>
                <a:latin typeface="Times New Roman" pitchFamily="18" charset="0"/>
                <a:cs typeface="Times New Roman" pitchFamily="18" charset="0"/>
              </a:rPr>
              <a:t>    always @ (CS) begin</a:t>
            </a:r>
          </a:p>
          <a:p>
            <a:pPr eaLnBrk="0" hangingPunct="0">
              <a:lnSpc>
                <a:spcPct val="90000"/>
              </a:lnSpc>
            </a:pPr>
            <a:r>
              <a:rPr kumimoji="1" lang="en-US" altLang="zh-CN" b="1">
                <a:solidFill>
                  <a:schemeClr val="tx1"/>
                </a:solidFill>
                <a:latin typeface="Times New Roman" pitchFamily="18" charset="0"/>
                <a:cs typeface="Times New Roman" pitchFamily="18" charset="0"/>
              </a:rPr>
              <a:t>        if (CS==S0) begin W1=1'b0; W2=1'b0; end</a:t>
            </a:r>
          </a:p>
          <a:p>
            <a:pPr eaLnBrk="0" hangingPunct="0">
              <a:lnSpc>
                <a:spcPct val="90000"/>
              </a:lnSpc>
            </a:pPr>
            <a:r>
              <a:rPr kumimoji="1" lang="en-US" altLang="zh-CN" b="1">
                <a:solidFill>
                  <a:schemeClr val="tx1"/>
                </a:solidFill>
                <a:latin typeface="Times New Roman" pitchFamily="18" charset="0"/>
                <a:cs typeface="Times New Roman" pitchFamily="18" charset="0"/>
              </a:rPr>
              <a:t>        if (CS==S1) begin W1=1'b1; W2=1'b0; end</a:t>
            </a:r>
          </a:p>
          <a:p>
            <a:pPr eaLnBrk="0" hangingPunct="0">
              <a:lnSpc>
                <a:spcPct val="90000"/>
              </a:lnSpc>
            </a:pPr>
            <a:r>
              <a:rPr kumimoji="1" lang="en-US" altLang="zh-CN" b="1">
                <a:solidFill>
                  <a:schemeClr val="tx1"/>
                </a:solidFill>
                <a:latin typeface="Times New Roman" pitchFamily="18" charset="0"/>
                <a:cs typeface="Times New Roman" pitchFamily="18" charset="0"/>
              </a:rPr>
              <a:t>        if (CS==S2) begin W1=1'b1; W2=1'b1; end</a:t>
            </a:r>
          </a:p>
          <a:p>
            <a:pPr eaLnBrk="0" hangingPunct="0">
              <a:lnSpc>
                <a:spcPct val="90000"/>
              </a:lnSpc>
            </a:pPr>
            <a:r>
              <a:rPr kumimoji="1" lang="en-US" altLang="zh-CN" b="1">
                <a:solidFill>
                  <a:schemeClr val="tx1"/>
                </a:solidFill>
                <a:latin typeface="Times New Roman" pitchFamily="18" charset="0"/>
                <a:cs typeface="Times New Roman" pitchFamily="18" charset="0"/>
              </a:rPr>
              <a:t>        if (CS==S3) begin W1=1'b0; W2=1'b1; end  </a:t>
            </a:r>
            <a:r>
              <a:rPr kumimoji="1" lang="en-US" altLang="zh-CN" b="1" err="1">
                <a:solidFill>
                  <a:schemeClr val="tx1"/>
                </a:solidFill>
                <a:latin typeface="Times New Roman" pitchFamily="18" charset="0"/>
                <a:cs typeface="Times New Roman" pitchFamily="18" charset="0"/>
              </a:rPr>
              <a:t>end</a:t>
            </a:r>
            <a:endParaRPr kumimoji="1" lang="en-US" altLang="zh-CN" b="1">
              <a:solidFill>
                <a:schemeClr val="tx1"/>
              </a:solidFill>
              <a:latin typeface="Times New Roman" pitchFamily="18" charset="0"/>
              <a:cs typeface="Times New Roman" pitchFamily="18" charset="0"/>
            </a:endParaRPr>
          </a:p>
          <a:p>
            <a:pPr eaLnBrk="0" hangingPunct="0">
              <a:lnSpc>
                <a:spcPct val="90000"/>
              </a:lnSpc>
            </a:pPr>
            <a:r>
              <a:rPr kumimoji="1" lang="en-US" altLang="zh-CN" b="1">
                <a:solidFill>
                  <a:schemeClr val="tx1"/>
                </a:solidFill>
                <a:latin typeface="Times New Roman" pitchFamily="18" charset="0"/>
                <a:cs typeface="Times New Roman" pitchFamily="18" charset="0"/>
              </a:rPr>
              <a:t>    always @ (CLK) begin</a:t>
            </a:r>
          </a:p>
          <a:p>
            <a:pPr eaLnBrk="0" hangingPunct="0">
              <a:lnSpc>
                <a:spcPct val="90000"/>
              </a:lnSpc>
            </a:pPr>
            <a:r>
              <a:rPr kumimoji="1" lang="en-US" altLang="zh-CN" b="1">
                <a:solidFill>
                  <a:schemeClr val="tx1"/>
                </a:solidFill>
                <a:latin typeface="Times New Roman" pitchFamily="18" charset="0"/>
                <a:cs typeface="Times New Roman" pitchFamily="18" charset="0"/>
              </a:rPr>
              <a:t>        case(CS)</a:t>
            </a:r>
          </a:p>
          <a:p>
            <a:pPr eaLnBrk="0" hangingPunct="0">
              <a:lnSpc>
                <a:spcPct val="90000"/>
              </a:lnSpc>
            </a:pPr>
            <a:r>
              <a:rPr kumimoji="1" lang="en-US" altLang="zh-CN" b="1">
                <a:solidFill>
                  <a:schemeClr val="tx1"/>
                </a:solidFill>
                <a:latin typeface="Times New Roman" pitchFamily="18" charset="0"/>
                <a:cs typeface="Times New Roman" pitchFamily="18" charset="0"/>
              </a:rPr>
              <a:t>            S0 : if (CLK) NS=S1; else NS=S0;</a:t>
            </a:r>
          </a:p>
          <a:p>
            <a:pPr eaLnBrk="0" hangingPunct="0">
              <a:lnSpc>
                <a:spcPct val="90000"/>
              </a:lnSpc>
            </a:pPr>
            <a:r>
              <a:rPr kumimoji="1" lang="en-US" altLang="zh-CN" b="1">
                <a:solidFill>
                  <a:schemeClr val="tx1"/>
                </a:solidFill>
                <a:latin typeface="Times New Roman" pitchFamily="18" charset="0"/>
                <a:cs typeface="Times New Roman" pitchFamily="18" charset="0"/>
              </a:rPr>
              <a:t>            S1 : if (~CLK) NS=S2; else NS=S1;</a:t>
            </a:r>
          </a:p>
          <a:p>
            <a:pPr eaLnBrk="0" hangingPunct="0">
              <a:lnSpc>
                <a:spcPct val="90000"/>
              </a:lnSpc>
            </a:pPr>
            <a:r>
              <a:rPr kumimoji="1" lang="en-US" altLang="zh-CN" b="1">
                <a:solidFill>
                  <a:schemeClr val="tx1"/>
                </a:solidFill>
                <a:latin typeface="Times New Roman" pitchFamily="18" charset="0"/>
                <a:cs typeface="Times New Roman" pitchFamily="18" charset="0"/>
              </a:rPr>
              <a:t>            S2 : if (CLK) NS=S3; else NS=S2;</a:t>
            </a:r>
          </a:p>
          <a:p>
            <a:pPr eaLnBrk="0" hangingPunct="0">
              <a:lnSpc>
                <a:spcPct val="90000"/>
              </a:lnSpc>
            </a:pPr>
            <a:r>
              <a:rPr kumimoji="1" lang="en-US" altLang="zh-CN" b="1">
                <a:solidFill>
                  <a:schemeClr val="tx1"/>
                </a:solidFill>
                <a:latin typeface="Times New Roman" pitchFamily="18" charset="0"/>
                <a:cs typeface="Times New Roman" pitchFamily="18" charset="0"/>
              </a:rPr>
              <a:t>            S3 : if (~CLK) NS=S0; else NS=S3;</a:t>
            </a:r>
          </a:p>
          <a:p>
            <a:pPr eaLnBrk="0" hangingPunct="0">
              <a:lnSpc>
                <a:spcPct val="90000"/>
              </a:lnSpc>
            </a:pPr>
            <a:r>
              <a:rPr kumimoji="1" lang="en-US" altLang="zh-CN" b="1">
                <a:solidFill>
                  <a:schemeClr val="tx1"/>
                </a:solidFill>
                <a:latin typeface="Times New Roman" pitchFamily="18" charset="0"/>
                <a:cs typeface="Times New Roman" pitchFamily="18" charset="0"/>
              </a:rPr>
              <a:t>            default : NS=S0;</a:t>
            </a:r>
          </a:p>
          <a:p>
            <a:pPr eaLnBrk="0" hangingPunct="0">
              <a:lnSpc>
                <a:spcPct val="90000"/>
              </a:lnSpc>
            </a:pPr>
            <a:r>
              <a:rPr kumimoji="1" lang="en-US" altLang="zh-CN" b="1">
                <a:solidFill>
                  <a:schemeClr val="tx1"/>
                </a:solidFill>
                <a:latin typeface="Times New Roman" pitchFamily="18" charset="0"/>
                <a:cs typeface="Times New Roman" pitchFamily="18" charset="0"/>
              </a:rPr>
              <a:t>        </a:t>
            </a:r>
            <a:r>
              <a:rPr kumimoji="1" lang="en-US" altLang="zh-CN" b="1" err="1">
                <a:solidFill>
                  <a:schemeClr val="tx1"/>
                </a:solidFill>
                <a:latin typeface="Times New Roman" pitchFamily="18" charset="0"/>
                <a:cs typeface="Times New Roman" pitchFamily="18" charset="0"/>
              </a:rPr>
              <a:t>endcase</a:t>
            </a:r>
            <a:r>
              <a:rPr kumimoji="1" lang="en-US" altLang="zh-CN" b="1">
                <a:solidFill>
                  <a:schemeClr val="tx1"/>
                </a:solidFill>
                <a:latin typeface="Times New Roman" pitchFamily="18" charset="0"/>
                <a:cs typeface="Times New Roman" pitchFamily="18" charset="0"/>
              </a:rPr>
              <a:t>  end</a:t>
            </a:r>
          </a:p>
          <a:p>
            <a:pPr eaLnBrk="0" hangingPunct="0">
              <a:lnSpc>
                <a:spcPct val="90000"/>
              </a:lnSpc>
            </a:pPr>
            <a:r>
              <a:rPr kumimoji="1" lang="en-US" altLang="zh-CN" b="1" err="1">
                <a:solidFill>
                  <a:schemeClr val="tx1"/>
                </a:solidFill>
                <a:latin typeface="Times New Roman" pitchFamily="18" charset="0"/>
                <a:cs typeface="Times New Roman" pitchFamily="18" charset="0"/>
              </a:rPr>
              <a:t>endmodule</a:t>
            </a:r>
            <a:endParaRPr kumimoji="1" lang="en-US" altLang="zh-CN" b="1">
              <a:solidFill>
                <a:schemeClr val="tx1"/>
              </a:solidFill>
              <a:latin typeface="Times New Roman" pitchFamily="18" charset="0"/>
              <a:cs typeface="Times New Roman" pitchFamily="18" charset="0"/>
            </a:endParaRPr>
          </a:p>
        </p:txBody>
      </p:sp>
      <p:pic>
        <p:nvPicPr>
          <p:cNvPr id="8"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b="19111"/>
          <a:stretch/>
        </p:blipFill>
        <p:spPr bwMode="auto">
          <a:xfrm>
            <a:off x="1187624" y="5661248"/>
            <a:ext cx="4267048" cy="97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p:cNvSpPr>
            <a:spLocks noChangeArrowheads="1"/>
          </p:cNvSpPr>
          <p:nvPr/>
        </p:nvSpPr>
        <p:spPr bwMode="auto">
          <a:xfrm>
            <a:off x="5796136" y="5935729"/>
            <a:ext cx="1298783"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工作时序</a:t>
            </a:r>
          </a:p>
        </p:txBody>
      </p:sp>
      <p:sp>
        <p:nvSpPr>
          <p:cNvPr id="2" name="TextBox 1"/>
          <p:cNvSpPr txBox="1"/>
          <p:nvPr/>
        </p:nvSpPr>
        <p:spPr>
          <a:xfrm>
            <a:off x="6012160" y="3801814"/>
            <a:ext cx="2664296"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b="1">
                <a:solidFill>
                  <a:schemeClr val="tx1"/>
                </a:solidFill>
                <a:latin typeface="Times New Roman" panose="02020603050405020304" pitchFamily="18" charset="0"/>
                <a:cs typeface="Times New Roman" panose="02020603050405020304" pitchFamily="18" charset="0"/>
              </a:rPr>
              <a:t>输出</a:t>
            </a:r>
            <a:r>
              <a:rPr lang="en-US" altLang="zh-CN" b="1">
                <a:solidFill>
                  <a:schemeClr val="tx1"/>
                </a:solidFill>
                <a:latin typeface="Times New Roman" panose="02020603050405020304" pitchFamily="18" charset="0"/>
                <a:cs typeface="Times New Roman" panose="02020603050405020304" pitchFamily="18" charset="0"/>
              </a:rPr>
              <a:t>W1</a:t>
            </a:r>
            <a:r>
              <a:rPr lang="zh-CN" altLang="en-US" b="1">
                <a:solidFill>
                  <a:schemeClr val="tx1"/>
                </a:solidFill>
                <a:latin typeface="Times New Roman" panose="02020603050405020304" pitchFamily="18" charset="0"/>
                <a:cs typeface="Times New Roman" panose="02020603050405020304" pitchFamily="18" charset="0"/>
              </a:rPr>
              <a:t>在输入</a:t>
            </a:r>
            <a:r>
              <a:rPr lang="en-US" altLang="zh-CN" b="1">
                <a:solidFill>
                  <a:schemeClr val="tx1"/>
                </a:solidFill>
                <a:latin typeface="Times New Roman" panose="02020603050405020304" pitchFamily="18" charset="0"/>
                <a:cs typeface="Times New Roman" panose="02020603050405020304" pitchFamily="18" charset="0"/>
              </a:rPr>
              <a:t>CLK</a:t>
            </a:r>
            <a:r>
              <a:rPr lang="zh-CN" altLang="en-US" b="1">
                <a:solidFill>
                  <a:schemeClr val="tx1"/>
                </a:solidFill>
                <a:latin typeface="Times New Roman" panose="02020603050405020304" pitchFamily="18" charset="0"/>
                <a:cs typeface="Times New Roman" panose="02020603050405020304" pitchFamily="18" charset="0"/>
              </a:rPr>
              <a:t>的上升沿翻转，输出</a:t>
            </a:r>
            <a:r>
              <a:rPr lang="en-US" altLang="zh-CN" b="1">
                <a:solidFill>
                  <a:schemeClr val="tx1"/>
                </a:solidFill>
                <a:latin typeface="Times New Roman" panose="02020603050405020304" pitchFamily="18" charset="0"/>
                <a:cs typeface="Times New Roman" panose="02020603050405020304" pitchFamily="18" charset="0"/>
              </a:rPr>
              <a:t>W2</a:t>
            </a:r>
            <a:r>
              <a:rPr lang="zh-CN" altLang="en-US" b="1">
                <a:solidFill>
                  <a:schemeClr val="tx1"/>
                </a:solidFill>
                <a:latin typeface="Times New Roman" panose="02020603050405020304" pitchFamily="18" charset="0"/>
                <a:cs typeface="Times New Roman" panose="02020603050405020304" pitchFamily="18" charset="0"/>
              </a:rPr>
              <a:t>在输入</a:t>
            </a:r>
            <a:r>
              <a:rPr lang="en-US" altLang="zh-CN" b="1">
                <a:solidFill>
                  <a:schemeClr val="tx1"/>
                </a:solidFill>
                <a:latin typeface="Times New Roman" panose="02020603050405020304" pitchFamily="18" charset="0"/>
                <a:cs typeface="Times New Roman" panose="02020603050405020304" pitchFamily="18" charset="0"/>
              </a:rPr>
              <a:t>CLK</a:t>
            </a:r>
            <a:r>
              <a:rPr lang="zh-CN" altLang="en-US" b="1">
                <a:solidFill>
                  <a:schemeClr val="tx1"/>
                </a:solidFill>
                <a:latin typeface="Times New Roman" panose="02020603050405020304" pitchFamily="18" charset="0"/>
                <a:cs typeface="Times New Roman" panose="02020603050405020304" pitchFamily="18" charset="0"/>
              </a:rPr>
              <a:t>的下降沿翻转</a:t>
            </a:r>
          </a:p>
        </p:txBody>
      </p:sp>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33</a:t>
            </a:fld>
            <a:endParaRPr lang="zh-CN" altLang="en-US"/>
          </a:p>
        </p:txBody>
      </p:sp>
    </p:spTree>
    <p:extLst>
      <p:ext uri="{BB962C8B-B14F-4D97-AF65-F5344CB8AC3E}">
        <p14:creationId xmlns:p14="http://schemas.microsoft.com/office/powerpoint/2010/main" val="287384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9" grpId="0" animBg="1"/>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5" name="Text Box 9"/>
          <p:cNvSpPr txBox="1">
            <a:spLocks noChangeArrowheads="1"/>
          </p:cNvSpPr>
          <p:nvPr/>
        </p:nvSpPr>
        <p:spPr bwMode="auto">
          <a:xfrm>
            <a:off x="1115617" y="1700808"/>
            <a:ext cx="77048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10-12</a:t>
            </a:r>
            <a:r>
              <a:rPr kumimoji="1" lang="zh-CN" altLang="en-US" sz="2400" b="1">
                <a:solidFill>
                  <a:srgbClr val="F79646">
                    <a:lumMod val="50000"/>
                  </a:srgbClr>
                </a:solidFill>
                <a:latin typeface="Times New Roman" pitchFamily="18" charset="0"/>
                <a:cs typeface="Times New Roman" pitchFamily="18" charset="0"/>
              </a:rPr>
              <a:t>：</a:t>
            </a:r>
            <a:endParaRPr kumimoji="1" lang="zh-CN" altLang="en-US" sz="2200" b="1">
              <a:solidFill>
                <a:srgbClr val="0000FF"/>
              </a:solidFill>
              <a:latin typeface="Times New Roman" pitchFamily="18" charset="0"/>
              <a:cs typeface="Times New Roman" pitchFamily="18" charset="0"/>
            </a:endParaRPr>
          </a:p>
        </p:txBody>
      </p:sp>
      <p:sp>
        <p:nvSpPr>
          <p:cNvPr id="7" name="Text Box 9"/>
          <p:cNvSpPr txBox="1">
            <a:spLocks noChangeArrowheads="1"/>
          </p:cNvSpPr>
          <p:nvPr/>
        </p:nvSpPr>
        <p:spPr bwMode="auto">
          <a:xfrm>
            <a:off x="1115617" y="2204864"/>
            <a:ext cx="7848871" cy="4536000"/>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hangingPunct="0">
              <a:lnSpc>
                <a:spcPct val="90000"/>
              </a:lnSpc>
            </a:pPr>
            <a:r>
              <a:rPr kumimoji="1" lang="en-US" altLang="zh-CN" b="1">
                <a:solidFill>
                  <a:srgbClr val="000000"/>
                </a:solidFill>
                <a:latin typeface="Times New Roman" pitchFamily="18" charset="0"/>
                <a:cs typeface="Times New Roman" pitchFamily="18" charset="0"/>
              </a:rPr>
              <a:t>module ASM_WAVE2 (CLK1, CLK2, RST, W);</a:t>
            </a:r>
          </a:p>
          <a:p>
            <a:pPr eaLnBrk="0" hangingPunct="0">
              <a:lnSpc>
                <a:spcPct val="90000"/>
              </a:lnSpc>
            </a:pPr>
            <a:r>
              <a:rPr kumimoji="1" lang="en-US" altLang="zh-CN" b="1">
                <a:solidFill>
                  <a:srgbClr val="000000"/>
                </a:solidFill>
                <a:latin typeface="Times New Roman" pitchFamily="18" charset="0"/>
                <a:cs typeface="Times New Roman" pitchFamily="18" charset="0"/>
              </a:rPr>
              <a:t>    input CLK1, CLK2, RST;  output W;  </a:t>
            </a:r>
            <a:r>
              <a:rPr kumimoji="1" lang="en-US" altLang="zh-CN" b="1" err="1">
                <a:solidFill>
                  <a:srgbClr val="000000"/>
                </a:solidFill>
                <a:latin typeface="Times New Roman" pitchFamily="18" charset="0"/>
                <a:cs typeface="Times New Roman" pitchFamily="18" charset="0"/>
              </a:rPr>
              <a:t>reg</a:t>
            </a:r>
            <a:r>
              <a:rPr kumimoji="1" lang="en-US" altLang="zh-CN" b="1">
                <a:solidFill>
                  <a:srgbClr val="000000"/>
                </a:solidFill>
                <a:latin typeface="Times New Roman" pitchFamily="18" charset="0"/>
                <a:cs typeface="Times New Roman" pitchFamily="18" charset="0"/>
              </a:rPr>
              <a:t> [1: 0] NS;  </a:t>
            </a:r>
            <a:r>
              <a:rPr kumimoji="1" lang="en-US" altLang="zh-CN" b="1" err="1">
                <a:solidFill>
                  <a:srgbClr val="000000"/>
                </a:solidFill>
                <a:latin typeface="Times New Roman" pitchFamily="18" charset="0"/>
                <a:cs typeface="Times New Roman" pitchFamily="18" charset="0"/>
              </a:rPr>
              <a:t>reg</a:t>
            </a:r>
            <a:r>
              <a:rPr kumimoji="1" lang="en-US" altLang="zh-CN" b="1">
                <a:solidFill>
                  <a:srgbClr val="000000"/>
                </a:solidFill>
                <a:latin typeface="Times New Roman" pitchFamily="18" charset="0"/>
                <a:cs typeface="Times New Roman" pitchFamily="18" charset="0"/>
              </a:rPr>
              <a:t> W, Z;</a:t>
            </a:r>
          </a:p>
          <a:p>
            <a:pPr eaLnBrk="0" hangingPunct="0">
              <a:lnSpc>
                <a:spcPct val="90000"/>
              </a:lnSpc>
            </a:pPr>
            <a:r>
              <a:rPr kumimoji="1" lang="en-US" altLang="zh-CN" b="1">
                <a:solidFill>
                  <a:srgbClr val="000000"/>
                </a:solidFill>
                <a:latin typeface="Times New Roman" pitchFamily="18" charset="0"/>
                <a:cs typeface="Times New Roman" pitchFamily="18" charset="0"/>
              </a:rPr>
              <a:t>    (* synthesis, keep *)  </a:t>
            </a:r>
            <a:r>
              <a:rPr kumimoji="1" lang="en-US" altLang="zh-CN" b="1" err="1">
                <a:solidFill>
                  <a:srgbClr val="000000"/>
                </a:solidFill>
                <a:latin typeface="Times New Roman" pitchFamily="18" charset="0"/>
                <a:cs typeface="Times New Roman" pitchFamily="18" charset="0"/>
              </a:rPr>
              <a:t>reg</a:t>
            </a:r>
            <a:r>
              <a:rPr kumimoji="1" lang="en-US" altLang="zh-CN" b="1">
                <a:solidFill>
                  <a:srgbClr val="000000"/>
                </a:solidFill>
                <a:latin typeface="Times New Roman" pitchFamily="18" charset="0"/>
                <a:cs typeface="Times New Roman" pitchFamily="18" charset="0"/>
              </a:rPr>
              <a:t> [1: 0] CS; </a:t>
            </a:r>
            <a:r>
              <a:rPr kumimoji="1" lang="en-US" altLang="zh-CN" b="1">
                <a:solidFill>
                  <a:schemeClr val="accent6">
                    <a:lumMod val="50000"/>
                  </a:schemeClr>
                </a:solidFill>
                <a:latin typeface="Times New Roman" pitchFamily="18" charset="0"/>
                <a:cs typeface="Times New Roman" pitchFamily="18" charset="0"/>
              </a:rPr>
              <a:t>//</a:t>
            </a:r>
            <a:r>
              <a:rPr kumimoji="1" lang="zh-CN" altLang="en-US" b="1">
                <a:solidFill>
                  <a:schemeClr val="accent6">
                    <a:lumMod val="50000"/>
                  </a:schemeClr>
                </a:solidFill>
                <a:latin typeface="Times New Roman" pitchFamily="18" charset="0"/>
                <a:cs typeface="Times New Roman" pitchFamily="18" charset="0"/>
              </a:rPr>
              <a:t>为在波形图中了解</a:t>
            </a:r>
            <a:r>
              <a:rPr kumimoji="1" lang="en-US" altLang="zh-CN" b="1">
                <a:solidFill>
                  <a:schemeClr val="accent6">
                    <a:lumMod val="50000"/>
                  </a:schemeClr>
                </a:solidFill>
                <a:latin typeface="Times New Roman" pitchFamily="18" charset="0"/>
                <a:cs typeface="Times New Roman" pitchFamily="18" charset="0"/>
              </a:rPr>
              <a:t>CS</a:t>
            </a:r>
            <a:r>
              <a:rPr kumimoji="1" lang="zh-CN" altLang="en-US" b="1">
                <a:solidFill>
                  <a:schemeClr val="accent6">
                    <a:lumMod val="50000"/>
                  </a:schemeClr>
                </a:solidFill>
                <a:latin typeface="Times New Roman" pitchFamily="18" charset="0"/>
                <a:cs typeface="Times New Roman" pitchFamily="18" charset="0"/>
              </a:rPr>
              <a:t>的情况</a:t>
            </a:r>
            <a:endParaRPr kumimoji="1" lang="en-US" altLang="zh-CN" b="1">
              <a:solidFill>
                <a:schemeClr val="accent6">
                  <a:lumMod val="50000"/>
                </a:schemeClr>
              </a:solidFill>
              <a:latin typeface="Times New Roman" pitchFamily="18" charset="0"/>
              <a:cs typeface="Times New Roman" pitchFamily="18" charset="0"/>
            </a:endParaRPr>
          </a:p>
          <a:p>
            <a:pPr eaLnBrk="0" hangingPunct="0">
              <a:lnSpc>
                <a:spcPct val="90000"/>
              </a:lnSpc>
            </a:pPr>
            <a:r>
              <a:rPr kumimoji="1" lang="en-US" altLang="zh-CN" b="1">
                <a:solidFill>
                  <a:srgbClr val="000000"/>
                </a:solidFill>
                <a:latin typeface="Times New Roman" pitchFamily="18" charset="0"/>
                <a:cs typeface="Times New Roman" pitchFamily="18" charset="0"/>
              </a:rPr>
              <a:t>    parameter S0=1, S1=3, S2=2, S3=0;</a:t>
            </a:r>
            <a:r>
              <a:rPr kumimoji="1" lang="en-US" altLang="zh-CN" b="1">
                <a:solidFill>
                  <a:schemeClr val="accent6">
                    <a:lumMod val="50000"/>
                  </a:schemeClr>
                </a:solidFill>
                <a:latin typeface="Times New Roman" pitchFamily="18" charset="0"/>
                <a:cs typeface="Times New Roman" pitchFamily="18" charset="0"/>
              </a:rPr>
              <a:t> //</a:t>
            </a:r>
            <a:r>
              <a:rPr kumimoji="1" lang="zh-CN" altLang="en-US" b="1">
                <a:solidFill>
                  <a:schemeClr val="accent6">
                    <a:lumMod val="50000"/>
                  </a:schemeClr>
                </a:solidFill>
                <a:latin typeface="Times New Roman" pitchFamily="18" charset="0"/>
                <a:cs typeface="Times New Roman" pitchFamily="18" charset="0"/>
              </a:rPr>
              <a:t>注意其状态编码形式</a:t>
            </a:r>
            <a:endParaRPr kumimoji="1" lang="en-US" altLang="zh-CN" b="1">
              <a:solidFill>
                <a:srgbClr val="000000"/>
              </a:solidFill>
              <a:latin typeface="Times New Roman" pitchFamily="18" charset="0"/>
              <a:cs typeface="Times New Roman" pitchFamily="18" charset="0"/>
            </a:endParaRPr>
          </a:p>
          <a:p>
            <a:pPr eaLnBrk="0" hangingPunct="0">
              <a:lnSpc>
                <a:spcPct val="90000"/>
              </a:lnSpc>
            </a:pPr>
            <a:r>
              <a:rPr kumimoji="1" lang="en-US" altLang="zh-CN" b="1">
                <a:solidFill>
                  <a:srgbClr val="000000"/>
                </a:solidFill>
                <a:latin typeface="Times New Roman" pitchFamily="18" charset="0"/>
                <a:cs typeface="Times New Roman" pitchFamily="18" charset="0"/>
              </a:rPr>
              <a:t>    always @ (RST or NS) begin if (RST) CS&lt;=S0; else CS&lt;=NS; end</a:t>
            </a:r>
          </a:p>
          <a:p>
            <a:pPr eaLnBrk="0" hangingPunct="0">
              <a:lnSpc>
                <a:spcPct val="90000"/>
              </a:lnSpc>
            </a:pPr>
            <a:r>
              <a:rPr kumimoji="1" lang="en-US" altLang="zh-CN" b="1">
                <a:solidFill>
                  <a:schemeClr val="tx1"/>
                </a:solidFill>
                <a:latin typeface="Times New Roman" pitchFamily="18" charset="0"/>
                <a:cs typeface="Times New Roman" pitchFamily="18" charset="0"/>
              </a:rPr>
              <a:t>    always @ (CS or W) begin</a:t>
            </a:r>
          </a:p>
          <a:p>
            <a:pPr eaLnBrk="0" hangingPunct="0">
              <a:lnSpc>
                <a:spcPct val="90000"/>
              </a:lnSpc>
            </a:pPr>
            <a:r>
              <a:rPr kumimoji="1" lang="en-US" altLang="zh-CN" b="1">
                <a:solidFill>
                  <a:schemeClr val="tx1"/>
                </a:solidFill>
                <a:latin typeface="Times New Roman" pitchFamily="18" charset="0"/>
                <a:cs typeface="Times New Roman" pitchFamily="18" charset="0"/>
              </a:rPr>
              <a:t>        case(CS)</a:t>
            </a:r>
          </a:p>
          <a:p>
            <a:pPr eaLnBrk="0" hangingPunct="0">
              <a:lnSpc>
                <a:spcPct val="90000"/>
              </a:lnSpc>
            </a:pPr>
            <a:r>
              <a:rPr kumimoji="1" lang="en-US" altLang="zh-CN" b="1">
                <a:solidFill>
                  <a:schemeClr val="tx1"/>
                </a:solidFill>
                <a:latin typeface="Times New Roman" pitchFamily="18" charset="0"/>
                <a:cs typeface="Times New Roman" pitchFamily="18" charset="0"/>
              </a:rPr>
              <a:t>            S0 : if (W==1) Z=0; else Z=1;</a:t>
            </a:r>
          </a:p>
          <a:p>
            <a:pPr eaLnBrk="0" hangingPunct="0">
              <a:lnSpc>
                <a:spcPct val="90000"/>
              </a:lnSpc>
            </a:pPr>
            <a:r>
              <a:rPr kumimoji="1" lang="en-US" altLang="zh-CN" b="1">
                <a:solidFill>
                  <a:schemeClr val="tx1"/>
                </a:solidFill>
                <a:latin typeface="Times New Roman" pitchFamily="18" charset="0"/>
                <a:cs typeface="Times New Roman" pitchFamily="18" charset="0"/>
              </a:rPr>
              <a:t>            S1 : if (W==1) Z=0; else Z=1;</a:t>
            </a:r>
          </a:p>
          <a:p>
            <a:pPr eaLnBrk="0" hangingPunct="0">
              <a:lnSpc>
                <a:spcPct val="90000"/>
              </a:lnSpc>
            </a:pPr>
            <a:r>
              <a:rPr kumimoji="1" lang="en-US" altLang="zh-CN" b="1">
                <a:solidFill>
                  <a:schemeClr val="tx1"/>
                </a:solidFill>
                <a:latin typeface="Times New Roman" pitchFamily="18" charset="0"/>
                <a:cs typeface="Times New Roman" pitchFamily="18" charset="0"/>
              </a:rPr>
              <a:t>            S2 : if (W==1) Z=0; else Z=1;</a:t>
            </a:r>
          </a:p>
          <a:p>
            <a:pPr eaLnBrk="0" hangingPunct="0">
              <a:lnSpc>
                <a:spcPct val="90000"/>
              </a:lnSpc>
            </a:pPr>
            <a:r>
              <a:rPr kumimoji="1" lang="en-US" altLang="zh-CN" b="1">
                <a:solidFill>
                  <a:schemeClr val="tx1"/>
                </a:solidFill>
                <a:latin typeface="Times New Roman" pitchFamily="18" charset="0"/>
                <a:cs typeface="Times New Roman" pitchFamily="18" charset="0"/>
              </a:rPr>
              <a:t>        </a:t>
            </a:r>
            <a:r>
              <a:rPr kumimoji="1" lang="en-US" altLang="zh-CN" b="1" err="1">
                <a:solidFill>
                  <a:schemeClr val="tx1"/>
                </a:solidFill>
                <a:latin typeface="Times New Roman" pitchFamily="18" charset="0"/>
                <a:cs typeface="Times New Roman" pitchFamily="18" charset="0"/>
              </a:rPr>
              <a:t>endcase</a:t>
            </a:r>
            <a:r>
              <a:rPr kumimoji="1" lang="en-US" altLang="zh-CN" b="1">
                <a:solidFill>
                  <a:schemeClr val="tx1"/>
                </a:solidFill>
                <a:latin typeface="Times New Roman" pitchFamily="18" charset="0"/>
                <a:cs typeface="Times New Roman" pitchFamily="18" charset="0"/>
              </a:rPr>
              <a:t>  end</a:t>
            </a:r>
          </a:p>
          <a:p>
            <a:pPr eaLnBrk="0" hangingPunct="0">
              <a:lnSpc>
                <a:spcPct val="90000"/>
              </a:lnSpc>
            </a:pPr>
            <a:r>
              <a:rPr kumimoji="1" lang="en-US" altLang="zh-CN" b="1">
                <a:solidFill>
                  <a:schemeClr val="tx1"/>
                </a:solidFill>
                <a:latin typeface="Times New Roman" pitchFamily="18" charset="0"/>
                <a:cs typeface="Times New Roman" pitchFamily="18" charset="0"/>
              </a:rPr>
              <a:t>    always @ (CS or CLK1 or CLK2) begin</a:t>
            </a:r>
          </a:p>
          <a:p>
            <a:pPr eaLnBrk="0" hangingPunct="0">
              <a:lnSpc>
                <a:spcPct val="90000"/>
              </a:lnSpc>
            </a:pPr>
            <a:r>
              <a:rPr kumimoji="1" lang="en-US" altLang="zh-CN" b="1">
                <a:solidFill>
                  <a:schemeClr val="tx1"/>
                </a:solidFill>
                <a:latin typeface="Times New Roman" pitchFamily="18" charset="0"/>
                <a:cs typeface="Times New Roman" pitchFamily="18" charset="0"/>
              </a:rPr>
              <a:t>        case(CS)</a:t>
            </a:r>
          </a:p>
          <a:p>
            <a:pPr eaLnBrk="0" hangingPunct="0">
              <a:lnSpc>
                <a:spcPct val="90000"/>
              </a:lnSpc>
            </a:pPr>
            <a:r>
              <a:rPr kumimoji="1" lang="en-US" altLang="zh-CN" b="1">
                <a:solidFill>
                  <a:schemeClr val="tx1"/>
                </a:solidFill>
                <a:latin typeface="Times New Roman" pitchFamily="18" charset="0"/>
                <a:cs typeface="Times New Roman" pitchFamily="18" charset="0"/>
              </a:rPr>
              <a:t>            S0 : if ({CLK1, CLK2}==2'b00) begin  NS&lt;=S0; W=W; end</a:t>
            </a:r>
          </a:p>
          <a:p>
            <a:pPr eaLnBrk="0" hangingPunct="0">
              <a:lnSpc>
                <a:spcPct val="90000"/>
              </a:lnSpc>
            </a:pPr>
            <a:r>
              <a:rPr kumimoji="1" lang="en-US" altLang="zh-CN" b="1">
                <a:solidFill>
                  <a:schemeClr val="tx1"/>
                </a:solidFill>
                <a:latin typeface="Times New Roman" pitchFamily="18" charset="0"/>
                <a:cs typeface="Times New Roman" pitchFamily="18" charset="0"/>
              </a:rPr>
              <a:t>                   else if ({CLK1, CLK2}==2'b01) NS&lt;=S1;</a:t>
            </a:r>
          </a:p>
          <a:p>
            <a:pPr eaLnBrk="0" hangingPunct="0">
              <a:lnSpc>
                <a:spcPct val="90000"/>
              </a:lnSpc>
            </a:pPr>
            <a:r>
              <a:rPr kumimoji="1" lang="en-US" altLang="zh-CN" b="1">
                <a:solidFill>
                  <a:schemeClr val="tx1"/>
                </a:solidFill>
                <a:latin typeface="Times New Roman" pitchFamily="18" charset="0"/>
                <a:cs typeface="Times New Roman" pitchFamily="18" charset="0"/>
              </a:rPr>
              <a:t>                   else if ({CLK1, CLK2}==2'b10) NS&lt;=S2;</a:t>
            </a:r>
          </a:p>
          <a:p>
            <a:pPr eaLnBrk="0" hangingPunct="0">
              <a:lnSpc>
                <a:spcPct val="90000"/>
              </a:lnSpc>
            </a:pPr>
            <a:r>
              <a:rPr kumimoji="1" lang="en-US" altLang="zh-CN" b="1">
                <a:solidFill>
                  <a:schemeClr val="tx1"/>
                </a:solidFill>
                <a:latin typeface="Times New Roman" pitchFamily="18" charset="0"/>
                <a:cs typeface="Times New Roman" pitchFamily="18" charset="0"/>
              </a:rPr>
              <a:t>                   else if ({CLK1, CLK2}==2'b11) NS&lt;=S3;</a:t>
            </a:r>
          </a:p>
          <a:p>
            <a:pPr eaLnBrk="0" hangingPunct="0">
              <a:lnSpc>
                <a:spcPct val="90000"/>
              </a:lnSpc>
            </a:pPr>
            <a:r>
              <a:rPr kumimoji="1" lang="en-US" altLang="zh-CN" b="1">
                <a:solidFill>
                  <a:schemeClr val="tx1"/>
                </a:solidFill>
                <a:latin typeface="Times New Roman" pitchFamily="18" charset="0"/>
                <a:cs typeface="Times New Roman" pitchFamily="18" charset="0"/>
              </a:rPr>
              <a:t>                   else NS&lt;=S0;</a:t>
            </a:r>
          </a:p>
        </p:txBody>
      </p:sp>
      <p:sp>
        <p:nvSpPr>
          <p:cNvPr id="10" name="TextBox 9"/>
          <p:cNvSpPr txBox="1"/>
          <p:nvPr/>
        </p:nvSpPr>
        <p:spPr>
          <a:xfrm>
            <a:off x="1259632" y="188640"/>
            <a:ext cx="6984776" cy="147732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b="1">
                <a:solidFill>
                  <a:schemeClr val="tx1"/>
                </a:solidFill>
                <a:latin typeface="Times New Roman" panose="02020603050405020304" pitchFamily="18" charset="0"/>
                <a:cs typeface="Times New Roman" panose="02020603050405020304" pitchFamily="18" charset="0"/>
              </a:rPr>
              <a:t>输入信号</a:t>
            </a:r>
            <a:r>
              <a:rPr lang="en-US" altLang="zh-CN" b="1">
                <a:solidFill>
                  <a:schemeClr val="tx1"/>
                </a:solidFill>
                <a:latin typeface="Times New Roman" panose="02020603050405020304" pitchFamily="18" charset="0"/>
                <a:cs typeface="Times New Roman" panose="02020603050405020304" pitchFamily="18" charset="0"/>
              </a:rPr>
              <a:t>CLK1</a:t>
            </a:r>
            <a:r>
              <a:rPr lang="zh-CN" altLang="en-US" b="1">
                <a:solidFill>
                  <a:schemeClr val="tx1"/>
                </a:solidFill>
                <a:latin typeface="Times New Roman" panose="02020603050405020304" pitchFamily="18" charset="0"/>
                <a:cs typeface="Times New Roman" panose="02020603050405020304" pitchFamily="18" charset="0"/>
              </a:rPr>
              <a:t>和</a:t>
            </a:r>
            <a:r>
              <a:rPr lang="en-US" altLang="zh-CN" b="1">
                <a:solidFill>
                  <a:schemeClr val="tx1"/>
                </a:solidFill>
                <a:latin typeface="Times New Roman" panose="02020603050405020304" pitchFamily="18" charset="0"/>
                <a:cs typeface="Times New Roman" panose="02020603050405020304" pitchFamily="18" charset="0"/>
              </a:rPr>
              <a:t>CLK2</a:t>
            </a:r>
            <a:r>
              <a:rPr lang="zh-CN" altLang="en-US" b="1">
                <a:solidFill>
                  <a:schemeClr val="tx1"/>
                </a:solidFill>
                <a:latin typeface="Times New Roman" panose="02020603050405020304" pitchFamily="18" charset="0"/>
                <a:cs typeface="Times New Roman" panose="02020603050405020304" pitchFamily="18" charset="0"/>
              </a:rPr>
              <a:t>，复位信号</a:t>
            </a:r>
            <a:r>
              <a:rPr lang="en-US" altLang="zh-CN" b="1">
                <a:solidFill>
                  <a:schemeClr val="tx1"/>
                </a:solidFill>
                <a:latin typeface="Times New Roman" panose="02020603050405020304" pitchFamily="18" charset="0"/>
                <a:cs typeface="Times New Roman" panose="02020603050405020304" pitchFamily="18" charset="0"/>
              </a:rPr>
              <a:t>RST</a:t>
            </a:r>
            <a:r>
              <a:rPr lang="zh-CN" altLang="en-US" b="1">
                <a:solidFill>
                  <a:schemeClr val="tx1"/>
                </a:solidFill>
                <a:latin typeface="Times New Roman" panose="02020603050405020304" pitchFamily="18" charset="0"/>
                <a:cs typeface="Times New Roman" panose="02020603050405020304" pitchFamily="18" charset="0"/>
              </a:rPr>
              <a:t>，输出信号</a:t>
            </a:r>
            <a:r>
              <a:rPr lang="en-US" altLang="zh-CN" b="1">
                <a:solidFill>
                  <a:schemeClr val="tx1"/>
                </a:solidFill>
                <a:latin typeface="Times New Roman" panose="02020603050405020304" pitchFamily="18" charset="0"/>
                <a:cs typeface="Times New Roman" panose="02020603050405020304" pitchFamily="18" charset="0"/>
              </a:rPr>
              <a:t>W</a:t>
            </a:r>
            <a:r>
              <a:rPr lang="zh-CN" altLang="en-US" b="1">
                <a:solidFill>
                  <a:schemeClr val="tx1"/>
                </a:solidFill>
                <a:latin typeface="Times New Roman" panose="02020603050405020304" pitchFamily="18" charset="0"/>
                <a:cs typeface="Times New Roman" panose="02020603050405020304" pitchFamily="18" charset="0"/>
              </a:rPr>
              <a:t>。</a:t>
            </a:r>
            <a:endParaRPr lang="en-US" altLang="zh-CN" b="1">
              <a:solidFill>
                <a:schemeClr val="tx1"/>
              </a:solidFill>
              <a:latin typeface="Times New Roman" panose="02020603050405020304" pitchFamily="18" charset="0"/>
              <a:cs typeface="Times New Roman" panose="02020603050405020304" pitchFamily="18" charset="0"/>
            </a:endParaRPr>
          </a:p>
          <a:p>
            <a:r>
              <a:rPr lang="zh-CN" altLang="en-US" b="1">
                <a:solidFill>
                  <a:schemeClr val="tx1"/>
                </a:solidFill>
                <a:latin typeface="Times New Roman" panose="02020603050405020304" pitchFamily="18" charset="0"/>
                <a:cs typeface="Times New Roman" panose="02020603050405020304" pitchFamily="18" charset="0"/>
              </a:rPr>
              <a:t>当</a:t>
            </a:r>
            <a:r>
              <a:rPr lang="en-US" altLang="zh-CN" b="1">
                <a:solidFill>
                  <a:schemeClr val="tx1"/>
                </a:solidFill>
                <a:latin typeface="Times New Roman" panose="02020603050405020304" pitchFamily="18" charset="0"/>
                <a:cs typeface="Times New Roman" panose="02020603050405020304" pitchFamily="18" charset="0"/>
              </a:rPr>
              <a:t>(CLK1, CLK2)=00</a:t>
            </a:r>
            <a:r>
              <a:rPr lang="zh-CN" altLang="en-US" b="1">
                <a:solidFill>
                  <a:schemeClr val="tx1"/>
                </a:solidFill>
                <a:latin typeface="Times New Roman" panose="02020603050405020304" pitchFamily="18" charset="0"/>
                <a:cs typeface="Times New Roman" panose="02020603050405020304" pitchFamily="18" charset="0"/>
              </a:rPr>
              <a:t>时，</a:t>
            </a:r>
            <a:r>
              <a:rPr lang="en-US" altLang="zh-CN" b="1">
                <a:solidFill>
                  <a:schemeClr val="tx1"/>
                </a:solidFill>
                <a:latin typeface="Times New Roman" panose="02020603050405020304" pitchFamily="18" charset="0"/>
                <a:cs typeface="Times New Roman" panose="02020603050405020304" pitchFamily="18" charset="0"/>
              </a:rPr>
              <a:t>W</a:t>
            </a:r>
            <a:r>
              <a:rPr lang="zh-CN" altLang="en-US" b="1">
                <a:solidFill>
                  <a:schemeClr val="tx1"/>
                </a:solidFill>
                <a:latin typeface="Times New Roman" panose="02020603050405020304" pitchFamily="18" charset="0"/>
                <a:cs typeface="Times New Roman" panose="02020603050405020304" pitchFamily="18" charset="0"/>
              </a:rPr>
              <a:t>保持原值；</a:t>
            </a:r>
            <a:endParaRPr lang="en-US" altLang="zh-CN" b="1">
              <a:solidFill>
                <a:schemeClr val="tx1"/>
              </a:solidFill>
              <a:latin typeface="Times New Roman" panose="02020603050405020304" pitchFamily="18" charset="0"/>
              <a:cs typeface="Times New Roman" panose="02020603050405020304" pitchFamily="18" charset="0"/>
            </a:endParaRPr>
          </a:p>
          <a:p>
            <a:r>
              <a:rPr lang="zh-CN" altLang="en-US" b="1">
                <a:solidFill>
                  <a:schemeClr val="tx1"/>
                </a:solidFill>
                <a:latin typeface="Times New Roman" panose="02020603050405020304" pitchFamily="18" charset="0"/>
                <a:cs typeface="Times New Roman" panose="02020603050405020304" pitchFamily="18" charset="0"/>
              </a:rPr>
              <a:t>当</a:t>
            </a:r>
            <a:r>
              <a:rPr lang="en-US" altLang="zh-CN" b="1">
                <a:solidFill>
                  <a:schemeClr val="tx1"/>
                </a:solidFill>
                <a:latin typeface="Times New Roman" panose="02020603050405020304" pitchFamily="18" charset="0"/>
                <a:cs typeface="Times New Roman" panose="02020603050405020304" pitchFamily="18" charset="0"/>
              </a:rPr>
              <a:t>(CLK1, CLK2)=01</a:t>
            </a:r>
            <a:r>
              <a:rPr lang="zh-CN" altLang="en-US" b="1">
                <a:solidFill>
                  <a:schemeClr val="tx1"/>
                </a:solidFill>
                <a:latin typeface="Times New Roman" panose="02020603050405020304" pitchFamily="18" charset="0"/>
                <a:cs typeface="Times New Roman" panose="02020603050405020304" pitchFamily="18" charset="0"/>
              </a:rPr>
              <a:t>时，</a:t>
            </a:r>
            <a:r>
              <a:rPr lang="en-US" altLang="zh-CN" b="1">
                <a:solidFill>
                  <a:schemeClr val="tx1"/>
                </a:solidFill>
                <a:latin typeface="Times New Roman" panose="02020603050405020304" pitchFamily="18" charset="0"/>
                <a:cs typeface="Times New Roman" panose="02020603050405020304" pitchFamily="18" charset="0"/>
              </a:rPr>
              <a:t>W</a:t>
            </a:r>
            <a:r>
              <a:rPr lang="zh-CN" altLang="en-US" b="1">
                <a:solidFill>
                  <a:schemeClr val="tx1"/>
                </a:solidFill>
                <a:latin typeface="Times New Roman" panose="02020603050405020304" pitchFamily="18" charset="0"/>
                <a:cs typeface="Times New Roman" panose="02020603050405020304" pitchFamily="18" charset="0"/>
              </a:rPr>
              <a:t>输出低电平；</a:t>
            </a:r>
            <a:endParaRPr lang="en-US" altLang="zh-CN" b="1">
              <a:solidFill>
                <a:schemeClr val="tx1"/>
              </a:solidFill>
              <a:latin typeface="Times New Roman" panose="02020603050405020304" pitchFamily="18" charset="0"/>
              <a:cs typeface="Times New Roman" panose="02020603050405020304" pitchFamily="18" charset="0"/>
            </a:endParaRPr>
          </a:p>
          <a:p>
            <a:r>
              <a:rPr lang="zh-CN" altLang="en-US" b="1">
                <a:solidFill>
                  <a:schemeClr val="tx1"/>
                </a:solidFill>
                <a:latin typeface="Times New Roman" panose="02020603050405020304" pitchFamily="18" charset="0"/>
                <a:cs typeface="Times New Roman" panose="02020603050405020304" pitchFamily="18" charset="0"/>
              </a:rPr>
              <a:t>当</a:t>
            </a:r>
            <a:r>
              <a:rPr lang="en-US" altLang="zh-CN" b="1">
                <a:solidFill>
                  <a:schemeClr val="tx1"/>
                </a:solidFill>
                <a:latin typeface="Times New Roman" panose="02020603050405020304" pitchFamily="18" charset="0"/>
                <a:cs typeface="Times New Roman" panose="02020603050405020304" pitchFamily="18" charset="0"/>
              </a:rPr>
              <a:t>(CLK1, CLK2)=10</a:t>
            </a:r>
            <a:r>
              <a:rPr lang="zh-CN" altLang="en-US" b="1">
                <a:solidFill>
                  <a:schemeClr val="tx1"/>
                </a:solidFill>
                <a:latin typeface="Times New Roman" panose="02020603050405020304" pitchFamily="18" charset="0"/>
                <a:cs typeface="Times New Roman" panose="02020603050405020304" pitchFamily="18" charset="0"/>
              </a:rPr>
              <a:t>时，</a:t>
            </a:r>
            <a:r>
              <a:rPr lang="en-US" altLang="zh-CN" b="1">
                <a:solidFill>
                  <a:schemeClr val="tx1"/>
                </a:solidFill>
                <a:latin typeface="Times New Roman" panose="02020603050405020304" pitchFamily="18" charset="0"/>
                <a:cs typeface="Times New Roman" panose="02020603050405020304" pitchFamily="18" charset="0"/>
              </a:rPr>
              <a:t>W</a:t>
            </a:r>
            <a:r>
              <a:rPr lang="zh-CN" altLang="en-US" b="1">
                <a:solidFill>
                  <a:schemeClr val="tx1"/>
                </a:solidFill>
                <a:latin typeface="Times New Roman" panose="02020603050405020304" pitchFamily="18" charset="0"/>
                <a:cs typeface="Times New Roman" panose="02020603050405020304" pitchFamily="18" charset="0"/>
              </a:rPr>
              <a:t>输出高电平；</a:t>
            </a:r>
            <a:endParaRPr lang="en-US" altLang="zh-CN" b="1">
              <a:solidFill>
                <a:schemeClr val="tx1"/>
              </a:solidFill>
              <a:latin typeface="Times New Roman" panose="02020603050405020304" pitchFamily="18" charset="0"/>
              <a:cs typeface="Times New Roman" panose="02020603050405020304" pitchFamily="18" charset="0"/>
            </a:endParaRPr>
          </a:p>
          <a:p>
            <a:r>
              <a:rPr lang="zh-CN" altLang="en-US" b="1">
                <a:solidFill>
                  <a:schemeClr val="tx1"/>
                </a:solidFill>
                <a:latin typeface="Times New Roman" panose="02020603050405020304" pitchFamily="18" charset="0"/>
                <a:cs typeface="Times New Roman" panose="02020603050405020304" pitchFamily="18" charset="0"/>
              </a:rPr>
              <a:t>当</a:t>
            </a:r>
            <a:r>
              <a:rPr lang="en-US" altLang="zh-CN" b="1">
                <a:solidFill>
                  <a:schemeClr val="tx1"/>
                </a:solidFill>
                <a:latin typeface="Times New Roman" panose="02020603050405020304" pitchFamily="18" charset="0"/>
                <a:cs typeface="Times New Roman" panose="02020603050405020304" pitchFamily="18" charset="0"/>
              </a:rPr>
              <a:t>(CLK1, CLK2)=11</a:t>
            </a:r>
            <a:r>
              <a:rPr lang="zh-CN" altLang="en-US" b="1">
                <a:solidFill>
                  <a:schemeClr val="tx1"/>
                </a:solidFill>
                <a:latin typeface="Times New Roman" panose="02020603050405020304" pitchFamily="18" charset="0"/>
                <a:cs typeface="Times New Roman" panose="02020603050405020304" pitchFamily="18" charset="0"/>
              </a:rPr>
              <a:t>时，</a:t>
            </a:r>
            <a:r>
              <a:rPr lang="en-US" altLang="zh-CN" b="1">
                <a:solidFill>
                  <a:schemeClr val="tx1"/>
                </a:solidFill>
                <a:latin typeface="Times New Roman" panose="02020603050405020304" pitchFamily="18" charset="0"/>
                <a:cs typeface="Times New Roman" panose="02020603050405020304" pitchFamily="18" charset="0"/>
              </a:rPr>
              <a:t>W</a:t>
            </a:r>
            <a:r>
              <a:rPr lang="zh-CN" altLang="en-US" b="1">
                <a:solidFill>
                  <a:schemeClr val="tx1"/>
                </a:solidFill>
                <a:latin typeface="Times New Roman" panose="02020603050405020304" pitchFamily="18" charset="0"/>
                <a:cs typeface="Times New Roman" panose="02020603050405020304" pitchFamily="18" charset="0"/>
              </a:rPr>
              <a:t>改变当前电平值；</a:t>
            </a:r>
            <a:endParaRPr lang="en-US" altLang="zh-CN" b="1">
              <a:solidFill>
                <a:schemeClr val="tx1"/>
              </a:solidFill>
              <a:latin typeface="Times New Roman" panose="02020603050405020304" pitchFamily="18" charset="0"/>
              <a:cs typeface="Times New Roman" panose="02020603050405020304" pitchFamily="18" charset="0"/>
            </a:endParaRPr>
          </a:p>
        </p:txBody>
      </p:sp>
      <p:pic>
        <p:nvPicPr>
          <p:cNvPr id="11"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b="23538"/>
          <a:stretch/>
        </p:blipFill>
        <p:spPr bwMode="auto">
          <a:xfrm>
            <a:off x="4950628" y="3789040"/>
            <a:ext cx="3980194" cy="991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3"/>
          <p:cNvSpPr>
            <a:spLocks noChangeArrowheads="1"/>
          </p:cNvSpPr>
          <p:nvPr/>
        </p:nvSpPr>
        <p:spPr bwMode="auto">
          <a:xfrm>
            <a:off x="6445527" y="4869160"/>
            <a:ext cx="1298783"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工作时序</a:t>
            </a: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34</a:t>
            </a:fld>
            <a:endParaRPr lang="zh-CN" altLang="en-US"/>
          </a:p>
        </p:txBody>
      </p:sp>
    </p:spTree>
    <p:extLst>
      <p:ext uri="{BB962C8B-B14F-4D97-AF65-F5344CB8AC3E}">
        <p14:creationId xmlns:p14="http://schemas.microsoft.com/office/powerpoint/2010/main" val="29827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10" grpId="0"/>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5" name="Text Box 9"/>
          <p:cNvSpPr txBox="1">
            <a:spLocks noChangeArrowheads="1"/>
          </p:cNvSpPr>
          <p:nvPr/>
        </p:nvSpPr>
        <p:spPr bwMode="auto">
          <a:xfrm>
            <a:off x="1115617" y="1700808"/>
            <a:ext cx="77048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10-12-</a:t>
            </a:r>
            <a:r>
              <a:rPr lang="zh-CN" altLang="en-US" sz="2800" b="1">
                <a:solidFill>
                  <a:srgbClr val="C0504D">
                    <a:lumMod val="75000"/>
                  </a:srgbClr>
                </a:solidFill>
                <a:latin typeface="Times New Roman" pitchFamily="18" charset="0"/>
                <a:cs typeface="Times New Roman" pitchFamily="18" charset="0"/>
              </a:rPr>
              <a:t>续</a:t>
            </a:r>
            <a:r>
              <a:rPr kumimoji="1" lang="zh-CN" altLang="en-US" sz="2400" b="1">
                <a:solidFill>
                  <a:srgbClr val="F79646">
                    <a:lumMod val="50000"/>
                  </a:srgbClr>
                </a:solidFill>
                <a:latin typeface="Times New Roman" pitchFamily="18" charset="0"/>
                <a:cs typeface="Times New Roman" pitchFamily="18" charset="0"/>
              </a:rPr>
              <a:t>：</a:t>
            </a:r>
            <a:endParaRPr kumimoji="1" lang="zh-CN" altLang="en-US" sz="2200" b="1">
              <a:solidFill>
                <a:srgbClr val="0000FF"/>
              </a:solidFill>
              <a:latin typeface="Times New Roman" pitchFamily="18" charset="0"/>
              <a:cs typeface="Times New Roman" pitchFamily="18" charset="0"/>
            </a:endParaRPr>
          </a:p>
        </p:txBody>
      </p:sp>
      <p:sp>
        <p:nvSpPr>
          <p:cNvPr id="7" name="Text Box 9"/>
          <p:cNvSpPr txBox="1">
            <a:spLocks noChangeArrowheads="1"/>
          </p:cNvSpPr>
          <p:nvPr/>
        </p:nvSpPr>
        <p:spPr bwMode="auto">
          <a:xfrm>
            <a:off x="1115617" y="2204864"/>
            <a:ext cx="7848871" cy="4330416"/>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hangingPunct="0">
              <a:lnSpc>
                <a:spcPct val="90000"/>
              </a:lnSpc>
            </a:pPr>
            <a:r>
              <a:rPr kumimoji="1" lang="en-US" altLang="zh-CN" b="1">
                <a:solidFill>
                  <a:schemeClr val="tx1"/>
                </a:solidFill>
                <a:latin typeface="Times New Roman" pitchFamily="18" charset="0"/>
                <a:cs typeface="Times New Roman" pitchFamily="18" charset="0"/>
              </a:rPr>
              <a:t>            S1 : if ({CLK1, CLK2}==2'b00) NS&lt;=S0;</a:t>
            </a:r>
          </a:p>
          <a:p>
            <a:pPr eaLnBrk="0" hangingPunct="0">
              <a:lnSpc>
                <a:spcPct val="90000"/>
              </a:lnSpc>
            </a:pPr>
            <a:r>
              <a:rPr kumimoji="1" lang="en-US" altLang="zh-CN" b="1">
                <a:solidFill>
                  <a:schemeClr val="tx1"/>
                </a:solidFill>
                <a:latin typeface="Times New Roman" pitchFamily="18" charset="0"/>
                <a:cs typeface="Times New Roman" pitchFamily="18" charset="0"/>
              </a:rPr>
              <a:t>                   else if ({CLK1, CLK2}==2'b01) begin NS&lt;=S1; W=1'b0; end</a:t>
            </a:r>
          </a:p>
          <a:p>
            <a:pPr eaLnBrk="0" hangingPunct="0">
              <a:lnSpc>
                <a:spcPct val="90000"/>
              </a:lnSpc>
            </a:pPr>
            <a:r>
              <a:rPr kumimoji="1" lang="en-US" altLang="zh-CN" b="1">
                <a:solidFill>
                  <a:schemeClr val="tx1"/>
                </a:solidFill>
                <a:latin typeface="Times New Roman" pitchFamily="18" charset="0"/>
                <a:cs typeface="Times New Roman" pitchFamily="18" charset="0"/>
              </a:rPr>
              <a:t>                   else if ({CLK1, CLK2}==2'b10) NS&lt;=S2;</a:t>
            </a:r>
          </a:p>
          <a:p>
            <a:pPr eaLnBrk="0" hangingPunct="0">
              <a:lnSpc>
                <a:spcPct val="90000"/>
              </a:lnSpc>
            </a:pPr>
            <a:r>
              <a:rPr kumimoji="1" lang="en-US" altLang="zh-CN" b="1">
                <a:solidFill>
                  <a:schemeClr val="tx1"/>
                </a:solidFill>
                <a:latin typeface="Times New Roman" pitchFamily="18" charset="0"/>
                <a:cs typeface="Times New Roman" pitchFamily="18" charset="0"/>
              </a:rPr>
              <a:t>                   else if ({CLK1, CLK2}==2'b11) NS&lt;=S3;</a:t>
            </a:r>
          </a:p>
          <a:p>
            <a:pPr eaLnBrk="0" hangingPunct="0">
              <a:lnSpc>
                <a:spcPct val="90000"/>
              </a:lnSpc>
            </a:pPr>
            <a:r>
              <a:rPr kumimoji="1" lang="en-US" altLang="zh-CN" b="1">
                <a:solidFill>
                  <a:schemeClr val="tx1"/>
                </a:solidFill>
                <a:latin typeface="Times New Roman" pitchFamily="18" charset="0"/>
                <a:cs typeface="Times New Roman" pitchFamily="18" charset="0"/>
              </a:rPr>
              <a:t>                   else NS&lt;=S0; </a:t>
            </a:r>
          </a:p>
          <a:p>
            <a:pPr eaLnBrk="0" hangingPunct="0">
              <a:lnSpc>
                <a:spcPct val="90000"/>
              </a:lnSpc>
            </a:pPr>
            <a:r>
              <a:rPr kumimoji="1" lang="en-US" altLang="zh-CN" b="1">
                <a:solidFill>
                  <a:schemeClr val="tx1"/>
                </a:solidFill>
                <a:latin typeface="Times New Roman" pitchFamily="18" charset="0"/>
                <a:cs typeface="Times New Roman" pitchFamily="18" charset="0"/>
              </a:rPr>
              <a:t>            S2 : if ({CLK1, CLK2}==2'b00) NS&lt;=S0;</a:t>
            </a:r>
          </a:p>
          <a:p>
            <a:pPr eaLnBrk="0" hangingPunct="0">
              <a:lnSpc>
                <a:spcPct val="90000"/>
              </a:lnSpc>
            </a:pPr>
            <a:r>
              <a:rPr kumimoji="1" lang="en-US" altLang="zh-CN" b="1">
                <a:solidFill>
                  <a:schemeClr val="tx1"/>
                </a:solidFill>
                <a:latin typeface="Times New Roman" pitchFamily="18" charset="0"/>
                <a:cs typeface="Times New Roman" pitchFamily="18" charset="0"/>
              </a:rPr>
              <a:t>                   else if ({CLK1, CLK2}==2'b01) NS&lt;=S1;</a:t>
            </a:r>
          </a:p>
          <a:p>
            <a:pPr eaLnBrk="0" hangingPunct="0">
              <a:lnSpc>
                <a:spcPct val="90000"/>
              </a:lnSpc>
            </a:pPr>
            <a:r>
              <a:rPr kumimoji="1" lang="en-US" altLang="zh-CN" b="1">
                <a:solidFill>
                  <a:schemeClr val="tx1"/>
                </a:solidFill>
                <a:latin typeface="Times New Roman" pitchFamily="18" charset="0"/>
                <a:cs typeface="Times New Roman" pitchFamily="18" charset="0"/>
              </a:rPr>
              <a:t>                   else if ({CLK1, CLK2}==2'b10) begin NS&lt;=S2; W&lt;=1'b1; end</a:t>
            </a:r>
          </a:p>
          <a:p>
            <a:pPr eaLnBrk="0" hangingPunct="0">
              <a:lnSpc>
                <a:spcPct val="90000"/>
              </a:lnSpc>
            </a:pPr>
            <a:r>
              <a:rPr kumimoji="1" lang="en-US" altLang="zh-CN" b="1">
                <a:solidFill>
                  <a:schemeClr val="tx1"/>
                </a:solidFill>
                <a:latin typeface="Times New Roman" pitchFamily="18" charset="0"/>
                <a:cs typeface="Times New Roman" pitchFamily="18" charset="0"/>
              </a:rPr>
              <a:t>                   else if ({CLK1, CLK2}==2'b11) NS&lt;=S3;</a:t>
            </a:r>
          </a:p>
          <a:p>
            <a:pPr eaLnBrk="0" hangingPunct="0">
              <a:lnSpc>
                <a:spcPct val="90000"/>
              </a:lnSpc>
            </a:pPr>
            <a:r>
              <a:rPr kumimoji="1" lang="en-US" altLang="zh-CN" b="1">
                <a:solidFill>
                  <a:schemeClr val="tx1"/>
                </a:solidFill>
                <a:latin typeface="Times New Roman" pitchFamily="18" charset="0"/>
                <a:cs typeface="Times New Roman" pitchFamily="18" charset="0"/>
              </a:rPr>
              <a:t>                   else NS&lt;=S0;</a:t>
            </a:r>
          </a:p>
          <a:p>
            <a:pPr eaLnBrk="0" hangingPunct="0">
              <a:lnSpc>
                <a:spcPct val="90000"/>
              </a:lnSpc>
            </a:pPr>
            <a:r>
              <a:rPr kumimoji="1" lang="en-US" altLang="zh-CN" b="1">
                <a:solidFill>
                  <a:schemeClr val="tx1"/>
                </a:solidFill>
                <a:latin typeface="Times New Roman" pitchFamily="18" charset="0"/>
                <a:cs typeface="Times New Roman" pitchFamily="18" charset="0"/>
              </a:rPr>
              <a:t>            S3 : if ({CLK1, CLK2}==2'b00) NS&lt;=S0;</a:t>
            </a:r>
          </a:p>
          <a:p>
            <a:pPr eaLnBrk="0" hangingPunct="0">
              <a:lnSpc>
                <a:spcPct val="90000"/>
              </a:lnSpc>
            </a:pPr>
            <a:r>
              <a:rPr kumimoji="1" lang="en-US" altLang="zh-CN" b="1">
                <a:solidFill>
                  <a:schemeClr val="tx1"/>
                </a:solidFill>
                <a:latin typeface="Times New Roman" pitchFamily="18" charset="0"/>
                <a:cs typeface="Times New Roman" pitchFamily="18" charset="0"/>
              </a:rPr>
              <a:t>                   else if ({CLK1, CLK2}==2'b01) NS&lt;=S1;</a:t>
            </a:r>
          </a:p>
          <a:p>
            <a:pPr eaLnBrk="0" hangingPunct="0">
              <a:lnSpc>
                <a:spcPct val="90000"/>
              </a:lnSpc>
            </a:pPr>
            <a:r>
              <a:rPr kumimoji="1" lang="en-US" altLang="zh-CN" b="1">
                <a:solidFill>
                  <a:schemeClr val="tx1"/>
                </a:solidFill>
                <a:latin typeface="Times New Roman" pitchFamily="18" charset="0"/>
                <a:cs typeface="Times New Roman" pitchFamily="18" charset="0"/>
              </a:rPr>
              <a:t>                   else if ({CLK1, CLK2}==2'b10) NS&lt;=S2; </a:t>
            </a:r>
          </a:p>
          <a:p>
            <a:pPr eaLnBrk="0" hangingPunct="0">
              <a:lnSpc>
                <a:spcPct val="90000"/>
              </a:lnSpc>
            </a:pPr>
            <a:r>
              <a:rPr kumimoji="1" lang="en-US" altLang="zh-CN" b="1">
                <a:solidFill>
                  <a:schemeClr val="tx1"/>
                </a:solidFill>
                <a:latin typeface="Times New Roman" pitchFamily="18" charset="0"/>
                <a:cs typeface="Times New Roman" pitchFamily="18" charset="0"/>
              </a:rPr>
              <a:t>                   else if ({CLK1, CLK2}==2'b11) begin NS&lt;=S3; W&lt;=Z; end</a:t>
            </a:r>
          </a:p>
          <a:p>
            <a:pPr eaLnBrk="0" hangingPunct="0">
              <a:lnSpc>
                <a:spcPct val="90000"/>
              </a:lnSpc>
            </a:pPr>
            <a:r>
              <a:rPr kumimoji="1" lang="en-US" altLang="zh-CN" b="1">
                <a:solidFill>
                  <a:schemeClr val="tx1"/>
                </a:solidFill>
                <a:latin typeface="Times New Roman" pitchFamily="18" charset="0"/>
                <a:cs typeface="Times New Roman" pitchFamily="18" charset="0"/>
              </a:rPr>
              <a:t>                   else NS&lt;=S0;</a:t>
            </a:r>
          </a:p>
          <a:p>
            <a:pPr eaLnBrk="0" hangingPunct="0">
              <a:lnSpc>
                <a:spcPct val="90000"/>
              </a:lnSpc>
            </a:pPr>
            <a:r>
              <a:rPr kumimoji="1" lang="en-US" altLang="zh-CN" b="1">
                <a:solidFill>
                  <a:schemeClr val="tx1"/>
                </a:solidFill>
                <a:latin typeface="Times New Roman" pitchFamily="18" charset="0"/>
                <a:cs typeface="Times New Roman" pitchFamily="18" charset="0"/>
              </a:rPr>
              <a:t>        </a:t>
            </a:r>
            <a:r>
              <a:rPr kumimoji="1" lang="en-US" altLang="zh-CN" b="1" err="1">
                <a:solidFill>
                  <a:schemeClr val="tx1"/>
                </a:solidFill>
                <a:latin typeface="Times New Roman" pitchFamily="18" charset="0"/>
                <a:cs typeface="Times New Roman" pitchFamily="18" charset="0"/>
              </a:rPr>
              <a:t>endcase</a:t>
            </a:r>
            <a:r>
              <a:rPr kumimoji="1" lang="en-US" altLang="zh-CN" b="1">
                <a:solidFill>
                  <a:schemeClr val="tx1"/>
                </a:solidFill>
                <a:latin typeface="Times New Roman" pitchFamily="18" charset="0"/>
                <a:cs typeface="Times New Roman" pitchFamily="18" charset="0"/>
              </a:rPr>
              <a:t>  end</a:t>
            </a:r>
          </a:p>
          <a:p>
            <a:pPr eaLnBrk="0" hangingPunct="0">
              <a:lnSpc>
                <a:spcPct val="90000"/>
              </a:lnSpc>
            </a:pPr>
            <a:r>
              <a:rPr kumimoji="1" lang="en-US" altLang="zh-CN" b="1" err="1">
                <a:solidFill>
                  <a:schemeClr val="tx1"/>
                </a:solidFill>
                <a:latin typeface="Times New Roman" pitchFamily="18" charset="0"/>
                <a:cs typeface="Times New Roman" pitchFamily="18" charset="0"/>
              </a:rPr>
              <a:t>endmodule</a:t>
            </a:r>
            <a:endParaRPr kumimoji="1" lang="en-US" altLang="zh-CN" b="1">
              <a:solidFill>
                <a:schemeClr val="tx1"/>
              </a:solidFill>
              <a:latin typeface="Times New Roman" pitchFamily="18" charset="0"/>
              <a:cs typeface="Times New Roman" pitchFamily="18" charset="0"/>
            </a:endParaRPr>
          </a:p>
        </p:txBody>
      </p:sp>
      <p:sp>
        <p:nvSpPr>
          <p:cNvPr id="10" name="TextBox 9"/>
          <p:cNvSpPr txBox="1"/>
          <p:nvPr/>
        </p:nvSpPr>
        <p:spPr>
          <a:xfrm>
            <a:off x="1259632" y="188640"/>
            <a:ext cx="6984776" cy="147732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b="1">
                <a:solidFill>
                  <a:schemeClr val="tx1"/>
                </a:solidFill>
                <a:latin typeface="Times New Roman" panose="02020603050405020304" pitchFamily="18" charset="0"/>
                <a:cs typeface="Times New Roman" panose="02020603050405020304" pitchFamily="18" charset="0"/>
              </a:rPr>
              <a:t>输入信号</a:t>
            </a:r>
            <a:r>
              <a:rPr lang="en-US" altLang="zh-CN" b="1">
                <a:solidFill>
                  <a:schemeClr val="tx1"/>
                </a:solidFill>
                <a:latin typeface="Times New Roman" panose="02020603050405020304" pitchFamily="18" charset="0"/>
                <a:cs typeface="Times New Roman" panose="02020603050405020304" pitchFamily="18" charset="0"/>
              </a:rPr>
              <a:t>CLK1</a:t>
            </a:r>
            <a:r>
              <a:rPr lang="zh-CN" altLang="en-US" b="1">
                <a:solidFill>
                  <a:schemeClr val="tx1"/>
                </a:solidFill>
                <a:latin typeface="Times New Roman" panose="02020603050405020304" pitchFamily="18" charset="0"/>
                <a:cs typeface="Times New Roman" panose="02020603050405020304" pitchFamily="18" charset="0"/>
              </a:rPr>
              <a:t>和</a:t>
            </a:r>
            <a:r>
              <a:rPr lang="en-US" altLang="zh-CN" b="1">
                <a:solidFill>
                  <a:schemeClr val="tx1"/>
                </a:solidFill>
                <a:latin typeface="Times New Roman" panose="02020603050405020304" pitchFamily="18" charset="0"/>
                <a:cs typeface="Times New Roman" panose="02020603050405020304" pitchFamily="18" charset="0"/>
              </a:rPr>
              <a:t>CLK2</a:t>
            </a:r>
            <a:r>
              <a:rPr lang="zh-CN" altLang="en-US" b="1">
                <a:solidFill>
                  <a:schemeClr val="tx1"/>
                </a:solidFill>
                <a:latin typeface="Times New Roman" panose="02020603050405020304" pitchFamily="18" charset="0"/>
                <a:cs typeface="Times New Roman" panose="02020603050405020304" pitchFamily="18" charset="0"/>
              </a:rPr>
              <a:t>，复位信号</a:t>
            </a:r>
            <a:r>
              <a:rPr lang="en-US" altLang="zh-CN" b="1">
                <a:solidFill>
                  <a:schemeClr val="tx1"/>
                </a:solidFill>
                <a:latin typeface="Times New Roman" panose="02020603050405020304" pitchFamily="18" charset="0"/>
                <a:cs typeface="Times New Roman" panose="02020603050405020304" pitchFamily="18" charset="0"/>
              </a:rPr>
              <a:t>RST</a:t>
            </a:r>
            <a:r>
              <a:rPr lang="zh-CN" altLang="en-US" b="1">
                <a:solidFill>
                  <a:schemeClr val="tx1"/>
                </a:solidFill>
                <a:latin typeface="Times New Roman" panose="02020603050405020304" pitchFamily="18" charset="0"/>
                <a:cs typeface="Times New Roman" panose="02020603050405020304" pitchFamily="18" charset="0"/>
              </a:rPr>
              <a:t>，输出信号</a:t>
            </a:r>
            <a:r>
              <a:rPr lang="en-US" altLang="zh-CN" b="1">
                <a:solidFill>
                  <a:schemeClr val="tx1"/>
                </a:solidFill>
                <a:latin typeface="Times New Roman" panose="02020603050405020304" pitchFamily="18" charset="0"/>
                <a:cs typeface="Times New Roman" panose="02020603050405020304" pitchFamily="18" charset="0"/>
              </a:rPr>
              <a:t>W</a:t>
            </a:r>
            <a:r>
              <a:rPr lang="zh-CN" altLang="en-US" b="1">
                <a:solidFill>
                  <a:schemeClr val="tx1"/>
                </a:solidFill>
                <a:latin typeface="Times New Roman" panose="02020603050405020304" pitchFamily="18" charset="0"/>
                <a:cs typeface="Times New Roman" panose="02020603050405020304" pitchFamily="18" charset="0"/>
              </a:rPr>
              <a:t>。</a:t>
            </a:r>
            <a:endParaRPr lang="en-US" altLang="zh-CN" b="1">
              <a:solidFill>
                <a:schemeClr val="tx1"/>
              </a:solidFill>
              <a:latin typeface="Times New Roman" panose="02020603050405020304" pitchFamily="18" charset="0"/>
              <a:cs typeface="Times New Roman" panose="02020603050405020304" pitchFamily="18" charset="0"/>
            </a:endParaRPr>
          </a:p>
          <a:p>
            <a:r>
              <a:rPr lang="zh-CN" altLang="en-US" b="1">
                <a:solidFill>
                  <a:schemeClr val="tx1"/>
                </a:solidFill>
                <a:latin typeface="Times New Roman" panose="02020603050405020304" pitchFamily="18" charset="0"/>
                <a:cs typeface="Times New Roman" panose="02020603050405020304" pitchFamily="18" charset="0"/>
              </a:rPr>
              <a:t>当</a:t>
            </a:r>
            <a:r>
              <a:rPr lang="en-US" altLang="zh-CN" b="1">
                <a:solidFill>
                  <a:schemeClr val="tx1"/>
                </a:solidFill>
                <a:latin typeface="Times New Roman" panose="02020603050405020304" pitchFamily="18" charset="0"/>
                <a:cs typeface="Times New Roman" panose="02020603050405020304" pitchFamily="18" charset="0"/>
              </a:rPr>
              <a:t>(CLK1, CLK2)=00</a:t>
            </a:r>
            <a:r>
              <a:rPr lang="zh-CN" altLang="en-US" b="1">
                <a:solidFill>
                  <a:schemeClr val="tx1"/>
                </a:solidFill>
                <a:latin typeface="Times New Roman" panose="02020603050405020304" pitchFamily="18" charset="0"/>
                <a:cs typeface="Times New Roman" panose="02020603050405020304" pitchFamily="18" charset="0"/>
              </a:rPr>
              <a:t>时，</a:t>
            </a:r>
            <a:r>
              <a:rPr lang="en-US" altLang="zh-CN" b="1">
                <a:solidFill>
                  <a:schemeClr val="tx1"/>
                </a:solidFill>
                <a:latin typeface="Times New Roman" panose="02020603050405020304" pitchFamily="18" charset="0"/>
                <a:cs typeface="Times New Roman" panose="02020603050405020304" pitchFamily="18" charset="0"/>
              </a:rPr>
              <a:t>W</a:t>
            </a:r>
            <a:r>
              <a:rPr lang="zh-CN" altLang="en-US" b="1">
                <a:solidFill>
                  <a:schemeClr val="tx1"/>
                </a:solidFill>
                <a:latin typeface="Times New Roman" panose="02020603050405020304" pitchFamily="18" charset="0"/>
                <a:cs typeface="Times New Roman" panose="02020603050405020304" pitchFamily="18" charset="0"/>
              </a:rPr>
              <a:t>保持原值；</a:t>
            </a:r>
            <a:endParaRPr lang="en-US" altLang="zh-CN" b="1">
              <a:solidFill>
                <a:schemeClr val="tx1"/>
              </a:solidFill>
              <a:latin typeface="Times New Roman" panose="02020603050405020304" pitchFamily="18" charset="0"/>
              <a:cs typeface="Times New Roman" panose="02020603050405020304" pitchFamily="18" charset="0"/>
            </a:endParaRPr>
          </a:p>
          <a:p>
            <a:r>
              <a:rPr lang="zh-CN" altLang="en-US" b="1">
                <a:solidFill>
                  <a:schemeClr val="tx1"/>
                </a:solidFill>
                <a:latin typeface="Times New Roman" panose="02020603050405020304" pitchFamily="18" charset="0"/>
                <a:cs typeface="Times New Roman" panose="02020603050405020304" pitchFamily="18" charset="0"/>
              </a:rPr>
              <a:t>当</a:t>
            </a:r>
            <a:r>
              <a:rPr lang="en-US" altLang="zh-CN" b="1">
                <a:solidFill>
                  <a:schemeClr val="tx1"/>
                </a:solidFill>
                <a:latin typeface="Times New Roman" panose="02020603050405020304" pitchFamily="18" charset="0"/>
                <a:cs typeface="Times New Roman" panose="02020603050405020304" pitchFamily="18" charset="0"/>
              </a:rPr>
              <a:t>(CLK1, CLK2)=01</a:t>
            </a:r>
            <a:r>
              <a:rPr lang="zh-CN" altLang="en-US" b="1">
                <a:solidFill>
                  <a:schemeClr val="tx1"/>
                </a:solidFill>
                <a:latin typeface="Times New Roman" panose="02020603050405020304" pitchFamily="18" charset="0"/>
                <a:cs typeface="Times New Roman" panose="02020603050405020304" pitchFamily="18" charset="0"/>
              </a:rPr>
              <a:t>时，</a:t>
            </a:r>
            <a:r>
              <a:rPr lang="en-US" altLang="zh-CN" b="1">
                <a:solidFill>
                  <a:schemeClr val="tx1"/>
                </a:solidFill>
                <a:latin typeface="Times New Roman" panose="02020603050405020304" pitchFamily="18" charset="0"/>
                <a:cs typeface="Times New Roman" panose="02020603050405020304" pitchFamily="18" charset="0"/>
              </a:rPr>
              <a:t>W</a:t>
            </a:r>
            <a:r>
              <a:rPr lang="zh-CN" altLang="en-US" b="1">
                <a:solidFill>
                  <a:schemeClr val="tx1"/>
                </a:solidFill>
                <a:latin typeface="Times New Roman" panose="02020603050405020304" pitchFamily="18" charset="0"/>
                <a:cs typeface="Times New Roman" panose="02020603050405020304" pitchFamily="18" charset="0"/>
              </a:rPr>
              <a:t>输出低电平；</a:t>
            </a:r>
            <a:endParaRPr lang="en-US" altLang="zh-CN" b="1">
              <a:solidFill>
                <a:schemeClr val="tx1"/>
              </a:solidFill>
              <a:latin typeface="Times New Roman" panose="02020603050405020304" pitchFamily="18" charset="0"/>
              <a:cs typeface="Times New Roman" panose="02020603050405020304" pitchFamily="18" charset="0"/>
            </a:endParaRPr>
          </a:p>
          <a:p>
            <a:r>
              <a:rPr lang="zh-CN" altLang="en-US" b="1">
                <a:solidFill>
                  <a:schemeClr val="tx1"/>
                </a:solidFill>
                <a:latin typeface="Times New Roman" panose="02020603050405020304" pitchFamily="18" charset="0"/>
                <a:cs typeface="Times New Roman" panose="02020603050405020304" pitchFamily="18" charset="0"/>
              </a:rPr>
              <a:t>当</a:t>
            </a:r>
            <a:r>
              <a:rPr lang="en-US" altLang="zh-CN" b="1">
                <a:solidFill>
                  <a:schemeClr val="tx1"/>
                </a:solidFill>
                <a:latin typeface="Times New Roman" panose="02020603050405020304" pitchFamily="18" charset="0"/>
                <a:cs typeface="Times New Roman" panose="02020603050405020304" pitchFamily="18" charset="0"/>
              </a:rPr>
              <a:t>(CLK1, CLK2)=10</a:t>
            </a:r>
            <a:r>
              <a:rPr lang="zh-CN" altLang="en-US" b="1">
                <a:solidFill>
                  <a:schemeClr val="tx1"/>
                </a:solidFill>
                <a:latin typeface="Times New Roman" panose="02020603050405020304" pitchFamily="18" charset="0"/>
                <a:cs typeface="Times New Roman" panose="02020603050405020304" pitchFamily="18" charset="0"/>
              </a:rPr>
              <a:t>时，</a:t>
            </a:r>
            <a:r>
              <a:rPr lang="en-US" altLang="zh-CN" b="1">
                <a:solidFill>
                  <a:schemeClr val="tx1"/>
                </a:solidFill>
                <a:latin typeface="Times New Roman" panose="02020603050405020304" pitchFamily="18" charset="0"/>
                <a:cs typeface="Times New Roman" panose="02020603050405020304" pitchFamily="18" charset="0"/>
              </a:rPr>
              <a:t>W</a:t>
            </a:r>
            <a:r>
              <a:rPr lang="zh-CN" altLang="en-US" b="1">
                <a:solidFill>
                  <a:schemeClr val="tx1"/>
                </a:solidFill>
                <a:latin typeface="Times New Roman" panose="02020603050405020304" pitchFamily="18" charset="0"/>
                <a:cs typeface="Times New Roman" panose="02020603050405020304" pitchFamily="18" charset="0"/>
              </a:rPr>
              <a:t>输出高电平；</a:t>
            </a:r>
            <a:endParaRPr lang="en-US" altLang="zh-CN" b="1">
              <a:solidFill>
                <a:schemeClr val="tx1"/>
              </a:solidFill>
              <a:latin typeface="Times New Roman" panose="02020603050405020304" pitchFamily="18" charset="0"/>
              <a:cs typeface="Times New Roman" panose="02020603050405020304" pitchFamily="18" charset="0"/>
            </a:endParaRPr>
          </a:p>
          <a:p>
            <a:r>
              <a:rPr lang="zh-CN" altLang="en-US" b="1">
                <a:solidFill>
                  <a:schemeClr val="tx1"/>
                </a:solidFill>
                <a:latin typeface="Times New Roman" panose="02020603050405020304" pitchFamily="18" charset="0"/>
                <a:cs typeface="Times New Roman" panose="02020603050405020304" pitchFamily="18" charset="0"/>
              </a:rPr>
              <a:t>当</a:t>
            </a:r>
            <a:r>
              <a:rPr lang="en-US" altLang="zh-CN" b="1">
                <a:solidFill>
                  <a:schemeClr val="tx1"/>
                </a:solidFill>
                <a:latin typeface="Times New Roman" panose="02020603050405020304" pitchFamily="18" charset="0"/>
                <a:cs typeface="Times New Roman" panose="02020603050405020304" pitchFamily="18" charset="0"/>
              </a:rPr>
              <a:t>(CLK1, CLK2)=11</a:t>
            </a:r>
            <a:r>
              <a:rPr lang="zh-CN" altLang="en-US" b="1">
                <a:solidFill>
                  <a:schemeClr val="tx1"/>
                </a:solidFill>
                <a:latin typeface="Times New Roman" panose="02020603050405020304" pitchFamily="18" charset="0"/>
                <a:cs typeface="Times New Roman" panose="02020603050405020304" pitchFamily="18" charset="0"/>
              </a:rPr>
              <a:t>时，</a:t>
            </a:r>
            <a:r>
              <a:rPr lang="en-US" altLang="zh-CN" b="1">
                <a:solidFill>
                  <a:schemeClr val="tx1"/>
                </a:solidFill>
                <a:latin typeface="Times New Roman" panose="02020603050405020304" pitchFamily="18" charset="0"/>
                <a:cs typeface="Times New Roman" panose="02020603050405020304" pitchFamily="18" charset="0"/>
              </a:rPr>
              <a:t>W</a:t>
            </a:r>
            <a:r>
              <a:rPr lang="zh-CN" altLang="en-US" b="1">
                <a:solidFill>
                  <a:schemeClr val="tx1"/>
                </a:solidFill>
                <a:latin typeface="Times New Roman" panose="02020603050405020304" pitchFamily="18" charset="0"/>
                <a:cs typeface="Times New Roman" panose="02020603050405020304" pitchFamily="18" charset="0"/>
              </a:rPr>
              <a:t>改变当前电平值；</a:t>
            </a:r>
            <a:endParaRPr lang="en-US" altLang="zh-CN" b="1">
              <a:solidFill>
                <a:schemeClr val="tx1"/>
              </a:solidFill>
              <a:latin typeface="Times New Roman" panose="02020603050405020304" pitchFamily="18" charset="0"/>
              <a:cs typeface="Times New Roman" panose="02020603050405020304"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35</a:t>
            </a:fld>
            <a:endParaRPr lang="zh-CN" altLang="en-US"/>
          </a:p>
        </p:txBody>
      </p:sp>
    </p:spTree>
    <p:extLst>
      <p:ext uri="{BB962C8B-B14F-4D97-AF65-F5344CB8AC3E}">
        <p14:creationId xmlns:p14="http://schemas.microsoft.com/office/powerpoint/2010/main" val="210817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5" name="Text Box 9"/>
          <p:cNvSpPr txBox="1">
            <a:spLocks noChangeArrowheads="1"/>
          </p:cNvSpPr>
          <p:nvPr/>
        </p:nvSpPr>
        <p:spPr bwMode="auto">
          <a:xfrm>
            <a:off x="1115617" y="1017288"/>
            <a:ext cx="77048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10-13</a:t>
            </a:r>
            <a:r>
              <a:rPr kumimoji="1" lang="zh-CN" altLang="en-US" sz="2400" b="1">
                <a:solidFill>
                  <a:srgbClr val="F79646">
                    <a:lumMod val="50000"/>
                  </a:srgbClr>
                </a:solidFill>
                <a:latin typeface="Times New Roman" pitchFamily="18" charset="0"/>
                <a:cs typeface="Times New Roman" pitchFamily="18" charset="0"/>
              </a:rPr>
              <a:t>：</a:t>
            </a:r>
            <a:endParaRPr kumimoji="1" lang="zh-CN" altLang="en-US" sz="2200" b="1">
              <a:solidFill>
                <a:srgbClr val="0000FF"/>
              </a:solidFill>
              <a:latin typeface="Times New Roman" pitchFamily="18" charset="0"/>
              <a:cs typeface="Times New Roman" pitchFamily="18" charset="0"/>
            </a:endParaRPr>
          </a:p>
        </p:txBody>
      </p:sp>
      <p:sp>
        <p:nvSpPr>
          <p:cNvPr id="7" name="Text Box 9"/>
          <p:cNvSpPr txBox="1">
            <a:spLocks noChangeArrowheads="1"/>
          </p:cNvSpPr>
          <p:nvPr/>
        </p:nvSpPr>
        <p:spPr bwMode="auto">
          <a:xfrm>
            <a:off x="1115617" y="1521344"/>
            <a:ext cx="7848871" cy="4829014"/>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hangingPunct="0">
              <a:lnSpc>
                <a:spcPct val="90000"/>
              </a:lnSpc>
            </a:pPr>
            <a:r>
              <a:rPr kumimoji="1" lang="en-US" altLang="zh-CN" b="1" dirty="0">
                <a:solidFill>
                  <a:srgbClr val="000000"/>
                </a:solidFill>
                <a:latin typeface="Times New Roman" pitchFamily="18" charset="0"/>
                <a:cs typeface="Times New Roman" pitchFamily="18" charset="0"/>
              </a:rPr>
              <a:t>module ASM3 (input CLK1, CLK2, RST, output reg W);</a:t>
            </a:r>
          </a:p>
          <a:p>
            <a:pPr eaLnBrk="0" hangingPunct="0">
              <a:lnSpc>
                <a:spcPct val="90000"/>
              </a:lnSpc>
            </a:pPr>
            <a:r>
              <a:rPr kumimoji="1" lang="en-US" altLang="zh-CN" b="1" dirty="0">
                <a:solidFill>
                  <a:srgbClr val="000000"/>
                </a:solidFill>
                <a:latin typeface="Times New Roman" pitchFamily="18" charset="0"/>
                <a:cs typeface="Times New Roman" pitchFamily="18" charset="0"/>
              </a:rPr>
              <a:t>    (* synthesis, keep *)  reg [2: 0] CS; reg[2: 0] NS;  wire CLK;</a:t>
            </a:r>
          </a:p>
          <a:p>
            <a:pPr eaLnBrk="0" hangingPunct="0">
              <a:lnSpc>
                <a:spcPct val="90000"/>
              </a:lnSpc>
            </a:pPr>
            <a:r>
              <a:rPr kumimoji="1" lang="en-US" altLang="zh-CN" b="1" dirty="0">
                <a:solidFill>
                  <a:srgbClr val="000000"/>
                </a:solidFill>
                <a:latin typeface="Times New Roman" pitchFamily="18" charset="0"/>
                <a:cs typeface="Times New Roman" pitchFamily="18" charset="0"/>
              </a:rPr>
              <a:t>    parameter S0=3'b000, S1=3'b001, S2=3'b011, S3=3'b010,</a:t>
            </a:r>
          </a:p>
          <a:p>
            <a:pPr eaLnBrk="0" hangingPunct="0">
              <a:lnSpc>
                <a:spcPct val="90000"/>
              </a:lnSpc>
            </a:pPr>
            <a:r>
              <a:rPr kumimoji="1" lang="en-US" altLang="zh-CN" b="1" dirty="0">
                <a:solidFill>
                  <a:srgbClr val="000000"/>
                </a:solidFill>
                <a:latin typeface="Times New Roman" pitchFamily="18" charset="0"/>
                <a:cs typeface="Times New Roman" pitchFamily="18" charset="0"/>
              </a:rPr>
              <a:t>                       S4=3'b110, S5=3'b111, S6=3'b101, S7=3'b100;</a:t>
            </a:r>
            <a:r>
              <a:rPr kumimoji="1" lang="en-US" altLang="zh-CN" b="1" dirty="0">
                <a:solidFill>
                  <a:schemeClr val="accent6">
                    <a:lumMod val="50000"/>
                  </a:schemeClr>
                </a:solidFill>
                <a:latin typeface="Times New Roman" pitchFamily="18" charset="0"/>
                <a:cs typeface="Times New Roman" pitchFamily="18" charset="0"/>
              </a:rPr>
              <a:t> </a:t>
            </a:r>
            <a:r>
              <a:rPr kumimoji="1" lang="en-US" altLang="zh-CN" sz="1600" b="1" dirty="0">
                <a:solidFill>
                  <a:schemeClr val="accent6">
                    <a:lumMod val="50000"/>
                  </a:schemeClr>
                </a:solidFill>
                <a:latin typeface="Times New Roman" pitchFamily="18" charset="0"/>
                <a:cs typeface="Times New Roman" pitchFamily="18" charset="0"/>
              </a:rPr>
              <a:t>//</a:t>
            </a:r>
            <a:r>
              <a:rPr kumimoji="1" lang="zh-CN" altLang="en-US" sz="1600" b="1" dirty="0">
                <a:solidFill>
                  <a:schemeClr val="accent6">
                    <a:lumMod val="50000"/>
                  </a:schemeClr>
                </a:solidFill>
                <a:latin typeface="Times New Roman" pitchFamily="18" charset="0"/>
                <a:cs typeface="Times New Roman" pitchFamily="18" charset="0"/>
              </a:rPr>
              <a:t>注意状态编码形式</a:t>
            </a:r>
            <a:endParaRPr kumimoji="1" lang="en-US" altLang="zh-CN" sz="1600" b="1" dirty="0">
              <a:solidFill>
                <a:schemeClr val="accent6">
                  <a:lumMod val="50000"/>
                </a:schemeClr>
              </a:solidFill>
              <a:latin typeface="Times New Roman" pitchFamily="18" charset="0"/>
              <a:cs typeface="Times New Roman" pitchFamily="18" charset="0"/>
            </a:endParaRPr>
          </a:p>
          <a:p>
            <a:pPr eaLnBrk="0" hangingPunct="0">
              <a:lnSpc>
                <a:spcPct val="90000"/>
              </a:lnSpc>
            </a:pPr>
            <a:r>
              <a:rPr kumimoji="1" lang="en-US" altLang="zh-CN" b="1" dirty="0">
                <a:solidFill>
                  <a:schemeClr val="tx1"/>
                </a:solidFill>
                <a:latin typeface="Times New Roman" pitchFamily="18" charset="0"/>
                <a:cs typeface="Times New Roman" pitchFamily="18" charset="0"/>
              </a:rPr>
              <a:t>    assign CLK=CLK1 &amp; CLK2;</a:t>
            </a:r>
          </a:p>
          <a:p>
            <a:pPr eaLnBrk="0" hangingPunct="0">
              <a:lnSpc>
                <a:spcPct val="90000"/>
              </a:lnSpc>
            </a:pPr>
            <a:r>
              <a:rPr kumimoji="1" lang="en-US" altLang="zh-CN" b="1" dirty="0">
                <a:solidFill>
                  <a:schemeClr val="tx1"/>
                </a:solidFill>
                <a:latin typeface="Times New Roman" pitchFamily="18" charset="0"/>
                <a:cs typeface="Times New Roman" pitchFamily="18" charset="0"/>
              </a:rPr>
              <a:t>    always @ (RST or NS) if (RST) CS&lt;=S0; else CS&lt;=NS;</a:t>
            </a:r>
          </a:p>
          <a:p>
            <a:pPr eaLnBrk="0" hangingPunct="0">
              <a:lnSpc>
                <a:spcPct val="90000"/>
              </a:lnSpc>
            </a:pPr>
            <a:r>
              <a:rPr kumimoji="1" lang="en-US" altLang="zh-CN" b="1" dirty="0">
                <a:solidFill>
                  <a:schemeClr val="tx1"/>
                </a:solidFill>
                <a:latin typeface="Times New Roman" pitchFamily="18" charset="0"/>
                <a:cs typeface="Times New Roman" pitchFamily="18" charset="0"/>
              </a:rPr>
              <a:t>    always @ (CS or CLK) begin</a:t>
            </a:r>
          </a:p>
          <a:p>
            <a:pPr eaLnBrk="0" hangingPunct="0">
              <a:lnSpc>
                <a:spcPct val="90000"/>
              </a:lnSpc>
            </a:pPr>
            <a:r>
              <a:rPr kumimoji="1" lang="en-US" altLang="zh-CN" b="1" dirty="0">
                <a:solidFill>
                  <a:schemeClr val="tx1"/>
                </a:solidFill>
                <a:latin typeface="Times New Roman" pitchFamily="18" charset="0"/>
                <a:cs typeface="Times New Roman" pitchFamily="18" charset="0"/>
              </a:rPr>
              <a:t>        case(CS)</a:t>
            </a:r>
          </a:p>
          <a:p>
            <a:pPr eaLnBrk="0" hangingPunct="0">
              <a:lnSpc>
                <a:spcPct val="90000"/>
              </a:lnSpc>
            </a:pPr>
            <a:r>
              <a:rPr kumimoji="1" lang="en-US" altLang="zh-CN" b="1" dirty="0">
                <a:solidFill>
                  <a:schemeClr val="tx1"/>
                </a:solidFill>
                <a:latin typeface="Times New Roman" pitchFamily="18" charset="0"/>
                <a:cs typeface="Times New Roman" pitchFamily="18" charset="0"/>
              </a:rPr>
              <a:t>            S0 : if (~CLK) NS=S1; else begin NS=S0; W=1'b0; end</a:t>
            </a:r>
          </a:p>
          <a:p>
            <a:pPr eaLnBrk="0" hangingPunct="0">
              <a:lnSpc>
                <a:spcPct val="90000"/>
              </a:lnSpc>
            </a:pPr>
            <a:r>
              <a:rPr kumimoji="1" lang="en-US" altLang="zh-CN" b="1" dirty="0">
                <a:solidFill>
                  <a:schemeClr val="tx1"/>
                </a:solidFill>
                <a:latin typeface="Times New Roman" pitchFamily="18" charset="0"/>
                <a:cs typeface="Times New Roman" pitchFamily="18" charset="0"/>
              </a:rPr>
              <a:t>            S1 : if (CLK) NS=S2; else begin NS=S1; W=1'b0; end</a:t>
            </a:r>
          </a:p>
          <a:p>
            <a:pPr eaLnBrk="0" hangingPunct="0">
              <a:lnSpc>
                <a:spcPct val="90000"/>
              </a:lnSpc>
            </a:pPr>
            <a:r>
              <a:rPr kumimoji="1" lang="en-US" altLang="zh-CN" b="1" dirty="0">
                <a:solidFill>
                  <a:schemeClr val="tx1"/>
                </a:solidFill>
                <a:latin typeface="Times New Roman" pitchFamily="18" charset="0"/>
                <a:cs typeface="Times New Roman" pitchFamily="18" charset="0"/>
              </a:rPr>
              <a:t>            S2 : if (~CLK) NS=S3; else begin NS=S2; W=1'b0; end</a:t>
            </a:r>
          </a:p>
          <a:p>
            <a:pPr eaLnBrk="0" hangingPunct="0">
              <a:lnSpc>
                <a:spcPct val="90000"/>
              </a:lnSpc>
            </a:pPr>
            <a:r>
              <a:rPr kumimoji="1" lang="en-US" altLang="zh-CN" b="1" dirty="0">
                <a:solidFill>
                  <a:schemeClr val="tx1"/>
                </a:solidFill>
                <a:latin typeface="Times New Roman" pitchFamily="18" charset="0"/>
                <a:cs typeface="Times New Roman" pitchFamily="18" charset="0"/>
              </a:rPr>
              <a:t>            S3 : if (CLK) NS=S4; else begin NS=S3; W=1'b0; end</a:t>
            </a:r>
          </a:p>
          <a:p>
            <a:pPr eaLnBrk="0" hangingPunct="0">
              <a:lnSpc>
                <a:spcPct val="90000"/>
              </a:lnSpc>
            </a:pPr>
            <a:r>
              <a:rPr kumimoji="1" lang="en-US" altLang="zh-CN" b="1" dirty="0">
                <a:solidFill>
                  <a:schemeClr val="tx1"/>
                </a:solidFill>
                <a:latin typeface="Times New Roman" pitchFamily="18" charset="0"/>
                <a:cs typeface="Times New Roman" pitchFamily="18" charset="0"/>
              </a:rPr>
              <a:t>            S4 : if (~CLK) NS=S5; else begin NS=S4; W=1'b0; end</a:t>
            </a:r>
          </a:p>
          <a:p>
            <a:pPr eaLnBrk="0" hangingPunct="0">
              <a:lnSpc>
                <a:spcPct val="90000"/>
              </a:lnSpc>
            </a:pPr>
            <a:r>
              <a:rPr kumimoji="1" lang="en-US" altLang="zh-CN" b="1" dirty="0">
                <a:solidFill>
                  <a:schemeClr val="tx1"/>
                </a:solidFill>
                <a:latin typeface="Times New Roman" pitchFamily="18" charset="0"/>
                <a:cs typeface="Times New Roman" pitchFamily="18" charset="0"/>
              </a:rPr>
              <a:t>            S5 : if (CLK) NS=S6; else begin NS=S5; W=1'b0; end</a:t>
            </a:r>
          </a:p>
          <a:p>
            <a:pPr eaLnBrk="0" hangingPunct="0">
              <a:lnSpc>
                <a:spcPct val="90000"/>
              </a:lnSpc>
            </a:pPr>
            <a:r>
              <a:rPr kumimoji="1" lang="en-US" altLang="zh-CN" b="1" dirty="0">
                <a:solidFill>
                  <a:schemeClr val="tx1"/>
                </a:solidFill>
                <a:latin typeface="Times New Roman" pitchFamily="18" charset="0"/>
                <a:cs typeface="Times New Roman" pitchFamily="18" charset="0"/>
              </a:rPr>
              <a:t>            S6 : if (~CLK) NS=S7; else begin NS=S6; W=1'b1; end</a:t>
            </a:r>
          </a:p>
          <a:p>
            <a:pPr eaLnBrk="0" hangingPunct="0">
              <a:lnSpc>
                <a:spcPct val="90000"/>
              </a:lnSpc>
            </a:pPr>
            <a:r>
              <a:rPr kumimoji="1" lang="en-US" altLang="zh-CN" b="1" dirty="0">
                <a:solidFill>
                  <a:schemeClr val="tx1"/>
                </a:solidFill>
                <a:latin typeface="Times New Roman" pitchFamily="18" charset="0"/>
                <a:cs typeface="Times New Roman" pitchFamily="18" charset="0"/>
              </a:rPr>
              <a:t>            S7 : NS=S0; </a:t>
            </a:r>
          </a:p>
          <a:p>
            <a:pPr eaLnBrk="0" hangingPunct="0">
              <a:lnSpc>
                <a:spcPct val="90000"/>
              </a:lnSpc>
            </a:pPr>
            <a:r>
              <a:rPr kumimoji="1" lang="en-US" altLang="zh-CN" b="1" dirty="0">
                <a:solidFill>
                  <a:schemeClr val="tx1"/>
                </a:solidFill>
                <a:latin typeface="Times New Roman" pitchFamily="18" charset="0"/>
                <a:cs typeface="Times New Roman" pitchFamily="18" charset="0"/>
              </a:rPr>
              <a:t>            default: begin NS=S0; W=1'b0; end</a:t>
            </a:r>
          </a:p>
          <a:p>
            <a:pPr eaLnBrk="0" hangingPunct="0">
              <a:lnSpc>
                <a:spcPct val="90000"/>
              </a:lnSpc>
            </a:pPr>
            <a:r>
              <a:rPr kumimoji="1" lang="en-US" altLang="zh-CN" b="1" dirty="0">
                <a:solidFill>
                  <a:schemeClr val="tx1"/>
                </a:solidFill>
                <a:latin typeface="Times New Roman" pitchFamily="18" charset="0"/>
                <a:cs typeface="Times New Roman" pitchFamily="18" charset="0"/>
              </a:rPr>
              <a:t>        </a:t>
            </a:r>
            <a:r>
              <a:rPr kumimoji="1" lang="en-US" altLang="zh-CN" b="1" dirty="0" err="1">
                <a:solidFill>
                  <a:schemeClr val="tx1"/>
                </a:solidFill>
                <a:latin typeface="Times New Roman" pitchFamily="18" charset="0"/>
                <a:cs typeface="Times New Roman" pitchFamily="18" charset="0"/>
              </a:rPr>
              <a:t>endcase</a:t>
            </a:r>
            <a:r>
              <a:rPr kumimoji="1" lang="en-US" altLang="zh-CN" b="1" dirty="0">
                <a:solidFill>
                  <a:schemeClr val="tx1"/>
                </a:solidFill>
                <a:latin typeface="Times New Roman" pitchFamily="18" charset="0"/>
                <a:cs typeface="Times New Roman" pitchFamily="18" charset="0"/>
              </a:rPr>
              <a:t>  end</a:t>
            </a:r>
          </a:p>
          <a:p>
            <a:pPr eaLnBrk="0" hangingPunct="0">
              <a:lnSpc>
                <a:spcPct val="90000"/>
              </a:lnSpc>
            </a:pPr>
            <a:r>
              <a:rPr kumimoji="1" lang="en-US" altLang="zh-CN" b="1" dirty="0" err="1">
                <a:solidFill>
                  <a:schemeClr val="tx1"/>
                </a:solidFill>
                <a:latin typeface="Times New Roman" pitchFamily="18" charset="0"/>
                <a:cs typeface="Times New Roman" pitchFamily="18" charset="0"/>
              </a:rPr>
              <a:t>endmodule</a:t>
            </a:r>
            <a:endParaRPr kumimoji="1" lang="en-US" altLang="zh-CN" b="1" dirty="0">
              <a:solidFill>
                <a:schemeClr val="tx1"/>
              </a:solidFill>
              <a:latin typeface="Times New Roman" pitchFamily="18" charset="0"/>
              <a:cs typeface="Times New Roman" pitchFamily="18" charset="0"/>
            </a:endParaRPr>
          </a:p>
        </p:txBody>
      </p:sp>
      <p:sp>
        <p:nvSpPr>
          <p:cNvPr id="10" name="TextBox 9"/>
          <p:cNvSpPr txBox="1"/>
          <p:nvPr/>
        </p:nvSpPr>
        <p:spPr>
          <a:xfrm>
            <a:off x="1259632" y="188640"/>
            <a:ext cx="6984776" cy="92333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b="1">
                <a:solidFill>
                  <a:schemeClr val="tx1"/>
                </a:solidFill>
                <a:latin typeface="Times New Roman" panose="02020603050405020304" pitchFamily="18" charset="0"/>
                <a:cs typeface="Times New Roman" panose="02020603050405020304" pitchFamily="18" charset="0"/>
              </a:rPr>
              <a:t>输入信号</a:t>
            </a:r>
            <a:r>
              <a:rPr lang="en-US" altLang="zh-CN" b="1">
                <a:solidFill>
                  <a:schemeClr val="tx1"/>
                </a:solidFill>
                <a:latin typeface="Times New Roman" panose="02020603050405020304" pitchFamily="18" charset="0"/>
                <a:cs typeface="Times New Roman" panose="02020603050405020304" pitchFamily="18" charset="0"/>
              </a:rPr>
              <a:t>CLK1</a:t>
            </a:r>
            <a:r>
              <a:rPr lang="zh-CN" altLang="en-US" b="1">
                <a:solidFill>
                  <a:schemeClr val="tx1"/>
                </a:solidFill>
                <a:latin typeface="Times New Roman" panose="02020603050405020304" pitchFamily="18" charset="0"/>
                <a:cs typeface="Times New Roman" panose="02020603050405020304" pitchFamily="18" charset="0"/>
              </a:rPr>
              <a:t>和</a:t>
            </a:r>
            <a:r>
              <a:rPr lang="en-US" altLang="zh-CN" b="1">
                <a:solidFill>
                  <a:schemeClr val="tx1"/>
                </a:solidFill>
                <a:latin typeface="Times New Roman" panose="02020603050405020304" pitchFamily="18" charset="0"/>
                <a:cs typeface="Times New Roman" panose="02020603050405020304" pitchFamily="18" charset="0"/>
              </a:rPr>
              <a:t>CLK2</a:t>
            </a:r>
            <a:r>
              <a:rPr lang="zh-CN" altLang="en-US" b="1">
                <a:solidFill>
                  <a:schemeClr val="tx1"/>
                </a:solidFill>
                <a:latin typeface="Times New Roman" panose="02020603050405020304" pitchFamily="18" charset="0"/>
                <a:cs typeface="Times New Roman" panose="02020603050405020304" pitchFamily="18" charset="0"/>
              </a:rPr>
              <a:t>，输出信号</a:t>
            </a:r>
            <a:r>
              <a:rPr lang="en-US" altLang="zh-CN" b="1">
                <a:solidFill>
                  <a:schemeClr val="tx1"/>
                </a:solidFill>
                <a:latin typeface="Times New Roman" panose="02020603050405020304" pitchFamily="18" charset="0"/>
                <a:cs typeface="Times New Roman" panose="02020603050405020304" pitchFamily="18" charset="0"/>
              </a:rPr>
              <a:t>W</a:t>
            </a:r>
            <a:r>
              <a:rPr lang="zh-CN" altLang="en-US" b="1">
                <a:solidFill>
                  <a:schemeClr val="tx1"/>
                </a:solidFill>
                <a:latin typeface="Times New Roman" panose="02020603050405020304" pitchFamily="18" charset="0"/>
                <a:cs typeface="Times New Roman" panose="02020603050405020304" pitchFamily="18" charset="0"/>
              </a:rPr>
              <a:t>。</a:t>
            </a:r>
            <a:r>
              <a:rPr lang="en-US" altLang="zh-CN" b="1">
                <a:solidFill>
                  <a:schemeClr val="tx1"/>
                </a:solidFill>
                <a:latin typeface="Times New Roman" panose="02020603050405020304" pitchFamily="18" charset="0"/>
                <a:cs typeface="Times New Roman" panose="02020603050405020304" pitchFamily="18" charset="0"/>
              </a:rPr>
              <a:t>CLK1</a:t>
            </a:r>
            <a:r>
              <a:rPr lang="zh-CN" altLang="en-US" b="1">
                <a:solidFill>
                  <a:schemeClr val="tx1"/>
                </a:solidFill>
                <a:latin typeface="Times New Roman" panose="02020603050405020304" pitchFamily="18" charset="0"/>
                <a:cs typeface="Times New Roman" panose="02020603050405020304" pitchFamily="18" charset="0"/>
              </a:rPr>
              <a:t>总是和</a:t>
            </a:r>
            <a:r>
              <a:rPr lang="en-US" altLang="zh-CN" b="1">
                <a:solidFill>
                  <a:schemeClr val="tx1"/>
                </a:solidFill>
                <a:latin typeface="Times New Roman" panose="02020603050405020304" pitchFamily="18" charset="0"/>
                <a:cs typeface="Times New Roman" panose="02020603050405020304" pitchFamily="18" charset="0"/>
              </a:rPr>
              <a:t>CLK2</a:t>
            </a:r>
            <a:r>
              <a:rPr lang="zh-CN" altLang="en-US" b="1">
                <a:solidFill>
                  <a:schemeClr val="tx1"/>
                </a:solidFill>
                <a:latin typeface="Times New Roman" panose="02020603050405020304" pitchFamily="18" charset="0"/>
                <a:cs typeface="Times New Roman" panose="02020603050405020304" pitchFamily="18" charset="0"/>
              </a:rPr>
              <a:t>同时有效，且每隔两个</a:t>
            </a:r>
            <a:r>
              <a:rPr lang="en-US" altLang="zh-CN" b="1">
                <a:solidFill>
                  <a:schemeClr val="tx1"/>
                </a:solidFill>
                <a:latin typeface="Times New Roman" panose="02020603050405020304" pitchFamily="18" charset="0"/>
                <a:cs typeface="Times New Roman" panose="02020603050405020304" pitchFamily="18" charset="0"/>
              </a:rPr>
              <a:t>CLK2</a:t>
            </a:r>
            <a:r>
              <a:rPr lang="zh-CN" altLang="en-US" b="1">
                <a:solidFill>
                  <a:schemeClr val="tx1"/>
                </a:solidFill>
                <a:latin typeface="Times New Roman" panose="02020603050405020304" pitchFamily="18" charset="0"/>
                <a:cs typeface="Times New Roman" panose="02020603050405020304" pitchFamily="18" charset="0"/>
              </a:rPr>
              <a:t>的有效电平，当第三个有效电平出现时，立即输出</a:t>
            </a:r>
            <a:r>
              <a:rPr lang="en-US" altLang="zh-CN" b="1">
                <a:solidFill>
                  <a:schemeClr val="tx1"/>
                </a:solidFill>
                <a:latin typeface="Times New Roman" panose="02020603050405020304" pitchFamily="18" charset="0"/>
                <a:cs typeface="Times New Roman" panose="02020603050405020304" pitchFamily="18" charset="0"/>
              </a:rPr>
              <a:t>W</a:t>
            </a:r>
            <a:r>
              <a:rPr lang="zh-CN" altLang="en-US" b="1">
                <a:solidFill>
                  <a:schemeClr val="tx1"/>
                </a:solidFill>
                <a:latin typeface="Times New Roman" panose="02020603050405020304" pitchFamily="18" charset="0"/>
                <a:cs typeface="Times New Roman" panose="02020603050405020304" pitchFamily="18" charset="0"/>
              </a:rPr>
              <a:t>，且其维持有效的时间与</a:t>
            </a:r>
            <a:r>
              <a:rPr lang="en-US" altLang="zh-CN" b="1">
                <a:solidFill>
                  <a:schemeClr val="tx1"/>
                </a:solidFill>
                <a:latin typeface="Times New Roman" panose="02020603050405020304" pitchFamily="18" charset="0"/>
                <a:cs typeface="Times New Roman" panose="02020603050405020304" pitchFamily="18" charset="0"/>
              </a:rPr>
              <a:t>CLK2</a:t>
            </a:r>
            <a:r>
              <a:rPr lang="zh-CN" altLang="en-US" b="1">
                <a:solidFill>
                  <a:schemeClr val="tx1"/>
                </a:solidFill>
                <a:latin typeface="Times New Roman" panose="02020603050405020304" pitchFamily="18" charset="0"/>
                <a:cs typeface="Times New Roman" panose="02020603050405020304" pitchFamily="18" charset="0"/>
              </a:rPr>
              <a:t>的有效时间相同。</a:t>
            </a:r>
            <a:endParaRPr lang="en-US" altLang="zh-CN" b="1">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25314"/>
          <a:stretch/>
        </p:blipFill>
        <p:spPr bwMode="auto">
          <a:xfrm>
            <a:off x="3767424" y="5827100"/>
            <a:ext cx="5184576" cy="910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36</a:t>
            </a:fld>
            <a:endParaRPr lang="zh-CN" altLang="en-US"/>
          </a:p>
        </p:txBody>
      </p:sp>
    </p:spTree>
    <p:extLst>
      <p:ext uri="{BB962C8B-B14F-4D97-AF65-F5344CB8AC3E}">
        <p14:creationId xmlns:p14="http://schemas.microsoft.com/office/powerpoint/2010/main" val="404779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3075" name="标题 1"/>
          <p:cNvSpPr>
            <a:spLocks noGrp="1"/>
          </p:cNvSpPr>
          <p:nvPr>
            <p:ph type="title"/>
          </p:nvPr>
        </p:nvSpPr>
        <p:spPr>
          <a:xfrm>
            <a:off x="1172393" y="-27384"/>
            <a:ext cx="7288039" cy="1143000"/>
          </a:xfrm>
        </p:spPr>
        <p:txBody>
          <a:bodyPr/>
          <a:lstStyle/>
          <a:p>
            <a:r>
              <a:rPr lang="en-US" altLang="zh-CN" sz="3600" b="1" dirty="0">
                <a:solidFill>
                  <a:srgbClr val="7030A0"/>
                </a:solidFill>
                <a:latin typeface="宋体" pitchFamily="2" charset="-122"/>
              </a:rPr>
              <a:t>§</a:t>
            </a:r>
            <a:r>
              <a:rPr lang="en-US" altLang="zh-CN" sz="3600" b="1" dirty="0">
                <a:solidFill>
                  <a:srgbClr val="7030A0"/>
                </a:solidFill>
                <a:latin typeface="Times New Roman" pitchFamily="18" charset="0"/>
                <a:cs typeface="Times New Roman" pitchFamily="18" charset="0"/>
              </a:rPr>
              <a:t>10.6</a:t>
            </a:r>
            <a:r>
              <a:rPr lang="en-US" altLang="zh-CN" sz="3600" b="1" dirty="0">
                <a:solidFill>
                  <a:srgbClr val="7030A0"/>
                </a:solidFill>
                <a:latin typeface="宋体" pitchFamily="2" charset="-122"/>
              </a:rPr>
              <a:t> </a:t>
            </a:r>
            <a:r>
              <a:rPr lang="zh-CN" altLang="en-US" sz="3600" b="1" dirty="0">
                <a:solidFill>
                  <a:srgbClr val="7030A0"/>
                </a:solidFill>
                <a:latin typeface="宋体" pitchFamily="2" charset="-122"/>
              </a:rPr>
              <a:t>安全状态机设计 </a:t>
            </a:r>
          </a:p>
        </p:txBody>
      </p:sp>
      <p:sp>
        <p:nvSpPr>
          <p:cNvPr id="6" name="矩形 6"/>
          <p:cNvSpPr>
            <a:spLocks noChangeArrowheads="1"/>
          </p:cNvSpPr>
          <p:nvPr/>
        </p:nvSpPr>
        <p:spPr bwMode="auto">
          <a:xfrm>
            <a:off x="1043608" y="908720"/>
            <a:ext cx="7920880" cy="55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状态机设计中，无论使用枚举类型还是直接指定状态编码的程序中，特别是使用了一位热码编码方式后，不可避免出现大量剩余状态，即未被定义的编码组合。这些状态在状态机的正常运行中是不可能出现的，称为非法状态。</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在外界不确定的干扰下，或是随机上电的初始启动后，状态机都有可能进入不可预测的非法状态，后果是对外界出现短暂失控，或是完全无法摆脱非法状态而失去正常功能，除非使用复位控制信号</a:t>
            </a:r>
            <a:r>
              <a:rPr lang="en-US" altLang="zh-CN" sz="2200" b="1">
                <a:latin typeface="Times New Roman" pitchFamily="18" charset="0"/>
                <a:cs typeface="Times New Roman" pitchFamily="18" charset="0"/>
              </a:rPr>
              <a:t>Reset</a:t>
            </a:r>
            <a:r>
              <a:rPr lang="zh-CN" altLang="en-US" sz="2200" b="1">
                <a:latin typeface="Times New Roman" pitchFamily="18" charset="0"/>
                <a:cs typeface="Times New Roman" pitchFamily="18" charset="0"/>
              </a:rPr>
              <a:t>。但在无人控制时，无法获取复位信号。</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对于稳定性要求高的控制电路，状态机剩余状态的处理，即状态机系统容错技术的应用，是设计者必须慎重考虑的问题。</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剩余状态的处理会不同程度地耗用逻辑资源，这就要求设计者在选用何种状态机结构、何种状态编码方式、何种容错技术及系统的工作速度与资源利用率等方面权衡比较。</a:t>
            </a:r>
            <a:endParaRPr lang="en-US" altLang="zh-CN" sz="2200" b="1">
              <a:latin typeface="Times New Roman" pitchFamily="18" charset="0"/>
              <a:cs typeface="Times New Roman" pitchFamily="18" charset="0"/>
            </a:endParaRP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37</a:t>
            </a:fld>
            <a:endParaRPr lang="zh-CN" altLang="en-US"/>
          </a:p>
        </p:txBody>
      </p:sp>
    </p:spTree>
    <p:extLst>
      <p:ext uri="{BB962C8B-B14F-4D97-AF65-F5344CB8AC3E}">
        <p14:creationId xmlns:p14="http://schemas.microsoft.com/office/powerpoint/2010/main" val="2707131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1000"/>
                                        <p:tgtEl>
                                          <p:spTgt spid="3075"/>
                                        </p:tgtEl>
                                      </p:cBhvr>
                                    </p:animEffect>
                                    <p:anim calcmode="lin" valueType="num">
                                      <p:cBhvr>
                                        <p:cTn id="8" dur="1000" fill="hold"/>
                                        <p:tgtEl>
                                          <p:spTgt spid="3075"/>
                                        </p:tgtEl>
                                        <p:attrNameLst>
                                          <p:attrName>ppt_x</p:attrName>
                                        </p:attrNameLst>
                                      </p:cBhvr>
                                      <p:tavLst>
                                        <p:tav tm="0">
                                          <p:val>
                                            <p:strVal val="#ppt_x"/>
                                          </p:val>
                                        </p:tav>
                                        <p:tav tm="100000">
                                          <p:val>
                                            <p:strVal val="#ppt_x"/>
                                          </p:val>
                                        </p:tav>
                                      </p:tavLst>
                                    </p:anim>
                                    <p:anim calcmode="lin" valueType="num">
                                      <p:cBhvr>
                                        <p:cTn id="9"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dissolve">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dissolve">
                                      <p:cBhvr>
                                        <p:cTn id="19" dur="500"/>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dissolve">
                                      <p:cBhvr>
                                        <p:cTn id="24" dur="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dissolve">
                                      <p:cBhvr>
                                        <p:cTn id="29"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3075" name="标题 1"/>
          <p:cNvSpPr>
            <a:spLocks noGrp="1"/>
          </p:cNvSpPr>
          <p:nvPr>
            <p:ph type="title"/>
          </p:nvPr>
        </p:nvSpPr>
        <p:spPr>
          <a:xfrm>
            <a:off x="1172393" y="-27384"/>
            <a:ext cx="7288039" cy="1143000"/>
          </a:xfrm>
        </p:spPr>
        <p:txBody>
          <a:bodyPr/>
          <a:lstStyle/>
          <a:p>
            <a:r>
              <a:rPr lang="en-US" altLang="zh-CN" sz="3600" b="1" dirty="0">
                <a:solidFill>
                  <a:srgbClr val="7030A0"/>
                </a:solidFill>
                <a:latin typeface="宋体" pitchFamily="2" charset="-122"/>
              </a:rPr>
              <a:t>§</a:t>
            </a:r>
            <a:r>
              <a:rPr lang="en-US" altLang="zh-CN" sz="3600" b="1" dirty="0">
                <a:solidFill>
                  <a:srgbClr val="7030A0"/>
                </a:solidFill>
                <a:latin typeface="Times New Roman" pitchFamily="18" charset="0"/>
                <a:cs typeface="Times New Roman" pitchFamily="18" charset="0"/>
              </a:rPr>
              <a:t>10.6</a:t>
            </a:r>
            <a:r>
              <a:rPr lang="en-US" altLang="zh-CN" sz="3600" b="1" dirty="0">
                <a:solidFill>
                  <a:srgbClr val="7030A0"/>
                </a:solidFill>
                <a:latin typeface="宋体" pitchFamily="2" charset="-122"/>
              </a:rPr>
              <a:t> </a:t>
            </a:r>
            <a:r>
              <a:rPr lang="zh-CN" altLang="en-US" sz="3600" b="1" dirty="0">
                <a:solidFill>
                  <a:srgbClr val="7030A0"/>
                </a:solidFill>
                <a:latin typeface="宋体" pitchFamily="2" charset="-122"/>
              </a:rPr>
              <a:t>安全状态机设计 </a:t>
            </a:r>
          </a:p>
        </p:txBody>
      </p:sp>
      <p:graphicFrame>
        <p:nvGraphicFramePr>
          <p:cNvPr id="7" name="表格 6"/>
          <p:cNvGraphicFramePr>
            <a:graphicFrameLocks noGrp="1"/>
          </p:cNvGraphicFramePr>
          <p:nvPr>
            <p:extLst>
              <p:ext uri="{D42A27DB-BD31-4B8C-83A1-F6EECF244321}">
                <p14:modId xmlns:p14="http://schemas.microsoft.com/office/powerpoint/2010/main" val="2907477259"/>
              </p:ext>
            </p:extLst>
          </p:nvPr>
        </p:nvGraphicFramePr>
        <p:xfrm>
          <a:off x="1512008" y="1377240"/>
          <a:ext cx="3132000" cy="4212000"/>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0000"/>
                    </a:ext>
                  </a:extLst>
                </a:gridCol>
                <a:gridCol w="792000">
                  <a:extLst>
                    <a:ext uri="{9D8B030D-6E8A-4147-A177-3AD203B41FA5}">
                      <a16:colId xmlns:a16="http://schemas.microsoft.com/office/drawing/2014/main" val="20001"/>
                    </a:ext>
                  </a:extLst>
                </a:gridCol>
                <a:gridCol w="1332000">
                  <a:extLst>
                    <a:ext uri="{9D8B030D-6E8A-4147-A177-3AD203B41FA5}">
                      <a16:colId xmlns:a16="http://schemas.microsoft.com/office/drawing/2014/main" val="20002"/>
                    </a:ext>
                  </a:extLst>
                </a:gridCol>
              </a:tblGrid>
              <a:tr h="468000">
                <a:tc>
                  <a:txBody>
                    <a:bodyPr/>
                    <a:lstStyle/>
                    <a:p>
                      <a:pPr algn="ctr"/>
                      <a:r>
                        <a:rPr lang="zh-CN" altLang="en-US" sz="2200" b="1">
                          <a:latin typeface="Times New Roman" pitchFamily="18" charset="0"/>
                          <a:cs typeface="Times New Roman" pitchFamily="18" charset="0"/>
                        </a:rPr>
                        <a:t>例</a:t>
                      </a:r>
                      <a:r>
                        <a:rPr lang="en-US" altLang="zh-CN" sz="2200" b="1">
                          <a:latin typeface="Times New Roman" pitchFamily="18" charset="0"/>
                          <a:cs typeface="Times New Roman" pitchFamily="18" charset="0"/>
                        </a:rPr>
                        <a:t>10-1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b="1">
                          <a:latin typeface="Times New Roman" pitchFamily="18" charset="0"/>
                          <a:cs typeface="Times New Roman" pitchFamily="18" charset="0"/>
                        </a:rPr>
                        <a:t>状态</a:t>
                      </a:r>
                      <a:endParaRPr lang="en-US" altLang="zh-CN"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b="1">
                          <a:solidFill>
                            <a:schemeClr val="bg1"/>
                          </a:solidFill>
                          <a:latin typeface="Times New Roman" pitchFamily="18" charset="0"/>
                          <a:cs typeface="Times New Roman" pitchFamily="18" charset="0"/>
                        </a:rPr>
                        <a:t>顺序编码</a:t>
                      </a:r>
                      <a:endParaRPr lang="en-US" altLang="zh-CN" sz="2200" b="1">
                        <a:solidFill>
                          <a:schemeClr val="bg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468000">
                <a:tc rowSpan="5">
                  <a:txBody>
                    <a:bodyPr/>
                    <a:lstStyle/>
                    <a:p>
                      <a:pPr algn="ctr"/>
                      <a:r>
                        <a:rPr lang="zh-CN" altLang="en-US" sz="2200" b="1">
                          <a:latin typeface="Times New Roman" pitchFamily="18" charset="0"/>
                          <a:cs typeface="Times New Roman" pitchFamily="18" charset="0"/>
                        </a:rPr>
                        <a:t>合法状态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s0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000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8000">
                <a:tc vMerge="1">
                  <a:txBody>
                    <a:bodyPr/>
                    <a:lstStyle/>
                    <a:p>
                      <a:pPr algn="ct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s1</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001</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8000">
                <a:tc vMerge="1">
                  <a:txBody>
                    <a:bodyPr/>
                    <a:lstStyle/>
                    <a:p>
                      <a:pPr algn="ct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s2</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010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8000">
                <a:tc vMerge="1">
                  <a:txBody>
                    <a:bodyPr/>
                    <a:lstStyle/>
                    <a:p>
                      <a:pPr algn="ct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s3</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011</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8000">
                <a:tc vMerge="1">
                  <a:txBody>
                    <a:bodyPr/>
                    <a:lstStyle/>
                    <a:p>
                      <a:pPr algn="ct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s4</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100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68000">
                <a:tc rowSpan="3">
                  <a:txBody>
                    <a:bodyPr/>
                    <a:lstStyle/>
                    <a:p>
                      <a:pPr algn="ctr"/>
                      <a:r>
                        <a:rPr lang="zh-CN" altLang="en-US" sz="2200" b="1">
                          <a:latin typeface="Times New Roman" pitchFamily="18" charset="0"/>
                          <a:cs typeface="Times New Roman" pitchFamily="18" charset="0"/>
                        </a:rPr>
                        <a:t>非法状态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s5</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a:latin typeface="Times New Roman" pitchFamily="18" charset="0"/>
                          <a:cs typeface="Times New Roman" pitchFamily="18" charset="0"/>
                        </a:rPr>
                        <a:t>101</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68000">
                <a:tc vMerge="1">
                  <a:txBody>
                    <a:bodyPr/>
                    <a:lstStyle/>
                    <a:p>
                      <a:pPr algn="ct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s6</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a:latin typeface="Times New Roman" pitchFamily="18" charset="0"/>
                          <a:cs typeface="Times New Roman" pitchFamily="18" charset="0"/>
                        </a:rPr>
                        <a:t>110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68000">
                <a:tc vMerge="1">
                  <a:txBody>
                    <a:bodyPr/>
                    <a:lstStyle/>
                    <a:p>
                      <a:pPr algn="ct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s7</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a:latin typeface="Times New Roman" pitchFamily="18" charset="0"/>
                          <a:cs typeface="Times New Roman" pitchFamily="18" charset="0"/>
                        </a:rPr>
                        <a:t>111</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8" name="TextBox 7"/>
          <p:cNvSpPr txBox="1"/>
          <p:nvPr/>
        </p:nvSpPr>
        <p:spPr>
          <a:xfrm>
            <a:off x="5209924" y="1772816"/>
            <a:ext cx="3250508" cy="229639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10000"/>
              </a:lnSpc>
            </a:pPr>
            <a:r>
              <a:rPr lang="zh-CN" altLang="en-US" sz="2200" b="1">
                <a:solidFill>
                  <a:schemeClr val="tx1"/>
                </a:solidFill>
                <a:latin typeface="Times New Roman" panose="02020603050405020304" pitchFamily="18" charset="0"/>
                <a:cs typeface="Times New Roman" panose="02020603050405020304" pitchFamily="18" charset="0"/>
              </a:rPr>
              <a:t>如果要使此</a:t>
            </a:r>
            <a:r>
              <a:rPr lang="en-US" altLang="zh-CN" sz="2200" b="1">
                <a:solidFill>
                  <a:schemeClr val="tx1"/>
                </a:solidFill>
                <a:latin typeface="Times New Roman" panose="02020603050405020304" pitchFamily="18" charset="0"/>
                <a:cs typeface="Times New Roman" panose="02020603050405020304" pitchFamily="18" charset="0"/>
              </a:rPr>
              <a:t>5</a:t>
            </a:r>
            <a:r>
              <a:rPr lang="zh-CN" altLang="en-US" sz="2200" b="1">
                <a:solidFill>
                  <a:schemeClr val="tx1"/>
                </a:solidFill>
                <a:latin typeface="Times New Roman" panose="02020603050405020304" pitchFamily="18" charset="0"/>
                <a:cs typeface="Times New Roman" panose="02020603050405020304" pitchFamily="18" charset="0"/>
              </a:rPr>
              <a:t>状态的状态机有可靠的工作性能，必须设法使系统在任何不利情况下都在落入非法状态后还能返回正常的状态转移路径中。</a:t>
            </a:r>
            <a:endParaRPr lang="en-US" altLang="zh-CN" sz="2200" b="1">
              <a:solidFill>
                <a:schemeClr val="tx1"/>
              </a:solidFill>
              <a:latin typeface="Times New Roman" panose="02020603050405020304" pitchFamily="18" charset="0"/>
              <a:cs typeface="Times New Roman" panose="02020603050405020304"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38</a:t>
            </a:fld>
            <a:endParaRPr lang="zh-CN" altLang="en-US"/>
          </a:p>
        </p:txBody>
      </p:sp>
    </p:spTree>
    <p:extLst>
      <p:ext uri="{BB962C8B-B14F-4D97-AF65-F5344CB8AC3E}">
        <p14:creationId xmlns:p14="http://schemas.microsoft.com/office/powerpoint/2010/main" val="155738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 name="矩形 10"/>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10" name="Rectangle 2"/>
          <p:cNvSpPr>
            <a:spLocks noGrp="1" noChangeArrowheads="1"/>
          </p:cNvSpPr>
          <p:nvPr/>
        </p:nvSpPr>
        <p:spPr bwMode="auto">
          <a:xfrm>
            <a:off x="1174750" y="188640"/>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§10.6.1 </a:t>
            </a:r>
            <a:r>
              <a:rPr lang="zh-CN" altLang="en-US" sz="3000" b="1" dirty="0">
                <a:solidFill>
                  <a:srgbClr val="000000"/>
                </a:solidFill>
                <a:latin typeface="Times New Roman" pitchFamily="18" charset="0"/>
                <a:cs typeface="Times New Roman" pitchFamily="18" charset="0"/>
              </a:rPr>
              <a:t>状态导引法</a:t>
            </a:r>
          </a:p>
        </p:txBody>
      </p:sp>
      <p:sp>
        <p:nvSpPr>
          <p:cNvPr id="6" name="矩形 6"/>
          <p:cNvSpPr>
            <a:spLocks noChangeArrowheads="1"/>
          </p:cNvSpPr>
          <p:nvPr/>
        </p:nvSpPr>
        <p:spPr bwMode="auto">
          <a:xfrm>
            <a:off x="1174750" y="836712"/>
            <a:ext cx="7573714"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在状态元素定义中针对所有的状态，包括多余状态都做出定义，并在以后的语句中加以处理。</a:t>
            </a:r>
            <a:endParaRPr lang="en-US" altLang="zh-CN" sz="2200" b="1">
              <a:latin typeface="Times New Roman" pitchFamily="18" charset="0"/>
              <a:cs typeface="Times New Roman" pitchFamily="18" charset="0"/>
            </a:endParaRPr>
          </a:p>
        </p:txBody>
      </p:sp>
      <p:sp>
        <p:nvSpPr>
          <p:cNvPr id="9" name="矩形 6"/>
          <p:cNvSpPr>
            <a:spLocks noChangeArrowheads="1"/>
          </p:cNvSpPr>
          <p:nvPr/>
        </p:nvSpPr>
        <p:spPr bwMode="auto">
          <a:xfrm>
            <a:off x="1187624" y="4725144"/>
            <a:ext cx="7573714" cy="2108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在剩余状态的转向设置中，只要导向专门用于处理出错恢复的状态中即可。</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优点：直观可靠。</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缺点：可处理的非法状态少，如果非法状态太多，则耗用逻辑资源太大，所以只适合于顺序编码类状态机。</a:t>
            </a:r>
            <a:endParaRPr lang="en-US" altLang="zh-CN" sz="2200" b="1">
              <a:latin typeface="Times New Roman" pitchFamily="18" charset="0"/>
              <a:cs typeface="Times New Roman" pitchFamily="18" charset="0"/>
            </a:endParaRPr>
          </a:p>
        </p:txBody>
      </p:sp>
      <p:sp>
        <p:nvSpPr>
          <p:cNvPr id="8" name="Text Box 9"/>
          <p:cNvSpPr txBox="1">
            <a:spLocks noChangeArrowheads="1"/>
          </p:cNvSpPr>
          <p:nvPr/>
        </p:nvSpPr>
        <p:spPr bwMode="auto">
          <a:xfrm>
            <a:off x="1187625" y="1772816"/>
            <a:ext cx="7848872" cy="2862322"/>
          </a:xfrm>
          <a:prstGeom prst="rect">
            <a:avLst/>
          </a:prstGeom>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zh-CN" altLang="en-US" sz="2000" b="1">
                <a:solidFill>
                  <a:srgbClr val="000000"/>
                </a:solidFill>
                <a:latin typeface="Times New Roman" pitchFamily="18" charset="0"/>
                <a:cs typeface="Times New Roman" pitchFamily="18" charset="0"/>
              </a:rPr>
              <a:t>例：改写例</a:t>
            </a:r>
            <a:r>
              <a:rPr kumimoji="1" lang="en-US" altLang="zh-CN" sz="2000" b="1">
                <a:solidFill>
                  <a:srgbClr val="000000"/>
                </a:solidFill>
                <a:latin typeface="Times New Roman" pitchFamily="18" charset="0"/>
                <a:cs typeface="Times New Roman" pitchFamily="18" charset="0"/>
              </a:rPr>
              <a:t>10-1</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parameter s0=0, s1=1, s2=2, s3=3, s4=4, </a:t>
            </a:r>
            <a:r>
              <a:rPr kumimoji="1" lang="en-US" altLang="zh-CN" sz="2000" b="1">
                <a:solidFill>
                  <a:srgbClr val="FF0000"/>
                </a:solidFill>
                <a:latin typeface="Times New Roman" pitchFamily="18" charset="0"/>
                <a:cs typeface="Times New Roman" pitchFamily="18" charset="0"/>
              </a:rPr>
              <a:t>s5=5, s6=6, s7=7</a:t>
            </a:r>
            <a:r>
              <a:rPr kumimoji="1" lang="en-US" altLang="zh-CN" sz="2000" b="1">
                <a:solidFill>
                  <a:srgbClr val="000000"/>
                </a:solidFill>
                <a:latin typeface="Times New Roman" pitchFamily="18" charset="0"/>
                <a:cs typeface="Times New Roman" pitchFamily="18" charset="0"/>
              </a:rPr>
              <a:t>;</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a:t>
            </a:r>
            <a:r>
              <a:rPr kumimoji="1" lang="en-US" altLang="zh-CN" sz="2000" b="1">
                <a:solidFill>
                  <a:srgbClr val="FF0000"/>
                </a:solidFill>
                <a:latin typeface="Times New Roman" pitchFamily="18" charset="0"/>
                <a:cs typeface="Times New Roman" pitchFamily="18" charset="0"/>
              </a:rPr>
              <a:t>s5 : </a:t>
            </a:r>
            <a:r>
              <a:rPr kumimoji="1" lang="en-US" altLang="zh-CN" sz="2000" b="1" err="1">
                <a:solidFill>
                  <a:srgbClr val="FF0000"/>
                </a:solidFill>
                <a:latin typeface="Times New Roman" pitchFamily="18" charset="0"/>
                <a:cs typeface="Times New Roman" pitchFamily="18" charset="0"/>
              </a:rPr>
              <a:t>next_state</a:t>
            </a:r>
            <a:r>
              <a:rPr kumimoji="1" lang="en-US" altLang="zh-CN" sz="2000" b="1">
                <a:solidFill>
                  <a:srgbClr val="FF0000"/>
                </a:solidFill>
                <a:latin typeface="Times New Roman" pitchFamily="18" charset="0"/>
                <a:cs typeface="Times New Roman" pitchFamily="18" charset="0"/>
              </a:rPr>
              <a:t>=s0;</a:t>
            </a:r>
          </a:p>
          <a:p>
            <a:pPr eaLnBrk="0" fontAlgn="base" hangingPunct="0">
              <a:spcAft>
                <a:spcPct val="0"/>
              </a:spcAft>
            </a:pPr>
            <a:r>
              <a:rPr kumimoji="1" lang="en-US" altLang="zh-CN" sz="2000" b="1">
                <a:solidFill>
                  <a:srgbClr val="FF0000"/>
                </a:solidFill>
                <a:latin typeface="Times New Roman" pitchFamily="18" charset="0"/>
                <a:cs typeface="Times New Roman" pitchFamily="18" charset="0"/>
              </a:rPr>
              <a:t>    s6 : </a:t>
            </a:r>
            <a:r>
              <a:rPr kumimoji="1" lang="en-US" altLang="zh-CN" sz="2000" b="1" err="1">
                <a:solidFill>
                  <a:srgbClr val="FF0000"/>
                </a:solidFill>
                <a:latin typeface="Times New Roman" pitchFamily="18" charset="0"/>
                <a:cs typeface="Times New Roman" pitchFamily="18" charset="0"/>
              </a:rPr>
              <a:t>next_state</a:t>
            </a:r>
            <a:r>
              <a:rPr kumimoji="1" lang="en-US" altLang="zh-CN" sz="2000" b="1">
                <a:solidFill>
                  <a:srgbClr val="FF0000"/>
                </a:solidFill>
                <a:latin typeface="Times New Roman" pitchFamily="18" charset="0"/>
                <a:cs typeface="Times New Roman" pitchFamily="18" charset="0"/>
              </a:rPr>
              <a:t>=s0;</a:t>
            </a:r>
          </a:p>
          <a:p>
            <a:pPr eaLnBrk="0" fontAlgn="base" hangingPunct="0">
              <a:spcAft>
                <a:spcPct val="0"/>
              </a:spcAft>
            </a:pPr>
            <a:r>
              <a:rPr kumimoji="1" lang="en-US" altLang="zh-CN" sz="2000" b="1">
                <a:solidFill>
                  <a:srgbClr val="FF0000"/>
                </a:solidFill>
                <a:latin typeface="Times New Roman" pitchFamily="18" charset="0"/>
                <a:cs typeface="Times New Roman" pitchFamily="18" charset="0"/>
              </a:rPr>
              <a:t>    s7 : </a:t>
            </a:r>
            <a:r>
              <a:rPr kumimoji="1" lang="en-US" altLang="zh-CN" sz="2000" b="1" err="1">
                <a:solidFill>
                  <a:srgbClr val="FF0000"/>
                </a:solidFill>
                <a:latin typeface="Times New Roman" pitchFamily="18" charset="0"/>
                <a:cs typeface="Times New Roman" pitchFamily="18" charset="0"/>
              </a:rPr>
              <a:t>next_state</a:t>
            </a:r>
            <a:r>
              <a:rPr kumimoji="1" lang="en-US" altLang="zh-CN" sz="2000" b="1">
                <a:solidFill>
                  <a:srgbClr val="FF0000"/>
                </a:solidFill>
                <a:latin typeface="Times New Roman" pitchFamily="18" charset="0"/>
                <a:cs typeface="Times New Roman" pitchFamily="18" charset="0"/>
              </a:rPr>
              <a:t>=s0;</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default: begin </a:t>
            </a:r>
            <a:r>
              <a:rPr kumimoji="1" lang="en-US" altLang="zh-CN" sz="2000" b="1" err="1">
                <a:solidFill>
                  <a:srgbClr val="000000"/>
                </a:solidFill>
                <a:latin typeface="Times New Roman" pitchFamily="18" charset="0"/>
                <a:cs typeface="Times New Roman" pitchFamily="18" charset="0"/>
              </a:rPr>
              <a:t>next_state</a:t>
            </a:r>
            <a:r>
              <a:rPr kumimoji="1" lang="en-US" altLang="zh-CN" sz="2000" b="1">
                <a:solidFill>
                  <a:srgbClr val="000000"/>
                </a:solidFill>
                <a:latin typeface="Times New Roman" pitchFamily="18" charset="0"/>
                <a:cs typeface="Times New Roman" pitchFamily="18" charset="0"/>
              </a:rPr>
              <a:t>=s0;</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a:t>
            </a:r>
          </a:p>
        </p:txBody>
      </p:sp>
      <p:sp>
        <p:nvSpPr>
          <p:cNvPr id="2" name="圆角矩形标注 1"/>
          <p:cNvSpPr/>
          <p:nvPr/>
        </p:nvSpPr>
        <p:spPr>
          <a:xfrm>
            <a:off x="5112061" y="2924944"/>
            <a:ext cx="3243745" cy="1584175"/>
          </a:xfrm>
          <a:prstGeom prst="wedgeRoundRectCallout">
            <a:avLst>
              <a:gd name="adj1" fmla="val -61965"/>
              <a:gd name="adj2" fmla="val 2838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a:latin typeface="Times New Roman" panose="02020603050405020304" pitchFamily="18" charset="0"/>
                <a:cs typeface="Times New Roman" panose="02020603050405020304" pitchFamily="18" charset="0"/>
              </a:rPr>
              <a:t>多数综合器不会如</a:t>
            </a:r>
            <a:r>
              <a:rPr lang="en-US" altLang="zh-CN" b="1">
                <a:latin typeface="Times New Roman" panose="02020603050405020304" pitchFamily="18" charset="0"/>
                <a:cs typeface="Times New Roman" panose="02020603050405020304" pitchFamily="18" charset="0"/>
              </a:rPr>
              <a:t>default</a:t>
            </a:r>
            <a:r>
              <a:rPr lang="zh-CN" altLang="en-US" b="1">
                <a:latin typeface="Times New Roman" panose="02020603050405020304" pitchFamily="18" charset="0"/>
                <a:cs typeface="Times New Roman" panose="02020603050405020304" pitchFamily="18" charset="0"/>
              </a:rPr>
              <a:t>语句指示的那样，将所有剩余状态都转向指定态，不要指望用</a:t>
            </a:r>
            <a:r>
              <a:rPr lang="en-US" altLang="zh-CN" b="1">
                <a:latin typeface="Times New Roman" panose="02020603050405020304" pitchFamily="18" charset="0"/>
                <a:cs typeface="Times New Roman" panose="02020603050405020304" pitchFamily="18" charset="0"/>
              </a:rPr>
              <a:t>default</a:t>
            </a:r>
            <a:r>
              <a:rPr lang="zh-CN" altLang="en-US" b="1">
                <a:latin typeface="Times New Roman" panose="02020603050405020304" pitchFamily="18" charset="0"/>
                <a:cs typeface="Times New Roman" panose="02020603050405020304" pitchFamily="18" charset="0"/>
              </a:rPr>
              <a:t>来避免非法状态，它不可能生成可靠状态机。</a:t>
            </a:r>
          </a:p>
        </p:txBody>
      </p:sp>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39</a:t>
            </a:fld>
            <a:endParaRPr lang="zh-CN" altLang="en-US"/>
          </a:p>
        </p:txBody>
      </p:sp>
    </p:spTree>
    <p:extLst>
      <p:ext uri="{BB962C8B-B14F-4D97-AF65-F5344CB8AC3E}">
        <p14:creationId xmlns:p14="http://schemas.microsoft.com/office/powerpoint/2010/main" val="243216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dissolve">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1000" fill="hold"/>
                                        <p:tgtEl>
                                          <p:spTgt spid="2"/>
                                        </p:tgtEl>
                                        <p:attrNameLst>
                                          <p:attrName>ppt_w</p:attrName>
                                        </p:attrNameLst>
                                      </p:cBhvr>
                                      <p:tavLst>
                                        <p:tav tm="0">
                                          <p:val>
                                            <p:strVal val="#ppt_w*0.70"/>
                                          </p:val>
                                        </p:tav>
                                        <p:tav tm="100000">
                                          <p:val>
                                            <p:strVal val="#ppt_w"/>
                                          </p:val>
                                        </p:tav>
                                      </p:tavLst>
                                    </p:anim>
                                    <p:anim calcmode="lin" valueType="num">
                                      <p:cBhvr>
                                        <p:cTn id="25" dur="1000" fill="hold"/>
                                        <p:tgtEl>
                                          <p:spTgt spid="2"/>
                                        </p:tgtEl>
                                        <p:attrNameLst>
                                          <p:attrName>ppt_h</p:attrName>
                                        </p:attrNameLst>
                                      </p:cBhvr>
                                      <p:tavLst>
                                        <p:tav tm="0">
                                          <p:val>
                                            <p:strVal val="#ppt_h"/>
                                          </p:val>
                                        </p:tav>
                                        <p:tav tm="100000">
                                          <p:val>
                                            <p:strVal val="#ppt_h"/>
                                          </p:val>
                                        </p:tav>
                                      </p:tavLst>
                                    </p:anim>
                                    <p:animEffect transition="in" filter="fade">
                                      <p:cBhvr>
                                        <p:cTn id="26" dur="10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Effect transition="in" filter="dissolve">
                                      <p:cBhvr>
                                        <p:cTn id="31" dur="500"/>
                                        <p:tgtEl>
                                          <p:spTgt spid="9">
                                            <p:txEl>
                                              <p:pRg st="0" end="0"/>
                                            </p:txEl>
                                          </p:spTgt>
                                        </p:tgtEl>
                                      </p:cBhvr>
                                    </p:animEffect>
                                  </p:childTnLst>
                                </p:cTn>
                              </p:par>
                            </p:childTnLst>
                          </p:cTn>
                        </p:par>
                        <p:par>
                          <p:cTn id="32" fill="hold">
                            <p:stCondLst>
                              <p:cond delay="500"/>
                            </p:stCondLst>
                            <p:childTnLst>
                              <p:par>
                                <p:cTn id="33" presetID="9" presetClass="entr" presetSubtype="0" fill="hold" nodeType="after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animEffect transition="in" filter="dissolve">
                                      <p:cBhvr>
                                        <p:cTn id="35" dur="500"/>
                                        <p:tgtEl>
                                          <p:spTgt spid="9">
                                            <p:txEl>
                                              <p:pRg st="1" end="1"/>
                                            </p:txEl>
                                          </p:spTgt>
                                        </p:tgtEl>
                                      </p:cBhvr>
                                    </p:animEffect>
                                  </p:childTnLst>
                                </p:cTn>
                              </p:par>
                            </p:childTnLst>
                          </p:cTn>
                        </p:par>
                        <p:par>
                          <p:cTn id="36" fill="hold">
                            <p:stCondLst>
                              <p:cond delay="1000"/>
                            </p:stCondLst>
                            <p:childTnLst>
                              <p:par>
                                <p:cTn id="37" presetID="9" presetClass="entr" presetSubtype="0" fill="hold" nodeType="afterEffect">
                                  <p:stCondLst>
                                    <p:cond delay="0"/>
                                  </p:stCondLst>
                                  <p:childTnLst>
                                    <p:set>
                                      <p:cBhvr>
                                        <p:cTn id="38" dur="1" fill="hold">
                                          <p:stCondLst>
                                            <p:cond delay="0"/>
                                          </p:stCondLst>
                                        </p:cTn>
                                        <p:tgtEl>
                                          <p:spTgt spid="9">
                                            <p:txEl>
                                              <p:pRg st="2" end="2"/>
                                            </p:txEl>
                                          </p:spTgt>
                                        </p:tgtEl>
                                        <p:attrNameLst>
                                          <p:attrName>style.visibility</p:attrName>
                                        </p:attrNameLst>
                                      </p:cBhvr>
                                      <p:to>
                                        <p:strVal val="visible"/>
                                      </p:to>
                                    </p:set>
                                    <p:animEffect transition="in" filter="dissolve">
                                      <p:cBhvr>
                                        <p:cTn id="39"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animBg="1"/>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7567613" y="6259339"/>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9" name="Text Box 9"/>
          <p:cNvSpPr txBox="1">
            <a:spLocks noChangeArrowheads="1"/>
          </p:cNvSpPr>
          <p:nvPr/>
        </p:nvSpPr>
        <p:spPr bwMode="auto">
          <a:xfrm>
            <a:off x="1115617" y="97408"/>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10-5</a:t>
            </a:r>
            <a:r>
              <a:rPr kumimoji="1" lang="zh-CN" altLang="en-US" sz="2000" b="1">
                <a:solidFill>
                  <a:srgbClr val="F79646">
                    <a:lumMod val="50000"/>
                  </a:srgbClr>
                </a:solidFill>
                <a:latin typeface="Times New Roman" pitchFamily="18" charset="0"/>
                <a:cs typeface="Times New Roman" pitchFamily="18" charset="0"/>
              </a:rPr>
              <a:t> </a:t>
            </a:r>
            <a:r>
              <a:rPr kumimoji="1" lang="zh-CN" altLang="en-US" sz="2400" b="1">
                <a:solidFill>
                  <a:srgbClr val="F79646">
                    <a:lumMod val="50000"/>
                  </a:srgbClr>
                </a:solidFill>
                <a:latin typeface="Times New Roman" pitchFamily="18" charset="0"/>
                <a:cs typeface="Times New Roman" pitchFamily="18" charset="0"/>
              </a:rPr>
              <a:t>：双过程</a:t>
            </a:r>
            <a:r>
              <a:rPr kumimoji="1" lang="en-US" altLang="zh-CN" sz="2400" b="1">
                <a:solidFill>
                  <a:srgbClr val="F79646">
                    <a:lumMod val="50000"/>
                  </a:srgbClr>
                </a:solidFill>
                <a:latin typeface="Times New Roman" pitchFamily="18" charset="0"/>
                <a:cs typeface="Times New Roman" pitchFamily="18" charset="0"/>
              </a:rPr>
              <a:t>Mealy</a:t>
            </a:r>
            <a:r>
              <a:rPr kumimoji="1" lang="zh-CN" altLang="en-US" sz="2400" b="1">
                <a:solidFill>
                  <a:srgbClr val="F79646">
                    <a:lumMod val="50000"/>
                  </a:srgbClr>
                </a:solidFill>
                <a:latin typeface="Times New Roman" pitchFamily="18" charset="0"/>
                <a:cs typeface="Times New Roman" pitchFamily="18" charset="0"/>
              </a:rPr>
              <a:t>机</a:t>
            </a:r>
            <a:endParaRPr kumimoji="1" lang="en-US" altLang="zh-CN" sz="2400" b="1">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a:solidFill>
                  <a:srgbClr val="0000FF"/>
                </a:solidFill>
                <a:latin typeface="Times New Roman" pitchFamily="18" charset="0"/>
                <a:cs typeface="Times New Roman" pitchFamily="18" charset="0"/>
              </a:rPr>
              <a:t>       </a:t>
            </a:r>
            <a:endParaRPr kumimoji="1" lang="zh-CN" altLang="en-US" sz="2200" b="1">
              <a:solidFill>
                <a:srgbClr val="0000FF"/>
              </a:solidFill>
              <a:latin typeface="Times New Roman" pitchFamily="18" charset="0"/>
              <a:cs typeface="Times New Roman" pitchFamily="18" charset="0"/>
            </a:endParaRPr>
          </a:p>
        </p:txBody>
      </p:sp>
      <p:sp>
        <p:nvSpPr>
          <p:cNvPr id="11" name="Text Box 9"/>
          <p:cNvSpPr txBox="1">
            <a:spLocks noChangeArrowheads="1"/>
          </p:cNvSpPr>
          <p:nvPr/>
        </p:nvSpPr>
        <p:spPr bwMode="auto">
          <a:xfrm>
            <a:off x="1115616" y="529456"/>
            <a:ext cx="7848872" cy="6186309"/>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lnSpc>
                <a:spcPct val="90000"/>
              </a:lnSpc>
              <a:spcAft>
                <a:spcPct val="0"/>
              </a:spcAft>
            </a:pPr>
            <a:r>
              <a:rPr kumimoji="1" lang="en-US" altLang="zh-CN" sz="2000" b="1">
                <a:solidFill>
                  <a:srgbClr val="000000"/>
                </a:solidFill>
                <a:latin typeface="Times New Roman" pitchFamily="18" charset="0"/>
                <a:cs typeface="Times New Roman" pitchFamily="18" charset="0"/>
              </a:rPr>
              <a:t>module MEALY1 (input CLK, DIN1, DIN2, RST, output reg [4: 0] Q);</a:t>
            </a:r>
          </a:p>
          <a:p>
            <a:pPr eaLnBrk="0" hangingPunct="0">
              <a:lnSpc>
                <a:spcPct val="90000"/>
              </a:lnSpc>
            </a:pPr>
            <a:r>
              <a:rPr kumimoji="1" lang="en-US" altLang="zh-CN" sz="2000" b="1">
                <a:solidFill>
                  <a:srgbClr val="000000"/>
                </a:solidFill>
                <a:latin typeface="Times New Roman" pitchFamily="18" charset="0"/>
                <a:cs typeface="Times New Roman" pitchFamily="18" charset="0"/>
              </a:rPr>
              <a:t>    reg [4: 0] PST;  parameter st0=0, st1=1, st2=2, st3=3, st4=4;</a:t>
            </a:r>
          </a:p>
          <a:p>
            <a:pPr eaLnBrk="0" hangingPunct="0">
              <a:lnSpc>
                <a:spcPct val="90000"/>
              </a:lnSpc>
            </a:pPr>
            <a:r>
              <a:rPr kumimoji="1" lang="en-US" altLang="zh-CN" sz="2000" b="1">
                <a:solidFill>
                  <a:srgbClr val="000000"/>
                </a:solidFill>
                <a:latin typeface="Times New Roman" pitchFamily="18" charset="0"/>
                <a:cs typeface="Times New Roman" pitchFamily="18" charset="0"/>
              </a:rPr>
              <a:t>    always @ (</a:t>
            </a:r>
            <a:r>
              <a:rPr kumimoji="1" lang="en-US" altLang="zh-CN" sz="2000" b="1" err="1">
                <a:solidFill>
                  <a:srgbClr val="000000"/>
                </a:solidFill>
                <a:latin typeface="Times New Roman" pitchFamily="18" charset="0"/>
                <a:cs typeface="Times New Roman" pitchFamily="18" charset="0"/>
              </a:rPr>
              <a:t>posedge</a:t>
            </a:r>
            <a:r>
              <a:rPr kumimoji="1" lang="en-US" altLang="zh-CN" sz="2000" b="1">
                <a:solidFill>
                  <a:srgbClr val="000000"/>
                </a:solidFill>
                <a:latin typeface="Times New Roman" pitchFamily="18" charset="0"/>
                <a:cs typeface="Times New Roman" pitchFamily="18" charset="0"/>
              </a:rPr>
              <a:t> CLK or </a:t>
            </a:r>
            <a:r>
              <a:rPr kumimoji="1" lang="en-US" altLang="zh-CN" sz="2000" b="1" err="1">
                <a:solidFill>
                  <a:srgbClr val="000000"/>
                </a:solidFill>
                <a:latin typeface="Times New Roman" pitchFamily="18" charset="0"/>
                <a:cs typeface="Times New Roman" pitchFamily="18" charset="0"/>
              </a:rPr>
              <a:t>posedge</a:t>
            </a:r>
            <a:r>
              <a:rPr kumimoji="1" lang="en-US" altLang="zh-CN" sz="2000" b="1">
                <a:solidFill>
                  <a:srgbClr val="000000"/>
                </a:solidFill>
                <a:latin typeface="Times New Roman" pitchFamily="18" charset="0"/>
                <a:cs typeface="Times New Roman" pitchFamily="18" charset="0"/>
              </a:rPr>
              <a:t> RST) begin : REG</a:t>
            </a:r>
          </a:p>
          <a:p>
            <a:pPr eaLnBrk="0" hangingPunct="0">
              <a:lnSpc>
                <a:spcPct val="90000"/>
              </a:lnSpc>
            </a:pPr>
            <a:r>
              <a:rPr kumimoji="1" lang="en-US" altLang="zh-CN" sz="2000" b="1">
                <a:solidFill>
                  <a:srgbClr val="000000"/>
                </a:solidFill>
                <a:latin typeface="Times New Roman" pitchFamily="18" charset="0"/>
                <a:cs typeface="Times New Roman" pitchFamily="18" charset="0"/>
              </a:rPr>
              <a:t>        if (RST) PST&lt;=st0;  else begin</a:t>
            </a:r>
          </a:p>
          <a:p>
            <a:pPr eaLnBrk="0" hangingPunct="0">
              <a:lnSpc>
                <a:spcPct val="90000"/>
              </a:lnSpc>
            </a:pPr>
            <a:r>
              <a:rPr kumimoji="1" lang="en-US" altLang="zh-CN" sz="2000" b="1">
                <a:solidFill>
                  <a:srgbClr val="000000"/>
                </a:solidFill>
                <a:latin typeface="Times New Roman" pitchFamily="18" charset="0"/>
                <a:cs typeface="Times New Roman" pitchFamily="18" charset="0"/>
              </a:rPr>
              <a:t>	case (PST)</a:t>
            </a:r>
          </a:p>
          <a:p>
            <a:pPr eaLnBrk="0" hangingPunct="0">
              <a:lnSpc>
                <a:spcPct val="90000"/>
              </a:lnSpc>
            </a:pPr>
            <a:r>
              <a:rPr kumimoji="1" lang="en-US" altLang="zh-CN" sz="2000" b="1">
                <a:solidFill>
                  <a:srgbClr val="000000"/>
                </a:solidFill>
                <a:latin typeface="Times New Roman" pitchFamily="18" charset="0"/>
                <a:cs typeface="Times New Roman" pitchFamily="18" charset="0"/>
              </a:rPr>
              <a:t>	    st0 : if (DIN1==1'b1)  PST&lt;=st1; else PST&lt;=st0;</a:t>
            </a:r>
          </a:p>
          <a:p>
            <a:pPr eaLnBrk="0" hangingPunct="0">
              <a:lnSpc>
                <a:spcPct val="90000"/>
              </a:lnSpc>
            </a:pPr>
            <a:r>
              <a:rPr kumimoji="1" lang="en-US" altLang="zh-CN" sz="2000" b="1">
                <a:solidFill>
                  <a:srgbClr val="000000"/>
                </a:solidFill>
                <a:latin typeface="Times New Roman" pitchFamily="18" charset="0"/>
                <a:cs typeface="Times New Roman" pitchFamily="18" charset="0"/>
              </a:rPr>
              <a:t>	    st1 : if (DIN1==1'b1)  PST&lt;=st2; else PST&lt;=st1;</a:t>
            </a:r>
          </a:p>
          <a:p>
            <a:pPr eaLnBrk="0" hangingPunct="0">
              <a:lnSpc>
                <a:spcPct val="90000"/>
              </a:lnSpc>
            </a:pPr>
            <a:r>
              <a:rPr kumimoji="1" lang="en-US" altLang="zh-CN" sz="2000" b="1">
                <a:solidFill>
                  <a:srgbClr val="000000"/>
                </a:solidFill>
                <a:latin typeface="Times New Roman" pitchFamily="18" charset="0"/>
                <a:cs typeface="Times New Roman" pitchFamily="18" charset="0"/>
              </a:rPr>
              <a:t>	    st2 : if (DIN1==1'b1)  PST&lt;=st3; else PST&lt;=st2;</a:t>
            </a:r>
          </a:p>
          <a:p>
            <a:pPr eaLnBrk="0" hangingPunct="0">
              <a:lnSpc>
                <a:spcPct val="90000"/>
              </a:lnSpc>
            </a:pPr>
            <a:r>
              <a:rPr kumimoji="1" lang="en-US" altLang="zh-CN" sz="2000" b="1">
                <a:solidFill>
                  <a:srgbClr val="000000"/>
                </a:solidFill>
                <a:latin typeface="Times New Roman" pitchFamily="18" charset="0"/>
                <a:cs typeface="Times New Roman" pitchFamily="18" charset="0"/>
              </a:rPr>
              <a:t>	    st3 : if (DIN1==1'b1)  PST&lt;=st4; else PST&lt;=st3;</a:t>
            </a:r>
          </a:p>
          <a:p>
            <a:pPr eaLnBrk="0" hangingPunct="0">
              <a:lnSpc>
                <a:spcPct val="90000"/>
              </a:lnSpc>
            </a:pPr>
            <a:r>
              <a:rPr kumimoji="1" lang="en-US" altLang="zh-CN" sz="2000" b="1">
                <a:solidFill>
                  <a:srgbClr val="000000"/>
                </a:solidFill>
                <a:latin typeface="Times New Roman" pitchFamily="18" charset="0"/>
                <a:cs typeface="Times New Roman" pitchFamily="18" charset="0"/>
              </a:rPr>
              <a:t>	    st4 : if (DIN1==1'b0)  PST&lt;=st0; else PST&lt;=st4;</a:t>
            </a:r>
          </a:p>
          <a:p>
            <a:pPr eaLnBrk="0" hangingPunct="0">
              <a:lnSpc>
                <a:spcPct val="90000"/>
              </a:lnSpc>
            </a:pPr>
            <a:r>
              <a:rPr kumimoji="1" lang="en-US" altLang="zh-CN" sz="2000" b="1">
                <a:solidFill>
                  <a:srgbClr val="000000"/>
                </a:solidFill>
                <a:latin typeface="Times New Roman" pitchFamily="18" charset="0"/>
                <a:cs typeface="Times New Roman" pitchFamily="18" charset="0"/>
              </a:rPr>
              <a:t>	    default : PST&lt;=st0;</a:t>
            </a:r>
          </a:p>
          <a:p>
            <a:pPr eaLnBrk="0" hangingPunct="0">
              <a:lnSpc>
                <a:spcPct val="90000"/>
              </a:lnSpc>
            </a:pPr>
            <a:r>
              <a:rPr kumimoji="1" lang="en-US" altLang="zh-CN" sz="2000" b="1">
                <a:solidFill>
                  <a:srgbClr val="000000"/>
                </a:solidFill>
                <a:latin typeface="Times New Roman" pitchFamily="18" charset="0"/>
                <a:cs typeface="Times New Roman" pitchFamily="18" charset="0"/>
              </a:rPr>
              <a:t>	</a:t>
            </a:r>
            <a:r>
              <a:rPr kumimoji="1" lang="en-US" altLang="zh-CN" sz="2000" b="1" err="1">
                <a:solidFill>
                  <a:srgbClr val="000000"/>
                </a:solidFill>
                <a:latin typeface="Times New Roman" pitchFamily="18" charset="0"/>
                <a:cs typeface="Times New Roman" pitchFamily="18" charset="0"/>
              </a:rPr>
              <a:t>endcase</a:t>
            </a:r>
            <a:r>
              <a:rPr kumimoji="1" lang="en-US" altLang="zh-CN" sz="2000" b="1">
                <a:solidFill>
                  <a:srgbClr val="000000"/>
                </a:solidFill>
                <a:latin typeface="Times New Roman" pitchFamily="18" charset="0"/>
                <a:cs typeface="Times New Roman" pitchFamily="18" charset="0"/>
              </a:rPr>
              <a:t>  end  </a:t>
            </a:r>
            <a:r>
              <a:rPr kumimoji="1" lang="en-US" altLang="zh-CN" sz="2000" b="1" err="1">
                <a:solidFill>
                  <a:srgbClr val="000000"/>
                </a:solidFill>
                <a:latin typeface="Times New Roman" pitchFamily="18" charset="0"/>
                <a:cs typeface="Times New Roman" pitchFamily="18" charset="0"/>
              </a:rPr>
              <a:t>end</a:t>
            </a:r>
            <a:endParaRPr kumimoji="1" lang="en-US" altLang="zh-CN" sz="2000" b="1">
              <a:solidFill>
                <a:srgbClr val="000000"/>
              </a:solidFill>
              <a:latin typeface="Times New Roman" pitchFamily="18" charset="0"/>
              <a:cs typeface="Times New Roman" pitchFamily="18" charset="0"/>
            </a:endParaRPr>
          </a:p>
          <a:p>
            <a:pPr eaLnBrk="0" hangingPunct="0">
              <a:lnSpc>
                <a:spcPct val="90000"/>
              </a:lnSpc>
            </a:pPr>
            <a:r>
              <a:rPr kumimoji="1" lang="en-US" altLang="zh-CN" sz="2000" b="1">
                <a:solidFill>
                  <a:srgbClr val="000000"/>
                </a:solidFill>
                <a:latin typeface="Times New Roman" pitchFamily="18" charset="0"/>
                <a:cs typeface="Times New Roman" pitchFamily="18" charset="0"/>
              </a:rPr>
              <a:t>    always @ (PST or DIN2) begin : COM</a:t>
            </a:r>
            <a:r>
              <a:rPr kumimoji="1" lang="en-US" altLang="zh-CN" sz="2000" b="1">
                <a:solidFill>
                  <a:schemeClr val="accent6">
                    <a:lumMod val="50000"/>
                  </a:schemeClr>
                </a:solidFill>
                <a:latin typeface="Times New Roman" pitchFamily="18" charset="0"/>
                <a:cs typeface="Times New Roman" pitchFamily="18" charset="0"/>
              </a:rPr>
              <a:t>//</a:t>
            </a:r>
            <a:r>
              <a:rPr kumimoji="1" lang="zh-CN" altLang="en-US" sz="2000" b="1">
                <a:solidFill>
                  <a:schemeClr val="accent6">
                    <a:lumMod val="50000"/>
                  </a:schemeClr>
                </a:solidFill>
                <a:latin typeface="Times New Roman" pitchFamily="18" charset="0"/>
                <a:cs typeface="Times New Roman" pitchFamily="18" charset="0"/>
              </a:rPr>
              <a:t>输出控制信号的过程</a:t>
            </a:r>
            <a:endParaRPr kumimoji="1" lang="en-US" altLang="zh-CN" sz="2000" b="1">
              <a:solidFill>
                <a:schemeClr val="accent6">
                  <a:lumMod val="50000"/>
                </a:schemeClr>
              </a:solidFill>
              <a:latin typeface="Times New Roman" pitchFamily="18" charset="0"/>
              <a:cs typeface="Times New Roman" pitchFamily="18" charset="0"/>
            </a:endParaRPr>
          </a:p>
          <a:p>
            <a:pPr eaLnBrk="0" hangingPunct="0">
              <a:lnSpc>
                <a:spcPct val="90000"/>
              </a:lnSpc>
            </a:pPr>
            <a:r>
              <a:rPr kumimoji="1" lang="en-US" altLang="zh-CN" sz="2000" b="1">
                <a:solidFill>
                  <a:srgbClr val="000000"/>
                </a:solidFill>
                <a:latin typeface="Times New Roman" pitchFamily="18" charset="0"/>
                <a:cs typeface="Times New Roman" pitchFamily="18" charset="0"/>
              </a:rPr>
              <a:t>        case (PST)</a:t>
            </a:r>
          </a:p>
          <a:p>
            <a:pPr eaLnBrk="0" hangingPunct="0">
              <a:lnSpc>
                <a:spcPct val="90000"/>
              </a:lnSpc>
            </a:pPr>
            <a:r>
              <a:rPr kumimoji="1" lang="en-US" altLang="zh-CN" sz="2000" b="1">
                <a:solidFill>
                  <a:srgbClr val="000000"/>
                </a:solidFill>
                <a:latin typeface="Times New Roman" pitchFamily="18" charset="0"/>
                <a:cs typeface="Times New Roman" pitchFamily="18" charset="0"/>
              </a:rPr>
              <a:t>	st0 : if (DIN2==1'b1)  Q=5'H10;  else  Q=5'H0A;</a:t>
            </a:r>
          </a:p>
          <a:p>
            <a:pPr eaLnBrk="0" hangingPunct="0">
              <a:lnSpc>
                <a:spcPct val="90000"/>
              </a:lnSpc>
            </a:pPr>
            <a:r>
              <a:rPr kumimoji="1" lang="en-US" altLang="zh-CN" sz="2000" b="1">
                <a:solidFill>
                  <a:srgbClr val="000000"/>
                </a:solidFill>
                <a:latin typeface="Times New Roman" pitchFamily="18" charset="0"/>
                <a:cs typeface="Times New Roman" pitchFamily="18" charset="0"/>
              </a:rPr>
              <a:t>	st1 : if (DIN2==1'b0)  Q=5'H17;  else  Q=5'H14;</a:t>
            </a:r>
          </a:p>
          <a:p>
            <a:pPr eaLnBrk="0" hangingPunct="0">
              <a:lnSpc>
                <a:spcPct val="90000"/>
              </a:lnSpc>
            </a:pPr>
            <a:r>
              <a:rPr kumimoji="1" lang="en-US" altLang="zh-CN" sz="2000" b="1">
                <a:solidFill>
                  <a:srgbClr val="000000"/>
                </a:solidFill>
                <a:latin typeface="Times New Roman" pitchFamily="18" charset="0"/>
                <a:cs typeface="Times New Roman" pitchFamily="18" charset="0"/>
              </a:rPr>
              <a:t>	st2 : if (DIN2==1'b1)  Q=5'H15;  else  Q=5'H13;</a:t>
            </a:r>
          </a:p>
          <a:p>
            <a:pPr eaLnBrk="0" hangingPunct="0">
              <a:lnSpc>
                <a:spcPct val="90000"/>
              </a:lnSpc>
            </a:pPr>
            <a:r>
              <a:rPr kumimoji="1" lang="en-US" altLang="zh-CN" sz="2000" b="1">
                <a:solidFill>
                  <a:srgbClr val="000000"/>
                </a:solidFill>
                <a:latin typeface="Times New Roman" pitchFamily="18" charset="0"/>
                <a:cs typeface="Times New Roman" pitchFamily="18" charset="0"/>
              </a:rPr>
              <a:t>	st3 : if (DIN2==1'b0)  Q=5'H1B;  else  Q=5'H09;</a:t>
            </a:r>
          </a:p>
          <a:p>
            <a:pPr eaLnBrk="0" hangingPunct="0">
              <a:lnSpc>
                <a:spcPct val="90000"/>
              </a:lnSpc>
            </a:pPr>
            <a:r>
              <a:rPr kumimoji="1" lang="en-US" altLang="zh-CN" sz="2000" b="1">
                <a:solidFill>
                  <a:srgbClr val="000000"/>
                </a:solidFill>
                <a:latin typeface="Times New Roman" pitchFamily="18" charset="0"/>
                <a:cs typeface="Times New Roman" pitchFamily="18" charset="0"/>
              </a:rPr>
              <a:t>	st4 : if (DIN2==1'b1)  Q=5'H1D;  else  Q=5'H0D;</a:t>
            </a:r>
          </a:p>
          <a:p>
            <a:pPr eaLnBrk="0" hangingPunct="0">
              <a:lnSpc>
                <a:spcPct val="90000"/>
              </a:lnSpc>
            </a:pPr>
            <a:r>
              <a:rPr kumimoji="1" lang="en-US" altLang="zh-CN" sz="2000" b="1">
                <a:solidFill>
                  <a:srgbClr val="000000"/>
                </a:solidFill>
                <a:latin typeface="Times New Roman" pitchFamily="18" charset="0"/>
                <a:cs typeface="Times New Roman" pitchFamily="18" charset="0"/>
              </a:rPr>
              <a:t>	default : Q=5'b00000;</a:t>
            </a:r>
          </a:p>
          <a:p>
            <a:pPr eaLnBrk="0" hangingPunct="0">
              <a:lnSpc>
                <a:spcPct val="90000"/>
              </a:lnSpc>
            </a:pPr>
            <a:r>
              <a:rPr kumimoji="1" lang="en-US" altLang="zh-CN" sz="2000" b="1">
                <a:solidFill>
                  <a:srgbClr val="000000"/>
                </a:solidFill>
                <a:latin typeface="Times New Roman" pitchFamily="18" charset="0"/>
                <a:cs typeface="Times New Roman" pitchFamily="18" charset="0"/>
              </a:rPr>
              <a:t>        </a:t>
            </a:r>
            <a:r>
              <a:rPr kumimoji="1" lang="en-US" altLang="zh-CN" sz="2000" b="1" err="1">
                <a:solidFill>
                  <a:srgbClr val="000000"/>
                </a:solidFill>
                <a:latin typeface="Times New Roman" pitchFamily="18" charset="0"/>
                <a:cs typeface="Times New Roman" pitchFamily="18" charset="0"/>
              </a:rPr>
              <a:t>endcase</a:t>
            </a:r>
            <a:r>
              <a:rPr kumimoji="1" lang="en-US" altLang="zh-CN" sz="2000" b="1">
                <a:solidFill>
                  <a:srgbClr val="000000"/>
                </a:solidFill>
                <a:latin typeface="Times New Roman" pitchFamily="18" charset="0"/>
                <a:cs typeface="Times New Roman" pitchFamily="18" charset="0"/>
              </a:rPr>
              <a:t>  end</a:t>
            </a:r>
          </a:p>
          <a:p>
            <a:pPr eaLnBrk="0" hangingPunct="0">
              <a:lnSpc>
                <a:spcPct val="90000"/>
              </a:lnSpc>
            </a:pPr>
            <a:r>
              <a:rPr kumimoji="1" lang="en-US" altLang="zh-CN" sz="2000" b="1" err="1">
                <a:solidFill>
                  <a:srgbClr val="000000"/>
                </a:solidFill>
                <a:latin typeface="Times New Roman" pitchFamily="18" charset="0"/>
                <a:cs typeface="Times New Roman" pitchFamily="18" charset="0"/>
              </a:rPr>
              <a:t>endmodule</a:t>
            </a:r>
            <a:endParaRPr kumimoji="1" lang="en-US" altLang="zh-CN" sz="2000" b="1">
              <a:solidFill>
                <a:srgbClr val="000000"/>
              </a:solidFill>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a:t>
            </a:fld>
            <a:endParaRPr lang="zh-CN" altLang="en-US"/>
          </a:p>
        </p:txBody>
      </p:sp>
    </p:spTree>
    <p:extLst>
      <p:ext uri="{BB962C8B-B14F-4D97-AF65-F5344CB8AC3E}">
        <p14:creationId xmlns:p14="http://schemas.microsoft.com/office/powerpoint/2010/main" val="16707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graphicFrame>
        <p:nvGraphicFramePr>
          <p:cNvPr id="7" name="表格 6"/>
          <p:cNvGraphicFramePr>
            <a:graphicFrameLocks noGrp="1"/>
          </p:cNvGraphicFramePr>
          <p:nvPr>
            <p:extLst>
              <p:ext uri="{D42A27DB-BD31-4B8C-83A1-F6EECF244321}">
                <p14:modId xmlns:p14="http://schemas.microsoft.com/office/powerpoint/2010/main" val="989477123"/>
              </p:ext>
            </p:extLst>
          </p:nvPr>
        </p:nvGraphicFramePr>
        <p:xfrm>
          <a:off x="1367984" y="1305128"/>
          <a:ext cx="3060000" cy="327600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20000"/>
                    </a:ext>
                  </a:extLst>
                </a:gridCol>
                <a:gridCol w="1980000">
                  <a:extLst>
                    <a:ext uri="{9D8B030D-6E8A-4147-A177-3AD203B41FA5}">
                      <a16:colId xmlns:a16="http://schemas.microsoft.com/office/drawing/2014/main" val="20001"/>
                    </a:ext>
                  </a:extLst>
                </a:gridCol>
              </a:tblGrid>
              <a:tr h="468000">
                <a:tc>
                  <a:txBody>
                    <a:bodyPr/>
                    <a:lstStyle/>
                    <a:p>
                      <a:pPr algn="ctr"/>
                      <a:r>
                        <a:rPr lang="zh-CN" altLang="en-US" sz="2200" b="1">
                          <a:latin typeface="Times New Roman" pitchFamily="18" charset="0"/>
                          <a:cs typeface="Times New Roman" pitchFamily="18" charset="0"/>
                        </a:rPr>
                        <a:t>状态</a:t>
                      </a:r>
                      <a:endParaRPr lang="en-US" altLang="zh-CN"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b="1">
                          <a:solidFill>
                            <a:schemeClr val="bg1"/>
                          </a:solidFill>
                          <a:latin typeface="Times New Roman" pitchFamily="18" charset="0"/>
                          <a:cs typeface="Times New Roman" pitchFamily="18" charset="0"/>
                        </a:rPr>
                        <a:t>一位热码编码</a:t>
                      </a:r>
                      <a:endParaRPr lang="en-US" altLang="zh-CN" sz="2200" b="1">
                        <a:solidFill>
                          <a:schemeClr val="bg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468000">
                <a:tc>
                  <a:txBody>
                    <a:bodyPr/>
                    <a:lstStyle/>
                    <a:p>
                      <a:pPr algn="ctr"/>
                      <a:r>
                        <a:rPr lang="en-US" altLang="zh-CN" sz="2200" b="1">
                          <a:latin typeface="Times New Roman" pitchFamily="18" charset="0"/>
                          <a:cs typeface="Times New Roman" pitchFamily="18" charset="0"/>
                        </a:rPr>
                        <a:t>State0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100000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8000">
                <a:tc>
                  <a:txBody>
                    <a:bodyPr/>
                    <a:lstStyle/>
                    <a:p>
                      <a:pPr algn="ctr"/>
                      <a:r>
                        <a:rPr lang="en-US" altLang="zh-CN" sz="2200" b="1">
                          <a:latin typeface="Times New Roman" pitchFamily="18" charset="0"/>
                          <a:cs typeface="Times New Roman" pitchFamily="18" charset="0"/>
                        </a:rPr>
                        <a:t>State1</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010000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8000">
                <a:tc>
                  <a:txBody>
                    <a:bodyPr/>
                    <a:lstStyle/>
                    <a:p>
                      <a:pPr algn="ctr"/>
                      <a:r>
                        <a:rPr lang="en-US" altLang="zh-CN" sz="2200" b="1">
                          <a:latin typeface="Times New Roman" pitchFamily="18" charset="0"/>
                          <a:cs typeface="Times New Roman" pitchFamily="18" charset="0"/>
                        </a:rPr>
                        <a:t>State2</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a:latin typeface="Times New Roman" pitchFamily="18" charset="0"/>
                          <a:cs typeface="Times New Roman" pitchFamily="18" charset="0"/>
                        </a:rPr>
                        <a:t>001000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8000">
                <a:tc>
                  <a:txBody>
                    <a:bodyPr/>
                    <a:lstStyle/>
                    <a:p>
                      <a:pPr algn="ctr"/>
                      <a:r>
                        <a:rPr lang="en-US" altLang="zh-CN" sz="2200" b="1">
                          <a:latin typeface="Times New Roman" pitchFamily="18" charset="0"/>
                          <a:cs typeface="Times New Roman" pitchFamily="18" charset="0"/>
                        </a:rPr>
                        <a:t>State3</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a:latin typeface="Times New Roman" pitchFamily="18" charset="0"/>
                          <a:cs typeface="Times New Roman" pitchFamily="18" charset="0"/>
                        </a:rPr>
                        <a:t>000100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8000">
                <a:tc>
                  <a:txBody>
                    <a:bodyPr/>
                    <a:lstStyle/>
                    <a:p>
                      <a:pPr algn="ctr"/>
                      <a:r>
                        <a:rPr lang="en-US" altLang="zh-CN" sz="2200" b="1">
                          <a:latin typeface="Times New Roman" pitchFamily="18" charset="0"/>
                          <a:cs typeface="Times New Roman" pitchFamily="18" charset="0"/>
                        </a:rPr>
                        <a:t>State4</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a:latin typeface="Times New Roman" pitchFamily="18" charset="0"/>
                          <a:cs typeface="Times New Roman" pitchFamily="18" charset="0"/>
                        </a:rPr>
                        <a:t>000010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68000">
                <a:tc>
                  <a:txBody>
                    <a:bodyPr/>
                    <a:lstStyle/>
                    <a:p>
                      <a:pPr algn="ctr"/>
                      <a:r>
                        <a:rPr lang="en-US" altLang="zh-CN" sz="2200" b="1">
                          <a:latin typeface="Times New Roman" pitchFamily="18" charset="0"/>
                          <a:cs typeface="Times New Roman" pitchFamily="18" charset="0"/>
                        </a:rPr>
                        <a:t>State5</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a:latin typeface="Times New Roman" pitchFamily="18" charset="0"/>
                          <a:cs typeface="Times New Roman" pitchFamily="18" charset="0"/>
                        </a:rPr>
                        <a:t>000001</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9" name="Rectangle 2"/>
          <p:cNvSpPr>
            <a:spLocks noGrp="1" noChangeArrowheads="1"/>
          </p:cNvSpPr>
          <p:nvPr/>
        </p:nvSpPr>
        <p:spPr bwMode="auto">
          <a:xfrm>
            <a:off x="1174750" y="271275"/>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§10.6.2 </a:t>
            </a:r>
            <a:r>
              <a:rPr lang="zh-CN" altLang="en-US" sz="3000" b="1" dirty="0">
                <a:solidFill>
                  <a:srgbClr val="000000"/>
                </a:solidFill>
                <a:latin typeface="Times New Roman" pitchFamily="18" charset="0"/>
                <a:cs typeface="Times New Roman" pitchFamily="18" charset="0"/>
              </a:rPr>
              <a:t>状态编码监测法</a:t>
            </a:r>
          </a:p>
        </p:txBody>
      </p:sp>
      <p:sp>
        <p:nvSpPr>
          <p:cNvPr id="10" name="矩形 6"/>
          <p:cNvSpPr>
            <a:spLocks noChangeArrowheads="1"/>
          </p:cNvSpPr>
          <p:nvPr/>
        </p:nvSpPr>
        <p:spPr bwMode="auto">
          <a:xfrm>
            <a:off x="4745583" y="980728"/>
            <a:ext cx="4074889" cy="5010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对于采用一位热码编码方式设计的状态机，合法与非法状态之和最大可能状态数有</a:t>
            </a:r>
            <a:r>
              <a:rPr lang="en-US" altLang="zh-CN" sz="2200" b="1">
                <a:latin typeface="Times New Roman" pitchFamily="18" charset="0"/>
                <a:cs typeface="Times New Roman" pitchFamily="18" charset="0"/>
              </a:rPr>
              <a:t>m=2</a:t>
            </a:r>
            <a:r>
              <a:rPr lang="en-US" altLang="zh-CN" sz="2200" b="1" baseline="30000">
                <a:latin typeface="Times New Roman" pitchFamily="18" charset="0"/>
                <a:cs typeface="Times New Roman" pitchFamily="18" charset="0"/>
              </a:rPr>
              <a:t>n</a:t>
            </a:r>
            <a:r>
              <a:rPr lang="zh-CN" altLang="en-US" sz="2200" b="1">
                <a:latin typeface="Times New Roman" pitchFamily="18" charset="0"/>
                <a:cs typeface="Times New Roman" pitchFamily="18" charset="0"/>
              </a:rPr>
              <a:t>个，而合法状态数有</a:t>
            </a:r>
            <a:r>
              <a:rPr lang="en-US" altLang="zh-CN" sz="2200" b="1">
                <a:latin typeface="Times New Roman" pitchFamily="18" charset="0"/>
                <a:cs typeface="Times New Roman" pitchFamily="18" charset="0"/>
              </a:rPr>
              <a:t>n</a:t>
            </a:r>
            <a:r>
              <a:rPr lang="zh-CN" altLang="en-US" sz="2200" b="1">
                <a:latin typeface="Times New Roman" pitchFamily="18" charset="0"/>
                <a:cs typeface="Times New Roman" pitchFamily="18" charset="0"/>
              </a:rPr>
              <a:t>个，因此非法状态数有</a:t>
            </a:r>
            <a:r>
              <a:rPr lang="en-US" altLang="zh-CN" sz="2200" b="1">
                <a:latin typeface="Times New Roman" pitchFamily="18" charset="0"/>
                <a:cs typeface="Times New Roman" pitchFamily="18" charset="0"/>
              </a:rPr>
              <a:t>2</a:t>
            </a:r>
            <a:r>
              <a:rPr lang="en-US" altLang="zh-CN" sz="2200" b="1" baseline="30000">
                <a:latin typeface="Times New Roman" pitchFamily="18" charset="0"/>
                <a:cs typeface="Times New Roman" pitchFamily="18" charset="0"/>
              </a:rPr>
              <a:t>n</a:t>
            </a:r>
            <a:r>
              <a:rPr lang="en-US" altLang="zh-CN" sz="2200" b="1">
                <a:latin typeface="Times New Roman" pitchFamily="18" charset="0"/>
                <a:cs typeface="Times New Roman" pitchFamily="18" charset="0"/>
              </a:rPr>
              <a:t>-n</a:t>
            </a:r>
            <a:r>
              <a:rPr lang="zh-CN" altLang="en-US" sz="2200" b="1">
                <a:latin typeface="Times New Roman" pitchFamily="18" charset="0"/>
                <a:cs typeface="Times New Roman" pitchFamily="18" charset="0"/>
              </a:rPr>
              <a:t>个，</a:t>
            </a:r>
            <a:r>
              <a:rPr lang="en-US" altLang="zh-CN" sz="2200" b="1">
                <a:latin typeface="Times New Roman" pitchFamily="18" charset="0"/>
                <a:cs typeface="Times New Roman" pitchFamily="18" charset="0"/>
              </a:rPr>
              <a:t>n</a:t>
            </a:r>
            <a:r>
              <a:rPr lang="zh-CN" altLang="en-US" sz="2200" b="1">
                <a:latin typeface="Times New Roman" pitchFamily="18" charset="0"/>
                <a:cs typeface="Times New Roman" pitchFamily="18" charset="0"/>
              </a:rPr>
              <a:t>越大，非法状态数越多。</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选用一位热码编码方式的重要目的之一是减少状态转换间的译码数据的变化，减少逻辑资源的耗用，提高变化速度，如果采用状态导引法处理剩余状态，又会导致耗用过多逻辑资源。</a:t>
            </a:r>
            <a:endParaRPr lang="en-US" altLang="zh-CN" sz="2200" b="1">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40</a:t>
            </a:fld>
            <a:endParaRPr lang="zh-CN" altLang="en-US"/>
          </a:p>
        </p:txBody>
      </p:sp>
    </p:spTree>
    <p:extLst>
      <p:ext uri="{BB962C8B-B14F-4D97-AF65-F5344CB8AC3E}">
        <p14:creationId xmlns:p14="http://schemas.microsoft.com/office/powerpoint/2010/main" val="134171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par>
                          <p:cTn id="15" fill="hold">
                            <p:stCondLst>
                              <p:cond delay="500"/>
                            </p:stCondLst>
                            <p:childTnLst>
                              <p:par>
                                <p:cTn id="16" presetID="9" presetClass="entr" presetSubtype="0" fill="hold" nodeType="after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Effect transition="in" filter="dissolve">
                                      <p:cBhvr>
                                        <p:cTn id="18" dur="500"/>
                                        <p:tgtEl>
                                          <p:spTgt spid="10">
                                            <p:txEl>
                                              <p:pRg st="0" end="0"/>
                                            </p:txEl>
                                          </p:spTgt>
                                        </p:tgtEl>
                                      </p:cBhvr>
                                    </p:animEffect>
                                  </p:childTnLst>
                                </p:cTn>
                              </p:par>
                            </p:childTnLst>
                          </p:cTn>
                        </p:par>
                        <p:par>
                          <p:cTn id="19" fill="hold">
                            <p:stCondLst>
                              <p:cond delay="1000"/>
                            </p:stCondLst>
                            <p:childTnLst>
                              <p:par>
                                <p:cTn id="20" presetID="9" presetClass="entr" presetSubtype="0" fill="hold" nodeType="afterEffect">
                                  <p:stCondLst>
                                    <p:cond delay="0"/>
                                  </p:stCondLst>
                                  <p:childTnLst>
                                    <p:set>
                                      <p:cBhvr>
                                        <p:cTn id="21" dur="1" fill="hold">
                                          <p:stCondLst>
                                            <p:cond delay="0"/>
                                          </p:stCondLst>
                                        </p:cTn>
                                        <p:tgtEl>
                                          <p:spTgt spid="10">
                                            <p:txEl>
                                              <p:pRg st="1" end="1"/>
                                            </p:txEl>
                                          </p:spTgt>
                                        </p:tgtEl>
                                        <p:attrNameLst>
                                          <p:attrName>style.visibility</p:attrName>
                                        </p:attrNameLst>
                                      </p:cBhvr>
                                      <p:to>
                                        <p:strVal val="visible"/>
                                      </p:to>
                                    </p:set>
                                    <p:animEffect transition="in" filter="dissolve">
                                      <p:cBhvr>
                                        <p:cTn id="2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graphicFrame>
        <p:nvGraphicFramePr>
          <p:cNvPr id="7" name="表格 6"/>
          <p:cNvGraphicFramePr>
            <a:graphicFrameLocks noGrp="1"/>
          </p:cNvGraphicFramePr>
          <p:nvPr>
            <p:extLst>
              <p:ext uri="{D42A27DB-BD31-4B8C-83A1-F6EECF244321}">
                <p14:modId xmlns:p14="http://schemas.microsoft.com/office/powerpoint/2010/main" val="1961240015"/>
              </p:ext>
            </p:extLst>
          </p:nvPr>
        </p:nvGraphicFramePr>
        <p:xfrm>
          <a:off x="1367984" y="1305128"/>
          <a:ext cx="3060000" cy="327600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20000"/>
                    </a:ext>
                  </a:extLst>
                </a:gridCol>
                <a:gridCol w="1980000">
                  <a:extLst>
                    <a:ext uri="{9D8B030D-6E8A-4147-A177-3AD203B41FA5}">
                      <a16:colId xmlns:a16="http://schemas.microsoft.com/office/drawing/2014/main" val="20001"/>
                    </a:ext>
                  </a:extLst>
                </a:gridCol>
              </a:tblGrid>
              <a:tr h="468000">
                <a:tc>
                  <a:txBody>
                    <a:bodyPr/>
                    <a:lstStyle/>
                    <a:p>
                      <a:pPr algn="ctr"/>
                      <a:r>
                        <a:rPr lang="zh-CN" altLang="en-US" sz="2200" b="1">
                          <a:latin typeface="Times New Roman" pitchFamily="18" charset="0"/>
                          <a:cs typeface="Times New Roman" pitchFamily="18" charset="0"/>
                        </a:rPr>
                        <a:t>状态</a:t>
                      </a:r>
                      <a:endParaRPr lang="en-US" altLang="zh-CN"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200" b="1">
                          <a:solidFill>
                            <a:schemeClr val="bg1"/>
                          </a:solidFill>
                          <a:latin typeface="Times New Roman" pitchFamily="18" charset="0"/>
                          <a:cs typeface="Times New Roman" pitchFamily="18" charset="0"/>
                        </a:rPr>
                        <a:t>一位热码编码</a:t>
                      </a:r>
                      <a:endParaRPr lang="en-US" altLang="zh-CN" sz="2200" b="1">
                        <a:solidFill>
                          <a:schemeClr val="bg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468000">
                <a:tc>
                  <a:txBody>
                    <a:bodyPr/>
                    <a:lstStyle/>
                    <a:p>
                      <a:pPr algn="ctr"/>
                      <a:r>
                        <a:rPr lang="en-US" altLang="zh-CN" sz="2200" b="1">
                          <a:latin typeface="Times New Roman" pitchFamily="18" charset="0"/>
                          <a:cs typeface="Times New Roman" pitchFamily="18" charset="0"/>
                        </a:rPr>
                        <a:t>State0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100000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68000">
                <a:tc>
                  <a:txBody>
                    <a:bodyPr/>
                    <a:lstStyle/>
                    <a:p>
                      <a:pPr algn="ctr"/>
                      <a:r>
                        <a:rPr lang="en-US" altLang="zh-CN" sz="2200" b="1">
                          <a:latin typeface="Times New Roman" pitchFamily="18" charset="0"/>
                          <a:cs typeface="Times New Roman" pitchFamily="18" charset="0"/>
                        </a:rPr>
                        <a:t>State1</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200" b="1">
                          <a:latin typeface="Times New Roman" pitchFamily="18" charset="0"/>
                          <a:cs typeface="Times New Roman" pitchFamily="18" charset="0"/>
                        </a:rPr>
                        <a:t>010000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68000">
                <a:tc>
                  <a:txBody>
                    <a:bodyPr/>
                    <a:lstStyle/>
                    <a:p>
                      <a:pPr algn="ctr"/>
                      <a:r>
                        <a:rPr lang="en-US" altLang="zh-CN" sz="2200" b="1">
                          <a:latin typeface="Times New Roman" pitchFamily="18" charset="0"/>
                          <a:cs typeface="Times New Roman" pitchFamily="18" charset="0"/>
                        </a:rPr>
                        <a:t>State2</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a:latin typeface="Times New Roman" pitchFamily="18" charset="0"/>
                          <a:cs typeface="Times New Roman" pitchFamily="18" charset="0"/>
                        </a:rPr>
                        <a:t>001000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8000">
                <a:tc>
                  <a:txBody>
                    <a:bodyPr/>
                    <a:lstStyle/>
                    <a:p>
                      <a:pPr algn="ctr"/>
                      <a:r>
                        <a:rPr lang="en-US" altLang="zh-CN" sz="2200" b="1">
                          <a:latin typeface="Times New Roman" pitchFamily="18" charset="0"/>
                          <a:cs typeface="Times New Roman" pitchFamily="18" charset="0"/>
                        </a:rPr>
                        <a:t>State3</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a:latin typeface="Times New Roman" pitchFamily="18" charset="0"/>
                          <a:cs typeface="Times New Roman" pitchFamily="18" charset="0"/>
                        </a:rPr>
                        <a:t>000100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8000">
                <a:tc>
                  <a:txBody>
                    <a:bodyPr/>
                    <a:lstStyle/>
                    <a:p>
                      <a:pPr algn="ctr"/>
                      <a:r>
                        <a:rPr lang="en-US" altLang="zh-CN" sz="2200" b="1">
                          <a:latin typeface="Times New Roman" pitchFamily="18" charset="0"/>
                          <a:cs typeface="Times New Roman" pitchFamily="18" charset="0"/>
                        </a:rPr>
                        <a:t>State4</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a:latin typeface="Times New Roman" pitchFamily="18" charset="0"/>
                          <a:cs typeface="Times New Roman" pitchFamily="18" charset="0"/>
                        </a:rPr>
                        <a:t>000010</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68000">
                <a:tc>
                  <a:txBody>
                    <a:bodyPr/>
                    <a:lstStyle/>
                    <a:p>
                      <a:pPr algn="ctr"/>
                      <a:r>
                        <a:rPr lang="en-US" altLang="zh-CN" sz="2200" b="1">
                          <a:latin typeface="Times New Roman" pitchFamily="18" charset="0"/>
                          <a:cs typeface="Times New Roman" pitchFamily="18" charset="0"/>
                        </a:rPr>
                        <a:t>State5</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200" b="1">
                          <a:latin typeface="Times New Roman" pitchFamily="18" charset="0"/>
                          <a:cs typeface="Times New Roman" pitchFamily="18" charset="0"/>
                        </a:rPr>
                        <a:t>000001</a:t>
                      </a:r>
                      <a:endParaRPr lang="zh-CN" altLang="en-US" sz="22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9" name="Rectangle 2"/>
          <p:cNvSpPr>
            <a:spLocks noGrp="1" noChangeArrowheads="1"/>
          </p:cNvSpPr>
          <p:nvPr/>
        </p:nvSpPr>
        <p:spPr bwMode="auto">
          <a:xfrm>
            <a:off x="1174750" y="271275"/>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§10.6.2 </a:t>
            </a:r>
            <a:r>
              <a:rPr lang="zh-CN" altLang="en-US" sz="3000" b="1" dirty="0">
                <a:solidFill>
                  <a:srgbClr val="000000"/>
                </a:solidFill>
                <a:latin typeface="Times New Roman" pitchFamily="18" charset="0"/>
                <a:cs typeface="Times New Roman" pitchFamily="18" charset="0"/>
              </a:rPr>
              <a:t>状态编码监测法</a:t>
            </a:r>
          </a:p>
        </p:txBody>
      </p:sp>
      <p:sp>
        <p:nvSpPr>
          <p:cNvPr id="10" name="矩形 6"/>
          <p:cNvSpPr>
            <a:spLocks noChangeArrowheads="1"/>
          </p:cNvSpPr>
          <p:nvPr/>
        </p:nvSpPr>
        <p:spPr bwMode="auto">
          <a:xfrm>
            <a:off x="4745583" y="1239509"/>
            <a:ext cx="4074889" cy="3413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一位热码编码的正常状态只有一个触发器的状态为</a:t>
            </a:r>
            <a:r>
              <a:rPr lang="en-US" altLang="zh-CN" sz="2200" b="1">
                <a:latin typeface="Times New Roman" pitchFamily="18" charset="0"/>
                <a:cs typeface="Times New Roman" pitchFamily="18" charset="0"/>
              </a:rPr>
              <a:t>1</a:t>
            </a:r>
            <a:r>
              <a:rPr lang="zh-CN" altLang="en-US" sz="2200" b="1">
                <a:latin typeface="Times New Roman" pitchFamily="18" charset="0"/>
                <a:cs typeface="Times New Roman" pitchFamily="18" charset="0"/>
              </a:rPr>
              <a:t>，任何多于一个触发器为</a:t>
            </a:r>
            <a:r>
              <a:rPr lang="en-US" altLang="zh-CN" sz="2200" b="1">
                <a:latin typeface="Times New Roman" pitchFamily="18" charset="0"/>
                <a:cs typeface="Times New Roman" pitchFamily="18" charset="0"/>
              </a:rPr>
              <a:t>1</a:t>
            </a:r>
            <a:r>
              <a:rPr lang="zh-CN" altLang="en-US" sz="2200" b="1">
                <a:latin typeface="Times New Roman" pitchFamily="18" charset="0"/>
                <a:cs typeface="Times New Roman" pitchFamily="18" charset="0"/>
              </a:rPr>
              <a:t>的状态都属于非法状态。</a:t>
            </a:r>
            <a:r>
              <a:rPr lang="zh-CN" altLang="en-US" sz="2200" b="1">
                <a:solidFill>
                  <a:srgbClr val="0000FF"/>
                </a:solidFill>
                <a:latin typeface="Times New Roman" pitchFamily="18" charset="0"/>
                <a:cs typeface="Times New Roman" pitchFamily="18" charset="0"/>
              </a:rPr>
              <a:t>可对状态编码中</a:t>
            </a:r>
            <a:r>
              <a:rPr lang="en-US" altLang="zh-CN" sz="2200" b="1">
                <a:solidFill>
                  <a:srgbClr val="0000FF"/>
                </a:solidFill>
                <a:latin typeface="Times New Roman" pitchFamily="18" charset="0"/>
                <a:cs typeface="Times New Roman" pitchFamily="18" charset="0"/>
              </a:rPr>
              <a:t>1</a:t>
            </a:r>
            <a:r>
              <a:rPr lang="zh-CN" altLang="en-US" sz="2200" b="1">
                <a:solidFill>
                  <a:srgbClr val="0000FF"/>
                </a:solidFill>
                <a:latin typeface="Times New Roman" pitchFamily="18" charset="0"/>
                <a:cs typeface="Times New Roman" pitchFamily="18" charset="0"/>
              </a:rPr>
              <a:t>的个数是否大于</a:t>
            </a:r>
            <a:r>
              <a:rPr lang="en-US" altLang="zh-CN" sz="2200" b="1">
                <a:solidFill>
                  <a:srgbClr val="0000FF"/>
                </a:solidFill>
                <a:latin typeface="Times New Roman" pitchFamily="18" charset="0"/>
                <a:cs typeface="Times New Roman" pitchFamily="18" charset="0"/>
              </a:rPr>
              <a:t>1</a:t>
            </a:r>
            <a:r>
              <a:rPr lang="zh-CN" altLang="en-US" sz="2200" b="1">
                <a:solidFill>
                  <a:srgbClr val="0000FF"/>
                </a:solidFill>
                <a:latin typeface="Times New Roman" pitchFamily="18" charset="0"/>
                <a:cs typeface="Times New Roman" pitchFamily="18" charset="0"/>
              </a:rPr>
              <a:t>监测判断，当有多个</a:t>
            </a:r>
            <a:r>
              <a:rPr lang="en-US" altLang="zh-CN" sz="2200" b="1">
                <a:solidFill>
                  <a:srgbClr val="0000FF"/>
                </a:solidFill>
                <a:latin typeface="Times New Roman" pitchFamily="18" charset="0"/>
                <a:cs typeface="Times New Roman" pitchFamily="18" charset="0"/>
              </a:rPr>
              <a:t>1</a:t>
            </a:r>
            <a:r>
              <a:rPr lang="zh-CN" altLang="en-US" sz="2200" b="1">
                <a:solidFill>
                  <a:srgbClr val="0000FF"/>
                </a:solidFill>
                <a:latin typeface="Times New Roman" pitchFamily="18" charset="0"/>
                <a:cs typeface="Times New Roman" pitchFamily="18" charset="0"/>
              </a:rPr>
              <a:t>时，产生警告信号</a:t>
            </a:r>
            <a:r>
              <a:rPr lang="en-US" altLang="zh-CN" sz="2200" b="1">
                <a:solidFill>
                  <a:srgbClr val="0000FF"/>
                </a:solidFill>
                <a:latin typeface="Times New Roman" pitchFamily="18" charset="0"/>
                <a:cs typeface="Times New Roman" pitchFamily="18" charset="0"/>
              </a:rPr>
              <a:t>alarm</a:t>
            </a:r>
            <a:r>
              <a:rPr lang="zh-CN" altLang="en-US" sz="2200" b="1">
                <a:solidFill>
                  <a:srgbClr val="0000FF"/>
                </a:solidFill>
                <a:latin typeface="Times New Roman" pitchFamily="18" charset="0"/>
                <a:cs typeface="Times New Roman" pitchFamily="18" charset="0"/>
              </a:rPr>
              <a:t>，根据此信号是否有效来决定是否调整状态转向或复位</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p:txBody>
      </p:sp>
      <p:sp>
        <p:nvSpPr>
          <p:cNvPr id="2" name="矩形 1"/>
          <p:cNvSpPr/>
          <p:nvPr/>
        </p:nvSpPr>
        <p:spPr>
          <a:xfrm>
            <a:off x="1331640" y="4869160"/>
            <a:ext cx="7488832" cy="1551579"/>
          </a:xfrm>
          <a:prstGeom prst="rect">
            <a:avLst/>
          </a:prstGeom>
        </p:spPr>
        <p:txBody>
          <a:bodyPr wrap="square">
            <a:spAutoFit/>
          </a:bodyPr>
          <a:lstStyle/>
          <a:p>
            <a:pPr eaLnBrk="1" hangingPunct="1">
              <a:lnSpc>
                <a:spcPct val="110000"/>
              </a:lnSpc>
              <a:spcBef>
                <a:spcPts val="0"/>
              </a:spcBef>
              <a:spcAft>
                <a:spcPts val="600"/>
              </a:spcAft>
              <a:buClr>
                <a:schemeClr val="tx1"/>
              </a:buClr>
            </a:pPr>
            <a:r>
              <a:rPr lang="zh-CN" altLang="en-US" sz="2200" b="1">
                <a:latin typeface="Times New Roman" pitchFamily="18" charset="0"/>
                <a:cs typeface="Times New Roman" pitchFamily="18" charset="0"/>
              </a:rPr>
              <a:t>状态机的非法状态总是有限的，所以利用状态码检测法从非法状态返回正常工作情况是可以实现的，而</a:t>
            </a:r>
            <a:r>
              <a:rPr lang="en-US" altLang="zh-CN" sz="2200" b="1">
                <a:latin typeface="Times New Roman" pitchFamily="18" charset="0"/>
                <a:cs typeface="Times New Roman" pitchFamily="18" charset="0"/>
              </a:rPr>
              <a:t>CPU</a:t>
            </a:r>
            <a:r>
              <a:rPr lang="zh-CN" altLang="en-US" sz="2200" b="1">
                <a:latin typeface="Times New Roman" pitchFamily="18" charset="0"/>
                <a:cs typeface="Times New Roman" pitchFamily="18" charset="0"/>
              </a:rPr>
              <a:t>死机进入的状态几乎是无限的，在无人复位的情况下，用任何方式都不能绝对保证</a:t>
            </a:r>
            <a:r>
              <a:rPr lang="en-US" altLang="zh-CN" sz="2200" b="1">
                <a:latin typeface="Times New Roman" pitchFamily="18" charset="0"/>
                <a:cs typeface="Times New Roman" pitchFamily="18" charset="0"/>
              </a:rPr>
              <a:t>CPU</a:t>
            </a:r>
            <a:r>
              <a:rPr lang="zh-CN" altLang="en-US" sz="2200" b="1">
                <a:latin typeface="Times New Roman" pitchFamily="18" charset="0"/>
                <a:cs typeface="Times New Roman" pitchFamily="18" charset="0"/>
              </a:rPr>
              <a:t>的恢复。</a:t>
            </a:r>
            <a:endParaRPr lang="en-US" altLang="zh-CN" sz="2200" b="1">
              <a:latin typeface="Times New Roman" pitchFamily="18" charset="0"/>
              <a:cs typeface="Times New Roman" pitchFamily="18" charset="0"/>
            </a:endParaRP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41</a:t>
            </a:fld>
            <a:endParaRPr lang="zh-CN" altLang="en-US"/>
          </a:p>
        </p:txBody>
      </p:sp>
    </p:spTree>
    <p:extLst>
      <p:ext uri="{BB962C8B-B14F-4D97-AF65-F5344CB8AC3E}">
        <p14:creationId xmlns:p14="http://schemas.microsoft.com/office/powerpoint/2010/main" val="244107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10" name="Rectangle 2"/>
          <p:cNvSpPr>
            <a:spLocks noGrp="1" noChangeArrowheads="1"/>
          </p:cNvSpPr>
          <p:nvPr/>
        </p:nvSpPr>
        <p:spPr bwMode="auto">
          <a:xfrm>
            <a:off x="827088" y="487299"/>
            <a:ext cx="7528718"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§10.6.3 </a:t>
            </a:r>
            <a:r>
              <a:rPr lang="zh-CN" altLang="en-US" sz="3000" b="1" dirty="0">
                <a:solidFill>
                  <a:srgbClr val="000000"/>
                </a:solidFill>
                <a:latin typeface="Times New Roman" pitchFamily="18" charset="0"/>
                <a:cs typeface="Times New Roman" pitchFamily="18" charset="0"/>
              </a:rPr>
              <a:t>借助</a:t>
            </a:r>
            <a:r>
              <a:rPr lang="en-US" altLang="zh-CN" sz="3000" b="1" dirty="0">
                <a:solidFill>
                  <a:srgbClr val="000000"/>
                </a:solidFill>
                <a:latin typeface="Times New Roman" pitchFamily="18" charset="0"/>
                <a:cs typeface="Times New Roman" pitchFamily="18" charset="0"/>
              </a:rPr>
              <a:t>EDA</a:t>
            </a:r>
            <a:r>
              <a:rPr lang="zh-CN" altLang="en-US" sz="3000" b="1" dirty="0">
                <a:solidFill>
                  <a:srgbClr val="000000"/>
                </a:solidFill>
                <a:latin typeface="Times New Roman" pitchFamily="18" charset="0"/>
                <a:cs typeface="Times New Roman" pitchFamily="18" charset="0"/>
              </a:rPr>
              <a:t>工具自动生成安全状态机</a:t>
            </a:r>
          </a:p>
        </p:txBody>
      </p:sp>
      <p:sp>
        <p:nvSpPr>
          <p:cNvPr id="6" name="矩形 6"/>
          <p:cNvSpPr>
            <a:spLocks noChangeArrowheads="1"/>
          </p:cNvSpPr>
          <p:nvPr/>
        </p:nvSpPr>
        <p:spPr bwMode="auto">
          <a:xfrm>
            <a:off x="1174750" y="1268760"/>
            <a:ext cx="7573714" cy="195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在</a:t>
            </a:r>
            <a:r>
              <a:rPr lang="en-US" altLang="zh-CN" sz="2200" b="1" err="1">
                <a:latin typeface="Times New Roman" pitchFamily="18" charset="0"/>
                <a:cs typeface="Times New Roman" pitchFamily="18" charset="0"/>
              </a:rPr>
              <a:t>Quartus</a:t>
            </a:r>
            <a:r>
              <a:rPr lang="en-US" altLang="zh-CN" sz="2200" b="1">
                <a:latin typeface="Times New Roman" pitchFamily="18" charset="0"/>
                <a:cs typeface="Times New Roman" pitchFamily="18" charset="0"/>
              </a:rPr>
              <a:t> II</a:t>
            </a:r>
            <a:r>
              <a:rPr lang="zh-CN" altLang="en-US" sz="2200" b="1">
                <a:latin typeface="Times New Roman" pitchFamily="18" charset="0"/>
                <a:cs typeface="Times New Roman" pitchFamily="18" charset="0"/>
              </a:rPr>
              <a:t>中，选择</a:t>
            </a:r>
            <a:r>
              <a:rPr lang="en-US" altLang="zh-CN" sz="2200" b="1" err="1">
                <a:latin typeface="Times New Roman" pitchFamily="18" charset="0"/>
                <a:cs typeface="Times New Roman" pitchFamily="18" charset="0"/>
              </a:rPr>
              <a:t>Assignments→Settings</a:t>
            </a:r>
            <a:r>
              <a:rPr lang="zh-CN" altLang="en-US" sz="2200" b="1">
                <a:latin typeface="Times New Roman" pitchFamily="18" charset="0"/>
                <a:cs typeface="Times New Roman" pitchFamily="18" charset="0"/>
              </a:rPr>
              <a:t>，在跳出的对话框中，选择</a:t>
            </a:r>
            <a:r>
              <a:rPr lang="en-US" altLang="zh-CN" sz="2200" b="1">
                <a:latin typeface="Times New Roman" pitchFamily="18" charset="0"/>
                <a:cs typeface="Times New Roman" pitchFamily="18" charset="0"/>
              </a:rPr>
              <a:t>Category</a:t>
            </a:r>
            <a:r>
              <a:rPr lang="zh-CN" altLang="en-US" sz="2200" b="1">
                <a:latin typeface="Times New Roman" pitchFamily="18" charset="0"/>
                <a:cs typeface="Times New Roman" pitchFamily="18" charset="0"/>
              </a:rPr>
              <a:t>栏中的</a:t>
            </a:r>
            <a:r>
              <a:rPr lang="en-US" altLang="zh-CN" sz="2200" b="1">
                <a:latin typeface="Times New Roman" pitchFamily="18" charset="0"/>
                <a:cs typeface="Times New Roman" pitchFamily="18" charset="0"/>
              </a:rPr>
              <a:t>Analysis &amp; Synthesis Setting</a:t>
            </a:r>
            <a:r>
              <a:rPr lang="zh-CN" altLang="en-US" sz="2200" b="1">
                <a:latin typeface="Times New Roman" pitchFamily="18" charset="0"/>
                <a:cs typeface="Times New Roman" pitchFamily="18" charset="0"/>
              </a:rPr>
              <a:t>选项，在出现的窗口中单击按钮</a:t>
            </a:r>
            <a:r>
              <a:rPr lang="en-US" altLang="zh-CN" sz="2200" b="1">
                <a:latin typeface="Times New Roman" pitchFamily="18" charset="0"/>
                <a:cs typeface="Times New Roman" pitchFamily="18" charset="0"/>
              </a:rPr>
              <a:t>More Settings</a:t>
            </a:r>
            <a:r>
              <a:rPr lang="zh-CN" altLang="en-US" sz="2200" b="1">
                <a:latin typeface="Times New Roman" pitchFamily="18" charset="0"/>
                <a:cs typeface="Times New Roman" pitchFamily="18" charset="0"/>
              </a:rPr>
              <a:t>，然后选择新对话框的</a:t>
            </a:r>
            <a:r>
              <a:rPr lang="en-US" altLang="zh-CN" sz="2200" b="1" err="1">
                <a:latin typeface="Times New Roman" pitchFamily="18" charset="0"/>
                <a:cs typeface="Times New Roman" pitchFamily="18" charset="0"/>
              </a:rPr>
              <a:t>Option→Name→Safe</a:t>
            </a:r>
            <a:r>
              <a:rPr lang="en-US" altLang="zh-CN" sz="2200" b="1">
                <a:latin typeface="Times New Roman" pitchFamily="18" charset="0"/>
                <a:cs typeface="Times New Roman" pitchFamily="18" charset="0"/>
              </a:rPr>
              <a:t> State Machine</a:t>
            </a:r>
            <a:r>
              <a:rPr lang="zh-CN" altLang="en-US" sz="2200" b="1">
                <a:latin typeface="Times New Roman" pitchFamily="18" charset="0"/>
                <a:cs typeface="Times New Roman" pitchFamily="18" charset="0"/>
              </a:rPr>
              <a:t>，而在其下的</a:t>
            </a:r>
            <a:r>
              <a:rPr lang="en-US" altLang="zh-CN" sz="2200" b="1">
                <a:latin typeface="Times New Roman" pitchFamily="18" charset="0"/>
                <a:cs typeface="Times New Roman" pitchFamily="18" charset="0"/>
              </a:rPr>
              <a:t>Setting</a:t>
            </a:r>
            <a:r>
              <a:rPr lang="zh-CN" altLang="en-US" sz="2200" b="1">
                <a:latin typeface="Times New Roman" pitchFamily="18" charset="0"/>
                <a:cs typeface="Times New Roman" pitchFamily="18" charset="0"/>
              </a:rPr>
              <a:t>栏选择</a:t>
            </a:r>
            <a:r>
              <a:rPr lang="en-US" altLang="zh-CN" sz="2200" b="1">
                <a:latin typeface="Times New Roman" pitchFamily="18" charset="0"/>
                <a:cs typeface="Times New Roman" pitchFamily="18" charset="0"/>
              </a:rPr>
              <a:t>On</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p:txBody>
      </p:sp>
      <p:pic>
        <p:nvPicPr>
          <p:cNvPr id="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29021"/>
          <a:stretch/>
        </p:blipFill>
        <p:spPr bwMode="auto">
          <a:xfrm>
            <a:off x="2035163" y="3438051"/>
            <a:ext cx="5112568" cy="999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6"/>
          <p:cNvSpPr>
            <a:spLocks noChangeArrowheads="1"/>
          </p:cNvSpPr>
          <p:nvPr/>
        </p:nvSpPr>
        <p:spPr bwMode="auto">
          <a:xfrm>
            <a:off x="1187624" y="4938866"/>
            <a:ext cx="7573714" cy="43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另一种方法是用属性</a:t>
            </a:r>
            <a:r>
              <a:rPr lang="zh-CN" altLang="en-US" sz="2200" b="1">
                <a:latin typeface="Times New Roman" pitchFamily="18" charset="0"/>
                <a:cs typeface="Times New Roman" pitchFamily="18" charset="0"/>
                <a:sym typeface="Wingdings" panose="05000000000000000000" pitchFamily="2" charset="2"/>
              </a:rPr>
              <a:t>：</a:t>
            </a:r>
            <a:r>
              <a:rPr lang="en-US" altLang="zh-CN" sz="2200" b="1">
                <a:latin typeface="Times New Roman" pitchFamily="18" charset="0"/>
                <a:cs typeface="Times New Roman" pitchFamily="18" charset="0"/>
                <a:sym typeface="Wingdings" panose="05000000000000000000" pitchFamily="2" charset="2"/>
              </a:rPr>
              <a:t>(* </a:t>
            </a:r>
            <a:r>
              <a:rPr lang="en-US" altLang="zh-CN" sz="2200" b="1" err="1">
                <a:latin typeface="Times New Roman" pitchFamily="18" charset="0"/>
                <a:cs typeface="Times New Roman" pitchFamily="18" charset="0"/>
                <a:sym typeface="Wingdings" panose="05000000000000000000" pitchFamily="2" charset="2"/>
              </a:rPr>
              <a:t>syn_encoding</a:t>
            </a:r>
            <a:r>
              <a:rPr lang="en-US" altLang="zh-CN" sz="2200" b="1">
                <a:latin typeface="Times New Roman" pitchFamily="18" charset="0"/>
                <a:cs typeface="Times New Roman" pitchFamily="18" charset="0"/>
                <a:sym typeface="Wingdings" panose="05000000000000000000" pitchFamily="2" charset="2"/>
              </a:rPr>
              <a:t>=“safe, one-hot” *)</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42</a:t>
            </a:fld>
            <a:endParaRPr lang="zh-CN" altLang="en-US"/>
          </a:p>
        </p:txBody>
      </p:sp>
    </p:spTree>
    <p:extLst>
      <p:ext uri="{BB962C8B-B14F-4D97-AF65-F5344CB8AC3E}">
        <p14:creationId xmlns:p14="http://schemas.microsoft.com/office/powerpoint/2010/main" val="264890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dissolve">
                                      <p:cBhvr>
                                        <p:cTn id="14" dur="500"/>
                                        <p:tgtEl>
                                          <p:spTgt spid="6">
                                            <p:txEl>
                                              <p:pRg st="0" end="0"/>
                                            </p:txEl>
                                          </p:spTgt>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dissolve">
                                      <p:cBhvr>
                                        <p:cTn id="23"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3075" name="标题 1"/>
          <p:cNvSpPr>
            <a:spLocks noGrp="1"/>
          </p:cNvSpPr>
          <p:nvPr>
            <p:ph type="title"/>
          </p:nvPr>
        </p:nvSpPr>
        <p:spPr>
          <a:xfrm>
            <a:off x="1172393" y="-27384"/>
            <a:ext cx="7288039" cy="1143000"/>
          </a:xfrm>
        </p:spPr>
        <p:txBody>
          <a:bodyPr/>
          <a:lstStyle/>
          <a:p>
            <a:r>
              <a:rPr lang="en-US" altLang="zh-CN" sz="3600" b="1" dirty="0">
                <a:solidFill>
                  <a:srgbClr val="7030A0"/>
                </a:solidFill>
                <a:latin typeface="宋体" pitchFamily="2" charset="-122"/>
              </a:rPr>
              <a:t>§</a:t>
            </a:r>
            <a:r>
              <a:rPr lang="en-US" altLang="zh-CN" sz="3600" b="1" dirty="0">
                <a:solidFill>
                  <a:srgbClr val="7030A0"/>
                </a:solidFill>
                <a:latin typeface="Times New Roman" pitchFamily="18" charset="0"/>
                <a:cs typeface="Times New Roman" pitchFamily="18" charset="0"/>
              </a:rPr>
              <a:t>10.7</a:t>
            </a:r>
            <a:r>
              <a:rPr lang="en-US" altLang="zh-CN" sz="3600" b="1" dirty="0">
                <a:solidFill>
                  <a:srgbClr val="7030A0"/>
                </a:solidFill>
                <a:latin typeface="宋体" pitchFamily="2" charset="-122"/>
              </a:rPr>
              <a:t> </a:t>
            </a:r>
            <a:r>
              <a:rPr lang="zh-CN" altLang="en-US" sz="3600" b="1" dirty="0">
                <a:solidFill>
                  <a:srgbClr val="7030A0"/>
                </a:solidFill>
                <a:latin typeface="宋体" pitchFamily="2" charset="-122"/>
              </a:rPr>
              <a:t>硬件技术排除毛刺</a:t>
            </a:r>
          </a:p>
        </p:txBody>
      </p:sp>
      <p:sp>
        <p:nvSpPr>
          <p:cNvPr id="6" name="矩形 6"/>
          <p:cNvSpPr>
            <a:spLocks noChangeArrowheads="1"/>
          </p:cNvSpPr>
          <p:nvPr/>
        </p:nvSpPr>
        <p:spPr bwMode="auto">
          <a:xfrm>
            <a:off x="1043608" y="1556792"/>
            <a:ext cx="7920880" cy="5013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a:latin typeface="Times New Roman" pitchFamily="18" charset="0"/>
                <a:cs typeface="Times New Roman" pitchFamily="18" charset="0"/>
              </a:rPr>
              <a:t>通常通过</a:t>
            </a:r>
            <a:r>
              <a:rPr lang="zh-CN" altLang="en-US" sz="2200" b="1">
                <a:solidFill>
                  <a:srgbClr val="0000FF"/>
                </a:solidFill>
                <a:latin typeface="Times New Roman" pitchFamily="18" charset="0"/>
                <a:cs typeface="Times New Roman" pitchFamily="18" charset="0"/>
              </a:rPr>
              <a:t>使信号有微量的延时</a:t>
            </a:r>
            <a:r>
              <a:rPr lang="zh-CN" altLang="en-US" sz="2200" b="1">
                <a:latin typeface="Times New Roman" pitchFamily="18" charset="0"/>
                <a:cs typeface="Times New Roman" pitchFamily="18" charset="0"/>
              </a:rPr>
              <a:t>来消除数字系统中的毛刺现象。</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传统数字电路设计技术中较常用的方法是在通道上增加门电路，或利用所谓冗余技术来解决，甚至增加滤波电路，但这些方法在现代数字技术中完全行不通，因为：</a:t>
            </a:r>
            <a:endParaRPr lang="en-US" altLang="zh-CN" sz="2200" b="1">
              <a:latin typeface="Times New Roman" pitchFamily="18" charset="0"/>
              <a:cs typeface="Times New Roman" pitchFamily="18" charset="0"/>
            </a:endParaRPr>
          </a:p>
          <a:p>
            <a:pPr marL="180000" indent="0" eaLnBrk="1" hangingPunct="1">
              <a:lnSpc>
                <a:spcPct val="110000"/>
              </a:lnSpc>
              <a:spcBef>
                <a:spcPts val="0"/>
              </a:spcBef>
              <a:spcAft>
                <a:spcPts val="600"/>
              </a:spcAft>
              <a:buClr>
                <a:schemeClr val="tx1"/>
              </a:buClr>
              <a:buNone/>
            </a:pPr>
            <a:r>
              <a:rPr lang="zh-CN" altLang="en-US" sz="2000" b="1">
                <a:latin typeface="Times New Roman" pitchFamily="18" charset="0"/>
                <a:cs typeface="Times New Roman" pitchFamily="18" charset="0"/>
              </a:rPr>
              <a:t>（</a:t>
            </a:r>
            <a:r>
              <a:rPr lang="en-US" altLang="zh-CN" sz="2000" b="1">
                <a:latin typeface="Times New Roman" pitchFamily="18" charset="0"/>
                <a:cs typeface="Times New Roman" pitchFamily="18" charset="0"/>
              </a:rPr>
              <a:t>1</a:t>
            </a:r>
            <a:r>
              <a:rPr lang="zh-CN" altLang="en-US" sz="2000" b="1">
                <a:latin typeface="Times New Roman" pitchFamily="18" charset="0"/>
                <a:cs typeface="Times New Roman" pitchFamily="18" charset="0"/>
              </a:rPr>
              <a:t>）</a:t>
            </a:r>
            <a:r>
              <a:rPr lang="en-US" altLang="zh-CN" sz="2000" b="1">
                <a:latin typeface="Times New Roman" pitchFamily="18" charset="0"/>
                <a:cs typeface="Times New Roman" pitchFamily="18" charset="0"/>
              </a:rPr>
              <a:t>EDA</a:t>
            </a:r>
            <a:r>
              <a:rPr lang="zh-CN" altLang="en-US" sz="2000" b="1">
                <a:latin typeface="Times New Roman" pitchFamily="18" charset="0"/>
                <a:cs typeface="Times New Roman" pitchFamily="18" charset="0"/>
              </a:rPr>
              <a:t>对构建逻辑功能无贡献的逻辑器件都自动删除。</a:t>
            </a:r>
            <a:endParaRPr lang="en-US" altLang="zh-CN" sz="2000" b="1">
              <a:latin typeface="Times New Roman" pitchFamily="18" charset="0"/>
              <a:cs typeface="Times New Roman" pitchFamily="18" charset="0"/>
            </a:endParaRPr>
          </a:p>
          <a:p>
            <a:pPr marL="180000" indent="0" eaLnBrk="1" hangingPunct="1">
              <a:lnSpc>
                <a:spcPct val="110000"/>
              </a:lnSpc>
              <a:spcBef>
                <a:spcPts val="0"/>
              </a:spcBef>
              <a:spcAft>
                <a:spcPts val="600"/>
              </a:spcAft>
              <a:buClr>
                <a:schemeClr val="tx1"/>
              </a:buClr>
              <a:buNone/>
            </a:pPr>
            <a:r>
              <a:rPr lang="zh-CN" altLang="en-US" sz="2000" b="1">
                <a:latin typeface="Times New Roman" pitchFamily="18" charset="0"/>
                <a:cs typeface="Times New Roman" pitchFamily="18" charset="0"/>
              </a:rPr>
              <a:t>（</a:t>
            </a:r>
            <a:r>
              <a:rPr lang="en-US" altLang="zh-CN" sz="2000" b="1">
                <a:latin typeface="Times New Roman" pitchFamily="18" charset="0"/>
                <a:cs typeface="Times New Roman" pitchFamily="18" charset="0"/>
              </a:rPr>
              <a:t>2</a:t>
            </a:r>
            <a:r>
              <a:rPr lang="zh-CN" altLang="en-US" sz="2000" b="1">
                <a:latin typeface="Times New Roman" pitchFamily="18" charset="0"/>
                <a:cs typeface="Times New Roman" pitchFamily="18" charset="0"/>
              </a:rPr>
              <a:t>）</a:t>
            </a:r>
            <a:r>
              <a:rPr lang="en-US" altLang="zh-CN" sz="2000" b="1">
                <a:latin typeface="Times New Roman" pitchFamily="18" charset="0"/>
                <a:cs typeface="Times New Roman" pitchFamily="18" charset="0"/>
              </a:rPr>
              <a:t>PLD</a:t>
            </a:r>
            <a:r>
              <a:rPr lang="zh-CN" altLang="en-US" sz="2000" b="1">
                <a:latin typeface="Times New Roman" pitchFamily="18" charset="0"/>
                <a:cs typeface="Times New Roman" pitchFamily="18" charset="0"/>
              </a:rPr>
              <a:t>等器件没有诸如门电路的纯组合电路的元件，</a:t>
            </a:r>
            <a:r>
              <a:rPr lang="en-US" altLang="zh-CN" sz="2000" b="1">
                <a:latin typeface="Times New Roman" pitchFamily="18" charset="0"/>
                <a:cs typeface="Times New Roman" pitchFamily="18" charset="0"/>
              </a:rPr>
              <a:t>PLD</a:t>
            </a:r>
            <a:r>
              <a:rPr lang="zh-CN" altLang="en-US" sz="2000" b="1">
                <a:latin typeface="Times New Roman" pitchFamily="18" charset="0"/>
                <a:cs typeface="Times New Roman" pitchFamily="18" charset="0"/>
              </a:rPr>
              <a:t>组合逻辑电路功能的实现，未必具体到门电路实体，门电路逻辑功能的实现常常只是在可编程门阵列中多一个或几个熔丝点，在逻辑电路图中多一个或少一个逻辑门不一定影响延时，有时可能起反作用。</a:t>
            </a:r>
            <a:endParaRPr lang="en-US" altLang="zh-CN" sz="2000" b="1">
              <a:latin typeface="Times New Roman" pitchFamily="18" charset="0"/>
              <a:cs typeface="Times New Roman" pitchFamily="18" charset="0"/>
            </a:endParaRPr>
          </a:p>
          <a:p>
            <a:pPr marL="180000" indent="0" eaLnBrk="1" hangingPunct="1">
              <a:lnSpc>
                <a:spcPct val="110000"/>
              </a:lnSpc>
              <a:spcBef>
                <a:spcPts val="0"/>
              </a:spcBef>
              <a:spcAft>
                <a:spcPts val="600"/>
              </a:spcAft>
              <a:buClr>
                <a:schemeClr val="tx1"/>
              </a:buClr>
              <a:buNone/>
            </a:pPr>
            <a:r>
              <a:rPr lang="zh-CN" altLang="en-US" sz="2000" b="1">
                <a:latin typeface="Times New Roman" pitchFamily="18" charset="0"/>
                <a:cs typeface="Times New Roman" pitchFamily="18" charset="0"/>
              </a:rPr>
              <a:t>（</a:t>
            </a:r>
            <a:r>
              <a:rPr lang="en-US" altLang="zh-CN" sz="2000" b="1">
                <a:latin typeface="Times New Roman" pitchFamily="18" charset="0"/>
                <a:cs typeface="Times New Roman" pitchFamily="18" charset="0"/>
              </a:rPr>
              <a:t>3</a:t>
            </a:r>
            <a:r>
              <a:rPr lang="zh-CN" altLang="en-US" sz="2000" b="1">
                <a:latin typeface="Times New Roman" pitchFamily="18" charset="0"/>
                <a:cs typeface="Times New Roman" pitchFamily="18" charset="0"/>
              </a:rPr>
              <a:t>）每一种目标器件的基本延时特性都不同，且延时特性随外部因素变化，延时量极难控制。</a:t>
            </a:r>
            <a:endParaRPr lang="en-US" altLang="zh-CN" sz="2000" b="1">
              <a:latin typeface="Times New Roman" pitchFamily="18" charset="0"/>
              <a:cs typeface="Times New Roman" pitchFamily="18" charset="0"/>
            </a:endParaRPr>
          </a:p>
          <a:p>
            <a:pPr marL="180000" indent="0" eaLnBrk="1" hangingPunct="1">
              <a:lnSpc>
                <a:spcPct val="110000"/>
              </a:lnSpc>
              <a:spcBef>
                <a:spcPts val="0"/>
              </a:spcBef>
              <a:spcAft>
                <a:spcPts val="600"/>
              </a:spcAft>
              <a:buClr>
                <a:schemeClr val="tx1"/>
              </a:buClr>
              <a:buNone/>
            </a:pPr>
            <a:r>
              <a:rPr lang="zh-CN" altLang="en-US" sz="2000" b="1">
                <a:latin typeface="Times New Roman" pitchFamily="18" charset="0"/>
                <a:cs typeface="Times New Roman" pitchFamily="18" charset="0"/>
              </a:rPr>
              <a:t>（</a:t>
            </a:r>
            <a:r>
              <a:rPr lang="en-US" altLang="zh-CN" sz="2000" b="1">
                <a:latin typeface="Times New Roman" pitchFamily="18" charset="0"/>
                <a:cs typeface="Times New Roman" pitchFamily="18" charset="0"/>
              </a:rPr>
              <a:t>4</a:t>
            </a:r>
            <a:r>
              <a:rPr lang="zh-CN" altLang="en-US" sz="2000" b="1">
                <a:latin typeface="Times New Roman" pitchFamily="18" charset="0"/>
                <a:cs typeface="Times New Roman" pitchFamily="18" charset="0"/>
              </a:rPr>
              <a:t>）现代数字系统属于高速系统，增加几个门电路或滤波电容不可能达到需要的延时。</a:t>
            </a:r>
            <a:endParaRPr lang="en-US" altLang="zh-CN" sz="2000" b="1">
              <a:latin typeface="Times New Roman" pitchFamily="18" charset="0"/>
              <a:cs typeface="Times New Roman" pitchFamily="18" charset="0"/>
            </a:endParaRPr>
          </a:p>
        </p:txBody>
      </p:sp>
      <p:sp>
        <p:nvSpPr>
          <p:cNvPr id="7" name="Rectangle 2"/>
          <p:cNvSpPr>
            <a:spLocks noGrp="1" noChangeArrowheads="1"/>
          </p:cNvSpPr>
          <p:nvPr/>
        </p:nvSpPr>
        <p:spPr bwMode="auto">
          <a:xfrm>
            <a:off x="1003722" y="908720"/>
            <a:ext cx="7528718"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§10.7.1 </a:t>
            </a:r>
            <a:r>
              <a:rPr lang="zh-CN" altLang="en-US" sz="3000" b="1" dirty="0">
                <a:solidFill>
                  <a:srgbClr val="000000"/>
                </a:solidFill>
                <a:latin typeface="Times New Roman" pitchFamily="18" charset="0"/>
                <a:cs typeface="Times New Roman" pitchFamily="18" charset="0"/>
              </a:rPr>
              <a:t>延时方式去毛刺</a:t>
            </a: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43</a:t>
            </a:fld>
            <a:endParaRPr lang="zh-CN" altLang="en-US"/>
          </a:p>
        </p:txBody>
      </p:sp>
    </p:spTree>
    <p:extLst>
      <p:ext uri="{BB962C8B-B14F-4D97-AF65-F5344CB8AC3E}">
        <p14:creationId xmlns:p14="http://schemas.microsoft.com/office/powerpoint/2010/main" val="59879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1000"/>
                                        <p:tgtEl>
                                          <p:spTgt spid="3075"/>
                                        </p:tgtEl>
                                      </p:cBhvr>
                                    </p:animEffect>
                                    <p:anim calcmode="lin" valueType="num">
                                      <p:cBhvr>
                                        <p:cTn id="8" dur="1000" fill="hold"/>
                                        <p:tgtEl>
                                          <p:spTgt spid="3075"/>
                                        </p:tgtEl>
                                        <p:attrNameLst>
                                          <p:attrName>ppt_x</p:attrName>
                                        </p:attrNameLst>
                                      </p:cBhvr>
                                      <p:tavLst>
                                        <p:tav tm="0">
                                          <p:val>
                                            <p:strVal val="#ppt_x"/>
                                          </p:val>
                                        </p:tav>
                                        <p:tav tm="100000">
                                          <p:val>
                                            <p:strVal val="#ppt_x"/>
                                          </p:val>
                                        </p:tav>
                                      </p:tavLst>
                                    </p:anim>
                                    <p:anim calcmode="lin" valueType="num">
                                      <p:cBhvr>
                                        <p:cTn id="9"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dissolve">
                                      <p:cBhvr>
                                        <p:cTn id="21" dur="500"/>
                                        <p:tgtEl>
                                          <p:spTgt spid="6">
                                            <p:txEl>
                                              <p:pRg st="0" end="0"/>
                                            </p:txEl>
                                          </p:spTgt>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dissolve">
                                      <p:cBhvr>
                                        <p:cTn id="25" dur="500"/>
                                        <p:tgtEl>
                                          <p:spTgt spid="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dissolve">
                                      <p:cBhvr>
                                        <p:cTn id="30" dur="500"/>
                                        <p:tgtEl>
                                          <p:spTgt spid="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Effect transition="in" filter="dissolve">
                                      <p:cBhvr>
                                        <p:cTn id="35" dur="500"/>
                                        <p:tgtEl>
                                          <p:spTgt spid="6">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6">
                                            <p:txEl>
                                              <p:pRg st="4" end="4"/>
                                            </p:txEl>
                                          </p:spTgt>
                                        </p:tgtEl>
                                        <p:attrNameLst>
                                          <p:attrName>style.visibility</p:attrName>
                                        </p:attrNameLst>
                                      </p:cBhvr>
                                      <p:to>
                                        <p:strVal val="visible"/>
                                      </p:to>
                                    </p:set>
                                    <p:animEffect transition="in" filter="dissolve">
                                      <p:cBhvr>
                                        <p:cTn id="40" dur="500"/>
                                        <p:tgtEl>
                                          <p:spTgt spid="6">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animEffect transition="in" filter="dissolve">
                                      <p:cBhvr>
                                        <p:cTn id="45"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 name="矩形 15"/>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6" name="矩形 6"/>
          <p:cNvSpPr>
            <a:spLocks noChangeArrowheads="1"/>
          </p:cNvSpPr>
          <p:nvPr/>
        </p:nvSpPr>
        <p:spPr bwMode="auto">
          <a:xfrm>
            <a:off x="899592" y="305615"/>
            <a:ext cx="7920880" cy="1179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现代数字系统中的延时技术，使用触发器或寄存器等</a:t>
            </a:r>
            <a:r>
              <a:rPr lang="zh-CN" altLang="en-US" sz="2200" b="1">
                <a:solidFill>
                  <a:srgbClr val="FF0000"/>
                </a:solidFill>
                <a:latin typeface="Times New Roman" pitchFamily="18" charset="0"/>
                <a:cs typeface="Times New Roman" pitchFamily="18" charset="0"/>
              </a:rPr>
              <a:t>时序元件</a:t>
            </a:r>
            <a:r>
              <a:rPr lang="zh-CN" altLang="en-US" sz="2200" b="1">
                <a:latin typeface="Times New Roman" pitchFamily="18" charset="0"/>
                <a:cs typeface="Times New Roman" pitchFamily="18" charset="0"/>
              </a:rPr>
              <a:t>或电路对输入或输出或电路通道上的信号进行适当的延时，或延时采样，使处理过的信号再输出后能避开毛刺。</a:t>
            </a:r>
            <a:endParaRPr lang="en-US" altLang="zh-CN" sz="2200" b="1">
              <a:latin typeface="Times New Roman" pitchFamily="18" charset="0"/>
              <a:cs typeface="Times New Roman" pitchFamily="18" charset="0"/>
            </a:endParaRPr>
          </a:p>
        </p:txBody>
      </p:sp>
      <p:pic>
        <p:nvPicPr>
          <p:cNvPr id="8"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23326"/>
          <a:stretch/>
        </p:blipFill>
        <p:spPr bwMode="auto">
          <a:xfrm>
            <a:off x="1160336" y="2348880"/>
            <a:ext cx="7474301"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圆角矩形标注 2"/>
          <p:cNvSpPr/>
          <p:nvPr/>
        </p:nvSpPr>
        <p:spPr>
          <a:xfrm>
            <a:off x="1115616" y="3501008"/>
            <a:ext cx="2376264" cy="648072"/>
          </a:xfrm>
          <a:prstGeom prst="wedgeRoundRectCallout">
            <a:avLst>
              <a:gd name="adj1" fmla="val -22125"/>
              <a:gd name="adj2" fmla="val -8410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a:latin typeface="Times New Roman" panose="02020603050405020304" pitchFamily="18" charset="0"/>
                <a:cs typeface="Times New Roman" panose="02020603050405020304" pitchFamily="18" charset="0"/>
              </a:rPr>
              <a:t>延时时钟</a:t>
            </a:r>
            <a:r>
              <a:rPr lang="en-US" altLang="zh-CN" b="1" err="1">
                <a:latin typeface="Times New Roman" panose="02020603050405020304" pitchFamily="18" charset="0"/>
                <a:cs typeface="Times New Roman" panose="02020603050405020304" pitchFamily="18" charset="0"/>
              </a:rPr>
              <a:t>Delay_CLK</a:t>
            </a:r>
            <a:r>
              <a:rPr lang="zh-CN" altLang="en-US" b="1">
                <a:latin typeface="Times New Roman" panose="02020603050405020304" pitchFamily="18" charset="0"/>
                <a:cs typeface="Times New Roman" panose="02020603050405020304" pitchFamily="18" charset="0"/>
              </a:rPr>
              <a:t>决定延时量</a:t>
            </a:r>
          </a:p>
        </p:txBody>
      </p:sp>
      <p:sp>
        <p:nvSpPr>
          <p:cNvPr id="11" name="Rectangle 3"/>
          <p:cNvSpPr>
            <a:spLocks noChangeArrowheads="1"/>
          </p:cNvSpPr>
          <p:nvPr/>
        </p:nvSpPr>
        <p:spPr bwMode="auto">
          <a:xfrm>
            <a:off x="3851920" y="3606457"/>
            <a:ext cx="4968552"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单触发器延时电路（左图输入，右图输出）</a:t>
            </a:r>
          </a:p>
        </p:txBody>
      </p:sp>
      <p:sp>
        <p:nvSpPr>
          <p:cNvPr id="12" name="圆角矩形标注 11"/>
          <p:cNvSpPr/>
          <p:nvPr/>
        </p:nvSpPr>
        <p:spPr>
          <a:xfrm>
            <a:off x="1331640" y="1590233"/>
            <a:ext cx="5040560" cy="640662"/>
          </a:xfrm>
          <a:prstGeom prst="wedgeRoundRectCallout">
            <a:avLst>
              <a:gd name="adj1" fmla="val -23084"/>
              <a:gd name="adj2" fmla="val 6617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a:latin typeface="Times New Roman" panose="02020603050405020304" pitchFamily="18" charset="0"/>
                <a:cs typeface="Times New Roman" panose="02020603050405020304" pitchFamily="18" charset="0"/>
              </a:rPr>
              <a:t>CLK_OR_DATA</a:t>
            </a:r>
            <a:r>
              <a:rPr lang="zh-CN" altLang="en-US" b="1">
                <a:latin typeface="Times New Roman" panose="02020603050405020304" pitchFamily="18" charset="0"/>
                <a:cs typeface="Times New Roman" panose="02020603050405020304" pitchFamily="18" charset="0"/>
              </a:rPr>
              <a:t>的时钟周期宽度大于</a:t>
            </a:r>
            <a:r>
              <a:rPr lang="en-US" altLang="zh-CN" b="1" err="1">
                <a:latin typeface="Times New Roman" panose="02020603050405020304" pitchFamily="18" charset="0"/>
                <a:cs typeface="Times New Roman" panose="02020603050405020304" pitchFamily="18" charset="0"/>
              </a:rPr>
              <a:t>Delay_CLK</a:t>
            </a:r>
            <a:r>
              <a:rPr lang="zh-CN" altLang="en-US" b="1">
                <a:latin typeface="Times New Roman" panose="02020603050405020304" pitchFamily="18" charset="0"/>
                <a:cs typeface="Times New Roman" panose="02020603050405020304" pitchFamily="18" charset="0"/>
              </a:rPr>
              <a:t>，必要时，二者符合特定比例关系</a:t>
            </a:r>
          </a:p>
        </p:txBody>
      </p:sp>
      <p:sp>
        <p:nvSpPr>
          <p:cNvPr id="15" name="矩形 6"/>
          <p:cNvSpPr>
            <a:spLocks noChangeArrowheads="1"/>
          </p:cNvSpPr>
          <p:nvPr/>
        </p:nvSpPr>
        <p:spPr bwMode="auto">
          <a:xfrm>
            <a:off x="1115616" y="4365104"/>
            <a:ext cx="7920880" cy="2326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a:latin typeface="Times New Roman" pitchFamily="18" charset="0"/>
                <a:cs typeface="Times New Roman" pitchFamily="18" charset="0"/>
              </a:rPr>
              <a:t>对于进入</a:t>
            </a:r>
            <a:r>
              <a:rPr lang="en-US" altLang="zh-CN" sz="2200" b="1">
                <a:latin typeface="Times New Roman" pitchFamily="18" charset="0"/>
                <a:cs typeface="Times New Roman" pitchFamily="18" charset="0"/>
              </a:rPr>
              <a:t>FPGA</a:t>
            </a:r>
            <a:r>
              <a:rPr lang="zh-CN" altLang="en-US" sz="2200" b="1">
                <a:latin typeface="Times New Roman" pitchFamily="18" charset="0"/>
                <a:cs typeface="Times New Roman" pitchFamily="18" charset="0"/>
              </a:rPr>
              <a:t>的信号或时钟，建议用触发器延时电路来排除毛刺，特别是由专用时钟输入口进入</a:t>
            </a:r>
            <a:r>
              <a:rPr lang="en-US" altLang="zh-CN" sz="2200" b="1">
                <a:latin typeface="Times New Roman" pitchFamily="18" charset="0"/>
                <a:cs typeface="Times New Roman" pitchFamily="18" charset="0"/>
              </a:rPr>
              <a:t>FPGA</a:t>
            </a:r>
            <a:r>
              <a:rPr lang="zh-CN" altLang="en-US" sz="2200" b="1">
                <a:latin typeface="Times New Roman" pitchFamily="18" charset="0"/>
                <a:cs typeface="Times New Roman" pitchFamily="18" charset="0"/>
              </a:rPr>
              <a:t>的时钟。进入锁相环的时钟信号入口虽然也是专用时钟口，但不必加任何额外电路。对于一般情况的非驱动锁相环的时钟信号的毛刺预防，延时控制时钟</a:t>
            </a:r>
            <a:r>
              <a:rPr lang="en-US" altLang="zh-CN" sz="2200" b="1">
                <a:latin typeface="Times New Roman" pitchFamily="18" charset="0"/>
                <a:cs typeface="Times New Roman" pitchFamily="18" charset="0"/>
              </a:rPr>
              <a:t>DELAY_CLK</a:t>
            </a:r>
            <a:r>
              <a:rPr lang="zh-CN" altLang="en-US" sz="2200" b="1">
                <a:latin typeface="Times New Roman" pitchFamily="18" charset="0"/>
                <a:cs typeface="Times New Roman" pitchFamily="18" charset="0"/>
              </a:rPr>
              <a:t>的频率应远高于工作时钟，且</a:t>
            </a:r>
            <a:r>
              <a:rPr lang="en-US" altLang="zh-CN" sz="2200" b="1">
                <a:latin typeface="Times New Roman" pitchFamily="18" charset="0"/>
                <a:cs typeface="Times New Roman" pitchFamily="18" charset="0"/>
              </a:rPr>
              <a:t>DELAY_CLK</a:t>
            </a:r>
            <a:r>
              <a:rPr lang="zh-CN" altLang="en-US" sz="2200" b="1">
                <a:latin typeface="Times New Roman" pitchFamily="18" charset="0"/>
                <a:cs typeface="Times New Roman" pitchFamily="18" charset="0"/>
              </a:rPr>
              <a:t>最好来自锁相环。</a:t>
            </a:r>
            <a:endParaRPr lang="en-US" altLang="zh-CN" sz="2200" b="1">
              <a:latin typeface="Times New Roman" pitchFamily="18" charset="0"/>
              <a:cs typeface="Times New Roman" pitchFamily="18" charset="0"/>
            </a:endParaRPr>
          </a:p>
        </p:txBody>
      </p:sp>
      <p:sp>
        <p:nvSpPr>
          <p:cNvPr id="13"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44</a:t>
            </a:fld>
            <a:endParaRPr lang="zh-CN" altLang="en-US"/>
          </a:p>
        </p:txBody>
      </p:sp>
    </p:spTree>
    <p:extLst>
      <p:ext uri="{BB962C8B-B14F-4D97-AF65-F5344CB8AC3E}">
        <p14:creationId xmlns:p14="http://schemas.microsoft.com/office/powerpoint/2010/main" val="111731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par>
                          <p:cTn id="15" fill="hold">
                            <p:stCondLst>
                              <p:cond delay="1000"/>
                            </p:stCondLst>
                            <p:childTnLst>
                              <p:par>
                                <p:cTn id="16" presetID="55"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1000" fill="hold"/>
                                        <p:tgtEl>
                                          <p:spTgt spid="3"/>
                                        </p:tgtEl>
                                        <p:attrNameLst>
                                          <p:attrName>ppt_w</p:attrName>
                                        </p:attrNameLst>
                                      </p:cBhvr>
                                      <p:tavLst>
                                        <p:tav tm="0">
                                          <p:val>
                                            <p:strVal val="#ppt_w*0.70"/>
                                          </p:val>
                                        </p:tav>
                                        <p:tav tm="100000">
                                          <p:val>
                                            <p:strVal val="#ppt_w"/>
                                          </p:val>
                                        </p:tav>
                                      </p:tavLst>
                                    </p:anim>
                                    <p:anim calcmode="lin" valueType="num">
                                      <p:cBhvr>
                                        <p:cTn id="19" dur="1000" fill="hold"/>
                                        <p:tgtEl>
                                          <p:spTgt spid="3"/>
                                        </p:tgtEl>
                                        <p:attrNameLst>
                                          <p:attrName>ppt_h</p:attrName>
                                        </p:attrNameLst>
                                      </p:cBhvr>
                                      <p:tavLst>
                                        <p:tav tm="0">
                                          <p:val>
                                            <p:strVal val="#ppt_h"/>
                                          </p:val>
                                        </p:tav>
                                        <p:tav tm="100000">
                                          <p:val>
                                            <p:strVal val="#ppt_h"/>
                                          </p:val>
                                        </p:tav>
                                      </p:tavLst>
                                    </p:anim>
                                    <p:animEffect transition="in" filter="fade">
                                      <p:cBhvr>
                                        <p:cTn id="20" dur="1000"/>
                                        <p:tgtEl>
                                          <p:spTgt spid="3"/>
                                        </p:tgtEl>
                                      </p:cBhvr>
                                    </p:animEffect>
                                  </p:childTnLst>
                                </p:cTn>
                              </p:par>
                            </p:childTnLst>
                          </p:cTn>
                        </p:par>
                        <p:par>
                          <p:cTn id="21" fill="hold">
                            <p:stCondLst>
                              <p:cond delay="2000"/>
                            </p:stCondLst>
                            <p:childTnLst>
                              <p:par>
                                <p:cTn id="22" presetID="55"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strVal val="#ppt_w*0.70"/>
                                          </p:val>
                                        </p:tav>
                                        <p:tav tm="100000">
                                          <p:val>
                                            <p:strVal val="#ppt_w"/>
                                          </p:val>
                                        </p:tav>
                                      </p:tavLst>
                                    </p:anim>
                                    <p:anim calcmode="lin" valueType="num">
                                      <p:cBhvr>
                                        <p:cTn id="25" dur="1000" fill="hold"/>
                                        <p:tgtEl>
                                          <p:spTgt spid="12"/>
                                        </p:tgtEl>
                                        <p:attrNameLst>
                                          <p:attrName>ppt_h</p:attrName>
                                        </p:attrNameLst>
                                      </p:cBhvr>
                                      <p:tavLst>
                                        <p:tav tm="0">
                                          <p:val>
                                            <p:strVal val="#ppt_h"/>
                                          </p:val>
                                        </p:tav>
                                        <p:tav tm="100000">
                                          <p:val>
                                            <p:strVal val="#ppt_h"/>
                                          </p:val>
                                        </p:tav>
                                      </p:tavLst>
                                    </p:anim>
                                    <p:animEffect transition="in" filter="fade">
                                      <p:cBhvr>
                                        <p:cTn id="26" dur="10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dissolve">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11" grpId="0" animBg="1"/>
      <p:bldP spid="12" grpId="0" animBg="1"/>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pic>
        <p:nvPicPr>
          <p:cNvPr id="9"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b="17317"/>
          <a:stretch/>
        </p:blipFill>
        <p:spPr bwMode="auto">
          <a:xfrm>
            <a:off x="1237406" y="953782"/>
            <a:ext cx="7605291" cy="1470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3"/>
          <p:cNvSpPr>
            <a:spLocks noChangeArrowheads="1"/>
          </p:cNvSpPr>
          <p:nvPr/>
        </p:nvSpPr>
        <p:spPr bwMode="auto">
          <a:xfrm>
            <a:off x="2555775" y="2810788"/>
            <a:ext cx="4968552"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双触发器延时电路（左图输入，右图输出）</a:t>
            </a:r>
          </a:p>
        </p:txBody>
      </p:sp>
      <p:sp>
        <p:nvSpPr>
          <p:cNvPr id="14" name="Rectangle 3"/>
          <p:cNvSpPr>
            <a:spLocks noChangeArrowheads="1"/>
          </p:cNvSpPr>
          <p:nvPr/>
        </p:nvSpPr>
        <p:spPr bwMode="auto">
          <a:xfrm>
            <a:off x="3563888" y="5835764"/>
            <a:ext cx="2743391"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双寄存器数据延时电路</a:t>
            </a:r>
          </a:p>
        </p:txBody>
      </p:sp>
      <p:pic>
        <p:nvPicPr>
          <p:cNvPr id="10"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b="21673"/>
          <a:stretch/>
        </p:blipFill>
        <p:spPr bwMode="auto">
          <a:xfrm>
            <a:off x="1619672" y="4167372"/>
            <a:ext cx="6568992" cy="143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圆角矩形标注 1"/>
          <p:cNvSpPr/>
          <p:nvPr/>
        </p:nvSpPr>
        <p:spPr>
          <a:xfrm>
            <a:off x="1237406" y="3680448"/>
            <a:ext cx="1728192" cy="612648"/>
          </a:xfrm>
          <a:prstGeom prst="wedgeRoundRectCallout">
            <a:avLst>
              <a:gd name="adj1" fmla="val -20834"/>
              <a:gd name="adj2" fmla="val 8700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a:t>针对总线数据通道的延时</a:t>
            </a:r>
          </a:p>
        </p:txBody>
      </p:sp>
      <p:sp>
        <p:nvSpPr>
          <p:cNvPr id="11"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45</a:t>
            </a:fld>
            <a:endParaRPr lang="zh-CN" altLang="en-US"/>
          </a:p>
        </p:txBody>
      </p:sp>
    </p:spTree>
    <p:extLst>
      <p:ext uri="{BB962C8B-B14F-4D97-AF65-F5344CB8AC3E}">
        <p14:creationId xmlns:p14="http://schemas.microsoft.com/office/powerpoint/2010/main" val="65119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par>
                          <p:cTn id="18" fill="hold">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6" name="矩形 6"/>
          <p:cNvSpPr>
            <a:spLocks noChangeArrowheads="1"/>
          </p:cNvSpPr>
          <p:nvPr/>
        </p:nvSpPr>
        <p:spPr bwMode="auto">
          <a:xfrm>
            <a:off x="1187624" y="1457313"/>
            <a:ext cx="7632848" cy="2403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solidFill>
                  <a:srgbClr val="FF0000"/>
                </a:solidFill>
                <a:latin typeface="Times New Roman" pitchFamily="18" charset="0"/>
                <a:cs typeface="Times New Roman" pitchFamily="18" charset="0"/>
              </a:rPr>
              <a:t>延时方式去毛刺</a:t>
            </a:r>
            <a:r>
              <a:rPr lang="zh-CN" altLang="en-US" sz="2200" b="1">
                <a:latin typeface="Times New Roman" pitchFamily="18" charset="0"/>
                <a:cs typeface="Times New Roman" pitchFamily="18" charset="0"/>
              </a:rPr>
              <a:t>主要针对数据或时钟</a:t>
            </a:r>
            <a:r>
              <a:rPr lang="zh-CN" altLang="en-US" sz="2200" b="1">
                <a:solidFill>
                  <a:srgbClr val="0000FF"/>
                </a:solidFill>
                <a:latin typeface="Times New Roman" pitchFamily="18" charset="0"/>
                <a:cs typeface="Times New Roman" pitchFamily="18" charset="0"/>
              </a:rPr>
              <a:t>单边沿的毛刺</a:t>
            </a:r>
            <a:r>
              <a:rPr lang="zh-CN" altLang="en-US" sz="2200" b="1">
                <a:latin typeface="Times New Roman" pitchFamily="18" charset="0"/>
                <a:cs typeface="Times New Roman" pitchFamily="18" charset="0"/>
              </a:rPr>
              <a:t>，且延时时钟信号的周期应该与主通道的输入数据时序宽度或时钟的周期有较好配合。</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对于</a:t>
            </a:r>
            <a:r>
              <a:rPr lang="zh-CN" altLang="en-US" sz="2200" b="1">
                <a:solidFill>
                  <a:srgbClr val="0000FF"/>
                </a:solidFill>
                <a:latin typeface="Times New Roman" pitchFamily="18" charset="0"/>
                <a:cs typeface="Times New Roman" pitchFamily="18" charset="0"/>
              </a:rPr>
              <a:t>双边沿都有毛刺</a:t>
            </a:r>
            <a:r>
              <a:rPr lang="zh-CN" altLang="en-US" sz="2200" b="1">
                <a:latin typeface="Times New Roman" pitchFamily="18" charset="0"/>
                <a:cs typeface="Times New Roman" pitchFamily="18" charset="0"/>
              </a:rPr>
              <a:t>或抖动的时钟信号，如按键的抖动，来自电机转速光电测控脉冲信号的抖动等含大量随机干扰毛刺的时钟信号，可采用</a:t>
            </a:r>
            <a:r>
              <a:rPr lang="zh-CN" altLang="en-US" sz="2200" b="1">
                <a:solidFill>
                  <a:srgbClr val="FF0000"/>
                </a:solidFill>
                <a:latin typeface="Times New Roman" pitchFamily="18" charset="0"/>
                <a:cs typeface="Times New Roman" pitchFamily="18" charset="0"/>
              </a:rPr>
              <a:t>逻辑方式去毛刺</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p:txBody>
      </p:sp>
      <p:sp>
        <p:nvSpPr>
          <p:cNvPr id="7" name="Rectangle 2"/>
          <p:cNvSpPr>
            <a:spLocks noGrp="1" noChangeArrowheads="1"/>
          </p:cNvSpPr>
          <p:nvPr/>
        </p:nvSpPr>
        <p:spPr bwMode="auto">
          <a:xfrm>
            <a:off x="1003722" y="631315"/>
            <a:ext cx="7528718"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§10.7.2 </a:t>
            </a:r>
            <a:r>
              <a:rPr lang="zh-CN" altLang="en-US" sz="3000" b="1" dirty="0">
                <a:solidFill>
                  <a:srgbClr val="000000"/>
                </a:solidFill>
                <a:latin typeface="Times New Roman" pitchFamily="18" charset="0"/>
                <a:cs typeface="Times New Roman" pitchFamily="18" charset="0"/>
              </a:rPr>
              <a:t>逻辑方式去毛刺</a:t>
            </a: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46</a:t>
            </a:fld>
            <a:endParaRPr lang="zh-CN" altLang="en-US"/>
          </a:p>
        </p:txBody>
      </p:sp>
    </p:spTree>
    <p:extLst>
      <p:ext uri="{BB962C8B-B14F-4D97-AF65-F5344CB8AC3E}">
        <p14:creationId xmlns:p14="http://schemas.microsoft.com/office/powerpoint/2010/main" val="1900237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dissolve">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dissolve">
                                      <p:cBhvr>
                                        <p:cTn id="19"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pic>
        <p:nvPicPr>
          <p:cNvPr id="5"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37874"/>
          <a:stretch/>
        </p:blipFill>
        <p:spPr bwMode="auto">
          <a:xfrm>
            <a:off x="1648991" y="1496979"/>
            <a:ext cx="6618132" cy="842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707904" y="416858"/>
            <a:ext cx="2952328" cy="707886"/>
          </a:xfrm>
          <a:prstGeom prst="rect">
            <a:avLst/>
          </a:prstGeom>
          <a:noFill/>
        </p:spPr>
        <p:txBody>
          <a:bodyPr wrap="square" rtlCol="0">
            <a:spAutoFit/>
          </a:bodyPr>
          <a:lstStyle/>
          <a:p>
            <a:r>
              <a:rPr lang="zh-CN" altLang="en-US" sz="2000" b="1" dirty="0">
                <a:solidFill>
                  <a:srgbClr val="0000FF"/>
                </a:solidFill>
              </a:rPr>
              <a:t>信号的上升沿和下降沿都含随机干扰抖动信号</a:t>
            </a:r>
          </a:p>
        </p:txBody>
      </p:sp>
      <p:cxnSp>
        <p:nvCxnSpPr>
          <p:cNvPr id="4" name="直接连接符 3"/>
          <p:cNvCxnSpPr/>
          <p:nvPr/>
        </p:nvCxnSpPr>
        <p:spPr>
          <a:xfrm flipH="1">
            <a:off x="3131840" y="1124744"/>
            <a:ext cx="864096" cy="948298"/>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940152" y="1135698"/>
            <a:ext cx="576064" cy="937344"/>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pic>
        <p:nvPicPr>
          <p:cNvPr id="8"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b="17408"/>
          <a:stretch/>
        </p:blipFill>
        <p:spPr bwMode="auto">
          <a:xfrm>
            <a:off x="1393879" y="3657218"/>
            <a:ext cx="7580378" cy="1408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1272355" y="3369186"/>
            <a:ext cx="1571454" cy="707886"/>
          </a:xfrm>
          <a:prstGeom prst="rect">
            <a:avLst/>
          </a:prstGeom>
          <a:noFill/>
        </p:spPr>
        <p:txBody>
          <a:bodyPr wrap="square" rtlCol="0">
            <a:spAutoFit/>
          </a:bodyPr>
          <a:lstStyle/>
          <a:p>
            <a:r>
              <a:rPr lang="zh-CN" altLang="en-US" sz="2000" b="1">
                <a:solidFill>
                  <a:srgbClr val="0000FF"/>
                </a:solidFill>
              </a:rPr>
              <a:t>键输入信号</a:t>
            </a:r>
            <a:r>
              <a:rPr lang="en-US" altLang="zh-CN" sz="2000" b="1">
                <a:solidFill>
                  <a:srgbClr val="0000FF"/>
                </a:solidFill>
                <a:latin typeface="Times New Roman" panose="02020603050405020304" pitchFamily="18" charset="0"/>
                <a:cs typeface="Times New Roman" panose="02020603050405020304" pitchFamily="18" charset="0"/>
              </a:rPr>
              <a:t>KEY_IN</a:t>
            </a:r>
            <a:endParaRPr lang="zh-CN" altLang="en-US" sz="2000" b="1">
              <a:solidFill>
                <a:srgbClr val="0000FF"/>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1272355" y="5025370"/>
            <a:ext cx="1571454" cy="707886"/>
          </a:xfrm>
          <a:prstGeom prst="rect">
            <a:avLst/>
          </a:prstGeom>
          <a:noFill/>
        </p:spPr>
        <p:txBody>
          <a:bodyPr wrap="square" rtlCol="0">
            <a:spAutoFit/>
          </a:bodyPr>
          <a:lstStyle/>
          <a:p>
            <a:r>
              <a:rPr lang="zh-CN" altLang="en-US" sz="2000" b="1">
                <a:solidFill>
                  <a:srgbClr val="0000FF"/>
                </a:solidFill>
              </a:rPr>
              <a:t>去抖动电路时钟</a:t>
            </a:r>
            <a:r>
              <a:rPr lang="en-US" altLang="zh-CN" sz="2000" b="1">
                <a:solidFill>
                  <a:srgbClr val="0000FF"/>
                </a:solidFill>
                <a:latin typeface="Times New Roman" panose="02020603050405020304" pitchFamily="18" charset="0"/>
                <a:cs typeface="Times New Roman" panose="02020603050405020304" pitchFamily="18" charset="0"/>
              </a:rPr>
              <a:t>CLK</a:t>
            </a:r>
            <a:endParaRPr lang="zh-CN" altLang="en-US" sz="2000" b="1">
              <a:solidFill>
                <a:srgbClr val="0000FF"/>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47864" y="5177770"/>
            <a:ext cx="4919259" cy="400110"/>
          </a:xfrm>
          <a:prstGeom prst="rect">
            <a:avLst/>
          </a:prstGeom>
          <a:solidFill>
            <a:schemeClr val="bg1">
              <a:lumMod val="85000"/>
            </a:schemeClr>
          </a:solidFill>
        </p:spPr>
        <p:txBody>
          <a:bodyPr wrap="square" rtlCol="0">
            <a:spAutoFit/>
          </a:bodyPr>
          <a:lstStyle/>
          <a:p>
            <a:r>
              <a:rPr lang="zh-CN" altLang="en-US" sz="2000" b="1"/>
              <a:t>去抖动电路，功能上类似一个信号滤波器</a:t>
            </a:r>
            <a:endParaRPr lang="zh-CN" altLang="en-US" sz="2000" b="1">
              <a:latin typeface="Times New Roman" panose="02020603050405020304" pitchFamily="18" charset="0"/>
              <a:cs typeface="Times New Roman" panose="02020603050405020304" pitchFamily="18" charset="0"/>
            </a:endParaRPr>
          </a:p>
        </p:txBody>
      </p:sp>
      <p:sp>
        <p:nvSpPr>
          <p:cNvPr id="18" name="TextBox 17"/>
          <p:cNvSpPr txBox="1"/>
          <p:nvPr/>
        </p:nvSpPr>
        <p:spPr>
          <a:xfrm>
            <a:off x="3815917" y="2514418"/>
            <a:ext cx="2052227" cy="400110"/>
          </a:xfrm>
          <a:prstGeom prst="rect">
            <a:avLst/>
          </a:prstGeom>
          <a:solidFill>
            <a:schemeClr val="bg1">
              <a:lumMod val="85000"/>
            </a:schemeClr>
          </a:solidFill>
        </p:spPr>
        <p:txBody>
          <a:bodyPr wrap="square" rtlCol="0">
            <a:spAutoFit/>
          </a:bodyPr>
          <a:lstStyle/>
          <a:p>
            <a:r>
              <a:rPr lang="zh-CN" altLang="en-US" sz="2000" b="1">
                <a:latin typeface="Times New Roman" panose="02020603050405020304" pitchFamily="18" charset="0"/>
                <a:cs typeface="Times New Roman" panose="02020603050405020304" pitchFamily="18" charset="0"/>
              </a:rPr>
              <a:t>双边沿抖动信号</a:t>
            </a:r>
          </a:p>
        </p:txBody>
      </p:sp>
      <p:sp>
        <p:nvSpPr>
          <p:cNvPr id="1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47</a:t>
            </a:fld>
            <a:endParaRPr lang="zh-CN" altLang="en-US"/>
          </a:p>
        </p:txBody>
      </p:sp>
    </p:spTree>
    <p:extLst>
      <p:ext uri="{BB962C8B-B14F-4D97-AF65-F5344CB8AC3E}">
        <p14:creationId xmlns:p14="http://schemas.microsoft.com/office/powerpoint/2010/main" val="44382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par>
                                <p:cTn id="15" presetID="2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par>
                          <p:cTn id="18" fill="hold">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dissolve">
                                      <p:cBhvr>
                                        <p:cTn id="32" dur="500"/>
                                        <p:tgtEl>
                                          <p:spTgt spid="13"/>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dissolve">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P spid="17" grpId="0" animBg="1"/>
      <p:bldP spid="1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pic>
        <p:nvPicPr>
          <p:cNvPr id="16"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25273"/>
          <a:stretch/>
        </p:blipFill>
        <p:spPr bwMode="auto">
          <a:xfrm>
            <a:off x="827089" y="404664"/>
            <a:ext cx="8137400" cy="982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p:cNvSpPr txBox="1"/>
          <p:nvPr/>
        </p:nvSpPr>
        <p:spPr>
          <a:xfrm>
            <a:off x="3635897" y="1556792"/>
            <a:ext cx="2592288" cy="400110"/>
          </a:xfrm>
          <a:prstGeom prst="rect">
            <a:avLst/>
          </a:prstGeom>
          <a:solidFill>
            <a:schemeClr val="bg1">
              <a:lumMod val="85000"/>
            </a:schemeClr>
          </a:solidFill>
        </p:spPr>
        <p:txBody>
          <a:bodyPr wrap="square" rtlCol="0">
            <a:spAutoFit/>
          </a:bodyPr>
          <a:lstStyle/>
          <a:p>
            <a:r>
              <a:rPr lang="zh-CN" altLang="en-US" sz="2000" b="1">
                <a:latin typeface="Times New Roman" panose="02020603050405020304" pitchFamily="18" charset="0"/>
                <a:cs typeface="Times New Roman" panose="02020603050405020304" pitchFamily="18" charset="0"/>
              </a:rPr>
              <a:t>消抖电路的仿真波形</a:t>
            </a:r>
          </a:p>
        </p:txBody>
      </p:sp>
      <p:sp>
        <p:nvSpPr>
          <p:cNvPr id="19" name="矩形 6"/>
          <p:cNvSpPr>
            <a:spLocks noChangeArrowheads="1"/>
          </p:cNvSpPr>
          <p:nvPr/>
        </p:nvSpPr>
        <p:spPr bwMode="auto">
          <a:xfrm>
            <a:off x="1187624" y="2204864"/>
            <a:ext cx="7632848" cy="375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抖动被消除了。</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输出脉宽变小了，只等于</a:t>
            </a:r>
            <a:r>
              <a:rPr lang="en-US" altLang="zh-CN" sz="2200" b="1" dirty="0">
                <a:latin typeface="Times New Roman" pitchFamily="18" charset="0"/>
                <a:cs typeface="Times New Roman" pitchFamily="18" charset="0"/>
              </a:rPr>
              <a:t>CLK</a:t>
            </a:r>
            <a:r>
              <a:rPr lang="zh-CN" altLang="en-US" sz="2200" b="1" dirty="0">
                <a:latin typeface="Times New Roman" pitchFamily="18" charset="0"/>
                <a:cs typeface="Times New Roman" pitchFamily="18" charset="0"/>
              </a:rPr>
              <a:t>的一个周期宽度，且输出信号比原来的信号有一个明显的延迟。</a:t>
            </a:r>
            <a:r>
              <a:rPr lang="en-US" altLang="zh-CN" sz="2200" b="1" dirty="0">
                <a:latin typeface="Times New Roman" pitchFamily="18" charset="0"/>
                <a:cs typeface="Times New Roman" pitchFamily="18" charset="0"/>
              </a:rPr>
              <a:t>CLK</a:t>
            </a:r>
            <a:r>
              <a:rPr lang="zh-CN" altLang="en-US" sz="2200" b="1" dirty="0">
                <a:latin typeface="Times New Roman" pitchFamily="18" charset="0"/>
                <a:cs typeface="Times New Roman" pitchFamily="18" charset="0"/>
              </a:rPr>
              <a:t>的频率可以决定输出信号的脉宽和延迟量。</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en-US" altLang="zh-CN" sz="2200" b="1" dirty="0">
                <a:latin typeface="Times New Roman" pitchFamily="18" charset="0"/>
                <a:cs typeface="Times New Roman" pitchFamily="18" charset="0"/>
              </a:rPr>
              <a:t>CLK</a:t>
            </a:r>
            <a:r>
              <a:rPr lang="zh-CN" altLang="en-US" sz="2200" b="1" dirty="0">
                <a:latin typeface="Times New Roman" pitchFamily="18" charset="0"/>
                <a:cs typeface="Times New Roman" pitchFamily="18" charset="0"/>
              </a:rPr>
              <a:t>的频率要足够高，至少应该有</a:t>
            </a:r>
            <a:r>
              <a:rPr lang="en-US" altLang="zh-CN" sz="2200" b="1" dirty="0">
                <a:latin typeface="Times New Roman" pitchFamily="18" charset="0"/>
                <a:cs typeface="Times New Roman" pitchFamily="18" charset="0"/>
              </a:rPr>
              <a:t>4</a:t>
            </a:r>
            <a:r>
              <a:rPr lang="zh-CN" altLang="en-US" sz="2200" b="1" dirty="0">
                <a:latin typeface="Times New Roman" pitchFamily="18" charset="0"/>
                <a:cs typeface="Times New Roman" pitchFamily="18" charset="0"/>
              </a:rPr>
              <a:t>个上升沿被包含在正常信号脉宽中，否则所有信号都无法通过此电路。</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en-US" altLang="zh-CN" sz="2200" b="1" dirty="0">
                <a:latin typeface="Times New Roman" pitchFamily="18" charset="0"/>
                <a:cs typeface="Times New Roman" pitchFamily="18" charset="0"/>
              </a:rPr>
              <a:t>CLK</a:t>
            </a:r>
            <a:r>
              <a:rPr lang="zh-CN" altLang="en-US" sz="2200" b="1" dirty="0">
                <a:latin typeface="Times New Roman" pitchFamily="18" charset="0"/>
                <a:cs typeface="Times New Roman" pitchFamily="18" charset="0"/>
              </a:rPr>
              <a:t>的频率也不能太高，即其周期不能太小于干扰信号的脉宽。</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如果增加</a:t>
            </a:r>
            <a:r>
              <a:rPr lang="en-US" altLang="zh-CN" sz="2200" b="1" dirty="0">
                <a:latin typeface="Times New Roman" pitchFamily="18" charset="0"/>
                <a:cs typeface="Times New Roman" pitchFamily="18" charset="0"/>
              </a:rPr>
              <a:t>D</a:t>
            </a:r>
            <a:r>
              <a:rPr lang="zh-CN" altLang="en-US" sz="2200" b="1" dirty="0">
                <a:latin typeface="Times New Roman" pitchFamily="18" charset="0"/>
                <a:cs typeface="Times New Roman" pitchFamily="18" charset="0"/>
              </a:rPr>
              <a:t>触发器的数量，可以提高滤波性能。</a:t>
            </a:r>
            <a:endParaRPr lang="en-US" altLang="zh-CN" sz="2200" b="1" dirty="0">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48</a:t>
            </a:fld>
            <a:endParaRPr lang="zh-CN" altLang="en-US"/>
          </a:p>
        </p:txBody>
      </p:sp>
    </p:spTree>
    <p:extLst>
      <p:ext uri="{BB962C8B-B14F-4D97-AF65-F5344CB8AC3E}">
        <p14:creationId xmlns:p14="http://schemas.microsoft.com/office/powerpoint/2010/main" val="168074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animEffect transition="in" filter="dissolve">
                                      <p:cBhvr>
                                        <p:cTn id="15" dur="500"/>
                                        <p:tgtEl>
                                          <p:spTgt spid="1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9">
                                            <p:txEl>
                                              <p:pRg st="1" end="1"/>
                                            </p:txEl>
                                          </p:spTgt>
                                        </p:tgtEl>
                                        <p:attrNameLst>
                                          <p:attrName>style.visibility</p:attrName>
                                        </p:attrNameLst>
                                      </p:cBhvr>
                                      <p:to>
                                        <p:strVal val="visible"/>
                                      </p:to>
                                    </p:set>
                                    <p:animEffect transition="in" filter="dissolve">
                                      <p:cBhvr>
                                        <p:cTn id="20" dur="500"/>
                                        <p:tgtEl>
                                          <p:spTgt spid="19">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9">
                                            <p:txEl>
                                              <p:pRg st="2" end="2"/>
                                            </p:txEl>
                                          </p:spTgt>
                                        </p:tgtEl>
                                        <p:attrNameLst>
                                          <p:attrName>style.visibility</p:attrName>
                                        </p:attrNameLst>
                                      </p:cBhvr>
                                      <p:to>
                                        <p:strVal val="visible"/>
                                      </p:to>
                                    </p:set>
                                    <p:animEffect transition="in" filter="dissolve">
                                      <p:cBhvr>
                                        <p:cTn id="25" dur="500"/>
                                        <p:tgtEl>
                                          <p:spTgt spid="19">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9">
                                            <p:txEl>
                                              <p:pRg st="3" end="3"/>
                                            </p:txEl>
                                          </p:spTgt>
                                        </p:tgtEl>
                                        <p:attrNameLst>
                                          <p:attrName>style.visibility</p:attrName>
                                        </p:attrNameLst>
                                      </p:cBhvr>
                                      <p:to>
                                        <p:strVal val="visible"/>
                                      </p:to>
                                    </p:set>
                                    <p:animEffect transition="in" filter="dissolve">
                                      <p:cBhvr>
                                        <p:cTn id="30" dur="500"/>
                                        <p:tgtEl>
                                          <p:spTgt spid="19">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9">
                                            <p:txEl>
                                              <p:pRg st="4" end="4"/>
                                            </p:txEl>
                                          </p:spTgt>
                                        </p:tgtEl>
                                        <p:attrNameLst>
                                          <p:attrName>style.visibility</p:attrName>
                                        </p:attrNameLst>
                                      </p:cBhvr>
                                      <p:to>
                                        <p:strVal val="visible"/>
                                      </p:to>
                                    </p:set>
                                    <p:animEffect transition="in" filter="dissolve">
                                      <p:cBhvr>
                                        <p:cTn id="35" dur="500"/>
                                        <p:tgtEl>
                                          <p:spTgt spid="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矩形 6"/>
          <p:cNvSpPr>
            <a:spLocks noChangeArrowheads="1"/>
          </p:cNvSpPr>
          <p:nvPr/>
        </p:nvSpPr>
        <p:spPr bwMode="auto">
          <a:xfrm>
            <a:off x="1187624" y="773919"/>
            <a:ext cx="7632848" cy="162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分别用</a:t>
            </a:r>
            <a:r>
              <a:rPr lang="zh-CN" altLang="en-US" sz="2200" b="1" dirty="0">
                <a:solidFill>
                  <a:srgbClr val="0000FF"/>
                </a:solidFill>
                <a:latin typeface="Times New Roman" pitchFamily="18" charset="0"/>
                <a:cs typeface="Times New Roman" pitchFamily="18" charset="0"/>
              </a:rPr>
              <a:t>两个计数器</a:t>
            </a:r>
            <a:r>
              <a:rPr lang="zh-CN" altLang="en-US" sz="2200" b="1" dirty="0">
                <a:latin typeface="Times New Roman" pitchFamily="18" charset="0"/>
                <a:cs typeface="Times New Roman" pitchFamily="18" charset="0"/>
              </a:rPr>
              <a:t>去对输入信号的高电平和低电平的持续时间（脉宽）进行计数（在时间是同时但独立计数）。</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只有当高电平的计数之间大于某值，则判为遇到正常信号，输出</a:t>
            </a:r>
            <a:r>
              <a:rPr lang="en-US" altLang="zh-CN" sz="2200" b="1" dirty="0">
                <a:latin typeface="Times New Roman" pitchFamily="18" charset="0"/>
                <a:cs typeface="Times New Roman" pitchFamily="18" charset="0"/>
              </a:rPr>
              <a:t>1</a:t>
            </a:r>
            <a:r>
              <a:rPr lang="zh-CN" altLang="en-US" sz="2200" b="1" dirty="0">
                <a:latin typeface="Times New Roman" pitchFamily="18" charset="0"/>
                <a:cs typeface="Times New Roman" pitchFamily="18" charset="0"/>
              </a:rPr>
              <a:t>；若低电平的计数时间大于某值，则输出</a:t>
            </a:r>
            <a:r>
              <a:rPr lang="en-US" altLang="zh-CN" sz="2200" b="1" dirty="0">
                <a:latin typeface="Times New Roman" pitchFamily="18" charset="0"/>
                <a:cs typeface="Times New Roman" pitchFamily="18" charset="0"/>
              </a:rPr>
              <a:t>0</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p:txBody>
      </p:sp>
      <p:sp>
        <p:nvSpPr>
          <p:cNvPr id="7" name="Rectangle 2"/>
          <p:cNvSpPr>
            <a:spLocks noGrp="1" noChangeArrowheads="1"/>
          </p:cNvSpPr>
          <p:nvPr/>
        </p:nvSpPr>
        <p:spPr bwMode="auto">
          <a:xfrm>
            <a:off x="1003722" y="178928"/>
            <a:ext cx="7528718"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§10.7.3 </a:t>
            </a:r>
            <a:r>
              <a:rPr lang="zh-CN" altLang="en-US" sz="3000" b="1" dirty="0">
                <a:solidFill>
                  <a:srgbClr val="000000"/>
                </a:solidFill>
                <a:latin typeface="Times New Roman" pitchFamily="18" charset="0"/>
                <a:cs typeface="Times New Roman" pitchFamily="18" charset="0"/>
              </a:rPr>
              <a:t>定时方式去毛刺</a:t>
            </a: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49</a:t>
            </a:fld>
            <a:endParaRPr lang="zh-CN" altLang="en-US"/>
          </a:p>
        </p:txBody>
      </p:sp>
      <p:sp>
        <p:nvSpPr>
          <p:cNvPr id="8" name="Text Box 9">
            <a:extLst>
              <a:ext uri="{FF2B5EF4-FFF2-40B4-BE49-F238E27FC236}">
                <a16:creationId xmlns:a16="http://schemas.microsoft.com/office/drawing/2014/main" id="{EAE7E90B-CBBE-E0A1-BEDA-4AA683014817}"/>
              </a:ext>
            </a:extLst>
          </p:cNvPr>
          <p:cNvSpPr txBox="1">
            <a:spLocks noChangeArrowheads="1"/>
          </p:cNvSpPr>
          <p:nvPr/>
        </p:nvSpPr>
        <p:spPr bwMode="auto">
          <a:xfrm>
            <a:off x="1115617" y="2474823"/>
            <a:ext cx="77048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10-14</a:t>
            </a:r>
            <a:r>
              <a:rPr kumimoji="1" lang="zh-CN" altLang="en-US" sz="2400" b="1" dirty="0">
                <a:solidFill>
                  <a:srgbClr val="F79646">
                    <a:lumMod val="50000"/>
                  </a:srgbClr>
                </a:solidFill>
                <a:latin typeface="Times New Roman" pitchFamily="18" charset="0"/>
                <a:cs typeface="Times New Roman" pitchFamily="18" charset="0"/>
              </a:rPr>
              <a:t>：</a:t>
            </a:r>
            <a:endParaRPr kumimoji="1" lang="zh-CN" altLang="en-US" sz="2200" b="1" dirty="0">
              <a:solidFill>
                <a:srgbClr val="0000FF"/>
              </a:solidFill>
              <a:latin typeface="Times New Roman" pitchFamily="18" charset="0"/>
              <a:cs typeface="Times New Roman" pitchFamily="18" charset="0"/>
            </a:endParaRPr>
          </a:p>
        </p:txBody>
      </p:sp>
      <p:sp>
        <p:nvSpPr>
          <p:cNvPr id="9" name="Text Box 9">
            <a:extLst>
              <a:ext uri="{FF2B5EF4-FFF2-40B4-BE49-F238E27FC236}">
                <a16:creationId xmlns:a16="http://schemas.microsoft.com/office/drawing/2014/main" id="{6B1333D2-6455-D478-FD9C-86CEBAF2C19D}"/>
              </a:ext>
            </a:extLst>
          </p:cNvPr>
          <p:cNvSpPr txBox="1">
            <a:spLocks noChangeArrowheads="1"/>
          </p:cNvSpPr>
          <p:nvPr/>
        </p:nvSpPr>
        <p:spPr bwMode="auto">
          <a:xfrm>
            <a:off x="231007" y="2978879"/>
            <a:ext cx="8733482" cy="3582519"/>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hangingPunct="0">
              <a:lnSpc>
                <a:spcPct val="90000"/>
              </a:lnSpc>
            </a:pPr>
            <a:r>
              <a:rPr kumimoji="1" lang="en-US" altLang="zh-CN" b="1" dirty="0">
                <a:solidFill>
                  <a:srgbClr val="000000"/>
                </a:solidFill>
                <a:latin typeface="Times New Roman" pitchFamily="18" charset="0"/>
                <a:cs typeface="Times New Roman" pitchFamily="18" charset="0"/>
              </a:rPr>
              <a:t>module ERZP (CLK, KIN, KOUT);</a:t>
            </a:r>
          </a:p>
          <a:p>
            <a:pPr eaLnBrk="0" hangingPunct="0">
              <a:lnSpc>
                <a:spcPct val="90000"/>
              </a:lnSpc>
            </a:pPr>
            <a:r>
              <a:rPr kumimoji="1" lang="en-US" altLang="zh-CN" b="1" dirty="0">
                <a:solidFill>
                  <a:srgbClr val="000000"/>
                </a:solidFill>
                <a:latin typeface="Times New Roman" pitchFamily="18" charset="0"/>
                <a:cs typeface="Times New Roman" pitchFamily="18" charset="0"/>
              </a:rPr>
              <a:t>    input CLK, KIN; 	</a:t>
            </a:r>
            <a:r>
              <a:rPr kumimoji="1" lang="en-US" altLang="zh-CN" b="1" dirty="0">
                <a:solidFill>
                  <a:schemeClr val="accent6">
                    <a:lumMod val="50000"/>
                  </a:schemeClr>
                </a:solidFill>
                <a:latin typeface="Times New Roman" pitchFamily="18" charset="0"/>
                <a:cs typeface="Times New Roman" pitchFamily="18" charset="0"/>
              </a:rPr>
              <a:t>//</a:t>
            </a:r>
            <a:r>
              <a:rPr kumimoji="1" lang="zh-CN" altLang="en-US" b="1" dirty="0">
                <a:solidFill>
                  <a:schemeClr val="accent6">
                    <a:lumMod val="50000"/>
                  </a:schemeClr>
                </a:solidFill>
                <a:latin typeface="Times New Roman" pitchFamily="18" charset="0"/>
                <a:cs typeface="Times New Roman" pitchFamily="18" charset="0"/>
              </a:rPr>
              <a:t>工作时钟和输入信号</a:t>
            </a:r>
            <a:endParaRPr kumimoji="1" lang="en-US" altLang="zh-CN" b="1" dirty="0">
              <a:solidFill>
                <a:schemeClr val="accent6">
                  <a:lumMod val="50000"/>
                </a:schemeClr>
              </a:solidFill>
              <a:latin typeface="Times New Roman" pitchFamily="18" charset="0"/>
              <a:cs typeface="Times New Roman" pitchFamily="18" charset="0"/>
            </a:endParaRPr>
          </a:p>
          <a:p>
            <a:pPr eaLnBrk="0" hangingPunct="0">
              <a:lnSpc>
                <a:spcPct val="90000"/>
              </a:lnSpc>
            </a:pPr>
            <a:r>
              <a:rPr kumimoji="1" lang="en-US" altLang="zh-CN" b="1" dirty="0">
                <a:solidFill>
                  <a:srgbClr val="000000"/>
                </a:solidFill>
                <a:latin typeface="Times New Roman" pitchFamily="18" charset="0"/>
                <a:cs typeface="Times New Roman" pitchFamily="18" charset="0"/>
              </a:rPr>
              <a:t>    output KOUT; reg KOUT;</a:t>
            </a:r>
          </a:p>
          <a:p>
            <a:pPr eaLnBrk="0" hangingPunct="0">
              <a:lnSpc>
                <a:spcPct val="90000"/>
              </a:lnSpc>
            </a:pPr>
            <a:r>
              <a:rPr kumimoji="1" lang="en-US" altLang="zh-CN" b="1" dirty="0">
                <a:solidFill>
                  <a:srgbClr val="000000"/>
                </a:solidFill>
                <a:latin typeface="Times New Roman" pitchFamily="18" charset="0"/>
                <a:cs typeface="Times New Roman" pitchFamily="18" charset="0"/>
              </a:rPr>
              <a:t>    reg [3:0] KH, KL;</a:t>
            </a:r>
            <a:r>
              <a:rPr kumimoji="1" lang="en-US" altLang="zh-CN" b="1" dirty="0">
                <a:solidFill>
                  <a:schemeClr val="accent6">
                    <a:lumMod val="50000"/>
                  </a:schemeClr>
                </a:solidFill>
                <a:latin typeface="Times New Roman" pitchFamily="18" charset="0"/>
                <a:cs typeface="Times New Roman" pitchFamily="18" charset="0"/>
              </a:rPr>
              <a:t> 	//</a:t>
            </a:r>
            <a:r>
              <a:rPr kumimoji="1" lang="zh-CN" altLang="en-US" b="1" dirty="0">
                <a:solidFill>
                  <a:schemeClr val="accent6">
                    <a:lumMod val="50000"/>
                  </a:schemeClr>
                </a:solidFill>
                <a:latin typeface="Times New Roman" pitchFamily="18" charset="0"/>
                <a:cs typeface="Times New Roman" pitchFamily="18" charset="0"/>
              </a:rPr>
              <a:t>定义对高电平和低电平脉宽计数之寄存器</a:t>
            </a:r>
            <a:endParaRPr kumimoji="1" lang="en-US" altLang="zh-CN" b="1" dirty="0">
              <a:solidFill>
                <a:srgbClr val="000000"/>
              </a:solidFill>
              <a:latin typeface="Times New Roman" pitchFamily="18" charset="0"/>
              <a:cs typeface="Times New Roman" pitchFamily="18" charset="0"/>
            </a:endParaRPr>
          </a:p>
          <a:p>
            <a:pPr eaLnBrk="0" hangingPunct="0">
              <a:lnSpc>
                <a:spcPct val="90000"/>
              </a:lnSpc>
            </a:pPr>
            <a:r>
              <a:rPr kumimoji="1" lang="en-US" altLang="zh-CN" b="1" dirty="0">
                <a:solidFill>
                  <a:srgbClr val="000000"/>
                </a:solidFill>
                <a:latin typeface="Times New Roman" pitchFamily="18" charset="0"/>
                <a:cs typeface="Times New Roman" pitchFamily="18" charset="0"/>
              </a:rPr>
              <a:t>    always @ (</a:t>
            </a:r>
            <a:r>
              <a:rPr kumimoji="1" lang="en-US" altLang="zh-CN" b="1" dirty="0" err="1">
                <a:solidFill>
                  <a:srgbClr val="000000"/>
                </a:solidFill>
                <a:latin typeface="Times New Roman" pitchFamily="18" charset="0"/>
                <a:cs typeface="Times New Roman" pitchFamily="18" charset="0"/>
              </a:rPr>
              <a:t>posedge</a:t>
            </a:r>
            <a:r>
              <a:rPr kumimoji="1" lang="en-US" altLang="zh-CN" b="1" dirty="0">
                <a:solidFill>
                  <a:srgbClr val="000000"/>
                </a:solidFill>
                <a:latin typeface="Times New Roman" pitchFamily="18" charset="0"/>
                <a:cs typeface="Times New Roman" pitchFamily="18" charset="0"/>
              </a:rPr>
              <a:t> CLK) </a:t>
            </a:r>
          </a:p>
          <a:p>
            <a:pPr eaLnBrk="0" hangingPunct="0">
              <a:lnSpc>
                <a:spcPct val="90000"/>
              </a:lnSpc>
            </a:pPr>
            <a:r>
              <a:rPr kumimoji="1" lang="en-US" altLang="zh-CN" b="1" dirty="0">
                <a:solidFill>
                  <a:schemeClr val="tx1"/>
                </a:solidFill>
                <a:latin typeface="Times New Roman" pitchFamily="18" charset="0"/>
                <a:cs typeface="Times New Roman" pitchFamily="18" charset="0"/>
              </a:rPr>
              <a:t>        if </a:t>
            </a:r>
            <a:r>
              <a:rPr kumimoji="1" lang="en-US" altLang="zh-CN" b="1" dirty="0">
                <a:solidFill>
                  <a:srgbClr val="000000"/>
                </a:solidFill>
                <a:latin typeface="Times New Roman" pitchFamily="18" charset="0"/>
                <a:cs typeface="Times New Roman" pitchFamily="18" charset="0"/>
              </a:rPr>
              <a:t>(!KIN)  KL&lt;=KL+1; 	</a:t>
            </a:r>
            <a:r>
              <a:rPr kumimoji="1" lang="en-US" altLang="zh-CN" b="1" dirty="0">
                <a:solidFill>
                  <a:schemeClr val="accent6">
                    <a:lumMod val="50000"/>
                  </a:schemeClr>
                </a:solidFill>
                <a:latin typeface="Times New Roman" pitchFamily="18" charset="0"/>
                <a:cs typeface="Times New Roman" pitchFamily="18" charset="0"/>
              </a:rPr>
              <a:t>//</a:t>
            </a:r>
            <a:r>
              <a:rPr kumimoji="1" lang="zh-CN" altLang="en-US" b="1" dirty="0">
                <a:solidFill>
                  <a:schemeClr val="accent6">
                    <a:lumMod val="50000"/>
                  </a:schemeClr>
                </a:solidFill>
                <a:latin typeface="Times New Roman" pitchFamily="18" charset="0"/>
                <a:cs typeface="Times New Roman" pitchFamily="18" charset="0"/>
              </a:rPr>
              <a:t>对键输入的低电平脉宽计数</a:t>
            </a:r>
            <a:endParaRPr kumimoji="1" lang="en-US" altLang="zh-CN" b="1" dirty="0">
              <a:solidFill>
                <a:schemeClr val="accent6">
                  <a:lumMod val="50000"/>
                </a:schemeClr>
              </a:solidFill>
              <a:latin typeface="Times New Roman" pitchFamily="18" charset="0"/>
              <a:cs typeface="Times New Roman" pitchFamily="18" charset="0"/>
            </a:endParaRPr>
          </a:p>
          <a:p>
            <a:pPr eaLnBrk="0" hangingPunct="0">
              <a:lnSpc>
                <a:spcPct val="90000"/>
              </a:lnSpc>
            </a:pPr>
            <a:r>
              <a:rPr kumimoji="1" lang="en-US" altLang="zh-CN" b="1" dirty="0">
                <a:solidFill>
                  <a:schemeClr val="accent6">
                    <a:lumMod val="50000"/>
                  </a:schemeClr>
                </a:solidFill>
                <a:latin typeface="Times New Roman" pitchFamily="18" charset="0"/>
                <a:cs typeface="Times New Roman" pitchFamily="18" charset="0"/>
              </a:rPr>
              <a:t>        </a:t>
            </a:r>
            <a:r>
              <a:rPr kumimoji="1" lang="en-US" altLang="zh-CN" b="1" dirty="0">
                <a:solidFill>
                  <a:schemeClr val="tx1"/>
                </a:solidFill>
                <a:latin typeface="Times New Roman" pitchFamily="18" charset="0"/>
                <a:cs typeface="Times New Roman" pitchFamily="18" charset="0"/>
              </a:rPr>
              <a:t>else KL&lt;=4</a:t>
            </a:r>
            <a:r>
              <a:rPr kumimoji="1" lang="en-US" altLang="zh-CN" b="1" dirty="0">
                <a:solidFill>
                  <a:srgbClr val="000000"/>
                </a:solidFill>
                <a:latin typeface="Times New Roman" pitchFamily="18" charset="0"/>
                <a:cs typeface="Times New Roman" pitchFamily="18" charset="0"/>
              </a:rPr>
              <a:t>'</a:t>
            </a:r>
            <a:r>
              <a:rPr kumimoji="1" lang="en-US" altLang="zh-CN" b="1" dirty="0">
                <a:solidFill>
                  <a:schemeClr val="tx1"/>
                </a:solidFill>
                <a:latin typeface="Times New Roman" pitchFamily="18" charset="0"/>
                <a:cs typeface="Times New Roman" pitchFamily="18" charset="0"/>
              </a:rPr>
              <a:t>b0000;	</a:t>
            </a:r>
            <a:r>
              <a:rPr kumimoji="1" lang="en-US" altLang="zh-CN" b="1" dirty="0">
                <a:solidFill>
                  <a:schemeClr val="accent6">
                    <a:lumMod val="50000"/>
                  </a:schemeClr>
                </a:solidFill>
                <a:latin typeface="Times New Roman" pitchFamily="18" charset="0"/>
                <a:cs typeface="Times New Roman" pitchFamily="18" charset="0"/>
              </a:rPr>
              <a:t>//</a:t>
            </a:r>
            <a:r>
              <a:rPr kumimoji="1" lang="zh-CN" altLang="en-US" b="1" dirty="0">
                <a:solidFill>
                  <a:schemeClr val="accent6">
                    <a:lumMod val="50000"/>
                  </a:schemeClr>
                </a:solidFill>
                <a:latin typeface="Times New Roman" pitchFamily="18" charset="0"/>
                <a:cs typeface="Times New Roman" pitchFamily="18" charset="0"/>
              </a:rPr>
              <a:t>若出现高电平，则计数器清</a:t>
            </a:r>
            <a:r>
              <a:rPr kumimoji="1" lang="en-US" altLang="zh-CN" b="1" dirty="0">
                <a:solidFill>
                  <a:schemeClr val="accent6">
                    <a:lumMod val="50000"/>
                  </a:schemeClr>
                </a:solidFill>
                <a:latin typeface="Times New Roman" pitchFamily="18" charset="0"/>
                <a:cs typeface="Times New Roman" pitchFamily="18" charset="0"/>
              </a:rPr>
              <a:t>0</a:t>
            </a:r>
            <a:endParaRPr kumimoji="1" lang="en-US" altLang="zh-CN" b="1" dirty="0">
              <a:solidFill>
                <a:schemeClr val="tx1"/>
              </a:solidFill>
              <a:latin typeface="Times New Roman" pitchFamily="18" charset="0"/>
              <a:cs typeface="Times New Roman" pitchFamily="18" charset="0"/>
            </a:endParaRPr>
          </a:p>
          <a:p>
            <a:pPr eaLnBrk="0" hangingPunct="0">
              <a:lnSpc>
                <a:spcPct val="90000"/>
              </a:lnSpc>
            </a:pPr>
            <a:r>
              <a:rPr kumimoji="1" lang="en-US" altLang="zh-CN" b="1" dirty="0">
                <a:solidFill>
                  <a:schemeClr val="tx1"/>
                </a:solidFill>
                <a:latin typeface="Times New Roman" pitchFamily="18" charset="0"/>
                <a:cs typeface="Times New Roman" pitchFamily="18" charset="0"/>
              </a:rPr>
              <a:t>    </a:t>
            </a:r>
            <a:r>
              <a:rPr kumimoji="1" lang="en-US" altLang="zh-CN" b="1" dirty="0">
                <a:solidFill>
                  <a:srgbClr val="000000"/>
                </a:solidFill>
                <a:latin typeface="Times New Roman" pitchFamily="18" charset="0"/>
                <a:cs typeface="Times New Roman" pitchFamily="18" charset="0"/>
              </a:rPr>
              <a:t>always @ (</a:t>
            </a:r>
            <a:r>
              <a:rPr kumimoji="1" lang="en-US" altLang="zh-CN" b="1" dirty="0" err="1">
                <a:solidFill>
                  <a:srgbClr val="000000"/>
                </a:solidFill>
                <a:latin typeface="Times New Roman" pitchFamily="18" charset="0"/>
                <a:cs typeface="Times New Roman" pitchFamily="18" charset="0"/>
              </a:rPr>
              <a:t>posedge</a:t>
            </a:r>
            <a:r>
              <a:rPr kumimoji="1" lang="en-US" altLang="zh-CN" b="1" dirty="0">
                <a:solidFill>
                  <a:srgbClr val="000000"/>
                </a:solidFill>
                <a:latin typeface="Times New Roman" pitchFamily="18" charset="0"/>
                <a:cs typeface="Times New Roman" pitchFamily="18" charset="0"/>
              </a:rPr>
              <a:t> CLK) </a:t>
            </a:r>
          </a:p>
          <a:p>
            <a:pPr eaLnBrk="0" hangingPunct="0">
              <a:lnSpc>
                <a:spcPct val="90000"/>
              </a:lnSpc>
            </a:pPr>
            <a:r>
              <a:rPr kumimoji="1" lang="en-US" altLang="zh-CN" b="1" dirty="0">
                <a:solidFill>
                  <a:schemeClr val="tx1"/>
                </a:solidFill>
                <a:latin typeface="Times New Roman" pitchFamily="18" charset="0"/>
                <a:cs typeface="Times New Roman" pitchFamily="18" charset="0"/>
              </a:rPr>
              <a:t>        if </a:t>
            </a:r>
            <a:r>
              <a:rPr kumimoji="1" lang="en-US" altLang="zh-CN" b="1" dirty="0">
                <a:solidFill>
                  <a:srgbClr val="000000"/>
                </a:solidFill>
                <a:latin typeface="Times New Roman" pitchFamily="18" charset="0"/>
                <a:cs typeface="Times New Roman" pitchFamily="18" charset="0"/>
              </a:rPr>
              <a:t>(KIN)  KH&lt;=KH+1; 	</a:t>
            </a:r>
            <a:r>
              <a:rPr kumimoji="1" lang="en-US" altLang="zh-CN" b="1" dirty="0">
                <a:solidFill>
                  <a:schemeClr val="accent6">
                    <a:lumMod val="50000"/>
                  </a:schemeClr>
                </a:solidFill>
                <a:latin typeface="Times New Roman" pitchFamily="18" charset="0"/>
                <a:cs typeface="Times New Roman" pitchFamily="18" charset="0"/>
              </a:rPr>
              <a:t>//</a:t>
            </a:r>
            <a:r>
              <a:rPr kumimoji="1" lang="zh-CN" altLang="en-US" b="1" dirty="0">
                <a:solidFill>
                  <a:schemeClr val="accent6">
                    <a:lumMod val="50000"/>
                  </a:schemeClr>
                </a:solidFill>
                <a:latin typeface="Times New Roman" pitchFamily="18" charset="0"/>
                <a:cs typeface="Times New Roman" pitchFamily="18" charset="0"/>
              </a:rPr>
              <a:t>同时对键输入的高电平脉宽计数</a:t>
            </a:r>
            <a:endParaRPr kumimoji="1" lang="en-US" altLang="zh-CN" b="1" dirty="0">
              <a:solidFill>
                <a:schemeClr val="accent6">
                  <a:lumMod val="50000"/>
                </a:schemeClr>
              </a:solidFill>
              <a:latin typeface="Times New Roman" pitchFamily="18" charset="0"/>
              <a:cs typeface="Times New Roman" pitchFamily="18" charset="0"/>
            </a:endParaRPr>
          </a:p>
          <a:p>
            <a:pPr eaLnBrk="0" hangingPunct="0">
              <a:lnSpc>
                <a:spcPct val="90000"/>
              </a:lnSpc>
            </a:pPr>
            <a:r>
              <a:rPr kumimoji="1" lang="en-US" altLang="zh-CN" b="1" dirty="0">
                <a:solidFill>
                  <a:schemeClr val="accent6">
                    <a:lumMod val="50000"/>
                  </a:schemeClr>
                </a:solidFill>
                <a:latin typeface="Times New Roman" pitchFamily="18" charset="0"/>
                <a:cs typeface="Times New Roman" pitchFamily="18" charset="0"/>
              </a:rPr>
              <a:t>        </a:t>
            </a:r>
            <a:r>
              <a:rPr kumimoji="1" lang="en-US" altLang="zh-CN" b="1" dirty="0">
                <a:solidFill>
                  <a:schemeClr val="tx1"/>
                </a:solidFill>
                <a:latin typeface="Times New Roman" pitchFamily="18" charset="0"/>
                <a:cs typeface="Times New Roman" pitchFamily="18" charset="0"/>
              </a:rPr>
              <a:t>else KH&lt;=4</a:t>
            </a:r>
            <a:r>
              <a:rPr kumimoji="1" lang="en-US" altLang="zh-CN" b="1" dirty="0">
                <a:solidFill>
                  <a:srgbClr val="000000"/>
                </a:solidFill>
                <a:latin typeface="Times New Roman" pitchFamily="18" charset="0"/>
                <a:cs typeface="Times New Roman" pitchFamily="18" charset="0"/>
              </a:rPr>
              <a:t>'</a:t>
            </a:r>
            <a:r>
              <a:rPr kumimoji="1" lang="en-US" altLang="zh-CN" b="1" dirty="0">
                <a:solidFill>
                  <a:schemeClr val="tx1"/>
                </a:solidFill>
                <a:latin typeface="Times New Roman" pitchFamily="18" charset="0"/>
                <a:cs typeface="Times New Roman" pitchFamily="18" charset="0"/>
              </a:rPr>
              <a:t>b0000;	</a:t>
            </a:r>
            <a:r>
              <a:rPr kumimoji="1" lang="en-US" altLang="zh-CN" b="1" dirty="0">
                <a:solidFill>
                  <a:schemeClr val="accent6">
                    <a:lumMod val="50000"/>
                  </a:schemeClr>
                </a:solidFill>
                <a:latin typeface="Times New Roman" pitchFamily="18" charset="0"/>
                <a:cs typeface="Times New Roman" pitchFamily="18" charset="0"/>
              </a:rPr>
              <a:t>//</a:t>
            </a:r>
            <a:r>
              <a:rPr kumimoji="1" lang="zh-CN" altLang="en-US" b="1" dirty="0">
                <a:solidFill>
                  <a:schemeClr val="accent6">
                    <a:lumMod val="50000"/>
                  </a:schemeClr>
                </a:solidFill>
                <a:latin typeface="Times New Roman" pitchFamily="18" charset="0"/>
                <a:cs typeface="Times New Roman" pitchFamily="18" charset="0"/>
              </a:rPr>
              <a:t>若出现高电平，则计数器清</a:t>
            </a:r>
            <a:r>
              <a:rPr kumimoji="1" lang="en-US" altLang="zh-CN" b="1" dirty="0">
                <a:solidFill>
                  <a:schemeClr val="accent6">
                    <a:lumMod val="50000"/>
                  </a:schemeClr>
                </a:solidFill>
                <a:latin typeface="Times New Roman" pitchFamily="18" charset="0"/>
                <a:cs typeface="Times New Roman" pitchFamily="18" charset="0"/>
              </a:rPr>
              <a:t>0</a:t>
            </a:r>
            <a:endParaRPr kumimoji="1" lang="en-US" altLang="zh-CN" b="1" dirty="0">
              <a:solidFill>
                <a:schemeClr val="tx1"/>
              </a:solidFill>
              <a:latin typeface="Times New Roman" pitchFamily="18" charset="0"/>
              <a:cs typeface="Times New Roman" pitchFamily="18" charset="0"/>
            </a:endParaRPr>
          </a:p>
          <a:p>
            <a:pPr eaLnBrk="0" hangingPunct="0">
              <a:lnSpc>
                <a:spcPct val="90000"/>
              </a:lnSpc>
            </a:pPr>
            <a:r>
              <a:rPr kumimoji="1" lang="en-US" altLang="zh-CN" b="1" dirty="0">
                <a:solidFill>
                  <a:schemeClr val="tx1"/>
                </a:solidFill>
                <a:latin typeface="Times New Roman" pitchFamily="18" charset="0"/>
                <a:cs typeface="Times New Roman" pitchFamily="18" charset="0"/>
              </a:rPr>
              <a:t>    </a:t>
            </a:r>
            <a:r>
              <a:rPr kumimoji="1" lang="en-US" altLang="zh-CN" b="1" dirty="0">
                <a:solidFill>
                  <a:srgbClr val="000000"/>
                </a:solidFill>
                <a:latin typeface="Times New Roman" pitchFamily="18" charset="0"/>
                <a:cs typeface="Times New Roman" pitchFamily="18" charset="0"/>
              </a:rPr>
              <a:t>always @ (</a:t>
            </a:r>
            <a:r>
              <a:rPr kumimoji="1" lang="en-US" altLang="zh-CN" b="1" dirty="0" err="1">
                <a:solidFill>
                  <a:srgbClr val="000000"/>
                </a:solidFill>
                <a:latin typeface="Times New Roman" pitchFamily="18" charset="0"/>
                <a:cs typeface="Times New Roman" pitchFamily="18" charset="0"/>
              </a:rPr>
              <a:t>posedge</a:t>
            </a:r>
            <a:r>
              <a:rPr kumimoji="1" lang="en-US" altLang="zh-CN" b="1" dirty="0">
                <a:solidFill>
                  <a:srgbClr val="000000"/>
                </a:solidFill>
                <a:latin typeface="Times New Roman" pitchFamily="18" charset="0"/>
                <a:cs typeface="Times New Roman" pitchFamily="18" charset="0"/>
              </a:rPr>
              <a:t> CLK) </a:t>
            </a:r>
          </a:p>
          <a:p>
            <a:pPr eaLnBrk="0" hangingPunct="0">
              <a:lnSpc>
                <a:spcPct val="90000"/>
              </a:lnSpc>
            </a:pPr>
            <a:r>
              <a:rPr kumimoji="1" lang="en-US" altLang="zh-CN" b="1" dirty="0">
                <a:solidFill>
                  <a:schemeClr val="tx1"/>
                </a:solidFill>
                <a:latin typeface="Times New Roman" pitchFamily="18" charset="0"/>
                <a:cs typeface="Times New Roman" pitchFamily="18" charset="0"/>
              </a:rPr>
              <a:t>        begin if </a:t>
            </a:r>
            <a:r>
              <a:rPr kumimoji="1" lang="en-US" altLang="zh-CN" b="1" dirty="0">
                <a:solidFill>
                  <a:srgbClr val="000000"/>
                </a:solidFill>
                <a:latin typeface="Times New Roman" pitchFamily="18" charset="0"/>
                <a:cs typeface="Times New Roman" pitchFamily="18" charset="0"/>
              </a:rPr>
              <a:t>(KH&gt;</a:t>
            </a:r>
            <a:r>
              <a:rPr kumimoji="1" lang="en-US" altLang="zh-CN" b="1" dirty="0">
                <a:solidFill>
                  <a:schemeClr val="tx1"/>
                </a:solidFill>
                <a:latin typeface="Times New Roman" pitchFamily="18" charset="0"/>
                <a:cs typeface="Times New Roman" pitchFamily="18" charset="0"/>
              </a:rPr>
              <a:t> 4</a:t>
            </a:r>
            <a:r>
              <a:rPr kumimoji="1" lang="en-US" altLang="zh-CN" b="1" dirty="0">
                <a:solidFill>
                  <a:srgbClr val="000000"/>
                </a:solidFill>
                <a:latin typeface="Times New Roman" pitchFamily="18" charset="0"/>
                <a:cs typeface="Times New Roman" pitchFamily="18" charset="0"/>
              </a:rPr>
              <a:t>‘</a:t>
            </a:r>
            <a:r>
              <a:rPr kumimoji="1" lang="en-US" altLang="zh-CN" b="1" dirty="0">
                <a:solidFill>
                  <a:schemeClr val="tx1"/>
                </a:solidFill>
                <a:latin typeface="Times New Roman" pitchFamily="18" charset="0"/>
                <a:cs typeface="Times New Roman" pitchFamily="18" charset="0"/>
              </a:rPr>
              <a:t>b1100</a:t>
            </a:r>
            <a:r>
              <a:rPr kumimoji="1" lang="en-US" altLang="zh-CN" b="1" dirty="0">
                <a:solidFill>
                  <a:srgbClr val="000000"/>
                </a:solidFill>
                <a:latin typeface="Times New Roman" pitchFamily="18" charset="0"/>
                <a:cs typeface="Times New Roman" pitchFamily="18" charset="0"/>
              </a:rPr>
              <a:t>)  KOUT&lt;=1’B1; </a:t>
            </a:r>
            <a:r>
              <a:rPr kumimoji="1" lang="en-US" altLang="zh-CN" b="1" dirty="0">
                <a:solidFill>
                  <a:schemeClr val="accent6">
                    <a:lumMod val="50000"/>
                  </a:schemeClr>
                </a:solidFill>
                <a:latin typeface="Times New Roman" pitchFamily="18" charset="0"/>
                <a:cs typeface="Times New Roman" pitchFamily="18" charset="0"/>
              </a:rPr>
              <a:t>//</a:t>
            </a:r>
            <a:r>
              <a:rPr kumimoji="1" lang="zh-CN" altLang="en-US" b="1" dirty="0">
                <a:solidFill>
                  <a:schemeClr val="accent6">
                    <a:lumMod val="50000"/>
                  </a:schemeClr>
                </a:solidFill>
                <a:latin typeface="Times New Roman" pitchFamily="18" charset="0"/>
                <a:cs typeface="Times New Roman" pitchFamily="18" charset="0"/>
              </a:rPr>
              <a:t>对高电平脉宽计数一旦大于</a:t>
            </a:r>
            <a:r>
              <a:rPr kumimoji="1" lang="en-US" altLang="zh-CN" b="1" dirty="0">
                <a:solidFill>
                  <a:schemeClr val="accent6">
                    <a:lumMod val="50000"/>
                  </a:schemeClr>
                </a:solidFill>
                <a:latin typeface="Times New Roman" pitchFamily="18" charset="0"/>
                <a:cs typeface="Times New Roman" pitchFamily="18" charset="0"/>
              </a:rPr>
              <a:t>12</a:t>
            </a:r>
            <a:r>
              <a:rPr kumimoji="1" lang="zh-CN" altLang="en-US" b="1" dirty="0">
                <a:solidFill>
                  <a:schemeClr val="accent6">
                    <a:lumMod val="50000"/>
                  </a:schemeClr>
                </a:solidFill>
                <a:latin typeface="Times New Roman" pitchFamily="18" charset="0"/>
                <a:cs typeface="Times New Roman" pitchFamily="18" charset="0"/>
              </a:rPr>
              <a:t>，则输出</a:t>
            </a:r>
            <a:r>
              <a:rPr kumimoji="1" lang="en-US" altLang="zh-CN" b="1" dirty="0">
                <a:solidFill>
                  <a:schemeClr val="accent6">
                    <a:lumMod val="50000"/>
                  </a:schemeClr>
                </a:solidFill>
                <a:latin typeface="Times New Roman" pitchFamily="18" charset="0"/>
                <a:cs typeface="Times New Roman" pitchFamily="18" charset="0"/>
              </a:rPr>
              <a:t>1</a:t>
            </a:r>
          </a:p>
          <a:p>
            <a:pPr eaLnBrk="0" hangingPunct="0">
              <a:lnSpc>
                <a:spcPct val="90000"/>
              </a:lnSpc>
            </a:pPr>
            <a:r>
              <a:rPr kumimoji="1" lang="en-US" altLang="zh-CN" b="1" dirty="0">
                <a:solidFill>
                  <a:schemeClr val="accent6">
                    <a:lumMod val="50000"/>
                  </a:schemeClr>
                </a:solidFill>
                <a:latin typeface="Times New Roman" pitchFamily="18" charset="0"/>
                <a:cs typeface="Times New Roman" pitchFamily="18" charset="0"/>
              </a:rPr>
              <a:t>        </a:t>
            </a:r>
            <a:r>
              <a:rPr kumimoji="1" lang="en-US" altLang="zh-CN" b="1" dirty="0">
                <a:solidFill>
                  <a:schemeClr val="tx1"/>
                </a:solidFill>
                <a:latin typeface="Times New Roman" pitchFamily="18" charset="0"/>
                <a:cs typeface="Times New Roman" pitchFamily="18" charset="0"/>
              </a:rPr>
              <a:t>else if </a:t>
            </a:r>
            <a:r>
              <a:rPr kumimoji="1" lang="en-US" altLang="zh-CN" b="1" dirty="0">
                <a:solidFill>
                  <a:srgbClr val="000000"/>
                </a:solidFill>
                <a:latin typeface="Times New Roman" pitchFamily="18" charset="0"/>
                <a:cs typeface="Times New Roman" pitchFamily="18" charset="0"/>
              </a:rPr>
              <a:t>(KL&gt;</a:t>
            </a:r>
            <a:r>
              <a:rPr kumimoji="1" lang="en-US" altLang="zh-CN" b="1" dirty="0">
                <a:solidFill>
                  <a:schemeClr val="tx1"/>
                </a:solidFill>
                <a:latin typeface="Times New Roman" pitchFamily="18" charset="0"/>
                <a:cs typeface="Times New Roman" pitchFamily="18" charset="0"/>
              </a:rPr>
              <a:t> 4</a:t>
            </a:r>
            <a:r>
              <a:rPr kumimoji="1" lang="en-US" altLang="zh-CN" b="1" dirty="0">
                <a:solidFill>
                  <a:srgbClr val="000000"/>
                </a:solidFill>
                <a:latin typeface="Times New Roman" pitchFamily="18" charset="0"/>
                <a:cs typeface="Times New Roman" pitchFamily="18" charset="0"/>
              </a:rPr>
              <a:t>’</a:t>
            </a:r>
            <a:r>
              <a:rPr kumimoji="1" lang="en-US" altLang="zh-CN" b="1" dirty="0">
                <a:solidFill>
                  <a:schemeClr val="tx1"/>
                </a:solidFill>
                <a:latin typeface="Times New Roman" pitchFamily="18" charset="0"/>
                <a:cs typeface="Times New Roman" pitchFamily="18" charset="0"/>
              </a:rPr>
              <a:t>b0111</a:t>
            </a:r>
            <a:r>
              <a:rPr kumimoji="1" lang="en-US" altLang="zh-CN" b="1" dirty="0">
                <a:solidFill>
                  <a:srgbClr val="000000"/>
                </a:solidFill>
                <a:latin typeface="Times New Roman" pitchFamily="18" charset="0"/>
                <a:cs typeface="Times New Roman" pitchFamily="18" charset="0"/>
              </a:rPr>
              <a:t>)  KOUT&lt;=1’B0; end </a:t>
            </a:r>
            <a:r>
              <a:rPr kumimoji="1" lang="en-US" altLang="zh-CN" b="1" dirty="0">
                <a:solidFill>
                  <a:schemeClr val="accent6">
                    <a:lumMod val="50000"/>
                  </a:schemeClr>
                </a:solidFill>
                <a:latin typeface="Times New Roman" pitchFamily="18" charset="0"/>
                <a:cs typeface="Times New Roman" pitchFamily="18" charset="0"/>
              </a:rPr>
              <a:t>//</a:t>
            </a:r>
            <a:r>
              <a:rPr kumimoji="1" lang="zh-CN" altLang="en-US" b="1" dirty="0">
                <a:solidFill>
                  <a:schemeClr val="accent6">
                    <a:lumMod val="50000"/>
                  </a:schemeClr>
                </a:solidFill>
                <a:latin typeface="Times New Roman" pitchFamily="18" charset="0"/>
                <a:cs typeface="Times New Roman" pitchFamily="18" charset="0"/>
              </a:rPr>
              <a:t>对低电平脉宽计数若大于</a:t>
            </a:r>
            <a:r>
              <a:rPr kumimoji="1" lang="en-US" altLang="zh-CN" b="1" dirty="0">
                <a:solidFill>
                  <a:schemeClr val="accent6">
                    <a:lumMod val="50000"/>
                  </a:schemeClr>
                </a:solidFill>
                <a:latin typeface="Times New Roman" pitchFamily="18" charset="0"/>
                <a:cs typeface="Times New Roman" pitchFamily="18" charset="0"/>
              </a:rPr>
              <a:t>7</a:t>
            </a:r>
            <a:r>
              <a:rPr kumimoji="1" lang="zh-CN" altLang="en-US" b="1" dirty="0">
                <a:solidFill>
                  <a:schemeClr val="accent6">
                    <a:lumMod val="50000"/>
                  </a:schemeClr>
                </a:solidFill>
                <a:latin typeface="Times New Roman" pitchFamily="18" charset="0"/>
                <a:cs typeface="Times New Roman" pitchFamily="18" charset="0"/>
              </a:rPr>
              <a:t>，则输出</a:t>
            </a:r>
            <a:r>
              <a:rPr kumimoji="1" lang="en-US" altLang="zh-CN" b="1" dirty="0">
                <a:solidFill>
                  <a:schemeClr val="accent6">
                    <a:lumMod val="50000"/>
                  </a:schemeClr>
                </a:solidFill>
                <a:latin typeface="Times New Roman" pitchFamily="18" charset="0"/>
                <a:cs typeface="Times New Roman" pitchFamily="18" charset="0"/>
              </a:rPr>
              <a:t>0</a:t>
            </a:r>
          </a:p>
          <a:p>
            <a:pPr eaLnBrk="0" hangingPunct="0">
              <a:lnSpc>
                <a:spcPct val="90000"/>
              </a:lnSpc>
            </a:pPr>
            <a:r>
              <a:rPr kumimoji="1" lang="en-US" altLang="zh-CN" b="1" dirty="0" err="1">
                <a:solidFill>
                  <a:schemeClr val="tx1"/>
                </a:solidFill>
                <a:latin typeface="Times New Roman" pitchFamily="18" charset="0"/>
                <a:cs typeface="Times New Roman" pitchFamily="18" charset="0"/>
              </a:rPr>
              <a:t>endmodule</a:t>
            </a:r>
            <a:endParaRPr kumimoji="1" lang="en-US" altLang="zh-CN"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3654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dissolve">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dissolve">
                                      <p:cBhvr>
                                        <p:cTn id="19" dur="500"/>
                                        <p:tgtEl>
                                          <p:spTgt spid="6">
                                            <p:txEl>
                                              <p:pRg st="1" end="1"/>
                                            </p:txEl>
                                          </p:spTgt>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12" name="矩形 11"/>
          <p:cNvSpPr>
            <a:spLocks noChangeArrowheads="1"/>
          </p:cNvSpPr>
          <p:nvPr/>
        </p:nvSpPr>
        <p:spPr bwMode="auto">
          <a:xfrm>
            <a:off x="1347254" y="4269340"/>
            <a:ext cx="7473218" cy="152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78900"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a:latin typeface="Times New Roman" pitchFamily="18" charset="0"/>
                <a:cs typeface="Times New Roman" pitchFamily="18" charset="0"/>
              </a:rPr>
              <a:t>过程</a:t>
            </a:r>
            <a:r>
              <a:rPr lang="en-US" altLang="zh-CN" sz="2000" b="1">
                <a:solidFill>
                  <a:srgbClr val="0000FF"/>
                </a:solidFill>
                <a:latin typeface="Times New Roman" pitchFamily="18" charset="0"/>
                <a:cs typeface="Times New Roman" pitchFamily="18" charset="0"/>
              </a:rPr>
              <a:t>REG</a:t>
            </a:r>
            <a:r>
              <a:rPr lang="zh-CN" altLang="en-US" sz="2000" b="1">
                <a:latin typeface="Times New Roman" pitchFamily="18" charset="0"/>
                <a:cs typeface="Times New Roman" pitchFamily="18" charset="0"/>
              </a:rPr>
              <a:t>是时序与组合混合型过程，将状态机的主控</a:t>
            </a:r>
            <a:r>
              <a:rPr lang="zh-CN" altLang="en-US" sz="2000" b="1">
                <a:solidFill>
                  <a:srgbClr val="009900"/>
                </a:solidFill>
                <a:latin typeface="Times New Roman" pitchFamily="18" charset="0"/>
                <a:cs typeface="Times New Roman" pitchFamily="18" charset="0"/>
              </a:rPr>
              <a:t>时序</a:t>
            </a:r>
            <a:r>
              <a:rPr lang="zh-CN" altLang="en-US" sz="2000" b="1">
                <a:latin typeface="Times New Roman" pitchFamily="18" charset="0"/>
                <a:cs typeface="Times New Roman" pitchFamily="18" charset="0"/>
              </a:rPr>
              <a:t>电路和主控状态</a:t>
            </a:r>
            <a:r>
              <a:rPr lang="zh-CN" altLang="en-US" sz="2000" b="1">
                <a:solidFill>
                  <a:srgbClr val="009900"/>
                </a:solidFill>
                <a:latin typeface="Times New Roman" pitchFamily="18" charset="0"/>
                <a:cs typeface="Times New Roman" pitchFamily="18" charset="0"/>
              </a:rPr>
              <a:t>译码</a:t>
            </a:r>
            <a:r>
              <a:rPr lang="zh-CN" altLang="en-US" sz="2000" b="1">
                <a:latin typeface="Times New Roman" pitchFamily="18" charset="0"/>
                <a:cs typeface="Times New Roman" pitchFamily="18" charset="0"/>
              </a:rPr>
              <a:t>电路同时用一个过程来表达。</a:t>
            </a:r>
            <a:endParaRPr lang="en-US" altLang="zh-CN" sz="2000" b="1">
              <a:latin typeface="Times New Roman" pitchFamily="18" charset="0"/>
              <a:cs typeface="Times New Roman" pitchFamily="18" charset="0"/>
            </a:endParaRPr>
          </a:p>
          <a:p>
            <a:pPr marL="378900" eaLnBrk="1" hangingPunct="1">
              <a:lnSpc>
                <a:spcPct val="110000"/>
              </a:lnSpc>
              <a:spcBef>
                <a:spcPts val="0"/>
              </a:spcBef>
              <a:spcAft>
                <a:spcPts val="300"/>
              </a:spcAft>
              <a:buClr>
                <a:schemeClr val="tx1"/>
              </a:buClr>
              <a:buFont typeface="Wingdings" panose="05000000000000000000" pitchFamily="2" charset="2"/>
              <a:buChar char="Ø"/>
            </a:pPr>
            <a:r>
              <a:rPr lang="zh-CN" altLang="en-US" sz="2000" b="1">
                <a:latin typeface="Times New Roman" pitchFamily="18" charset="0"/>
                <a:cs typeface="Times New Roman" pitchFamily="18" charset="0"/>
              </a:rPr>
              <a:t>过程</a:t>
            </a:r>
            <a:r>
              <a:rPr lang="en-US" altLang="zh-CN" sz="2000" b="1">
                <a:solidFill>
                  <a:srgbClr val="0000FF"/>
                </a:solidFill>
                <a:latin typeface="Times New Roman" pitchFamily="18" charset="0"/>
                <a:cs typeface="Times New Roman" pitchFamily="18" charset="0"/>
              </a:rPr>
              <a:t>COM</a:t>
            </a:r>
            <a:r>
              <a:rPr lang="zh-CN" altLang="en-US" sz="2000" b="1">
                <a:latin typeface="Times New Roman" pitchFamily="18" charset="0"/>
                <a:cs typeface="Times New Roman" pitchFamily="18" charset="0"/>
              </a:rPr>
              <a:t>负责根据状态和输入信号给出不同的</a:t>
            </a:r>
            <a:r>
              <a:rPr lang="zh-CN" altLang="en-US" sz="2000" b="1">
                <a:solidFill>
                  <a:srgbClr val="009900"/>
                </a:solidFill>
                <a:latin typeface="Times New Roman" pitchFamily="18" charset="0"/>
                <a:cs typeface="Times New Roman" pitchFamily="18" charset="0"/>
              </a:rPr>
              <a:t>对外控制信号</a:t>
            </a:r>
            <a:r>
              <a:rPr lang="zh-CN" altLang="en-US" sz="2000" b="1">
                <a:latin typeface="Times New Roman" pitchFamily="18" charset="0"/>
                <a:cs typeface="Times New Roman" pitchFamily="18" charset="0"/>
              </a:rPr>
              <a:t>输出。</a:t>
            </a:r>
            <a:endParaRPr lang="en-US" altLang="zh-CN" sz="2000" b="1">
              <a:latin typeface="Times New Roman" pitchFamily="18" charset="0"/>
              <a:cs typeface="Times New Roman" pitchFamily="18" charset="0"/>
            </a:endParaRPr>
          </a:p>
        </p:txBody>
      </p:sp>
      <p:pic>
        <p:nvPicPr>
          <p:cNvPr id="14"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15832"/>
          <a:stretch/>
        </p:blipFill>
        <p:spPr bwMode="auto">
          <a:xfrm>
            <a:off x="1213891" y="836712"/>
            <a:ext cx="7506916"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3"/>
          <p:cNvSpPr>
            <a:spLocks noChangeArrowheads="1"/>
          </p:cNvSpPr>
          <p:nvPr/>
        </p:nvSpPr>
        <p:spPr bwMode="auto">
          <a:xfrm>
            <a:off x="3779912" y="3284984"/>
            <a:ext cx="2808311"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双过程</a:t>
            </a:r>
            <a:r>
              <a:rPr lang="en-US" altLang="zh-CN" sz="2000" b="1">
                <a:latin typeface="Times New Roman" panose="02020603050405020304" pitchFamily="18" charset="0"/>
                <a:cs typeface="Times New Roman" panose="02020603050405020304" pitchFamily="18" charset="0"/>
              </a:rPr>
              <a:t>Mealy</a:t>
            </a:r>
            <a:r>
              <a:rPr lang="zh-CN" altLang="en-US" sz="2000" b="1">
                <a:latin typeface="Times New Roman" panose="02020603050405020304" pitchFamily="18" charset="0"/>
                <a:cs typeface="Times New Roman" panose="02020603050405020304" pitchFamily="18" charset="0"/>
              </a:rPr>
              <a:t>机状态图</a:t>
            </a: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5</a:t>
            </a:fld>
            <a:endParaRPr lang="zh-CN" altLang="en-US"/>
          </a:p>
        </p:txBody>
      </p:sp>
    </p:spTree>
    <p:extLst>
      <p:ext uri="{BB962C8B-B14F-4D97-AF65-F5344CB8AC3E}">
        <p14:creationId xmlns:p14="http://schemas.microsoft.com/office/powerpoint/2010/main" val="191994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dissolve">
                                      <p:cBhvr>
                                        <p:cTn id="14" dur="500"/>
                                        <p:tgtEl>
                                          <p:spTgt spid="12">
                                            <p:txEl>
                                              <p:pRg st="0" end="0"/>
                                            </p:txEl>
                                          </p:spTgt>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12">
                                            <p:txEl>
                                              <p:pRg st="1" end="1"/>
                                            </p:txEl>
                                          </p:spTgt>
                                        </p:tgtEl>
                                        <p:attrNameLst>
                                          <p:attrName>style.visibility</p:attrName>
                                        </p:attrNameLst>
                                      </p:cBhvr>
                                      <p:to>
                                        <p:strVal val="visible"/>
                                      </p:to>
                                    </p:set>
                                    <p:animEffect transition="in" filter="dissolve">
                                      <p:cBhvr>
                                        <p:cTn id="18"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50</a:t>
            </a:fld>
            <a:endParaRPr lang="zh-CN" altLang="en-US"/>
          </a:p>
        </p:txBody>
      </p:sp>
      <p:pic>
        <p:nvPicPr>
          <p:cNvPr id="9" name="图片 8">
            <a:extLst>
              <a:ext uri="{FF2B5EF4-FFF2-40B4-BE49-F238E27FC236}">
                <a16:creationId xmlns:a16="http://schemas.microsoft.com/office/drawing/2014/main" id="{396D4C7E-B864-1ADA-2F9A-F4B3A64E87AB}"/>
              </a:ext>
            </a:extLst>
          </p:cNvPr>
          <p:cNvPicPr>
            <a:picLocks noChangeAspect="1"/>
          </p:cNvPicPr>
          <p:nvPr/>
        </p:nvPicPr>
        <p:blipFill>
          <a:blip r:embed="rId3"/>
          <a:stretch>
            <a:fillRect/>
          </a:stretch>
        </p:blipFill>
        <p:spPr>
          <a:xfrm>
            <a:off x="1087655" y="898815"/>
            <a:ext cx="7844589" cy="542817"/>
          </a:xfrm>
          <a:prstGeom prst="rect">
            <a:avLst/>
          </a:prstGeom>
        </p:spPr>
      </p:pic>
      <p:sp>
        <p:nvSpPr>
          <p:cNvPr id="10" name="TextBox 17">
            <a:extLst>
              <a:ext uri="{FF2B5EF4-FFF2-40B4-BE49-F238E27FC236}">
                <a16:creationId xmlns:a16="http://schemas.microsoft.com/office/drawing/2014/main" id="{05651AFA-DE0F-62F8-5F29-0591D7F7AE8A}"/>
              </a:ext>
            </a:extLst>
          </p:cNvPr>
          <p:cNvSpPr txBox="1"/>
          <p:nvPr/>
        </p:nvSpPr>
        <p:spPr>
          <a:xfrm>
            <a:off x="3707904" y="1568834"/>
            <a:ext cx="2592288" cy="400110"/>
          </a:xfrm>
          <a:prstGeom prst="rect">
            <a:avLst/>
          </a:prstGeom>
          <a:solidFill>
            <a:schemeClr val="bg1">
              <a:lumMod val="85000"/>
            </a:schemeClr>
          </a:solidFill>
        </p:spPr>
        <p:txBody>
          <a:bodyPr wrap="square" rtlCol="0">
            <a:spAutoFit/>
          </a:bodyPr>
          <a:lstStyle/>
          <a:p>
            <a:r>
              <a:rPr lang="zh-CN" altLang="en-US" sz="2000" b="1" dirty="0">
                <a:latin typeface="Times New Roman" panose="02020603050405020304" pitchFamily="18" charset="0"/>
                <a:cs typeface="Times New Roman" panose="02020603050405020304" pitchFamily="18" charset="0"/>
              </a:rPr>
              <a:t>消抖电路的仿真波形</a:t>
            </a:r>
          </a:p>
        </p:txBody>
      </p:sp>
      <p:sp>
        <p:nvSpPr>
          <p:cNvPr id="11" name="矩形 6">
            <a:extLst>
              <a:ext uri="{FF2B5EF4-FFF2-40B4-BE49-F238E27FC236}">
                <a16:creationId xmlns:a16="http://schemas.microsoft.com/office/drawing/2014/main" id="{016D2DA7-D731-8889-2B14-9EDD040CE65C}"/>
              </a:ext>
            </a:extLst>
          </p:cNvPr>
          <p:cNvSpPr>
            <a:spLocks noChangeArrowheads="1"/>
          </p:cNvSpPr>
          <p:nvPr/>
        </p:nvSpPr>
        <p:spPr bwMode="auto">
          <a:xfrm>
            <a:off x="1187624" y="2204864"/>
            <a:ext cx="7632848" cy="3721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输出信号脉宽比逻辑方式输出的信号要宽得多。</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比前面的电路要容易控制，且效果更好，只是耗用资源稍多。可用于消除干扰、毛刺、电平抖动。</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输出的脉宽由正常信号高电平</a:t>
            </a:r>
            <a:r>
              <a:rPr lang="en-US" altLang="zh-CN" sz="2200" b="1" dirty="0">
                <a:latin typeface="Times New Roman" pitchFamily="18" charset="0"/>
                <a:cs typeface="Times New Roman" pitchFamily="18" charset="0"/>
              </a:rPr>
              <a:t>KH</a:t>
            </a:r>
            <a:r>
              <a:rPr lang="zh-CN" altLang="en-US" sz="2200" b="1" dirty="0">
                <a:latin typeface="Times New Roman" pitchFamily="18" charset="0"/>
                <a:cs typeface="Times New Roman" pitchFamily="18" charset="0"/>
              </a:rPr>
              <a:t>的位宽和工作时钟频率共同决定，不单纯由时钟决定。</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对于类似键抖动产生的干扰信号，频率可以低一些，数万赫兹即可；若为比较高速的时钟信号，则可利用</a:t>
            </a:r>
            <a:r>
              <a:rPr lang="en-US" altLang="zh-CN" sz="2200" b="1" dirty="0">
                <a:latin typeface="Times New Roman" pitchFamily="18" charset="0"/>
                <a:cs typeface="Times New Roman" pitchFamily="18" charset="0"/>
              </a:rPr>
              <a:t>FPGA</a:t>
            </a:r>
            <a:r>
              <a:rPr lang="zh-CN" altLang="en-US" sz="2200" b="1" dirty="0">
                <a:latin typeface="Times New Roman" pitchFamily="18" charset="0"/>
                <a:cs typeface="Times New Roman" pitchFamily="18" charset="0"/>
              </a:rPr>
              <a:t>内的锁相环，使</a:t>
            </a:r>
            <a:r>
              <a:rPr lang="en-US" altLang="zh-CN" sz="2200" b="1" dirty="0">
                <a:latin typeface="Times New Roman" pitchFamily="18" charset="0"/>
                <a:cs typeface="Times New Roman" pitchFamily="18" charset="0"/>
              </a:rPr>
              <a:t>CLK</a:t>
            </a:r>
            <a:r>
              <a:rPr lang="zh-CN" altLang="en-US" sz="2200" b="1" dirty="0">
                <a:latin typeface="Times New Roman" pitchFamily="18" charset="0"/>
                <a:cs typeface="Times New Roman" pitchFamily="18" charset="0"/>
              </a:rPr>
              <a:t>达到</a:t>
            </a:r>
            <a:r>
              <a:rPr lang="en-US" altLang="zh-CN" sz="2200" b="1" dirty="0">
                <a:latin typeface="Times New Roman" pitchFamily="18" charset="0"/>
                <a:cs typeface="Times New Roman" pitchFamily="18" charset="0"/>
              </a:rPr>
              <a:t>200MHz</a:t>
            </a:r>
            <a:r>
              <a:rPr lang="zh-CN" altLang="en-US" sz="2200" b="1" dirty="0">
                <a:latin typeface="Times New Roman" pitchFamily="18" charset="0"/>
                <a:cs typeface="Times New Roman" pitchFamily="18" charset="0"/>
              </a:rPr>
              <a:t>以上。</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en-US" altLang="zh-CN" sz="2200" b="1">
                <a:latin typeface="Times New Roman" pitchFamily="18" charset="0"/>
                <a:cs typeface="Times New Roman" pitchFamily="18" charset="0"/>
              </a:rPr>
              <a:t>KH</a:t>
            </a:r>
            <a:r>
              <a:rPr lang="zh-CN" altLang="en-US" sz="2200" b="1" dirty="0">
                <a:latin typeface="Times New Roman" pitchFamily="18" charset="0"/>
                <a:cs typeface="Times New Roman" pitchFamily="18" charset="0"/>
              </a:rPr>
              <a:t>和</a:t>
            </a:r>
            <a:r>
              <a:rPr lang="en-US" altLang="zh-CN" sz="2200" b="1" dirty="0">
                <a:latin typeface="Times New Roman" pitchFamily="18" charset="0"/>
                <a:cs typeface="Times New Roman" pitchFamily="18" charset="0"/>
              </a:rPr>
              <a:t>HL</a:t>
            </a:r>
            <a:r>
              <a:rPr lang="zh-CN" altLang="en-US" sz="2200" b="1" dirty="0">
                <a:latin typeface="Times New Roman" pitchFamily="18" charset="0"/>
                <a:cs typeface="Times New Roman" pitchFamily="18" charset="0"/>
              </a:rPr>
              <a:t>的计数位宽和计数值都可根据具体情况调节。</a:t>
            </a:r>
            <a:endParaRPr lang="en-US" altLang="zh-CN" sz="2200" b="1" dirty="0">
              <a:latin typeface="Times New Roman" pitchFamily="18" charset="0"/>
              <a:cs typeface="Times New Roman" pitchFamily="18" charset="0"/>
            </a:endParaRPr>
          </a:p>
        </p:txBody>
      </p:sp>
    </p:spTree>
    <p:extLst>
      <p:ext uri="{BB962C8B-B14F-4D97-AF65-F5344CB8AC3E}">
        <p14:creationId xmlns:p14="http://schemas.microsoft.com/office/powerpoint/2010/main" val="226645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dissolv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dissolv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dissolve">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dissolve">
                                      <p:cBhvr>
                                        <p:cTn id="27" dur="500"/>
                                        <p:tgtEl>
                                          <p:spTgt spid="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dissolve">
                                      <p:cBhvr>
                                        <p:cTn id="32"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7" name="Rectangle 3"/>
          <p:cNvSpPr>
            <a:spLocks noChangeArrowheads="1"/>
          </p:cNvSpPr>
          <p:nvPr/>
        </p:nvSpPr>
        <p:spPr bwMode="auto">
          <a:xfrm>
            <a:off x="3491880" y="3142129"/>
            <a:ext cx="2952328"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双过程</a:t>
            </a:r>
            <a:r>
              <a:rPr lang="en-US" altLang="zh-CN" sz="2000" b="1">
                <a:latin typeface="Times New Roman" panose="02020603050405020304" pitchFamily="18" charset="0"/>
                <a:cs typeface="Times New Roman" panose="02020603050405020304" pitchFamily="18" charset="0"/>
              </a:rPr>
              <a:t>Mealy</a:t>
            </a:r>
            <a:r>
              <a:rPr lang="zh-CN" altLang="en-US" sz="2000" b="1">
                <a:latin typeface="Times New Roman" panose="02020603050405020304" pitchFamily="18" charset="0"/>
                <a:cs typeface="Times New Roman" panose="02020603050405020304" pitchFamily="18" charset="0"/>
              </a:rPr>
              <a:t>机仿真波形</a:t>
            </a:r>
          </a:p>
        </p:txBody>
      </p:sp>
      <p:sp>
        <p:nvSpPr>
          <p:cNvPr id="10" name="矩形 9"/>
          <p:cNvSpPr>
            <a:spLocks noChangeArrowheads="1"/>
          </p:cNvSpPr>
          <p:nvPr/>
        </p:nvSpPr>
        <p:spPr bwMode="auto">
          <a:xfrm>
            <a:off x="1115616" y="3758113"/>
            <a:ext cx="7704856" cy="283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252000" indent="-216000" eaLnBrk="1" hangingPunct="1">
              <a:lnSpc>
                <a:spcPct val="110000"/>
              </a:lnSpc>
              <a:spcBef>
                <a:spcPts val="0"/>
              </a:spcBef>
              <a:spcAft>
                <a:spcPts val="300"/>
              </a:spcAft>
              <a:buClr>
                <a:schemeClr val="tx1"/>
              </a:buClr>
              <a:buFont typeface="Arial" panose="020B0604020202020204" pitchFamily="34" charset="0"/>
              <a:buChar char="•"/>
            </a:pPr>
            <a:r>
              <a:rPr lang="en-US" altLang="zh-CN" sz="2000" b="1">
                <a:latin typeface="Times New Roman" pitchFamily="18" charset="0"/>
                <a:cs typeface="Times New Roman" pitchFamily="18" charset="0"/>
              </a:rPr>
              <a:t>PST</a:t>
            </a:r>
            <a:r>
              <a:rPr lang="zh-CN" altLang="en-US" sz="2000" b="1">
                <a:latin typeface="Times New Roman" pitchFamily="18" charset="0"/>
                <a:cs typeface="Times New Roman" pitchFamily="18" charset="0"/>
              </a:rPr>
              <a:t>是现态转换情况，</a:t>
            </a:r>
            <a:r>
              <a:rPr lang="en-US" altLang="zh-CN" sz="2000" b="1">
                <a:latin typeface="Times New Roman" pitchFamily="18" charset="0"/>
                <a:cs typeface="Times New Roman" pitchFamily="18" charset="0"/>
              </a:rPr>
              <a:t>DIN1</a:t>
            </a:r>
            <a:r>
              <a:rPr lang="zh-CN" altLang="en-US" sz="2000" b="1">
                <a:latin typeface="Times New Roman" pitchFamily="18" charset="0"/>
                <a:cs typeface="Times New Roman" pitchFamily="18" charset="0"/>
              </a:rPr>
              <a:t>控制各状态的转换方式，</a:t>
            </a:r>
            <a:r>
              <a:rPr lang="en-US" altLang="zh-CN" sz="2000" b="1">
                <a:latin typeface="Times New Roman" pitchFamily="18" charset="0"/>
                <a:cs typeface="Times New Roman" pitchFamily="18" charset="0"/>
              </a:rPr>
              <a:t>DIN2</a:t>
            </a:r>
            <a:r>
              <a:rPr lang="zh-CN" altLang="en-US" sz="2000" b="1">
                <a:latin typeface="Times New Roman" pitchFamily="18" charset="0"/>
                <a:cs typeface="Times New Roman" pitchFamily="18" charset="0"/>
              </a:rPr>
              <a:t>控制对外控制信号码的输出：当复位后，且</a:t>
            </a:r>
            <a:r>
              <a:rPr lang="en-US" altLang="zh-CN" sz="2000" b="1">
                <a:latin typeface="Times New Roman" pitchFamily="18" charset="0"/>
                <a:cs typeface="Times New Roman" pitchFamily="18" charset="0"/>
              </a:rPr>
              <a:t>DIN1=0</a:t>
            </a:r>
            <a:r>
              <a:rPr lang="zh-CN" altLang="en-US" sz="2000" b="1">
                <a:latin typeface="Times New Roman" pitchFamily="18" charset="0"/>
                <a:cs typeface="Times New Roman" pitchFamily="18" charset="0"/>
              </a:rPr>
              <a:t>时，一直处于</a:t>
            </a:r>
            <a:r>
              <a:rPr lang="en-US" altLang="zh-CN" sz="2000" b="1">
                <a:latin typeface="Times New Roman" pitchFamily="18" charset="0"/>
                <a:cs typeface="Times New Roman" pitchFamily="18" charset="0"/>
              </a:rPr>
              <a:t>st0</a:t>
            </a:r>
            <a:r>
              <a:rPr lang="zh-CN" altLang="en-US" sz="2000" b="1">
                <a:latin typeface="Times New Roman" pitchFamily="18" charset="0"/>
                <a:cs typeface="Times New Roman" pitchFamily="18" charset="0"/>
              </a:rPr>
              <a:t>状态，若此时</a:t>
            </a:r>
            <a:r>
              <a:rPr lang="en-US" altLang="zh-CN" sz="2000" b="1">
                <a:latin typeface="Times New Roman" pitchFamily="18" charset="0"/>
                <a:cs typeface="Times New Roman" pitchFamily="18" charset="0"/>
              </a:rPr>
              <a:t>DIN2=0</a:t>
            </a:r>
            <a:r>
              <a:rPr lang="zh-CN" altLang="en-US" sz="2000" b="1">
                <a:latin typeface="Times New Roman" pitchFamily="18" charset="0"/>
                <a:cs typeface="Times New Roman" pitchFamily="18" charset="0"/>
              </a:rPr>
              <a:t>，输出码</a:t>
            </a:r>
            <a:r>
              <a:rPr lang="en-US" altLang="zh-CN" sz="2000" b="1">
                <a:latin typeface="Times New Roman" pitchFamily="18" charset="0"/>
                <a:cs typeface="Times New Roman" pitchFamily="18" charset="0"/>
              </a:rPr>
              <a:t>0AH</a:t>
            </a:r>
            <a:r>
              <a:rPr lang="zh-CN" altLang="en-US" sz="2000" b="1">
                <a:latin typeface="Times New Roman" pitchFamily="18" charset="0"/>
                <a:cs typeface="Times New Roman" pitchFamily="18" charset="0"/>
              </a:rPr>
              <a:t>；当</a:t>
            </a:r>
            <a:r>
              <a:rPr lang="en-US" altLang="zh-CN" sz="2000" b="1">
                <a:latin typeface="Times New Roman" pitchFamily="18" charset="0"/>
                <a:cs typeface="Times New Roman" pitchFamily="18" charset="0"/>
              </a:rPr>
              <a:t>DIN1</a:t>
            </a:r>
            <a:r>
              <a:rPr lang="zh-CN" altLang="en-US" sz="2000" b="1">
                <a:latin typeface="Times New Roman" pitchFamily="18" charset="0"/>
                <a:cs typeface="Times New Roman" pitchFamily="18" charset="0"/>
              </a:rPr>
              <a:t>都为</a:t>
            </a:r>
            <a:r>
              <a:rPr lang="en-US" altLang="zh-CN" sz="2000" b="1">
                <a:latin typeface="Times New Roman" pitchFamily="18" charset="0"/>
                <a:cs typeface="Times New Roman" pitchFamily="18" charset="0"/>
              </a:rPr>
              <a:t>1</a:t>
            </a:r>
            <a:r>
              <a:rPr lang="zh-CN" altLang="en-US" sz="2000" b="1">
                <a:latin typeface="Times New Roman" pitchFamily="18" charset="0"/>
                <a:cs typeface="Times New Roman" pitchFamily="18" charset="0"/>
              </a:rPr>
              <a:t>时，每一个时钟上升沿后，都转入下一状态，直到状态</a:t>
            </a:r>
            <a:r>
              <a:rPr lang="en-US" altLang="zh-CN" sz="2000" b="1">
                <a:latin typeface="Times New Roman" pitchFamily="18" charset="0"/>
                <a:cs typeface="Times New Roman" pitchFamily="18" charset="0"/>
              </a:rPr>
              <a:t>s4</a:t>
            </a:r>
            <a:r>
              <a:rPr lang="zh-CN" altLang="en-US" sz="2000" b="1">
                <a:latin typeface="Times New Roman" pitchFamily="18" charset="0"/>
                <a:cs typeface="Times New Roman" pitchFamily="18" charset="0"/>
              </a:rPr>
              <a:t>，同时根据每一个状态下的</a:t>
            </a:r>
            <a:r>
              <a:rPr lang="en-US" altLang="zh-CN" sz="2000" b="1">
                <a:latin typeface="Times New Roman" pitchFamily="18" charset="0"/>
                <a:cs typeface="Times New Roman" pitchFamily="18" charset="0"/>
              </a:rPr>
              <a:t>DIN2</a:t>
            </a:r>
            <a:r>
              <a:rPr lang="zh-CN" altLang="en-US" sz="2000" b="1">
                <a:latin typeface="Times New Roman" pitchFamily="18" charset="0"/>
                <a:cs typeface="Times New Roman" pitchFamily="18" charset="0"/>
              </a:rPr>
              <a:t>的值输出相应设定的控制码，一直到</a:t>
            </a:r>
            <a:r>
              <a:rPr lang="en-US" altLang="zh-CN" sz="2000" b="1">
                <a:latin typeface="Times New Roman" pitchFamily="18" charset="0"/>
                <a:cs typeface="Times New Roman" pitchFamily="18" charset="0"/>
              </a:rPr>
              <a:t>DIN1=0</a:t>
            </a:r>
            <a:r>
              <a:rPr lang="zh-CN" altLang="en-US" sz="2000" b="1">
                <a:latin typeface="Times New Roman" pitchFamily="18" charset="0"/>
                <a:cs typeface="Times New Roman" pitchFamily="18" charset="0"/>
              </a:rPr>
              <a:t>才回到初始状态</a:t>
            </a:r>
            <a:r>
              <a:rPr lang="en-US" altLang="zh-CN" sz="2000" b="1">
                <a:latin typeface="Times New Roman" pitchFamily="18" charset="0"/>
                <a:cs typeface="Times New Roman" pitchFamily="18" charset="0"/>
              </a:rPr>
              <a:t>s0</a:t>
            </a:r>
            <a:r>
              <a:rPr lang="zh-CN" altLang="en-US" sz="2000" b="1">
                <a:latin typeface="Times New Roman" pitchFamily="18" charset="0"/>
                <a:cs typeface="Times New Roman" pitchFamily="18" charset="0"/>
              </a:rPr>
              <a:t>。</a:t>
            </a:r>
            <a:endParaRPr lang="en-US" altLang="zh-CN" sz="2000" b="1">
              <a:latin typeface="Times New Roman" pitchFamily="18" charset="0"/>
              <a:cs typeface="Times New Roman" pitchFamily="18" charset="0"/>
            </a:endParaRPr>
          </a:p>
          <a:p>
            <a:pPr marL="252000" indent="-216000" eaLnBrk="1" hangingPunct="1">
              <a:lnSpc>
                <a:spcPct val="110000"/>
              </a:lnSpc>
              <a:spcBef>
                <a:spcPts val="0"/>
              </a:spcBef>
              <a:spcAft>
                <a:spcPts val="300"/>
              </a:spcAft>
              <a:buClr>
                <a:schemeClr val="tx1"/>
              </a:buClr>
              <a:buFont typeface="Arial" panose="020B0604020202020204" pitchFamily="34" charset="0"/>
              <a:buChar char="•"/>
            </a:pPr>
            <a:r>
              <a:rPr lang="zh-CN" altLang="en-US" sz="2000" b="1">
                <a:latin typeface="Times New Roman" pitchFamily="18" charset="0"/>
                <a:cs typeface="Times New Roman" pitchFamily="18" charset="0"/>
              </a:rPr>
              <a:t>输出信号中存在毛刺，为了排除毛刺，可通过选择可能的优化设置，也可将输出通过寄存器锁存，滤除毛刺。</a:t>
            </a:r>
            <a:endParaRPr lang="en-US" altLang="zh-CN" sz="2000" b="1">
              <a:latin typeface="Times New Roman" pitchFamily="18" charset="0"/>
              <a:cs typeface="Times New Roman" pitchFamily="18" charset="0"/>
            </a:endParaRPr>
          </a:p>
        </p:txBody>
      </p:sp>
      <p:pic>
        <p:nvPicPr>
          <p:cNvPr id="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15649"/>
          <a:stretch/>
        </p:blipFill>
        <p:spPr bwMode="auto">
          <a:xfrm>
            <a:off x="1383680" y="836712"/>
            <a:ext cx="7292776"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椭圆 1"/>
          <p:cNvSpPr/>
          <p:nvPr/>
        </p:nvSpPr>
        <p:spPr>
          <a:xfrm>
            <a:off x="4689081" y="1880827"/>
            <a:ext cx="340987" cy="3644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5080000" y="1922165"/>
            <a:ext cx="820930" cy="401366"/>
          </a:xfrm>
          <a:prstGeom prst="rect">
            <a:avLst/>
          </a:prstGeom>
          <a:noFill/>
        </p:spPr>
        <p:txBody>
          <a:bodyPr wrap="square" rtlCol="0">
            <a:spAutoFit/>
          </a:bodyPr>
          <a:lstStyle/>
          <a:p>
            <a:r>
              <a:rPr lang="zh-CN" altLang="en-US" b="1">
                <a:solidFill>
                  <a:srgbClr val="FF0000"/>
                </a:solidFill>
              </a:rPr>
              <a:t>毛刺</a:t>
            </a:r>
          </a:p>
        </p:txBody>
      </p:sp>
      <p:sp>
        <p:nvSpPr>
          <p:cNvPr id="3" name="椭圆 2"/>
          <p:cNvSpPr/>
          <p:nvPr/>
        </p:nvSpPr>
        <p:spPr>
          <a:xfrm>
            <a:off x="3995936" y="1484784"/>
            <a:ext cx="432048" cy="396044"/>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1682611" y="467380"/>
            <a:ext cx="5553685" cy="369332"/>
          </a:xfrm>
          <a:prstGeom prst="rect">
            <a:avLst/>
          </a:prstGeom>
          <a:noFill/>
        </p:spPr>
        <p:txBody>
          <a:bodyPr wrap="square" rtlCol="0">
            <a:spAutoFit/>
          </a:bodyPr>
          <a:lstStyle/>
          <a:p>
            <a:r>
              <a:rPr lang="zh-CN" altLang="en-US" b="1">
                <a:solidFill>
                  <a:srgbClr val="0000FF"/>
                </a:solidFill>
                <a:latin typeface="Times New Roman" panose="02020603050405020304" pitchFamily="18" charset="0"/>
                <a:cs typeface="Times New Roman" panose="02020603050405020304" pitchFamily="18" charset="0"/>
              </a:rPr>
              <a:t>一旦输入信号</a:t>
            </a:r>
            <a:r>
              <a:rPr lang="en-US" altLang="zh-CN" b="1">
                <a:solidFill>
                  <a:srgbClr val="0000FF"/>
                </a:solidFill>
                <a:latin typeface="Times New Roman" panose="02020603050405020304" pitchFamily="18" charset="0"/>
                <a:cs typeface="Times New Roman" panose="02020603050405020304" pitchFamily="18" charset="0"/>
              </a:rPr>
              <a:t>DIN2</a:t>
            </a:r>
            <a:r>
              <a:rPr lang="zh-CN" altLang="en-US" b="1">
                <a:solidFill>
                  <a:srgbClr val="0000FF"/>
                </a:solidFill>
                <a:latin typeface="Times New Roman" panose="02020603050405020304" pitchFamily="18" charset="0"/>
                <a:cs typeface="Times New Roman" panose="02020603050405020304" pitchFamily="18" charset="0"/>
              </a:rPr>
              <a:t>发生变化，</a:t>
            </a:r>
            <a:r>
              <a:rPr lang="en-US" altLang="zh-CN" b="1">
                <a:solidFill>
                  <a:srgbClr val="0000FF"/>
                </a:solidFill>
                <a:latin typeface="Times New Roman" panose="02020603050405020304" pitchFamily="18" charset="0"/>
                <a:cs typeface="Times New Roman" panose="02020603050405020304" pitchFamily="18" charset="0"/>
              </a:rPr>
              <a:t>Q</a:t>
            </a:r>
            <a:r>
              <a:rPr lang="zh-CN" altLang="en-US" b="1">
                <a:solidFill>
                  <a:srgbClr val="0000FF"/>
                </a:solidFill>
                <a:latin typeface="Times New Roman" panose="02020603050405020304" pitchFamily="18" charset="0"/>
                <a:cs typeface="Times New Roman" panose="02020603050405020304" pitchFamily="18" charset="0"/>
              </a:rPr>
              <a:t>即刻发生变化（异步）</a:t>
            </a:r>
          </a:p>
        </p:txBody>
      </p:sp>
      <p:cxnSp>
        <p:nvCxnSpPr>
          <p:cNvPr id="13" name="直接连接符 12"/>
          <p:cNvCxnSpPr/>
          <p:nvPr/>
        </p:nvCxnSpPr>
        <p:spPr>
          <a:xfrm flipH="1">
            <a:off x="4211960" y="836712"/>
            <a:ext cx="216024" cy="648072"/>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6</a:t>
            </a:fld>
            <a:endParaRPr lang="zh-CN" altLang="en-US"/>
          </a:p>
        </p:txBody>
      </p:sp>
    </p:spTree>
    <p:extLst>
      <p:ext uri="{BB962C8B-B14F-4D97-AF65-F5344CB8AC3E}">
        <p14:creationId xmlns:p14="http://schemas.microsoft.com/office/powerpoint/2010/main" val="79553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heel(1)">
                                      <p:cBhvr>
                                        <p:cTn id="15" dur="2000"/>
                                        <p:tgtEl>
                                          <p:spTgt spid="3"/>
                                        </p:tgtEl>
                                      </p:cBhvr>
                                    </p:animEffect>
                                  </p:childTnLst>
                                </p:cTn>
                              </p:par>
                            </p:childTnLst>
                          </p:cTn>
                        </p:par>
                        <p:par>
                          <p:cTn id="16" fill="hold">
                            <p:stCondLst>
                              <p:cond delay="2000"/>
                            </p:stCondLst>
                            <p:childTnLst>
                              <p:par>
                                <p:cTn id="17" presetID="22" presetClass="entr" presetSubtype="4"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par>
                          <p:cTn id="20" fill="hold">
                            <p:stCondLst>
                              <p:cond delay="2500"/>
                            </p:stCondLst>
                            <p:childTnLst>
                              <p:par>
                                <p:cTn id="21" presetID="9"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par>
                          <p:cTn id="24" fill="hold">
                            <p:stCondLst>
                              <p:cond delay="3000"/>
                            </p:stCondLst>
                            <p:childTnLst>
                              <p:par>
                                <p:cTn id="25" presetID="9" presetClass="entr" presetSubtype="0" fill="hold"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dissolve">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heel(1)">
                                      <p:cBhvr>
                                        <p:cTn id="32" dur="2000"/>
                                        <p:tgtEl>
                                          <p:spTgt spid="2"/>
                                        </p:tgtEl>
                                      </p:cBhvr>
                                    </p:animEffect>
                                  </p:childTnLst>
                                </p:cTn>
                              </p:par>
                            </p:childTnLst>
                          </p:cTn>
                        </p:par>
                        <p:par>
                          <p:cTn id="33" fill="hold">
                            <p:stCondLst>
                              <p:cond delay="2000"/>
                            </p:stCondLst>
                            <p:childTnLst>
                              <p:par>
                                <p:cTn id="34" presetID="9" presetClass="entr" presetSubtype="0" fill="hold" grpId="0" nodeType="after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dissolve">
                                      <p:cBhvr>
                                        <p:cTn id="36" dur="500"/>
                                        <p:tgtEl>
                                          <p:spTgt spid="4"/>
                                        </p:tgtEl>
                                      </p:cBhvr>
                                    </p:animEffect>
                                  </p:childTnLst>
                                </p:cTn>
                              </p:par>
                            </p:childTnLst>
                          </p:cTn>
                        </p:par>
                        <p:par>
                          <p:cTn id="37" fill="hold">
                            <p:stCondLst>
                              <p:cond delay="2500"/>
                            </p:stCondLst>
                            <p:childTnLst>
                              <p:par>
                                <p:cTn id="38" presetID="9" presetClass="entr" presetSubtype="0" fill="hold" nodeType="afterEffect">
                                  <p:stCondLst>
                                    <p:cond delay="0"/>
                                  </p:stCondLst>
                                  <p:childTnLst>
                                    <p:set>
                                      <p:cBhvr>
                                        <p:cTn id="39" dur="1" fill="hold">
                                          <p:stCondLst>
                                            <p:cond delay="0"/>
                                          </p:stCondLst>
                                        </p:cTn>
                                        <p:tgtEl>
                                          <p:spTgt spid="10">
                                            <p:txEl>
                                              <p:pRg st="1" end="1"/>
                                            </p:txEl>
                                          </p:spTgt>
                                        </p:tgtEl>
                                        <p:attrNameLst>
                                          <p:attrName>style.visibility</p:attrName>
                                        </p:attrNameLst>
                                      </p:cBhvr>
                                      <p:to>
                                        <p:strVal val="visible"/>
                                      </p:to>
                                    </p:set>
                                    <p:animEffect transition="in" filter="dissolve">
                                      <p:cBhvr>
                                        <p:cTn id="40"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P spid="4" grpId="0"/>
      <p:bldP spid="3"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9" name="Text Box 9"/>
          <p:cNvSpPr txBox="1">
            <a:spLocks noChangeArrowheads="1"/>
          </p:cNvSpPr>
          <p:nvPr/>
        </p:nvSpPr>
        <p:spPr bwMode="auto">
          <a:xfrm>
            <a:off x="1115617" y="188640"/>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10-6</a:t>
            </a:r>
            <a:r>
              <a:rPr kumimoji="1" lang="zh-CN" altLang="en-US" sz="2000" b="1">
                <a:solidFill>
                  <a:srgbClr val="F79646">
                    <a:lumMod val="50000"/>
                  </a:srgbClr>
                </a:solidFill>
                <a:latin typeface="Times New Roman" pitchFamily="18" charset="0"/>
                <a:cs typeface="Times New Roman" pitchFamily="18" charset="0"/>
              </a:rPr>
              <a:t> </a:t>
            </a:r>
            <a:r>
              <a:rPr kumimoji="1" lang="zh-CN" altLang="en-US" sz="2400" b="1">
                <a:solidFill>
                  <a:srgbClr val="F79646">
                    <a:lumMod val="50000"/>
                  </a:srgbClr>
                </a:solidFill>
                <a:latin typeface="Times New Roman" pitchFamily="18" charset="0"/>
                <a:cs typeface="Times New Roman" pitchFamily="18" charset="0"/>
              </a:rPr>
              <a:t>：单过程</a:t>
            </a:r>
            <a:r>
              <a:rPr kumimoji="1" lang="en-US" altLang="zh-CN" sz="2400" b="1">
                <a:solidFill>
                  <a:srgbClr val="F79646">
                    <a:lumMod val="50000"/>
                  </a:srgbClr>
                </a:solidFill>
                <a:latin typeface="Times New Roman" pitchFamily="18" charset="0"/>
                <a:cs typeface="Times New Roman" pitchFamily="18" charset="0"/>
              </a:rPr>
              <a:t>Mealy</a:t>
            </a:r>
            <a:r>
              <a:rPr kumimoji="1" lang="zh-CN" altLang="en-US" sz="2400" b="1">
                <a:solidFill>
                  <a:srgbClr val="F79646">
                    <a:lumMod val="50000"/>
                  </a:srgbClr>
                </a:solidFill>
                <a:latin typeface="Times New Roman" pitchFamily="18" charset="0"/>
                <a:cs typeface="Times New Roman" pitchFamily="18" charset="0"/>
              </a:rPr>
              <a:t>机</a:t>
            </a:r>
            <a:endParaRPr kumimoji="1" lang="en-US" altLang="zh-CN" sz="2400" b="1">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a:solidFill>
                  <a:srgbClr val="0000FF"/>
                </a:solidFill>
                <a:latin typeface="Times New Roman" pitchFamily="18" charset="0"/>
                <a:cs typeface="Times New Roman" pitchFamily="18" charset="0"/>
              </a:rPr>
              <a:t>       </a:t>
            </a:r>
            <a:endParaRPr kumimoji="1" lang="zh-CN" altLang="en-US" sz="2200" b="1">
              <a:solidFill>
                <a:srgbClr val="0000FF"/>
              </a:solidFill>
              <a:latin typeface="Times New Roman" pitchFamily="18" charset="0"/>
              <a:cs typeface="Times New Roman" pitchFamily="18" charset="0"/>
            </a:endParaRPr>
          </a:p>
        </p:txBody>
      </p:sp>
      <p:sp>
        <p:nvSpPr>
          <p:cNvPr id="11" name="Text Box 9"/>
          <p:cNvSpPr txBox="1">
            <a:spLocks noChangeArrowheads="1"/>
          </p:cNvSpPr>
          <p:nvPr/>
        </p:nvSpPr>
        <p:spPr bwMode="auto">
          <a:xfrm>
            <a:off x="1115616" y="821025"/>
            <a:ext cx="7848872" cy="5632311"/>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module MEALY2 (input CLK, DIN1, DIN2, RST, output </a:t>
            </a:r>
            <a:r>
              <a:rPr kumimoji="1" lang="en-US" altLang="zh-CN" sz="2000" b="1" err="1">
                <a:solidFill>
                  <a:srgbClr val="000000"/>
                </a:solidFill>
                <a:latin typeface="Times New Roman" pitchFamily="18" charset="0"/>
                <a:cs typeface="Times New Roman" pitchFamily="18" charset="0"/>
              </a:rPr>
              <a:t>reg</a:t>
            </a:r>
            <a:r>
              <a:rPr kumimoji="1" lang="en-US" altLang="zh-CN" sz="2000" b="1">
                <a:solidFill>
                  <a:srgbClr val="000000"/>
                </a:solidFill>
                <a:latin typeface="Times New Roman" pitchFamily="18" charset="0"/>
                <a:cs typeface="Times New Roman" pitchFamily="18" charset="0"/>
              </a:rPr>
              <a:t> [4: 0] Q);</a:t>
            </a:r>
          </a:p>
          <a:p>
            <a:pPr eaLnBrk="0" hangingPunct="0"/>
            <a:r>
              <a:rPr kumimoji="1" lang="en-US" altLang="zh-CN" sz="2000" b="1">
                <a:solidFill>
                  <a:srgbClr val="000000"/>
                </a:solidFill>
                <a:latin typeface="Times New Roman" pitchFamily="18" charset="0"/>
                <a:cs typeface="Times New Roman" pitchFamily="18" charset="0"/>
              </a:rPr>
              <a:t>    </a:t>
            </a:r>
            <a:r>
              <a:rPr kumimoji="1" lang="en-US" altLang="zh-CN" sz="2000" b="1" err="1">
                <a:solidFill>
                  <a:srgbClr val="000000"/>
                </a:solidFill>
                <a:latin typeface="Times New Roman" pitchFamily="18" charset="0"/>
                <a:cs typeface="Times New Roman" pitchFamily="18" charset="0"/>
              </a:rPr>
              <a:t>reg</a:t>
            </a:r>
            <a:r>
              <a:rPr kumimoji="1" lang="en-US" altLang="zh-CN" sz="2000" b="1">
                <a:solidFill>
                  <a:srgbClr val="000000"/>
                </a:solidFill>
                <a:latin typeface="Times New Roman" pitchFamily="18" charset="0"/>
                <a:cs typeface="Times New Roman" pitchFamily="18" charset="0"/>
              </a:rPr>
              <a:t> [4: 0] PST;  parameter st0=0, st1=1, st2=2, st3=3, st4=4;</a:t>
            </a:r>
          </a:p>
          <a:p>
            <a:pPr eaLnBrk="0" hangingPunct="0"/>
            <a:r>
              <a:rPr kumimoji="1" lang="en-US" altLang="zh-CN" sz="2000" b="1">
                <a:solidFill>
                  <a:srgbClr val="000000"/>
                </a:solidFill>
                <a:latin typeface="Times New Roman" pitchFamily="18" charset="0"/>
                <a:cs typeface="Times New Roman" pitchFamily="18" charset="0"/>
              </a:rPr>
              <a:t>    always @ (</a:t>
            </a:r>
            <a:r>
              <a:rPr kumimoji="1" lang="en-US" altLang="zh-CN" sz="2000" b="1" err="1">
                <a:solidFill>
                  <a:srgbClr val="000000"/>
                </a:solidFill>
                <a:latin typeface="Times New Roman" pitchFamily="18" charset="0"/>
                <a:cs typeface="Times New Roman" pitchFamily="18" charset="0"/>
              </a:rPr>
              <a:t>posedge</a:t>
            </a:r>
            <a:r>
              <a:rPr kumimoji="1" lang="en-US" altLang="zh-CN" sz="2000" b="1">
                <a:solidFill>
                  <a:srgbClr val="000000"/>
                </a:solidFill>
                <a:latin typeface="Times New Roman" pitchFamily="18" charset="0"/>
                <a:cs typeface="Times New Roman" pitchFamily="18" charset="0"/>
              </a:rPr>
              <a:t> CLK or </a:t>
            </a:r>
            <a:r>
              <a:rPr kumimoji="1" lang="en-US" altLang="zh-CN" sz="2000" b="1" err="1">
                <a:solidFill>
                  <a:srgbClr val="000000"/>
                </a:solidFill>
                <a:latin typeface="Times New Roman" pitchFamily="18" charset="0"/>
                <a:cs typeface="Times New Roman" pitchFamily="18" charset="0"/>
              </a:rPr>
              <a:t>posedge</a:t>
            </a:r>
            <a:r>
              <a:rPr kumimoji="1" lang="en-US" altLang="zh-CN" sz="2000" b="1">
                <a:solidFill>
                  <a:srgbClr val="000000"/>
                </a:solidFill>
                <a:latin typeface="Times New Roman" pitchFamily="18" charset="0"/>
                <a:cs typeface="Times New Roman" pitchFamily="18" charset="0"/>
              </a:rPr>
              <a:t> RST) begin : REG</a:t>
            </a:r>
          </a:p>
          <a:p>
            <a:pPr eaLnBrk="0" hangingPunct="0"/>
            <a:r>
              <a:rPr kumimoji="1" lang="en-US" altLang="zh-CN" sz="2000" b="1">
                <a:solidFill>
                  <a:srgbClr val="000000"/>
                </a:solidFill>
                <a:latin typeface="Times New Roman" pitchFamily="18" charset="0"/>
                <a:cs typeface="Times New Roman" pitchFamily="18" charset="0"/>
              </a:rPr>
              <a:t>        if (RST) PST&lt;=st0;  else begin</a:t>
            </a:r>
          </a:p>
          <a:p>
            <a:pPr eaLnBrk="0" hangingPunct="0"/>
            <a:r>
              <a:rPr kumimoji="1" lang="en-US" altLang="zh-CN" sz="2000" b="1">
                <a:solidFill>
                  <a:srgbClr val="000000"/>
                </a:solidFill>
                <a:latin typeface="Times New Roman" pitchFamily="18" charset="0"/>
                <a:cs typeface="Times New Roman" pitchFamily="18" charset="0"/>
              </a:rPr>
              <a:t>	case (PST)</a:t>
            </a:r>
          </a:p>
          <a:p>
            <a:pPr eaLnBrk="0" hangingPunct="0"/>
            <a:r>
              <a:rPr kumimoji="1" lang="en-US" altLang="zh-CN" sz="2000" b="1">
                <a:solidFill>
                  <a:srgbClr val="000000"/>
                </a:solidFill>
                <a:latin typeface="Times New Roman" pitchFamily="18" charset="0"/>
                <a:cs typeface="Times New Roman" pitchFamily="18" charset="0"/>
              </a:rPr>
              <a:t>	    st0 : begin if (DIN2==1'b1)  Q=5'H10;  else  Q=5'H0A;</a:t>
            </a:r>
          </a:p>
          <a:p>
            <a:pPr eaLnBrk="0" hangingPunct="0"/>
            <a:r>
              <a:rPr kumimoji="1" lang="en-US" altLang="zh-CN" sz="2000" b="1">
                <a:solidFill>
                  <a:srgbClr val="000000"/>
                </a:solidFill>
                <a:latin typeface="Times New Roman" pitchFamily="18" charset="0"/>
                <a:cs typeface="Times New Roman" pitchFamily="18" charset="0"/>
              </a:rPr>
              <a:t>		        if (DIN1==1'b1)  PST&lt;=st1; else PST&lt;=st0; end</a:t>
            </a:r>
          </a:p>
          <a:p>
            <a:pPr eaLnBrk="0" hangingPunct="0"/>
            <a:r>
              <a:rPr kumimoji="1" lang="en-US" altLang="zh-CN" sz="2000" b="1">
                <a:solidFill>
                  <a:srgbClr val="000000"/>
                </a:solidFill>
                <a:latin typeface="Times New Roman" pitchFamily="18" charset="0"/>
                <a:cs typeface="Times New Roman" pitchFamily="18" charset="0"/>
              </a:rPr>
              <a:t>	    st1 : begin if (DIN2==1'b0)  Q=5'H17;  else  Q=5'H14;</a:t>
            </a:r>
          </a:p>
          <a:p>
            <a:pPr eaLnBrk="0" hangingPunct="0"/>
            <a:r>
              <a:rPr kumimoji="1" lang="en-US" altLang="zh-CN" sz="2000" b="1">
                <a:solidFill>
                  <a:srgbClr val="000000"/>
                </a:solidFill>
                <a:latin typeface="Times New Roman" pitchFamily="18" charset="0"/>
                <a:cs typeface="Times New Roman" pitchFamily="18" charset="0"/>
              </a:rPr>
              <a:t>		        if (DIN1==1'b1)  PST&lt;=st2; else PST&lt;=st1; end</a:t>
            </a:r>
          </a:p>
          <a:p>
            <a:pPr eaLnBrk="0" hangingPunct="0"/>
            <a:r>
              <a:rPr kumimoji="1" lang="en-US" altLang="zh-CN" sz="2000" b="1">
                <a:solidFill>
                  <a:srgbClr val="000000"/>
                </a:solidFill>
                <a:latin typeface="Times New Roman" pitchFamily="18" charset="0"/>
                <a:cs typeface="Times New Roman" pitchFamily="18" charset="0"/>
              </a:rPr>
              <a:t>	    st2 : begin if (DIN2==1'b1)  Q=5'H15;  else  Q=5'H13;</a:t>
            </a:r>
          </a:p>
          <a:p>
            <a:pPr eaLnBrk="0" hangingPunct="0"/>
            <a:r>
              <a:rPr kumimoji="1" lang="en-US" altLang="zh-CN" sz="2000" b="1">
                <a:solidFill>
                  <a:srgbClr val="000000"/>
                </a:solidFill>
                <a:latin typeface="Times New Roman" pitchFamily="18" charset="0"/>
                <a:cs typeface="Times New Roman" pitchFamily="18" charset="0"/>
              </a:rPr>
              <a:t>		        if (DIN1==1'b1)  PST&lt;=st3; else PST&lt;=st2; end</a:t>
            </a:r>
          </a:p>
          <a:p>
            <a:pPr eaLnBrk="0" hangingPunct="0"/>
            <a:r>
              <a:rPr kumimoji="1" lang="en-US" altLang="zh-CN" sz="2000" b="1">
                <a:solidFill>
                  <a:srgbClr val="000000"/>
                </a:solidFill>
                <a:latin typeface="Times New Roman" pitchFamily="18" charset="0"/>
                <a:cs typeface="Times New Roman" pitchFamily="18" charset="0"/>
              </a:rPr>
              <a:t>	    st3 : begin if (DIN2==1'b0)  Q=5'H1B;  else  Q=5'H09;</a:t>
            </a:r>
          </a:p>
          <a:p>
            <a:pPr eaLnBrk="0" hangingPunct="0"/>
            <a:r>
              <a:rPr kumimoji="1" lang="en-US" altLang="zh-CN" sz="2000" b="1">
                <a:solidFill>
                  <a:srgbClr val="000000"/>
                </a:solidFill>
                <a:latin typeface="Times New Roman" pitchFamily="18" charset="0"/>
                <a:cs typeface="Times New Roman" pitchFamily="18" charset="0"/>
              </a:rPr>
              <a:t>		        if (DIN1==1'b1)  PST&lt;=st4; else PST&lt;=st3; end</a:t>
            </a:r>
          </a:p>
          <a:p>
            <a:pPr eaLnBrk="0" hangingPunct="0"/>
            <a:r>
              <a:rPr kumimoji="1" lang="en-US" altLang="zh-CN" sz="2000" b="1">
                <a:solidFill>
                  <a:srgbClr val="000000"/>
                </a:solidFill>
                <a:latin typeface="Times New Roman" pitchFamily="18" charset="0"/>
                <a:cs typeface="Times New Roman" pitchFamily="18" charset="0"/>
              </a:rPr>
              <a:t>	    st4 : begin if (DIN2==1'b1)  Q=5'H1D;  else  Q=5'H0D;</a:t>
            </a:r>
          </a:p>
          <a:p>
            <a:pPr eaLnBrk="0" hangingPunct="0"/>
            <a:r>
              <a:rPr kumimoji="1" lang="en-US" altLang="zh-CN" sz="2000" b="1">
                <a:solidFill>
                  <a:srgbClr val="000000"/>
                </a:solidFill>
                <a:latin typeface="Times New Roman" pitchFamily="18" charset="0"/>
                <a:cs typeface="Times New Roman" pitchFamily="18" charset="0"/>
              </a:rPr>
              <a:t>		        if (DIN1==1'b0)  PST&lt;=st0; else PST&lt;=st4;</a:t>
            </a:r>
          </a:p>
          <a:p>
            <a:pPr eaLnBrk="0" hangingPunct="0"/>
            <a:r>
              <a:rPr kumimoji="1" lang="en-US" altLang="zh-CN" sz="2000" b="1">
                <a:solidFill>
                  <a:srgbClr val="000000"/>
                </a:solidFill>
                <a:latin typeface="Times New Roman" pitchFamily="18" charset="0"/>
                <a:cs typeface="Times New Roman" pitchFamily="18" charset="0"/>
              </a:rPr>
              <a:t>	    default : begin PST&lt;=st0; Q=5'b00000; end</a:t>
            </a:r>
          </a:p>
          <a:p>
            <a:pPr eaLnBrk="0" hangingPunct="0"/>
            <a:r>
              <a:rPr kumimoji="1" lang="en-US" altLang="zh-CN" sz="2000" b="1">
                <a:solidFill>
                  <a:srgbClr val="000000"/>
                </a:solidFill>
                <a:latin typeface="Times New Roman" pitchFamily="18" charset="0"/>
                <a:cs typeface="Times New Roman" pitchFamily="18" charset="0"/>
              </a:rPr>
              <a:t>	</a:t>
            </a:r>
            <a:r>
              <a:rPr kumimoji="1" lang="en-US" altLang="zh-CN" sz="2000" b="1" err="1">
                <a:solidFill>
                  <a:srgbClr val="000000"/>
                </a:solidFill>
                <a:latin typeface="Times New Roman" pitchFamily="18" charset="0"/>
                <a:cs typeface="Times New Roman" pitchFamily="18" charset="0"/>
              </a:rPr>
              <a:t>endcase</a:t>
            </a:r>
            <a:r>
              <a:rPr kumimoji="1" lang="en-US" altLang="zh-CN" sz="2000" b="1">
                <a:solidFill>
                  <a:srgbClr val="000000"/>
                </a:solidFill>
                <a:latin typeface="Times New Roman" pitchFamily="18" charset="0"/>
                <a:cs typeface="Times New Roman" pitchFamily="18" charset="0"/>
              </a:rPr>
              <a:t>  end  </a:t>
            </a:r>
            <a:r>
              <a:rPr kumimoji="1" lang="en-US" altLang="zh-CN" sz="2000" b="1" err="1">
                <a:solidFill>
                  <a:srgbClr val="000000"/>
                </a:solidFill>
                <a:latin typeface="Times New Roman" pitchFamily="18" charset="0"/>
                <a:cs typeface="Times New Roman" pitchFamily="18" charset="0"/>
              </a:rPr>
              <a:t>end</a:t>
            </a:r>
            <a:endParaRPr kumimoji="1" lang="en-US" altLang="zh-CN" sz="2000" b="1">
              <a:solidFill>
                <a:srgbClr val="000000"/>
              </a:solidFill>
              <a:latin typeface="Times New Roman" pitchFamily="18" charset="0"/>
              <a:cs typeface="Times New Roman" pitchFamily="18" charset="0"/>
            </a:endParaRPr>
          </a:p>
          <a:p>
            <a:pPr eaLnBrk="0" hangingPunct="0"/>
            <a:r>
              <a:rPr kumimoji="1" lang="en-US" altLang="zh-CN" sz="2000" b="1" err="1">
                <a:solidFill>
                  <a:srgbClr val="000000"/>
                </a:solidFill>
                <a:latin typeface="Times New Roman" pitchFamily="18" charset="0"/>
                <a:cs typeface="Times New Roman" pitchFamily="18" charset="0"/>
              </a:rPr>
              <a:t>endmodule</a:t>
            </a:r>
            <a:endParaRPr kumimoji="1" lang="en-US" altLang="zh-CN" sz="2000" b="1">
              <a:solidFill>
                <a:srgbClr val="000000"/>
              </a:solidFill>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7</a:t>
            </a:fld>
            <a:endParaRPr lang="zh-CN" altLang="en-US"/>
          </a:p>
        </p:txBody>
      </p:sp>
    </p:spTree>
    <p:extLst>
      <p:ext uri="{BB962C8B-B14F-4D97-AF65-F5344CB8AC3E}">
        <p14:creationId xmlns:p14="http://schemas.microsoft.com/office/powerpoint/2010/main" val="1438021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7" name="Rectangle 3"/>
          <p:cNvSpPr>
            <a:spLocks noChangeArrowheads="1"/>
          </p:cNvSpPr>
          <p:nvPr/>
        </p:nvSpPr>
        <p:spPr bwMode="auto">
          <a:xfrm>
            <a:off x="3347864" y="3070121"/>
            <a:ext cx="2952328"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单过程</a:t>
            </a:r>
            <a:r>
              <a:rPr lang="en-US" altLang="zh-CN" sz="2000" b="1">
                <a:latin typeface="Times New Roman" panose="02020603050405020304" pitchFamily="18" charset="0"/>
                <a:cs typeface="Times New Roman" panose="02020603050405020304" pitchFamily="18" charset="0"/>
              </a:rPr>
              <a:t>Mealy</a:t>
            </a:r>
            <a:r>
              <a:rPr lang="zh-CN" altLang="en-US" sz="2000" b="1">
                <a:latin typeface="Times New Roman" panose="02020603050405020304" pitchFamily="18" charset="0"/>
                <a:cs typeface="Times New Roman" panose="02020603050405020304" pitchFamily="18" charset="0"/>
              </a:rPr>
              <a:t>机仿真波形</a:t>
            </a:r>
          </a:p>
        </p:txBody>
      </p:sp>
      <p:pic>
        <p:nvPicPr>
          <p:cNvPr id="13"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15832"/>
          <a:stretch/>
        </p:blipFill>
        <p:spPr bwMode="auto">
          <a:xfrm>
            <a:off x="1260372" y="3861048"/>
            <a:ext cx="7506916"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3"/>
          <p:cNvSpPr>
            <a:spLocks noChangeArrowheads="1"/>
          </p:cNvSpPr>
          <p:nvPr/>
        </p:nvSpPr>
        <p:spPr bwMode="auto">
          <a:xfrm>
            <a:off x="2843808" y="5962719"/>
            <a:ext cx="5112568"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单过程</a:t>
            </a:r>
            <a:r>
              <a:rPr lang="en-US" altLang="zh-CN" sz="2000" b="1">
                <a:latin typeface="Times New Roman" panose="02020603050405020304" pitchFamily="18" charset="0"/>
                <a:cs typeface="Times New Roman" panose="02020603050405020304" pitchFamily="18" charset="0"/>
              </a:rPr>
              <a:t>Mealy</a:t>
            </a:r>
            <a:r>
              <a:rPr lang="zh-CN" altLang="en-US" sz="2000" b="1">
                <a:latin typeface="Times New Roman" panose="02020603050405020304" pitchFamily="18" charset="0"/>
                <a:cs typeface="Times New Roman" panose="02020603050405020304" pitchFamily="18" charset="0"/>
              </a:rPr>
              <a:t>机状态图（与双过程相同）</a:t>
            </a:r>
          </a:p>
        </p:txBody>
      </p:sp>
      <p:pic>
        <p:nvPicPr>
          <p:cNvPr id="11"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b="17845"/>
          <a:stretch/>
        </p:blipFill>
        <p:spPr bwMode="auto">
          <a:xfrm>
            <a:off x="1331640" y="1052736"/>
            <a:ext cx="7196631" cy="1929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3851920" y="1052736"/>
            <a:ext cx="648072" cy="964905"/>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4"/>
          <p:cNvSpPr txBox="1"/>
          <p:nvPr/>
        </p:nvSpPr>
        <p:spPr>
          <a:xfrm>
            <a:off x="1331640" y="476672"/>
            <a:ext cx="6840760" cy="369332"/>
          </a:xfrm>
          <a:prstGeom prst="rect">
            <a:avLst/>
          </a:prstGeom>
          <a:noFill/>
        </p:spPr>
        <p:txBody>
          <a:bodyPr wrap="square" rtlCol="0">
            <a:spAutoFit/>
          </a:bodyPr>
          <a:lstStyle/>
          <a:p>
            <a:r>
              <a:rPr lang="zh-CN" altLang="en-US" b="1">
                <a:solidFill>
                  <a:srgbClr val="0000FF"/>
                </a:solidFill>
                <a:latin typeface="Times New Roman" panose="02020603050405020304" pitchFamily="18" charset="0"/>
                <a:cs typeface="Times New Roman" panose="02020603050405020304" pitchFamily="18" charset="0"/>
              </a:rPr>
              <a:t>输入信号</a:t>
            </a:r>
            <a:r>
              <a:rPr lang="en-US" altLang="zh-CN" b="1">
                <a:solidFill>
                  <a:srgbClr val="0000FF"/>
                </a:solidFill>
                <a:latin typeface="Times New Roman" panose="02020603050405020304" pitchFamily="18" charset="0"/>
                <a:cs typeface="Times New Roman" panose="02020603050405020304" pitchFamily="18" charset="0"/>
              </a:rPr>
              <a:t>DIN2</a:t>
            </a:r>
            <a:r>
              <a:rPr lang="zh-CN" altLang="en-US" b="1">
                <a:solidFill>
                  <a:srgbClr val="0000FF"/>
                </a:solidFill>
                <a:latin typeface="Times New Roman" panose="02020603050405020304" pitchFamily="18" charset="0"/>
                <a:cs typeface="Times New Roman" panose="02020603050405020304" pitchFamily="18" charset="0"/>
              </a:rPr>
              <a:t>发生变化，要等时钟上升沿后</a:t>
            </a:r>
            <a:r>
              <a:rPr lang="en-US" altLang="zh-CN" b="1">
                <a:solidFill>
                  <a:srgbClr val="0000FF"/>
                </a:solidFill>
                <a:latin typeface="Times New Roman" panose="02020603050405020304" pitchFamily="18" charset="0"/>
                <a:cs typeface="Times New Roman" panose="02020603050405020304" pitchFamily="18" charset="0"/>
              </a:rPr>
              <a:t>Q</a:t>
            </a:r>
            <a:r>
              <a:rPr lang="zh-CN" altLang="en-US" b="1">
                <a:solidFill>
                  <a:srgbClr val="0000FF"/>
                </a:solidFill>
                <a:latin typeface="Times New Roman" panose="02020603050405020304" pitchFamily="18" charset="0"/>
                <a:cs typeface="Times New Roman" panose="02020603050405020304" pitchFamily="18" charset="0"/>
              </a:rPr>
              <a:t>才发生变化（同步）</a:t>
            </a:r>
          </a:p>
        </p:txBody>
      </p:sp>
      <p:cxnSp>
        <p:nvCxnSpPr>
          <p:cNvPr id="9" name="直接连接符 8"/>
          <p:cNvCxnSpPr/>
          <p:nvPr/>
        </p:nvCxnSpPr>
        <p:spPr>
          <a:xfrm flipV="1">
            <a:off x="4355976" y="805354"/>
            <a:ext cx="144016" cy="247382"/>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8</a:t>
            </a:fld>
            <a:endParaRPr lang="zh-CN" altLang="en-US"/>
          </a:p>
        </p:txBody>
      </p:sp>
      <p:sp>
        <p:nvSpPr>
          <p:cNvPr id="16" name="Rectangle 3"/>
          <p:cNvSpPr>
            <a:spLocks noChangeArrowheads="1"/>
          </p:cNvSpPr>
          <p:nvPr/>
        </p:nvSpPr>
        <p:spPr bwMode="auto">
          <a:xfrm>
            <a:off x="3419872" y="6094457"/>
            <a:ext cx="2952328"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双过程</a:t>
            </a:r>
            <a:r>
              <a:rPr lang="en-US" altLang="zh-CN" sz="2000" b="1">
                <a:latin typeface="Times New Roman" panose="02020603050405020304" pitchFamily="18" charset="0"/>
                <a:cs typeface="Times New Roman" panose="02020603050405020304" pitchFamily="18" charset="0"/>
              </a:rPr>
              <a:t>Mealy</a:t>
            </a:r>
            <a:r>
              <a:rPr lang="zh-CN" altLang="en-US" sz="2000" b="1">
                <a:latin typeface="Times New Roman" panose="02020603050405020304" pitchFamily="18" charset="0"/>
                <a:cs typeface="Times New Roman" panose="02020603050405020304" pitchFamily="18" charset="0"/>
              </a:rPr>
              <a:t>机仿真波形</a:t>
            </a:r>
          </a:p>
        </p:txBody>
      </p:sp>
      <p:pic>
        <p:nvPicPr>
          <p:cNvPr id="18"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b="15649"/>
          <a:stretch/>
        </p:blipFill>
        <p:spPr bwMode="auto">
          <a:xfrm>
            <a:off x="1311672" y="3789040"/>
            <a:ext cx="7292776"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458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par>
                          <p:cTn id="18" fill="hold">
                            <p:stCondLst>
                              <p:cond delay="1000"/>
                            </p:stCondLst>
                            <p:childTnLst>
                              <p:par>
                                <p:cTn id="19" presetID="21" presetClass="entr" presetSubtype="1"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heel(1)">
                                      <p:cBhvr>
                                        <p:cTn id="21" dur="2000"/>
                                        <p:tgtEl>
                                          <p:spTgt spid="3"/>
                                        </p:tgtEl>
                                      </p:cBhvr>
                                    </p:animEffect>
                                  </p:childTnLst>
                                </p:cTn>
                              </p:par>
                            </p:childTnLst>
                          </p:cTn>
                        </p:par>
                        <p:par>
                          <p:cTn id="22" fill="hold">
                            <p:stCondLst>
                              <p:cond delay="3000"/>
                            </p:stCondLst>
                            <p:childTnLst>
                              <p:par>
                                <p:cTn id="23" presetID="22" presetClass="entr" presetSubtype="4"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00"/>
                                        <p:tgtEl>
                                          <p:spTgt spid="9"/>
                                        </p:tgtEl>
                                      </p:cBhvr>
                                    </p:animEffect>
                                  </p:childTnLst>
                                </p:cTn>
                              </p:par>
                            </p:childTnLst>
                          </p:cTn>
                        </p:par>
                        <p:par>
                          <p:cTn id="26" fill="hold">
                            <p:stCondLst>
                              <p:cond delay="3500"/>
                            </p:stCondLst>
                            <p:childTnLst>
                              <p:par>
                                <p:cTn id="27" presetID="9"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dissolv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18"/>
                                        </p:tgtEl>
                                      </p:cBhvr>
                                    </p:animEffect>
                                    <p:set>
                                      <p:cBhvr>
                                        <p:cTn id="34" dur="1" fill="hold">
                                          <p:stCondLst>
                                            <p:cond delay="499"/>
                                          </p:stCondLst>
                                        </p:cTn>
                                        <p:tgtEl>
                                          <p:spTgt spid="18"/>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3" grpId="0" animBg="1"/>
      <p:bldP spid="15" grpId="0"/>
      <p:bldP spid="16" grpId="0" animBg="1"/>
      <p:bldP spid="16"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7567613" y="6206555"/>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074" name="TextBox 3"/>
          <p:cNvSpPr txBox="1">
            <a:spLocks noChangeArrowheads="1"/>
          </p:cNvSpPr>
          <p:nvPr/>
        </p:nvSpPr>
        <p:spPr bwMode="auto">
          <a:xfrm>
            <a:off x="88900" y="979488"/>
            <a:ext cx="73818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spcBef>
                <a:spcPct val="0"/>
              </a:spcBef>
              <a:buFontTx/>
              <a:buNone/>
            </a:pPr>
            <a:r>
              <a:rPr lang="en-US" altLang="zh-CN" sz="3600" b="1" i="1">
                <a:solidFill>
                  <a:srgbClr val="CCECFF"/>
                </a:solidFill>
                <a:latin typeface="Nueva Std" pitchFamily="34" charset="0"/>
                <a:ea typeface="华文行楷" pitchFamily="2" charset="-122"/>
                <a:cs typeface="Adobe Naskh Medium" pitchFamily="50" charset="-78"/>
              </a:rPr>
              <a:t> </a:t>
            </a:r>
            <a:r>
              <a:rPr lang="en-US" altLang="zh-CN" sz="3600" b="1">
                <a:solidFill>
                  <a:srgbClr val="CCECFF"/>
                </a:solidFill>
                <a:latin typeface="Nueva Std" pitchFamily="34" charset="0"/>
                <a:ea typeface="华文行楷" pitchFamily="2" charset="-122"/>
                <a:cs typeface="Adobe Naskh Medium" pitchFamily="50" charset="-78"/>
              </a:rPr>
              <a:t>E</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D</a:t>
            </a:r>
          </a:p>
          <a:p>
            <a:pPr eaLnBrk="1" hangingPunct="1">
              <a:spcBef>
                <a:spcPct val="0"/>
              </a:spcBef>
              <a:buFontTx/>
              <a:buNone/>
            </a:pPr>
            <a:r>
              <a:rPr lang="en-US" altLang="zh-CN" sz="3600" b="1">
                <a:solidFill>
                  <a:srgbClr val="CCECFF"/>
                </a:solidFill>
                <a:latin typeface="Nueva Std" pitchFamily="34" charset="0"/>
                <a:ea typeface="华文行楷" pitchFamily="2" charset="-122"/>
                <a:cs typeface="Adobe Naskh Medium" pitchFamily="50" charset="-78"/>
              </a:rPr>
              <a:t> A</a:t>
            </a:r>
            <a:r>
              <a:rPr lang="zh-CN" altLang="en-US" sz="3600">
                <a:solidFill>
                  <a:srgbClr val="CCECFF"/>
                </a:solidFill>
                <a:latin typeface="华文行楷" pitchFamily="2" charset="-122"/>
                <a:ea typeface="华文行楷" pitchFamily="2" charset="-122"/>
                <a:cs typeface="Times New Roman" pitchFamily="18" charset="0"/>
              </a:rPr>
              <a:t>技术与应用</a:t>
            </a:r>
          </a:p>
        </p:txBody>
      </p:sp>
      <p:sp>
        <p:nvSpPr>
          <p:cNvPr id="9" name="Text Box 9"/>
          <p:cNvSpPr txBox="1">
            <a:spLocks noChangeArrowheads="1"/>
          </p:cNvSpPr>
          <p:nvPr/>
        </p:nvSpPr>
        <p:spPr bwMode="auto">
          <a:xfrm>
            <a:off x="1115617" y="44624"/>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10-7</a:t>
            </a:r>
            <a:r>
              <a:rPr kumimoji="1" lang="zh-CN" altLang="en-US" sz="2000" b="1">
                <a:solidFill>
                  <a:srgbClr val="F79646">
                    <a:lumMod val="50000"/>
                  </a:srgbClr>
                </a:solidFill>
                <a:latin typeface="Times New Roman" pitchFamily="18" charset="0"/>
                <a:cs typeface="Times New Roman" pitchFamily="18" charset="0"/>
              </a:rPr>
              <a:t> </a:t>
            </a:r>
            <a:r>
              <a:rPr kumimoji="1" lang="zh-CN" altLang="en-US" sz="2400" b="1">
                <a:solidFill>
                  <a:srgbClr val="F79646">
                    <a:lumMod val="50000"/>
                  </a:srgbClr>
                </a:solidFill>
                <a:latin typeface="Times New Roman" pitchFamily="18" charset="0"/>
                <a:cs typeface="Times New Roman" pitchFamily="18" charset="0"/>
              </a:rPr>
              <a:t>：单过程序列检测器</a:t>
            </a:r>
            <a:r>
              <a:rPr kumimoji="1" lang="en-US" altLang="zh-CN" sz="2400" b="1">
                <a:solidFill>
                  <a:srgbClr val="F79646">
                    <a:lumMod val="50000"/>
                  </a:srgbClr>
                </a:solidFill>
                <a:latin typeface="Times New Roman" pitchFamily="18" charset="0"/>
                <a:cs typeface="Times New Roman" pitchFamily="18" charset="0"/>
              </a:rPr>
              <a:t>Mealy</a:t>
            </a:r>
            <a:r>
              <a:rPr kumimoji="1" lang="zh-CN" altLang="en-US" sz="2400" b="1">
                <a:solidFill>
                  <a:srgbClr val="F79646">
                    <a:lumMod val="50000"/>
                  </a:srgbClr>
                </a:solidFill>
                <a:latin typeface="Times New Roman" pitchFamily="18" charset="0"/>
                <a:cs typeface="Times New Roman" pitchFamily="18" charset="0"/>
              </a:rPr>
              <a:t>机</a:t>
            </a:r>
            <a:endParaRPr kumimoji="1" lang="en-US" altLang="zh-CN" sz="2400" b="1">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a:solidFill>
                  <a:srgbClr val="0000FF"/>
                </a:solidFill>
                <a:latin typeface="Times New Roman" pitchFamily="18" charset="0"/>
                <a:cs typeface="Times New Roman" pitchFamily="18" charset="0"/>
              </a:rPr>
              <a:t>       </a:t>
            </a:r>
            <a:endParaRPr kumimoji="1" lang="zh-CN" altLang="en-US" sz="2200" b="1">
              <a:solidFill>
                <a:srgbClr val="0000FF"/>
              </a:solidFill>
              <a:latin typeface="Times New Roman" pitchFamily="18" charset="0"/>
              <a:cs typeface="Times New Roman" pitchFamily="18" charset="0"/>
            </a:endParaRPr>
          </a:p>
        </p:txBody>
      </p:sp>
      <p:sp>
        <p:nvSpPr>
          <p:cNvPr id="6" name="Text Box 9"/>
          <p:cNvSpPr txBox="1">
            <a:spLocks noChangeArrowheads="1"/>
          </p:cNvSpPr>
          <p:nvPr/>
        </p:nvSpPr>
        <p:spPr bwMode="auto">
          <a:xfrm>
            <a:off x="1259632" y="585360"/>
            <a:ext cx="7560841" cy="6120000"/>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hangingPunct="0">
              <a:lnSpc>
                <a:spcPct val="90000"/>
              </a:lnSpc>
            </a:pPr>
            <a:r>
              <a:rPr kumimoji="1" lang="en-US" altLang="zh-CN" sz="2000" b="1">
                <a:solidFill>
                  <a:srgbClr val="000000"/>
                </a:solidFill>
                <a:latin typeface="Times New Roman" pitchFamily="18" charset="0"/>
                <a:cs typeface="Times New Roman" pitchFamily="18" charset="0"/>
              </a:rPr>
              <a:t>module SCHK (input CLK, DIN, RST, output SOUT);</a:t>
            </a:r>
          </a:p>
          <a:p>
            <a:pPr eaLnBrk="0" hangingPunct="0">
              <a:lnSpc>
                <a:spcPct val="90000"/>
              </a:lnSpc>
            </a:pPr>
            <a:r>
              <a:rPr kumimoji="1" lang="en-US" altLang="zh-CN" sz="2000" b="1">
                <a:solidFill>
                  <a:srgbClr val="000000"/>
                </a:solidFill>
                <a:latin typeface="Times New Roman" pitchFamily="18" charset="0"/>
                <a:cs typeface="Times New Roman" pitchFamily="18" charset="0"/>
              </a:rPr>
              <a:t>    parameter s0=0, s1=1, s2=2, s3=3, s4=4, s5=5, s6=6, s7=7, s8=8;</a:t>
            </a:r>
            <a:endParaRPr kumimoji="1" lang="en-US" altLang="zh-CN" sz="2000" b="1">
              <a:solidFill>
                <a:schemeClr val="accent6">
                  <a:lumMod val="50000"/>
                </a:schemeClr>
              </a:solidFill>
              <a:latin typeface="Times New Roman" pitchFamily="18" charset="0"/>
              <a:cs typeface="Times New Roman" pitchFamily="18" charset="0"/>
            </a:endParaRPr>
          </a:p>
          <a:p>
            <a:pPr eaLnBrk="0" hangingPunct="0">
              <a:lnSpc>
                <a:spcPct val="90000"/>
              </a:lnSpc>
            </a:pPr>
            <a:r>
              <a:rPr kumimoji="1" lang="en-US" altLang="zh-CN" sz="2000" b="1">
                <a:solidFill>
                  <a:srgbClr val="000000"/>
                </a:solidFill>
                <a:latin typeface="Times New Roman" pitchFamily="18" charset="0"/>
                <a:cs typeface="Times New Roman" pitchFamily="18" charset="0"/>
              </a:rPr>
              <a:t>    </a:t>
            </a:r>
            <a:r>
              <a:rPr kumimoji="1" lang="en-US" altLang="zh-CN" sz="2000" b="1" err="1">
                <a:solidFill>
                  <a:srgbClr val="000000"/>
                </a:solidFill>
                <a:latin typeface="Times New Roman" pitchFamily="18" charset="0"/>
                <a:cs typeface="Times New Roman" pitchFamily="18" charset="0"/>
              </a:rPr>
              <a:t>reg</a:t>
            </a:r>
            <a:r>
              <a:rPr kumimoji="1" lang="en-US" altLang="zh-CN" sz="2000" b="1">
                <a:solidFill>
                  <a:srgbClr val="000000"/>
                </a:solidFill>
                <a:latin typeface="Times New Roman" pitchFamily="18" charset="0"/>
                <a:cs typeface="Times New Roman" pitchFamily="18" charset="0"/>
              </a:rPr>
              <a:t> [8: 0] ST;</a:t>
            </a:r>
          </a:p>
          <a:p>
            <a:pPr eaLnBrk="0" hangingPunct="0">
              <a:lnSpc>
                <a:spcPct val="90000"/>
              </a:lnSpc>
            </a:pPr>
            <a:r>
              <a:rPr kumimoji="1" lang="en-US" altLang="zh-CN" sz="2000" b="1">
                <a:solidFill>
                  <a:srgbClr val="000000"/>
                </a:solidFill>
                <a:latin typeface="Times New Roman" pitchFamily="18" charset="0"/>
                <a:cs typeface="Times New Roman" pitchFamily="18" charset="0"/>
              </a:rPr>
              <a:t>    always @ (</a:t>
            </a:r>
            <a:r>
              <a:rPr kumimoji="1" lang="en-US" altLang="zh-CN" sz="2000" b="1" err="1">
                <a:solidFill>
                  <a:srgbClr val="000000"/>
                </a:solidFill>
                <a:latin typeface="Times New Roman" pitchFamily="18" charset="0"/>
                <a:cs typeface="Times New Roman" pitchFamily="18" charset="0"/>
              </a:rPr>
              <a:t>posedge</a:t>
            </a:r>
            <a:r>
              <a:rPr kumimoji="1" lang="en-US" altLang="zh-CN" sz="2000" b="1">
                <a:solidFill>
                  <a:srgbClr val="000000"/>
                </a:solidFill>
                <a:latin typeface="Times New Roman" pitchFamily="18" charset="0"/>
                <a:cs typeface="Times New Roman" pitchFamily="18" charset="0"/>
              </a:rPr>
              <a:t> CLK) begin</a:t>
            </a:r>
          </a:p>
          <a:p>
            <a:pPr eaLnBrk="0" hangingPunct="0">
              <a:lnSpc>
                <a:spcPct val="90000"/>
              </a:lnSpc>
            </a:pPr>
            <a:r>
              <a:rPr kumimoji="1" lang="en-US" altLang="zh-CN" sz="2000" b="1">
                <a:solidFill>
                  <a:srgbClr val="000000"/>
                </a:solidFill>
                <a:latin typeface="Times New Roman" pitchFamily="18" charset="0"/>
                <a:cs typeface="Times New Roman" pitchFamily="18" charset="0"/>
              </a:rPr>
              <a:t>        SOUT=0;</a:t>
            </a:r>
          </a:p>
          <a:p>
            <a:pPr eaLnBrk="0" hangingPunct="0">
              <a:lnSpc>
                <a:spcPct val="90000"/>
              </a:lnSpc>
            </a:pPr>
            <a:r>
              <a:rPr kumimoji="1" lang="en-US" altLang="zh-CN" sz="2000" b="1">
                <a:solidFill>
                  <a:srgbClr val="000000"/>
                </a:solidFill>
                <a:latin typeface="Times New Roman" pitchFamily="18" charset="0"/>
                <a:cs typeface="Times New Roman" pitchFamily="18" charset="0"/>
              </a:rPr>
              <a:t>        if (RST)  ST&lt;=s0;  else begin</a:t>
            </a:r>
          </a:p>
          <a:p>
            <a:pPr eaLnBrk="0" hangingPunct="0">
              <a:lnSpc>
                <a:spcPct val="90000"/>
              </a:lnSpc>
            </a:pPr>
            <a:r>
              <a:rPr kumimoji="1" lang="en-US" altLang="zh-CN" sz="2000" b="1">
                <a:solidFill>
                  <a:srgbClr val="000000"/>
                </a:solidFill>
                <a:latin typeface="Times New Roman" pitchFamily="18" charset="0"/>
                <a:cs typeface="Times New Roman" pitchFamily="18" charset="0"/>
              </a:rPr>
              <a:t>	case (ST)</a:t>
            </a:r>
          </a:p>
          <a:p>
            <a:pPr eaLnBrk="0" hangingPunct="0">
              <a:lnSpc>
                <a:spcPct val="90000"/>
              </a:lnSpc>
            </a:pPr>
            <a:r>
              <a:rPr kumimoji="1" lang="en-US" altLang="zh-CN" sz="2000" b="1">
                <a:solidFill>
                  <a:srgbClr val="000000"/>
                </a:solidFill>
                <a:latin typeface="Times New Roman" pitchFamily="18" charset="0"/>
                <a:cs typeface="Times New Roman" pitchFamily="18" charset="0"/>
              </a:rPr>
              <a:t>	    s0 : if (DIN==1'b1)  ST&lt;=s1;  else ST&lt;=s0;</a:t>
            </a:r>
          </a:p>
          <a:p>
            <a:pPr eaLnBrk="0" hangingPunct="0">
              <a:lnSpc>
                <a:spcPct val="90000"/>
              </a:lnSpc>
            </a:pPr>
            <a:r>
              <a:rPr kumimoji="1" lang="en-US" altLang="zh-CN" sz="2000" b="1">
                <a:solidFill>
                  <a:srgbClr val="000000"/>
                </a:solidFill>
                <a:latin typeface="Times New Roman" pitchFamily="18" charset="0"/>
                <a:cs typeface="Times New Roman" pitchFamily="18" charset="0"/>
              </a:rPr>
              <a:t>	    s1 : if (DIN==1'b1)  ST&lt;=s2;  else ST&lt;=s0;</a:t>
            </a:r>
          </a:p>
          <a:p>
            <a:pPr eaLnBrk="0" hangingPunct="0">
              <a:lnSpc>
                <a:spcPct val="90000"/>
              </a:lnSpc>
            </a:pPr>
            <a:r>
              <a:rPr kumimoji="1" lang="en-US" altLang="zh-CN" sz="2000" b="1">
                <a:solidFill>
                  <a:srgbClr val="000000"/>
                </a:solidFill>
                <a:latin typeface="Times New Roman" pitchFamily="18" charset="0"/>
                <a:cs typeface="Times New Roman" pitchFamily="18" charset="0"/>
              </a:rPr>
              <a:t>	    s2 : if (DIN==1'b0)  ST&lt;=s3;  else ST&lt;=s0;</a:t>
            </a:r>
          </a:p>
          <a:p>
            <a:pPr eaLnBrk="0" hangingPunct="0">
              <a:lnSpc>
                <a:spcPct val="90000"/>
              </a:lnSpc>
            </a:pPr>
            <a:r>
              <a:rPr kumimoji="1" lang="en-US" altLang="zh-CN" sz="2000" b="1">
                <a:solidFill>
                  <a:srgbClr val="000000"/>
                </a:solidFill>
                <a:latin typeface="Times New Roman" pitchFamily="18" charset="0"/>
                <a:cs typeface="Times New Roman" pitchFamily="18" charset="0"/>
              </a:rPr>
              <a:t>	    s3 : if (DIN==1'b1)  ST&lt;=s4;  else ST&lt;=s0;</a:t>
            </a:r>
          </a:p>
          <a:p>
            <a:pPr eaLnBrk="0" hangingPunct="0">
              <a:lnSpc>
                <a:spcPct val="90000"/>
              </a:lnSpc>
            </a:pPr>
            <a:r>
              <a:rPr kumimoji="1" lang="en-US" altLang="zh-CN" sz="2000" b="1">
                <a:solidFill>
                  <a:srgbClr val="000000"/>
                </a:solidFill>
                <a:latin typeface="Times New Roman" pitchFamily="18" charset="0"/>
                <a:cs typeface="Times New Roman" pitchFamily="18" charset="0"/>
              </a:rPr>
              <a:t>	    s4 : if (DIN==1'b0)  ST&lt;=s5;  else ST&lt;=s0;</a:t>
            </a:r>
          </a:p>
          <a:p>
            <a:pPr eaLnBrk="0" hangingPunct="0">
              <a:lnSpc>
                <a:spcPct val="90000"/>
              </a:lnSpc>
            </a:pPr>
            <a:r>
              <a:rPr kumimoji="1" lang="en-US" altLang="zh-CN" sz="2000" b="1">
                <a:solidFill>
                  <a:srgbClr val="000000"/>
                </a:solidFill>
                <a:latin typeface="Times New Roman" pitchFamily="18" charset="0"/>
                <a:cs typeface="Times New Roman" pitchFamily="18" charset="0"/>
              </a:rPr>
              <a:t>	    s5 : if (DIN==1'b0)  ST&lt;=s6;  else ST&lt;=s0;</a:t>
            </a:r>
          </a:p>
          <a:p>
            <a:pPr eaLnBrk="0" hangingPunct="0">
              <a:lnSpc>
                <a:spcPct val="90000"/>
              </a:lnSpc>
            </a:pPr>
            <a:r>
              <a:rPr kumimoji="1" lang="en-US" altLang="zh-CN" sz="2000" b="1">
                <a:solidFill>
                  <a:srgbClr val="000000"/>
                </a:solidFill>
                <a:latin typeface="Times New Roman" pitchFamily="18" charset="0"/>
                <a:cs typeface="Times New Roman" pitchFamily="18" charset="0"/>
              </a:rPr>
              <a:t>	    s6 : if (DIN==1'b1)  ST&lt;=s7;  else ST&lt;=s0;</a:t>
            </a:r>
          </a:p>
          <a:p>
            <a:pPr eaLnBrk="0" hangingPunct="0">
              <a:lnSpc>
                <a:spcPct val="90000"/>
              </a:lnSpc>
            </a:pPr>
            <a:r>
              <a:rPr kumimoji="1" lang="en-US" altLang="zh-CN" sz="2000" b="1">
                <a:solidFill>
                  <a:srgbClr val="000000"/>
                </a:solidFill>
                <a:latin typeface="Times New Roman" pitchFamily="18" charset="0"/>
                <a:cs typeface="Times New Roman" pitchFamily="18" charset="0"/>
              </a:rPr>
              <a:t>	    s7 : if (DIN==1'b1)  ST&lt;=s8;  else ST&lt;=s0;</a:t>
            </a:r>
          </a:p>
          <a:p>
            <a:pPr eaLnBrk="0" hangingPunct="0">
              <a:lnSpc>
                <a:spcPct val="90000"/>
              </a:lnSpc>
            </a:pPr>
            <a:r>
              <a:rPr kumimoji="1" lang="en-US" altLang="zh-CN" sz="2000" b="1">
                <a:solidFill>
                  <a:srgbClr val="000000"/>
                </a:solidFill>
                <a:latin typeface="Times New Roman" pitchFamily="18" charset="0"/>
                <a:cs typeface="Times New Roman" pitchFamily="18" charset="0"/>
              </a:rPr>
              <a:t>	    s8 : begin SOUT=1;</a:t>
            </a:r>
          </a:p>
          <a:p>
            <a:pPr eaLnBrk="0" hangingPunct="0">
              <a:lnSpc>
                <a:spcPct val="90000"/>
              </a:lnSpc>
            </a:pPr>
            <a:r>
              <a:rPr kumimoji="1" lang="en-US" altLang="zh-CN" sz="2000" b="1">
                <a:solidFill>
                  <a:srgbClr val="000000"/>
                </a:solidFill>
                <a:latin typeface="Times New Roman" pitchFamily="18" charset="0"/>
                <a:cs typeface="Times New Roman" pitchFamily="18" charset="0"/>
              </a:rPr>
              <a:t>	                     if (DIN==1'b0)  ST&lt;=s3;  else ST&lt;=s0; end</a:t>
            </a:r>
          </a:p>
          <a:p>
            <a:pPr eaLnBrk="0" hangingPunct="0">
              <a:lnSpc>
                <a:spcPct val="90000"/>
              </a:lnSpc>
            </a:pPr>
            <a:r>
              <a:rPr kumimoji="1" lang="en-US" altLang="zh-CN" sz="2000" b="1">
                <a:solidFill>
                  <a:srgbClr val="000000"/>
                </a:solidFill>
                <a:latin typeface="Times New Roman" pitchFamily="18" charset="0"/>
                <a:cs typeface="Times New Roman" pitchFamily="18" charset="0"/>
              </a:rPr>
              <a:t>	    default : ST&lt;=s0;</a:t>
            </a:r>
          </a:p>
          <a:p>
            <a:pPr eaLnBrk="0" hangingPunct="0">
              <a:lnSpc>
                <a:spcPct val="90000"/>
              </a:lnSpc>
            </a:pPr>
            <a:r>
              <a:rPr kumimoji="1" lang="en-US" altLang="zh-CN" sz="2000" b="1">
                <a:solidFill>
                  <a:srgbClr val="000000"/>
                </a:solidFill>
                <a:latin typeface="Times New Roman" pitchFamily="18" charset="0"/>
                <a:cs typeface="Times New Roman" pitchFamily="18" charset="0"/>
              </a:rPr>
              <a:t>        	</a:t>
            </a:r>
            <a:r>
              <a:rPr kumimoji="1" lang="en-US" altLang="zh-CN" sz="2000" b="1" err="1">
                <a:solidFill>
                  <a:srgbClr val="000000"/>
                </a:solidFill>
                <a:latin typeface="Times New Roman" pitchFamily="18" charset="0"/>
                <a:cs typeface="Times New Roman" pitchFamily="18" charset="0"/>
              </a:rPr>
              <a:t>endcase</a:t>
            </a:r>
            <a:endParaRPr kumimoji="1" lang="en-US" altLang="zh-CN" sz="2000" b="1">
              <a:solidFill>
                <a:srgbClr val="000000"/>
              </a:solidFill>
              <a:latin typeface="Times New Roman" pitchFamily="18" charset="0"/>
              <a:cs typeface="Times New Roman" pitchFamily="18" charset="0"/>
            </a:endParaRPr>
          </a:p>
          <a:p>
            <a:pPr eaLnBrk="0" hangingPunct="0">
              <a:lnSpc>
                <a:spcPct val="90000"/>
              </a:lnSpc>
            </a:pPr>
            <a:r>
              <a:rPr kumimoji="1" lang="en-US" altLang="zh-CN" sz="2000" b="1">
                <a:solidFill>
                  <a:srgbClr val="000000"/>
                </a:solidFill>
                <a:latin typeface="Times New Roman" pitchFamily="18" charset="0"/>
                <a:cs typeface="Times New Roman" pitchFamily="18" charset="0"/>
              </a:rPr>
              <a:t>        end</a:t>
            </a:r>
          </a:p>
          <a:p>
            <a:pPr eaLnBrk="0" hangingPunct="0">
              <a:lnSpc>
                <a:spcPct val="90000"/>
              </a:lnSpc>
            </a:pPr>
            <a:r>
              <a:rPr kumimoji="1" lang="en-US" altLang="zh-CN" sz="2000" b="1">
                <a:solidFill>
                  <a:srgbClr val="000000"/>
                </a:solidFill>
                <a:latin typeface="Times New Roman" pitchFamily="18" charset="0"/>
                <a:cs typeface="Times New Roman" pitchFamily="18" charset="0"/>
              </a:rPr>
              <a:t>    end</a:t>
            </a:r>
          </a:p>
          <a:p>
            <a:pPr eaLnBrk="0" hangingPunct="0">
              <a:lnSpc>
                <a:spcPct val="90000"/>
              </a:lnSpc>
            </a:pPr>
            <a:r>
              <a:rPr kumimoji="1" lang="en-US" altLang="zh-CN" sz="2000" b="1" err="1">
                <a:solidFill>
                  <a:srgbClr val="000000"/>
                </a:solidFill>
                <a:latin typeface="Times New Roman" pitchFamily="18" charset="0"/>
                <a:cs typeface="Times New Roman" pitchFamily="18" charset="0"/>
              </a:rPr>
              <a:t>endmodule</a:t>
            </a:r>
            <a:endParaRPr kumimoji="1" lang="en-US" altLang="zh-CN" sz="2000" b="1">
              <a:solidFill>
                <a:srgbClr val="000000"/>
              </a:solidFill>
              <a:latin typeface="Times New Roman" pitchFamily="18" charset="0"/>
              <a:cs typeface="Times New Roman" pitchFamily="18" charset="0"/>
            </a:endParaRP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9</a:t>
            </a:fld>
            <a:endParaRPr lang="zh-CN" altLang="en-US"/>
          </a:p>
        </p:txBody>
      </p:sp>
    </p:spTree>
    <p:extLst>
      <p:ext uri="{BB962C8B-B14F-4D97-AF65-F5344CB8AC3E}">
        <p14:creationId xmlns:p14="http://schemas.microsoft.com/office/powerpoint/2010/main" val="394358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animBg="1"/>
    </p:bldLst>
  </p:timing>
</p:sld>
</file>

<file path=ppt/theme/theme1.xml><?xml version="1.0" encoding="utf-8"?>
<a:theme xmlns:a="http://schemas.openxmlformats.org/drawingml/2006/main" name="1_河海大学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Echo</Template>
  <TotalTime>188</TotalTime>
  <Words>7658</Words>
  <Application>Microsoft Office PowerPoint</Application>
  <PresentationFormat>全屏显示(4:3)</PresentationFormat>
  <Paragraphs>777</Paragraphs>
  <Slides>50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50</vt:i4>
      </vt:variant>
    </vt:vector>
  </HeadingPairs>
  <TitlesOfParts>
    <vt:vector size="58" baseType="lpstr">
      <vt:lpstr>Nueva Std</vt:lpstr>
      <vt:lpstr>华文行楷</vt:lpstr>
      <vt:lpstr>宋体</vt:lpstr>
      <vt:lpstr>Arial</vt:lpstr>
      <vt:lpstr>Calibri</vt:lpstr>
      <vt:lpstr>Times New Roman</vt:lpstr>
      <vt:lpstr>Wingdings</vt:lpstr>
      <vt:lpstr>1_河海大学模板</vt:lpstr>
      <vt:lpstr>PowerPoint 演示文稿</vt:lpstr>
      <vt:lpstr>PowerPoint 演示文稿</vt:lpstr>
      <vt:lpstr>§10.3  Mealy型状态机设计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状态机图形编辑设计</vt:lpstr>
      <vt:lpstr>PowerPoint 演示文稿</vt:lpstr>
      <vt:lpstr>PowerPoint 演示文稿</vt:lpstr>
      <vt:lpstr>PowerPoint 演示文稿</vt:lpstr>
      <vt:lpstr>PowerPoint 演示文稿</vt:lpstr>
      <vt:lpstr>§10.4 不同编码类型状态机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§10.5 异步有限状态机设计 </vt:lpstr>
      <vt:lpstr>PowerPoint 演示文稿</vt:lpstr>
      <vt:lpstr>PowerPoint 演示文稿</vt:lpstr>
      <vt:lpstr>PowerPoint 演示文稿</vt:lpstr>
      <vt:lpstr>PowerPoint 演示文稿</vt:lpstr>
      <vt:lpstr>§10.6 安全状态机设计 </vt:lpstr>
      <vt:lpstr>§10.6 安全状态机设计 </vt:lpstr>
      <vt:lpstr>PowerPoint 演示文稿</vt:lpstr>
      <vt:lpstr>PowerPoint 演示文稿</vt:lpstr>
      <vt:lpstr>PowerPoint 演示文稿</vt:lpstr>
      <vt:lpstr>PowerPoint 演示文稿</vt:lpstr>
      <vt:lpstr>§10.7 硬件技术排除毛刺</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dc:title>
  <dc:creator>owner</dc:creator>
  <cp:lastModifiedBy>helen liu</cp:lastModifiedBy>
  <cp:revision>6</cp:revision>
  <dcterms:created xsi:type="dcterms:W3CDTF">2013-05-09T03:11:05Z</dcterms:created>
  <dcterms:modified xsi:type="dcterms:W3CDTF">2024-12-19T04:26:35Z</dcterms:modified>
</cp:coreProperties>
</file>