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3"/>
  </p:notesMasterIdLst>
  <p:sldIdLst>
    <p:sldId id="285" r:id="rId2"/>
    <p:sldId id="1000" r:id="rId3"/>
    <p:sldId id="1349" r:id="rId4"/>
    <p:sldId id="1367" r:id="rId5"/>
    <p:sldId id="1368" r:id="rId6"/>
    <p:sldId id="1369" r:id="rId7"/>
    <p:sldId id="1370" r:id="rId8"/>
    <p:sldId id="1371" r:id="rId9"/>
    <p:sldId id="1372" r:id="rId10"/>
    <p:sldId id="1211" r:id="rId11"/>
    <p:sldId id="1373" r:id="rId12"/>
    <p:sldId id="1374" r:id="rId13"/>
    <p:sldId id="1375" r:id="rId14"/>
    <p:sldId id="1376" r:id="rId15"/>
    <p:sldId id="1378" r:id="rId16"/>
    <p:sldId id="1379" r:id="rId17"/>
    <p:sldId id="1380" r:id="rId18"/>
    <p:sldId id="1382" r:id="rId19"/>
    <p:sldId id="1381" r:id="rId20"/>
    <p:sldId id="1383" r:id="rId21"/>
    <p:sldId id="1384" r:id="rId22"/>
    <p:sldId id="1385" r:id="rId23"/>
    <p:sldId id="1386" r:id="rId24"/>
    <p:sldId id="1387" r:id="rId25"/>
    <p:sldId id="1388" r:id="rId26"/>
    <p:sldId id="1389" r:id="rId27"/>
    <p:sldId id="1390" r:id="rId28"/>
    <p:sldId id="1391" r:id="rId29"/>
    <p:sldId id="1392" r:id="rId30"/>
    <p:sldId id="1393" r:id="rId31"/>
    <p:sldId id="1394" r:id="rId32"/>
    <p:sldId id="1395" r:id="rId33"/>
    <p:sldId id="1396" r:id="rId34"/>
    <p:sldId id="1397" r:id="rId35"/>
    <p:sldId id="1398" r:id="rId36"/>
    <p:sldId id="1401" r:id="rId37"/>
    <p:sldId id="1402" r:id="rId38"/>
    <p:sldId id="1403" r:id="rId39"/>
    <p:sldId id="1404" r:id="rId40"/>
    <p:sldId id="1407" r:id="rId41"/>
    <p:sldId id="1408" r:id="rId4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00"/>
    <a:srgbClr val="4F81BD"/>
    <a:srgbClr val="CC00CC"/>
    <a:srgbClr val="FF6600"/>
    <a:srgbClr val="55759C"/>
    <a:srgbClr val="9900FF"/>
    <a:srgbClr val="008000"/>
    <a:srgbClr val="006600"/>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A2293F-5751-43ED-A3F0-363C74335DC8}" v="44" dt="2024-08-22T10:43:51.57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76059" autoAdjust="0"/>
  </p:normalViewPr>
  <p:slideViewPr>
    <p:cSldViewPr>
      <p:cViewPr varScale="1">
        <p:scale>
          <a:sx n="74" d="100"/>
          <a:sy n="74" d="100"/>
        </p:scale>
        <p:origin x="1112"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u helen" userId="359b3e71f01e7129" providerId="LiveId" clId="{92BC4FA5-BCBE-4F65-B318-0712C4AC666B}"/>
    <pc:docChg chg="modSld">
      <pc:chgData name="liu helen" userId="359b3e71f01e7129" providerId="LiveId" clId="{92BC4FA5-BCBE-4F65-B318-0712C4AC666B}" dt="2019-06-05T21:52:30.862" v="10"/>
      <pc:docMkLst>
        <pc:docMk/>
      </pc:docMkLst>
      <pc:sldChg chg="modSp">
        <pc:chgData name="liu helen" userId="359b3e71f01e7129" providerId="LiveId" clId="{92BC4FA5-BCBE-4F65-B318-0712C4AC666B}" dt="2019-06-05T21:52:30.862" v="10"/>
        <pc:sldMkLst>
          <pc:docMk/>
          <pc:sldMk cId="2175245165" sldId="1394"/>
        </pc:sldMkLst>
        <pc:spChg chg="mod">
          <ac:chgData name="liu helen" userId="359b3e71f01e7129" providerId="LiveId" clId="{92BC4FA5-BCBE-4F65-B318-0712C4AC666B}" dt="2019-06-05T21:52:30.862" v="10"/>
          <ac:spMkLst>
            <pc:docMk/>
            <pc:sldMk cId="2175245165" sldId="1394"/>
            <ac:spMk id="9" creationId="{00000000-0000-0000-0000-000000000000}"/>
          </ac:spMkLst>
        </pc:spChg>
      </pc:sldChg>
    </pc:docChg>
  </pc:docChgLst>
  <pc:docChgLst>
    <pc:chgData name="helen liu" userId="359b3e71f01e7129" providerId="LiveId" clId="{D8A2293F-5751-43ED-A3F0-363C74335DC8}"/>
    <pc:docChg chg="modSld">
      <pc:chgData name="helen liu" userId="359b3e71f01e7129" providerId="LiveId" clId="{D8A2293F-5751-43ED-A3F0-363C74335DC8}" dt="2024-08-22T10:43:51.576" v="66" actId="478"/>
      <pc:docMkLst>
        <pc:docMk/>
      </pc:docMkLst>
      <pc:sldChg chg="delSp modSp mod">
        <pc:chgData name="helen liu" userId="359b3e71f01e7129" providerId="LiveId" clId="{D8A2293F-5751-43ED-A3F0-363C74335DC8}" dt="2024-08-22T10:43:12.836" v="26" actId="478"/>
        <pc:sldMkLst>
          <pc:docMk/>
          <pc:sldMk cId="0" sldId="285"/>
        </pc:sldMkLst>
        <pc:spChg chg="del">
          <ac:chgData name="helen liu" userId="359b3e71f01e7129" providerId="LiveId" clId="{D8A2293F-5751-43ED-A3F0-363C74335DC8}" dt="2024-08-22T10:43:12.836" v="26" actId="478"/>
          <ac:spMkLst>
            <pc:docMk/>
            <pc:sldMk cId="0" sldId="285"/>
            <ac:spMk id="2050" creationId="{00000000-0000-0000-0000-000000000000}"/>
          </ac:spMkLst>
        </pc:spChg>
        <pc:spChg chg="mod">
          <ac:chgData name="helen liu" userId="359b3e71f01e7129" providerId="LiveId" clId="{D8A2293F-5751-43ED-A3F0-363C74335DC8}" dt="2024-08-22T10:37:49.248" v="5"/>
          <ac:spMkLst>
            <pc:docMk/>
            <pc:sldMk cId="0" sldId="285"/>
            <ac:spMk id="2051" creationId="{00000000-0000-0000-0000-000000000000}"/>
          </ac:spMkLst>
        </pc:spChg>
      </pc:sldChg>
      <pc:sldChg chg="delSp modSp mod">
        <pc:chgData name="helen liu" userId="359b3e71f01e7129" providerId="LiveId" clId="{D8A2293F-5751-43ED-A3F0-363C74335DC8}" dt="2024-08-22T10:43:13.813" v="27" actId="478"/>
        <pc:sldMkLst>
          <pc:docMk/>
          <pc:sldMk cId="3851103278" sldId="1000"/>
        </pc:sldMkLst>
        <pc:spChg chg="del">
          <ac:chgData name="helen liu" userId="359b3e71f01e7129" providerId="LiveId" clId="{D8A2293F-5751-43ED-A3F0-363C74335DC8}" dt="2024-08-22T10:43:13.813" v="27" actId="478"/>
          <ac:spMkLst>
            <pc:docMk/>
            <pc:sldMk cId="3851103278" sldId="1000"/>
            <ac:spMk id="3074" creationId="{00000000-0000-0000-0000-000000000000}"/>
          </ac:spMkLst>
        </pc:spChg>
        <pc:spChg chg="mod">
          <ac:chgData name="helen liu" userId="359b3e71f01e7129" providerId="LiveId" clId="{D8A2293F-5751-43ED-A3F0-363C74335DC8}" dt="2024-08-22T10:37:54.261" v="6" actId="20577"/>
          <ac:spMkLst>
            <pc:docMk/>
            <pc:sldMk cId="3851103278" sldId="1000"/>
            <ac:spMk id="3075" creationId="{00000000-0000-0000-0000-000000000000}"/>
          </ac:spMkLst>
        </pc:spChg>
      </pc:sldChg>
      <pc:sldChg chg="delSp modSp mod">
        <pc:chgData name="helen liu" userId="359b3e71f01e7129" providerId="LiveId" clId="{D8A2293F-5751-43ED-A3F0-363C74335DC8}" dt="2024-08-22T10:43:21.436" v="35" actId="478"/>
        <pc:sldMkLst>
          <pc:docMk/>
          <pc:sldMk cId="3975539639" sldId="1211"/>
        </pc:sldMkLst>
        <pc:spChg chg="mod">
          <ac:chgData name="helen liu" userId="359b3e71f01e7129" providerId="LiveId" clId="{D8A2293F-5751-43ED-A3F0-363C74335DC8}" dt="2024-08-22T10:38:46.775" v="8" actId="20577"/>
          <ac:spMkLst>
            <pc:docMk/>
            <pc:sldMk cId="3975539639" sldId="1211"/>
            <ac:spMk id="10" creationId="{00000000-0000-0000-0000-000000000000}"/>
          </ac:spMkLst>
        </pc:spChg>
        <pc:spChg chg="del">
          <ac:chgData name="helen liu" userId="359b3e71f01e7129" providerId="LiveId" clId="{D8A2293F-5751-43ED-A3F0-363C74335DC8}" dt="2024-08-22T10:43:21.436" v="35" actId="478"/>
          <ac:spMkLst>
            <pc:docMk/>
            <pc:sldMk cId="3975539639" sldId="1211"/>
            <ac:spMk id="3074" creationId="{00000000-0000-0000-0000-000000000000}"/>
          </ac:spMkLst>
        </pc:spChg>
      </pc:sldChg>
      <pc:sldChg chg="delSp">
        <pc:chgData name="helen liu" userId="359b3e71f01e7129" providerId="LiveId" clId="{D8A2293F-5751-43ED-A3F0-363C74335DC8}" dt="2024-08-22T10:43:14.729" v="28" actId="478"/>
        <pc:sldMkLst>
          <pc:docMk/>
          <pc:sldMk cId="344796558" sldId="1349"/>
        </pc:sldMkLst>
        <pc:spChg chg="del">
          <ac:chgData name="helen liu" userId="359b3e71f01e7129" providerId="LiveId" clId="{D8A2293F-5751-43ED-A3F0-363C74335DC8}" dt="2024-08-22T10:43:14.729" v="28" actId="478"/>
          <ac:spMkLst>
            <pc:docMk/>
            <pc:sldMk cId="344796558" sldId="1349"/>
            <ac:spMk id="3074" creationId="{00000000-0000-0000-0000-000000000000}"/>
          </ac:spMkLst>
        </pc:spChg>
      </pc:sldChg>
      <pc:sldChg chg="delSp">
        <pc:chgData name="helen liu" userId="359b3e71f01e7129" providerId="LiveId" clId="{D8A2293F-5751-43ED-A3F0-363C74335DC8}" dt="2024-08-22T10:43:15.554" v="29" actId="478"/>
        <pc:sldMkLst>
          <pc:docMk/>
          <pc:sldMk cId="2121669541" sldId="1367"/>
        </pc:sldMkLst>
        <pc:spChg chg="del">
          <ac:chgData name="helen liu" userId="359b3e71f01e7129" providerId="LiveId" clId="{D8A2293F-5751-43ED-A3F0-363C74335DC8}" dt="2024-08-22T10:43:15.554" v="29" actId="478"/>
          <ac:spMkLst>
            <pc:docMk/>
            <pc:sldMk cId="2121669541" sldId="1367"/>
            <ac:spMk id="3074" creationId="{00000000-0000-0000-0000-000000000000}"/>
          </ac:spMkLst>
        </pc:spChg>
      </pc:sldChg>
      <pc:sldChg chg="delSp">
        <pc:chgData name="helen liu" userId="359b3e71f01e7129" providerId="LiveId" clId="{D8A2293F-5751-43ED-A3F0-363C74335DC8}" dt="2024-08-22T10:43:16.404" v="30" actId="478"/>
        <pc:sldMkLst>
          <pc:docMk/>
          <pc:sldMk cId="1091133670" sldId="1368"/>
        </pc:sldMkLst>
        <pc:spChg chg="del">
          <ac:chgData name="helen liu" userId="359b3e71f01e7129" providerId="LiveId" clId="{D8A2293F-5751-43ED-A3F0-363C74335DC8}" dt="2024-08-22T10:43:16.404" v="30" actId="478"/>
          <ac:spMkLst>
            <pc:docMk/>
            <pc:sldMk cId="1091133670" sldId="1368"/>
            <ac:spMk id="3074" creationId="{00000000-0000-0000-0000-000000000000}"/>
          </ac:spMkLst>
        </pc:spChg>
      </pc:sldChg>
      <pc:sldChg chg="delSp">
        <pc:chgData name="helen liu" userId="359b3e71f01e7129" providerId="LiveId" clId="{D8A2293F-5751-43ED-A3F0-363C74335DC8}" dt="2024-08-22T10:43:17.223" v="31" actId="478"/>
        <pc:sldMkLst>
          <pc:docMk/>
          <pc:sldMk cId="2558981012" sldId="1369"/>
        </pc:sldMkLst>
        <pc:spChg chg="del">
          <ac:chgData name="helen liu" userId="359b3e71f01e7129" providerId="LiveId" clId="{D8A2293F-5751-43ED-A3F0-363C74335DC8}" dt="2024-08-22T10:43:17.223" v="31" actId="478"/>
          <ac:spMkLst>
            <pc:docMk/>
            <pc:sldMk cId="2558981012" sldId="1369"/>
            <ac:spMk id="3074" creationId="{00000000-0000-0000-0000-000000000000}"/>
          </ac:spMkLst>
        </pc:spChg>
      </pc:sldChg>
      <pc:sldChg chg="delSp">
        <pc:chgData name="helen liu" userId="359b3e71f01e7129" providerId="LiveId" clId="{D8A2293F-5751-43ED-A3F0-363C74335DC8}" dt="2024-08-22T10:43:18.032" v="32" actId="478"/>
        <pc:sldMkLst>
          <pc:docMk/>
          <pc:sldMk cId="2316498603" sldId="1370"/>
        </pc:sldMkLst>
        <pc:spChg chg="del">
          <ac:chgData name="helen liu" userId="359b3e71f01e7129" providerId="LiveId" clId="{D8A2293F-5751-43ED-A3F0-363C74335DC8}" dt="2024-08-22T10:43:18.032" v="32" actId="478"/>
          <ac:spMkLst>
            <pc:docMk/>
            <pc:sldMk cId="2316498603" sldId="1370"/>
            <ac:spMk id="3074" creationId="{00000000-0000-0000-0000-000000000000}"/>
          </ac:spMkLst>
        </pc:spChg>
      </pc:sldChg>
      <pc:sldChg chg="delSp">
        <pc:chgData name="helen liu" userId="359b3e71f01e7129" providerId="LiveId" clId="{D8A2293F-5751-43ED-A3F0-363C74335DC8}" dt="2024-08-22T10:43:18.851" v="33" actId="478"/>
        <pc:sldMkLst>
          <pc:docMk/>
          <pc:sldMk cId="4106179356" sldId="1371"/>
        </pc:sldMkLst>
        <pc:spChg chg="del">
          <ac:chgData name="helen liu" userId="359b3e71f01e7129" providerId="LiveId" clId="{D8A2293F-5751-43ED-A3F0-363C74335DC8}" dt="2024-08-22T10:43:18.851" v="33" actId="478"/>
          <ac:spMkLst>
            <pc:docMk/>
            <pc:sldMk cId="4106179356" sldId="1371"/>
            <ac:spMk id="3074" creationId="{00000000-0000-0000-0000-000000000000}"/>
          </ac:spMkLst>
        </pc:spChg>
      </pc:sldChg>
      <pc:sldChg chg="delSp modSp mod">
        <pc:chgData name="helen liu" userId="359b3e71f01e7129" providerId="LiveId" clId="{D8A2293F-5751-43ED-A3F0-363C74335DC8}" dt="2024-08-22T10:43:20.452" v="34" actId="478"/>
        <pc:sldMkLst>
          <pc:docMk/>
          <pc:sldMk cId="1541231219" sldId="1372"/>
        </pc:sldMkLst>
        <pc:spChg chg="del">
          <ac:chgData name="helen liu" userId="359b3e71f01e7129" providerId="LiveId" clId="{D8A2293F-5751-43ED-A3F0-363C74335DC8}" dt="2024-08-22T10:43:20.452" v="34" actId="478"/>
          <ac:spMkLst>
            <pc:docMk/>
            <pc:sldMk cId="1541231219" sldId="1372"/>
            <ac:spMk id="3074" creationId="{00000000-0000-0000-0000-000000000000}"/>
          </ac:spMkLst>
        </pc:spChg>
        <pc:spChg chg="mod">
          <ac:chgData name="helen liu" userId="359b3e71f01e7129" providerId="LiveId" clId="{D8A2293F-5751-43ED-A3F0-363C74335DC8}" dt="2024-08-22T10:38:44.726" v="7" actId="20577"/>
          <ac:spMkLst>
            <pc:docMk/>
            <pc:sldMk cId="1541231219" sldId="1372"/>
            <ac:spMk id="3075" creationId="{00000000-0000-0000-0000-000000000000}"/>
          </ac:spMkLst>
        </pc:spChg>
      </pc:sldChg>
      <pc:sldChg chg="delSp modSp mod">
        <pc:chgData name="helen liu" userId="359b3e71f01e7129" providerId="LiveId" clId="{D8A2293F-5751-43ED-A3F0-363C74335DC8}" dt="2024-08-22T10:43:23.281" v="36" actId="478"/>
        <pc:sldMkLst>
          <pc:docMk/>
          <pc:sldMk cId="1715481061" sldId="1373"/>
        </pc:sldMkLst>
        <pc:spChg chg="mod">
          <ac:chgData name="helen liu" userId="359b3e71f01e7129" providerId="LiveId" clId="{D8A2293F-5751-43ED-A3F0-363C74335DC8}" dt="2024-08-22T10:38:50.663" v="9" actId="20577"/>
          <ac:spMkLst>
            <pc:docMk/>
            <pc:sldMk cId="1715481061" sldId="1373"/>
            <ac:spMk id="10" creationId="{00000000-0000-0000-0000-000000000000}"/>
          </ac:spMkLst>
        </pc:spChg>
        <pc:spChg chg="del">
          <ac:chgData name="helen liu" userId="359b3e71f01e7129" providerId="LiveId" clId="{D8A2293F-5751-43ED-A3F0-363C74335DC8}" dt="2024-08-22T10:43:23.281" v="36" actId="478"/>
          <ac:spMkLst>
            <pc:docMk/>
            <pc:sldMk cId="1715481061" sldId="1373"/>
            <ac:spMk id="3074" creationId="{00000000-0000-0000-0000-000000000000}"/>
          </ac:spMkLst>
        </pc:spChg>
      </pc:sldChg>
      <pc:sldChg chg="delSp modSp mod">
        <pc:chgData name="helen liu" userId="359b3e71f01e7129" providerId="LiveId" clId="{D8A2293F-5751-43ED-A3F0-363C74335DC8}" dt="2024-08-22T10:43:24.464" v="37" actId="478"/>
        <pc:sldMkLst>
          <pc:docMk/>
          <pc:sldMk cId="3967183159" sldId="1374"/>
        </pc:sldMkLst>
        <pc:spChg chg="mod">
          <ac:chgData name="helen liu" userId="359b3e71f01e7129" providerId="LiveId" clId="{D8A2293F-5751-43ED-A3F0-363C74335DC8}" dt="2024-08-22T10:38:52.807" v="10" actId="20577"/>
          <ac:spMkLst>
            <pc:docMk/>
            <pc:sldMk cId="3967183159" sldId="1374"/>
            <ac:spMk id="10" creationId="{00000000-0000-0000-0000-000000000000}"/>
          </ac:spMkLst>
        </pc:spChg>
        <pc:spChg chg="del">
          <ac:chgData name="helen liu" userId="359b3e71f01e7129" providerId="LiveId" clId="{D8A2293F-5751-43ED-A3F0-363C74335DC8}" dt="2024-08-22T10:43:24.464" v="37" actId="478"/>
          <ac:spMkLst>
            <pc:docMk/>
            <pc:sldMk cId="3967183159" sldId="1374"/>
            <ac:spMk id="3074" creationId="{00000000-0000-0000-0000-000000000000}"/>
          </ac:spMkLst>
        </pc:spChg>
      </pc:sldChg>
      <pc:sldChg chg="delSp modSp mod">
        <pc:chgData name="helen liu" userId="359b3e71f01e7129" providerId="LiveId" clId="{D8A2293F-5751-43ED-A3F0-363C74335DC8}" dt="2024-08-22T10:43:25.330" v="38" actId="478"/>
        <pc:sldMkLst>
          <pc:docMk/>
          <pc:sldMk cId="3070899212" sldId="1375"/>
        </pc:sldMkLst>
        <pc:spChg chg="mod">
          <ac:chgData name="helen liu" userId="359b3e71f01e7129" providerId="LiveId" clId="{D8A2293F-5751-43ED-A3F0-363C74335DC8}" dt="2024-08-22T10:38:56.681" v="11" actId="20577"/>
          <ac:spMkLst>
            <pc:docMk/>
            <pc:sldMk cId="3070899212" sldId="1375"/>
            <ac:spMk id="10" creationId="{00000000-0000-0000-0000-000000000000}"/>
          </ac:spMkLst>
        </pc:spChg>
        <pc:spChg chg="del">
          <ac:chgData name="helen liu" userId="359b3e71f01e7129" providerId="LiveId" clId="{D8A2293F-5751-43ED-A3F0-363C74335DC8}" dt="2024-08-22T10:43:25.330" v="38" actId="478"/>
          <ac:spMkLst>
            <pc:docMk/>
            <pc:sldMk cId="3070899212" sldId="1375"/>
            <ac:spMk id="3074" creationId="{00000000-0000-0000-0000-000000000000}"/>
          </ac:spMkLst>
        </pc:spChg>
      </pc:sldChg>
      <pc:sldChg chg="delSp modSp mod">
        <pc:chgData name="helen liu" userId="359b3e71f01e7129" providerId="LiveId" clId="{D8A2293F-5751-43ED-A3F0-363C74335DC8}" dt="2024-08-22T10:43:26.188" v="39" actId="478"/>
        <pc:sldMkLst>
          <pc:docMk/>
          <pc:sldMk cId="1060866114" sldId="1376"/>
        </pc:sldMkLst>
        <pc:spChg chg="del">
          <ac:chgData name="helen liu" userId="359b3e71f01e7129" providerId="LiveId" clId="{D8A2293F-5751-43ED-A3F0-363C74335DC8}" dt="2024-08-22T10:43:26.188" v="39" actId="478"/>
          <ac:spMkLst>
            <pc:docMk/>
            <pc:sldMk cId="1060866114" sldId="1376"/>
            <ac:spMk id="3074" creationId="{00000000-0000-0000-0000-000000000000}"/>
          </ac:spMkLst>
        </pc:spChg>
        <pc:spChg chg="mod">
          <ac:chgData name="helen liu" userId="359b3e71f01e7129" providerId="LiveId" clId="{D8A2293F-5751-43ED-A3F0-363C74335DC8}" dt="2024-08-22T10:39:01.869" v="12" actId="20577"/>
          <ac:spMkLst>
            <pc:docMk/>
            <pc:sldMk cId="1060866114" sldId="1376"/>
            <ac:spMk id="3075" creationId="{00000000-0000-0000-0000-000000000000}"/>
          </ac:spMkLst>
        </pc:spChg>
      </pc:sldChg>
      <pc:sldChg chg="delSp">
        <pc:chgData name="helen liu" userId="359b3e71f01e7129" providerId="LiveId" clId="{D8A2293F-5751-43ED-A3F0-363C74335DC8}" dt="2024-08-22T10:43:27.188" v="40" actId="478"/>
        <pc:sldMkLst>
          <pc:docMk/>
          <pc:sldMk cId="1565408046" sldId="1378"/>
        </pc:sldMkLst>
        <pc:spChg chg="del">
          <ac:chgData name="helen liu" userId="359b3e71f01e7129" providerId="LiveId" clId="{D8A2293F-5751-43ED-A3F0-363C74335DC8}" dt="2024-08-22T10:43:27.188" v="40" actId="478"/>
          <ac:spMkLst>
            <pc:docMk/>
            <pc:sldMk cId="1565408046" sldId="1378"/>
            <ac:spMk id="3074" creationId="{00000000-0000-0000-0000-000000000000}"/>
          </ac:spMkLst>
        </pc:spChg>
      </pc:sldChg>
      <pc:sldChg chg="delSp">
        <pc:chgData name="helen liu" userId="359b3e71f01e7129" providerId="LiveId" clId="{D8A2293F-5751-43ED-A3F0-363C74335DC8}" dt="2024-08-22T10:43:28.095" v="41" actId="478"/>
        <pc:sldMkLst>
          <pc:docMk/>
          <pc:sldMk cId="73712900" sldId="1379"/>
        </pc:sldMkLst>
        <pc:spChg chg="del">
          <ac:chgData name="helen liu" userId="359b3e71f01e7129" providerId="LiveId" clId="{D8A2293F-5751-43ED-A3F0-363C74335DC8}" dt="2024-08-22T10:43:28.095" v="41" actId="478"/>
          <ac:spMkLst>
            <pc:docMk/>
            <pc:sldMk cId="73712900" sldId="1379"/>
            <ac:spMk id="3074" creationId="{00000000-0000-0000-0000-000000000000}"/>
          </ac:spMkLst>
        </pc:spChg>
      </pc:sldChg>
      <pc:sldChg chg="delSp">
        <pc:chgData name="helen liu" userId="359b3e71f01e7129" providerId="LiveId" clId="{D8A2293F-5751-43ED-A3F0-363C74335DC8}" dt="2024-08-22T10:43:28.986" v="42" actId="478"/>
        <pc:sldMkLst>
          <pc:docMk/>
          <pc:sldMk cId="3229028943" sldId="1380"/>
        </pc:sldMkLst>
        <pc:spChg chg="del">
          <ac:chgData name="helen liu" userId="359b3e71f01e7129" providerId="LiveId" clId="{D8A2293F-5751-43ED-A3F0-363C74335DC8}" dt="2024-08-22T10:43:28.986" v="42" actId="478"/>
          <ac:spMkLst>
            <pc:docMk/>
            <pc:sldMk cId="3229028943" sldId="1380"/>
            <ac:spMk id="3074" creationId="{00000000-0000-0000-0000-000000000000}"/>
          </ac:spMkLst>
        </pc:spChg>
      </pc:sldChg>
      <pc:sldChg chg="delSp modSp mod">
        <pc:chgData name="helen liu" userId="359b3e71f01e7129" providerId="LiveId" clId="{D8A2293F-5751-43ED-A3F0-363C74335DC8}" dt="2024-08-22T10:43:30.768" v="44" actId="478"/>
        <pc:sldMkLst>
          <pc:docMk/>
          <pc:sldMk cId="1344564039" sldId="1381"/>
        </pc:sldMkLst>
        <pc:spChg chg="mod">
          <ac:chgData name="helen liu" userId="359b3e71f01e7129" providerId="LiveId" clId="{D8A2293F-5751-43ED-A3F0-363C74335DC8}" dt="2024-08-22T10:39:30.090" v="15" actId="20577"/>
          <ac:spMkLst>
            <pc:docMk/>
            <pc:sldMk cId="1344564039" sldId="1381"/>
            <ac:spMk id="9" creationId="{00000000-0000-0000-0000-000000000000}"/>
          </ac:spMkLst>
        </pc:spChg>
        <pc:spChg chg="del">
          <ac:chgData name="helen liu" userId="359b3e71f01e7129" providerId="LiveId" clId="{D8A2293F-5751-43ED-A3F0-363C74335DC8}" dt="2024-08-22T10:43:30.768" v="44" actId="478"/>
          <ac:spMkLst>
            <pc:docMk/>
            <pc:sldMk cId="1344564039" sldId="1381"/>
            <ac:spMk id="3074" creationId="{00000000-0000-0000-0000-000000000000}"/>
          </ac:spMkLst>
        </pc:spChg>
      </pc:sldChg>
      <pc:sldChg chg="delSp modSp mod">
        <pc:chgData name="helen liu" userId="359b3e71f01e7129" providerId="LiveId" clId="{D8A2293F-5751-43ED-A3F0-363C74335DC8}" dt="2024-08-22T10:43:29.882" v="43" actId="478"/>
        <pc:sldMkLst>
          <pc:docMk/>
          <pc:sldMk cId="3864004567" sldId="1382"/>
        </pc:sldMkLst>
        <pc:spChg chg="mod">
          <ac:chgData name="helen liu" userId="359b3e71f01e7129" providerId="LiveId" clId="{D8A2293F-5751-43ED-A3F0-363C74335DC8}" dt="2024-08-22T10:39:16.185" v="14" actId="20577"/>
          <ac:spMkLst>
            <pc:docMk/>
            <pc:sldMk cId="3864004567" sldId="1382"/>
            <ac:spMk id="5" creationId="{00000000-0000-0000-0000-000000000000}"/>
          </ac:spMkLst>
        </pc:spChg>
        <pc:spChg chg="del">
          <ac:chgData name="helen liu" userId="359b3e71f01e7129" providerId="LiveId" clId="{D8A2293F-5751-43ED-A3F0-363C74335DC8}" dt="2024-08-22T10:43:29.882" v="43" actId="478"/>
          <ac:spMkLst>
            <pc:docMk/>
            <pc:sldMk cId="3864004567" sldId="1382"/>
            <ac:spMk id="3074" creationId="{00000000-0000-0000-0000-000000000000}"/>
          </ac:spMkLst>
        </pc:spChg>
        <pc:spChg chg="mod">
          <ac:chgData name="helen liu" userId="359b3e71f01e7129" providerId="LiveId" clId="{D8A2293F-5751-43ED-A3F0-363C74335DC8}" dt="2024-08-22T10:39:14.669" v="13" actId="20577"/>
          <ac:spMkLst>
            <pc:docMk/>
            <pc:sldMk cId="3864004567" sldId="1382"/>
            <ac:spMk id="3075" creationId="{00000000-0000-0000-0000-000000000000}"/>
          </ac:spMkLst>
        </pc:spChg>
      </pc:sldChg>
      <pc:sldChg chg="delSp">
        <pc:chgData name="helen liu" userId="359b3e71f01e7129" providerId="LiveId" clId="{D8A2293F-5751-43ED-A3F0-363C74335DC8}" dt="2024-08-22T10:43:31.844" v="45" actId="478"/>
        <pc:sldMkLst>
          <pc:docMk/>
          <pc:sldMk cId="3653599890" sldId="1383"/>
        </pc:sldMkLst>
        <pc:spChg chg="del">
          <ac:chgData name="helen liu" userId="359b3e71f01e7129" providerId="LiveId" clId="{D8A2293F-5751-43ED-A3F0-363C74335DC8}" dt="2024-08-22T10:43:31.844" v="45" actId="478"/>
          <ac:spMkLst>
            <pc:docMk/>
            <pc:sldMk cId="3653599890" sldId="1383"/>
            <ac:spMk id="3074" creationId="{00000000-0000-0000-0000-000000000000}"/>
          </ac:spMkLst>
        </pc:spChg>
      </pc:sldChg>
      <pc:sldChg chg="delSp modSp mod">
        <pc:chgData name="helen liu" userId="359b3e71f01e7129" providerId="LiveId" clId="{D8A2293F-5751-43ED-A3F0-363C74335DC8}" dt="2024-08-22T10:43:32.791" v="46" actId="478"/>
        <pc:sldMkLst>
          <pc:docMk/>
          <pc:sldMk cId="2986963330" sldId="1384"/>
        </pc:sldMkLst>
        <pc:spChg chg="mod">
          <ac:chgData name="helen liu" userId="359b3e71f01e7129" providerId="LiveId" clId="{D8A2293F-5751-43ED-A3F0-363C74335DC8}" dt="2024-08-22T10:39:42.014" v="16" actId="20577"/>
          <ac:spMkLst>
            <pc:docMk/>
            <pc:sldMk cId="2986963330" sldId="1384"/>
            <ac:spMk id="5" creationId="{00000000-0000-0000-0000-000000000000}"/>
          </ac:spMkLst>
        </pc:spChg>
        <pc:spChg chg="del">
          <ac:chgData name="helen liu" userId="359b3e71f01e7129" providerId="LiveId" clId="{D8A2293F-5751-43ED-A3F0-363C74335DC8}" dt="2024-08-22T10:43:32.791" v="46" actId="478"/>
          <ac:spMkLst>
            <pc:docMk/>
            <pc:sldMk cId="2986963330" sldId="1384"/>
            <ac:spMk id="3074" creationId="{00000000-0000-0000-0000-000000000000}"/>
          </ac:spMkLst>
        </pc:spChg>
      </pc:sldChg>
      <pc:sldChg chg="delSp modSp mod">
        <pc:chgData name="helen liu" userId="359b3e71f01e7129" providerId="LiveId" clId="{D8A2293F-5751-43ED-A3F0-363C74335DC8}" dt="2024-08-22T10:43:33.780" v="47" actId="478"/>
        <pc:sldMkLst>
          <pc:docMk/>
          <pc:sldMk cId="2438329064" sldId="1385"/>
        </pc:sldMkLst>
        <pc:spChg chg="mod">
          <ac:chgData name="helen liu" userId="359b3e71f01e7129" providerId="LiveId" clId="{D8A2293F-5751-43ED-A3F0-363C74335DC8}" dt="2024-08-22T10:39:52.383" v="17" actId="20577"/>
          <ac:spMkLst>
            <pc:docMk/>
            <pc:sldMk cId="2438329064" sldId="1385"/>
            <ac:spMk id="5" creationId="{00000000-0000-0000-0000-000000000000}"/>
          </ac:spMkLst>
        </pc:spChg>
        <pc:spChg chg="del">
          <ac:chgData name="helen liu" userId="359b3e71f01e7129" providerId="LiveId" clId="{D8A2293F-5751-43ED-A3F0-363C74335DC8}" dt="2024-08-22T10:43:33.780" v="47" actId="478"/>
          <ac:spMkLst>
            <pc:docMk/>
            <pc:sldMk cId="2438329064" sldId="1385"/>
            <ac:spMk id="3074" creationId="{00000000-0000-0000-0000-000000000000}"/>
          </ac:spMkLst>
        </pc:spChg>
      </pc:sldChg>
      <pc:sldChg chg="delSp modSp mod">
        <pc:chgData name="helen liu" userId="359b3e71f01e7129" providerId="LiveId" clId="{D8A2293F-5751-43ED-A3F0-363C74335DC8}" dt="2024-08-22T10:43:35.079" v="48" actId="478"/>
        <pc:sldMkLst>
          <pc:docMk/>
          <pc:sldMk cId="1549443717" sldId="1386"/>
        </pc:sldMkLst>
        <pc:spChg chg="mod">
          <ac:chgData name="helen liu" userId="359b3e71f01e7129" providerId="LiveId" clId="{D8A2293F-5751-43ED-A3F0-363C74335DC8}" dt="2024-08-22T10:40:01.786" v="18" actId="20577"/>
          <ac:spMkLst>
            <pc:docMk/>
            <pc:sldMk cId="1549443717" sldId="1386"/>
            <ac:spMk id="8" creationId="{00000000-0000-0000-0000-000000000000}"/>
          </ac:spMkLst>
        </pc:spChg>
        <pc:spChg chg="del">
          <ac:chgData name="helen liu" userId="359b3e71f01e7129" providerId="LiveId" clId="{D8A2293F-5751-43ED-A3F0-363C74335DC8}" dt="2024-08-22T10:43:35.079" v="48" actId="478"/>
          <ac:spMkLst>
            <pc:docMk/>
            <pc:sldMk cId="1549443717" sldId="1386"/>
            <ac:spMk id="3074" creationId="{00000000-0000-0000-0000-000000000000}"/>
          </ac:spMkLst>
        </pc:spChg>
      </pc:sldChg>
      <pc:sldChg chg="delSp">
        <pc:chgData name="helen liu" userId="359b3e71f01e7129" providerId="LiveId" clId="{D8A2293F-5751-43ED-A3F0-363C74335DC8}" dt="2024-08-22T10:43:35.914" v="49" actId="478"/>
        <pc:sldMkLst>
          <pc:docMk/>
          <pc:sldMk cId="1016779967" sldId="1387"/>
        </pc:sldMkLst>
        <pc:spChg chg="del">
          <ac:chgData name="helen liu" userId="359b3e71f01e7129" providerId="LiveId" clId="{D8A2293F-5751-43ED-A3F0-363C74335DC8}" dt="2024-08-22T10:43:35.914" v="49" actId="478"/>
          <ac:spMkLst>
            <pc:docMk/>
            <pc:sldMk cId="1016779967" sldId="1387"/>
            <ac:spMk id="3074" creationId="{00000000-0000-0000-0000-000000000000}"/>
          </ac:spMkLst>
        </pc:spChg>
      </pc:sldChg>
      <pc:sldChg chg="delSp">
        <pc:chgData name="helen liu" userId="359b3e71f01e7129" providerId="LiveId" clId="{D8A2293F-5751-43ED-A3F0-363C74335DC8}" dt="2024-08-22T10:43:36.866" v="50" actId="478"/>
        <pc:sldMkLst>
          <pc:docMk/>
          <pc:sldMk cId="3758774114" sldId="1388"/>
        </pc:sldMkLst>
        <pc:spChg chg="del">
          <ac:chgData name="helen liu" userId="359b3e71f01e7129" providerId="LiveId" clId="{D8A2293F-5751-43ED-A3F0-363C74335DC8}" dt="2024-08-22T10:43:36.866" v="50" actId="478"/>
          <ac:spMkLst>
            <pc:docMk/>
            <pc:sldMk cId="3758774114" sldId="1388"/>
            <ac:spMk id="3074" creationId="{00000000-0000-0000-0000-000000000000}"/>
          </ac:spMkLst>
        </pc:spChg>
      </pc:sldChg>
      <pc:sldChg chg="delSp modSp mod">
        <pc:chgData name="helen liu" userId="359b3e71f01e7129" providerId="LiveId" clId="{D8A2293F-5751-43ED-A3F0-363C74335DC8}" dt="2024-08-22T10:43:37.701" v="51" actId="478"/>
        <pc:sldMkLst>
          <pc:docMk/>
          <pc:sldMk cId="2996414082" sldId="1389"/>
        </pc:sldMkLst>
        <pc:spChg chg="mod">
          <ac:chgData name="helen liu" userId="359b3e71f01e7129" providerId="LiveId" clId="{D8A2293F-5751-43ED-A3F0-363C74335DC8}" dt="2024-08-22T10:40:10.849" v="19" actId="20577"/>
          <ac:spMkLst>
            <pc:docMk/>
            <pc:sldMk cId="2996414082" sldId="1389"/>
            <ac:spMk id="8" creationId="{00000000-0000-0000-0000-000000000000}"/>
          </ac:spMkLst>
        </pc:spChg>
        <pc:spChg chg="mod">
          <ac:chgData name="helen liu" userId="359b3e71f01e7129" providerId="LiveId" clId="{D8A2293F-5751-43ED-A3F0-363C74335DC8}" dt="2024-08-22T10:40:30.942" v="20" actId="20577"/>
          <ac:spMkLst>
            <pc:docMk/>
            <pc:sldMk cId="2996414082" sldId="1389"/>
            <ac:spMk id="14" creationId="{00000000-0000-0000-0000-000000000000}"/>
          </ac:spMkLst>
        </pc:spChg>
        <pc:spChg chg="del">
          <ac:chgData name="helen liu" userId="359b3e71f01e7129" providerId="LiveId" clId="{D8A2293F-5751-43ED-A3F0-363C74335DC8}" dt="2024-08-22T10:43:37.701" v="51" actId="478"/>
          <ac:spMkLst>
            <pc:docMk/>
            <pc:sldMk cId="2996414082" sldId="1389"/>
            <ac:spMk id="3074" creationId="{00000000-0000-0000-0000-000000000000}"/>
          </ac:spMkLst>
        </pc:spChg>
      </pc:sldChg>
      <pc:sldChg chg="delSp modSp mod">
        <pc:chgData name="helen liu" userId="359b3e71f01e7129" providerId="LiveId" clId="{D8A2293F-5751-43ED-A3F0-363C74335DC8}" dt="2024-08-22T10:43:38.520" v="52" actId="478"/>
        <pc:sldMkLst>
          <pc:docMk/>
          <pc:sldMk cId="581482091" sldId="1390"/>
        </pc:sldMkLst>
        <pc:spChg chg="mod">
          <ac:chgData name="helen liu" userId="359b3e71f01e7129" providerId="LiveId" clId="{D8A2293F-5751-43ED-A3F0-363C74335DC8}" dt="2024-08-22T10:40:51.839" v="21" actId="20577"/>
          <ac:spMkLst>
            <pc:docMk/>
            <pc:sldMk cId="581482091" sldId="1390"/>
            <ac:spMk id="5" creationId="{00000000-0000-0000-0000-000000000000}"/>
          </ac:spMkLst>
        </pc:spChg>
        <pc:spChg chg="del">
          <ac:chgData name="helen liu" userId="359b3e71f01e7129" providerId="LiveId" clId="{D8A2293F-5751-43ED-A3F0-363C74335DC8}" dt="2024-08-22T10:43:38.520" v="52" actId="478"/>
          <ac:spMkLst>
            <pc:docMk/>
            <pc:sldMk cId="581482091" sldId="1390"/>
            <ac:spMk id="3074" creationId="{00000000-0000-0000-0000-000000000000}"/>
          </ac:spMkLst>
        </pc:spChg>
      </pc:sldChg>
      <pc:sldChg chg="delSp">
        <pc:chgData name="helen liu" userId="359b3e71f01e7129" providerId="LiveId" clId="{D8A2293F-5751-43ED-A3F0-363C74335DC8}" dt="2024-08-22T10:43:39.385" v="53" actId="478"/>
        <pc:sldMkLst>
          <pc:docMk/>
          <pc:sldMk cId="1459842703" sldId="1391"/>
        </pc:sldMkLst>
        <pc:spChg chg="del">
          <ac:chgData name="helen liu" userId="359b3e71f01e7129" providerId="LiveId" clId="{D8A2293F-5751-43ED-A3F0-363C74335DC8}" dt="2024-08-22T10:43:39.385" v="53" actId="478"/>
          <ac:spMkLst>
            <pc:docMk/>
            <pc:sldMk cId="1459842703" sldId="1391"/>
            <ac:spMk id="3074" creationId="{00000000-0000-0000-0000-000000000000}"/>
          </ac:spMkLst>
        </pc:spChg>
      </pc:sldChg>
      <pc:sldChg chg="delSp">
        <pc:chgData name="helen liu" userId="359b3e71f01e7129" providerId="LiveId" clId="{D8A2293F-5751-43ED-A3F0-363C74335DC8}" dt="2024-08-22T10:43:40.342" v="54" actId="478"/>
        <pc:sldMkLst>
          <pc:docMk/>
          <pc:sldMk cId="1253567047" sldId="1392"/>
        </pc:sldMkLst>
        <pc:spChg chg="del">
          <ac:chgData name="helen liu" userId="359b3e71f01e7129" providerId="LiveId" clId="{D8A2293F-5751-43ED-A3F0-363C74335DC8}" dt="2024-08-22T10:43:40.342" v="54" actId="478"/>
          <ac:spMkLst>
            <pc:docMk/>
            <pc:sldMk cId="1253567047" sldId="1392"/>
            <ac:spMk id="3074" creationId="{00000000-0000-0000-0000-000000000000}"/>
          </ac:spMkLst>
        </pc:spChg>
      </pc:sldChg>
      <pc:sldChg chg="delSp modSp mod">
        <pc:chgData name="helen liu" userId="359b3e71f01e7129" providerId="LiveId" clId="{D8A2293F-5751-43ED-A3F0-363C74335DC8}" dt="2024-08-22T10:43:41.263" v="55" actId="478"/>
        <pc:sldMkLst>
          <pc:docMk/>
          <pc:sldMk cId="169600908" sldId="1393"/>
        </pc:sldMkLst>
        <pc:spChg chg="mod">
          <ac:chgData name="helen liu" userId="359b3e71f01e7129" providerId="LiveId" clId="{D8A2293F-5751-43ED-A3F0-363C74335DC8}" dt="2024-08-22T10:41:00.492" v="22" actId="20577"/>
          <ac:spMkLst>
            <pc:docMk/>
            <pc:sldMk cId="169600908" sldId="1393"/>
            <ac:spMk id="8" creationId="{00000000-0000-0000-0000-000000000000}"/>
          </ac:spMkLst>
        </pc:spChg>
        <pc:spChg chg="del">
          <ac:chgData name="helen liu" userId="359b3e71f01e7129" providerId="LiveId" clId="{D8A2293F-5751-43ED-A3F0-363C74335DC8}" dt="2024-08-22T10:43:41.263" v="55" actId="478"/>
          <ac:spMkLst>
            <pc:docMk/>
            <pc:sldMk cId="169600908" sldId="1393"/>
            <ac:spMk id="3074" creationId="{00000000-0000-0000-0000-000000000000}"/>
          </ac:spMkLst>
        </pc:spChg>
      </pc:sldChg>
      <pc:sldChg chg="delSp">
        <pc:chgData name="helen liu" userId="359b3e71f01e7129" providerId="LiveId" clId="{D8A2293F-5751-43ED-A3F0-363C74335DC8}" dt="2024-08-22T10:43:42.149" v="56" actId="478"/>
        <pc:sldMkLst>
          <pc:docMk/>
          <pc:sldMk cId="2175245165" sldId="1394"/>
        </pc:sldMkLst>
        <pc:spChg chg="del">
          <ac:chgData name="helen liu" userId="359b3e71f01e7129" providerId="LiveId" clId="{D8A2293F-5751-43ED-A3F0-363C74335DC8}" dt="2024-08-22T10:43:42.149" v="56" actId="478"/>
          <ac:spMkLst>
            <pc:docMk/>
            <pc:sldMk cId="2175245165" sldId="1394"/>
            <ac:spMk id="3074" creationId="{00000000-0000-0000-0000-000000000000}"/>
          </ac:spMkLst>
        </pc:spChg>
      </pc:sldChg>
      <pc:sldChg chg="delSp">
        <pc:chgData name="helen liu" userId="359b3e71f01e7129" providerId="LiveId" clId="{D8A2293F-5751-43ED-A3F0-363C74335DC8}" dt="2024-08-22T10:43:43.167" v="57" actId="478"/>
        <pc:sldMkLst>
          <pc:docMk/>
          <pc:sldMk cId="2144313386" sldId="1395"/>
        </pc:sldMkLst>
        <pc:spChg chg="del">
          <ac:chgData name="helen liu" userId="359b3e71f01e7129" providerId="LiveId" clId="{D8A2293F-5751-43ED-A3F0-363C74335DC8}" dt="2024-08-22T10:43:43.167" v="57" actId="478"/>
          <ac:spMkLst>
            <pc:docMk/>
            <pc:sldMk cId="2144313386" sldId="1395"/>
            <ac:spMk id="3074" creationId="{00000000-0000-0000-0000-000000000000}"/>
          </ac:spMkLst>
        </pc:spChg>
      </pc:sldChg>
      <pc:sldChg chg="delSp">
        <pc:chgData name="helen liu" userId="359b3e71f01e7129" providerId="LiveId" clId="{D8A2293F-5751-43ED-A3F0-363C74335DC8}" dt="2024-08-22T10:43:44.099" v="58" actId="478"/>
        <pc:sldMkLst>
          <pc:docMk/>
          <pc:sldMk cId="2892018932" sldId="1396"/>
        </pc:sldMkLst>
        <pc:spChg chg="del">
          <ac:chgData name="helen liu" userId="359b3e71f01e7129" providerId="LiveId" clId="{D8A2293F-5751-43ED-A3F0-363C74335DC8}" dt="2024-08-22T10:43:44.099" v="58" actId="478"/>
          <ac:spMkLst>
            <pc:docMk/>
            <pc:sldMk cId="2892018932" sldId="1396"/>
            <ac:spMk id="3074" creationId="{00000000-0000-0000-0000-000000000000}"/>
          </ac:spMkLst>
        </pc:spChg>
      </pc:sldChg>
      <pc:sldChg chg="delSp modSp mod">
        <pc:chgData name="helen liu" userId="359b3e71f01e7129" providerId="LiveId" clId="{D8A2293F-5751-43ED-A3F0-363C74335DC8}" dt="2024-08-22T10:43:44.997" v="59" actId="478"/>
        <pc:sldMkLst>
          <pc:docMk/>
          <pc:sldMk cId="3610234349" sldId="1397"/>
        </pc:sldMkLst>
        <pc:spChg chg="mod">
          <ac:chgData name="helen liu" userId="359b3e71f01e7129" providerId="LiveId" clId="{D8A2293F-5751-43ED-A3F0-363C74335DC8}" dt="2024-08-22T10:41:04.096" v="23" actId="20577"/>
          <ac:spMkLst>
            <pc:docMk/>
            <pc:sldMk cId="3610234349" sldId="1397"/>
            <ac:spMk id="8" creationId="{00000000-0000-0000-0000-000000000000}"/>
          </ac:spMkLst>
        </pc:spChg>
        <pc:spChg chg="del">
          <ac:chgData name="helen liu" userId="359b3e71f01e7129" providerId="LiveId" clId="{D8A2293F-5751-43ED-A3F0-363C74335DC8}" dt="2024-08-22T10:43:44.997" v="59" actId="478"/>
          <ac:spMkLst>
            <pc:docMk/>
            <pc:sldMk cId="3610234349" sldId="1397"/>
            <ac:spMk id="3074" creationId="{00000000-0000-0000-0000-000000000000}"/>
          </ac:spMkLst>
        </pc:spChg>
      </pc:sldChg>
      <pc:sldChg chg="delSp">
        <pc:chgData name="helen liu" userId="359b3e71f01e7129" providerId="LiveId" clId="{D8A2293F-5751-43ED-A3F0-363C74335DC8}" dt="2024-08-22T10:43:45.952" v="60" actId="478"/>
        <pc:sldMkLst>
          <pc:docMk/>
          <pc:sldMk cId="950145170" sldId="1398"/>
        </pc:sldMkLst>
        <pc:spChg chg="del">
          <ac:chgData name="helen liu" userId="359b3e71f01e7129" providerId="LiveId" clId="{D8A2293F-5751-43ED-A3F0-363C74335DC8}" dt="2024-08-22T10:43:45.952" v="60" actId="478"/>
          <ac:spMkLst>
            <pc:docMk/>
            <pc:sldMk cId="950145170" sldId="1398"/>
            <ac:spMk id="3074" creationId="{00000000-0000-0000-0000-000000000000}"/>
          </ac:spMkLst>
        </pc:spChg>
      </pc:sldChg>
      <pc:sldChg chg="delSp modSp mod">
        <pc:chgData name="helen liu" userId="359b3e71f01e7129" providerId="LiveId" clId="{D8A2293F-5751-43ED-A3F0-363C74335DC8}" dt="2024-08-22T10:43:46.931" v="61" actId="478"/>
        <pc:sldMkLst>
          <pc:docMk/>
          <pc:sldMk cId="458617016" sldId="1401"/>
        </pc:sldMkLst>
        <pc:spChg chg="del">
          <ac:chgData name="helen liu" userId="359b3e71f01e7129" providerId="LiveId" clId="{D8A2293F-5751-43ED-A3F0-363C74335DC8}" dt="2024-08-22T10:43:46.931" v="61" actId="478"/>
          <ac:spMkLst>
            <pc:docMk/>
            <pc:sldMk cId="458617016" sldId="1401"/>
            <ac:spMk id="3074" creationId="{00000000-0000-0000-0000-000000000000}"/>
          </ac:spMkLst>
        </pc:spChg>
        <pc:spChg chg="mod">
          <ac:chgData name="helen liu" userId="359b3e71f01e7129" providerId="LiveId" clId="{D8A2293F-5751-43ED-A3F0-363C74335DC8}" dt="2024-08-22T10:41:08.322" v="24" actId="20577"/>
          <ac:spMkLst>
            <pc:docMk/>
            <pc:sldMk cId="458617016" sldId="1401"/>
            <ac:spMk id="3075" creationId="{00000000-0000-0000-0000-000000000000}"/>
          </ac:spMkLst>
        </pc:spChg>
      </pc:sldChg>
      <pc:sldChg chg="delSp">
        <pc:chgData name="helen liu" userId="359b3e71f01e7129" providerId="LiveId" clId="{D8A2293F-5751-43ED-A3F0-363C74335DC8}" dt="2024-08-22T10:43:47.905" v="62" actId="478"/>
        <pc:sldMkLst>
          <pc:docMk/>
          <pc:sldMk cId="3214408129" sldId="1402"/>
        </pc:sldMkLst>
        <pc:spChg chg="del">
          <ac:chgData name="helen liu" userId="359b3e71f01e7129" providerId="LiveId" clId="{D8A2293F-5751-43ED-A3F0-363C74335DC8}" dt="2024-08-22T10:43:47.905" v="62" actId="478"/>
          <ac:spMkLst>
            <pc:docMk/>
            <pc:sldMk cId="3214408129" sldId="1402"/>
            <ac:spMk id="3074" creationId="{00000000-0000-0000-0000-000000000000}"/>
          </ac:spMkLst>
        </pc:spChg>
      </pc:sldChg>
      <pc:sldChg chg="delSp modSp mod">
        <pc:chgData name="helen liu" userId="359b3e71f01e7129" providerId="LiveId" clId="{D8A2293F-5751-43ED-A3F0-363C74335DC8}" dt="2024-08-22T10:43:48.935" v="63" actId="478"/>
        <pc:sldMkLst>
          <pc:docMk/>
          <pc:sldMk cId="1469021755" sldId="1403"/>
        </pc:sldMkLst>
        <pc:spChg chg="mod">
          <ac:chgData name="helen liu" userId="359b3e71f01e7129" providerId="LiveId" clId="{D8A2293F-5751-43ED-A3F0-363C74335DC8}" dt="2024-08-22T10:41:19.852" v="25" actId="20577"/>
          <ac:spMkLst>
            <pc:docMk/>
            <pc:sldMk cId="1469021755" sldId="1403"/>
            <ac:spMk id="8" creationId="{00000000-0000-0000-0000-000000000000}"/>
          </ac:spMkLst>
        </pc:spChg>
        <pc:spChg chg="del">
          <ac:chgData name="helen liu" userId="359b3e71f01e7129" providerId="LiveId" clId="{D8A2293F-5751-43ED-A3F0-363C74335DC8}" dt="2024-08-22T10:43:48.935" v="63" actId="478"/>
          <ac:spMkLst>
            <pc:docMk/>
            <pc:sldMk cId="1469021755" sldId="1403"/>
            <ac:spMk id="3074" creationId="{00000000-0000-0000-0000-000000000000}"/>
          </ac:spMkLst>
        </pc:spChg>
      </pc:sldChg>
      <pc:sldChg chg="delSp">
        <pc:chgData name="helen liu" userId="359b3e71f01e7129" providerId="LiveId" clId="{D8A2293F-5751-43ED-A3F0-363C74335DC8}" dt="2024-08-22T10:43:49.810" v="64" actId="478"/>
        <pc:sldMkLst>
          <pc:docMk/>
          <pc:sldMk cId="1190653232" sldId="1404"/>
        </pc:sldMkLst>
        <pc:spChg chg="del">
          <ac:chgData name="helen liu" userId="359b3e71f01e7129" providerId="LiveId" clId="{D8A2293F-5751-43ED-A3F0-363C74335DC8}" dt="2024-08-22T10:43:49.810" v="64" actId="478"/>
          <ac:spMkLst>
            <pc:docMk/>
            <pc:sldMk cId="1190653232" sldId="1404"/>
            <ac:spMk id="3074" creationId="{00000000-0000-0000-0000-000000000000}"/>
          </ac:spMkLst>
        </pc:spChg>
      </pc:sldChg>
      <pc:sldChg chg="delSp">
        <pc:chgData name="helen liu" userId="359b3e71f01e7129" providerId="LiveId" clId="{D8A2293F-5751-43ED-A3F0-363C74335DC8}" dt="2024-08-22T10:43:50.685" v="65" actId="478"/>
        <pc:sldMkLst>
          <pc:docMk/>
          <pc:sldMk cId="175463262" sldId="1407"/>
        </pc:sldMkLst>
        <pc:spChg chg="del">
          <ac:chgData name="helen liu" userId="359b3e71f01e7129" providerId="LiveId" clId="{D8A2293F-5751-43ED-A3F0-363C74335DC8}" dt="2024-08-22T10:43:50.685" v="65" actId="478"/>
          <ac:spMkLst>
            <pc:docMk/>
            <pc:sldMk cId="175463262" sldId="1407"/>
            <ac:spMk id="3074" creationId="{00000000-0000-0000-0000-000000000000}"/>
          </ac:spMkLst>
        </pc:spChg>
      </pc:sldChg>
      <pc:sldChg chg="delSp">
        <pc:chgData name="helen liu" userId="359b3e71f01e7129" providerId="LiveId" clId="{D8A2293F-5751-43ED-A3F0-363C74335DC8}" dt="2024-08-22T10:43:51.576" v="66" actId="478"/>
        <pc:sldMkLst>
          <pc:docMk/>
          <pc:sldMk cId="1733182655" sldId="1408"/>
        </pc:sldMkLst>
        <pc:spChg chg="del">
          <ac:chgData name="helen liu" userId="359b3e71f01e7129" providerId="LiveId" clId="{D8A2293F-5751-43ED-A3F0-363C74335DC8}" dt="2024-08-22T10:43:51.576" v="66" actId="478"/>
          <ac:spMkLst>
            <pc:docMk/>
            <pc:sldMk cId="1733182655" sldId="1408"/>
            <ac:spMk id="3074" creationId="{00000000-0000-0000-0000-000000000000}"/>
          </ac:spMkLst>
        </pc:spChg>
      </pc:sldChg>
    </pc:docChg>
  </pc:docChgLst>
  <pc:docChgLst>
    <pc:chgData name="liu helen" userId="359b3e71f01e7129" providerId="LiveId" clId="{4447732B-303E-44ED-A969-AD91F610A9A4}"/>
    <pc:docChg chg="modSld">
      <pc:chgData name="liu helen" userId="359b3e71f01e7129" providerId="LiveId" clId="{4447732B-303E-44ED-A969-AD91F610A9A4}" dt="2020-08-19T15:20:27.029" v="2" actId="20577"/>
      <pc:docMkLst>
        <pc:docMk/>
      </pc:docMkLst>
      <pc:sldChg chg="modSp mod">
        <pc:chgData name="liu helen" userId="359b3e71f01e7129" providerId="LiveId" clId="{4447732B-303E-44ED-A969-AD91F610A9A4}" dt="2020-08-19T15:20:27.029" v="2" actId="20577"/>
        <pc:sldMkLst>
          <pc:docMk/>
          <pc:sldMk cId="1344564039" sldId="1381"/>
        </pc:sldMkLst>
        <pc:spChg chg="mod">
          <ac:chgData name="liu helen" userId="359b3e71f01e7129" providerId="LiveId" clId="{4447732B-303E-44ED-A969-AD91F610A9A4}" dt="2020-08-19T15:20:27.029" v="2" actId="20577"/>
          <ac:spMkLst>
            <pc:docMk/>
            <pc:sldMk cId="1344564039" sldId="1381"/>
            <ac:spMk id="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54A966-B260-44EB-8780-ADD811086E6E}" type="datetimeFigureOut">
              <a:rPr lang="zh-CN" altLang="en-US" smtClean="0"/>
              <a:t>2024/12/18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3ECE5-984C-482F-B007-D4AE159A3126}" type="slidenum">
              <a:rPr lang="zh-CN" altLang="en-US" smtClean="0"/>
              <a:t>‹#›</a:t>
            </a:fld>
            <a:endParaRPr lang="zh-CN" altLang="en-US"/>
          </a:p>
        </p:txBody>
      </p:sp>
    </p:spTree>
    <p:extLst>
      <p:ext uri="{BB962C8B-B14F-4D97-AF65-F5344CB8AC3E}">
        <p14:creationId xmlns:p14="http://schemas.microsoft.com/office/powerpoint/2010/main" val="138655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2CA666C-32FE-44B2-8A10-54710A749500}" type="datetimeFigureOut">
              <a:rPr lang="zh-CN" altLang="en-US"/>
              <a:pPr>
                <a:defRPr/>
              </a:pPr>
              <a:t>2024/12/18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0F77E0-9AF2-47CB-BF1D-49CB92ED7D89}" type="slidenum">
              <a:rPr lang="zh-CN" altLang="en-US"/>
              <a:pPr>
                <a:defRPr/>
              </a:pPr>
              <a:t>‹#›</a:t>
            </a:fld>
            <a:endParaRPr lang="zh-CN" altLang="en-US"/>
          </a:p>
        </p:txBody>
      </p:sp>
    </p:spTree>
    <p:extLst>
      <p:ext uri="{BB962C8B-B14F-4D97-AF65-F5344CB8AC3E}">
        <p14:creationId xmlns:p14="http://schemas.microsoft.com/office/powerpoint/2010/main" val="220548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55F1CCE-4DE2-4F6B-91F3-5F808EBA4BB1}" type="datetimeFigureOut">
              <a:rPr lang="zh-CN" altLang="en-US"/>
              <a:pPr>
                <a:defRPr/>
              </a:pPr>
              <a:t>2024/12/18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106EF21-2EB7-477F-98DF-1BE9DA03C0F1}" type="slidenum">
              <a:rPr lang="zh-CN" altLang="en-US"/>
              <a:pPr>
                <a:defRPr/>
              </a:pPr>
              <a:t>‹#›</a:t>
            </a:fld>
            <a:endParaRPr lang="zh-CN" altLang="en-US"/>
          </a:p>
        </p:txBody>
      </p:sp>
    </p:spTree>
    <p:extLst>
      <p:ext uri="{BB962C8B-B14F-4D97-AF65-F5344CB8AC3E}">
        <p14:creationId xmlns:p14="http://schemas.microsoft.com/office/powerpoint/2010/main" val="205194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5BE5205-B9C5-4DA2-AA08-9D2331030494}" type="datetimeFigureOut">
              <a:rPr lang="zh-CN" altLang="en-US"/>
              <a:pPr>
                <a:defRPr/>
              </a:pPr>
              <a:t>2024/12/18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BAC925B-E6FA-49E9-9E9A-092525265665}" type="slidenum">
              <a:rPr lang="zh-CN" altLang="en-US"/>
              <a:pPr>
                <a:defRPr/>
              </a:pPr>
              <a:t>‹#›</a:t>
            </a:fld>
            <a:endParaRPr lang="zh-CN" altLang="en-US"/>
          </a:p>
        </p:txBody>
      </p:sp>
    </p:spTree>
    <p:extLst>
      <p:ext uri="{BB962C8B-B14F-4D97-AF65-F5344CB8AC3E}">
        <p14:creationId xmlns:p14="http://schemas.microsoft.com/office/powerpoint/2010/main" val="261993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7441B3B-B39E-4A67-9CD0-3F6F0A5AF3AD}" type="datetimeFigureOut">
              <a:rPr lang="zh-CN" altLang="en-US"/>
              <a:pPr>
                <a:defRPr/>
              </a:pPr>
              <a:t>2024/12/18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640772-7CD4-4C0D-A1BB-CD1E41E3DA50}" type="slidenum">
              <a:rPr lang="zh-CN" altLang="en-US"/>
              <a:pPr>
                <a:defRPr/>
              </a:pPr>
              <a:t>‹#›</a:t>
            </a:fld>
            <a:endParaRPr lang="zh-CN" altLang="en-US"/>
          </a:p>
        </p:txBody>
      </p:sp>
    </p:spTree>
    <p:extLst>
      <p:ext uri="{BB962C8B-B14F-4D97-AF65-F5344CB8AC3E}">
        <p14:creationId xmlns:p14="http://schemas.microsoft.com/office/powerpoint/2010/main" val="60904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FDB6CA7-482C-4593-B780-A79252466720}" type="datetimeFigureOut">
              <a:rPr lang="zh-CN" altLang="en-US"/>
              <a:pPr>
                <a:defRPr/>
              </a:pPr>
              <a:t>2024/12/18</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9DE350B-3C3B-4A4D-9728-172421A47ED6}" type="slidenum">
              <a:rPr lang="zh-CN" altLang="en-US"/>
              <a:pPr>
                <a:defRPr/>
              </a:pPr>
              <a:t>‹#›</a:t>
            </a:fld>
            <a:endParaRPr lang="zh-CN" altLang="en-US"/>
          </a:p>
        </p:txBody>
      </p:sp>
    </p:spTree>
    <p:extLst>
      <p:ext uri="{BB962C8B-B14F-4D97-AF65-F5344CB8AC3E}">
        <p14:creationId xmlns:p14="http://schemas.microsoft.com/office/powerpoint/2010/main" val="332564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A0767CC-BAE3-4C61-9A84-4E98435A1529}" type="datetimeFigureOut">
              <a:rPr lang="zh-CN" altLang="en-US"/>
              <a:pPr>
                <a:defRPr/>
              </a:pPr>
              <a:t>2024/12/18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DD75468-245D-49AD-BDC8-F2BDCBE29CFE}" type="slidenum">
              <a:rPr lang="zh-CN" altLang="en-US"/>
              <a:pPr>
                <a:defRPr/>
              </a:pPr>
              <a:t>‹#›</a:t>
            </a:fld>
            <a:endParaRPr lang="zh-CN" altLang="en-US"/>
          </a:p>
        </p:txBody>
      </p:sp>
    </p:spTree>
    <p:extLst>
      <p:ext uri="{BB962C8B-B14F-4D97-AF65-F5344CB8AC3E}">
        <p14:creationId xmlns:p14="http://schemas.microsoft.com/office/powerpoint/2010/main" val="114582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D520916-7DF3-4C74-90C3-8C2BD61E776B}" type="datetimeFigureOut">
              <a:rPr lang="zh-CN" altLang="en-US"/>
              <a:pPr>
                <a:defRPr/>
              </a:pPr>
              <a:t>2024/12/18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B06D7BB-C578-4067-B6EA-9A0AA7BBB1F6}" type="slidenum">
              <a:rPr lang="zh-CN" altLang="en-US"/>
              <a:pPr>
                <a:defRPr/>
              </a:pPr>
              <a:t>‹#›</a:t>
            </a:fld>
            <a:endParaRPr lang="zh-CN" altLang="en-US"/>
          </a:p>
        </p:txBody>
      </p:sp>
    </p:spTree>
    <p:extLst>
      <p:ext uri="{BB962C8B-B14F-4D97-AF65-F5344CB8AC3E}">
        <p14:creationId xmlns:p14="http://schemas.microsoft.com/office/powerpoint/2010/main" val="330801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FF6D623-2239-440C-8DC2-3B8403FAB92C}" type="datetimeFigureOut">
              <a:rPr lang="zh-CN" altLang="en-US"/>
              <a:pPr>
                <a:defRPr/>
              </a:pPr>
              <a:t>2024/12/18</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F0525C-C580-4D11-A9F2-F9D85C3DF2A0}" type="slidenum">
              <a:rPr lang="zh-CN" altLang="en-US"/>
              <a:pPr>
                <a:defRPr/>
              </a:pPr>
              <a:t>‹#›</a:t>
            </a:fld>
            <a:endParaRPr lang="zh-CN" altLang="en-US"/>
          </a:p>
        </p:txBody>
      </p:sp>
    </p:spTree>
    <p:extLst>
      <p:ext uri="{BB962C8B-B14F-4D97-AF65-F5344CB8AC3E}">
        <p14:creationId xmlns:p14="http://schemas.microsoft.com/office/powerpoint/2010/main" val="211060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6F057F0-EDC3-4FFC-BF82-26ED1236044E}" type="datetimeFigureOut">
              <a:rPr lang="zh-CN" altLang="en-US"/>
              <a:pPr>
                <a:defRPr/>
              </a:pPr>
              <a:t>2024/12/18</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D992484-3007-4153-9E2C-E72028BBC5CE}" type="slidenum">
              <a:rPr lang="zh-CN" altLang="en-US"/>
              <a:pPr>
                <a:defRPr/>
              </a:pPr>
              <a:t>‹#›</a:t>
            </a:fld>
            <a:endParaRPr lang="zh-CN" altLang="en-US"/>
          </a:p>
        </p:txBody>
      </p:sp>
    </p:spTree>
    <p:extLst>
      <p:ext uri="{BB962C8B-B14F-4D97-AF65-F5344CB8AC3E}">
        <p14:creationId xmlns:p14="http://schemas.microsoft.com/office/powerpoint/2010/main" val="107857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922AE5-5B0C-491A-82A8-DB7DD2BF27D2}" type="datetimeFigureOut">
              <a:rPr lang="zh-CN" altLang="en-US"/>
              <a:pPr>
                <a:defRPr/>
              </a:pPr>
              <a:t>2024/12/18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39E805B-3844-44D3-836F-86E662D8622D}" type="slidenum">
              <a:rPr lang="zh-CN" altLang="en-US"/>
              <a:pPr>
                <a:defRPr/>
              </a:pPr>
              <a:t>‹#›</a:t>
            </a:fld>
            <a:endParaRPr lang="zh-CN" altLang="en-US"/>
          </a:p>
        </p:txBody>
      </p:sp>
    </p:spTree>
    <p:extLst>
      <p:ext uri="{BB962C8B-B14F-4D97-AF65-F5344CB8AC3E}">
        <p14:creationId xmlns:p14="http://schemas.microsoft.com/office/powerpoint/2010/main" val="378560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DDAD717-B951-4729-AEBF-A85A22C5ECBC}" type="datetimeFigureOut">
              <a:rPr lang="zh-CN" altLang="en-US"/>
              <a:pPr>
                <a:defRPr/>
              </a:pPr>
              <a:t>2024/12/18</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AD8942B-C0FB-46B1-A9B3-F7A4EACD36DB}" type="slidenum">
              <a:rPr lang="zh-CN" altLang="en-US"/>
              <a:pPr>
                <a:defRPr/>
              </a:pPr>
              <a:t>‹#›</a:t>
            </a:fld>
            <a:endParaRPr lang="zh-CN" altLang="en-US"/>
          </a:p>
        </p:txBody>
      </p:sp>
    </p:spTree>
    <p:extLst>
      <p:ext uri="{BB962C8B-B14F-4D97-AF65-F5344CB8AC3E}">
        <p14:creationId xmlns:p14="http://schemas.microsoft.com/office/powerpoint/2010/main" val="265569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67CB7631-E5FC-43F2-81B5-49701921FEE1}" type="datetimeFigureOut">
              <a:rPr lang="zh-CN" altLang="en-US"/>
              <a:pPr>
                <a:defRPr/>
              </a:pPr>
              <a:t>2024/12/18</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5AB61F91-53B8-416D-AD9A-517BB8C9CA5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1" name="标题 1"/>
          <p:cNvSpPr>
            <a:spLocks noGrp="1"/>
          </p:cNvSpPr>
          <p:nvPr>
            <p:ph type="title"/>
          </p:nvPr>
        </p:nvSpPr>
        <p:spPr>
          <a:xfrm>
            <a:off x="1547812" y="1700213"/>
            <a:ext cx="7056636" cy="2090737"/>
          </a:xfrm>
        </p:spPr>
        <p:txBody>
          <a:bodyPr/>
          <a:lstStyle/>
          <a:p>
            <a:r>
              <a:rPr lang="zh-CN" altLang="en-US" sz="4800" b="1" dirty="0">
                <a:solidFill>
                  <a:srgbClr val="00B050"/>
                </a:solidFill>
                <a:latin typeface="黑体" pitchFamily="49" charset="-122"/>
                <a:ea typeface="黑体" pitchFamily="49" charset="-122"/>
              </a:rPr>
              <a:t>第</a:t>
            </a:r>
            <a:r>
              <a:rPr lang="en-US" altLang="zh-CN" sz="4800" b="1" dirty="0">
                <a:solidFill>
                  <a:srgbClr val="00B050"/>
                </a:solidFill>
                <a:latin typeface="Times New Roman" pitchFamily="18" charset="0"/>
                <a:ea typeface="黑体" pitchFamily="49" charset="-122"/>
                <a:cs typeface="Times New Roman" pitchFamily="18" charset="0"/>
              </a:rPr>
              <a:t>12</a:t>
            </a:r>
            <a:r>
              <a:rPr lang="zh-CN" altLang="en-US" sz="4800" b="1" dirty="0">
                <a:solidFill>
                  <a:srgbClr val="00B050"/>
                </a:solidFill>
                <a:latin typeface="黑体" pitchFamily="49" charset="-122"/>
                <a:ea typeface="黑体" pitchFamily="49" charset="-122"/>
              </a:rPr>
              <a:t>章  </a:t>
            </a:r>
            <a:r>
              <a:rPr lang="en-US" altLang="zh-CN" sz="4800" b="1" dirty="0">
                <a:solidFill>
                  <a:srgbClr val="00B050"/>
                </a:solidFill>
                <a:latin typeface="黑体" pitchFamily="49" charset="-122"/>
                <a:ea typeface="黑体" pitchFamily="49" charset="-122"/>
              </a:rPr>
              <a:t>Verilog</a:t>
            </a:r>
            <a:r>
              <a:rPr lang="zh-CN" altLang="en-US" sz="4800" b="1" dirty="0">
                <a:solidFill>
                  <a:srgbClr val="00B050"/>
                </a:solidFill>
                <a:latin typeface="黑体" pitchFamily="49" charset="-122"/>
                <a:ea typeface="黑体" pitchFamily="49" charset="-122"/>
              </a:rPr>
              <a:t>知识拾遗</a:t>
            </a:r>
            <a:endParaRPr lang="zh-CN" altLang="en-US" sz="4800" b="1" dirty="0">
              <a:solidFill>
                <a:srgbClr val="00B050"/>
              </a:solidFill>
              <a:latin typeface="Times New Roman" panose="02020603050405020304" pitchFamily="18" charset="0"/>
              <a:ea typeface="黑体" pitchFamily="49" charset="-122"/>
              <a:cs typeface="Times New Roman" panose="02020603050405020304" pitchFamily="18" charset="0"/>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1</a:t>
            </a:fld>
            <a:endParaRPr lang="zh-CN" altLang="en-US" dirty="0">
              <a:solidFill>
                <a:prstClr val="black"/>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548680"/>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§12.2.1 net</a:t>
            </a:r>
            <a:r>
              <a:rPr lang="zh-CN" altLang="en-US" sz="3000" b="1" dirty="0">
                <a:solidFill>
                  <a:srgbClr val="000000"/>
                </a:solidFill>
                <a:latin typeface="Times New Roman" pitchFamily="18" charset="0"/>
                <a:cs typeface="Times New Roman" pitchFamily="18" charset="0"/>
              </a:rPr>
              <a:t>网线类型</a:t>
            </a:r>
          </a:p>
        </p:txBody>
      </p:sp>
      <p:sp>
        <p:nvSpPr>
          <p:cNvPr id="11" name="矩形 10"/>
          <p:cNvSpPr>
            <a:spLocks noChangeArrowheads="1"/>
          </p:cNvSpPr>
          <p:nvPr/>
        </p:nvSpPr>
        <p:spPr bwMode="auto">
          <a:xfrm>
            <a:off x="1187624" y="1295704"/>
            <a:ext cx="7717730" cy="3379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定义为</a:t>
            </a:r>
            <a:r>
              <a:rPr lang="en-US" altLang="zh-CN" sz="2200" b="1" dirty="0">
                <a:latin typeface="Times New Roman" pitchFamily="18" charset="0"/>
                <a:cs typeface="Times New Roman" pitchFamily="18" charset="0"/>
              </a:rPr>
              <a:t>net</a:t>
            </a:r>
            <a:r>
              <a:rPr lang="zh-CN" altLang="en-US" sz="2200" b="1" dirty="0">
                <a:latin typeface="Times New Roman" pitchFamily="18" charset="0"/>
                <a:cs typeface="Times New Roman" pitchFamily="18" charset="0"/>
              </a:rPr>
              <a:t>型数据类型的变量常被综合为硬件电路中的</a:t>
            </a:r>
            <a:r>
              <a:rPr lang="zh-CN" altLang="en-US" sz="2200" b="1" dirty="0">
                <a:solidFill>
                  <a:srgbClr val="0000FF"/>
                </a:solidFill>
                <a:latin typeface="Times New Roman" pitchFamily="18" charset="0"/>
                <a:cs typeface="Times New Roman" pitchFamily="18" charset="0"/>
              </a:rPr>
              <a:t>物理连接</a:t>
            </a:r>
            <a:r>
              <a:rPr lang="zh-CN" altLang="en-US" sz="2200" b="1" dirty="0">
                <a:latin typeface="Times New Roman" pitchFamily="18" charset="0"/>
                <a:cs typeface="Times New Roman" pitchFamily="18" charset="0"/>
              </a:rPr>
              <a:t>，特点是</a:t>
            </a:r>
            <a:r>
              <a:rPr lang="zh-CN" altLang="en-US" sz="2200" b="1" dirty="0">
                <a:solidFill>
                  <a:srgbClr val="0000FF"/>
                </a:solidFill>
                <a:latin typeface="Times New Roman" pitchFamily="18" charset="0"/>
                <a:cs typeface="Times New Roman" pitchFamily="18" charset="0"/>
              </a:rPr>
              <a:t>输出的值紧跟输入值的变化而变化</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常被用来表示以</a:t>
            </a:r>
            <a:r>
              <a:rPr lang="en-US" altLang="zh-CN" sz="2200" b="1" dirty="0">
                <a:solidFill>
                  <a:srgbClr val="FF0000"/>
                </a:solidFill>
                <a:latin typeface="Times New Roman" pitchFamily="18" charset="0"/>
                <a:cs typeface="Times New Roman" pitchFamily="18" charset="0"/>
              </a:rPr>
              <a:t>assign</a:t>
            </a:r>
            <a:r>
              <a:rPr lang="zh-CN" altLang="en-US" sz="2200" b="1" dirty="0">
                <a:latin typeface="Times New Roman" pitchFamily="18" charset="0"/>
                <a:cs typeface="Times New Roman" pitchFamily="18" charset="0"/>
              </a:rPr>
              <a:t>关键词引导的组合电路描述。</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另一个使用场合是在结构描述中将其连接到一个门元件或模块的输出端。</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如果</a:t>
            </a:r>
            <a:r>
              <a:rPr lang="en-US" altLang="zh-CN" sz="2200" b="1" dirty="0">
                <a:latin typeface="Times New Roman" pitchFamily="18" charset="0"/>
                <a:cs typeface="Times New Roman" pitchFamily="18" charset="0"/>
              </a:rPr>
              <a:t>net</a:t>
            </a:r>
            <a:r>
              <a:rPr lang="zh-CN" altLang="en-US" sz="2200" b="1" dirty="0">
                <a:latin typeface="Times New Roman" pitchFamily="18" charset="0"/>
                <a:cs typeface="Times New Roman" pitchFamily="18" charset="0"/>
              </a:rPr>
              <a:t>型变量没有连接到驱动，其值为高阻态</a:t>
            </a:r>
            <a:r>
              <a:rPr lang="en-US" altLang="zh-CN" sz="2200" b="1" dirty="0">
                <a:latin typeface="Times New Roman" pitchFamily="18" charset="0"/>
                <a:cs typeface="Times New Roman" pitchFamily="18" charset="0"/>
              </a:rPr>
              <a:t>z</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输入、输出型变量都默认为</a:t>
            </a:r>
            <a:r>
              <a:rPr lang="en-US" altLang="zh-CN" sz="2200" b="1" dirty="0">
                <a:latin typeface="Times New Roman" pitchFamily="18" charset="0"/>
                <a:cs typeface="Times New Roman" pitchFamily="18" charset="0"/>
              </a:rPr>
              <a:t>net</a:t>
            </a:r>
            <a:r>
              <a:rPr lang="zh-CN" altLang="en-US" sz="2200" b="1" dirty="0">
                <a:latin typeface="Times New Roman" pitchFamily="18" charset="0"/>
                <a:cs typeface="Times New Roman" pitchFamily="18" charset="0"/>
              </a:rPr>
              <a:t>类型中的一种子类型</a:t>
            </a:r>
            <a:r>
              <a:rPr lang="en-US" altLang="zh-CN" sz="2200" b="1" dirty="0">
                <a:latin typeface="Times New Roman" pitchFamily="18" charset="0"/>
                <a:cs typeface="Times New Roman" pitchFamily="18" charset="0"/>
              </a:rPr>
              <a:t>wire</a:t>
            </a:r>
            <a:r>
              <a:rPr lang="zh-CN" altLang="en-US" sz="2200" b="1" dirty="0">
                <a:latin typeface="Times New Roman" pitchFamily="18" charset="0"/>
                <a:cs typeface="Times New Roman" pitchFamily="18" charset="0"/>
              </a:rPr>
              <a:t>类型。</a:t>
            </a:r>
            <a:endParaRPr lang="en-US" altLang="zh-CN" sz="22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10</a:t>
            </a:fld>
            <a:endParaRPr lang="zh-CN" altLang="en-US" dirty="0">
              <a:solidFill>
                <a:prstClr val="black"/>
              </a:solidFill>
            </a:endParaRPr>
          </a:p>
        </p:txBody>
      </p:sp>
    </p:spTree>
    <p:extLst>
      <p:ext uri="{BB962C8B-B14F-4D97-AF65-F5344CB8AC3E}">
        <p14:creationId xmlns:p14="http://schemas.microsoft.com/office/powerpoint/2010/main" val="397553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dissolv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dissolv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dissolv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dissolve">
                                      <p:cBhvr>
                                        <p:cTn id="27" dur="5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548680"/>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§12.2.1 net</a:t>
            </a:r>
            <a:r>
              <a:rPr lang="zh-CN" altLang="en-US" sz="3000" b="1" dirty="0">
                <a:solidFill>
                  <a:srgbClr val="000000"/>
                </a:solidFill>
                <a:latin typeface="Times New Roman" pitchFamily="18" charset="0"/>
                <a:cs typeface="Times New Roman" pitchFamily="18" charset="0"/>
              </a:rPr>
              <a:t>网线类型</a:t>
            </a:r>
          </a:p>
        </p:txBody>
      </p:sp>
      <p:sp>
        <p:nvSpPr>
          <p:cNvPr id="11" name="矩形 10"/>
          <p:cNvSpPr>
            <a:spLocks noChangeArrowheads="1"/>
          </p:cNvSpPr>
          <p:nvPr/>
        </p:nvSpPr>
        <p:spPr bwMode="auto">
          <a:xfrm>
            <a:off x="1187624" y="1295704"/>
            <a:ext cx="771773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dirty="0">
                <a:latin typeface="Times New Roman" pitchFamily="18" charset="0"/>
                <a:cs typeface="Times New Roman" pitchFamily="18" charset="0"/>
              </a:rPr>
              <a:t>net</a:t>
            </a:r>
            <a:r>
              <a:rPr lang="zh-CN" altLang="en-US" sz="2200" b="1" dirty="0">
                <a:latin typeface="Times New Roman" pitchFamily="18" charset="0"/>
                <a:cs typeface="Times New Roman" pitchFamily="18" charset="0"/>
              </a:rPr>
              <a:t>网线类型的可综合子类型有</a:t>
            </a:r>
            <a:r>
              <a:rPr lang="en-US" altLang="zh-CN" sz="2200" b="1" dirty="0">
                <a:latin typeface="Times New Roman" pitchFamily="18" charset="0"/>
                <a:cs typeface="Times New Roman" pitchFamily="18" charset="0"/>
              </a:rPr>
              <a:t>wire</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tri</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supply0</a:t>
            </a:r>
            <a:r>
              <a:rPr lang="zh-CN" altLang="en-US" sz="2200" b="1" dirty="0">
                <a:latin typeface="Times New Roman" pitchFamily="18" charset="0"/>
                <a:cs typeface="Times New Roman" pitchFamily="18" charset="0"/>
              </a:rPr>
              <a:t>和</a:t>
            </a:r>
            <a:r>
              <a:rPr lang="en-US" altLang="zh-CN" sz="2200" b="1" dirty="0">
                <a:latin typeface="Times New Roman" pitchFamily="18" charset="0"/>
                <a:cs typeface="Times New Roman" pitchFamily="18" charset="0"/>
              </a:rPr>
              <a:t>supply1</a:t>
            </a:r>
            <a:r>
              <a:rPr lang="zh-CN" altLang="en-US" sz="2200" b="1" dirty="0">
                <a:latin typeface="Times New Roman" pitchFamily="18" charset="0"/>
                <a:cs typeface="Times New Roman" pitchFamily="18" charset="0"/>
              </a:rPr>
              <a:t>四种。</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dirty="0">
                <a:solidFill>
                  <a:srgbClr val="0000FF"/>
                </a:solidFill>
                <a:latin typeface="Times New Roman" pitchFamily="18" charset="0"/>
                <a:cs typeface="Times New Roman" pitchFamily="18" charset="0"/>
              </a:rPr>
              <a:t>wire</a:t>
            </a:r>
            <a:r>
              <a:rPr lang="zh-CN" altLang="en-US" sz="2200" b="1" dirty="0">
                <a:latin typeface="Times New Roman" pitchFamily="18" charset="0"/>
                <a:cs typeface="Times New Roman" pitchFamily="18" charset="0"/>
              </a:rPr>
              <a:t>用来表示单个门驱动或连续赋值语句驱动的连线型数据。</a:t>
            </a:r>
            <a:r>
              <a:rPr lang="en-US" altLang="zh-CN" sz="2200" b="1" dirty="0">
                <a:solidFill>
                  <a:srgbClr val="0000FF"/>
                </a:solidFill>
                <a:latin typeface="Times New Roman" pitchFamily="18" charset="0"/>
                <a:cs typeface="Times New Roman" pitchFamily="18" charset="0"/>
              </a:rPr>
              <a:t>tri</a:t>
            </a:r>
            <a:r>
              <a:rPr lang="zh-CN" altLang="en-US" sz="2200" b="1" dirty="0">
                <a:latin typeface="Times New Roman" pitchFamily="18" charset="0"/>
                <a:cs typeface="Times New Roman" pitchFamily="18" charset="0"/>
              </a:rPr>
              <a:t>型变量用来表示多驱动器驱动的连线型数据，主要用于定义三态的网线。二者功能和使用方法一样，只是名称不同，增加程序的可读性。</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dirty="0">
                <a:solidFill>
                  <a:srgbClr val="0000FF"/>
                </a:solidFill>
                <a:latin typeface="Times New Roman" pitchFamily="18" charset="0"/>
                <a:cs typeface="Times New Roman" pitchFamily="18" charset="0"/>
              </a:rPr>
              <a:t>supply0</a:t>
            </a:r>
            <a:r>
              <a:rPr lang="zh-CN" altLang="en-US" sz="2200" b="1" dirty="0">
                <a:latin typeface="Times New Roman" pitchFamily="18" charset="0"/>
                <a:cs typeface="Times New Roman" pitchFamily="18" charset="0"/>
              </a:rPr>
              <a:t>和</a:t>
            </a:r>
            <a:r>
              <a:rPr lang="en-US" altLang="zh-CN" sz="2200" b="1" dirty="0">
                <a:solidFill>
                  <a:srgbClr val="0000FF"/>
                </a:solidFill>
                <a:latin typeface="Times New Roman" pitchFamily="18" charset="0"/>
                <a:cs typeface="Times New Roman" pitchFamily="18" charset="0"/>
              </a:rPr>
              <a:t>supply1</a:t>
            </a:r>
            <a:r>
              <a:rPr lang="zh-CN" altLang="en-US" sz="2200" b="1" dirty="0">
                <a:latin typeface="Times New Roman" pitchFamily="18" charset="0"/>
                <a:cs typeface="Times New Roman" pitchFamily="18" charset="0"/>
              </a:rPr>
              <a:t>类型分别表示地线（逻辑</a:t>
            </a:r>
            <a:r>
              <a:rPr lang="en-US" altLang="zh-CN" sz="2200" b="1" dirty="0">
                <a:latin typeface="Times New Roman" pitchFamily="18" charset="0"/>
                <a:cs typeface="Times New Roman" pitchFamily="18" charset="0"/>
              </a:rPr>
              <a:t>0</a:t>
            </a:r>
            <a:r>
              <a:rPr lang="zh-CN" altLang="en-US" sz="2200" b="1" dirty="0">
                <a:latin typeface="Times New Roman" pitchFamily="18" charset="0"/>
                <a:cs typeface="Times New Roman" pitchFamily="18" charset="0"/>
              </a:rPr>
              <a:t>）和电源线（逻辑</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a:t>
            </a:r>
            <a:r>
              <a:rPr lang="en-US" altLang="zh-CN" sz="2200" b="1" dirty="0">
                <a:solidFill>
                  <a:srgbClr val="0000FF"/>
                </a:solidFill>
                <a:latin typeface="Times New Roman" pitchFamily="18" charset="0"/>
                <a:cs typeface="Times New Roman" pitchFamily="18" charset="0"/>
              </a:rPr>
              <a:t>tri0</a:t>
            </a:r>
            <a:r>
              <a:rPr lang="zh-CN" altLang="en-US" sz="2200" b="1" dirty="0">
                <a:latin typeface="Times New Roman" pitchFamily="18" charset="0"/>
                <a:cs typeface="Times New Roman" pitchFamily="18" charset="0"/>
              </a:rPr>
              <a:t>表示下拉类型三态网线，</a:t>
            </a:r>
            <a:r>
              <a:rPr lang="en-US" altLang="zh-CN" sz="2200" b="1" dirty="0">
                <a:solidFill>
                  <a:srgbClr val="0000FF"/>
                </a:solidFill>
                <a:latin typeface="Times New Roman" pitchFamily="18" charset="0"/>
                <a:cs typeface="Times New Roman" pitchFamily="18" charset="0"/>
              </a:rPr>
              <a:t>tri1</a:t>
            </a:r>
            <a:r>
              <a:rPr lang="zh-CN" altLang="en-US" sz="2200" b="1" dirty="0">
                <a:latin typeface="Times New Roman" pitchFamily="18" charset="0"/>
                <a:cs typeface="Times New Roman" pitchFamily="18" charset="0"/>
              </a:rPr>
              <a:t>表示上拉类型三态网线，</a:t>
            </a:r>
            <a:r>
              <a:rPr lang="en-US" altLang="zh-CN" sz="2200" b="1" dirty="0">
                <a:solidFill>
                  <a:srgbClr val="0000FF"/>
                </a:solidFill>
                <a:latin typeface="Times New Roman" pitchFamily="18" charset="0"/>
                <a:cs typeface="Times New Roman" pitchFamily="18" charset="0"/>
              </a:rPr>
              <a:t>wand</a:t>
            </a:r>
            <a:r>
              <a:rPr lang="zh-CN" altLang="en-US" sz="2200" b="1" dirty="0">
                <a:latin typeface="Times New Roman" pitchFamily="18" charset="0"/>
                <a:cs typeface="Times New Roman" pitchFamily="18" charset="0"/>
              </a:rPr>
              <a:t>表示线与类型驱动，</a:t>
            </a:r>
            <a:r>
              <a:rPr lang="en-US" altLang="zh-CN" sz="2200" b="1" dirty="0" err="1">
                <a:solidFill>
                  <a:srgbClr val="0000FF"/>
                </a:solidFill>
                <a:latin typeface="Times New Roman" pitchFamily="18" charset="0"/>
                <a:cs typeface="Times New Roman" pitchFamily="18" charset="0"/>
              </a:rPr>
              <a:t>wor</a:t>
            </a:r>
            <a:r>
              <a:rPr lang="zh-CN" altLang="en-US" sz="2200" b="1" dirty="0">
                <a:latin typeface="Times New Roman" pitchFamily="18" charset="0"/>
                <a:cs typeface="Times New Roman" pitchFamily="18" charset="0"/>
              </a:rPr>
              <a:t>表示线或类型驱动，</a:t>
            </a:r>
            <a:r>
              <a:rPr lang="en-US" altLang="zh-CN" sz="2200" b="1" dirty="0" err="1">
                <a:solidFill>
                  <a:srgbClr val="0000FF"/>
                </a:solidFill>
                <a:latin typeface="Times New Roman" pitchFamily="18" charset="0"/>
                <a:cs typeface="Times New Roman" pitchFamily="18" charset="0"/>
              </a:rPr>
              <a:t>trior</a:t>
            </a:r>
            <a:r>
              <a:rPr lang="zh-CN" altLang="en-US" sz="2200" b="1" dirty="0">
                <a:latin typeface="Times New Roman" pitchFamily="18" charset="0"/>
                <a:cs typeface="Times New Roman" pitchFamily="18" charset="0"/>
              </a:rPr>
              <a:t>表示三态线或类型。</a:t>
            </a:r>
            <a:endParaRPr lang="en-US" altLang="zh-CN" sz="22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11</a:t>
            </a:fld>
            <a:endParaRPr lang="zh-CN" altLang="en-US" dirty="0">
              <a:solidFill>
                <a:prstClr val="black"/>
              </a:solidFill>
            </a:endParaRPr>
          </a:p>
        </p:txBody>
      </p:sp>
    </p:spTree>
    <p:extLst>
      <p:ext uri="{BB962C8B-B14F-4D97-AF65-F5344CB8AC3E}">
        <p14:creationId xmlns:p14="http://schemas.microsoft.com/office/powerpoint/2010/main" val="1715481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dissolv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dissolve">
                                      <p:cBhvr>
                                        <p:cTn id="17" dur="500"/>
                                        <p:tgtEl>
                                          <p:spTgt spid="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矩形 4"/>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Rectangle 2"/>
          <p:cNvSpPr>
            <a:spLocks noGrp="1" noChangeArrowheads="1"/>
          </p:cNvSpPr>
          <p:nvPr/>
        </p:nvSpPr>
        <p:spPr bwMode="auto">
          <a:xfrm>
            <a:off x="1174750" y="188640"/>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§12.2.2 register</a:t>
            </a:r>
            <a:r>
              <a:rPr lang="zh-CN" altLang="en-US" sz="3000" b="1" dirty="0">
                <a:solidFill>
                  <a:srgbClr val="000000"/>
                </a:solidFill>
                <a:latin typeface="Times New Roman" pitchFamily="18" charset="0"/>
                <a:cs typeface="Times New Roman" pitchFamily="18" charset="0"/>
              </a:rPr>
              <a:t>寄存器类型</a:t>
            </a:r>
          </a:p>
        </p:txBody>
      </p:sp>
      <p:sp>
        <p:nvSpPr>
          <p:cNvPr id="11" name="矩形 10"/>
          <p:cNvSpPr>
            <a:spLocks noChangeArrowheads="1"/>
          </p:cNvSpPr>
          <p:nvPr/>
        </p:nvSpPr>
        <p:spPr bwMode="auto">
          <a:xfrm>
            <a:off x="1187624" y="836712"/>
            <a:ext cx="7717730"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dirty="0">
                <a:latin typeface="Times New Roman" pitchFamily="18" charset="0"/>
                <a:cs typeface="Times New Roman" pitchFamily="18" charset="0"/>
              </a:rPr>
              <a:t>register</a:t>
            </a:r>
            <a:r>
              <a:rPr lang="zh-CN" altLang="en-US" sz="2200" b="1" dirty="0">
                <a:latin typeface="Times New Roman" pitchFamily="18" charset="0"/>
                <a:cs typeface="Times New Roman" pitchFamily="18" charset="0"/>
              </a:rPr>
              <a:t>类型除可描述组合电路外，还具有寄存器特性，具有在接受下一次赋值前，可以保持原值不变的特性。（</a:t>
            </a:r>
            <a:r>
              <a:rPr lang="en-US" altLang="zh-CN" sz="2200" b="1" dirty="0">
                <a:latin typeface="Times New Roman" pitchFamily="18" charset="0"/>
                <a:cs typeface="Times New Roman" pitchFamily="18" charset="0"/>
              </a:rPr>
              <a:t>register</a:t>
            </a:r>
            <a:r>
              <a:rPr lang="zh-CN" altLang="en-US" sz="2200" b="1" dirty="0">
                <a:latin typeface="Times New Roman" pitchFamily="18" charset="0"/>
                <a:cs typeface="Times New Roman" pitchFamily="18" charset="0"/>
              </a:rPr>
              <a:t>保持最后一次赋值，而</a:t>
            </a:r>
            <a:r>
              <a:rPr lang="en-US" altLang="zh-CN" sz="2200" b="1" dirty="0">
                <a:latin typeface="Times New Roman" pitchFamily="18" charset="0"/>
                <a:cs typeface="Times New Roman" pitchFamily="18" charset="0"/>
              </a:rPr>
              <a:t>wire</a:t>
            </a:r>
            <a:r>
              <a:rPr lang="zh-CN" altLang="en-US" sz="2200" b="1" dirty="0">
                <a:latin typeface="Times New Roman" pitchFamily="18" charset="0"/>
                <a:cs typeface="Times New Roman" pitchFamily="18" charset="0"/>
              </a:rPr>
              <a:t>需由持续驱动源）</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dirty="0">
                <a:latin typeface="Times New Roman" pitchFamily="18" charset="0"/>
                <a:cs typeface="Times New Roman" pitchFamily="18" charset="0"/>
              </a:rPr>
              <a:t>register</a:t>
            </a:r>
            <a:r>
              <a:rPr lang="zh-CN" altLang="en-US" sz="2200" b="1" dirty="0">
                <a:latin typeface="Times New Roman" pitchFamily="18" charset="0"/>
                <a:cs typeface="Times New Roman" pitchFamily="18" charset="0"/>
              </a:rPr>
              <a:t>类型变量必须放在过程语句中，如</a:t>
            </a:r>
            <a:r>
              <a:rPr lang="en-US" altLang="zh-CN" sz="2200" b="1" dirty="0">
                <a:latin typeface="Times New Roman" pitchFamily="18" charset="0"/>
                <a:cs typeface="Times New Roman" pitchFamily="18" charset="0"/>
              </a:rPr>
              <a:t>initial</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always</a:t>
            </a:r>
            <a:r>
              <a:rPr lang="zh-CN" altLang="en-US" sz="2200" b="1" dirty="0">
                <a:latin typeface="Times New Roman" pitchFamily="18" charset="0"/>
                <a:cs typeface="Times New Roman" pitchFamily="18" charset="0"/>
              </a:rPr>
              <a:t>引导的语句中，通过过程赋值语句，包括阻塞与非阻塞语句完成赋值操作。而</a:t>
            </a:r>
            <a:r>
              <a:rPr lang="en-US" altLang="zh-CN" sz="2200" b="1" dirty="0">
                <a:latin typeface="Times New Roman" pitchFamily="18" charset="0"/>
                <a:cs typeface="Times New Roman" pitchFamily="18" charset="0"/>
              </a:rPr>
              <a:t>always</a:t>
            </a:r>
            <a:r>
              <a:rPr lang="zh-CN" altLang="en-US" sz="2200" b="1" dirty="0">
                <a:latin typeface="Times New Roman" pitchFamily="18" charset="0"/>
                <a:cs typeface="Times New Roman" pitchFamily="18" charset="0"/>
              </a:rPr>
              <a:t>和</a:t>
            </a:r>
            <a:r>
              <a:rPr lang="en-US" altLang="zh-CN" sz="2200" b="1" dirty="0">
                <a:latin typeface="Times New Roman" pitchFamily="18" charset="0"/>
                <a:cs typeface="Times New Roman" pitchFamily="18" charset="0"/>
              </a:rPr>
              <a:t>initial</a:t>
            </a:r>
            <a:r>
              <a:rPr lang="zh-CN" altLang="en-US" sz="2200" b="1" dirty="0">
                <a:latin typeface="Times New Roman" pitchFamily="18" charset="0"/>
                <a:cs typeface="Times New Roman" pitchFamily="18" charset="0"/>
              </a:rPr>
              <a:t>等过程结构内被赋值的变量也必须定义成</a:t>
            </a:r>
            <a:r>
              <a:rPr lang="en-US" altLang="zh-CN" sz="2200" b="1" dirty="0">
                <a:latin typeface="Times New Roman" pitchFamily="18" charset="0"/>
                <a:cs typeface="Times New Roman" pitchFamily="18" charset="0"/>
              </a:rPr>
              <a:t>register</a:t>
            </a:r>
            <a:r>
              <a:rPr lang="zh-CN" altLang="en-US" sz="2200" b="1" dirty="0">
                <a:latin typeface="Times New Roman" pitchFamily="18" charset="0"/>
                <a:cs typeface="Times New Roman" pitchFamily="18" charset="0"/>
              </a:rPr>
              <a:t>类型。</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dirty="0">
                <a:latin typeface="Times New Roman" pitchFamily="18" charset="0"/>
                <a:cs typeface="Times New Roman" pitchFamily="18" charset="0"/>
              </a:rPr>
              <a:t>register</a:t>
            </a:r>
            <a:r>
              <a:rPr lang="zh-CN" altLang="en-US" sz="2200" b="1" dirty="0">
                <a:latin typeface="Times New Roman" pitchFamily="18" charset="0"/>
                <a:cs typeface="Times New Roman" pitchFamily="18" charset="0"/>
              </a:rPr>
              <a:t>类型包含五种不同的数据类型，只有</a:t>
            </a:r>
            <a:r>
              <a:rPr lang="en-US" altLang="zh-CN" sz="2200" b="1" dirty="0" err="1">
                <a:latin typeface="Times New Roman" pitchFamily="18" charset="0"/>
                <a:cs typeface="Times New Roman" pitchFamily="18" charset="0"/>
              </a:rPr>
              <a:t>reg</a:t>
            </a:r>
            <a:r>
              <a:rPr lang="zh-CN" altLang="en-US" sz="2200" b="1" dirty="0">
                <a:latin typeface="Times New Roman" pitchFamily="18" charset="0"/>
                <a:cs typeface="Times New Roman" pitchFamily="18" charset="0"/>
              </a:rPr>
              <a:t>和</a:t>
            </a:r>
            <a:r>
              <a:rPr lang="en-US" altLang="zh-CN" sz="2200" b="1" dirty="0">
                <a:latin typeface="Times New Roman" pitchFamily="18" charset="0"/>
                <a:cs typeface="Times New Roman" pitchFamily="18" charset="0"/>
              </a:rPr>
              <a:t>integer</a:t>
            </a:r>
            <a:r>
              <a:rPr lang="zh-CN" altLang="en-US" sz="2200" b="1" dirty="0">
                <a:latin typeface="Times New Roman" pitchFamily="18" charset="0"/>
                <a:cs typeface="Times New Roman" pitchFamily="18" charset="0"/>
              </a:rPr>
              <a:t>类型可综合。另外三种是时间寄存器类型</a:t>
            </a:r>
            <a:r>
              <a:rPr lang="en-US" altLang="zh-CN" sz="2200" b="1" dirty="0">
                <a:latin typeface="Times New Roman" pitchFamily="18" charset="0"/>
                <a:cs typeface="Times New Roman" pitchFamily="18" charset="0"/>
              </a:rPr>
              <a:t>time</a:t>
            </a:r>
            <a:r>
              <a:rPr lang="zh-CN" altLang="en-US" sz="2200" b="1" dirty="0">
                <a:latin typeface="Times New Roman" pitchFamily="18" charset="0"/>
                <a:cs typeface="Times New Roman" pitchFamily="18" charset="0"/>
              </a:rPr>
              <a:t>（定义</a:t>
            </a:r>
            <a:r>
              <a:rPr lang="en-US" altLang="zh-CN" sz="2200" b="1" dirty="0">
                <a:latin typeface="Times New Roman" pitchFamily="18" charset="0"/>
                <a:cs typeface="Times New Roman" pitchFamily="18" charset="0"/>
              </a:rPr>
              <a:t>32</a:t>
            </a:r>
            <a:r>
              <a:rPr lang="zh-CN" altLang="en-US" sz="2200" b="1" dirty="0">
                <a:latin typeface="Times New Roman" pitchFamily="18" charset="0"/>
                <a:cs typeface="Times New Roman" pitchFamily="18" charset="0"/>
              </a:rPr>
              <a:t>位带符号整形寄存器变量）、实数寄存器类型</a:t>
            </a:r>
            <a:r>
              <a:rPr lang="en-US" altLang="zh-CN" sz="2200" b="1" dirty="0">
                <a:latin typeface="Times New Roman" pitchFamily="18" charset="0"/>
                <a:cs typeface="Times New Roman" pitchFamily="18" charset="0"/>
              </a:rPr>
              <a:t>real</a:t>
            </a:r>
            <a:r>
              <a:rPr lang="zh-CN" altLang="en-US" sz="2200" b="1" dirty="0">
                <a:latin typeface="Times New Roman" pitchFamily="18" charset="0"/>
                <a:cs typeface="Times New Roman" pitchFamily="18" charset="0"/>
              </a:rPr>
              <a:t>（定义</a:t>
            </a:r>
            <a:r>
              <a:rPr lang="en-US" altLang="zh-CN" sz="2200" b="1" dirty="0">
                <a:latin typeface="Times New Roman" pitchFamily="18" charset="0"/>
                <a:cs typeface="Times New Roman" pitchFamily="18" charset="0"/>
              </a:rPr>
              <a:t>64</a:t>
            </a:r>
            <a:r>
              <a:rPr lang="zh-CN" altLang="en-US" sz="2200" b="1" dirty="0">
                <a:latin typeface="Times New Roman" pitchFamily="18" charset="0"/>
                <a:cs typeface="Times New Roman" pitchFamily="18" charset="0"/>
              </a:rPr>
              <a:t>位带符号实数型寄存器变量）、</a:t>
            </a:r>
            <a:r>
              <a:rPr lang="en-US" altLang="zh-CN" sz="2200" b="1" dirty="0" err="1">
                <a:latin typeface="Times New Roman" pitchFamily="18" charset="0"/>
                <a:cs typeface="Times New Roman" pitchFamily="18" charset="0"/>
              </a:rPr>
              <a:t>realtime</a:t>
            </a:r>
            <a:r>
              <a:rPr lang="zh-CN" altLang="en-US" sz="2200" b="1" dirty="0">
                <a:latin typeface="Times New Roman" pitchFamily="18" charset="0"/>
                <a:cs typeface="Times New Roman" pitchFamily="18" charset="0"/>
              </a:rPr>
              <a:t>实数时间寄存器类型（定义</a:t>
            </a:r>
            <a:r>
              <a:rPr lang="en-US" altLang="zh-CN" sz="2200" b="1" dirty="0">
                <a:latin typeface="Times New Roman" pitchFamily="18" charset="0"/>
                <a:cs typeface="Times New Roman" pitchFamily="18" charset="0"/>
              </a:rPr>
              <a:t>64</a:t>
            </a:r>
            <a:r>
              <a:rPr lang="zh-CN" altLang="en-US" sz="2200" b="1" dirty="0">
                <a:latin typeface="Times New Roman" pitchFamily="18" charset="0"/>
                <a:cs typeface="Times New Roman" pitchFamily="18" charset="0"/>
              </a:rPr>
              <a:t>位带符号实数型寄存器变量）</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dirty="0">
                <a:latin typeface="Times New Roman" pitchFamily="18" charset="0"/>
                <a:cs typeface="Times New Roman" pitchFamily="18" charset="0"/>
              </a:rPr>
              <a:t>real</a:t>
            </a:r>
            <a:r>
              <a:rPr lang="zh-CN" altLang="en-US" sz="2200" b="1" dirty="0">
                <a:latin typeface="Times New Roman" pitchFamily="18" charset="0"/>
                <a:cs typeface="Times New Roman" pitchFamily="18" charset="0"/>
              </a:rPr>
              <a:t>和</a:t>
            </a:r>
            <a:r>
              <a:rPr lang="en-US" altLang="zh-CN" sz="2200" b="1" dirty="0">
                <a:latin typeface="Times New Roman" pitchFamily="18" charset="0"/>
                <a:cs typeface="Times New Roman" pitchFamily="18" charset="0"/>
              </a:rPr>
              <a:t>time</a:t>
            </a:r>
            <a:r>
              <a:rPr lang="zh-CN" altLang="en-US" sz="2200" b="1" dirty="0">
                <a:latin typeface="Times New Roman" pitchFamily="18" charset="0"/>
                <a:cs typeface="Times New Roman" pitchFamily="18" charset="0"/>
              </a:rPr>
              <a:t>两种寄存器型变量主要用于仿真，不对应任何仿真具体的硬件电路。</a:t>
            </a:r>
            <a:r>
              <a:rPr lang="en-US" altLang="zh-CN" sz="2200" b="1" dirty="0">
                <a:latin typeface="Times New Roman" pitchFamily="18" charset="0"/>
                <a:cs typeface="Times New Roman" pitchFamily="18" charset="0"/>
              </a:rPr>
              <a:t>time</a:t>
            </a:r>
            <a:r>
              <a:rPr lang="zh-CN" altLang="en-US" sz="2200" b="1" dirty="0">
                <a:latin typeface="Times New Roman" pitchFamily="18" charset="0"/>
                <a:cs typeface="Times New Roman" pitchFamily="18" charset="0"/>
              </a:rPr>
              <a:t>主要用于对模拟时间的存储和处理，</a:t>
            </a:r>
            <a:r>
              <a:rPr lang="en-US" altLang="zh-CN" sz="2200" b="1" dirty="0">
                <a:latin typeface="Times New Roman" pitchFamily="18" charset="0"/>
                <a:cs typeface="Times New Roman" pitchFamily="18" charset="0"/>
              </a:rPr>
              <a:t>real</a:t>
            </a:r>
            <a:r>
              <a:rPr lang="zh-CN" altLang="en-US" sz="2200" b="1" dirty="0">
                <a:latin typeface="Times New Roman" pitchFamily="18" charset="0"/>
                <a:cs typeface="Times New Roman" pitchFamily="18" charset="0"/>
              </a:rPr>
              <a:t>主要表示实数计算器。</a:t>
            </a:r>
            <a:endParaRPr lang="en-US" altLang="zh-CN" sz="2200" b="1" dirty="0">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12</a:t>
            </a:fld>
            <a:endParaRPr lang="zh-CN" altLang="en-US" dirty="0">
              <a:solidFill>
                <a:prstClr val="black"/>
              </a:solidFill>
            </a:endParaRPr>
          </a:p>
        </p:txBody>
      </p:sp>
    </p:spTree>
    <p:extLst>
      <p:ext uri="{BB962C8B-B14F-4D97-AF65-F5344CB8AC3E}">
        <p14:creationId xmlns:p14="http://schemas.microsoft.com/office/powerpoint/2010/main" val="396718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dissolv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dissolv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dissolv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dissolve">
                                      <p:cBhvr>
                                        <p:cTn id="22"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§12.2.3 </a:t>
            </a:r>
            <a:r>
              <a:rPr lang="zh-CN" altLang="en-US" sz="3000" b="1" dirty="0">
                <a:solidFill>
                  <a:srgbClr val="000000"/>
                </a:solidFill>
                <a:latin typeface="Times New Roman" pitchFamily="18" charset="0"/>
                <a:cs typeface="Times New Roman" pitchFamily="18" charset="0"/>
              </a:rPr>
              <a:t>存储器类型</a:t>
            </a:r>
          </a:p>
        </p:txBody>
      </p:sp>
      <p:sp>
        <p:nvSpPr>
          <p:cNvPr id="11" name="矩形 10"/>
          <p:cNvSpPr>
            <a:spLocks noChangeArrowheads="1"/>
          </p:cNvSpPr>
          <p:nvPr/>
        </p:nvSpPr>
        <p:spPr bwMode="auto">
          <a:xfrm>
            <a:off x="1187624" y="1052736"/>
            <a:ext cx="7717730"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存储器类型“</a:t>
            </a:r>
            <a:r>
              <a:rPr lang="en-US" altLang="zh-CN" sz="2200" b="1" dirty="0">
                <a:latin typeface="Times New Roman" pitchFamily="18" charset="0"/>
                <a:cs typeface="Times New Roman" pitchFamily="18" charset="0"/>
              </a:rPr>
              <a:t>memory</a:t>
            </a:r>
            <a:r>
              <a:rPr lang="zh-CN" altLang="en-US" sz="2200" b="1" dirty="0">
                <a:latin typeface="Times New Roman" pitchFamily="18" charset="0"/>
                <a:cs typeface="Times New Roman" pitchFamily="18" charset="0"/>
              </a:rPr>
              <a:t>”实际上</a:t>
            </a:r>
            <a:r>
              <a:rPr lang="en-US" altLang="zh-CN" sz="2200" b="1" dirty="0" err="1">
                <a:latin typeface="Times New Roman" pitchFamily="18" charset="0"/>
                <a:cs typeface="Times New Roman" pitchFamily="18" charset="0"/>
              </a:rPr>
              <a:t>reg</a:t>
            </a:r>
            <a:r>
              <a:rPr lang="zh-CN" altLang="en-US" sz="2200" b="1" dirty="0">
                <a:latin typeface="Times New Roman" pitchFamily="18" charset="0"/>
                <a:cs typeface="Times New Roman" pitchFamily="18" charset="0"/>
              </a:rPr>
              <a:t>类型的扩展类。存储器可看成由</a:t>
            </a:r>
            <a:r>
              <a:rPr lang="en-US" altLang="zh-CN" sz="2200" b="1" dirty="0" err="1">
                <a:latin typeface="Times New Roman" pitchFamily="18" charset="0"/>
                <a:cs typeface="Times New Roman" pitchFamily="18" charset="0"/>
              </a:rPr>
              <a:t>reg</a:t>
            </a:r>
            <a:r>
              <a:rPr lang="zh-CN" altLang="en-US" sz="2200" b="1" dirty="0">
                <a:latin typeface="Times New Roman" pitchFamily="18" charset="0"/>
                <a:cs typeface="Times New Roman" pitchFamily="18" charset="0"/>
              </a:rPr>
              <a:t>定义的二维矢量。由一组寄存器构成的阵列。若干个相同宽度的寄存器矢量（一维位矢）构成的阵列即构成了一个存储器。通过对</a:t>
            </a:r>
            <a:r>
              <a:rPr lang="en-US" altLang="zh-CN" sz="2200" b="1" dirty="0" err="1">
                <a:latin typeface="Times New Roman" pitchFamily="18" charset="0"/>
                <a:cs typeface="Times New Roman" pitchFamily="18" charset="0"/>
              </a:rPr>
              <a:t>reg</a:t>
            </a:r>
            <a:r>
              <a:rPr lang="zh-CN" altLang="en-US" sz="2200" b="1" dirty="0">
                <a:latin typeface="Times New Roman" pitchFamily="18" charset="0"/>
                <a:cs typeface="Times New Roman" pitchFamily="18" charset="0"/>
              </a:rPr>
              <a:t>类型的变量建立数组类对寄存器建模。</a:t>
            </a:r>
            <a:endParaRPr lang="en-US" altLang="zh-CN" sz="2200" b="1" dirty="0">
              <a:latin typeface="Times New Roman" pitchFamily="18" charset="0"/>
              <a:cs typeface="Times New Roman" pitchFamily="18" charset="0"/>
            </a:endParaRPr>
          </a:p>
        </p:txBody>
      </p:sp>
      <p:sp>
        <p:nvSpPr>
          <p:cNvPr id="6" name="Rectangle 3"/>
          <p:cNvSpPr>
            <a:spLocks noChangeArrowheads="1"/>
          </p:cNvSpPr>
          <p:nvPr/>
        </p:nvSpPr>
        <p:spPr bwMode="auto">
          <a:xfrm>
            <a:off x="1331640" y="3271043"/>
            <a:ext cx="7586588" cy="2462213"/>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0"/>
              </a:spcAft>
            </a:pPr>
            <a:r>
              <a:rPr kumimoji="1" lang="zh-CN" altLang="en-US" sz="2200" b="1" dirty="0">
                <a:solidFill>
                  <a:srgbClr val="000000"/>
                </a:solidFill>
                <a:latin typeface="Times New Roman" pitchFamily="18" charset="0"/>
                <a:cs typeface="Times New Roman" pitchFamily="18" charset="0"/>
              </a:rPr>
              <a:t>例：</a:t>
            </a:r>
            <a:endParaRPr kumimoji="1" lang="en-US" altLang="zh-CN" sz="2200" b="1" dirty="0">
              <a:solidFill>
                <a:srgbClr val="000000"/>
              </a:solidFill>
              <a:latin typeface="Times New Roman" pitchFamily="18" charset="0"/>
              <a:cs typeface="Times New Roman" pitchFamily="18" charset="0"/>
            </a:endParaRPr>
          </a:p>
          <a:p>
            <a:pPr eaLnBrk="0" hangingPunct="0">
              <a:spcAft>
                <a:spcPts val="0"/>
              </a:spcAft>
            </a:pPr>
            <a:r>
              <a:rPr kumimoji="1" lang="en-US" altLang="zh-CN" sz="2200" b="1" dirty="0" err="1">
                <a:solidFill>
                  <a:srgbClr val="000000"/>
                </a:solidFill>
                <a:latin typeface="Times New Roman" pitchFamily="18" charset="0"/>
                <a:cs typeface="Times New Roman" pitchFamily="18" charset="0"/>
              </a:rPr>
              <a:t>reg</a:t>
            </a:r>
            <a:r>
              <a:rPr kumimoji="1" lang="en-US" altLang="zh-CN" sz="2200" b="1" dirty="0">
                <a:solidFill>
                  <a:srgbClr val="000000"/>
                </a:solidFill>
                <a:latin typeface="Times New Roman" pitchFamily="18" charset="0"/>
                <a:cs typeface="Times New Roman" pitchFamily="18" charset="0"/>
              </a:rPr>
              <a:t>[7: 0] mem1[255: 0]; </a:t>
            </a:r>
            <a:r>
              <a:rPr kumimoji="1" lang="en-US" altLang="zh-CN" sz="2200" b="1" dirty="0">
                <a:solidFill>
                  <a:schemeClr val="accent6">
                    <a:lumMod val="50000"/>
                  </a:schemeClr>
                </a:solidFill>
                <a:latin typeface="Times New Roman" pitchFamily="18" charset="0"/>
                <a:cs typeface="Times New Roman" pitchFamily="18" charset="0"/>
              </a:rPr>
              <a:t>//</a:t>
            </a:r>
            <a:r>
              <a:rPr kumimoji="1" lang="zh-CN" altLang="en-US" sz="2200" b="1" dirty="0">
                <a:solidFill>
                  <a:schemeClr val="accent6">
                    <a:lumMod val="50000"/>
                  </a:schemeClr>
                </a:solidFill>
                <a:latin typeface="Times New Roman" pitchFamily="18" charset="0"/>
                <a:cs typeface="Times New Roman" pitchFamily="18" charset="0"/>
              </a:rPr>
              <a:t>定义了一个有</a:t>
            </a:r>
            <a:r>
              <a:rPr kumimoji="1" lang="en-US" altLang="zh-CN" sz="2200" b="1" dirty="0">
                <a:solidFill>
                  <a:schemeClr val="accent6">
                    <a:lumMod val="50000"/>
                  </a:schemeClr>
                </a:solidFill>
                <a:latin typeface="Times New Roman" pitchFamily="18" charset="0"/>
                <a:cs typeface="Times New Roman" pitchFamily="18" charset="0"/>
              </a:rPr>
              <a:t>256</a:t>
            </a:r>
            <a:r>
              <a:rPr kumimoji="1" lang="zh-CN" altLang="en-US" sz="2200" b="1" dirty="0">
                <a:solidFill>
                  <a:schemeClr val="accent6">
                    <a:lumMod val="50000"/>
                  </a:schemeClr>
                </a:solidFill>
                <a:latin typeface="Times New Roman" pitchFamily="18" charset="0"/>
                <a:cs typeface="Times New Roman" pitchFamily="18" charset="0"/>
              </a:rPr>
              <a:t>个</a:t>
            </a:r>
            <a:r>
              <a:rPr kumimoji="1" lang="en-US" altLang="zh-CN" sz="2200" b="1" dirty="0">
                <a:solidFill>
                  <a:schemeClr val="accent6">
                    <a:lumMod val="50000"/>
                  </a:schemeClr>
                </a:solidFill>
                <a:latin typeface="Times New Roman" pitchFamily="18" charset="0"/>
                <a:cs typeface="Times New Roman" pitchFamily="18" charset="0"/>
              </a:rPr>
              <a:t>8</a:t>
            </a:r>
            <a:r>
              <a:rPr kumimoji="1" lang="zh-CN" altLang="en-US" sz="2200" b="1" dirty="0">
                <a:solidFill>
                  <a:schemeClr val="accent6">
                    <a:lumMod val="50000"/>
                  </a:schemeClr>
                </a:solidFill>
                <a:latin typeface="Times New Roman" pitchFamily="18" charset="0"/>
                <a:cs typeface="Times New Roman" pitchFamily="18" charset="0"/>
              </a:rPr>
              <a:t>位寄存器的存</a:t>
            </a:r>
            <a:r>
              <a:rPr kumimoji="1" lang="en-US" altLang="zh-CN" sz="2200" b="1" dirty="0">
                <a:solidFill>
                  <a:schemeClr val="accent6">
                    <a:lumMod val="50000"/>
                  </a:schemeClr>
                </a:solidFill>
                <a:latin typeface="Times New Roman" pitchFamily="18" charset="0"/>
                <a:cs typeface="Times New Roman" pitchFamily="18" charset="0"/>
              </a:rPr>
              <a:t>				    </a:t>
            </a:r>
            <a:r>
              <a:rPr kumimoji="1" lang="zh-CN" altLang="en-US" sz="2200" b="1" dirty="0">
                <a:solidFill>
                  <a:schemeClr val="accent6">
                    <a:lumMod val="50000"/>
                  </a:schemeClr>
                </a:solidFill>
                <a:latin typeface="Times New Roman" pitchFamily="18" charset="0"/>
                <a:cs typeface="Times New Roman" pitchFamily="18" charset="0"/>
              </a:rPr>
              <a:t>储器</a:t>
            </a:r>
            <a:r>
              <a:rPr kumimoji="1" lang="en-US" altLang="zh-CN" sz="2200" b="1" dirty="0">
                <a:solidFill>
                  <a:schemeClr val="accent6">
                    <a:lumMod val="50000"/>
                  </a:schemeClr>
                </a:solidFill>
                <a:latin typeface="Times New Roman" pitchFamily="18" charset="0"/>
                <a:cs typeface="Times New Roman" pitchFamily="18" charset="0"/>
              </a:rPr>
              <a:t>mem1</a:t>
            </a:r>
            <a:r>
              <a:rPr kumimoji="1" lang="zh-CN" altLang="en-US" sz="2200" b="1" dirty="0">
                <a:solidFill>
                  <a:schemeClr val="accent6">
                    <a:lumMod val="50000"/>
                  </a:schemeClr>
                </a:solidFill>
                <a:latin typeface="Times New Roman" pitchFamily="18" charset="0"/>
                <a:cs typeface="Times New Roman" pitchFamily="18" charset="0"/>
              </a:rPr>
              <a:t>，地址范围</a:t>
            </a:r>
            <a:r>
              <a:rPr kumimoji="1" lang="en-US" altLang="zh-CN" sz="2200" b="1" dirty="0">
                <a:solidFill>
                  <a:schemeClr val="accent6">
                    <a:lumMod val="50000"/>
                  </a:schemeClr>
                </a:solidFill>
                <a:latin typeface="Times New Roman" pitchFamily="18" charset="0"/>
                <a:cs typeface="Times New Roman" pitchFamily="18" charset="0"/>
              </a:rPr>
              <a:t>0~255</a:t>
            </a:r>
          </a:p>
          <a:p>
            <a:pPr eaLnBrk="0" hangingPunct="0">
              <a:spcAft>
                <a:spcPts val="0"/>
              </a:spcAft>
            </a:pPr>
            <a:r>
              <a:rPr kumimoji="1" lang="en-US" altLang="zh-CN" sz="2200" b="1" dirty="0" err="1">
                <a:solidFill>
                  <a:srgbClr val="000000"/>
                </a:solidFill>
                <a:latin typeface="Times New Roman" pitchFamily="18" charset="0"/>
                <a:cs typeface="Times New Roman" pitchFamily="18" charset="0"/>
              </a:rPr>
              <a:t>reg</a:t>
            </a:r>
            <a:r>
              <a:rPr kumimoji="1" lang="en-US" altLang="zh-CN" sz="2200" b="1" dirty="0">
                <a:solidFill>
                  <a:srgbClr val="000000"/>
                </a:solidFill>
                <a:latin typeface="Times New Roman" pitchFamily="18" charset="0"/>
                <a:cs typeface="Times New Roman" pitchFamily="18" charset="0"/>
              </a:rPr>
              <a:t>[n-1: 0] a;</a:t>
            </a:r>
            <a:r>
              <a:rPr kumimoji="1" lang="en-US" altLang="zh-CN" sz="2200" b="1" dirty="0">
                <a:solidFill>
                  <a:schemeClr val="accent6">
                    <a:lumMod val="50000"/>
                  </a:schemeClr>
                </a:solidFill>
                <a:latin typeface="Times New Roman" pitchFamily="18" charset="0"/>
                <a:cs typeface="Times New Roman" pitchFamily="18" charset="0"/>
              </a:rPr>
              <a:t>//</a:t>
            </a:r>
            <a:r>
              <a:rPr kumimoji="1" lang="zh-CN" altLang="en-US" sz="2200" b="1" dirty="0">
                <a:solidFill>
                  <a:schemeClr val="accent6">
                    <a:lumMod val="50000"/>
                  </a:schemeClr>
                </a:solidFill>
                <a:latin typeface="Times New Roman" pitchFamily="18" charset="0"/>
                <a:cs typeface="Times New Roman" pitchFamily="18" charset="0"/>
              </a:rPr>
              <a:t>一个</a:t>
            </a:r>
            <a:r>
              <a:rPr kumimoji="1" lang="en-US" altLang="zh-CN" sz="2200" b="1" dirty="0">
                <a:solidFill>
                  <a:schemeClr val="accent6">
                    <a:lumMod val="50000"/>
                  </a:schemeClr>
                </a:solidFill>
                <a:latin typeface="Times New Roman" pitchFamily="18" charset="0"/>
                <a:cs typeface="Times New Roman" pitchFamily="18" charset="0"/>
              </a:rPr>
              <a:t>n</a:t>
            </a:r>
            <a:r>
              <a:rPr kumimoji="1" lang="zh-CN" altLang="en-US" sz="2200" b="1" dirty="0">
                <a:solidFill>
                  <a:schemeClr val="accent6">
                    <a:lumMod val="50000"/>
                  </a:schemeClr>
                </a:solidFill>
                <a:latin typeface="Times New Roman" pitchFamily="18" charset="0"/>
                <a:cs typeface="Times New Roman" pitchFamily="18" charset="0"/>
              </a:rPr>
              <a:t>位寄存器</a:t>
            </a:r>
            <a:r>
              <a:rPr kumimoji="1" lang="en-US" altLang="zh-CN" sz="2200" b="1" dirty="0">
                <a:solidFill>
                  <a:schemeClr val="accent6">
                    <a:lumMod val="50000"/>
                  </a:schemeClr>
                </a:solidFill>
                <a:latin typeface="Times New Roman" pitchFamily="18" charset="0"/>
                <a:cs typeface="Times New Roman" pitchFamily="18" charset="0"/>
              </a:rPr>
              <a:t>a</a:t>
            </a:r>
            <a:r>
              <a:rPr kumimoji="1" lang="zh-CN" altLang="en-US" sz="2200" b="1" dirty="0">
                <a:solidFill>
                  <a:schemeClr val="accent6">
                    <a:lumMod val="50000"/>
                  </a:schemeClr>
                </a:solidFill>
                <a:latin typeface="Times New Roman" pitchFamily="18" charset="0"/>
                <a:cs typeface="Times New Roman" pitchFamily="18" charset="0"/>
              </a:rPr>
              <a:t>，可用一条赋值语句进行赋值</a:t>
            </a:r>
            <a:endParaRPr kumimoji="1" lang="en-US" altLang="zh-CN" sz="2200" b="1" dirty="0">
              <a:solidFill>
                <a:schemeClr val="accent6">
                  <a:lumMod val="50000"/>
                </a:schemeClr>
              </a:solidFill>
              <a:latin typeface="Times New Roman" pitchFamily="18" charset="0"/>
              <a:cs typeface="Times New Roman" pitchFamily="18" charset="0"/>
            </a:endParaRPr>
          </a:p>
          <a:p>
            <a:pPr eaLnBrk="0" hangingPunct="0">
              <a:spcAft>
                <a:spcPts val="0"/>
              </a:spcAft>
            </a:pPr>
            <a:r>
              <a:rPr kumimoji="1" lang="en-US" altLang="zh-CN" sz="2200" b="1" dirty="0" err="1">
                <a:latin typeface="Times New Roman" pitchFamily="18" charset="0"/>
                <a:cs typeface="Times New Roman" pitchFamily="18" charset="0"/>
              </a:rPr>
              <a:t>reg</a:t>
            </a:r>
            <a:r>
              <a:rPr kumimoji="1" lang="en-US" altLang="zh-CN" sz="2200" b="1" dirty="0">
                <a:latin typeface="Times New Roman" pitchFamily="18" charset="0"/>
                <a:cs typeface="Times New Roman" pitchFamily="18" charset="0"/>
              </a:rPr>
              <a:t> mem1[n-1: 0];</a:t>
            </a:r>
            <a:r>
              <a:rPr kumimoji="1" lang="en-US" altLang="zh-CN" sz="2200" b="1" dirty="0">
                <a:solidFill>
                  <a:schemeClr val="accent6">
                    <a:lumMod val="50000"/>
                  </a:schemeClr>
                </a:solidFill>
                <a:latin typeface="Times New Roman" pitchFamily="18" charset="0"/>
                <a:cs typeface="Times New Roman" pitchFamily="18" charset="0"/>
              </a:rPr>
              <a:t>//</a:t>
            </a:r>
            <a:r>
              <a:rPr kumimoji="1" lang="zh-CN" altLang="en-US" sz="2200" b="1" dirty="0">
                <a:solidFill>
                  <a:schemeClr val="accent6">
                    <a:lumMod val="50000"/>
                  </a:schemeClr>
                </a:solidFill>
                <a:latin typeface="Times New Roman" pitchFamily="18" charset="0"/>
                <a:cs typeface="Times New Roman" pitchFamily="18" charset="0"/>
              </a:rPr>
              <a:t>一个由</a:t>
            </a:r>
            <a:r>
              <a:rPr kumimoji="1" lang="en-US" altLang="zh-CN" sz="2200" b="1" dirty="0">
                <a:solidFill>
                  <a:schemeClr val="accent6">
                    <a:lumMod val="50000"/>
                  </a:schemeClr>
                </a:solidFill>
                <a:latin typeface="Times New Roman" pitchFamily="18" charset="0"/>
                <a:cs typeface="Times New Roman" pitchFamily="18" charset="0"/>
              </a:rPr>
              <a:t>n</a:t>
            </a:r>
            <a:r>
              <a:rPr kumimoji="1" lang="zh-CN" altLang="en-US" sz="2200" b="1" dirty="0">
                <a:solidFill>
                  <a:schemeClr val="accent6">
                    <a:lumMod val="50000"/>
                  </a:schemeClr>
                </a:solidFill>
                <a:latin typeface="Times New Roman" pitchFamily="18" charset="0"/>
                <a:cs typeface="Times New Roman" pitchFamily="18" charset="0"/>
              </a:rPr>
              <a:t>个</a:t>
            </a:r>
            <a:r>
              <a:rPr kumimoji="1" lang="en-US" altLang="zh-CN" sz="2200" b="1" dirty="0">
                <a:solidFill>
                  <a:schemeClr val="accent6">
                    <a:lumMod val="50000"/>
                  </a:schemeClr>
                </a:solidFill>
                <a:latin typeface="Times New Roman" pitchFamily="18" charset="0"/>
                <a:cs typeface="Times New Roman" pitchFamily="18" charset="0"/>
              </a:rPr>
              <a:t>1</a:t>
            </a:r>
            <a:r>
              <a:rPr kumimoji="1" lang="zh-CN" altLang="en-US" sz="2200" b="1" dirty="0">
                <a:solidFill>
                  <a:schemeClr val="accent6">
                    <a:lumMod val="50000"/>
                  </a:schemeClr>
                </a:solidFill>
                <a:latin typeface="Times New Roman" pitchFamily="18" charset="0"/>
                <a:cs typeface="Times New Roman" pitchFamily="18" charset="0"/>
              </a:rPr>
              <a:t>位寄存器构成的存储器</a:t>
            </a:r>
            <a:r>
              <a:rPr kumimoji="1" lang="en-US" altLang="zh-CN" sz="2200" b="1" dirty="0">
                <a:solidFill>
                  <a:schemeClr val="accent6">
                    <a:lumMod val="50000"/>
                  </a:schemeClr>
                </a:solidFill>
                <a:latin typeface="Times New Roman" pitchFamily="18" charset="0"/>
                <a:cs typeface="Times New Roman" pitchFamily="18" charset="0"/>
              </a:rPr>
              <a:t>mem1,		      </a:t>
            </a:r>
            <a:r>
              <a:rPr kumimoji="1" lang="zh-CN" altLang="en-US" sz="2200" b="1" dirty="0">
                <a:solidFill>
                  <a:schemeClr val="accent6">
                    <a:lumMod val="50000"/>
                  </a:schemeClr>
                </a:solidFill>
                <a:latin typeface="Times New Roman" pitchFamily="18" charset="0"/>
                <a:cs typeface="Times New Roman" pitchFamily="18" charset="0"/>
              </a:rPr>
              <a:t>不能用一条语句来赋值，必须一个单元一</a:t>
            </a:r>
            <a:r>
              <a:rPr kumimoji="1" lang="en-US" altLang="zh-CN" sz="2200" b="1" dirty="0">
                <a:solidFill>
                  <a:schemeClr val="accent6">
                    <a:lumMod val="50000"/>
                  </a:schemeClr>
                </a:solidFill>
                <a:latin typeface="Times New Roman" pitchFamily="18" charset="0"/>
                <a:cs typeface="Times New Roman" pitchFamily="18" charset="0"/>
              </a:rPr>
              <a:t>			      </a:t>
            </a:r>
            <a:r>
              <a:rPr kumimoji="1" lang="zh-CN" altLang="en-US" sz="2200" b="1" dirty="0">
                <a:solidFill>
                  <a:schemeClr val="accent6">
                    <a:lumMod val="50000"/>
                  </a:schemeClr>
                </a:solidFill>
                <a:latin typeface="Times New Roman" pitchFamily="18" charset="0"/>
                <a:cs typeface="Times New Roman" pitchFamily="18" charset="0"/>
              </a:rPr>
              <a:t>个单元单独赋值，如</a:t>
            </a:r>
            <a:r>
              <a:rPr kumimoji="1" lang="en-US" altLang="zh-CN" sz="2200" b="1" dirty="0">
                <a:solidFill>
                  <a:schemeClr val="accent6">
                    <a:lumMod val="50000"/>
                  </a:schemeClr>
                </a:solidFill>
                <a:latin typeface="Times New Roman" pitchFamily="18" charset="0"/>
                <a:cs typeface="Times New Roman" pitchFamily="18" charset="0"/>
              </a:rPr>
              <a:t>mem1[2]=0</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13</a:t>
            </a:fld>
            <a:endParaRPr lang="zh-CN" altLang="en-US" dirty="0">
              <a:solidFill>
                <a:prstClr val="black"/>
              </a:solidFill>
            </a:endParaRPr>
          </a:p>
        </p:txBody>
      </p:sp>
    </p:spTree>
    <p:extLst>
      <p:ext uri="{BB962C8B-B14F-4D97-AF65-F5344CB8AC3E}">
        <p14:creationId xmlns:p14="http://schemas.microsoft.com/office/powerpoint/2010/main" val="3070899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1172393" y="560939"/>
            <a:ext cx="7288039"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12.3</a:t>
            </a:r>
            <a:r>
              <a:rPr lang="en-US" altLang="zh-CN" sz="3600" b="1" dirty="0">
                <a:solidFill>
                  <a:srgbClr val="7030A0"/>
                </a:solidFill>
                <a:latin typeface="宋体" pitchFamily="2" charset="-122"/>
              </a:rPr>
              <a:t>  </a:t>
            </a:r>
            <a:r>
              <a:rPr lang="zh-CN" altLang="en-US" sz="3600" b="1" dirty="0">
                <a:solidFill>
                  <a:srgbClr val="7030A0"/>
                </a:solidFill>
                <a:latin typeface="宋体" pitchFamily="2" charset="-122"/>
              </a:rPr>
              <a:t>操作符</a:t>
            </a:r>
            <a:endParaRPr lang="zh-CN" altLang="en-US" sz="3600" b="1" dirty="0">
              <a:solidFill>
                <a:srgbClr val="7030A0"/>
              </a:solidFill>
              <a:latin typeface="Times New Roman" pitchFamily="18" charset="0"/>
              <a:cs typeface="Times New Roman" pitchFamily="18" charset="0"/>
            </a:endParaRPr>
          </a:p>
        </p:txBody>
      </p:sp>
      <p:sp>
        <p:nvSpPr>
          <p:cNvPr id="11" name="矩形 10"/>
          <p:cNvSpPr>
            <a:spLocks noChangeArrowheads="1"/>
          </p:cNvSpPr>
          <p:nvPr/>
        </p:nvSpPr>
        <p:spPr bwMode="auto">
          <a:xfrm>
            <a:off x="1331640" y="1824787"/>
            <a:ext cx="7416824" cy="345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12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包括</a:t>
            </a:r>
            <a:r>
              <a:rPr lang="zh-CN" altLang="en-US" sz="2400" b="1" dirty="0">
                <a:solidFill>
                  <a:srgbClr val="0000FF"/>
                </a:solidFill>
                <a:latin typeface="Times New Roman" pitchFamily="18" charset="0"/>
                <a:cs typeface="Times New Roman" pitchFamily="18" charset="0"/>
              </a:rPr>
              <a:t>逻辑操作符</a:t>
            </a:r>
            <a:r>
              <a:rPr lang="zh-CN" altLang="en-US" sz="2400" b="1" dirty="0">
                <a:latin typeface="Times New Roman" pitchFamily="18" charset="0"/>
                <a:cs typeface="Times New Roman" pitchFamily="18" charset="0"/>
              </a:rPr>
              <a:t>、算术操作符、关系操作符、等式操作符、条件操作符、位操作符、</a:t>
            </a:r>
            <a:r>
              <a:rPr lang="zh-CN" altLang="en-US" sz="2400" b="1" dirty="0">
                <a:solidFill>
                  <a:srgbClr val="0000FF"/>
                </a:solidFill>
                <a:latin typeface="Times New Roman" pitchFamily="18" charset="0"/>
                <a:cs typeface="Times New Roman" pitchFamily="18" charset="0"/>
              </a:rPr>
              <a:t>缩位操作符</a:t>
            </a:r>
            <a:r>
              <a:rPr lang="zh-CN" altLang="en-US" sz="2400" b="1" dirty="0">
                <a:latin typeface="Times New Roman" pitchFamily="18" charset="0"/>
                <a:cs typeface="Times New Roman" pitchFamily="18" charset="0"/>
              </a:rPr>
              <a:t>、移位操作符和位拼接操作符。</a:t>
            </a:r>
            <a:endParaRPr lang="en-US" altLang="zh-CN" sz="2400" b="1" dirty="0">
              <a:latin typeface="Times New Roman" pitchFamily="18" charset="0"/>
              <a:cs typeface="Times New Roman" pitchFamily="18" charset="0"/>
            </a:endParaRPr>
          </a:p>
          <a:p>
            <a:pPr eaLnBrk="1" hangingPunct="1">
              <a:lnSpc>
                <a:spcPct val="110000"/>
              </a:lnSpc>
              <a:spcBef>
                <a:spcPts val="0"/>
              </a:spcBef>
              <a:spcAft>
                <a:spcPts val="12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按操作符所带的操作数的个数可分为三类：</a:t>
            </a:r>
            <a:endParaRPr lang="en-US" altLang="zh-CN" sz="2400" b="1" dirty="0">
              <a:latin typeface="Times New Roman" pitchFamily="18" charset="0"/>
              <a:cs typeface="Times New Roman" pitchFamily="18" charset="0"/>
            </a:endParaRPr>
          </a:p>
          <a:p>
            <a:pPr marL="540000" indent="-216000" eaLnBrk="1" hangingPunct="1">
              <a:lnSpc>
                <a:spcPct val="110000"/>
              </a:lnSpc>
              <a:spcBef>
                <a:spcPts val="0"/>
              </a:spcBef>
              <a:spcAft>
                <a:spcPts val="1200"/>
              </a:spcAft>
              <a:buClr>
                <a:schemeClr val="tx1"/>
              </a:buClr>
              <a:buFont typeface="Arial" panose="020B0604020202020204" pitchFamily="34" charset="0"/>
              <a:buChar char="•"/>
            </a:pPr>
            <a:r>
              <a:rPr lang="zh-CN" altLang="en-US" sz="2200" b="1" dirty="0">
                <a:latin typeface="Times New Roman" pitchFamily="18" charset="0"/>
                <a:cs typeface="Times New Roman" pitchFamily="18" charset="0"/>
              </a:rPr>
              <a:t>单目操作符：操作符可带一个操作数，如逻辑取反“</a:t>
            </a:r>
            <a:r>
              <a:rPr lang="en-US" altLang="zh-CN" sz="2200" b="1" dirty="0">
                <a:latin typeface="Times New Roman" pitchFamily="18" charset="0"/>
                <a:cs typeface="Times New Roman" pitchFamily="18" charset="0"/>
              </a:rPr>
              <a:t>~</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1200"/>
              </a:spcAft>
              <a:buClr>
                <a:schemeClr val="tx1"/>
              </a:buClr>
              <a:buFont typeface="Arial" panose="020B0604020202020204" pitchFamily="34" charset="0"/>
              <a:buChar char="•"/>
            </a:pPr>
            <a:r>
              <a:rPr lang="zh-CN" altLang="en-US" sz="2200" b="1" dirty="0">
                <a:latin typeface="Times New Roman" pitchFamily="18" charset="0"/>
                <a:cs typeface="Times New Roman" pitchFamily="18" charset="0"/>
              </a:rPr>
              <a:t>双目操作符：操作符可带两个操作数，如与操作“</a:t>
            </a:r>
            <a:r>
              <a:rPr lang="en-US" altLang="zh-CN" sz="2200" b="1" dirty="0">
                <a:latin typeface="Times New Roman" pitchFamily="18" charset="0"/>
                <a:cs typeface="Times New Roman" pitchFamily="18" charset="0"/>
              </a:rPr>
              <a:t>&amp;</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1200"/>
              </a:spcAft>
              <a:buClr>
                <a:schemeClr val="tx1"/>
              </a:buClr>
              <a:buFont typeface="Arial" panose="020B0604020202020204" pitchFamily="34" charset="0"/>
              <a:buChar char="•"/>
            </a:pPr>
            <a:r>
              <a:rPr lang="zh-CN" altLang="en-US" sz="2200" b="1" dirty="0">
                <a:latin typeface="Times New Roman" pitchFamily="18" charset="0"/>
                <a:cs typeface="Times New Roman" pitchFamily="18" charset="0"/>
              </a:rPr>
              <a:t>三目操作符：操作符可带三个操作数，如条件操作符</a:t>
            </a:r>
            <a:endParaRPr lang="en-US" altLang="zh-CN" sz="22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14</a:t>
            </a:fld>
            <a:endParaRPr lang="zh-CN" altLang="en-US" dirty="0">
              <a:solidFill>
                <a:prstClr val="black"/>
              </a:solidFill>
            </a:endParaRPr>
          </a:p>
        </p:txBody>
      </p:sp>
    </p:spTree>
    <p:extLst>
      <p:ext uri="{BB962C8B-B14F-4D97-AF65-F5344CB8AC3E}">
        <p14:creationId xmlns:p14="http://schemas.microsoft.com/office/powerpoint/2010/main" val="1060866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、逻辑操作符</a:t>
            </a:r>
          </a:p>
        </p:txBody>
      </p:sp>
      <p:sp>
        <p:nvSpPr>
          <p:cNvPr id="8" name="矩形 7"/>
          <p:cNvSpPr>
            <a:spLocks noChangeArrowheads="1"/>
          </p:cNvSpPr>
          <p:nvPr/>
        </p:nvSpPr>
        <p:spPr bwMode="auto">
          <a:xfrm>
            <a:off x="1187624" y="2924944"/>
            <a:ext cx="7717730" cy="248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逻辑操作符属于双目操作符。</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与位操作符的区别是，逻辑操作符的操作数如果是位矢量，无论多少位，操作后输出只有</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位，即</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或</a:t>
            </a:r>
            <a:r>
              <a:rPr lang="en-US" altLang="zh-CN" sz="2200" b="1" dirty="0">
                <a:latin typeface="Times New Roman" pitchFamily="18" charset="0"/>
                <a:cs typeface="Times New Roman" pitchFamily="18" charset="0"/>
              </a:rPr>
              <a:t>0</a:t>
            </a:r>
            <a:r>
              <a:rPr lang="zh-CN" altLang="en-US" sz="2200" b="1" dirty="0">
                <a:latin typeface="Times New Roman" pitchFamily="18" charset="0"/>
                <a:cs typeface="Times New Roman" pitchFamily="18" charset="0"/>
              </a:rPr>
              <a:t>。如果是</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，说明声明的关系为真，如果是</a:t>
            </a:r>
            <a:r>
              <a:rPr lang="en-US" altLang="zh-CN" sz="2200" b="1" dirty="0">
                <a:latin typeface="Times New Roman" pitchFamily="18" charset="0"/>
                <a:cs typeface="Times New Roman" pitchFamily="18" charset="0"/>
              </a:rPr>
              <a:t>0</a:t>
            </a:r>
            <a:r>
              <a:rPr lang="zh-CN" altLang="en-US" sz="2200" b="1" dirty="0">
                <a:latin typeface="Times New Roman" pitchFamily="18" charset="0"/>
                <a:cs typeface="Times New Roman" pitchFamily="18" charset="0"/>
              </a:rPr>
              <a:t>，说明声明的关系为假。</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solidFill>
                  <a:srgbClr val="0000FF"/>
                </a:solidFill>
                <a:latin typeface="Times New Roman" pitchFamily="18" charset="0"/>
                <a:cs typeface="Times New Roman" pitchFamily="18" charset="0"/>
              </a:rPr>
              <a:t>首先分别对两操作数位矢中的所有位进行按位或操作，最后对两数进行逻辑操作。</a:t>
            </a:r>
            <a:endParaRPr lang="en-US" altLang="zh-CN" sz="2200" b="1" dirty="0">
              <a:solidFill>
                <a:srgbClr val="0000FF"/>
              </a:solidFill>
              <a:latin typeface="Times New Roman" pitchFamily="18" charset="0"/>
              <a:cs typeface="Times New Roman" pitchFamily="18" charset="0"/>
            </a:endParaRPr>
          </a:p>
        </p:txBody>
      </p:sp>
      <p:sp>
        <p:nvSpPr>
          <p:cNvPr id="9" name="Rectangle 3"/>
          <p:cNvSpPr>
            <a:spLocks noChangeArrowheads="1"/>
          </p:cNvSpPr>
          <p:nvPr/>
        </p:nvSpPr>
        <p:spPr bwMode="auto">
          <a:xfrm>
            <a:off x="1171838" y="1124744"/>
            <a:ext cx="7792650" cy="161890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1200"/>
              </a:spcAft>
            </a:pPr>
            <a:r>
              <a:rPr kumimoji="1" lang="en-US" altLang="zh-CN" sz="2400" b="1" dirty="0">
                <a:solidFill>
                  <a:srgbClr val="000000"/>
                </a:solidFill>
                <a:latin typeface="Times New Roman" pitchFamily="18" charset="0"/>
                <a:cs typeface="Times New Roman" pitchFamily="18" charset="0"/>
              </a:rPr>
              <a:t>&amp;&amp;	</a:t>
            </a:r>
            <a:r>
              <a:rPr kumimoji="1" lang="zh-CN" altLang="en-US" sz="2400" b="1" dirty="0">
                <a:solidFill>
                  <a:srgbClr val="000000"/>
                </a:solidFill>
                <a:latin typeface="Times New Roman" pitchFamily="18" charset="0"/>
                <a:cs typeface="Times New Roman" pitchFamily="18" charset="0"/>
              </a:rPr>
              <a:t>逻辑与</a:t>
            </a:r>
            <a:endParaRPr kumimoji="1" lang="en-US" altLang="zh-CN" sz="2400" b="1" dirty="0">
              <a:solidFill>
                <a:srgbClr val="000000"/>
              </a:solidFill>
              <a:latin typeface="Times New Roman" pitchFamily="18" charset="0"/>
              <a:cs typeface="Times New Roman" pitchFamily="18" charset="0"/>
            </a:endParaRPr>
          </a:p>
          <a:p>
            <a:pPr eaLnBrk="0" hangingPunct="0">
              <a:lnSpc>
                <a:spcPct val="110000"/>
              </a:lnSpc>
              <a:spcAft>
                <a:spcPts val="1200"/>
              </a:spcAft>
            </a:pP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逻辑或</a:t>
            </a:r>
            <a:endParaRPr kumimoji="1" lang="en-US" altLang="zh-CN" sz="2400" b="1" dirty="0">
              <a:solidFill>
                <a:srgbClr val="000000"/>
              </a:solidFill>
              <a:latin typeface="Times New Roman" pitchFamily="18" charset="0"/>
              <a:cs typeface="Times New Roman" pitchFamily="18" charset="0"/>
            </a:endParaRPr>
          </a:p>
          <a:p>
            <a:pPr eaLnBrk="0" hangingPunct="0">
              <a:lnSpc>
                <a:spcPct val="110000"/>
              </a:lnSpc>
              <a:spcAft>
                <a:spcPts val="1200"/>
              </a:spcAft>
            </a:pP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逻辑非。例如</a:t>
            </a:r>
            <a:r>
              <a:rPr kumimoji="1" lang="en-US" altLang="zh-CN" sz="2400" b="1" dirty="0">
                <a:solidFill>
                  <a:srgbClr val="000000"/>
                </a:solidFill>
                <a:latin typeface="Times New Roman" pitchFamily="18" charset="0"/>
                <a:cs typeface="Times New Roman" pitchFamily="18" charset="0"/>
              </a:rPr>
              <a:t>!A=0</a:t>
            </a:r>
          </a:p>
        </p:txBody>
      </p:sp>
      <p:sp>
        <p:nvSpPr>
          <p:cNvPr id="12" name="Rectangle 3"/>
          <p:cNvSpPr>
            <a:spLocks noChangeArrowheads="1"/>
          </p:cNvSpPr>
          <p:nvPr/>
        </p:nvSpPr>
        <p:spPr bwMode="auto">
          <a:xfrm>
            <a:off x="1331640" y="5445224"/>
            <a:ext cx="7586588" cy="1107996"/>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0"/>
              </a:spcAft>
            </a:pPr>
            <a:r>
              <a:rPr kumimoji="1" lang="zh-CN" altLang="en-US" sz="2200" b="1" dirty="0">
                <a:solidFill>
                  <a:srgbClr val="000000"/>
                </a:solidFill>
                <a:latin typeface="Times New Roman" pitchFamily="18" charset="0"/>
                <a:cs typeface="Times New Roman" pitchFamily="18" charset="0"/>
              </a:rPr>
              <a:t>例：</a:t>
            </a:r>
            <a:endParaRPr kumimoji="1" lang="en-US" altLang="zh-CN" sz="2200" b="1" dirty="0">
              <a:solidFill>
                <a:srgbClr val="000000"/>
              </a:solidFill>
              <a:latin typeface="Times New Roman" pitchFamily="18" charset="0"/>
              <a:cs typeface="Times New Roman" pitchFamily="18" charset="0"/>
            </a:endParaRPr>
          </a:p>
          <a:p>
            <a:pPr eaLnBrk="0" hangingPunct="0">
              <a:spcAft>
                <a:spcPts val="0"/>
              </a:spcAft>
            </a:pPr>
            <a:r>
              <a:rPr kumimoji="1" lang="zh-CN" altLang="en-US" sz="2200" b="1" dirty="0">
                <a:latin typeface="Times New Roman" pitchFamily="18" charset="0"/>
                <a:cs typeface="Times New Roman" pitchFamily="18" charset="0"/>
              </a:rPr>
              <a:t>若</a:t>
            </a:r>
            <a:r>
              <a:rPr kumimoji="1" lang="en-US" altLang="zh-CN" sz="2200" b="1" dirty="0">
                <a:latin typeface="Times New Roman" pitchFamily="18" charset="0"/>
                <a:cs typeface="Times New Roman" pitchFamily="18" charset="0"/>
              </a:rPr>
              <a:t>A=4'b1001</a:t>
            </a:r>
            <a:r>
              <a:rPr kumimoji="1" lang="zh-CN" altLang="en-US" sz="2200" b="1" dirty="0">
                <a:latin typeface="Times New Roman" pitchFamily="18" charset="0"/>
                <a:cs typeface="Times New Roman" pitchFamily="18" charset="0"/>
              </a:rPr>
              <a:t>，</a:t>
            </a:r>
            <a:r>
              <a:rPr kumimoji="1" lang="en-US" altLang="zh-CN" sz="2200" b="1" dirty="0">
                <a:latin typeface="Times New Roman" pitchFamily="18" charset="0"/>
                <a:cs typeface="Times New Roman" pitchFamily="18" charset="0"/>
              </a:rPr>
              <a:t>B=4'b0001</a:t>
            </a:r>
            <a:r>
              <a:rPr kumimoji="1" lang="zh-CN" altLang="en-US" sz="2200" b="1" dirty="0">
                <a:latin typeface="Times New Roman" pitchFamily="18" charset="0"/>
                <a:cs typeface="Times New Roman" pitchFamily="18" charset="0"/>
              </a:rPr>
              <a:t>，则</a:t>
            </a:r>
            <a:r>
              <a:rPr kumimoji="1" lang="en-US" altLang="zh-CN" sz="2200" b="1" dirty="0">
                <a:latin typeface="Times New Roman" pitchFamily="18" charset="0"/>
                <a:cs typeface="Times New Roman" pitchFamily="18" charset="0"/>
              </a:rPr>
              <a:t>A&amp;&amp;B=(1|0|0|1)&amp;(0|0|0|1)=1&amp;1=1'b1</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15</a:t>
            </a:fld>
            <a:endParaRPr lang="zh-CN" altLang="en-US" dirty="0">
              <a:solidFill>
                <a:prstClr val="black"/>
              </a:solidFill>
            </a:endParaRPr>
          </a:p>
        </p:txBody>
      </p:sp>
    </p:spTree>
    <p:extLst>
      <p:ext uri="{BB962C8B-B14F-4D97-AF65-F5344CB8AC3E}">
        <p14:creationId xmlns:p14="http://schemas.microsoft.com/office/powerpoint/2010/main" val="1565408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、逻辑操作符</a:t>
            </a:r>
          </a:p>
        </p:txBody>
      </p:sp>
      <p:sp>
        <p:nvSpPr>
          <p:cNvPr id="11" name="矩形 10"/>
          <p:cNvSpPr>
            <a:spLocks noChangeArrowheads="1"/>
          </p:cNvSpPr>
          <p:nvPr/>
        </p:nvSpPr>
        <p:spPr bwMode="auto">
          <a:xfrm>
            <a:off x="1187624" y="1196752"/>
            <a:ext cx="771773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如果一个矢量操作数为非</a:t>
            </a:r>
            <a:r>
              <a:rPr lang="en-US" altLang="zh-CN" sz="2200" b="1" dirty="0">
                <a:latin typeface="Times New Roman" pitchFamily="18" charset="0"/>
                <a:cs typeface="Times New Roman" pitchFamily="18" charset="0"/>
              </a:rPr>
              <a:t>0</a:t>
            </a:r>
            <a:r>
              <a:rPr lang="zh-CN" altLang="en-US" sz="2200" b="1" dirty="0">
                <a:latin typeface="Times New Roman" pitchFamily="18" charset="0"/>
                <a:cs typeface="Times New Roman" pitchFamily="18" charset="0"/>
              </a:rPr>
              <a:t>（即不是所有位都为</a:t>
            </a:r>
            <a:r>
              <a:rPr lang="en-US" altLang="zh-CN" sz="2200" b="1" dirty="0">
                <a:latin typeface="Times New Roman" pitchFamily="18" charset="0"/>
                <a:cs typeface="Times New Roman" pitchFamily="18" charset="0"/>
              </a:rPr>
              <a:t>0</a:t>
            </a:r>
            <a:r>
              <a:rPr lang="zh-CN" altLang="en-US" sz="2200" b="1" dirty="0">
                <a:latin typeface="Times New Roman" pitchFamily="18" charset="0"/>
                <a:cs typeface="Times New Roman" pitchFamily="18" charset="0"/>
              </a:rPr>
              <a:t>），则认为它是逻辑</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（逻辑真，并且不论这个矢量中是否还含有数值</a:t>
            </a:r>
            <a:r>
              <a:rPr lang="en-US" altLang="zh-CN" sz="2200" b="1" dirty="0">
                <a:latin typeface="Times New Roman" pitchFamily="18" charset="0"/>
                <a:cs typeface="Times New Roman" pitchFamily="18" charset="0"/>
              </a:rPr>
              <a:t>z</a:t>
            </a:r>
            <a:r>
              <a:rPr lang="zh-CN" altLang="en-US" sz="2200" b="1" dirty="0">
                <a:latin typeface="Times New Roman" pitchFamily="18" charset="0"/>
                <a:cs typeface="Times New Roman" pitchFamily="18" charset="0"/>
              </a:rPr>
              <a:t>或</a:t>
            </a:r>
            <a:r>
              <a:rPr lang="en-US" altLang="zh-CN" sz="2200" b="1" dirty="0">
                <a:latin typeface="Times New Roman" pitchFamily="18" charset="0"/>
                <a:cs typeface="Times New Roman" pitchFamily="18" charset="0"/>
              </a:rPr>
              <a:t>x</a:t>
            </a:r>
            <a:r>
              <a:rPr lang="zh-CN" altLang="en-US" sz="2200" b="1" dirty="0">
                <a:latin typeface="Times New Roman" pitchFamily="18" charset="0"/>
                <a:cs typeface="Times New Roman" pitchFamily="18" charset="0"/>
              </a:rPr>
              <a:t>），否则为逻辑</a:t>
            </a:r>
            <a:r>
              <a:rPr lang="en-US" altLang="zh-CN" sz="2200" b="1" dirty="0">
                <a:latin typeface="Times New Roman" pitchFamily="18" charset="0"/>
                <a:cs typeface="Times New Roman" pitchFamily="18" charset="0"/>
              </a:rPr>
              <a:t>0</a:t>
            </a:r>
            <a:r>
              <a:rPr lang="zh-CN" altLang="en-US" sz="2200" b="1" dirty="0">
                <a:latin typeface="Times New Roman" pitchFamily="18" charset="0"/>
                <a:cs typeface="Times New Roman" pitchFamily="18" charset="0"/>
              </a:rPr>
              <a:t>（即使包含</a:t>
            </a:r>
            <a:r>
              <a:rPr lang="en-US" altLang="zh-CN" sz="2200" b="1" dirty="0">
                <a:latin typeface="Times New Roman" pitchFamily="18" charset="0"/>
                <a:cs typeface="Times New Roman" pitchFamily="18" charset="0"/>
              </a:rPr>
              <a:t>x</a:t>
            </a:r>
            <a:r>
              <a:rPr lang="zh-CN" altLang="en-US" sz="2200" b="1" dirty="0">
                <a:latin typeface="Times New Roman" pitchFamily="18" charset="0"/>
                <a:cs typeface="Times New Roman" pitchFamily="18" charset="0"/>
              </a:rPr>
              <a:t>位，也一样）。</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如果一个矢量中除了</a:t>
            </a:r>
            <a:r>
              <a:rPr lang="en-US" altLang="zh-CN" sz="2200" b="1" dirty="0">
                <a:latin typeface="Times New Roman" pitchFamily="18" charset="0"/>
                <a:cs typeface="Times New Roman" pitchFamily="18" charset="0"/>
              </a:rPr>
              <a:t>0</a:t>
            </a:r>
            <a:r>
              <a:rPr lang="zh-CN" altLang="en-US" sz="2200" b="1" dirty="0">
                <a:latin typeface="Times New Roman" pitchFamily="18" charset="0"/>
                <a:cs typeface="Times New Roman" pitchFamily="18" charset="0"/>
              </a:rPr>
              <a:t>外还含有</a:t>
            </a:r>
            <a:r>
              <a:rPr lang="en-US" altLang="zh-CN" sz="2200" b="1" dirty="0">
                <a:latin typeface="Times New Roman" pitchFamily="18" charset="0"/>
                <a:cs typeface="Times New Roman" pitchFamily="18" charset="0"/>
              </a:rPr>
              <a:t>z</a:t>
            </a:r>
            <a:r>
              <a:rPr lang="zh-CN" altLang="en-US" sz="2200" b="1" dirty="0">
                <a:latin typeface="Times New Roman" pitchFamily="18" charset="0"/>
                <a:cs typeface="Times New Roman" pitchFamily="18" charset="0"/>
              </a:rPr>
              <a:t>，则认为它是逻辑</a:t>
            </a:r>
            <a:r>
              <a:rPr lang="en-US" altLang="zh-CN" sz="2200" b="1" dirty="0">
                <a:latin typeface="Times New Roman" pitchFamily="18" charset="0"/>
                <a:cs typeface="Times New Roman" pitchFamily="18" charset="0"/>
              </a:rPr>
              <a:t>z</a:t>
            </a:r>
            <a:r>
              <a:rPr lang="zh-CN" altLang="en-US" sz="2200" b="1" dirty="0">
                <a:latin typeface="Times New Roman" pitchFamily="18" charset="0"/>
                <a:cs typeface="Times New Roman" pitchFamily="18" charset="0"/>
              </a:rPr>
              <a:t>。且有如下关系：</a:t>
            </a:r>
            <a:r>
              <a:rPr lang="en-US" altLang="zh-CN" sz="2200" b="1" dirty="0">
                <a:solidFill>
                  <a:srgbClr val="0000FF"/>
                </a:solidFill>
                <a:latin typeface="Times New Roman" pitchFamily="18" charset="0"/>
                <a:cs typeface="Times New Roman" pitchFamily="18" charset="0"/>
              </a:rPr>
              <a:t>1&amp;z=1'bz</a:t>
            </a:r>
            <a:r>
              <a:rPr lang="en-US" altLang="zh-CN" sz="2200" b="1" dirty="0">
                <a:latin typeface="Times New Roman" pitchFamily="18" charset="0"/>
                <a:cs typeface="Times New Roman" pitchFamily="18" charset="0"/>
              </a:rPr>
              <a:t>; </a:t>
            </a:r>
            <a:r>
              <a:rPr lang="en-US" altLang="zh-CN" sz="2200" b="1" dirty="0">
                <a:solidFill>
                  <a:srgbClr val="0000FF"/>
                </a:solidFill>
                <a:latin typeface="Times New Roman" pitchFamily="18" charset="0"/>
                <a:cs typeface="Times New Roman" pitchFamily="18" charset="0"/>
              </a:rPr>
              <a:t>0&amp;z=1'b0</a:t>
            </a:r>
            <a:r>
              <a:rPr lang="en-US" altLang="zh-CN" sz="2200" b="1" dirty="0">
                <a:latin typeface="Times New Roman" pitchFamily="18" charset="0"/>
                <a:cs typeface="Times New Roman" pitchFamily="18" charset="0"/>
              </a:rPr>
              <a:t>;</a:t>
            </a:r>
            <a:r>
              <a:rPr lang="en-US" altLang="zh-CN" sz="2200" b="1" dirty="0">
                <a:solidFill>
                  <a:srgbClr val="0000FF"/>
                </a:solidFill>
                <a:latin typeface="Times New Roman" pitchFamily="18" charset="0"/>
                <a:cs typeface="Times New Roman" pitchFamily="18" charset="0"/>
              </a:rPr>
              <a:t> 1|z=1'b1</a:t>
            </a:r>
            <a:r>
              <a:rPr lang="en-US" altLang="zh-CN" sz="2200" b="1" dirty="0">
                <a:latin typeface="Times New Roman" pitchFamily="18" charset="0"/>
                <a:cs typeface="Times New Roman" pitchFamily="18" charset="0"/>
              </a:rPr>
              <a:t>;</a:t>
            </a:r>
            <a:r>
              <a:rPr lang="en-US" altLang="zh-CN" sz="2200" b="1" dirty="0">
                <a:solidFill>
                  <a:srgbClr val="0000FF"/>
                </a:solidFill>
                <a:latin typeface="Times New Roman" pitchFamily="18" charset="0"/>
                <a:cs typeface="Times New Roman" pitchFamily="18" charset="0"/>
              </a:rPr>
              <a:t> 0|z=1'bz</a:t>
            </a:r>
            <a:r>
              <a:rPr lang="en-US" altLang="zh-CN" sz="2200" b="1" dirty="0">
                <a:latin typeface="Times New Roman" pitchFamily="18" charset="0"/>
                <a:cs typeface="Times New Roman" pitchFamily="18" charset="0"/>
              </a:rPr>
              <a:t>;</a:t>
            </a:r>
          </a:p>
        </p:txBody>
      </p:sp>
      <p:sp>
        <p:nvSpPr>
          <p:cNvPr id="9" name="Rectangle 3"/>
          <p:cNvSpPr>
            <a:spLocks noChangeArrowheads="1"/>
          </p:cNvSpPr>
          <p:nvPr/>
        </p:nvSpPr>
        <p:spPr bwMode="auto">
          <a:xfrm>
            <a:off x="1187624" y="3429000"/>
            <a:ext cx="7776864" cy="1107996"/>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0"/>
              </a:spcAft>
            </a:pPr>
            <a:r>
              <a:rPr kumimoji="1" lang="zh-CN" altLang="en-US" sz="2200" b="1" dirty="0">
                <a:solidFill>
                  <a:srgbClr val="000000"/>
                </a:solidFill>
                <a:latin typeface="Times New Roman" pitchFamily="18" charset="0"/>
                <a:cs typeface="Times New Roman" pitchFamily="18" charset="0"/>
              </a:rPr>
              <a:t>例：</a:t>
            </a:r>
            <a:endParaRPr kumimoji="1" lang="en-US" altLang="zh-CN" sz="2200" b="1" dirty="0">
              <a:solidFill>
                <a:srgbClr val="000000"/>
              </a:solidFill>
              <a:latin typeface="Times New Roman" pitchFamily="18" charset="0"/>
              <a:cs typeface="Times New Roman" pitchFamily="18" charset="0"/>
            </a:endParaRPr>
          </a:p>
          <a:p>
            <a:pPr eaLnBrk="0" hangingPunct="0">
              <a:spcAft>
                <a:spcPts val="0"/>
              </a:spcAft>
            </a:pPr>
            <a:r>
              <a:rPr kumimoji="1" lang="en-US" altLang="zh-CN" sz="2200" b="1" dirty="0">
                <a:latin typeface="Times New Roman" pitchFamily="18" charset="0"/>
                <a:cs typeface="Times New Roman" pitchFamily="18" charset="0"/>
              </a:rPr>
              <a:t>(100x)&amp;&amp;(100z)=1&amp;1=1'b1</a:t>
            </a:r>
          </a:p>
          <a:p>
            <a:pPr eaLnBrk="0" hangingPunct="0">
              <a:spcAft>
                <a:spcPts val="0"/>
              </a:spcAft>
            </a:pPr>
            <a:r>
              <a:rPr kumimoji="1" lang="en-US" altLang="zh-CN" sz="2200" b="1" dirty="0">
                <a:latin typeface="Times New Roman" pitchFamily="18" charset="0"/>
                <a:cs typeface="Times New Roman" pitchFamily="18" charset="0"/>
              </a:rPr>
              <a:t>(000x)&amp;&amp;(000z)=0&amp;z=1'b0</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16</a:t>
            </a:fld>
            <a:endParaRPr lang="zh-CN" altLang="en-US" dirty="0">
              <a:solidFill>
                <a:prstClr val="black"/>
              </a:solidFill>
            </a:endParaRPr>
          </a:p>
        </p:txBody>
      </p:sp>
    </p:spTree>
    <p:extLst>
      <p:ext uri="{BB962C8B-B14F-4D97-AF65-F5344CB8AC3E}">
        <p14:creationId xmlns:p14="http://schemas.microsoft.com/office/powerpoint/2010/main" val="73712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、缩位操作符</a:t>
            </a:r>
          </a:p>
        </p:txBody>
      </p:sp>
      <p:sp>
        <p:nvSpPr>
          <p:cNvPr id="11" name="矩形 10"/>
          <p:cNvSpPr>
            <a:spLocks noChangeArrowheads="1"/>
          </p:cNvSpPr>
          <p:nvPr/>
        </p:nvSpPr>
        <p:spPr bwMode="auto">
          <a:xfrm>
            <a:off x="1187624" y="2996952"/>
            <a:ext cx="7717730" cy="248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缩位操作符属于单目操作符，其操作的输出结果也是一个位。</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操作方法与位操作符的逻辑运算法则一样。</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缩位运算符是对单个位矢操作数进行与、或、非递推运算。表述时操作符放在操作数的前面。运算时将一个位矢缩减为一个标量。</a:t>
            </a:r>
            <a:endParaRPr lang="en-US" altLang="zh-CN" sz="2200" b="1" dirty="0">
              <a:latin typeface="Times New Roman" pitchFamily="18" charset="0"/>
              <a:cs typeface="Times New Roman" pitchFamily="18" charset="0"/>
            </a:endParaRPr>
          </a:p>
        </p:txBody>
      </p:sp>
      <p:sp>
        <p:nvSpPr>
          <p:cNvPr id="9" name="Rectangle 3"/>
          <p:cNvSpPr>
            <a:spLocks noChangeArrowheads="1"/>
          </p:cNvSpPr>
          <p:nvPr/>
        </p:nvSpPr>
        <p:spPr bwMode="auto">
          <a:xfrm>
            <a:off x="1187624" y="5589240"/>
            <a:ext cx="7776864" cy="769441"/>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0"/>
              </a:spcAft>
            </a:pPr>
            <a:r>
              <a:rPr kumimoji="1" lang="zh-CN" altLang="en-US" sz="2200" b="1" dirty="0">
                <a:solidFill>
                  <a:srgbClr val="000000"/>
                </a:solidFill>
                <a:latin typeface="Times New Roman" pitchFamily="18" charset="0"/>
                <a:cs typeface="Times New Roman" pitchFamily="18" charset="0"/>
              </a:rPr>
              <a:t>例：</a:t>
            </a:r>
            <a:endParaRPr kumimoji="1" lang="en-US" altLang="zh-CN" sz="2200" b="1" dirty="0">
              <a:solidFill>
                <a:srgbClr val="000000"/>
              </a:solidFill>
              <a:latin typeface="Times New Roman" pitchFamily="18" charset="0"/>
              <a:cs typeface="Times New Roman" pitchFamily="18" charset="0"/>
            </a:endParaRPr>
          </a:p>
          <a:p>
            <a:pPr eaLnBrk="0" hangingPunct="0">
              <a:spcAft>
                <a:spcPts val="0"/>
              </a:spcAft>
            </a:pPr>
            <a:r>
              <a:rPr kumimoji="1" lang="zh-CN" altLang="en-US" sz="2200" b="1" dirty="0">
                <a:latin typeface="Times New Roman" pitchFamily="18" charset="0"/>
                <a:cs typeface="Times New Roman" pitchFamily="18" charset="0"/>
              </a:rPr>
              <a:t>若</a:t>
            </a:r>
            <a:r>
              <a:rPr kumimoji="1" lang="en-US" altLang="zh-CN" sz="2200" b="1" dirty="0">
                <a:latin typeface="Times New Roman" pitchFamily="18" charset="0"/>
                <a:cs typeface="Times New Roman" pitchFamily="18" charset="0"/>
              </a:rPr>
              <a:t>A=1011</a:t>
            </a:r>
            <a:r>
              <a:rPr kumimoji="1" lang="zh-CN" altLang="en-US" sz="2200" b="1" dirty="0">
                <a:latin typeface="Times New Roman" pitchFamily="18" charset="0"/>
                <a:cs typeface="Times New Roman" pitchFamily="18" charset="0"/>
              </a:rPr>
              <a:t>，则</a:t>
            </a:r>
            <a:r>
              <a:rPr kumimoji="1" lang="en-US" altLang="zh-CN" sz="2200" b="1" dirty="0">
                <a:latin typeface="Times New Roman" pitchFamily="18" charset="0"/>
                <a:cs typeface="Times New Roman" pitchFamily="18" charset="0"/>
              </a:rPr>
              <a:t>&amp;A=1&amp;0&amp;1&amp;1=0</a:t>
            </a:r>
          </a:p>
        </p:txBody>
      </p:sp>
      <p:sp>
        <p:nvSpPr>
          <p:cNvPr id="7" name="Rectangle 3"/>
          <p:cNvSpPr>
            <a:spLocks noChangeArrowheads="1"/>
          </p:cNvSpPr>
          <p:nvPr/>
        </p:nvSpPr>
        <p:spPr bwMode="auto">
          <a:xfrm>
            <a:off x="1171838" y="1124744"/>
            <a:ext cx="7792650" cy="161890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1200"/>
              </a:spcAft>
            </a:pPr>
            <a:r>
              <a:rPr kumimoji="1" lang="en-US" altLang="zh-CN" sz="2400" b="1" dirty="0">
                <a:solidFill>
                  <a:srgbClr val="000000"/>
                </a:solidFill>
                <a:latin typeface="Times New Roman" pitchFamily="18" charset="0"/>
                <a:cs typeface="Times New Roman" pitchFamily="18" charset="0"/>
              </a:rPr>
              <a:t>&amp;	</a:t>
            </a:r>
            <a:r>
              <a:rPr kumimoji="1" lang="zh-CN" altLang="en-US" sz="2400" b="1" dirty="0">
                <a:solidFill>
                  <a:srgbClr val="000000"/>
                </a:solidFill>
                <a:latin typeface="Times New Roman" pitchFamily="18" charset="0"/>
                <a:cs typeface="Times New Roman" pitchFamily="18" charset="0"/>
              </a:rPr>
              <a:t>与</a:t>
            </a:r>
            <a:r>
              <a:rPr kumimoji="1" lang="en-US" altLang="zh-CN" sz="2400" b="1" dirty="0">
                <a:solidFill>
                  <a:srgbClr val="000000"/>
                </a:solidFill>
                <a:latin typeface="Times New Roman" pitchFamily="18" charset="0"/>
                <a:cs typeface="Times New Roman" pitchFamily="18" charset="0"/>
              </a:rPr>
              <a:t>				</a:t>
            </a:r>
            <a:r>
              <a:rPr lang="en-US" altLang="zh-CN" sz="2400" b="1" dirty="0">
                <a:latin typeface="Times New Roman" pitchFamily="18" charset="0"/>
                <a:cs typeface="Times New Roman" pitchFamily="18" charset="0"/>
              </a:rPr>
              <a:t>~&amp; </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与非</a:t>
            </a:r>
            <a:endParaRPr kumimoji="1" lang="en-US" altLang="zh-CN" sz="2400" b="1" dirty="0">
              <a:solidFill>
                <a:srgbClr val="000000"/>
              </a:solidFill>
              <a:latin typeface="Times New Roman" pitchFamily="18" charset="0"/>
              <a:cs typeface="Times New Roman" pitchFamily="18" charset="0"/>
            </a:endParaRPr>
          </a:p>
          <a:p>
            <a:pPr eaLnBrk="0" hangingPunct="0">
              <a:lnSpc>
                <a:spcPct val="110000"/>
              </a:lnSpc>
              <a:spcAft>
                <a:spcPts val="1200"/>
              </a:spcAft>
            </a:pP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或</a:t>
            </a:r>
            <a:r>
              <a:rPr kumimoji="1" lang="en-US" altLang="zh-CN" sz="2400" b="1" dirty="0">
                <a:solidFill>
                  <a:srgbClr val="000000"/>
                </a:solidFill>
                <a:latin typeface="Times New Roman" pitchFamily="18" charset="0"/>
                <a:cs typeface="Times New Roman" pitchFamily="18" charset="0"/>
              </a:rPr>
              <a:t>				~|		</a:t>
            </a:r>
            <a:r>
              <a:rPr kumimoji="1" lang="zh-CN" altLang="en-US" sz="2400" b="1" dirty="0">
                <a:solidFill>
                  <a:srgbClr val="000000"/>
                </a:solidFill>
                <a:latin typeface="Times New Roman" pitchFamily="18" charset="0"/>
                <a:cs typeface="Times New Roman" pitchFamily="18" charset="0"/>
              </a:rPr>
              <a:t>或非</a:t>
            </a:r>
            <a:endParaRPr kumimoji="1" lang="en-US" altLang="zh-CN" sz="2400" b="1" dirty="0">
              <a:solidFill>
                <a:srgbClr val="000000"/>
              </a:solidFill>
              <a:latin typeface="Times New Roman" pitchFamily="18" charset="0"/>
              <a:cs typeface="Times New Roman" pitchFamily="18" charset="0"/>
            </a:endParaRPr>
          </a:p>
          <a:p>
            <a:pPr eaLnBrk="0" hangingPunct="0">
              <a:lnSpc>
                <a:spcPct val="110000"/>
              </a:lnSpc>
              <a:spcAft>
                <a:spcPts val="1200"/>
              </a:spcAft>
            </a:pP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异或</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	</a:t>
            </a:r>
            <a:r>
              <a:rPr kumimoji="1" lang="zh-CN" altLang="en-US" sz="2400" b="1" dirty="0">
                <a:solidFill>
                  <a:srgbClr val="000000"/>
                </a:solidFill>
                <a:latin typeface="Times New Roman" pitchFamily="18" charset="0"/>
                <a:cs typeface="Times New Roman" pitchFamily="18" charset="0"/>
              </a:rPr>
              <a:t>同或</a:t>
            </a:r>
            <a:endParaRPr kumimoji="1" lang="en-US" altLang="zh-CN" sz="2400" b="1" dirty="0">
              <a:solidFill>
                <a:srgbClr val="000000"/>
              </a:solidFill>
              <a:latin typeface="Times New Roman" pitchFamily="18" charset="0"/>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17</a:t>
            </a:fld>
            <a:endParaRPr lang="zh-CN" altLang="en-US" dirty="0">
              <a:solidFill>
                <a:prstClr val="black"/>
              </a:solidFill>
            </a:endParaRPr>
          </a:p>
        </p:txBody>
      </p:sp>
    </p:spTree>
    <p:extLst>
      <p:ext uri="{BB962C8B-B14F-4D97-AF65-F5344CB8AC3E}">
        <p14:creationId xmlns:p14="http://schemas.microsoft.com/office/powerpoint/2010/main" val="3229028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1172393" y="260648"/>
            <a:ext cx="7288039"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12.4</a:t>
            </a:r>
            <a:r>
              <a:rPr lang="en-US" altLang="zh-CN" sz="3600" b="1" dirty="0">
                <a:solidFill>
                  <a:srgbClr val="7030A0"/>
                </a:solidFill>
                <a:latin typeface="宋体" pitchFamily="2" charset="-122"/>
              </a:rPr>
              <a:t>  </a:t>
            </a:r>
            <a:r>
              <a:rPr lang="zh-CN" altLang="en-US" sz="3600" b="1" dirty="0">
                <a:solidFill>
                  <a:srgbClr val="7030A0"/>
                </a:solidFill>
                <a:latin typeface="宋体" pitchFamily="2" charset="-122"/>
              </a:rPr>
              <a:t>常用语句补充</a:t>
            </a:r>
            <a:endParaRPr lang="zh-CN" altLang="en-US" sz="3600" b="1" dirty="0">
              <a:solidFill>
                <a:srgbClr val="7030A0"/>
              </a:solidFill>
              <a:latin typeface="Times New Roman" pitchFamily="18" charset="0"/>
              <a:cs typeface="Times New Roman" pitchFamily="18" charset="0"/>
            </a:endParaRPr>
          </a:p>
        </p:txBody>
      </p:sp>
      <p:sp>
        <p:nvSpPr>
          <p:cNvPr id="5" name="Rectangle 2"/>
          <p:cNvSpPr>
            <a:spLocks noGrp="1" noChangeArrowheads="1"/>
          </p:cNvSpPr>
          <p:nvPr/>
        </p:nvSpPr>
        <p:spPr bwMode="auto">
          <a:xfrm>
            <a:off x="1174750" y="1477817"/>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§12.4.1 initial </a:t>
            </a:r>
            <a:r>
              <a:rPr lang="zh-CN" altLang="en-US" sz="3000" b="1" dirty="0">
                <a:solidFill>
                  <a:srgbClr val="000000"/>
                </a:solidFill>
                <a:latin typeface="Times New Roman" pitchFamily="18" charset="0"/>
                <a:cs typeface="Times New Roman" pitchFamily="18" charset="0"/>
              </a:rPr>
              <a:t>过程语句使用示例</a:t>
            </a:r>
          </a:p>
        </p:txBody>
      </p:sp>
      <p:sp>
        <p:nvSpPr>
          <p:cNvPr id="6" name="Rectangle 3"/>
          <p:cNvSpPr>
            <a:spLocks noChangeArrowheads="1"/>
          </p:cNvSpPr>
          <p:nvPr/>
        </p:nvSpPr>
        <p:spPr bwMode="auto">
          <a:xfrm>
            <a:off x="1318766" y="2259971"/>
            <a:ext cx="7586588" cy="98488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initial</a:t>
            </a:r>
          </a:p>
          <a:p>
            <a:pPr eaLnBrk="0" hangingPunct="0">
              <a:spcAft>
                <a:spcPts val="1200"/>
              </a:spcAft>
            </a:pPr>
            <a:r>
              <a:rPr kumimoji="1" lang="en-US" altLang="zh-CN" sz="2400" b="1" dirty="0">
                <a:solidFill>
                  <a:srgbClr val="000000"/>
                </a:solidFill>
                <a:latin typeface="Times New Roman" pitchFamily="18" charset="0"/>
                <a:cs typeface="Times New Roman" pitchFamily="18" charset="0"/>
              </a:rPr>
              <a:t>    begin  </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；语句</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  end</a:t>
            </a:r>
          </a:p>
        </p:txBody>
      </p:sp>
      <p:sp>
        <p:nvSpPr>
          <p:cNvPr id="7" name="矩形 6"/>
          <p:cNvSpPr>
            <a:spLocks noChangeArrowheads="1"/>
          </p:cNvSpPr>
          <p:nvPr/>
        </p:nvSpPr>
        <p:spPr bwMode="auto">
          <a:xfrm>
            <a:off x="1246758" y="3570284"/>
            <a:ext cx="7658596" cy="165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solidFill>
                  <a:srgbClr val="0000FF"/>
                </a:solidFill>
                <a:latin typeface="Times New Roman" pitchFamily="18" charset="0"/>
                <a:cs typeface="Times New Roman" pitchFamily="18" charset="0"/>
              </a:rPr>
              <a:t>没有敏感信号表</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不带触发条件</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initial</a:t>
            </a:r>
            <a:r>
              <a:rPr lang="zh-CN" altLang="en-US" sz="2200" b="1" dirty="0">
                <a:latin typeface="Times New Roman" pitchFamily="18" charset="0"/>
                <a:cs typeface="Times New Roman" pitchFamily="18" charset="0"/>
              </a:rPr>
              <a:t>过程中的块语句沿时间方向轴</a:t>
            </a:r>
            <a:r>
              <a:rPr lang="zh-CN" altLang="en-US" sz="2200" b="1" dirty="0">
                <a:solidFill>
                  <a:srgbClr val="0000FF"/>
                </a:solidFill>
                <a:latin typeface="Times New Roman" pitchFamily="18" charset="0"/>
                <a:cs typeface="Times New Roman" pitchFamily="18" charset="0"/>
              </a:rPr>
              <a:t>只执行一次</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最常用于仿真模块中</a:t>
            </a:r>
            <a:r>
              <a:rPr lang="zh-CN" altLang="en-US" sz="2200" b="1" dirty="0">
                <a:solidFill>
                  <a:srgbClr val="0000FF"/>
                </a:solidFill>
                <a:latin typeface="Times New Roman" pitchFamily="18" charset="0"/>
                <a:cs typeface="Times New Roman" pitchFamily="18" charset="0"/>
              </a:rPr>
              <a:t>对激励矢量的描述</a:t>
            </a:r>
            <a:r>
              <a:rPr lang="zh-CN" altLang="en-US" sz="2200" b="1" dirty="0">
                <a:latin typeface="Times New Roman" pitchFamily="18" charset="0"/>
                <a:cs typeface="Times New Roman" pitchFamily="18" charset="0"/>
              </a:rPr>
              <a:t>，或用于</a:t>
            </a:r>
            <a:r>
              <a:rPr lang="zh-CN" altLang="en-US" sz="2200" b="1" dirty="0">
                <a:solidFill>
                  <a:srgbClr val="0000FF"/>
                </a:solidFill>
                <a:latin typeface="Times New Roman" pitchFamily="18" charset="0"/>
                <a:cs typeface="Times New Roman" pitchFamily="18" charset="0"/>
              </a:rPr>
              <a:t>给寄存器变量赋初值</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18</a:t>
            </a:fld>
            <a:endParaRPr lang="zh-CN" altLang="en-US" dirty="0">
              <a:solidFill>
                <a:prstClr val="black"/>
              </a:solidFill>
            </a:endParaRPr>
          </a:p>
        </p:txBody>
      </p:sp>
    </p:spTree>
    <p:extLst>
      <p:ext uri="{BB962C8B-B14F-4D97-AF65-F5344CB8AC3E}">
        <p14:creationId xmlns:p14="http://schemas.microsoft.com/office/powerpoint/2010/main" val="3864004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Text Box 9"/>
          <p:cNvSpPr txBox="1">
            <a:spLocks noChangeArrowheads="1"/>
          </p:cNvSpPr>
          <p:nvPr/>
        </p:nvSpPr>
        <p:spPr bwMode="auto">
          <a:xfrm>
            <a:off x="1148846" y="404664"/>
            <a:ext cx="70567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12-1</a:t>
            </a:r>
            <a:r>
              <a:rPr kumimoji="1" lang="zh-CN" altLang="en-US" sz="2400" b="1" dirty="0">
                <a:solidFill>
                  <a:srgbClr val="F79646">
                    <a:lumMod val="50000"/>
                  </a:srgbClr>
                </a:solidFill>
                <a:latin typeface="Times New Roman" pitchFamily="18" charset="0"/>
                <a:cs typeface="Times New Roman" pitchFamily="18" charset="0"/>
              </a:rPr>
              <a:t>：产生指定激励信号的测试模块</a:t>
            </a:r>
            <a:endParaRPr kumimoji="1" lang="zh-CN" altLang="en-US" sz="2200" b="1" dirty="0">
              <a:solidFill>
                <a:srgbClr val="0000FF"/>
              </a:solidFill>
              <a:latin typeface="Times New Roman" pitchFamily="18" charset="0"/>
              <a:cs typeface="Times New Roman" pitchFamily="18" charset="0"/>
            </a:endParaRPr>
          </a:p>
        </p:txBody>
      </p:sp>
      <p:sp>
        <p:nvSpPr>
          <p:cNvPr id="10" name="Text Box 9"/>
          <p:cNvSpPr txBox="1">
            <a:spLocks noChangeArrowheads="1"/>
          </p:cNvSpPr>
          <p:nvPr/>
        </p:nvSpPr>
        <p:spPr bwMode="auto">
          <a:xfrm>
            <a:off x="1043608" y="1076538"/>
            <a:ext cx="7848871" cy="501675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`timescale 1ns/100ps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声明仿真时间单位是</a:t>
            </a:r>
            <a:r>
              <a:rPr kumimoji="1" lang="en-US" altLang="zh-CN" sz="2000" b="1" dirty="0">
                <a:solidFill>
                  <a:schemeClr val="accent6">
                    <a:lumMod val="50000"/>
                  </a:schemeClr>
                </a:solidFill>
                <a:latin typeface="Times New Roman" pitchFamily="18" charset="0"/>
                <a:cs typeface="Times New Roman" pitchFamily="18" charset="0"/>
              </a:rPr>
              <a:t>1ns</a:t>
            </a:r>
            <a:r>
              <a:rPr kumimoji="1" lang="zh-CN" altLang="en-US" sz="2000" b="1" dirty="0">
                <a:solidFill>
                  <a:schemeClr val="accent6">
                    <a:lumMod val="50000"/>
                  </a:schemeClr>
                </a:solidFill>
                <a:latin typeface="Times New Roman" pitchFamily="18" charset="0"/>
                <a:cs typeface="Times New Roman" pitchFamily="18" charset="0"/>
              </a:rPr>
              <a:t>，仿真精度也是</a:t>
            </a:r>
            <a:r>
              <a:rPr kumimoji="1" lang="en-US" altLang="zh-CN" sz="2000" b="1" dirty="0">
                <a:solidFill>
                  <a:schemeClr val="accent6">
                    <a:lumMod val="50000"/>
                  </a:schemeClr>
                </a:solidFill>
                <a:latin typeface="Times New Roman" pitchFamily="18" charset="0"/>
                <a:cs typeface="Times New Roman" pitchFamily="18" charset="0"/>
              </a:rPr>
              <a:t>100ps</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module test;</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定义</a:t>
            </a:r>
            <a:r>
              <a:rPr kumimoji="1" lang="en-US" altLang="zh-CN" sz="2000" b="1" dirty="0" err="1">
                <a:solidFill>
                  <a:schemeClr val="accent6">
                    <a:lumMod val="50000"/>
                  </a:schemeClr>
                </a:solidFill>
                <a:latin typeface="Times New Roman" pitchFamily="18" charset="0"/>
                <a:cs typeface="Times New Roman" pitchFamily="18" charset="0"/>
              </a:rPr>
              <a:t>testbench</a:t>
            </a:r>
            <a:r>
              <a:rPr kumimoji="1" lang="zh-CN" altLang="en-US" sz="2000" b="1" dirty="0">
                <a:solidFill>
                  <a:schemeClr val="accent6">
                    <a:lumMod val="50000"/>
                  </a:schemeClr>
                </a:solidFill>
                <a:latin typeface="Times New Roman" pitchFamily="18" charset="0"/>
                <a:cs typeface="Times New Roman" pitchFamily="18" charset="0"/>
              </a:rPr>
              <a:t>名为</a:t>
            </a:r>
            <a:r>
              <a:rPr kumimoji="1" lang="en-US" altLang="zh-CN" sz="2000" b="1" dirty="0">
                <a:solidFill>
                  <a:schemeClr val="accent6">
                    <a:lumMod val="50000"/>
                  </a:schemeClr>
                </a:solidFill>
                <a:latin typeface="Times New Roman" pitchFamily="18" charset="0"/>
                <a:cs typeface="Times New Roman" pitchFamily="18" charset="0"/>
              </a:rPr>
              <a:t>test</a:t>
            </a:r>
            <a:r>
              <a:rPr kumimoji="1" lang="zh-CN" altLang="en-US" sz="2000" b="1" dirty="0">
                <a:solidFill>
                  <a:schemeClr val="accent6">
                    <a:lumMod val="50000"/>
                  </a:schemeClr>
                </a:solidFill>
                <a:latin typeface="Times New Roman" pitchFamily="18" charset="0"/>
                <a:cs typeface="Times New Roman" pitchFamily="18" charset="0"/>
              </a:rPr>
              <a:t>的测试模块</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chemeClr val="tx1"/>
                </a:solidFill>
                <a:latin typeface="Times New Roman" pitchFamily="18" charset="0"/>
                <a:cs typeface="Times New Roman" pitchFamily="18" charset="0"/>
              </a:rPr>
              <a:t>reg</a:t>
            </a:r>
            <a:r>
              <a:rPr kumimoji="1" lang="en-US" altLang="zh-CN" sz="2000" b="1" dirty="0">
                <a:solidFill>
                  <a:schemeClr val="tx1"/>
                </a:solidFill>
                <a:latin typeface="Times New Roman" pitchFamily="18" charset="0"/>
                <a:cs typeface="Times New Roman" pitchFamily="18" charset="0"/>
              </a:rPr>
              <a:t> A, B, C;</a:t>
            </a:r>
          </a:p>
          <a:p>
            <a:pPr eaLnBrk="0" hangingPunct="0"/>
            <a:r>
              <a:rPr kumimoji="1" lang="en-US" altLang="zh-CN" sz="2000" b="1" dirty="0">
                <a:solidFill>
                  <a:schemeClr val="tx1"/>
                </a:solidFill>
                <a:latin typeface="Times New Roman" pitchFamily="18" charset="0"/>
                <a:cs typeface="Times New Roman" pitchFamily="18" charset="0"/>
              </a:rPr>
              <a:t>    initial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定义</a:t>
            </a:r>
            <a:r>
              <a:rPr kumimoji="1" lang="en-US" altLang="zh-CN" sz="2000" b="1" dirty="0">
                <a:solidFill>
                  <a:schemeClr val="accent6">
                    <a:lumMod val="50000"/>
                  </a:schemeClr>
                </a:solidFill>
                <a:latin typeface="Times New Roman" pitchFamily="18" charset="0"/>
                <a:cs typeface="Times New Roman" pitchFamily="18" charset="0"/>
              </a:rPr>
              <a:t>initial</a:t>
            </a:r>
            <a:r>
              <a:rPr kumimoji="1" lang="zh-CN" altLang="en-US" sz="2000" b="1" dirty="0">
                <a:solidFill>
                  <a:schemeClr val="accent6">
                    <a:lumMod val="50000"/>
                  </a:schemeClr>
                </a:solidFill>
                <a:latin typeface="Times New Roman" pitchFamily="18" charset="0"/>
                <a:cs typeface="Times New Roman" pitchFamily="18" charset="0"/>
              </a:rPr>
              <a:t>过程语句测试模块</a:t>
            </a:r>
            <a:endParaRPr kumimoji="1" lang="en-US" altLang="zh-CN" sz="2000" b="1" dirty="0">
              <a:solidFill>
                <a:schemeClr val="tx1"/>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begin</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A=0; B=1; C=0</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在过程中分别定义</a:t>
            </a:r>
            <a:r>
              <a:rPr kumimoji="1" lang="en-US" altLang="zh-CN" sz="2000" b="1" dirty="0">
                <a:solidFill>
                  <a:schemeClr val="accent6">
                    <a:lumMod val="50000"/>
                  </a:schemeClr>
                </a:solidFill>
                <a:latin typeface="Times New Roman" pitchFamily="18" charset="0"/>
                <a:cs typeface="Times New Roman" pitchFamily="18" charset="0"/>
              </a:rPr>
              <a:t>A</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B</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C</a:t>
            </a:r>
            <a:r>
              <a:rPr kumimoji="1" lang="zh-CN" altLang="en-US" sz="2000" b="1" dirty="0">
                <a:solidFill>
                  <a:schemeClr val="accent6">
                    <a:lumMod val="50000"/>
                  </a:schemeClr>
                </a:solidFill>
                <a:latin typeface="Times New Roman" pitchFamily="18" charset="0"/>
                <a:cs typeface="Times New Roman" pitchFamily="18" charset="0"/>
              </a:rPr>
              <a:t>在时刻</a:t>
            </a:r>
            <a:r>
              <a:rPr kumimoji="1" lang="en-US" altLang="zh-CN" sz="2000" b="1" dirty="0">
                <a:solidFill>
                  <a:schemeClr val="accent6">
                    <a:lumMod val="50000"/>
                  </a:schemeClr>
                </a:solidFill>
                <a:latin typeface="Times New Roman" pitchFamily="18" charset="0"/>
                <a:cs typeface="Times New Roman" pitchFamily="18" charset="0"/>
              </a:rPr>
              <a:t>0</a:t>
            </a:r>
            <a:r>
              <a:rPr kumimoji="1" lang="zh-CN" altLang="en-US" sz="2000" b="1" dirty="0">
                <a:solidFill>
                  <a:schemeClr val="accent6">
                    <a:lumMod val="50000"/>
                  </a:schemeClr>
                </a:solidFill>
                <a:latin typeface="Times New Roman" pitchFamily="18" charset="0"/>
                <a:cs typeface="Times New Roman" pitchFamily="18" charset="0"/>
              </a:rPr>
              <a:t>的初始值</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#50  A=1; B=0;</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经过</a:t>
            </a:r>
            <a:r>
              <a:rPr kumimoji="1" lang="en-US" altLang="zh-CN" sz="2000" b="1" dirty="0">
                <a:solidFill>
                  <a:schemeClr val="accent6">
                    <a:lumMod val="50000"/>
                  </a:schemeClr>
                </a:solidFill>
                <a:latin typeface="Times New Roman" pitchFamily="18" charset="0"/>
                <a:cs typeface="Times New Roman" pitchFamily="18" charset="0"/>
              </a:rPr>
              <a:t>50ns</a:t>
            </a:r>
            <a:r>
              <a:rPr kumimoji="1" lang="zh-CN" altLang="en-US" sz="2000" b="1" dirty="0">
                <a:solidFill>
                  <a:schemeClr val="accent6">
                    <a:lumMod val="50000"/>
                  </a:schemeClr>
                </a:solidFill>
                <a:latin typeface="Times New Roman" pitchFamily="18" charset="0"/>
                <a:cs typeface="Times New Roman" pitchFamily="18" charset="0"/>
              </a:rPr>
              <a:t>延时后，在仿真时刻</a:t>
            </a:r>
            <a:r>
              <a:rPr kumimoji="1" lang="en-US" altLang="zh-CN" sz="2000" b="1" dirty="0">
                <a:solidFill>
                  <a:schemeClr val="accent6">
                    <a:lumMod val="50000"/>
                  </a:schemeClr>
                </a:solidFill>
                <a:latin typeface="Times New Roman" pitchFamily="18" charset="0"/>
                <a:cs typeface="Times New Roman" pitchFamily="18" charset="0"/>
              </a:rPr>
              <a:t>50ns</a:t>
            </a:r>
            <a:r>
              <a:rPr kumimoji="1" lang="zh-CN" altLang="en-US" sz="2000" b="1" dirty="0">
                <a:solidFill>
                  <a:schemeClr val="accent6">
                    <a:lumMod val="50000"/>
                  </a:schemeClr>
                </a:solidFill>
                <a:latin typeface="Times New Roman" pitchFamily="18" charset="0"/>
                <a:cs typeface="Times New Roman" pitchFamily="18" charset="0"/>
              </a:rPr>
              <a:t>时</a:t>
            </a:r>
            <a:r>
              <a:rPr kumimoji="1" lang="en-US" altLang="zh-CN" sz="2000" b="1" dirty="0">
                <a:solidFill>
                  <a:schemeClr val="accent6">
                    <a:lumMod val="50000"/>
                  </a:schemeClr>
                </a:solidFill>
                <a:latin typeface="Times New Roman" pitchFamily="18" charset="0"/>
                <a:cs typeface="Times New Roman" pitchFamily="18" charset="0"/>
              </a:rPr>
              <a:t>A</a:t>
            </a:r>
            <a:r>
              <a:rPr kumimoji="1" lang="zh-CN" altLang="en-US" sz="2000" b="1" dirty="0">
                <a:solidFill>
                  <a:schemeClr val="accent6">
                    <a:lumMod val="50000"/>
                  </a:schemeClr>
                </a:solidFill>
                <a:latin typeface="Times New Roman" pitchFamily="18" charset="0"/>
                <a:cs typeface="Times New Roman" pitchFamily="18" charset="0"/>
              </a:rPr>
              <a:t>和</a:t>
            </a:r>
            <a:r>
              <a:rPr kumimoji="1" lang="en-US" altLang="zh-CN" sz="2000" b="1" dirty="0">
                <a:solidFill>
                  <a:schemeClr val="accent6">
                    <a:lumMod val="50000"/>
                  </a:schemeClr>
                </a:solidFill>
                <a:latin typeface="Times New Roman" pitchFamily="18" charset="0"/>
                <a:cs typeface="Times New Roman" pitchFamily="18" charset="0"/>
              </a:rPr>
              <a:t>B</a:t>
            </a:r>
            <a:r>
              <a:rPr kumimoji="1" lang="zh-CN" altLang="en-US" sz="2000" b="1" dirty="0">
                <a:solidFill>
                  <a:schemeClr val="accent6">
                    <a:lumMod val="50000"/>
                  </a:schemeClr>
                </a:solidFill>
                <a:latin typeface="Times New Roman" pitchFamily="18" charset="0"/>
                <a:cs typeface="Times New Roman" pitchFamily="18" charset="0"/>
              </a:rPr>
              <a:t>的输入</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值分别是</a:t>
            </a:r>
            <a:r>
              <a:rPr kumimoji="1" lang="en-US" altLang="zh-CN" sz="2000" b="1" dirty="0">
                <a:solidFill>
                  <a:schemeClr val="accent6">
                    <a:lumMod val="50000"/>
                  </a:schemeClr>
                </a:solidFill>
                <a:latin typeface="Times New Roman" pitchFamily="18" charset="0"/>
                <a:cs typeface="Times New Roman" pitchFamily="18" charset="0"/>
              </a:rPr>
              <a:t>1,0</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#50  A=0; C=1;</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又经过</a:t>
            </a:r>
            <a:r>
              <a:rPr kumimoji="1" lang="en-US" altLang="zh-CN" sz="2000" b="1" dirty="0">
                <a:solidFill>
                  <a:schemeClr val="accent6">
                    <a:lumMod val="50000"/>
                  </a:schemeClr>
                </a:solidFill>
                <a:latin typeface="Times New Roman" pitchFamily="18" charset="0"/>
                <a:cs typeface="Times New Roman" pitchFamily="18" charset="0"/>
              </a:rPr>
              <a:t>50ns</a:t>
            </a:r>
            <a:r>
              <a:rPr kumimoji="1" lang="zh-CN" altLang="en-US" sz="2000" b="1" dirty="0">
                <a:solidFill>
                  <a:schemeClr val="accent6">
                    <a:lumMod val="50000"/>
                  </a:schemeClr>
                </a:solidFill>
                <a:latin typeface="Times New Roman" pitchFamily="18" charset="0"/>
                <a:cs typeface="Times New Roman" pitchFamily="18" charset="0"/>
              </a:rPr>
              <a:t>延时后，在时刻</a:t>
            </a:r>
            <a:r>
              <a:rPr kumimoji="1" lang="en-US" altLang="zh-CN" sz="2000" b="1" dirty="0">
                <a:solidFill>
                  <a:schemeClr val="accent6">
                    <a:lumMod val="50000"/>
                  </a:schemeClr>
                </a:solidFill>
                <a:latin typeface="Times New Roman" pitchFamily="18" charset="0"/>
                <a:cs typeface="Times New Roman" pitchFamily="18" charset="0"/>
              </a:rPr>
              <a:t>100ns</a:t>
            </a:r>
            <a:r>
              <a:rPr kumimoji="1" lang="zh-CN" altLang="en-US" sz="2000" b="1" dirty="0">
                <a:solidFill>
                  <a:schemeClr val="accent6">
                    <a:lumMod val="50000"/>
                  </a:schemeClr>
                </a:solidFill>
                <a:latin typeface="Times New Roman" pitchFamily="18" charset="0"/>
                <a:cs typeface="Times New Roman" pitchFamily="18" charset="0"/>
              </a:rPr>
              <a:t>时</a:t>
            </a:r>
            <a:r>
              <a:rPr kumimoji="1" lang="en-US" altLang="zh-CN" sz="2000" b="1" dirty="0">
                <a:solidFill>
                  <a:schemeClr val="accent6">
                    <a:lumMod val="50000"/>
                  </a:schemeClr>
                </a:solidFill>
                <a:latin typeface="Times New Roman" pitchFamily="18" charset="0"/>
                <a:cs typeface="Times New Roman" pitchFamily="18" charset="0"/>
              </a:rPr>
              <a:t>A</a:t>
            </a:r>
            <a:r>
              <a:rPr kumimoji="1" lang="zh-CN" altLang="en-US" sz="2000" b="1" dirty="0">
                <a:solidFill>
                  <a:schemeClr val="accent6">
                    <a:lumMod val="50000"/>
                  </a:schemeClr>
                </a:solidFill>
                <a:latin typeface="Times New Roman" pitchFamily="18" charset="0"/>
                <a:cs typeface="Times New Roman" pitchFamily="18" charset="0"/>
              </a:rPr>
              <a:t>和</a:t>
            </a:r>
            <a:r>
              <a:rPr kumimoji="1" lang="en-US" altLang="zh-CN" sz="2000" b="1" dirty="0">
                <a:solidFill>
                  <a:schemeClr val="accent6">
                    <a:lumMod val="50000"/>
                  </a:schemeClr>
                </a:solidFill>
                <a:latin typeface="Times New Roman" pitchFamily="18" charset="0"/>
                <a:cs typeface="Times New Roman" pitchFamily="18" charset="0"/>
              </a:rPr>
              <a:t>C</a:t>
            </a:r>
            <a:r>
              <a:rPr kumimoji="1" lang="zh-CN" altLang="en-US" sz="2000" b="1" dirty="0">
                <a:solidFill>
                  <a:schemeClr val="accent6">
                    <a:lumMod val="50000"/>
                  </a:schemeClr>
                </a:solidFill>
                <a:latin typeface="Times New Roman" pitchFamily="18" charset="0"/>
                <a:cs typeface="Times New Roman" pitchFamily="18" charset="0"/>
              </a:rPr>
              <a:t>的输入值</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分别是</a:t>
            </a:r>
            <a:r>
              <a:rPr kumimoji="1" lang="en-US" altLang="zh-CN" sz="2000" b="1" dirty="0">
                <a:solidFill>
                  <a:schemeClr val="accent6">
                    <a:lumMod val="50000"/>
                  </a:schemeClr>
                </a:solidFill>
                <a:latin typeface="Times New Roman" pitchFamily="18" charset="0"/>
                <a:cs typeface="Times New Roman" pitchFamily="18" charset="0"/>
              </a:rPr>
              <a:t>0,1</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#50  B=1</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再经过</a:t>
            </a:r>
            <a:r>
              <a:rPr kumimoji="1" lang="en-US" altLang="zh-CN" sz="2000" b="1" dirty="0">
                <a:solidFill>
                  <a:schemeClr val="accent6">
                    <a:lumMod val="50000"/>
                  </a:schemeClr>
                </a:solidFill>
                <a:latin typeface="Times New Roman" pitchFamily="18" charset="0"/>
                <a:cs typeface="Times New Roman" pitchFamily="18" charset="0"/>
              </a:rPr>
              <a:t>50ns</a:t>
            </a:r>
            <a:r>
              <a:rPr kumimoji="1" lang="zh-CN" altLang="en-US" sz="2000" b="1" dirty="0">
                <a:solidFill>
                  <a:schemeClr val="accent6">
                    <a:lumMod val="50000"/>
                  </a:schemeClr>
                </a:solidFill>
                <a:latin typeface="Times New Roman" pitchFamily="18" charset="0"/>
                <a:cs typeface="Times New Roman" pitchFamily="18" charset="0"/>
              </a:rPr>
              <a:t>延时后，在时刻</a:t>
            </a:r>
            <a:r>
              <a:rPr kumimoji="1" lang="en-US" altLang="zh-CN" sz="2000" b="1" dirty="0">
                <a:solidFill>
                  <a:schemeClr val="accent6">
                    <a:lumMod val="50000"/>
                  </a:schemeClr>
                </a:solidFill>
                <a:latin typeface="Times New Roman" pitchFamily="18" charset="0"/>
                <a:cs typeface="Times New Roman" pitchFamily="18" charset="0"/>
              </a:rPr>
              <a:t>150ns</a:t>
            </a:r>
            <a:r>
              <a:rPr kumimoji="1" lang="zh-CN" altLang="en-US" sz="2000" b="1" dirty="0">
                <a:solidFill>
                  <a:schemeClr val="accent6">
                    <a:lumMod val="50000"/>
                  </a:schemeClr>
                </a:solidFill>
                <a:latin typeface="Times New Roman" pitchFamily="18" charset="0"/>
                <a:cs typeface="Times New Roman" pitchFamily="18" charset="0"/>
              </a:rPr>
              <a:t>时</a:t>
            </a:r>
            <a:r>
              <a:rPr kumimoji="1" lang="en-US" altLang="zh-CN" sz="2000" b="1" dirty="0">
                <a:solidFill>
                  <a:schemeClr val="accent6">
                    <a:lumMod val="50000"/>
                  </a:schemeClr>
                </a:solidFill>
                <a:latin typeface="Times New Roman" pitchFamily="18" charset="0"/>
                <a:cs typeface="Times New Roman" pitchFamily="18" charset="0"/>
              </a:rPr>
              <a:t>B</a:t>
            </a:r>
            <a:r>
              <a:rPr kumimoji="1" lang="zh-CN" altLang="en-US" sz="2000" b="1" dirty="0">
                <a:solidFill>
                  <a:schemeClr val="accent6">
                    <a:lumMod val="50000"/>
                  </a:schemeClr>
                </a:solidFill>
                <a:latin typeface="Times New Roman" pitchFamily="18" charset="0"/>
                <a:cs typeface="Times New Roman" pitchFamily="18" charset="0"/>
              </a:rPr>
              <a:t>的输入值分别是</a:t>
            </a:r>
            <a:r>
              <a:rPr kumimoji="1" lang="en-US" altLang="zh-CN" sz="2000" b="1" dirty="0">
                <a:solidFill>
                  <a:schemeClr val="accent6">
                    <a:lumMod val="50000"/>
                  </a:schemeClr>
                </a:solidFill>
                <a:latin typeface="Times New Roman" pitchFamily="18" charset="0"/>
                <a:cs typeface="Times New Roman" pitchFamily="18" charset="0"/>
              </a:rPr>
              <a:t>1</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#50  B=0;C=0;</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再经过</a:t>
            </a:r>
            <a:r>
              <a:rPr kumimoji="1" lang="en-US" altLang="zh-CN" sz="2000" b="1" dirty="0">
                <a:solidFill>
                  <a:schemeClr val="accent6">
                    <a:lumMod val="50000"/>
                  </a:schemeClr>
                </a:solidFill>
                <a:latin typeface="Times New Roman" pitchFamily="18" charset="0"/>
                <a:cs typeface="Times New Roman" pitchFamily="18" charset="0"/>
              </a:rPr>
              <a:t>50ns</a:t>
            </a:r>
            <a:r>
              <a:rPr kumimoji="1" lang="zh-CN" altLang="en-US" sz="2000" b="1" dirty="0">
                <a:solidFill>
                  <a:schemeClr val="accent6">
                    <a:lumMod val="50000"/>
                  </a:schemeClr>
                </a:solidFill>
                <a:latin typeface="Times New Roman" pitchFamily="18" charset="0"/>
                <a:cs typeface="Times New Roman" pitchFamily="18" charset="0"/>
              </a:rPr>
              <a:t>延时后，在时刻</a:t>
            </a:r>
            <a:r>
              <a:rPr kumimoji="1" lang="en-US" altLang="zh-CN" sz="2000" b="1" dirty="0">
                <a:solidFill>
                  <a:schemeClr val="accent6">
                    <a:lumMod val="50000"/>
                  </a:schemeClr>
                </a:solidFill>
                <a:latin typeface="Times New Roman" pitchFamily="18" charset="0"/>
                <a:cs typeface="Times New Roman" pitchFamily="18" charset="0"/>
              </a:rPr>
              <a:t>200ns</a:t>
            </a:r>
            <a:r>
              <a:rPr kumimoji="1" lang="zh-CN" altLang="en-US" sz="2000" b="1" dirty="0">
                <a:solidFill>
                  <a:schemeClr val="accent6">
                    <a:lumMod val="50000"/>
                  </a:schemeClr>
                </a:solidFill>
                <a:latin typeface="Times New Roman" pitchFamily="18" charset="0"/>
                <a:cs typeface="Times New Roman" pitchFamily="18" charset="0"/>
              </a:rPr>
              <a:t>时</a:t>
            </a:r>
            <a:r>
              <a:rPr kumimoji="1" lang="en-US" altLang="zh-CN" sz="2000" b="1" dirty="0">
                <a:solidFill>
                  <a:schemeClr val="accent6">
                    <a:lumMod val="50000"/>
                  </a:schemeClr>
                </a:solidFill>
                <a:latin typeface="Times New Roman" pitchFamily="18" charset="0"/>
                <a:cs typeface="Times New Roman" pitchFamily="18" charset="0"/>
              </a:rPr>
              <a:t>B</a:t>
            </a:r>
            <a:r>
              <a:rPr kumimoji="1" lang="zh-CN" altLang="en-US" sz="2000" b="1" dirty="0">
                <a:solidFill>
                  <a:schemeClr val="accent6">
                    <a:lumMod val="50000"/>
                  </a:schemeClr>
                </a:solidFill>
                <a:latin typeface="Times New Roman" pitchFamily="18" charset="0"/>
                <a:cs typeface="Times New Roman" pitchFamily="18" charset="0"/>
              </a:rPr>
              <a:t>和</a:t>
            </a:r>
            <a:r>
              <a:rPr kumimoji="1" lang="en-US" altLang="zh-CN" sz="2000" b="1" dirty="0">
                <a:solidFill>
                  <a:schemeClr val="accent6">
                    <a:lumMod val="50000"/>
                  </a:schemeClr>
                </a:solidFill>
                <a:latin typeface="Times New Roman" pitchFamily="18" charset="0"/>
                <a:cs typeface="Times New Roman" pitchFamily="18" charset="0"/>
              </a:rPr>
              <a:t>C</a:t>
            </a:r>
            <a:r>
              <a:rPr kumimoji="1" lang="zh-CN" altLang="en-US" sz="2000" b="1" dirty="0">
                <a:solidFill>
                  <a:schemeClr val="accent6">
                    <a:lumMod val="50000"/>
                  </a:schemeClr>
                </a:solidFill>
                <a:latin typeface="Times New Roman" pitchFamily="18" charset="0"/>
                <a:cs typeface="Times New Roman" pitchFamily="18" charset="0"/>
              </a:rPr>
              <a:t>的输入值</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分别都是</a:t>
            </a:r>
            <a:r>
              <a:rPr kumimoji="1" lang="en-US" altLang="zh-CN" sz="2000" b="1" dirty="0">
                <a:solidFill>
                  <a:schemeClr val="accent6">
                    <a:lumMod val="50000"/>
                  </a:schemeClr>
                </a:solidFill>
                <a:latin typeface="Times New Roman" pitchFamily="18" charset="0"/>
                <a:cs typeface="Times New Roman" pitchFamily="18" charset="0"/>
              </a:rPr>
              <a:t>0</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#50  $finish;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又经过</a:t>
            </a:r>
            <a:r>
              <a:rPr kumimoji="1" lang="en-US" altLang="zh-CN" sz="2000" b="1" dirty="0">
                <a:solidFill>
                  <a:schemeClr val="accent6">
                    <a:lumMod val="50000"/>
                  </a:schemeClr>
                </a:solidFill>
                <a:latin typeface="Times New Roman" pitchFamily="18" charset="0"/>
                <a:cs typeface="Times New Roman" pitchFamily="18" charset="0"/>
              </a:rPr>
              <a:t>50ns</a:t>
            </a:r>
            <a:r>
              <a:rPr kumimoji="1" lang="zh-CN" altLang="en-US" sz="2000" b="1" dirty="0">
                <a:solidFill>
                  <a:schemeClr val="accent6">
                    <a:lumMod val="50000"/>
                  </a:schemeClr>
                </a:solidFill>
                <a:latin typeface="Times New Roman" pitchFamily="18" charset="0"/>
                <a:cs typeface="Times New Roman" pitchFamily="18" charset="0"/>
              </a:rPr>
              <a:t>延时后，结束</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end</a:t>
            </a:r>
          </a:p>
          <a:p>
            <a:pPr eaLnBrk="0" fontAlgn="base" hangingPunct="0">
              <a:spcAft>
                <a:spcPct val="0"/>
              </a:spcAft>
            </a:pPr>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19</a:t>
            </a:fld>
            <a:endParaRPr lang="zh-CN" altLang="en-US" dirty="0">
              <a:solidFill>
                <a:prstClr val="black"/>
              </a:solidFill>
            </a:endParaRPr>
          </a:p>
        </p:txBody>
      </p:sp>
    </p:spTree>
    <p:extLst>
      <p:ext uri="{BB962C8B-B14F-4D97-AF65-F5344CB8AC3E}">
        <p14:creationId xmlns:p14="http://schemas.microsoft.com/office/powerpoint/2010/main" val="1344564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1172393" y="560939"/>
            <a:ext cx="7288039"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12.1</a:t>
            </a:r>
            <a:r>
              <a:rPr lang="en-US" altLang="zh-CN" sz="3600" b="1" dirty="0">
                <a:solidFill>
                  <a:srgbClr val="7030A0"/>
                </a:solidFill>
                <a:latin typeface="宋体" pitchFamily="2" charset="-122"/>
              </a:rPr>
              <a:t>  </a:t>
            </a:r>
            <a:r>
              <a:rPr lang="en-US" altLang="zh-CN" sz="3600" b="1" dirty="0">
                <a:solidFill>
                  <a:srgbClr val="7030A0"/>
                </a:solidFill>
                <a:latin typeface="Times New Roman" panose="02020603050405020304" pitchFamily="18" charset="0"/>
                <a:cs typeface="Times New Roman" panose="02020603050405020304" pitchFamily="18" charset="0"/>
              </a:rPr>
              <a:t>Verilog</a:t>
            </a:r>
            <a:r>
              <a:rPr lang="zh-CN" altLang="en-US" sz="3600" b="1" dirty="0">
                <a:solidFill>
                  <a:srgbClr val="7030A0"/>
                </a:solidFill>
                <a:latin typeface="Times New Roman" panose="02020603050405020304" pitchFamily="18" charset="0"/>
                <a:cs typeface="Times New Roman" panose="02020603050405020304" pitchFamily="18" charset="0"/>
              </a:rPr>
              <a:t>文字规则</a:t>
            </a:r>
          </a:p>
        </p:txBody>
      </p:sp>
      <p:sp>
        <p:nvSpPr>
          <p:cNvPr id="11" name="矩形 10"/>
          <p:cNvSpPr>
            <a:spLocks noChangeArrowheads="1"/>
          </p:cNvSpPr>
          <p:nvPr/>
        </p:nvSpPr>
        <p:spPr bwMode="auto">
          <a:xfrm>
            <a:off x="1331640" y="1824787"/>
            <a:ext cx="7416824" cy="2398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12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常数：值不能被随意改变的量。</a:t>
            </a:r>
            <a:endParaRPr lang="en-US" altLang="zh-CN" sz="2400" b="1" dirty="0">
              <a:latin typeface="Times New Roman" pitchFamily="18" charset="0"/>
              <a:cs typeface="Times New Roman" pitchFamily="18" charset="0"/>
            </a:endParaRPr>
          </a:p>
          <a:p>
            <a:pPr eaLnBrk="1" hangingPunct="1">
              <a:lnSpc>
                <a:spcPct val="110000"/>
              </a:lnSpc>
              <a:spcBef>
                <a:spcPts val="0"/>
              </a:spcBef>
              <a:spcAft>
                <a:spcPts val="12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三种类型：整数类型（</a:t>
            </a:r>
            <a:r>
              <a:rPr lang="en-US" altLang="zh-CN" sz="2400" b="1" dirty="0">
                <a:latin typeface="Times New Roman" pitchFamily="18" charset="0"/>
                <a:cs typeface="Times New Roman" pitchFamily="18" charset="0"/>
              </a:rPr>
              <a:t>Integer</a:t>
            </a:r>
            <a:r>
              <a:rPr lang="zh-CN" altLang="en-US" sz="2400" b="1" dirty="0">
                <a:latin typeface="Times New Roman" pitchFamily="18" charset="0"/>
                <a:cs typeface="Times New Roman" pitchFamily="18" charset="0"/>
              </a:rPr>
              <a:t>）、实数类型（</a:t>
            </a:r>
            <a:r>
              <a:rPr lang="en-US" altLang="zh-CN" sz="2400" b="1" dirty="0">
                <a:latin typeface="Times New Roman" pitchFamily="18" charset="0"/>
                <a:cs typeface="Times New Roman" pitchFamily="18" charset="0"/>
              </a:rPr>
              <a:t>Real</a:t>
            </a:r>
            <a:r>
              <a:rPr lang="zh-CN" altLang="en-US" sz="2400" b="1" dirty="0">
                <a:latin typeface="Times New Roman" pitchFamily="18" charset="0"/>
                <a:cs typeface="Times New Roman" pitchFamily="18" charset="0"/>
              </a:rPr>
              <a:t>）、字符串类型（</a:t>
            </a:r>
            <a:r>
              <a:rPr lang="en-US" altLang="zh-CN" sz="2400" b="1" dirty="0">
                <a:latin typeface="Times New Roman" pitchFamily="18" charset="0"/>
                <a:cs typeface="Times New Roman" pitchFamily="18" charset="0"/>
              </a:rPr>
              <a:t>Strings</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eaLnBrk="1" hangingPunct="1">
              <a:lnSpc>
                <a:spcPct val="110000"/>
              </a:lnSpc>
              <a:spcBef>
                <a:spcPts val="0"/>
              </a:spcBef>
              <a:spcAft>
                <a:spcPts val="12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整数型常量是可以综合的，实数型和字符串型常量是不可综合的。</a:t>
            </a:r>
            <a:endParaRPr lang="en-US" altLang="zh-CN" sz="24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2</a:t>
            </a:fld>
            <a:endParaRPr lang="zh-CN" altLang="en-US" dirty="0">
              <a:solidFill>
                <a:prstClr val="black"/>
              </a:solidFill>
            </a:endParaRPr>
          </a:p>
        </p:txBody>
      </p:sp>
    </p:spTree>
    <p:extLst>
      <p:ext uri="{BB962C8B-B14F-4D97-AF65-F5344CB8AC3E}">
        <p14:creationId xmlns:p14="http://schemas.microsoft.com/office/powerpoint/2010/main" val="3851103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311496" y="1819886"/>
            <a:ext cx="7586588"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`timescale	</a:t>
            </a:r>
            <a:r>
              <a:rPr kumimoji="1" lang="zh-CN" altLang="en-US" sz="2400" b="1" dirty="0">
                <a:solidFill>
                  <a:srgbClr val="000000"/>
                </a:solidFill>
                <a:latin typeface="Times New Roman" pitchFamily="18" charset="0"/>
                <a:cs typeface="Times New Roman" pitchFamily="18" charset="0"/>
              </a:rPr>
              <a:t>仿真时间单位</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仿真精度</a:t>
            </a:r>
            <a:endParaRPr kumimoji="1" lang="en-US" altLang="zh-CN" sz="2400" b="1" dirty="0">
              <a:solidFill>
                <a:srgbClr val="000000"/>
              </a:solidFill>
              <a:latin typeface="Times New Roman" pitchFamily="18" charset="0"/>
              <a:cs typeface="Times New Roman" pitchFamily="18" charset="0"/>
            </a:endParaRPr>
          </a:p>
        </p:txBody>
      </p:sp>
      <p:sp>
        <p:nvSpPr>
          <p:cNvPr id="7" name="矩形 6"/>
          <p:cNvSpPr>
            <a:spLocks noChangeArrowheads="1"/>
          </p:cNvSpPr>
          <p:nvPr/>
        </p:nvSpPr>
        <p:spPr bwMode="auto">
          <a:xfrm>
            <a:off x="1210888" y="757475"/>
            <a:ext cx="7658596"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dirty="0">
                <a:solidFill>
                  <a:srgbClr val="FF0000"/>
                </a:solidFill>
                <a:latin typeface="Times New Roman" pitchFamily="18" charset="0"/>
                <a:cs typeface="Times New Roman" pitchFamily="18" charset="0"/>
              </a:rPr>
              <a:t>`timescale</a:t>
            </a:r>
            <a:r>
              <a:rPr lang="zh-CN" altLang="en-US" sz="2200" b="1" dirty="0">
                <a:latin typeface="Times New Roman" pitchFamily="18" charset="0"/>
                <a:cs typeface="Times New Roman" pitchFamily="18" charset="0"/>
              </a:rPr>
              <a:t>是仿真时间标度语句，用于说明其后续的程序或</a:t>
            </a:r>
            <a:r>
              <a:rPr lang="en-US" altLang="zh-CN" sz="2200" b="1" dirty="0" err="1">
                <a:latin typeface="Times New Roman" pitchFamily="18" charset="0"/>
                <a:cs typeface="Times New Roman" pitchFamily="18" charset="0"/>
              </a:rPr>
              <a:t>testbench</a:t>
            </a:r>
            <a:r>
              <a:rPr lang="zh-CN" altLang="en-US" sz="2200" b="1" dirty="0">
                <a:latin typeface="Times New Roman" pitchFamily="18" charset="0"/>
                <a:cs typeface="Times New Roman" pitchFamily="18" charset="0"/>
              </a:rPr>
              <a:t>的仿真模型的仿真时间单位或仿真精度。</a:t>
            </a:r>
            <a:endParaRPr lang="en-US" altLang="zh-CN" sz="2200" b="1" dirty="0">
              <a:latin typeface="Times New Roman" pitchFamily="18" charset="0"/>
              <a:cs typeface="Times New Roman" pitchFamily="18" charset="0"/>
            </a:endParaRPr>
          </a:p>
        </p:txBody>
      </p:sp>
      <p:sp>
        <p:nvSpPr>
          <p:cNvPr id="8" name="矩形 7"/>
          <p:cNvSpPr>
            <a:spLocks noChangeArrowheads="1"/>
          </p:cNvSpPr>
          <p:nvPr/>
        </p:nvSpPr>
        <p:spPr bwMode="auto">
          <a:xfrm>
            <a:off x="1259632" y="2807872"/>
            <a:ext cx="7658596" cy="240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仿真时间单位和时间精度的数值取值范围仅三种：</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10</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100</a:t>
            </a:r>
            <a:r>
              <a:rPr lang="zh-CN" altLang="en-US" sz="2200" b="1" dirty="0">
                <a:latin typeface="Times New Roman" pitchFamily="18" charset="0"/>
                <a:cs typeface="Times New Roman" pitchFamily="18" charset="0"/>
              </a:rPr>
              <a:t>；单位可以是秒</a:t>
            </a:r>
            <a:r>
              <a:rPr lang="en-US" altLang="zh-CN" sz="2200" b="1" dirty="0">
                <a:latin typeface="Times New Roman" pitchFamily="18" charset="0"/>
                <a:cs typeface="Times New Roman" pitchFamily="18" charset="0"/>
              </a:rPr>
              <a:t>s</a:t>
            </a:r>
            <a:r>
              <a:rPr lang="zh-CN" altLang="en-US" sz="2200" b="1" dirty="0">
                <a:latin typeface="Times New Roman" pitchFamily="18" charset="0"/>
                <a:cs typeface="Times New Roman" pitchFamily="18" charset="0"/>
              </a:rPr>
              <a:t>，毫秒</a:t>
            </a:r>
            <a:r>
              <a:rPr lang="en-US" altLang="zh-CN" sz="2200" b="1" dirty="0" err="1">
                <a:latin typeface="Times New Roman" pitchFamily="18" charset="0"/>
                <a:cs typeface="Times New Roman" pitchFamily="18" charset="0"/>
              </a:rPr>
              <a:t>ms</a:t>
            </a:r>
            <a:r>
              <a:rPr lang="zh-CN" altLang="en-US" sz="2200" b="1" dirty="0">
                <a:latin typeface="Times New Roman" pitchFamily="18" charset="0"/>
                <a:cs typeface="Times New Roman" pitchFamily="18" charset="0"/>
              </a:rPr>
              <a:t>，微秒</a:t>
            </a:r>
            <a:r>
              <a:rPr lang="en-US" altLang="zh-CN" sz="2200" b="1" dirty="0">
                <a:latin typeface="Symbol" panose="05050102010706020507" pitchFamily="18" charset="2"/>
                <a:cs typeface="Times New Roman" pitchFamily="18" charset="0"/>
              </a:rPr>
              <a:t>m</a:t>
            </a:r>
            <a:r>
              <a:rPr lang="en-US" altLang="zh-CN" sz="2200" b="1" dirty="0">
                <a:latin typeface="Times New Roman" pitchFamily="18" charset="0"/>
                <a:cs typeface="Times New Roman" pitchFamily="18" charset="0"/>
              </a:rPr>
              <a:t>m</a:t>
            </a:r>
            <a:r>
              <a:rPr lang="zh-CN" altLang="en-US" sz="2200" b="1" dirty="0">
                <a:latin typeface="Times New Roman" pitchFamily="18" charset="0"/>
                <a:cs typeface="Times New Roman" pitchFamily="18" charset="0"/>
              </a:rPr>
              <a:t>，纳秒</a:t>
            </a:r>
            <a:r>
              <a:rPr lang="en-US" altLang="zh-CN" sz="2200" b="1" dirty="0">
                <a:latin typeface="Times New Roman" pitchFamily="18" charset="0"/>
                <a:cs typeface="Times New Roman" pitchFamily="18" charset="0"/>
              </a:rPr>
              <a:t>ns</a:t>
            </a:r>
            <a:r>
              <a:rPr lang="zh-CN" altLang="en-US" sz="2200" b="1" dirty="0">
                <a:latin typeface="Times New Roman" pitchFamily="18" charset="0"/>
                <a:cs typeface="Times New Roman" pitchFamily="18" charset="0"/>
              </a:rPr>
              <a:t>，皮秒</a:t>
            </a:r>
            <a:r>
              <a:rPr lang="en-US" altLang="zh-CN" sz="2200" b="1" dirty="0" err="1">
                <a:latin typeface="Times New Roman" pitchFamily="18" charset="0"/>
                <a:cs typeface="Times New Roman" pitchFamily="18" charset="0"/>
              </a:rPr>
              <a:t>ps</a:t>
            </a:r>
            <a:r>
              <a:rPr lang="zh-CN" altLang="en-US" sz="2200" b="1" dirty="0">
                <a:latin typeface="Times New Roman" pitchFamily="18" charset="0"/>
                <a:cs typeface="Times New Roman" pitchFamily="18" charset="0"/>
              </a:rPr>
              <a:t>，且精度值不可大于仿真精度值。</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设计前了解所使用的综合器是否要求在程序前必须加上</a:t>
            </a:r>
            <a:r>
              <a:rPr lang="en-US" altLang="zh-CN" sz="2200" b="1" dirty="0">
                <a:latin typeface="Times New Roman" pitchFamily="18" charset="0"/>
                <a:cs typeface="Times New Roman" pitchFamily="18" charset="0"/>
              </a:rPr>
              <a:t>`timescale</a:t>
            </a:r>
            <a:r>
              <a:rPr lang="zh-CN" altLang="en-US" sz="2200" b="1" dirty="0">
                <a:latin typeface="Times New Roman" pitchFamily="18" charset="0"/>
                <a:cs typeface="Times New Roman" pitchFamily="18" charset="0"/>
              </a:rPr>
              <a:t>语句。</a:t>
            </a:r>
            <a:r>
              <a:rPr lang="en-US" altLang="zh-CN" sz="2200" b="1" dirty="0" err="1">
                <a:latin typeface="Times New Roman" pitchFamily="18" charset="0"/>
                <a:cs typeface="Times New Roman" pitchFamily="18" charset="0"/>
              </a:rPr>
              <a:t>QuartusII</a:t>
            </a:r>
            <a:r>
              <a:rPr lang="zh-CN" altLang="en-US" sz="2200" b="1" dirty="0">
                <a:latin typeface="Times New Roman" pitchFamily="18" charset="0"/>
                <a:cs typeface="Times New Roman" pitchFamily="18" charset="0"/>
              </a:rPr>
              <a:t>无此要求，但其他综合器可能有这样的要求。对于</a:t>
            </a:r>
            <a:r>
              <a:rPr lang="en-US" altLang="zh-CN" sz="2200" b="1" dirty="0" err="1">
                <a:latin typeface="Times New Roman" pitchFamily="18" charset="0"/>
                <a:cs typeface="Times New Roman" pitchFamily="18" charset="0"/>
              </a:rPr>
              <a:t>ModelSim</a:t>
            </a:r>
            <a:r>
              <a:rPr lang="zh-CN" altLang="en-US" sz="2200" b="1" dirty="0">
                <a:latin typeface="Times New Roman" pitchFamily="18" charset="0"/>
                <a:cs typeface="Times New Roman" pitchFamily="18" charset="0"/>
              </a:rPr>
              <a:t>等仿真器必须加入此句。</a:t>
            </a:r>
            <a:endParaRPr lang="en-US" altLang="zh-CN" sz="2200" b="1" dirty="0">
              <a:latin typeface="Times New Roman" pitchFamily="18" charset="0"/>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20</a:t>
            </a:fld>
            <a:endParaRPr lang="zh-CN" altLang="en-US" dirty="0">
              <a:solidFill>
                <a:prstClr val="black"/>
              </a:solidFill>
            </a:endParaRPr>
          </a:p>
        </p:txBody>
      </p:sp>
    </p:spTree>
    <p:extLst>
      <p:ext uri="{BB962C8B-B14F-4D97-AF65-F5344CB8AC3E}">
        <p14:creationId xmlns:p14="http://schemas.microsoft.com/office/powerpoint/2010/main" val="3653599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1174750" y="548680"/>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§12.4.2 forever</a:t>
            </a:r>
            <a:r>
              <a:rPr lang="zh-CN" altLang="en-US" sz="3000" b="1" dirty="0">
                <a:solidFill>
                  <a:srgbClr val="000000"/>
                </a:solidFill>
                <a:latin typeface="Times New Roman" pitchFamily="18" charset="0"/>
                <a:cs typeface="Times New Roman" pitchFamily="18" charset="0"/>
              </a:rPr>
              <a:t>循环语句</a:t>
            </a:r>
          </a:p>
        </p:txBody>
      </p:sp>
      <p:sp>
        <p:nvSpPr>
          <p:cNvPr id="6" name="Rectangle 3"/>
          <p:cNvSpPr>
            <a:spLocks noChangeArrowheads="1"/>
          </p:cNvSpPr>
          <p:nvPr/>
        </p:nvSpPr>
        <p:spPr bwMode="auto">
          <a:xfrm>
            <a:off x="1318766" y="1279213"/>
            <a:ext cx="7586588" cy="98488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en-US" altLang="zh-CN" sz="2400" b="1" dirty="0">
                <a:solidFill>
                  <a:srgbClr val="000000"/>
                </a:solidFill>
                <a:latin typeface="Times New Roman" pitchFamily="18" charset="0"/>
                <a:cs typeface="Times New Roman" pitchFamily="18" charset="0"/>
              </a:rPr>
              <a:t>	forever    </a:t>
            </a:r>
            <a:r>
              <a:rPr kumimoji="1" lang="zh-CN" altLang="en-US" sz="2400" b="1" dirty="0">
                <a:solidFill>
                  <a:srgbClr val="000000"/>
                </a:solidFill>
                <a:latin typeface="Times New Roman" pitchFamily="18" charset="0"/>
                <a:cs typeface="Times New Roman" pitchFamily="18" charset="0"/>
              </a:rPr>
              <a:t>语句</a:t>
            </a:r>
            <a:endParaRPr kumimoji="1" lang="en-US" altLang="zh-CN" sz="2400" b="1" dirty="0">
              <a:solidFill>
                <a:srgbClr val="000000"/>
              </a:solidFill>
              <a:latin typeface="Times New Roman" pitchFamily="18" charset="0"/>
              <a:cs typeface="Times New Roman" pitchFamily="18" charset="0"/>
            </a:endParaRPr>
          </a:p>
          <a:p>
            <a:pPr eaLnBrk="0" hangingPunct="0">
              <a:spcAft>
                <a:spcPts val="1200"/>
              </a:spcAft>
            </a:pPr>
            <a:r>
              <a:rPr kumimoji="1" lang="zh-CN" altLang="en-US" sz="2400" b="1" dirty="0">
                <a:solidFill>
                  <a:srgbClr val="000000"/>
                </a:solidFill>
                <a:latin typeface="Times New Roman" pitchFamily="18" charset="0"/>
                <a:cs typeface="Times New Roman" pitchFamily="18" charset="0"/>
              </a:rPr>
              <a:t>或</a:t>
            </a:r>
            <a:r>
              <a:rPr kumimoji="1" lang="en-US" altLang="zh-CN" sz="2400" b="1" dirty="0">
                <a:solidFill>
                  <a:srgbClr val="000000"/>
                </a:solidFill>
                <a:latin typeface="Times New Roman" pitchFamily="18" charset="0"/>
                <a:cs typeface="Times New Roman" pitchFamily="18" charset="0"/>
              </a:rPr>
              <a:t>	forever   begin    </a:t>
            </a:r>
            <a:r>
              <a:rPr kumimoji="1" lang="zh-CN" altLang="en-US" sz="2400" b="1" dirty="0">
                <a:solidFill>
                  <a:srgbClr val="000000"/>
                </a:solidFill>
                <a:latin typeface="Times New Roman" pitchFamily="18" charset="0"/>
                <a:cs typeface="Times New Roman" pitchFamily="18" charset="0"/>
              </a:rPr>
              <a:t>语句； </a:t>
            </a:r>
            <a:r>
              <a:rPr kumimoji="1" lang="en-US" altLang="zh-CN" sz="2400" b="1" dirty="0">
                <a:solidFill>
                  <a:srgbClr val="000000"/>
                </a:solidFill>
                <a:latin typeface="Times New Roman" pitchFamily="18" charset="0"/>
                <a:cs typeface="Times New Roman" pitchFamily="18" charset="0"/>
              </a:rPr>
              <a:t>end</a:t>
            </a:r>
          </a:p>
        </p:txBody>
      </p:sp>
      <p:sp>
        <p:nvSpPr>
          <p:cNvPr id="7" name="矩形 6"/>
          <p:cNvSpPr>
            <a:spLocks noChangeArrowheads="1"/>
          </p:cNvSpPr>
          <p:nvPr/>
        </p:nvSpPr>
        <p:spPr bwMode="auto">
          <a:xfrm>
            <a:off x="1246758" y="2564904"/>
            <a:ext cx="7658596"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dirty="0">
                <a:latin typeface="Times New Roman" pitchFamily="18" charset="0"/>
                <a:cs typeface="Times New Roman" pitchFamily="18" charset="0"/>
              </a:rPr>
              <a:t>forever</a:t>
            </a:r>
            <a:r>
              <a:rPr lang="zh-CN" altLang="en-US" sz="2200" b="1" dirty="0">
                <a:latin typeface="Times New Roman" pitchFamily="18" charset="0"/>
                <a:cs typeface="Times New Roman" pitchFamily="18" charset="0"/>
              </a:rPr>
              <a:t>循环语句可以连续不断地执行其后的语句或语句块，从而产生周期性的波形，作为仿真激励信号。因此，</a:t>
            </a:r>
            <a:r>
              <a:rPr lang="en-US" altLang="zh-CN" sz="2200" b="1" dirty="0">
                <a:latin typeface="Times New Roman" pitchFamily="18" charset="0"/>
                <a:cs typeface="Times New Roman" pitchFamily="18" charset="0"/>
              </a:rPr>
              <a:t>forever</a:t>
            </a:r>
            <a:r>
              <a:rPr lang="zh-CN" altLang="en-US" sz="2200" b="1" dirty="0">
                <a:latin typeface="Times New Roman" pitchFamily="18" charset="0"/>
                <a:cs typeface="Times New Roman" pitchFamily="18" charset="0"/>
              </a:rPr>
              <a:t>语句通常用在</a:t>
            </a:r>
            <a:r>
              <a:rPr lang="en-US" altLang="zh-CN" sz="2200" b="1" dirty="0">
                <a:latin typeface="Times New Roman" pitchFamily="18" charset="0"/>
                <a:cs typeface="Times New Roman" pitchFamily="18" charset="0"/>
              </a:rPr>
              <a:t>initial</a:t>
            </a:r>
            <a:r>
              <a:rPr lang="zh-CN" altLang="en-US" sz="2200" b="1" dirty="0">
                <a:latin typeface="Times New Roman" pitchFamily="18" charset="0"/>
                <a:cs typeface="Times New Roman" pitchFamily="18" charset="0"/>
              </a:rPr>
              <a:t>过程语句中。</a:t>
            </a:r>
            <a:endParaRPr lang="en-US" altLang="zh-CN" sz="2200" b="1" dirty="0">
              <a:latin typeface="Times New Roman" pitchFamily="18" charset="0"/>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21</a:t>
            </a:fld>
            <a:endParaRPr lang="zh-CN" altLang="en-US" dirty="0">
              <a:solidFill>
                <a:prstClr val="black"/>
              </a:solidFill>
            </a:endParaRPr>
          </a:p>
        </p:txBody>
      </p:sp>
    </p:spTree>
    <p:extLst>
      <p:ext uri="{BB962C8B-B14F-4D97-AF65-F5344CB8AC3E}">
        <p14:creationId xmlns:p14="http://schemas.microsoft.com/office/powerpoint/2010/main" val="2986963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1174750" y="548680"/>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§12.4.3 </a:t>
            </a:r>
            <a:r>
              <a:rPr lang="zh-CN" altLang="en-US" sz="3000" b="1" dirty="0">
                <a:solidFill>
                  <a:srgbClr val="000000"/>
                </a:solidFill>
                <a:latin typeface="Times New Roman" pitchFamily="18" charset="0"/>
                <a:cs typeface="Times New Roman" pitchFamily="18" charset="0"/>
              </a:rPr>
              <a:t>编译指示语句</a:t>
            </a:r>
          </a:p>
        </p:txBody>
      </p:sp>
      <p:sp>
        <p:nvSpPr>
          <p:cNvPr id="7" name="矩形 6"/>
          <p:cNvSpPr>
            <a:spLocks noChangeArrowheads="1"/>
          </p:cNvSpPr>
          <p:nvPr/>
        </p:nvSpPr>
        <p:spPr bwMode="auto">
          <a:xfrm>
            <a:off x="1246758" y="1340768"/>
            <a:ext cx="7658596"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在综合前，通常先对编译指示语句进行“预处理”，然后再将预处理的结果和源程序一并交付综合器进行编译。</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编译指示性语句以及被定义后调用的宏名都以符号“</a:t>
            </a:r>
            <a:r>
              <a:rPr lang="en-US" altLang="zh-CN" sz="2200" b="1" dirty="0">
                <a:latin typeface="Times New Roman" pitchFamily="18" charset="0"/>
                <a:cs typeface="Times New Roman" pitchFamily="18" charset="0"/>
              </a:rPr>
              <a:t>`</a:t>
            </a:r>
            <a:r>
              <a:rPr lang="zh-CN" altLang="en-US" sz="2200" b="1" dirty="0">
                <a:latin typeface="Times New Roman" pitchFamily="18" charset="0"/>
                <a:cs typeface="Times New Roman" pitchFamily="18" charset="0"/>
              </a:rPr>
              <a:t>”开头。常用的编译指示性语句包括</a:t>
            </a:r>
            <a:r>
              <a:rPr lang="en-US" altLang="zh-CN" sz="2200" b="1" dirty="0">
                <a:latin typeface="Times New Roman" pitchFamily="18" charset="0"/>
                <a:cs typeface="Times New Roman" pitchFamily="18" charset="0"/>
              </a:rPr>
              <a:t>`define</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`include</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a:t>
            </a:r>
            <a:r>
              <a:rPr lang="en-US" altLang="zh-CN" sz="2200" b="1" dirty="0" err="1">
                <a:latin typeface="Times New Roman" pitchFamily="18" charset="0"/>
                <a:cs typeface="Times New Roman" pitchFamily="18" charset="0"/>
              </a:rPr>
              <a:t>ifdef</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`else</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a:t>
            </a:r>
            <a:r>
              <a:rPr lang="en-US" altLang="zh-CN" sz="2200" b="1" dirty="0" err="1">
                <a:latin typeface="Times New Roman" pitchFamily="18" charset="0"/>
                <a:cs typeface="Times New Roman" pitchFamily="18" charset="0"/>
              </a:rPr>
              <a:t>endif</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22</a:t>
            </a:fld>
            <a:endParaRPr lang="zh-CN" altLang="en-US" dirty="0">
              <a:solidFill>
                <a:prstClr val="black"/>
              </a:solidFill>
            </a:endParaRPr>
          </a:p>
        </p:txBody>
      </p:sp>
    </p:spTree>
    <p:extLst>
      <p:ext uri="{BB962C8B-B14F-4D97-AF65-F5344CB8AC3E}">
        <p14:creationId xmlns:p14="http://schemas.microsoft.com/office/powerpoint/2010/main" val="24383290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Rectangle 3"/>
          <p:cNvSpPr>
            <a:spLocks noChangeArrowheads="1"/>
          </p:cNvSpPr>
          <p:nvPr/>
        </p:nvSpPr>
        <p:spPr bwMode="auto">
          <a:xfrm>
            <a:off x="1175132" y="26064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、文件包含语句</a:t>
            </a:r>
            <a:r>
              <a:rPr lang="en-US" altLang="zh-CN" sz="2800" b="1" dirty="0">
                <a:solidFill>
                  <a:srgbClr val="0070C0"/>
                </a:solidFill>
                <a:latin typeface="Times New Roman" pitchFamily="18" charset="0"/>
                <a:cs typeface="Times New Roman" pitchFamily="18" charset="0"/>
              </a:rPr>
              <a:t>`include</a:t>
            </a:r>
            <a:endParaRPr lang="zh-CN" altLang="en-US" sz="2800" b="1" dirty="0">
              <a:solidFill>
                <a:srgbClr val="0070C0"/>
              </a:solidFill>
              <a:latin typeface="Times New Roman" pitchFamily="18" charset="0"/>
              <a:cs typeface="Times New Roman" pitchFamily="18" charset="0"/>
            </a:endParaRPr>
          </a:p>
        </p:txBody>
      </p:sp>
      <p:sp>
        <p:nvSpPr>
          <p:cNvPr id="11" name="矩形 10"/>
          <p:cNvSpPr>
            <a:spLocks noChangeArrowheads="1"/>
          </p:cNvSpPr>
          <p:nvPr/>
        </p:nvSpPr>
        <p:spPr bwMode="auto">
          <a:xfrm>
            <a:off x="1187624" y="1791980"/>
            <a:ext cx="7717730" cy="46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dirty="0">
                <a:solidFill>
                  <a:srgbClr val="FF0000"/>
                </a:solidFill>
                <a:latin typeface="Times New Roman" pitchFamily="18" charset="0"/>
                <a:cs typeface="Times New Roman" pitchFamily="18" charset="0"/>
              </a:rPr>
              <a:t>`include</a:t>
            </a:r>
            <a:r>
              <a:rPr lang="zh-CN" altLang="en-US" sz="2200" b="1" dirty="0">
                <a:latin typeface="Times New Roman" pitchFamily="18" charset="0"/>
                <a:cs typeface="Times New Roman" pitchFamily="18" charset="0"/>
              </a:rPr>
              <a:t>的功能是将一个文件全部包含到另一个文件中。</a:t>
            </a:r>
            <a:endParaRPr lang="en-US" altLang="zh-CN" sz="2200" b="1" dirty="0">
              <a:latin typeface="Times New Roman" pitchFamily="18" charset="0"/>
              <a:cs typeface="Times New Roman" pitchFamily="18" charset="0"/>
            </a:endParaRPr>
          </a:p>
        </p:txBody>
      </p:sp>
      <p:sp>
        <p:nvSpPr>
          <p:cNvPr id="7" name="Rectangle 3"/>
          <p:cNvSpPr>
            <a:spLocks noChangeArrowheads="1"/>
          </p:cNvSpPr>
          <p:nvPr/>
        </p:nvSpPr>
        <p:spPr bwMode="auto">
          <a:xfrm>
            <a:off x="1171838" y="1071900"/>
            <a:ext cx="7792650" cy="469167"/>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1200"/>
              </a:spcAft>
            </a:pPr>
            <a:r>
              <a:rPr kumimoji="1" lang="en-US" altLang="zh-CN" sz="2400" b="1" dirty="0">
                <a:solidFill>
                  <a:srgbClr val="000000"/>
                </a:solidFill>
                <a:latin typeface="Times New Roman" pitchFamily="18" charset="0"/>
                <a:cs typeface="Times New Roman" pitchFamily="18" charset="0"/>
              </a:rPr>
              <a:t>`include “</a:t>
            </a:r>
            <a:r>
              <a:rPr kumimoji="1" lang="zh-CN" altLang="en-US" sz="2400" b="1" dirty="0">
                <a:solidFill>
                  <a:srgbClr val="000000"/>
                </a:solidFill>
                <a:latin typeface="Times New Roman" pitchFamily="18" charset="0"/>
                <a:cs typeface="Times New Roman" pitchFamily="18" charset="0"/>
              </a:rPr>
              <a:t>文件名”</a:t>
            </a:r>
            <a:endParaRPr kumimoji="1" lang="en-US" altLang="zh-CN" sz="2400" b="1" dirty="0">
              <a:solidFill>
                <a:srgbClr val="000000"/>
              </a:solidFill>
              <a:latin typeface="Times New Roman" pitchFamily="18" charset="0"/>
              <a:cs typeface="Times New Roman" pitchFamily="18" charset="0"/>
            </a:endParaRPr>
          </a:p>
        </p:txBody>
      </p:sp>
      <p:sp>
        <p:nvSpPr>
          <p:cNvPr id="8" name="Text Box 9"/>
          <p:cNvSpPr txBox="1">
            <a:spLocks noChangeArrowheads="1"/>
          </p:cNvSpPr>
          <p:nvPr/>
        </p:nvSpPr>
        <p:spPr bwMode="auto">
          <a:xfrm>
            <a:off x="1148846" y="2440052"/>
            <a:ext cx="70567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12-2</a:t>
            </a:r>
            <a:r>
              <a:rPr kumimoji="1" lang="zh-CN" altLang="en-US" sz="2400" b="1" dirty="0">
                <a:solidFill>
                  <a:srgbClr val="F79646">
                    <a:lumMod val="50000"/>
                  </a:srgbClr>
                </a:solidFill>
                <a:latin typeface="Times New Roman" pitchFamily="18" charset="0"/>
                <a:cs typeface="Times New Roman" pitchFamily="18" charset="0"/>
              </a:rPr>
              <a:t>：全加器</a:t>
            </a:r>
            <a:endParaRPr kumimoji="1" lang="zh-CN" altLang="en-US" sz="2200" b="1" dirty="0">
              <a:solidFill>
                <a:srgbClr val="0000FF"/>
              </a:solidFill>
              <a:latin typeface="Times New Roman" pitchFamily="18" charset="0"/>
              <a:cs typeface="Times New Roman" pitchFamily="18" charset="0"/>
            </a:endParaRPr>
          </a:p>
        </p:txBody>
      </p:sp>
      <p:sp>
        <p:nvSpPr>
          <p:cNvPr id="10" name="Text Box 9"/>
          <p:cNvSpPr txBox="1">
            <a:spLocks noChangeArrowheads="1"/>
          </p:cNvSpPr>
          <p:nvPr/>
        </p:nvSpPr>
        <p:spPr bwMode="auto">
          <a:xfrm>
            <a:off x="1043608" y="2996952"/>
            <a:ext cx="7848871" cy="255454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`include “</a:t>
            </a:r>
            <a:r>
              <a:rPr kumimoji="1" lang="en-US" altLang="zh-CN" sz="2000" b="1" dirty="0" err="1">
                <a:solidFill>
                  <a:schemeClr val="tx1"/>
                </a:solidFill>
                <a:latin typeface="Times New Roman" pitchFamily="18" charset="0"/>
                <a:cs typeface="Times New Roman" pitchFamily="18" charset="0"/>
              </a:rPr>
              <a:t>h_adder.v</a:t>
            </a:r>
            <a:r>
              <a:rPr kumimoji="1" lang="en-US" altLang="zh-CN" sz="2000" b="1" dirty="0">
                <a:solidFill>
                  <a:schemeClr val="tx1"/>
                </a:solidFill>
                <a:latin typeface="Times New Roman" pitchFamily="18" charset="0"/>
                <a:cs typeface="Times New Roman" pitchFamily="18" charset="0"/>
              </a:rPr>
              <a:t>”</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`include “or2a.v”</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module </a:t>
            </a:r>
            <a:r>
              <a:rPr kumimoji="1" lang="en-US" altLang="zh-CN" sz="2000" b="1" dirty="0" err="1">
                <a:solidFill>
                  <a:schemeClr val="tx1"/>
                </a:solidFill>
                <a:latin typeface="Times New Roman" pitchFamily="18" charset="0"/>
                <a:cs typeface="Times New Roman" pitchFamily="18" charset="0"/>
              </a:rPr>
              <a:t>f_adder</a:t>
            </a:r>
            <a:r>
              <a:rPr kumimoji="1" lang="en-US" altLang="zh-CN" sz="2000" b="1" dirty="0">
                <a:solidFill>
                  <a:schemeClr val="tx1"/>
                </a:solidFill>
                <a:latin typeface="Times New Roman" pitchFamily="18" charset="0"/>
                <a:cs typeface="Times New Roman" pitchFamily="18" charset="0"/>
              </a:rPr>
              <a:t>(input </a:t>
            </a:r>
            <a:r>
              <a:rPr kumimoji="1" lang="en-US" altLang="zh-CN" sz="2000" b="1" dirty="0" err="1">
                <a:solidFill>
                  <a:schemeClr val="tx1"/>
                </a:solidFill>
                <a:latin typeface="Times New Roman" pitchFamily="18" charset="0"/>
                <a:cs typeface="Times New Roman" pitchFamily="18" charset="0"/>
              </a:rPr>
              <a:t>ain</a:t>
            </a:r>
            <a:r>
              <a:rPr kumimoji="1" lang="en-US" altLang="zh-CN" sz="2000" b="1" dirty="0">
                <a:solidFill>
                  <a:schemeClr val="tx1"/>
                </a:solidFill>
                <a:latin typeface="Times New Roman" pitchFamily="18" charset="0"/>
                <a:cs typeface="Times New Roman" pitchFamily="18" charset="0"/>
              </a:rPr>
              <a:t>, bin, </a:t>
            </a:r>
            <a:r>
              <a:rPr kumimoji="1" lang="en-US" altLang="zh-CN" sz="2000" b="1" dirty="0" err="1">
                <a:solidFill>
                  <a:schemeClr val="tx1"/>
                </a:solidFill>
                <a:latin typeface="Times New Roman" pitchFamily="18" charset="0"/>
                <a:cs typeface="Times New Roman" pitchFamily="18" charset="0"/>
              </a:rPr>
              <a:t>cin</a:t>
            </a:r>
            <a:r>
              <a:rPr kumimoji="1" lang="en-US" altLang="zh-CN" sz="2000" b="1" dirty="0">
                <a:solidFill>
                  <a:schemeClr val="tx1"/>
                </a:solidFill>
                <a:latin typeface="Times New Roman" pitchFamily="18" charset="0"/>
                <a:cs typeface="Times New Roman" pitchFamily="18" charset="0"/>
              </a:rPr>
              <a:t>, output, </a:t>
            </a:r>
            <a:r>
              <a:rPr kumimoji="1" lang="en-US" altLang="zh-CN" sz="2000" b="1" dirty="0" err="1">
                <a:solidFill>
                  <a:schemeClr val="tx1"/>
                </a:solidFill>
                <a:latin typeface="Times New Roman" pitchFamily="18" charset="0"/>
                <a:cs typeface="Times New Roman" pitchFamily="18" charset="0"/>
              </a:rPr>
              <a:t>cout</a:t>
            </a:r>
            <a:r>
              <a:rPr kumimoji="1" lang="en-US" altLang="zh-CN" sz="2000" b="1" dirty="0">
                <a:solidFill>
                  <a:schemeClr val="tx1"/>
                </a:solidFill>
                <a:latin typeface="Times New Roman" pitchFamily="18" charset="0"/>
                <a:cs typeface="Times New Roman" pitchFamily="18" charset="0"/>
              </a:rPr>
              <a:t>, sum);</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wire e, d, f;</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chemeClr val="tx1"/>
                </a:solidFill>
                <a:latin typeface="Times New Roman" pitchFamily="18" charset="0"/>
                <a:cs typeface="Times New Roman" pitchFamily="18" charset="0"/>
              </a:rPr>
              <a:t>h_adder</a:t>
            </a:r>
            <a:r>
              <a:rPr kumimoji="1" lang="en-US" altLang="zh-CN" sz="2000" b="1" dirty="0">
                <a:solidFill>
                  <a:schemeClr val="tx1"/>
                </a:solidFill>
                <a:latin typeface="Times New Roman" pitchFamily="18" charset="0"/>
                <a:cs typeface="Times New Roman" pitchFamily="18" charset="0"/>
              </a:rPr>
              <a:t> u1(</a:t>
            </a:r>
            <a:r>
              <a:rPr kumimoji="1" lang="en-US" altLang="zh-CN" sz="2000" b="1" dirty="0" err="1">
                <a:solidFill>
                  <a:schemeClr val="tx1"/>
                </a:solidFill>
                <a:latin typeface="Times New Roman" pitchFamily="18" charset="0"/>
                <a:cs typeface="Times New Roman" pitchFamily="18" charset="0"/>
              </a:rPr>
              <a:t>ain</a:t>
            </a:r>
            <a:r>
              <a:rPr kumimoji="1" lang="en-US" altLang="zh-CN" sz="2000" b="1" dirty="0">
                <a:solidFill>
                  <a:schemeClr val="tx1"/>
                </a:solidFill>
                <a:latin typeface="Times New Roman" pitchFamily="18" charset="0"/>
                <a:cs typeface="Times New Roman" pitchFamily="18" charset="0"/>
              </a:rPr>
              <a:t>, bin, e, d);</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chemeClr val="tx1"/>
                </a:solidFill>
                <a:latin typeface="Times New Roman" pitchFamily="18" charset="0"/>
                <a:cs typeface="Times New Roman" pitchFamily="18" charset="0"/>
              </a:rPr>
              <a:t>h_adder</a:t>
            </a:r>
            <a:r>
              <a:rPr kumimoji="1" lang="en-US" altLang="zh-CN" sz="2000" b="1" dirty="0">
                <a:solidFill>
                  <a:schemeClr val="tx1"/>
                </a:solidFill>
                <a:latin typeface="Times New Roman" pitchFamily="18" charset="0"/>
                <a:cs typeface="Times New Roman" pitchFamily="18" charset="0"/>
              </a:rPr>
              <a:t> u2(.a(e), .so(sum), .b(</a:t>
            </a:r>
            <a:r>
              <a:rPr kumimoji="1" lang="en-US" altLang="zh-CN" sz="2000" b="1" dirty="0" err="1">
                <a:solidFill>
                  <a:schemeClr val="tx1"/>
                </a:solidFill>
                <a:latin typeface="Times New Roman" pitchFamily="18" charset="0"/>
                <a:cs typeface="Times New Roman" pitchFamily="18" charset="0"/>
              </a:rPr>
              <a:t>cin</a:t>
            </a:r>
            <a:r>
              <a:rPr kumimoji="1" lang="en-US" altLang="zh-CN" sz="2000" b="1" dirty="0">
                <a:solidFill>
                  <a:schemeClr val="tx1"/>
                </a:solidFill>
                <a:latin typeface="Times New Roman" pitchFamily="18" charset="0"/>
                <a:cs typeface="Times New Roman" pitchFamily="18" charset="0"/>
              </a:rPr>
              <a:t>), .co(f));</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or2a u3(.a(d), .b(f), .c(</a:t>
            </a:r>
            <a:r>
              <a:rPr kumimoji="1" lang="en-US" altLang="zh-CN" sz="2000" b="1" dirty="0" err="1">
                <a:solidFill>
                  <a:schemeClr val="tx1"/>
                </a:solidFill>
                <a:latin typeface="Times New Roman" pitchFamily="18" charset="0"/>
                <a:cs typeface="Times New Roman" pitchFamily="18" charset="0"/>
              </a:rPr>
              <a:t>cout</a:t>
            </a:r>
            <a:r>
              <a:rPr kumimoji="1" lang="en-US" altLang="zh-CN" sz="2000" b="1" dirty="0">
                <a:solidFill>
                  <a:schemeClr val="tx1"/>
                </a:solidFill>
                <a:latin typeface="Times New Roman" pitchFamily="18" charset="0"/>
                <a:cs typeface="Times New Roman" pitchFamily="18" charset="0"/>
              </a:rPr>
              <a:t>));</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sp>
        <p:nvSpPr>
          <p:cNvPr id="12" name="矩形 11"/>
          <p:cNvSpPr>
            <a:spLocks noChangeArrowheads="1"/>
          </p:cNvSpPr>
          <p:nvPr/>
        </p:nvSpPr>
        <p:spPr bwMode="auto">
          <a:xfrm>
            <a:off x="1187624" y="5604751"/>
            <a:ext cx="7717730" cy="108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000" b="1" dirty="0">
                <a:latin typeface="Times New Roman" pitchFamily="18" charset="0"/>
                <a:cs typeface="Times New Roman" pitchFamily="18" charset="0"/>
              </a:rPr>
              <a:t>使用</a:t>
            </a:r>
            <a:r>
              <a:rPr lang="en-US" altLang="zh-CN" sz="2000" b="1" dirty="0">
                <a:latin typeface="Times New Roman" pitchFamily="18" charset="0"/>
                <a:cs typeface="Times New Roman" pitchFamily="18" charset="0"/>
              </a:rPr>
              <a:t>`include</a:t>
            </a:r>
            <a:r>
              <a:rPr lang="zh-CN" altLang="en-US" sz="2000" b="1" dirty="0">
                <a:latin typeface="Times New Roman" pitchFamily="18" charset="0"/>
                <a:cs typeface="Times New Roman" pitchFamily="18" charset="0"/>
              </a:rPr>
              <a:t>语句调用半加器模块和或门模块，这种表述对</a:t>
            </a:r>
            <a:r>
              <a:rPr lang="en-US" altLang="zh-CN" sz="2000" b="1" dirty="0" err="1">
                <a:latin typeface="Times New Roman" pitchFamily="18" charset="0"/>
                <a:cs typeface="Times New Roman" pitchFamily="18" charset="0"/>
              </a:rPr>
              <a:t>Quartus</a:t>
            </a:r>
            <a:r>
              <a:rPr lang="en-US" altLang="zh-CN" sz="2000" b="1" dirty="0">
                <a:latin typeface="Times New Roman" pitchFamily="18" charset="0"/>
                <a:cs typeface="Times New Roman" pitchFamily="18" charset="0"/>
              </a:rPr>
              <a:t> II</a:t>
            </a:r>
            <a:r>
              <a:rPr lang="zh-CN" altLang="en-US" sz="2000" b="1" dirty="0">
                <a:latin typeface="Times New Roman" pitchFamily="18" charset="0"/>
                <a:cs typeface="Times New Roman" pitchFamily="18" charset="0"/>
              </a:rPr>
              <a:t>是多余的，因为其综合器会自动根据例化语句，调用相关模块，但对于其他类型的综合器未必多余。</a:t>
            </a:r>
            <a:endParaRPr lang="en-US" altLang="zh-CN" sz="2000" b="1" dirty="0">
              <a:latin typeface="Times New Roman" pitchFamily="18" charset="0"/>
              <a:cs typeface="Times New Roman" pitchFamily="18" charset="0"/>
            </a:endParaRPr>
          </a:p>
        </p:txBody>
      </p:sp>
      <p:sp>
        <p:nvSpPr>
          <p:cNvPr id="1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23</a:t>
            </a:fld>
            <a:endParaRPr lang="zh-CN" altLang="en-US" dirty="0">
              <a:solidFill>
                <a:prstClr val="black"/>
              </a:solidFill>
            </a:endParaRPr>
          </a:p>
        </p:txBody>
      </p:sp>
    </p:spTree>
    <p:extLst>
      <p:ext uri="{BB962C8B-B14F-4D97-AF65-F5344CB8AC3E}">
        <p14:creationId xmlns:p14="http://schemas.microsoft.com/office/powerpoint/2010/main" val="1549443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Rectangle 3"/>
          <p:cNvSpPr>
            <a:spLocks noChangeArrowheads="1"/>
          </p:cNvSpPr>
          <p:nvPr/>
        </p:nvSpPr>
        <p:spPr bwMode="auto">
          <a:xfrm>
            <a:off x="1175132" y="26064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、文件包含语句</a:t>
            </a:r>
            <a:r>
              <a:rPr lang="en-US" altLang="zh-CN" sz="2800" b="1" dirty="0">
                <a:solidFill>
                  <a:srgbClr val="0070C0"/>
                </a:solidFill>
                <a:latin typeface="Times New Roman" pitchFamily="18" charset="0"/>
                <a:cs typeface="Times New Roman" pitchFamily="18" charset="0"/>
              </a:rPr>
              <a:t>`include</a:t>
            </a:r>
            <a:endParaRPr lang="zh-CN" altLang="en-US" sz="2800" b="1" dirty="0">
              <a:solidFill>
                <a:srgbClr val="0070C0"/>
              </a:solidFill>
              <a:latin typeface="Times New Roman" pitchFamily="18" charset="0"/>
              <a:cs typeface="Times New Roman" pitchFamily="18" charset="0"/>
            </a:endParaRPr>
          </a:p>
        </p:txBody>
      </p:sp>
      <p:sp>
        <p:nvSpPr>
          <p:cNvPr id="7" name="Rectangle 3"/>
          <p:cNvSpPr>
            <a:spLocks noChangeArrowheads="1"/>
          </p:cNvSpPr>
          <p:nvPr/>
        </p:nvSpPr>
        <p:spPr bwMode="auto">
          <a:xfrm>
            <a:off x="1171838" y="1071900"/>
            <a:ext cx="7792650" cy="469167"/>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1200"/>
              </a:spcAft>
            </a:pPr>
            <a:r>
              <a:rPr kumimoji="1" lang="en-US" altLang="zh-CN" sz="2400" b="1" dirty="0">
                <a:solidFill>
                  <a:srgbClr val="000000"/>
                </a:solidFill>
                <a:latin typeface="Times New Roman" pitchFamily="18" charset="0"/>
                <a:cs typeface="Times New Roman" pitchFamily="18" charset="0"/>
              </a:rPr>
              <a:t>`include “</a:t>
            </a:r>
            <a:r>
              <a:rPr kumimoji="1" lang="zh-CN" altLang="en-US" sz="2400" b="1" dirty="0">
                <a:solidFill>
                  <a:srgbClr val="000000"/>
                </a:solidFill>
                <a:latin typeface="Times New Roman" pitchFamily="18" charset="0"/>
                <a:cs typeface="Times New Roman" pitchFamily="18" charset="0"/>
              </a:rPr>
              <a:t>文件名”</a:t>
            </a:r>
            <a:endParaRPr kumimoji="1" lang="en-US" altLang="zh-CN" sz="2400" b="1" dirty="0">
              <a:solidFill>
                <a:srgbClr val="000000"/>
              </a:solidFill>
              <a:latin typeface="Times New Roman" pitchFamily="18" charset="0"/>
              <a:cs typeface="Times New Roman" pitchFamily="18" charset="0"/>
            </a:endParaRPr>
          </a:p>
        </p:txBody>
      </p:sp>
      <p:sp>
        <p:nvSpPr>
          <p:cNvPr id="12" name="矩形 11"/>
          <p:cNvSpPr>
            <a:spLocks noChangeArrowheads="1"/>
          </p:cNvSpPr>
          <p:nvPr/>
        </p:nvSpPr>
        <p:spPr bwMode="auto">
          <a:xfrm>
            <a:off x="1187624" y="1844824"/>
            <a:ext cx="7717730" cy="420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使用</a:t>
            </a:r>
            <a:r>
              <a:rPr lang="en-US" altLang="zh-CN" sz="2200" b="1" dirty="0">
                <a:latin typeface="Times New Roman" pitchFamily="18" charset="0"/>
                <a:cs typeface="Times New Roman" pitchFamily="18" charset="0"/>
              </a:rPr>
              <a:t>`include</a:t>
            </a:r>
            <a:r>
              <a:rPr lang="zh-CN" altLang="en-US" sz="2200" b="1" dirty="0">
                <a:latin typeface="Times New Roman" pitchFamily="18" charset="0"/>
                <a:cs typeface="Times New Roman" pitchFamily="18" charset="0"/>
              </a:rPr>
              <a:t>语句应注意：</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600"/>
              </a:spcAft>
              <a:buClr>
                <a:schemeClr val="tx1"/>
              </a:buClr>
              <a:buFont typeface="Arial" panose="020B0604020202020204" pitchFamily="34" charset="0"/>
              <a:buChar char="•"/>
            </a:pPr>
            <a:r>
              <a:rPr lang="zh-CN" altLang="en-US" sz="2200" b="1" dirty="0">
                <a:latin typeface="Times New Roman" pitchFamily="18" charset="0"/>
                <a:cs typeface="Times New Roman" pitchFamily="18" charset="0"/>
              </a:rPr>
              <a:t>一条</a:t>
            </a:r>
            <a:r>
              <a:rPr lang="en-US" altLang="zh-CN" sz="2200" b="1" dirty="0">
                <a:latin typeface="Times New Roman" pitchFamily="18" charset="0"/>
                <a:cs typeface="Times New Roman" pitchFamily="18" charset="0"/>
              </a:rPr>
              <a:t>`include</a:t>
            </a:r>
            <a:r>
              <a:rPr lang="zh-CN" altLang="en-US" sz="2200" b="1" dirty="0">
                <a:latin typeface="Times New Roman" pitchFamily="18" charset="0"/>
                <a:cs typeface="Times New Roman" pitchFamily="18" charset="0"/>
              </a:rPr>
              <a:t>语句只能指定一个被包含的文件，语句中要给出全名和后缀。</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600"/>
              </a:spcAft>
              <a:buClr>
                <a:schemeClr val="tx1"/>
              </a:buClr>
              <a:buFont typeface="Arial" panose="020B0604020202020204" pitchFamily="34" charset="0"/>
              <a:buChar char="•"/>
            </a:pPr>
            <a:r>
              <a:rPr lang="en-US" altLang="zh-CN" sz="2200" b="1" dirty="0">
                <a:latin typeface="Times New Roman" pitchFamily="18" charset="0"/>
                <a:cs typeface="Times New Roman" pitchFamily="18" charset="0"/>
              </a:rPr>
              <a:t>`include</a:t>
            </a:r>
            <a:r>
              <a:rPr lang="zh-CN" altLang="en-US" sz="2200" b="1" dirty="0">
                <a:latin typeface="Times New Roman" pitchFamily="18" charset="0"/>
                <a:cs typeface="Times New Roman" pitchFamily="18" charset="0"/>
              </a:rPr>
              <a:t>语句可出现于程序的任何地方。</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600"/>
              </a:spcAft>
              <a:buClr>
                <a:schemeClr val="tx1"/>
              </a:buClr>
              <a:buFont typeface="Arial" panose="020B0604020202020204" pitchFamily="34" charset="0"/>
              <a:buChar char="•"/>
            </a:pPr>
            <a:r>
              <a:rPr lang="zh-CN" altLang="en-US" sz="2200" b="1" dirty="0">
                <a:latin typeface="Times New Roman" pitchFamily="18" charset="0"/>
                <a:cs typeface="Times New Roman" pitchFamily="18" charset="0"/>
              </a:rPr>
              <a:t>如果被包含的文件不在当前工程所在文件夹中，需标明此文件的路径。如，</a:t>
            </a:r>
            <a:r>
              <a:rPr lang="en-US" altLang="zh-CN" sz="2200" b="1" dirty="0">
                <a:latin typeface="Times New Roman" pitchFamily="18" charset="0"/>
                <a:cs typeface="Times New Roman" pitchFamily="18" charset="0"/>
              </a:rPr>
              <a:t>`include “e:/ADDER/</a:t>
            </a:r>
            <a:r>
              <a:rPr lang="en-US" altLang="zh-CN" sz="2200" b="1" dirty="0" err="1">
                <a:latin typeface="Times New Roman" pitchFamily="18" charset="0"/>
                <a:cs typeface="Times New Roman" pitchFamily="18" charset="0"/>
              </a:rPr>
              <a:t>h_adder.v</a:t>
            </a:r>
            <a:r>
              <a:rPr lang="en-US" altLang="zh-CN" sz="2200" b="1" dirty="0">
                <a:latin typeface="Times New Roman" pitchFamily="18" charset="0"/>
                <a:cs typeface="Times New Roman" pitchFamily="18" charset="0"/>
              </a:rPr>
              <a:t>”</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600"/>
              </a:spcAft>
              <a:buClr>
                <a:schemeClr val="tx1"/>
              </a:buClr>
              <a:buFont typeface="Arial" panose="020B0604020202020204" pitchFamily="34" charset="0"/>
              <a:buChar char="•"/>
            </a:pPr>
            <a:r>
              <a:rPr lang="en-US" altLang="zh-CN" sz="2200" b="1" dirty="0">
                <a:latin typeface="Times New Roman" pitchFamily="18" charset="0"/>
                <a:cs typeface="Times New Roman" pitchFamily="18" charset="0"/>
              </a:rPr>
              <a:t>`include</a:t>
            </a:r>
            <a:r>
              <a:rPr lang="zh-CN" altLang="en-US" sz="2200" b="1" dirty="0">
                <a:latin typeface="Times New Roman" pitchFamily="18" charset="0"/>
                <a:cs typeface="Times New Roman" pitchFamily="18" charset="0"/>
              </a:rPr>
              <a:t>语句的文件包含允许多层次包含。例如文件</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包含文件</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，文件</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包含文件</a:t>
            </a:r>
            <a:r>
              <a:rPr lang="en-US" altLang="zh-CN" sz="2200" b="1" dirty="0">
                <a:latin typeface="Times New Roman" pitchFamily="18" charset="0"/>
                <a:cs typeface="Times New Roman" pitchFamily="18" charset="0"/>
              </a:rPr>
              <a:t>3 </a:t>
            </a:r>
            <a:r>
              <a:rPr lang="zh-CN" altLang="en-US" sz="2200" b="1" dirty="0">
                <a:latin typeface="Times New Roman" pitchFamily="18" charset="0"/>
                <a:cs typeface="Times New Roman" pitchFamily="18" charset="0"/>
              </a:rPr>
              <a:t>等。</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600"/>
              </a:spcAft>
              <a:buClr>
                <a:schemeClr val="tx1"/>
              </a:buClr>
              <a:buFont typeface="Arial" panose="020B0604020202020204" pitchFamily="34" charset="0"/>
              <a:buChar char="•"/>
            </a:pPr>
            <a:r>
              <a:rPr lang="zh-CN" altLang="en-US" sz="2200" b="1" dirty="0">
                <a:latin typeface="Times New Roman" pitchFamily="18" charset="0"/>
                <a:cs typeface="Times New Roman" pitchFamily="18" charset="0"/>
              </a:rPr>
              <a:t>不同编译器和综合器对</a:t>
            </a:r>
            <a:r>
              <a:rPr lang="en-US" altLang="zh-CN" sz="2200" b="1" dirty="0">
                <a:latin typeface="Times New Roman" pitchFamily="18" charset="0"/>
                <a:cs typeface="Times New Roman" pitchFamily="18" charset="0"/>
              </a:rPr>
              <a:t>`include</a:t>
            </a:r>
            <a:r>
              <a:rPr lang="zh-CN" altLang="en-US" sz="2200" b="1" dirty="0">
                <a:latin typeface="Times New Roman" pitchFamily="18" charset="0"/>
                <a:cs typeface="Times New Roman" pitchFamily="18" charset="0"/>
              </a:rPr>
              <a:t>语句的要求不尽相同，需区别对待。</a:t>
            </a:r>
            <a:endParaRPr lang="en-US" altLang="zh-CN" sz="2200" b="1" dirty="0">
              <a:latin typeface="Times New Roman" pitchFamily="18" charset="0"/>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24</a:t>
            </a:fld>
            <a:endParaRPr lang="zh-CN" altLang="en-US" dirty="0">
              <a:solidFill>
                <a:prstClr val="black"/>
              </a:solidFill>
            </a:endParaRPr>
          </a:p>
        </p:txBody>
      </p:sp>
    </p:spTree>
    <p:extLst>
      <p:ext uri="{BB962C8B-B14F-4D97-AF65-F5344CB8AC3E}">
        <p14:creationId xmlns:p14="http://schemas.microsoft.com/office/powerpoint/2010/main" val="10167799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Rectangle 3"/>
          <p:cNvSpPr>
            <a:spLocks noChangeArrowheads="1"/>
          </p:cNvSpPr>
          <p:nvPr/>
        </p:nvSpPr>
        <p:spPr bwMode="auto">
          <a:xfrm>
            <a:off x="1175132" y="18864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、条件编译语句</a:t>
            </a:r>
            <a:r>
              <a:rPr lang="en-US" altLang="zh-CN" sz="2800" b="1" dirty="0">
                <a:solidFill>
                  <a:srgbClr val="0070C0"/>
                </a:solidFill>
                <a:latin typeface="Times New Roman" pitchFamily="18" charset="0"/>
                <a:cs typeface="Times New Roman" pitchFamily="18" charset="0"/>
              </a:rPr>
              <a:t>`</a:t>
            </a:r>
            <a:r>
              <a:rPr lang="en-US" altLang="zh-CN" sz="2800" b="1" dirty="0" err="1">
                <a:solidFill>
                  <a:srgbClr val="0070C0"/>
                </a:solidFill>
                <a:latin typeface="Times New Roman" pitchFamily="18" charset="0"/>
                <a:cs typeface="Times New Roman" pitchFamily="18" charset="0"/>
              </a:rPr>
              <a:t>ifdef</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`else</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a:t>
            </a:r>
            <a:r>
              <a:rPr lang="en-US" altLang="zh-CN" sz="2800" b="1" dirty="0" err="1">
                <a:solidFill>
                  <a:srgbClr val="0070C0"/>
                </a:solidFill>
                <a:latin typeface="Times New Roman" pitchFamily="18" charset="0"/>
                <a:cs typeface="Times New Roman" pitchFamily="18" charset="0"/>
              </a:rPr>
              <a:t>endif</a:t>
            </a:r>
            <a:endParaRPr lang="zh-CN" altLang="en-US" sz="2800" b="1" dirty="0">
              <a:solidFill>
                <a:srgbClr val="0070C0"/>
              </a:solidFill>
              <a:latin typeface="Times New Roman" pitchFamily="18" charset="0"/>
              <a:cs typeface="Times New Roman" pitchFamily="18" charset="0"/>
            </a:endParaRPr>
          </a:p>
        </p:txBody>
      </p:sp>
      <p:grpSp>
        <p:nvGrpSpPr>
          <p:cNvPr id="3" name="组合 2"/>
          <p:cNvGrpSpPr/>
          <p:nvPr/>
        </p:nvGrpSpPr>
        <p:grpSpPr>
          <a:xfrm>
            <a:off x="1171838" y="921350"/>
            <a:ext cx="7792650" cy="2579658"/>
            <a:chOff x="1171838" y="1062459"/>
            <a:chExt cx="7792650" cy="2579658"/>
          </a:xfrm>
        </p:grpSpPr>
        <p:sp>
          <p:nvSpPr>
            <p:cNvPr id="7" name="Rectangle 3"/>
            <p:cNvSpPr>
              <a:spLocks noChangeArrowheads="1"/>
            </p:cNvSpPr>
            <p:nvPr/>
          </p:nvSpPr>
          <p:spPr bwMode="auto">
            <a:xfrm>
              <a:off x="1171838" y="1062459"/>
              <a:ext cx="7792650" cy="2569934"/>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1200"/>
                </a:spcAft>
              </a:pPr>
              <a:r>
                <a:rPr kumimoji="1" lang="zh-CN" altLang="en-US" sz="2200" b="1" dirty="0">
                  <a:solidFill>
                    <a:srgbClr val="000000"/>
                  </a:solidFill>
                  <a:latin typeface="Times New Roman" pitchFamily="18" charset="0"/>
                  <a:cs typeface="Times New Roman" pitchFamily="18" charset="0"/>
                </a:rPr>
                <a:t>条件编译命令语句格式</a:t>
              </a:r>
              <a:r>
                <a:rPr kumimoji="1" lang="en-US" altLang="zh-CN" sz="2200" b="1" dirty="0">
                  <a:solidFill>
                    <a:srgbClr val="000000"/>
                  </a:solidFill>
                  <a:latin typeface="Times New Roman" pitchFamily="18" charset="0"/>
                  <a:cs typeface="Times New Roman" pitchFamily="18" charset="0"/>
                </a:rPr>
                <a:t>1</a:t>
              </a:r>
            </a:p>
            <a:p>
              <a:pPr eaLnBrk="0" hangingPunct="0">
                <a:lnSpc>
                  <a:spcPct val="110000"/>
                </a:lnSpc>
                <a:spcAft>
                  <a:spcPts val="1200"/>
                </a:spcAft>
              </a:pPr>
              <a:r>
                <a:rPr kumimoji="1" lang="en-US" altLang="zh-CN" sz="2200" b="1" dirty="0">
                  <a:solidFill>
                    <a:srgbClr val="000000"/>
                  </a:solidFill>
                  <a:latin typeface="Times New Roman" pitchFamily="18" charset="0"/>
                  <a:cs typeface="Times New Roman" pitchFamily="18" charset="0"/>
                </a:rPr>
                <a:t>`</a:t>
              </a:r>
              <a:r>
                <a:rPr kumimoji="1" lang="en-US" altLang="zh-CN" sz="2200" b="1" dirty="0" err="1">
                  <a:solidFill>
                    <a:srgbClr val="000000"/>
                  </a:solidFill>
                  <a:latin typeface="Times New Roman" pitchFamily="18" charset="0"/>
                  <a:cs typeface="Times New Roman" pitchFamily="18" charset="0"/>
                </a:rPr>
                <a:t>ifdef</a:t>
              </a:r>
              <a:r>
                <a:rPr kumimoji="1" lang="en-US" altLang="zh-CN" sz="2200" b="1" dirty="0">
                  <a:solidFill>
                    <a:srgbClr val="000000"/>
                  </a:solidFill>
                  <a:latin typeface="Times New Roman" pitchFamily="18" charset="0"/>
                  <a:cs typeface="Times New Roman" pitchFamily="18" charset="0"/>
                </a:rPr>
                <a:t>  	</a:t>
              </a:r>
              <a:r>
                <a:rPr kumimoji="1" lang="zh-CN" altLang="en-US" sz="2200" b="1" dirty="0">
                  <a:solidFill>
                    <a:srgbClr val="000000"/>
                  </a:solidFill>
                  <a:latin typeface="Times New Roman" pitchFamily="18" charset="0"/>
                  <a:cs typeface="Times New Roman" pitchFamily="18" charset="0"/>
                </a:rPr>
                <a:t>宏名</a:t>
              </a:r>
              <a:endParaRPr kumimoji="1" lang="en-US" altLang="zh-CN" sz="2200" b="1" dirty="0">
                <a:solidFill>
                  <a:srgbClr val="000000"/>
                </a:solidFill>
                <a:latin typeface="Times New Roman" pitchFamily="18" charset="0"/>
                <a:cs typeface="Times New Roman" pitchFamily="18" charset="0"/>
              </a:endParaRPr>
            </a:p>
            <a:p>
              <a:pPr eaLnBrk="0" hangingPunct="0">
                <a:lnSpc>
                  <a:spcPct val="110000"/>
                </a:lnSpc>
                <a:spcAft>
                  <a:spcPts val="1200"/>
                </a:spcAft>
              </a:pPr>
              <a:r>
                <a:rPr kumimoji="1" lang="en-US" altLang="zh-CN" sz="2200" b="1" dirty="0">
                  <a:solidFill>
                    <a:srgbClr val="000000"/>
                  </a:solidFill>
                  <a:latin typeface="Times New Roman" pitchFamily="18" charset="0"/>
                  <a:cs typeface="Times New Roman" pitchFamily="18" charset="0"/>
                </a:rPr>
                <a:t>	</a:t>
              </a:r>
              <a:r>
                <a:rPr kumimoji="1" lang="zh-CN" altLang="en-US" sz="2200" b="1" dirty="0">
                  <a:solidFill>
                    <a:srgbClr val="000000"/>
                  </a:solidFill>
                  <a:latin typeface="Times New Roman" pitchFamily="18" charset="0"/>
                  <a:cs typeface="Times New Roman" pitchFamily="18" charset="0"/>
                </a:rPr>
                <a:t>语句块</a:t>
              </a:r>
              <a:endParaRPr kumimoji="1" lang="en-US" altLang="zh-CN" sz="2200" b="1" dirty="0">
                <a:solidFill>
                  <a:srgbClr val="000000"/>
                </a:solidFill>
                <a:latin typeface="Times New Roman" pitchFamily="18" charset="0"/>
                <a:cs typeface="Times New Roman" pitchFamily="18" charset="0"/>
              </a:endParaRPr>
            </a:p>
            <a:p>
              <a:pPr eaLnBrk="0" hangingPunct="0">
                <a:lnSpc>
                  <a:spcPct val="110000"/>
                </a:lnSpc>
                <a:spcAft>
                  <a:spcPts val="1200"/>
                </a:spcAft>
              </a:pPr>
              <a:r>
                <a:rPr kumimoji="1" lang="en-US" altLang="zh-CN" sz="2200" b="1" dirty="0">
                  <a:solidFill>
                    <a:srgbClr val="000000"/>
                  </a:solidFill>
                  <a:latin typeface="Times New Roman" pitchFamily="18" charset="0"/>
                  <a:cs typeface="Times New Roman" pitchFamily="18" charset="0"/>
                </a:rPr>
                <a:t>`</a:t>
              </a:r>
              <a:r>
                <a:rPr kumimoji="1" lang="en-US" altLang="zh-CN" sz="2200" b="1" dirty="0" err="1">
                  <a:solidFill>
                    <a:srgbClr val="000000"/>
                  </a:solidFill>
                  <a:latin typeface="Times New Roman" pitchFamily="18" charset="0"/>
                  <a:cs typeface="Times New Roman" pitchFamily="18" charset="0"/>
                </a:rPr>
                <a:t>endif</a:t>
              </a:r>
              <a:endParaRPr kumimoji="1" lang="en-US" altLang="zh-CN" sz="2200" b="1" dirty="0">
                <a:solidFill>
                  <a:srgbClr val="000000"/>
                </a:solidFill>
                <a:latin typeface="Times New Roman" pitchFamily="18" charset="0"/>
                <a:cs typeface="Times New Roman" pitchFamily="18" charset="0"/>
              </a:endParaRPr>
            </a:p>
            <a:p>
              <a:pPr eaLnBrk="0" hangingPunct="0">
                <a:lnSpc>
                  <a:spcPct val="110000"/>
                </a:lnSpc>
                <a:spcAft>
                  <a:spcPts val="1200"/>
                </a:spcAft>
              </a:pPr>
              <a:endParaRPr kumimoji="1" lang="en-US" altLang="zh-CN" sz="2200" b="1" dirty="0">
                <a:solidFill>
                  <a:srgbClr val="000000"/>
                </a:solidFill>
                <a:latin typeface="Times New Roman" pitchFamily="18" charset="0"/>
                <a:cs typeface="Times New Roman" pitchFamily="18" charset="0"/>
              </a:endParaRPr>
            </a:p>
          </p:txBody>
        </p:sp>
        <p:sp>
          <p:nvSpPr>
            <p:cNvPr id="2" name="TextBox 1"/>
            <p:cNvSpPr txBox="1"/>
            <p:nvPr/>
          </p:nvSpPr>
          <p:spPr>
            <a:xfrm>
              <a:off x="5068163" y="1099113"/>
              <a:ext cx="3608293" cy="2543004"/>
            </a:xfrm>
            <a:prstGeom prst="rect">
              <a:avLst/>
            </a:prstGeom>
            <a:noFill/>
          </p:spPr>
          <p:txBody>
            <a:bodyPr wrap="square" rtlCol="0">
              <a:spAutoFit/>
            </a:bodyPr>
            <a:lstStyle/>
            <a:p>
              <a:pPr eaLnBrk="0" hangingPunct="0">
                <a:lnSpc>
                  <a:spcPct val="110000"/>
                </a:lnSpc>
                <a:spcAft>
                  <a:spcPts val="1200"/>
                </a:spcAft>
              </a:pPr>
              <a:r>
                <a:rPr kumimoji="1" lang="zh-CN" altLang="en-US" sz="2200" b="1" dirty="0">
                  <a:solidFill>
                    <a:srgbClr val="000000"/>
                  </a:solidFill>
                  <a:latin typeface="Times New Roman" pitchFamily="18" charset="0"/>
                  <a:cs typeface="Times New Roman" pitchFamily="18" charset="0"/>
                </a:rPr>
                <a:t>条件编译命令语句格式</a:t>
              </a:r>
              <a:r>
                <a:rPr kumimoji="1" lang="en-US" altLang="zh-CN" sz="2200" b="1" dirty="0">
                  <a:solidFill>
                    <a:srgbClr val="000000"/>
                  </a:solidFill>
                  <a:latin typeface="Times New Roman" pitchFamily="18" charset="0"/>
                  <a:cs typeface="Times New Roman" pitchFamily="18" charset="0"/>
                </a:rPr>
                <a:t>2</a:t>
              </a:r>
            </a:p>
            <a:p>
              <a:pPr eaLnBrk="0" hangingPunct="0">
                <a:lnSpc>
                  <a:spcPct val="110000"/>
                </a:lnSpc>
                <a:spcAft>
                  <a:spcPts val="1200"/>
                </a:spcAft>
              </a:pPr>
              <a:r>
                <a:rPr kumimoji="1" lang="en-US" altLang="zh-CN" sz="2200" b="1" dirty="0">
                  <a:solidFill>
                    <a:srgbClr val="000000"/>
                  </a:solidFill>
                  <a:latin typeface="Times New Roman" pitchFamily="18" charset="0"/>
                  <a:cs typeface="Times New Roman" pitchFamily="18" charset="0"/>
                </a:rPr>
                <a:t>`</a:t>
              </a:r>
              <a:r>
                <a:rPr kumimoji="1" lang="en-US" altLang="zh-CN" sz="2200" b="1" dirty="0" err="1">
                  <a:solidFill>
                    <a:srgbClr val="000000"/>
                  </a:solidFill>
                  <a:latin typeface="Times New Roman" pitchFamily="18" charset="0"/>
                  <a:cs typeface="Times New Roman" pitchFamily="18" charset="0"/>
                </a:rPr>
                <a:t>ifdef</a:t>
              </a:r>
              <a:r>
                <a:rPr kumimoji="1" lang="en-US" altLang="zh-CN" sz="2200" b="1" dirty="0">
                  <a:solidFill>
                    <a:srgbClr val="000000"/>
                  </a:solidFill>
                  <a:latin typeface="Times New Roman" pitchFamily="18" charset="0"/>
                  <a:cs typeface="Times New Roman" pitchFamily="18" charset="0"/>
                </a:rPr>
                <a:t>  	</a:t>
              </a:r>
              <a:r>
                <a:rPr kumimoji="1" lang="zh-CN" altLang="en-US" sz="2200" b="1" dirty="0">
                  <a:solidFill>
                    <a:srgbClr val="000000"/>
                  </a:solidFill>
                  <a:latin typeface="Times New Roman" pitchFamily="18" charset="0"/>
                  <a:cs typeface="Times New Roman" pitchFamily="18" charset="0"/>
                </a:rPr>
                <a:t>宏名</a:t>
              </a:r>
              <a:endParaRPr kumimoji="1" lang="en-US" altLang="zh-CN" sz="2200" b="1" dirty="0">
                <a:solidFill>
                  <a:srgbClr val="000000"/>
                </a:solidFill>
                <a:latin typeface="Times New Roman" pitchFamily="18" charset="0"/>
                <a:cs typeface="Times New Roman" pitchFamily="18" charset="0"/>
              </a:endParaRPr>
            </a:p>
            <a:p>
              <a:pPr eaLnBrk="0" hangingPunct="0">
                <a:lnSpc>
                  <a:spcPct val="110000"/>
                </a:lnSpc>
                <a:spcAft>
                  <a:spcPts val="1200"/>
                </a:spcAft>
              </a:pPr>
              <a:r>
                <a:rPr kumimoji="1" lang="en-US" altLang="zh-CN" sz="2200" b="1" dirty="0">
                  <a:solidFill>
                    <a:srgbClr val="000000"/>
                  </a:solidFill>
                  <a:latin typeface="Times New Roman" pitchFamily="18" charset="0"/>
                  <a:cs typeface="Times New Roman" pitchFamily="18" charset="0"/>
                </a:rPr>
                <a:t>	</a:t>
              </a:r>
              <a:r>
                <a:rPr kumimoji="1" lang="zh-CN" altLang="en-US" sz="2200" b="1" dirty="0">
                  <a:solidFill>
                    <a:srgbClr val="000000"/>
                  </a:solidFill>
                  <a:latin typeface="Times New Roman" pitchFamily="18" charset="0"/>
                  <a:cs typeface="Times New Roman" pitchFamily="18" charset="0"/>
                </a:rPr>
                <a:t>语句块</a:t>
              </a:r>
              <a:r>
                <a:rPr kumimoji="1" lang="en-US" altLang="zh-CN" sz="2200" b="1" dirty="0">
                  <a:solidFill>
                    <a:srgbClr val="000000"/>
                  </a:solidFill>
                  <a:latin typeface="Times New Roman" pitchFamily="18" charset="0"/>
                  <a:cs typeface="Times New Roman" pitchFamily="18" charset="0"/>
                </a:rPr>
                <a:t>1</a:t>
              </a:r>
            </a:p>
            <a:p>
              <a:pPr eaLnBrk="0" hangingPunct="0">
                <a:lnSpc>
                  <a:spcPct val="110000"/>
                </a:lnSpc>
                <a:spcAft>
                  <a:spcPts val="1200"/>
                </a:spcAft>
              </a:pPr>
              <a:r>
                <a:rPr kumimoji="1" lang="en-US" altLang="zh-CN" sz="2200" b="1" dirty="0">
                  <a:solidFill>
                    <a:srgbClr val="000000"/>
                  </a:solidFill>
                  <a:latin typeface="Times New Roman" pitchFamily="18" charset="0"/>
                  <a:cs typeface="Times New Roman" pitchFamily="18" charset="0"/>
                </a:rPr>
                <a:t>`else	</a:t>
              </a:r>
              <a:r>
                <a:rPr kumimoji="1" lang="zh-CN" altLang="en-US" sz="2200" b="1" dirty="0">
                  <a:solidFill>
                    <a:srgbClr val="000000"/>
                  </a:solidFill>
                  <a:latin typeface="Times New Roman" pitchFamily="18" charset="0"/>
                  <a:cs typeface="Times New Roman" pitchFamily="18" charset="0"/>
                </a:rPr>
                <a:t>语句块</a:t>
              </a:r>
              <a:r>
                <a:rPr kumimoji="1" lang="en-US" altLang="zh-CN" sz="2200" b="1" dirty="0">
                  <a:solidFill>
                    <a:srgbClr val="000000"/>
                  </a:solidFill>
                  <a:latin typeface="Times New Roman" pitchFamily="18" charset="0"/>
                  <a:cs typeface="Times New Roman" pitchFamily="18" charset="0"/>
                </a:rPr>
                <a:t>2</a:t>
              </a:r>
            </a:p>
            <a:p>
              <a:pPr eaLnBrk="0" hangingPunct="0">
                <a:lnSpc>
                  <a:spcPct val="110000"/>
                </a:lnSpc>
                <a:spcAft>
                  <a:spcPts val="1200"/>
                </a:spcAft>
              </a:pPr>
              <a:r>
                <a:rPr kumimoji="1" lang="en-US" altLang="zh-CN" sz="2200" b="1" dirty="0">
                  <a:solidFill>
                    <a:srgbClr val="000000"/>
                  </a:solidFill>
                  <a:latin typeface="Times New Roman" pitchFamily="18" charset="0"/>
                  <a:cs typeface="Times New Roman" pitchFamily="18" charset="0"/>
                </a:rPr>
                <a:t>`</a:t>
              </a:r>
              <a:r>
                <a:rPr kumimoji="1" lang="en-US" altLang="zh-CN" sz="2200" b="1" dirty="0" err="1">
                  <a:solidFill>
                    <a:srgbClr val="000000"/>
                  </a:solidFill>
                  <a:latin typeface="Times New Roman" pitchFamily="18" charset="0"/>
                  <a:cs typeface="Times New Roman" pitchFamily="18" charset="0"/>
                </a:rPr>
                <a:t>endif</a:t>
              </a:r>
              <a:endParaRPr kumimoji="1" lang="en-US" altLang="zh-CN" sz="2200" b="1" dirty="0">
                <a:solidFill>
                  <a:srgbClr val="000000"/>
                </a:solidFill>
                <a:latin typeface="Times New Roman" pitchFamily="18" charset="0"/>
                <a:cs typeface="Times New Roman" pitchFamily="18" charset="0"/>
              </a:endParaRPr>
            </a:p>
          </p:txBody>
        </p:sp>
      </p:grpSp>
      <p:cxnSp>
        <p:nvCxnSpPr>
          <p:cNvPr id="5" name="直接连接符 4"/>
          <p:cNvCxnSpPr/>
          <p:nvPr/>
        </p:nvCxnSpPr>
        <p:spPr>
          <a:xfrm>
            <a:off x="4860032" y="979488"/>
            <a:ext cx="0" cy="25117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a:spLocks noChangeArrowheads="1"/>
          </p:cNvSpPr>
          <p:nvPr/>
        </p:nvSpPr>
        <p:spPr bwMode="auto">
          <a:xfrm>
            <a:off x="1187624" y="3573016"/>
            <a:ext cx="7717730" cy="322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dirty="0">
                <a:solidFill>
                  <a:srgbClr val="FF0000"/>
                </a:solidFill>
                <a:latin typeface="Times New Roman" pitchFamily="18" charset="0"/>
                <a:cs typeface="Times New Roman" pitchFamily="18" charset="0"/>
              </a:rPr>
              <a:t>`</a:t>
            </a:r>
            <a:r>
              <a:rPr lang="en-US" altLang="zh-CN" sz="2200" b="1" dirty="0" err="1">
                <a:solidFill>
                  <a:srgbClr val="FF0000"/>
                </a:solidFill>
                <a:latin typeface="Times New Roman" pitchFamily="18" charset="0"/>
                <a:cs typeface="Times New Roman" pitchFamily="18" charset="0"/>
              </a:rPr>
              <a:t>ifdef</a:t>
            </a:r>
            <a:r>
              <a:rPr lang="zh-CN" altLang="en-US" sz="2200" b="1" dirty="0">
                <a:solidFill>
                  <a:srgbClr val="FF0000"/>
                </a:solidFill>
                <a:latin typeface="Times New Roman" pitchFamily="18" charset="0"/>
                <a:cs typeface="Times New Roman" pitchFamily="18" charset="0"/>
              </a:rPr>
              <a:t>、</a:t>
            </a:r>
            <a:r>
              <a:rPr lang="en-US" altLang="zh-CN" sz="2200" b="1" dirty="0">
                <a:solidFill>
                  <a:srgbClr val="FF0000"/>
                </a:solidFill>
                <a:latin typeface="Times New Roman" pitchFamily="18" charset="0"/>
                <a:cs typeface="Times New Roman" pitchFamily="18" charset="0"/>
              </a:rPr>
              <a:t>`else</a:t>
            </a:r>
            <a:r>
              <a:rPr lang="zh-CN" altLang="en-US" sz="2200" b="1" dirty="0">
                <a:solidFill>
                  <a:srgbClr val="FF0000"/>
                </a:solidFill>
                <a:latin typeface="Times New Roman" pitchFamily="18" charset="0"/>
                <a:cs typeface="Times New Roman" pitchFamily="18" charset="0"/>
              </a:rPr>
              <a:t>、</a:t>
            </a:r>
            <a:r>
              <a:rPr lang="en-US" altLang="zh-CN" sz="2200" b="1" dirty="0">
                <a:solidFill>
                  <a:srgbClr val="FF0000"/>
                </a:solidFill>
                <a:latin typeface="Times New Roman" pitchFamily="18" charset="0"/>
                <a:cs typeface="Times New Roman" pitchFamily="18" charset="0"/>
              </a:rPr>
              <a:t>`</a:t>
            </a:r>
            <a:r>
              <a:rPr lang="en-US" altLang="zh-CN" sz="2200" b="1" dirty="0" err="1">
                <a:solidFill>
                  <a:srgbClr val="FF0000"/>
                </a:solidFill>
                <a:latin typeface="Times New Roman" pitchFamily="18" charset="0"/>
                <a:cs typeface="Times New Roman" pitchFamily="18" charset="0"/>
              </a:rPr>
              <a:t>endif</a:t>
            </a:r>
            <a:r>
              <a:rPr lang="zh-CN" altLang="en-US" sz="2200" b="1" dirty="0">
                <a:latin typeface="Times New Roman" pitchFamily="18" charset="0"/>
                <a:cs typeface="Times New Roman" pitchFamily="18" charset="0"/>
              </a:rPr>
              <a:t>的功能是命令综合器将此语句指定的部分参数与</a:t>
            </a:r>
            <a:r>
              <a:rPr lang="en-US" altLang="zh-CN" sz="2200" b="1" dirty="0">
                <a:latin typeface="Times New Roman" pitchFamily="18" charset="0"/>
                <a:cs typeface="Times New Roman" pitchFamily="18" charset="0"/>
              </a:rPr>
              <a:t>Verilog</a:t>
            </a:r>
            <a:r>
              <a:rPr lang="zh-CN" altLang="en-US" sz="2200" b="1" dirty="0">
                <a:latin typeface="Times New Roman" pitchFamily="18" charset="0"/>
                <a:cs typeface="Times New Roman" pitchFamily="18" charset="0"/>
              </a:rPr>
              <a:t>源程序一同编译综合。</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格式</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的功能是：如果用</a:t>
            </a:r>
            <a:r>
              <a:rPr lang="en-US" altLang="zh-CN" sz="2200" b="1" dirty="0">
                <a:latin typeface="Times New Roman" pitchFamily="18" charset="0"/>
                <a:cs typeface="Times New Roman" pitchFamily="18" charset="0"/>
              </a:rPr>
              <a:t>`define</a:t>
            </a:r>
            <a:r>
              <a:rPr lang="zh-CN" altLang="en-US" sz="2200" b="1" dirty="0">
                <a:latin typeface="Times New Roman" pitchFamily="18" charset="0"/>
                <a:cs typeface="Times New Roman" pitchFamily="18" charset="0"/>
              </a:rPr>
              <a:t>语句定义的宏名在程序中被定义，则由语句</a:t>
            </a:r>
            <a:r>
              <a:rPr lang="en-US" altLang="zh-CN" sz="2200" b="1" dirty="0">
                <a:latin typeface="Times New Roman" pitchFamily="18" charset="0"/>
                <a:cs typeface="Times New Roman" pitchFamily="18" charset="0"/>
              </a:rPr>
              <a:t>`</a:t>
            </a:r>
            <a:r>
              <a:rPr lang="en-US" altLang="zh-CN" sz="2200" b="1" dirty="0" err="1">
                <a:latin typeface="Times New Roman" pitchFamily="18" charset="0"/>
                <a:cs typeface="Times New Roman" pitchFamily="18" charset="0"/>
              </a:rPr>
              <a:t>ifdef</a:t>
            </a:r>
            <a:r>
              <a:rPr lang="zh-CN" altLang="en-US" sz="2200" b="1" dirty="0">
                <a:latin typeface="Times New Roman" pitchFamily="18" charset="0"/>
                <a:cs typeface="Times New Roman" pitchFamily="18" charset="0"/>
              </a:rPr>
              <a:t>和</a:t>
            </a:r>
            <a:r>
              <a:rPr lang="en-US" altLang="zh-CN" sz="2200" b="1" dirty="0">
                <a:latin typeface="Times New Roman" pitchFamily="18" charset="0"/>
                <a:cs typeface="Times New Roman" pitchFamily="18" charset="0"/>
              </a:rPr>
              <a:t>`</a:t>
            </a:r>
            <a:r>
              <a:rPr lang="en-US" altLang="zh-CN" sz="2200" b="1" dirty="0" err="1">
                <a:latin typeface="Times New Roman" pitchFamily="18" charset="0"/>
                <a:cs typeface="Times New Roman" pitchFamily="18" charset="0"/>
              </a:rPr>
              <a:t>endif</a:t>
            </a:r>
            <a:r>
              <a:rPr lang="zh-CN" altLang="en-US" sz="2200" b="1" dirty="0">
                <a:latin typeface="Times New Roman" pitchFamily="18" charset="0"/>
                <a:cs typeface="Times New Roman" pitchFamily="18" charset="0"/>
              </a:rPr>
              <a:t>涵盖的</a:t>
            </a:r>
            <a:r>
              <a:rPr lang="en-US" altLang="zh-CN" sz="2200" b="1" dirty="0">
                <a:latin typeface="Times New Roman" pitchFamily="18" charset="0"/>
                <a:cs typeface="Times New Roman" pitchFamily="18" charset="0"/>
              </a:rPr>
              <a:t>Verilog</a:t>
            </a:r>
            <a:r>
              <a:rPr lang="zh-CN" altLang="en-US" sz="2200" b="1" dirty="0">
                <a:latin typeface="Times New Roman" pitchFamily="18" charset="0"/>
                <a:cs typeface="Times New Roman" pitchFamily="18" charset="0"/>
              </a:rPr>
              <a:t>语句块可参与源文件的编译综合；否则该语句块将不参加编译综合。</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格式</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的功能：如果用</a:t>
            </a:r>
            <a:r>
              <a:rPr lang="en-US" altLang="zh-CN" sz="2200" b="1" dirty="0">
                <a:latin typeface="Times New Roman" pitchFamily="18" charset="0"/>
                <a:cs typeface="Times New Roman" pitchFamily="18" charset="0"/>
              </a:rPr>
              <a:t>`define</a:t>
            </a:r>
            <a:r>
              <a:rPr lang="zh-CN" altLang="en-US" sz="2200" b="1" dirty="0">
                <a:latin typeface="Times New Roman" pitchFamily="18" charset="0"/>
                <a:cs typeface="Times New Roman" pitchFamily="18" charset="0"/>
              </a:rPr>
              <a:t>语句定义的宏名在程序中被定义，则语句块</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将被编译到源文件中参与综合；否则语句块</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将被编译到源文件中参与综合。</a:t>
            </a:r>
            <a:endParaRPr lang="en-US" altLang="zh-CN" sz="2200" b="1" dirty="0">
              <a:latin typeface="Times New Roman" pitchFamily="18" charset="0"/>
              <a:cs typeface="Times New Roman" pitchFamily="18" charset="0"/>
            </a:endParaRP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25</a:t>
            </a:fld>
            <a:endParaRPr lang="zh-CN" altLang="en-US" dirty="0">
              <a:solidFill>
                <a:prstClr val="black"/>
              </a:solidFill>
            </a:endParaRPr>
          </a:p>
        </p:txBody>
      </p:sp>
    </p:spTree>
    <p:extLst>
      <p:ext uri="{BB962C8B-B14F-4D97-AF65-F5344CB8AC3E}">
        <p14:creationId xmlns:p14="http://schemas.microsoft.com/office/powerpoint/2010/main" val="3758774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 name="矩形 16"/>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Text Box 9"/>
          <p:cNvSpPr txBox="1">
            <a:spLocks noChangeArrowheads="1"/>
          </p:cNvSpPr>
          <p:nvPr/>
        </p:nvSpPr>
        <p:spPr bwMode="auto">
          <a:xfrm>
            <a:off x="1148846" y="116632"/>
            <a:ext cx="70567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12-3</a:t>
            </a:r>
            <a:r>
              <a:rPr kumimoji="1" lang="zh-CN" altLang="en-US" sz="2400" b="1" dirty="0">
                <a:solidFill>
                  <a:srgbClr val="F79646">
                    <a:lumMod val="50000"/>
                  </a:srgbClr>
                </a:solidFill>
                <a:latin typeface="Times New Roman" pitchFamily="18" charset="0"/>
                <a:cs typeface="Times New Roman" pitchFamily="18" charset="0"/>
              </a:rPr>
              <a:t>：</a:t>
            </a:r>
            <a:endParaRPr kumimoji="1" lang="zh-CN" altLang="en-US" sz="2200" b="1" dirty="0">
              <a:solidFill>
                <a:srgbClr val="0000FF"/>
              </a:solidFill>
              <a:latin typeface="Times New Roman" pitchFamily="18" charset="0"/>
              <a:cs typeface="Times New Roman" pitchFamily="18" charset="0"/>
            </a:endParaRPr>
          </a:p>
        </p:txBody>
      </p:sp>
      <p:sp>
        <p:nvSpPr>
          <p:cNvPr id="10" name="Text Box 9"/>
          <p:cNvSpPr txBox="1">
            <a:spLocks noChangeArrowheads="1"/>
          </p:cNvSpPr>
          <p:nvPr/>
        </p:nvSpPr>
        <p:spPr bwMode="auto">
          <a:xfrm>
            <a:off x="1043608" y="548680"/>
            <a:ext cx="7848871" cy="286232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`define AND</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module </a:t>
            </a:r>
            <a:r>
              <a:rPr kumimoji="1" lang="en-US" altLang="zh-CN" sz="2000" b="1" dirty="0" err="1">
                <a:solidFill>
                  <a:schemeClr val="tx1"/>
                </a:solidFill>
                <a:latin typeface="Times New Roman" pitchFamily="18" charset="0"/>
                <a:cs typeface="Times New Roman" pitchFamily="18" charset="0"/>
              </a:rPr>
              <a:t>andd</a:t>
            </a:r>
            <a:r>
              <a:rPr kumimoji="1" lang="en-US" altLang="zh-CN" sz="2000" b="1" dirty="0">
                <a:solidFill>
                  <a:schemeClr val="tx1"/>
                </a:solidFill>
                <a:latin typeface="Times New Roman" pitchFamily="18" charset="0"/>
                <a:cs typeface="Times New Roman" pitchFamily="18" charset="0"/>
              </a:rPr>
              <a:t>(out, A, B);</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input [1: 0] A, B;</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output [1: 0] out;</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chemeClr val="tx1"/>
                </a:solidFill>
                <a:latin typeface="Times New Roman" pitchFamily="18" charset="0"/>
                <a:cs typeface="Times New Roman" pitchFamily="18" charset="0"/>
              </a:rPr>
              <a:t>ifdef</a:t>
            </a:r>
            <a:r>
              <a:rPr kumimoji="1" lang="en-US" altLang="zh-CN" sz="2000" b="1" dirty="0">
                <a:solidFill>
                  <a:schemeClr val="tx1"/>
                </a:solidFill>
                <a:latin typeface="Times New Roman" pitchFamily="18" charset="0"/>
                <a:cs typeface="Times New Roman" pitchFamily="18" charset="0"/>
              </a:rPr>
              <a:t>  AND</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assign out=A&amp;B;</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`else  assign out=A|B;</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chemeClr val="tx1"/>
                </a:solidFill>
                <a:latin typeface="Times New Roman" pitchFamily="18" charset="0"/>
                <a:cs typeface="Times New Roman" pitchFamily="18" charset="0"/>
              </a:rPr>
              <a:t>endif</a:t>
            </a:r>
            <a:endParaRPr kumimoji="1" lang="en-US" altLang="zh-CN" sz="2000" b="1" dirty="0">
              <a:solidFill>
                <a:schemeClr val="tx1"/>
              </a:solidFill>
              <a:latin typeface="Times New Roman" pitchFamily="18" charset="0"/>
              <a:cs typeface="Times New Roman" pitchFamily="18" charset="0"/>
            </a:endParaRPr>
          </a:p>
          <a:p>
            <a:pPr eaLnBrk="0" fontAlgn="base" hangingPunct="0">
              <a:spcAft>
                <a:spcPct val="0"/>
              </a:spcAft>
            </a:pPr>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sp>
        <p:nvSpPr>
          <p:cNvPr id="12" name="矩形 11"/>
          <p:cNvSpPr>
            <a:spLocks noChangeArrowheads="1"/>
          </p:cNvSpPr>
          <p:nvPr/>
        </p:nvSpPr>
        <p:spPr bwMode="auto">
          <a:xfrm>
            <a:off x="4677238" y="2152020"/>
            <a:ext cx="3999218" cy="110799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000" b="1" dirty="0">
                <a:latin typeface="Times New Roman" pitchFamily="18" charset="0"/>
                <a:cs typeface="Times New Roman" pitchFamily="18" charset="0"/>
              </a:rPr>
              <a:t>用</a:t>
            </a:r>
            <a:r>
              <a:rPr lang="en-US" altLang="zh-CN" sz="2000" b="1" dirty="0">
                <a:latin typeface="Times New Roman" pitchFamily="18" charset="0"/>
                <a:cs typeface="Times New Roman" pitchFamily="18" charset="0"/>
              </a:rPr>
              <a:t>`define</a:t>
            </a:r>
            <a:r>
              <a:rPr lang="zh-CN" altLang="en-US" sz="2000" b="1" dirty="0">
                <a:latin typeface="Times New Roman" pitchFamily="18" charset="0"/>
                <a:cs typeface="Times New Roman" pitchFamily="18" charset="0"/>
              </a:rPr>
              <a:t>定义了宏名</a:t>
            </a:r>
            <a:r>
              <a:rPr lang="en-US" altLang="zh-CN" sz="2000" b="1" dirty="0">
                <a:latin typeface="Times New Roman" pitchFamily="18" charset="0"/>
                <a:cs typeface="Times New Roman" pitchFamily="18" charset="0"/>
              </a:rPr>
              <a:t>AND</a:t>
            </a:r>
            <a:r>
              <a:rPr lang="zh-CN" altLang="en-US" sz="2000" b="1" dirty="0">
                <a:latin typeface="Times New Roman" pitchFamily="18" charset="0"/>
                <a:cs typeface="Times New Roman" pitchFamily="18" charset="0"/>
              </a:rPr>
              <a:t>，在模块中也规定了宏名</a:t>
            </a:r>
            <a:r>
              <a:rPr lang="en-US" altLang="zh-CN" sz="2000" b="1" dirty="0">
                <a:latin typeface="Times New Roman" pitchFamily="18" charset="0"/>
                <a:cs typeface="Times New Roman" pitchFamily="18" charset="0"/>
              </a:rPr>
              <a:t>AND</a:t>
            </a:r>
            <a:r>
              <a:rPr lang="zh-CN" altLang="en-US" sz="2000" b="1" dirty="0">
                <a:latin typeface="Times New Roman" pitchFamily="18" charset="0"/>
                <a:cs typeface="Times New Roman" pitchFamily="18" charset="0"/>
              </a:rPr>
              <a:t>，所以执行</a:t>
            </a:r>
            <a:r>
              <a:rPr lang="en-US" altLang="zh-CN" sz="2000" b="1" dirty="0">
                <a:latin typeface="Times New Roman" pitchFamily="18" charset="0"/>
                <a:cs typeface="Times New Roman" pitchFamily="18" charset="0"/>
              </a:rPr>
              <a:t>assign out=A&amp;B</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238" y="808266"/>
            <a:ext cx="387667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 Box 9"/>
          <p:cNvSpPr txBox="1">
            <a:spLocks noChangeArrowheads="1"/>
          </p:cNvSpPr>
          <p:nvPr/>
        </p:nvSpPr>
        <p:spPr bwMode="auto">
          <a:xfrm>
            <a:off x="1148846" y="3481844"/>
            <a:ext cx="70567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12-4</a:t>
            </a:r>
            <a:r>
              <a:rPr kumimoji="1" lang="zh-CN" altLang="en-US" sz="2400" b="1" dirty="0">
                <a:solidFill>
                  <a:srgbClr val="F79646">
                    <a:lumMod val="50000"/>
                  </a:srgbClr>
                </a:solidFill>
                <a:latin typeface="Times New Roman" pitchFamily="18" charset="0"/>
                <a:cs typeface="Times New Roman" pitchFamily="18" charset="0"/>
              </a:rPr>
              <a:t>：</a:t>
            </a:r>
            <a:endParaRPr kumimoji="1" lang="zh-CN" altLang="en-US" sz="2200" b="1" dirty="0">
              <a:solidFill>
                <a:srgbClr val="0000FF"/>
              </a:solidFill>
              <a:latin typeface="Times New Roman" pitchFamily="18" charset="0"/>
              <a:cs typeface="Times New Roman" pitchFamily="18" charset="0"/>
            </a:endParaRPr>
          </a:p>
        </p:txBody>
      </p:sp>
      <p:sp>
        <p:nvSpPr>
          <p:cNvPr id="15" name="Text Box 9"/>
          <p:cNvSpPr txBox="1">
            <a:spLocks noChangeArrowheads="1"/>
          </p:cNvSpPr>
          <p:nvPr/>
        </p:nvSpPr>
        <p:spPr bwMode="auto">
          <a:xfrm>
            <a:off x="1043608" y="3933056"/>
            <a:ext cx="7848871" cy="286232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`define OR1</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module </a:t>
            </a:r>
            <a:r>
              <a:rPr kumimoji="1" lang="en-US" altLang="zh-CN" sz="2000" b="1" dirty="0" err="1">
                <a:solidFill>
                  <a:schemeClr val="tx1"/>
                </a:solidFill>
                <a:latin typeface="Times New Roman" pitchFamily="18" charset="0"/>
                <a:cs typeface="Times New Roman" pitchFamily="18" charset="0"/>
              </a:rPr>
              <a:t>andd</a:t>
            </a:r>
            <a:r>
              <a:rPr kumimoji="1" lang="en-US" altLang="zh-CN" sz="2000" b="1" dirty="0">
                <a:solidFill>
                  <a:schemeClr val="tx1"/>
                </a:solidFill>
                <a:latin typeface="Times New Roman" pitchFamily="18" charset="0"/>
                <a:cs typeface="Times New Roman" pitchFamily="18" charset="0"/>
              </a:rPr>
              <a:t>(out, A, B);</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input [1: 0] A, B;</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output [1: 0] out;</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chemeClr val="tx1"/>
                </a:solidFill>
                <a:latin typeface="Times New Roman" pitchFamily="18" charset="0"/>
                <a:cs typeface="Times New Roman" pitchFamily="18" charset="0"/>
              </a:rPr>
              <a:t>ifdef</a:t>
            </a:r>
            <a:r>
              <a:rPr kumimoji="1" lang="en-US" altLang="zh-CN" sz="2000" b="1" dirty="0">
                <a:solidFill>
                  <a:schemeClr val="tx1"/>
                </a:solidFill>
                <a:latin typeface="Times New Roman" pitchFamily="18" charset="0"/>
                <a:cs typeface="Times New Roman" pitchFamily="18" charset="0"/>
              </a:rPr>
              <a:t>  AND</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assign out=A&amp;B;</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`else  assign out=A|B;</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chemeClr val="tx1"/>
                </a:solidFill>
                <a:latin typeface="Times New Roman" pitchFamily="18" charset="0"/>
                <a:cs typeface="Times New Roman" pitchFamily="18" charset="0"/>
              </a:rPr>
              <a:t>endif</a:t>
            </a:r>
            <a:endParaRPr kumimoji="1" lang="en-US" altLang="zh-CN" sz="2000" b="1" dirty="0">
              <a:solidFill>
                <a:schemeClr val="tx1"/>
              </a:solidFill>
              <a:latin typeface="Times New Roman" pitchFamily="18" charset="0"/>
              <a:cs typeface="Times New Roman" pitchFamily="18" charset="0"/>
            </a:endParaRPr>
          </a:p>
          <a:p>
            <a:pPr eaLnBrk="0" fontAlgn="base" hangingPunct="0">
              <a:spcAft>
                <a:spcPct val="0"/>
              </a:spcAft>
            </a:pPr>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sp>
        <p:nvSpPr>
          <p:cNvPr id="16" name="矩形 15"/>
          <p:cNvSpPr>
            <a:spLocks noChangeArrowheads="1"/>
          </p:cNvSpPr>
          <p:nvPr/>
        </p:nvSpPr>
        <p:spPr bwMode="auto">
          <a:xfrm>
            <a:off x="4677238" y="5536396"/>
            <a:ext cx="3999218" cy="110799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000" b="1" dirty="0">
                <a:latin typeface="Times New Roman" pitchFamily="18" charset="0"/>
                <a:cs typeface="Times New Roman" pitchFamily="18" charset="0"/>
              </a:rPr>
              <a:t>用</a:t>
            </a:r>
            <a:r>
              <a:rPr lang="en-US" altLang="zh-CN" sz="2000" b="1" dirty="0">
                <a:latin typeface="Times New Roman" pitchFamily="18" charset="0"/>
                <a:cs typeface="Times New Roman" pitchFamily="18" charset="0"/>
              </a:rPr>
              <a:t>`define</a:t>
            </a:r>
            <a:r>
              <a:rPr lang="zh-CN" altLang="en-US" sz="2000" b="1" dirty="0">
                <a:latin typeface="Times New Roman" pitchFamily="18" charset="0"/>
                <a:cs typeface="Times New Roman" pitchFamily="18" charset="0"/>
              </a:rPr>
              <a:t>定义了宏名</a:t>
            </a:r>
            <a:r>
              <a:rPr lang="en-US" altLang="zh-CN" sz="2000" b="1" dirty="0">
                <a:latin typeface="Times New Roman" pitchFamily="18" charset="0"/>
                <a:cs typeface="Times New Roman" pitchFamily="18" charset="0"/>
              </a:rPr>
              <a:t>OR1</a:t>
            </a:r>
            <a:r>
              <a:rPr lang="zh-CN" altLang="en-US" sz="2000" b="1" dirty="0">
                <a:latin typeface="Times New Roman" pitchFamily="18" charset="0"/>
                <a:cs typeface="Times New Roman" pitchFamily="18" charset="0"/>
              </a:rPr>
              <a:t>，在模块中规定了另外一个宏名</a:t>
            </a:r>
            <a:r>
              <a:rPr lang="en-US" altLang="zh-CN" sz="2000" b="1" dirty="0">
                <a:latin typeface="Times New Roman" pitchFamily="18" charset="0"/>
                <a:cs typeface="Times New Roman" pitchFamily="18" charset="0"/>
              </a:rPr>
              <a:t>AND</a:t>
            </a:r>
            <a:r>
              <a:rPr lang="zh-CN" altLang="en-US" sz="2000" b="1" dirty="0">
                <a:latin typeface="Times New Roman" pitchFamily="18" charset="0"/>
                <a:cs typeface="Times New Roman" pitchFamily="18" charset="0"/>
              </a:rPr>
              <a:t>，所以执行</a:t>
            </a:r>
            <a:r>
              <a:rPr lang="en-US" altLang="zh-CN" sz="2000" b="1" dirty="0">
                <a:latin typeface="Times New Roman" pitchFamily="18" charset="0"/>
                <a:cs typeface="Times New Roman" pitchFamily="18" charset="0"/>
              </a:rPr>
              <a:t>assign out=A|B</a:t>
            </a: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7238" y="4060369"/>
            <a:ext cx="3686175"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26</a:t>
            </a:fld>
            <a:endParaRPr lang="zh-CN" altLang="en-US" dirty="0">
              <a:solidFill>
                <a:prstClr val="black"/>
              </a:solidFill>
            </a:endParaRPr>
          </a:p>
        </p:txBody>
      </p:sp>
    </p:spTree>
    <p:extLst>
      <p:ext uri="{BB962C8B-B14F-4D97-AF65-F5344CB8AC3E}">
        <p14:creationId xmlns:p14="http://schemas.microsoft.com/office/powerpoint/2010/main" val="2996414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2"/>
          <p:cNvSpPr>
            <a:spLocks noGrp="1" noChangeArrowheads="1"/>
          </p:cNvSpPr>
          <p:nvPr/>
        </p:nvSpPr>
        <p:spPr bwMode="auto">
          <a:xfrm>
            <a:off x="1174750" y="548680"/>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§12.4.4 </a:t>
            </a:r>
            <a:r>
              <a:rPr lang="zh-CN" altLang="en-US" sz="3000" b="1" dirty="0">
                <a:solidFill>
                  <a:srgbClr val="000000"/>
                </a:solidFill>
                <a:latin typeface="Times New Roman" pitchFamily="18" charset="0"/>
                <a:cs typeface="Times New Roman" pitchFamily="18" charset="0"/>
              </a:rPr>
              <a:t>任务和函数语句</a:t>
            </a:r>
          </a:p>
        </p:txBody>
      </p:sp>
      <p:sp>
        <p:nvSpPr>
          <p:cNvPr id="7" name="矩形 6"/>
          <p:cNvSpPr>
            <a:spLocks noChangeArrowheads="1"/>
          </p:cNvSpPr>
          <p:nvPr/>
        </p:nvSpPr>
        <p:spPr bwMode="auto">
          <a:xfrm>
            <a:off x="1246758" y="1340768"/>
            <a:ext cx="7658596" cy="285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任务和函数语句具备将程序中的反复被用的语句结构聚合起来的能力，功能类似于</a:t>
            </a:r>
            <a:r>
              <a:rPr lang="en-US" altLang="zh-CN" sz="2200" b="1" dirty="0">
                <a:latin typeface="Times New Roman" pitchFamily="18" charset="0"/>
                <a:cs typeface="Times New Roman" pitchFamily="18" charset="0"/>
              </a:rPr>
              <a:t>C</a:t>
            </a:r>
            <a:r>
              <a:rPr lang="zh-CN" altLang="en-US" sz="2200" b="1" dirty="0">
                <a:latin typeface="Times New Roman" pitchFamily="18" charset="0"/>
                <a:cs typeface="Times New Roman" pitchFamily="18" charset="0"/>
              </a:rPr>
              <a:t>语言的子程序。</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一方面可以通过任务和函数语句结构来替代重复性大的语句，有效简化程序结构，另一方面，利用任务和函数可以把一个大的程序模块分解成许多小的任务和函数，以利调试。</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关键词分别是</a:t>
            </a:r>
            <a:r>
              <a:rPr lang="en-US" altLang="zh-CN" sz="2200" b="1" dirty="0">
                <a:solidFill>
                  <a:srgbClr val="FF0000"/>
                </a:solidFill>
                <a:latin typeface="Times New Roman" pitchFamily="18" charset="0"/>
                <a:cs typeface="Times New Roman" pitchFamily="18" charset="0"/>
              </a:rPr>
              <a:t>task</a:t>
            </a:r>
            <a:r>
              <a:rPr lang="zh-CN" altLang="en-US" sz="2200" b="1" dirty="0">
                <a:latin typeface="Times New Roman" pitchFamily="18" charset="0"/>
                <a:cs typeface="Times New Roman" pitchFamily="18" charset="0"/>
              </a:rPr>
              <a:t>和</a:t>
            </a:r>
            <a:r>
              <a:rPr lang="en-US" altLang="zh-CN" sz="2200" b="1" dirty="0">
                <a:solidFill>
                  <a:srgbClr val="FF0000"/>
                </a:solidFill>
                <a:latin typeface="Times New Roman" pitchFamily="18" charset="0"/>
                <a:cs typeface="Times New Roman" pitchFamily="18" charset="0"/>
              </a:rPr>
              <a:t>function</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27</a:t>
            </a:fld>
            <a:endParaRPr lang="zh-CN" altLang="en-US" dirty="0">
              <a:solidFill>
                <a:prstClr val="black"/>
              </a:solidFill>
            </a:endParaRPr>
          </a:p>
        </p:txBody>
      </p:sp>
    </p:spTree>
    <p:extLst>
      <p:ext uri="{BB962C8B-B14F-4D97-AF65-F5344CB8AC3E}">
        <p14:creationId xmlns:p14="http://schemas.microsoft.com/office/powerpoint/2010/main" val="581482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387071"/>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、任务（</a:t>
            </a:r>
            <a:r>
              <a:rPr lang="en-US" altLang="zh-CN" sz="2800" b="1" dirty="0">
                <a:solidFill>
                  <a:srgbClr val="0070C0"/>
                </a:solidFill>
                <a:latin typeface="Times New Roman" pitchFamily="18" charset="0"/>
                <a:cs typeface="Times New Roman" pitchFamily="18" charset="0"/>
              </a:rPr>
              <a:t>task</a:t>
            </a:r>
            <a:r>
              <a:rPr lang="zh-CN" altLang="en-US" sz="2800" b="1" dirty="0">
                <a:solidFill>
                  <a:srgbClr val="0070C0"/>
                </a:solidFill>
                <a:latin typeface="Times New Roman" pitchFamily="18" charset="0"/>
                <a:cs typeface="Times New Roman" pitchFamily="18" charset="0"/>
              </a:rPr>
              <a:t>）语句</a:t>
            </a:r>
          </a:p>
        </p:txBody>
      </p:sp>
      <p:sp>
        <p:nvSpPr>
          <p:cNvPr id="12" name="矩形 11"/>
          <p:cNvSpPr>
            <a:spLocks noChangeArrowheads="1"/>
          </p:cNvSpPr>
          <p:nvPr/>
        </p:nvSpPr>
        <p:spPr bwMode="auto">
          <a:xfrm>
            <a:off x="1187624" y="3684625"/>
            <a:ext cx="7717730" cy="285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关键词</a:t>
            </a:r>
            <a:r>
              <a:rPr lang="en-US" altLang="zh-CN" sz="2200" b="1" dirty="0">
                <a:solidFill>
                  <a:srgbClr val="FF0000"/>
                </a:solidFill>
                <a:latin typeface="Times New Roman" pitchFamily="18" charset="0"/>
                <a:cs typeface="Times New Roman" pitchFamily="18" charset="0"/>
              </a:rPr>
              <a:t>task</a:t>
            </a:r>
            <a:r>
              <a:rPr lang="zh-CN" altLang="en-US" sz="2200" b="1" dirty="0">
                <a:latin typeface="Times New Roman" pitchFamily="18" charset="0"/>
                <a:cs typeface="Times New Roman" pitchFamily="18" charset="0"/>
              </a:rPr>
              <a:t>和</a:t>
            </a:r>
            <a:r>
              <a:rPr lang="en-US" altLang="zh-CN" sz="2200" b="1" dirty="0" err="1">
                <a:solidFill>
                  <a:srgbClr val="FF0000"/>
                </a:solidFill>
                <a:latin typeface="Times New Roman" pitchFamily="18" charset="0"/>
                <a:cs typeface="Times New Roman" pitchFamily="18" charset="0"/>
              </a:rPr>
              <a:t>endtask</a:t>
            </a:r>
            <a:r>
              <a:rPr lang="zh-CN" altLang="en-US" sz="2200" b="1" dirty="0">
                <a:latin typeface="Times New Roman" pitchFamily="18" charset="0"/>
                <a:cs typeface="Times New Roman" pitchFamily="18" charset="0"/>
              </a:rPr>
              <a:t>之间的内容即被定义的任务。</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solidFill>
                  <a:srgbClr val="FF0000"/>
                </a:solidFill>
                <a:latin typeface="Times New Roman" pitchFamily="18" charset="0"/>
                <a:cs typeface="Times New Roman" pitchFamily="18" charset="0"/>
              </a:rPr>
              <a:t>任务名</a:t>
            </a:r>
            <a:r>
              <a:rPr lang="zh-CN" altLang="en-US" sz="2200" b="1" dirty="0">
                <a:latin typeface="Times New Roman" pitchFamily="18" charset="0"/>
                <a:cs typeface="Times New Roman" pitchFamily="18" charset="0"/>
              </a:rPr>
              <a:t>是标志当前定义任务的名称标识符。</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a:t>
            </a:r>
            <a:r>
              <a:rPr lang="zh-CN" altLang="en-US" sz="2200" b="1" dirty="0">
                <a:solidFill>
                  <a:srgbClr val="FF0000"/>
                </a:solidFill>
                <a:latin typeface="Times New Roman" pitchFamily="18" charset="0"/>
                <a:cs typeface="Times New Roman" pitchFamily="18" charset="0"/>
              </a:rPr>
              <a:t>端口及数据类型声明语句</a:t>
            </a:r>
            <a:r>
              <a:rPr lang="zh-CN" altLang="en-US" sz="2200" b="1" dirty="0">
                <a:latin typeface="Times New Roman" pitchFamily="18" charset="0"/>
                <a:cs typeface="Times New Roman" pitchFamily="18" charset="0"/>
              </a:rPr>
              <a:t>”包括此任务的端口定义语句和变量类型定义语句。任务接受的输入值和返回的输出值都通过此端口，而且端口命名的排序也很重要，一旦确定就不要随意改动了。</a:t>
            </a:r>
            <a:r>
              <a:rPr lang="zh-CN" altLang="en-US" sz="2200" b="1" dirty="0">
                <a:solidFill>
                  <a:srgbClr val="0000FF"/>
                </a:solidFill>
                <a:latin typeface="Times New Roman" pitchFamily="18" charset="0"/>
                <a:cs typeface="Times New Roman" pitchFamily="18" charset="0"/>
              </a:rPr>
              <a:t>任务调用时和定义时的端口变量的名称位置应该一一对应。</a:t>
            </a:r>
            <a:endParaRPr lang="en-US" altLang="zh-CN" sz="2200" b="1" dirty="0">
              <a:solidFill>
                <a:srgbClr val="0000FF"/>
              </a:solidFill>
              <a:latin typeface="Times New Roman" pitchFamily="18" charset="0"/>
              <a:cs typeface="Times New Roman" pitchFamily="18" charset="0"/>
            </a:endParaRPr>
          </a:p>
        </p:txBody>
      </p:sp>
      <p:grpSp>
        <p:nvGrpSpPr>
          <p:cNvPr id="8" name="组合 7"/>
          <p:cNvGrpSpPr/>
          <p:nvPr/>
        </p:nvGrpSpPr>
        <p:grpSpPr>
          <a:xfrm>
            <a:off x="1043608" y="1069613"/>
            <a:ext cx="8664639" cy="2465569"/>
            <a:chOff x="1171838" y="1099113"/>
            <a:chExt cx="8664639" cy="2465569"/>
          </a:xfrm>
        </p:grpSpPr>
        <p:sp>
          <p:nvSpPr>
            <p:cNvPr id="9" name="Rectangle 3"/>
            <p:cNvSpPr>
              <a:spLocks noChangeArrowheads="1"/>
            </p:cNvSpPr>
            <p:nvPr/>
          </p:nvSpPr>
          <p:spPr bwMode="auto">
            <a:xfrm>
              <a:off x="1171838" y="1130169"/>
              <a:ext cx="7992888" cy="2434513"/>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1200"/>
                </a:spcAft>
              </a:pPr>
              <a:r>
                <a:rPr kumimoji="1" lang="zh-CN" altLang="en-US" sz="2200" b="1" dirty="0">
                  <a:solidFill>
                    <a:srgbClr val="0000FF"/>
                  </a:solidFill>
                  <a:latin typeface="Times New Roman" pitchFamily="18" charset="0"/>
                  <a:cs typeface="Times New Roman" pitchFamily="18" charset="0"/>
                </a:rPr>
                <a:t>任务（</a:t>
              </a:r>
              <a:r>
                <a:rPr kumimoji="1" lang="en-US" altLang="zh-CN" sz="2200" b="1" dirty="0">
                  <a:solidFill>
                    <a:srgbClr val="0000FF"/>
                  </a:solidFill>
                  <a:latin typeface="Times New Roman" pitchFamily="18" charset="0"/>
                  <a:cs typeface="Times New Roman" pitchFamily="18" charset="0"/>
                </a:rPr>
                <a:t>task</a:t>
              </a:r>
              <a:r>
                <a:rPr kumimoji="1" lang="zh-CN" altLang="en-US" sz="2200" b="1" dirty="0">
                  <a:solidFill>
                    <a:srgbClr val="0000FF"/>
                  </a:solidFill>
                  <a:latin typeface="Times New Roman" pitchFamily="18" charset="0"/>
                  <a:cs typeface="Times New Roman" pitchFamily="18" charset="0"/>
                </a:rPr>
                <a:t>）定义语句格式</a:t>
              </a:r>
              <a:endParaRPr kumimoji="1" lang="en-US" altLang="zh-CN" sz="2200" b="1" dirty="0">
                <a:solidFill>
                  <a:srgbClr val="0000FF"/>
                </a:solidFill>
                <a:latin typeface="Times New Roman" pitchFamily="18" charset="0"/>
                <a:cs typeface="Times New Roman" pitchFamily="18" charset="0"/>
              </a:endParaRPr>
            </a:p>
            <a:p>
              <a:pPr eaLnBrk="0" hangingPunct="0">
                <a:lnSpc>
                  <a:spcPct val="110000"/>
                </a:lnSpc>
                <a:spcAft>
                  <a:spcPts val="1200"/>
                </a:spcAft>
              </a:pPr>
              <a:r>
                <a:rPr kumimoji="1" lang="en-US" altLang="zh-CN" sz="2000" b="1" dirty="0">
                  <a:solidFill>
                    <a:srgbClr val="000000"/>
                  </a:solidFill>
                  <a:latin typeface="Times New Roman" pitchFamily="18" charset="0"/>
                  <a:cs typeface="Times New Roman" pitchFamily="18" charset="0"/>
                </a:rPr>
                <a:t>task &lt;</a:t>
              </a:r>
              <a:r>
                <a:rPr kumimoji="1" lang="zh-CN" altLang="en-US" sz="2000" b="1" dirty="0">
                  <a:solidFill>
                    <a:srgbClr val="000000"/>
                  </a:solidFill>
                  <a:latin typeface="Times New Roman" pitchFamily="18" charset="0"/>
                  <a:cs typeface="Times New Roman" pitchFamily="18" charset="0"/>
                </a:rPr>
                <a:t>任务名</a:t>
              </a:r>
              <a:r>
                <a:rPr kumimoji="1" lang="en-US" altLang="zh-CN" sz="2000" b="1" dirty="0">
                  <a:solidFill>
                    <a:srgbClr val="000000"/>
                  </a:solidFill>
                  <a:latin typeface="Times New Roman" pitchFamily="18" charset="0"/>
                  <a:cs typeface="Times New Roman" pitchFamily="18" charset="0"/>
                </a:rPr>
                <a:t>&gt;;</a:t>
              </a:r>
            </a:p>
            <a:p>
              <a:pPr eaLnBrk="0" hangingPunct="0">
                <a:lnSpc>
                  <a:spcPct val="110000"/>
                </a:lnSpc>
                <a:spcAft>
                  <a:spcPts val="1200"/>
                </a:spcAft>
              </a:pPr>
              <a:r>
                <a:rPr kumimoji="1" lang="en-US" altLang="zh-CN" sz="2000" b="1" dirty="0">
                  <a:solidFill>
                    <a:srgbClr val="000000"/>
                  </a:solidFill>
                  <a:latin typeface="Times New Roman" pitchFamily="18" charset="0"/>
                  <a:cs typeface="Times New Roman" pitchFamily="18" charset="0"/>
                </a:rPr>
                <a:t>    </a:t>
              </a:r>
              <a:r>
                <a:rPr kumimoji="1" lang="zh-CN" altLang="en-US" sz="2000" b="1" dirty="0">
                  <a:solidFill>
                    <a:srgbClr val="000000"/>
                  </a:solidFill>
                  <a:latin typeface="Times New Roman" pitchFamily="18" charset="0"/>
                  <a:cs typeface="Times New Roman" pitchFamily="18" charset="0"/>
                </a:rPr>
                <a:t>端口及数据类型声明语句</a:t>
              </a:r>
              <a:endParaRPr kumimoji="1" lang="en-US" altLang="zh-CN" sz="2000" b="1" dirty="0">
                <a:solidFill>
                  <a:srgbClr val="000000"/>
                </a:solidFill>
                <a:latin typeface="Times New Roman" pitchFamily="18" charset="0"/>
                <a:cs typeface="Times New Roman" pitchFamily="18" charset="0"/>
              </a:endParaRPr>
            </a:p>
            <a:p>
              <a:pPr eaLnBrk="0" hangingPunct="0">
                <a:lnSpc>
                  <a:spcPct val="110000"/>
                </a:lnSpc>
                <a:spcAft>
                  <a:spcPts val="1200"/>
                </a:spcAft>
              </a:pPr>
              <a:r>
                <a:rPr kumimoji="1" lang="en-US" altLang="zh-CN" sz="2000" b="1" dirty="0">
                  <a:solidFill>
                    <a:srgbClr val="000000"/>
                  </a:solidFill>
                  <a:latin typeface="Times New Roman" pitchFamily="18" charset="0"/>
                  <a:cs typeface="Times New Roman" pitchFamily="18" charset="0"/>
                </a:rPr>
                <a:t>    begin </a:t>
              </a:r>
              <a:r>
                <a:rPr kumimoji="1" lang="zh-CN" altLang="en-US" sz="2000" b="1" dirty="0">
                  <a:solidFill>
                    <a:srgbClr val="000000"/>
                  </a:solidFill>
                  <a:latin typeface="Times New Roman" pitchFamily="18" charset="0"/>
                  <a:cs typeface="Times New Roman" pitchFamily="18" charset="0"/>
                </a:rPr>
                <a:t>过程语句</a:t>
              </a:r>
              <a:r>
                <a:rPr kumimoji="1" lang="en-US" altLang="zh-CN" sz="2000" b="1" dirty="0">
                  <a:solidFill>
                    <a:srgbClr val="000000"/>
                  </a:solidFill>
                  <a:latin typeface="Times New Roman" pitchFamily="18" charset="0"/>
                  <a:cs typeface="Times New Roman" pitchFamily="18" charset="0"/>
                </a:rPr>
                <a:t>; end</a:t>
              </a:r>
            </a:p>
            <a:p>
              <a:pPr eaLnBrk="0" hangingPunct="0">
                <a:lnSpc>
                  <a:spcPct val="110000"/>
                </a:lnSpc>
                <a:spcAft>
                  <a:spcPts val="1200"/>
                </a:spcAft>
              </a:pPr>
              <a:r>
                <a:rPr kumimoji="1" lang="en-US" altLang="zh-CN" sz="2000" b="1" dirty="0" err="1">
                  <a:solidFill>
                    <a:srgbClr val="000000"/>
                  </a:solidFill>
                  <a:latin typeface="Times New Roman" pitchFamily="18" charset="0"/>
                  <a:cs typeface="Times New Roman" pitchFamily="18" charset="0"/>
                </a:rPr>
                <a:t>endtask</a:t>
              </a:r>
              <a:endParaRPr kumimoji="1" lang="en-US" altLang="zh-CN" sz="2000" b="1" dirty="0">
                <a:solidFill>
                  <a:srgbClr val="000000"/>
                </a:solidFill>
                <a:latin typeface="Times New Roman" pitchFamily="18" charset="0"/>
                <a:cs typeface="Times New Roman" pitchFamily="18" charset="0"/>
              </a:endParaRPr>
            </a:p>
          </p:txBody>
        </p:sp>
        <p:sp>
          <p:nvSpPr>
            <p:cNvPr id="10" name="TextBox 9"/>
            <p:cNvSpPr txBox="1"/>
            <p:nvPr/>
          </p:nvSpPr>
          <p:spPr>
            <a:xfrm>
              <a:off x="4860032" y="1099113"/>
              <a:ext cx="4976445" cy="991041"/>
            </a:xfrm>
            <a:prstGeom prst="rect">
              <a:avLst/>
            </a:prstGeom>
            <a:noFill/>
          </p:spPr>
          <p:txBody>
            <a:bodyPr wrap="square" rtlCol="0">
              <a:spAutoFit/>
            </a:bodyPr>
            <a:lstStyle/>
            <a:p>
              <a:pPr eaLnBrk="0" hangingPunct="0">
                <a:lnSpc>
                  <a:spcPct val="110000"/>
                </a:lnSpc>
                <a:spcAft>
                  <a:spcPts val="1200"/>
                </a:spcAft>
              </a:pPr>
              <a:r>
                <a:rPr kumimoji="1" lang="zh-CN" altLang="en-US" sz="2200" b="1" dirty="0">
                  <a:solidFill>
                    <a:srgbClr val="0000FF"/>
                  </a:solidFill>
                  <a:latin typeface="Times New Roman" pitchFamily="18" charset="0"/>
                  <a:cs typeface="Times New Roman" pitchFamily="18" charset="0"/>
                </a:rPr>
                <a:t>任务调用格式</a:t>
              </a:r>
              <a:endParaRPr kumimoji="1" lang="en-US" altLang="zh-CN" sz="2200" b="1" dirty="0">
                <a:solidFill>
                  <a:srgbClr val="0000FF"/>
                </a:solidFill>
                <a:latin typeface="Times New Roman" pitchFamily="18" charset="0"/>
                <a:cs typeface="Times New Roman" pitchFamily="18" charset="0"/>
              </a:endParaRPr>
            </a:p>
            <a:p>
              <a:pPr eaLnBrk="0" hangingPunct="0">
                <a:lnSpc>
                  <a:spcPct val="110000"/>
                </a:lnSpc>
                <a:spcAft>
                  <a:spcPts val="1200"/>
                </a:spcAft>
              </a:pPr>
              <a:r>
                <a:rPr kumimoji="1" lang="en-US" altLang="zh-CN" sz="2000" b="1" dirty="0">
                  <a:solidFill>
                    <a:srgbClr val="000000"/>
                  </a:solidFill>
                  <a:latin typeface="Times New Roman" pitchFamily="18" charset="0"/>
                  <a:cs typeface="Times New Roman" pitchFamily="18" charset="0"/>
                </a:rPr>
                <a:t>&lt;</a:t>
              </a:r>
              <a:r>
                <a:rPr kumimoji="1" lang="zh-CN" altLang="en-US" sz="2000" b="1" dirty="0">
                  <a:solidFill>
                    <a:srgbClr val="000000"/>
                  </a:solidFill>
                  <a:latin typeface="Times New Roman" pitchFamily="18" charset="0"/>
                  <a:cs typeface="Times New Roman" pitchFamily="18" charset="0"/>
                </a:rPr>
                <a:t>任务名</a:t>
              </a:r>
              <a:r>
                <a:rPr kumimoji="1" lang="en-US" altLang="zh-CN" sz="2000" b="1" dirty="0">
                  <a:solidFill>
                    <a:srgbClr val="000000"/>
                  </a:solidFill>
                  <a:latin typeface="Times New Roman" pitchFamily="18" charset="0"/>
                  <a:cs typeface="Times New Roman" pitchFamily="18" charset="0"/>
                </a:rPr>
                <a:t>&gt; (</a:t>
              </a:r>
              <a:r>
                <a:rPr kumimoji="1" lang="zh-CN" altLang="en-US" sz="2000" b="1" dirty="0">
                  <a:solidFill>
                    <a:srgbClr val="000000"/>
                  </a:solidFill>
                  <a:latin typeface="Times New Roman" pitchFamily="18" charset="0"/>
                  <a:cs typeface="Times New Roman" pitchFamily="18" charset="0"/>
                </a:rPr>
                <a:t>端口</a:t>
              </a:r>
              <a:r>
                <a:rPr kumimoji="1" lang="en-US" altLang="zh-CN" sz="2000" b="1" dirty="0">
                  <a:solidFill>
                    <a:srgbClr val="000000"/>
                  </a:solidFill>
                  <a:latin typeface="Times New Roman" pitchFamily="18" charset="0"/>
                  <a:cs typeface="Times New Roman" pitchFamily="18" charset="0"/>
                </a:rPr>
                <a:t>1, </a:t>
              </a:r>
              <a:r>
                <a:rPr kumimoji="1" lang="zh-CN" altLang="en-US" sz="2000" b="1" dirty="0">
                  <a:solidFill>
                    <a:srgbClr val="000000"/>
                  </a:solidFill>
                  <a:latin typeface="Times New Roman" pitchFamily="18" charset="0"/>
                  <a:cs typeface="Times New Roman" pitchFamily="18" charset="0"/>
                </a:rPr>
                <a:t>端口</a:t>
              </a:r>
              <a:r>
                <a:rPr kumimoji="1" lang="en-US" altLang="zh-CN" sz="2000" b="1" dirty="0">
                  <a:solidFill>
                    <a:srgbClr val="000000"/>
                  </a:solidFill>
                  <a:latin typeface="Times New Roman" pitchFamily="18" charset="0"/>
                  <a:cs typeface="Times New Roman" pitchFamily="18" charset="0"/>
                </a:rPr>
                <a:t>2,…, </a:t>
              </a:r>
              <a:r>
                <a:rPr kumimoji="1" lang="zh-CN" altLang="en-US" sz="2000" b="1" dirty="0">
                  <a:solidFill>
                    <a:srgbClr val="000000"/>
                  </a:solidFill>
                  <a:latin typeface="Times New Roman" pitchFamily="18" charset="0"/>
                  <a:cs typeface="Times New Roman" pitchFamily="18" charset="0"/>
                </a:rPr>
                <a:t>端口</a:t>
              </a:r>
              <a:r>
                <a:rPr kumimoji="1" lang="en-US" altLang="zh-CN" sz="2000" b="1" dirty="0">
                  <a:solidFill>
                    <a:srgbClr val="000000"/>
                  </a:solidFill>
                  <a:latin typeface="Times New Roman" pitchFamily="18" charset="0"/>
                  <a:cs typeface="Times New Roman" pitchFamily="18" charset="0"/>
                </a:rPr>
                <a:t>N);</a:t>
              </a:r>
            </a:p>
          </p:txBody>
        </p:sp>
      </p:grpSp>
      <p:cxnSp>
        <p:nvCxnSpPr>
          <p:cNvPr id="11" name="直接连接符 10"/>
          <p:cNvCxnSpPr/>
          <p:nvPr/>
        </p:nvCxnSpPr>
        <p:spPr>
          <a:xfrm>
            <a:off x="4587786" y="1091097"/>
            <a:ext cx="0" cy="24440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28</a:t>
            </a:fld>
            <a:endParaRPr lang="zh-CN" altLang="en-US" dirty="0">
              <a:solidFill>
                <a:prstClr val="black"/>
              </a:solidFill>
            </a:endParaRPr>
          </a:p>
        </p:txBody>
      </p:sp>
    </p:spTree>
    <p:extLst>
      <p:ext uri="{BB962C8B-B14F-4D97-AF65-F5344CB8AC3E}">
        <p14:creationId xmlns:p14="http://schemas.microsoft.com/office/powerpoint/2010/main" val="14598427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Rectangle 3"/>
          <p:cNvSpPr>
            <a:spLocks noChangeArrowheads="1"/>
          </p:cNvSpPr>
          <p:nvPr/>
        </p:nvSpPr>
        <p:spPr bwMode="auto">
          <a:xfrm>
            <a:off x="1175132" y="392007"/>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、任务（</a:t>
            </a:r>
            <a:r>
              <a:rPr lang="en-US" altLang="zh-CN" sz="2800" b="1" dirty="0">
                <a:solidFill>
                  <a:srgbClr val="0070C0"/>
                </a:solidFill>
                <a:latin typeface="Times New Roman" pitchFamily="18" charset="0"/>
                <a:cs typeface="Times New Roman" pitchFamily="18" charset="0"/>
              </a:rPr>
              <a:t>task</a:t>
            </a:r>
            <a:r>
              <a:rPr lang="zh-CN" altLang="en-US" sz="2800" b="1" dirty="0">
                <a:solidFill>
                  <a:srgbClr val="0070C0"/>
                </a:solidFill>
                <a:latin typeface="Times New Roman" pitchFamily="18" charset="0"/>
                <a:cs typeface="Times New Roman" pitchFamily="18" charset="0"/>
              </a:rPr>
              <a:t>）语句</a:t>
            </a:r>
          </a:p>
        </p:txBody>
      </p:sp>
      <p:sp>
        <p:nvSpPr>
          <p:cNvPr id="12" name="矩形 11"/>
          <p:cNvSpPr>
            <a:spLocks noChangeArrowheads="1"/>
          </p:cNvSpPr>
          <p:nvPr/>
        </p:nvSpPr>
        <p:spPr bwMode="auto">
          <a:xfrm>
            <a:off x="1187624" y="3689561"/>
            <a:ext cx="7717730" cy="240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a:t>
            </a:r>
            <a:r>
              <a:rPr lang="zh-CN" altLang="en-US" sz="2200" b="1" dirty="0">
                <a:solidFill>
                  <a:srgbClr val="FF0000"/>
                </a:solidFill>
                <a:latin typeface="Times New Roman" pitchFamily="18" charset="0"/>
                <a:cs typeface="Times New Roman" pitchFamily="18" charset="0"/>
              </a:rPr>
              <a:t>过程语句</a:t>
            </a:r>
            <a:r>
              <a:rPr lang="zh-CN" altLang="en-US" sz="2200" b="1" dirty="0">
                <a:latin typeface="Times New Roman" pitchFamily="18" charset="0"/>
                <a:cs typeface="Times New Roman" pitchFamily="18" charset="0"/>
              </a:rPr>
              <a:t>”是一段用来完成任务操作的过程语句，标志着</a:t>
            </a:r>
            <a:r>
              <a:rPr lang="zh-CN" altLang="en-US" sz="2200" b="1" dirty="0">
                <a:solidFill>
                  <a:srgbClr val="0000FF"/>
                </a:solidFill>
                <a:latin typeface="Times New Roman" pitchFamily="18" charset="0"/>
                <a:cs typeface="Times New Roman" pitchFamily="18" charset="0"/>
              </a:rPr>
              <a:t>任务的调用必须在主程序的过程结构中</a:t>
            </a:r>
            <a:r>
              <a:rPr lang="zh-CN" altLang="en-US" sz="2200" b="1" dirty="0">
                <a:latin typeface="Times New Roman" pitchFamily="18" charset="0"/>
                <a:cs typeface="Times New Roman" pitchFamily="18" charset="0"/>
              </a:rPr>
              <a:t>。任务中的过程语句是顺序语句，若有多条，需用块语句括起来。</a:t>
            </a:r>
            <a:r>
              <a:rPr lang="zh-CN" altLang="en-US" sz="2200" b="1" dirty="0">
                <a:solidFill>
                  <a:srgbClr val="0000FF"/>
                </a:solidFill>
                <a:latin typeface="Times New Roman" pitchFamily="18" charset="0"/>
                <a:cs typeface="Times New Roman" pitchFamily="18" charset="0"/>
              </a:rPr>
              <a:t>任务中不能出现由</a:t>
            </a:r>
            <a:r>
              <a:rPr lang="en-US" altLang="zh-CN" sz="2200" b="1" dirty="0">
                <a:solidFill>
                  <a:srgbClr val="0000FF"/>
                </a:solidFill>
                <a:latin typeface="Times New Roman" pitchFamily="18" charset="0"/>
                <a:cs typeface="Times New Roman" pitchFamily="18" charset="0"/>
              </a:rPr>
              <a:t>always</a:t>
            </a:r>
            <a:r>
              <a:rPr lang="zh-CN" altLang="en-US" sz="2200" b="1" dirty="0">
                <a:solidFill>
                  <a:srgbClr val="0000FF"/>
                </a:solidFill>
                <a:latin typeface="Times New Roman" pitchFamily="18" charset="0"/>
                <a:cs typeface="Times New Roman" pitchFamily="18" charset="0"/>
              </a:rPr>
              <a:t>或</a:t>
            </a:r>
            <a:r>
              <a:rPr lang="en-US" altLang="zh-CN" sz="2200" b="1" dirty="0">
                <a:solidFill>
                  <a:srgbClr val="0000FF"/>
                </a:solidFill>
                <a:latin typeface="Times New Roman" pitchFamily="18" charset="0"/>
                <a:cs typeface="Times New Roman" pitchFamily="18" charset="0"/>
              </a:rPr>
              <a:t>initial</a:t>
            </a:r>
            <a:r>
              <a:rPr lang="zh-CN" altLang="en-US" sz="2200" b="1" dirty="0">
                <a:solidFill>
                  <a:srgbClr val="0000FF"/>
                </a:solidFill>
                <a:latin typeface="Times New Roman" pitchFamily="18" charset="0"/>
                <a:cs typeface="Times New Roman" pitchFamily="18" charset="0"/>
              </a:rPr>
              <a:t>引导的过程语句结构</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solidFill>
                  <a:srgbClr val="0000FF"/>
                </a:solidFill>
                <a:latin typeface="Times New Roman" pitchFamily="18" charset="0"/>
                <a:cs typeface="Times New Roman" pitchFamily="18" charset="0"/>
              </a:rPr>
              <a:t>任务中无法描述时序电路。可综合的任务语句结构只能描述组合电路。</a:t>
            </a:r>
            <a:endParaRPr lang="en-US" altLang="zh-CN" sz="2200" b="1" dirty="0">
              <a:solidFill>
                <a:srgbClr val="0000FF"/>
              </a:solidFill>
              <a:latin typeface="Times New Roman" pitchFamily="18" charset="0"/>
              <a:cs typeface="Times New Roman" pitchFamily="18" charset="0"/>
            </a:endParaRPr>
          </a:p>
        </p:txBody>
      </p:sp>
      <p:grpSp>
        <p:nvGrpSpPr>
          <p:cNvPr id="8" name="组合 7"/>
          <p:cNvGrpSpPr/>
          <p:nvPr/>
        </p:nvGrpSpPr>
        <p:grpSpPr>
          <a:xfrm>
            <a:off x="1043608" y="1074549"/>
            <a:ext cx="8664639" cy="2465569"/>
            <a:chOff x="1171838" y="1099113"/>
            <a:chExt cx="8664639" cy="2465569"/>
          </a:xfrm>
        </p:grpSpPr>
        <p:sp>
          <p:nvSpPr>
            <p:cNvPr id="9" name="Rectangle 3"/>
            <p:cNvSpPr>
              <a:spLocks noChangeArrowheads="1"/>
            </p:cNvSpPr>
            <p:nvPr/>
          </p:nvSpPr>
          <p:spPr bwMode="auto">
            <a:xfrm>
              <a:off x="1171838" y="1130169"/>
              <a:ext cx="7992888" cy="2434513"/>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1200"/>
                </a:spcAft>
              </a:pPr>
              <a:r>
                <a:rPr kumimoji="1" lang="zh-CN" altLang="en-US" sz="2200" b="1" dirty="0">
                  <a:solidFill>
                    <a:srgbClr val="0000FF"/>
                  </a:solidFill>
                  <a:latin typeface="Times New Roman" pitchFamily="18" charset="0"/>
                  <a:cs typeface="Times New Roman" pitchFamily="18" charset="0"/>
                </a:rPr>
                <a:t>任务（</a:t>
              </a:r>
              <a:r>
                <a:rPr kumimoji="1" lang="en-US" altLang="zh-CN" sz="2200" b="1" dirty="0">
                  <a:solidFill>
                    <a:srgbClr val="0000FF"/>
                  </a:solidFill>
                  <a:latin typeface="Times New Roman" pitchFamily="18" charset="0"/>
                  <a:cs typeface="Times New Roman" pitchFamily="18" charset="0"/>
                </a:rPr>
                <a:t>task</a:t>
              </a:r>
              <a:r>
                <a:rPr kumimoji="1" lang="zh-CN" altLang="en-US" sz="2200" b="1" dirty="0">
                  <a:solidFill>
                    <a:srgbClr val="0000FF"/>
                  </a:solidFill>
                  <a:latin typeface="Times New Roman" pitchFamily="18" charset="0"/>
                  <a:cs typeface="Times New Roman" pitchFamily="18" charset="0"/>
                </a:rPr>
                <a:t>）定义语句格式</a:t>
              </a:r>
              <a:endParaRPr kumimoji="1" lang="en-US" altLang="zh-CN" sz="2200" b="1" dirty="0">
                <a:solidFill>
                  <a:srgbClr val="0000FF"/>
                </a:solidFill>
                <a:latin typeface="Times New Roman" pitchFamily="18" charset="0"/>
                <a:cs typeface="Times New Roman" pitchFamily="18" charset="0"/>
              </a:endParaRPr>
            </a:p>
            <a:p>
              <a:pPr eaLnBrk="0" hangingPunct="0">
                <a:lnSpc>
                  <a:spcPct val="110000"/>
                </a:lnSpc>
                <a:spcAft>
                  <a:spcPts val="1200"/>
                </a:spcAft>
              </a:pPr>
              <a:r>
                <a:rPr kumimoji="1" lang="en-US" altLang="zh-CN" sz="2000" b="1" dirty="0">
                  <a:solidFill>
                    <a:srgbClr val="000000"/>
                  </a:solidFill>
                  <a:latin typeface="Times New Roman" pitchFamily="18" charset="0"/>
                  <a:cs typeface="Times New Roman" pitchFamily="18" charset="0"/>
                </a:rPr>
                <a:t>task &lt;</a:t>
              </a:r>
              <a:r>
                <a:rPr kumimoji="1" lang="zh-CN" altLang="en-US" sz="2000" b="1" dirty="0">
                  <a:solidFill>
                    <a:srgbClr val="000000"/>
                  </a:solidFill>
                  <a:latin typeface="Times New Roman" pitchFamily="18" charset="0"/>
                  <a:cs typeface="Times New Roman" pitchFamily="18" charset="0"/>
                </a:rPr>
                <a:t>任务名</a:t>
              </a:r>
              <a:r>
                <a:rPr kumimoji="1" lang="en-US" altLang="zh-CN" sz="2000" b="1" dirty="0">
                  <a:solidFill>
                    <a:srgbClr val="000000"/>
                  </a:solidFill>
                  <a:latin typeface="Times New Roman" pitchFamily="18" charset="0"/>
                  <a:cs typeface="Times New Roman" pitchFamily="18" charset="0"/>
                </a:rPr>
                <a:t>&gt;;</a:t>
              </a:r>
            </a:p>
            <a:p>
              <a:pPr eaLnBrk="0" hangingPunct="0">
                <a:lnSpc>
                  <a:spcPct val="110000"/>
                </a:lnSpc>
                <a:spcAft>
                  <a:spcPts val="1200"/>
                </a:spcAft>
              </a:pPr>
              <a:r>
                <a:rPr kumimoji="1" lang="en-US" altLang="zh-CN" sz="2000" b="1" dirty="0">
                  <a:solidFill>
                    <a:srgbClr val="000000"/>
                  </a:solidFill>
                  <a:latin typeface="Times New Roman" pitchFamily="18" charset="0"/>
                  <a:cs typeface="Times New Roman" pitchFamily="18" charset="0"/>
                </a:rPr>
                <a:t>    </a:t>
              </a:r>
              <a:r>
                <a:rPr kumimoji="1" lang="zh-CN" altLang="en-US" sz="2000" b="1" dirty="0">
                  <a:solidFill>
                    <a:srgbClr val="000000"/>
                  </a:solidFill>
                  <a:latin typeface="Times New Roman" pitchFamily="18" charset="0"/>
                  <a:cs typeface="Times New Roman" pitchFamily="18" charset="0"/>
                </a:rPr>
                <a:t>端口及数据类型声明语句</a:t>
              </a:r>
              <a:endParaRPr kumimoji="1" lang="en-US" altLang="zh-CN" sz="2000" b="1" dirty="0">
                <a:solidFill>
                  <a:srgbClr val="000000"/>
                </a:solidFill>
                <a:latin typeface="Times New Roman" pitchFamily="18" charset="0"/>
                <a:cs typeface="Times New Roman" pitchFamily="18" charset="0"/>
              </a:endParaRPr>
            </a:p>
            <a:p>
              <a:pPr eaLnBrk="0" hangingPunct="0">
                <a:lnSpc>
                  <a:spcPct val="110000"/>
                </a:lnSpc>
                <a:spcAft>
                  <a:spcPts val="1200"/>
                </a:spcAft>
              </a:pPr>
              <a:r>
                <a:rPr kumimoji="1" lang="en-US" altLang="zh-CN" sz="2000" b="1" dirty="0">
                  <a:solidFill>
                    <a:srgbClr val="000000"/>
                  </a:solidFill>
                  <a:latin typeface="Times New Roman" pitchFamily="18" charset="0"/>
                  <a:cs typeface="Times New Roman" pitchFamily="18" charset="0"/>
                </a:rPr>
                <a:t>    begin </a:t>
              </a:r>
              <a:r>
                <a:rPr kumimoji="1" lang="zh-CN" altLang="en-US" sz="2000" b="1" dirty="0">
                  <a:solidFill>
                    <a:srgbClr val="000000"/>
                  </a:solidFill>
                  <a:latin typeface="Times New Roman" pitchFamily="18" charset="0"/>
                  <a:cs typeface="Times New Roman" pitchFamily="18" charset="0"/>
                </a:rPr>
                <a:t>过程语句</a:t>
              </a:r>
              <a:r>
                <a:rPr kumimoji="1" lang="en-US" altLang="zh-CN" sz="2000" b="1" dirty="0">
                  <a:solidFill>
                    <a:srgbClr val="000000"/>
                  </a:solidFill>
                  <a:latin typeface="Times New Roman" pitchFamily="18" charset="0"/>
                  <a:cs typeface="Times New Roman" pitchFamily="18" charset="0"/>
                </a:rPr>
                <a:t>; end</a:t>
              </a:r>
            </a:p>
            <a:p>
              <a:pPr eaLnBrk="0" hangingPunct="0">
                <a:lnSpc>
                  <a:spcPct val="110000"/>
                </a:lnSpc>
                <a:spcAft>
                  <a:spcPts val="1200"/>
                </a:spcAft>
              </a:pPr>
              <a:r>
                <a:rPr kumimoji="1" lang="en-US" altLang="zh-CN" sz="2000" b="1" dirty="0" err="1">
                  <a:solidFill>
                    <a:srgbClr val="000000"/>
                  </a:solidFill>
                  <a:latin typeface="Times New Roman" pitchFamily="18" charset="0"/>
                  <a:cs typeface="Times New Roman" pitchFamily="18" charset="0"/>
                </a:rPr>
                <a:t>endtask</a:t>
              </a:r>
              <a:endParaRPr kumimoji="1" lang="en-US" altLang="zh-CN" sz="2000" b="1" dirty="0">
                <a:solidFill>
                  <a:srgbClr val="000000"/>
                </a:solidFill>
                <a:latin typeface="Times New Roman" pitchFamily="18" charset="0"/>
                <a:cs typeface="Times New Roman" pitchFamily="18" charset="0"/>
              </a:endParaRPr>
            </a:p>
          </p:txBody>
        </p:sp>
        <p:sp>
          <p:nvSpPr>
            <p:cNvPr id="10" name="TextBox 9"/>
            <p:cNvSpPr txBox="1"/>
            <p:nvPr/>
          </p:nvSpPr>
          <p:spPr>
            <a:xfrm>
              <a:off x="4860032" y="1099113"/>
              <a:ext cx="4976445" cy="991041"/>
            </a:xfrm>
            <a:prstGeom prst="rect">
              <a:avLst/>
            </a:prstGeom>
            <a:noFill/>
          </p:spPr>
          <p:txBody>
            <a:bodyPr wrap="square" rtlCol="0">
              <a:spAutoFit/>
            </a:bodyPr>
            <a:lstStyle/>
            <a:p>
              <a:pPr eaLnBrk="0" hangingPunct="0">
                <a:lnSpc>
                  <a:spcPct val="110000"/>
                </a:lnSpc>
                <a:spcAft>
                  <a:spcPts val="1200"/>
                </a:spcAft>
              </a:pPr>
              <a:r>
                <a:rPr kumimoji="1" lang="zh-CN" altLang="en-US" sz="2200" b="1" dirty="0">
                  <a:solidFill>
                    <a:srgbClr val="0000FF"/>
                  </a:solidFill>
                  <a:latin typeface="Times New Roman" pitchFamily="18" charset="0"/>
                  <a:cs typeface="Times New Roman" pitchFamily="18" charset="0"/>
                </a:rPr>
                <a:t>任务调用格式</a:t>
              </a:r>
              <a:endParaRPr kumimoji="1" lang="en-US" altLang="zh-CN" sz="2200" b="1" dirty="0">
                <a:solidFill>
                  <a:srgbClr val="0000FF"/>
                </a:solidFill>
                <a:latin typeface="Times New Roman" pitchFamily="18" charset="0"/>
                <a:cs typeface="Times New Roman" pitchFamily="18" charset="0"/>
              </a:endParaRPr>
            </a:p>
            <a:p>
              <a:pPr eaLnBrk="0" hangingPunct="0">
                <a:lnSpc>
                  <a:spcPct val="110000"/>
                </a:lnSpc>
                <a:spcAft>
                  <a:spcPts val="1200"/>
                </a:spcAft>
              </a:pPr>
              <a:r>
                <a:rPr kumimoji="1" lang="en-US" altLang="zh-CN" sz="2000" b="1" dirty="0">
                  <a:solidFill>
                    <a:srgbClr val="000000"/>
                  </a:solidFill>
                  <a:latin typeface="Times New Roman" pitchFamily="18" charset="0"/>
                  <a:cs typeface="Times New Roman" pitchFamily="18" charset="0"/>
                </a:rPr>
                <a:t>&lt;</a:t>
              </a:r>
              <a:r>
                <a:rPr kumimoji="1" lang="zh-CN" altLang="en-US" sz="2000" b="1" dirty="0">
                  <a:solidFill>
                    <a:srgbClr val="000000"/>
                  </a:solidFill>
                  <a:latin typeface="Times New Roman" pitchFamily="18" charset="0"/>
                  <a:cs typeface="Times New Roman" pitchFamily="18" charset="0"/>
                </a:rPr>
                <a:t>任务名</a:t>
              </a:r>
              <a:r>
                <a:rPr kumimoji="1" lang="en-US" altLang="zh-CN" sz="2000" b="1" dirty="0">
                  <a:solidFill>
                    <a:srgbClr val="000000"/>
                  </a:solidFill>
                  <a:latin typeface="Times New Roman" pitchFamily="18" charset="0"/>
                  <a:cs typeface="Times New Roman" pitchFamily="18" charset="0"/>
                </a:rPr>
                <a:t>&gt; (</a:t>
              </a:r>
              <a:r>
                <a:rPr kumimoji="1" lang="zh-CN" altLang="en-US" sz="2000" b="1" dirty="0">
                  <a:solidFill>
                    <a:srgbClr val="000000"/>
                  </a:solidFill>
                  <a:latin typeface="Times New Roman" pitchFamily="18" charset="0"/>
                  <a:cs typeface="Times New Roman" pitchFamily="18" charset="0"/>
                </a:rPr>
                <a:t>端口</a:t>
              </a:r>
              <a:r>
                <a:rPr kumimoji="1" lang="en-US" altLang="zh-CN" sz="2000" b="1" dirty="0">
                  <a:solidFill>
                    <a:srgbClr val="000000"/>
                  </a:solidFill>
                  <a:latin typeface="Times New Roman" pitchFamily="18" charset="0"/>
                  <a:cs typeface="Times New Roman" pitchFamily="18" charset="0"/>
                </a:rPr>
                <a:t>1, </a:t>
              </a:r>
              <a:r>
                <a:rPr kumimoji="1" lang="zh-CN" altLang="en-US" sz="2000" b="1" dirty="0">
                  <a:solidFill>
                    <a:srgbClr val="000000"/>
                  </a:solidFill>
                  <a:latin typeface="Times New Roman" pitchFamily="18" charset="0"/>
                  <a:cs typeface="Times New Roman" pitchFamily="18" charset="0"/>
                </a:rPr>
                <a:t>端口</a:t>
              </a:r>
              <a:r>
                <a:rPr kumimoji="1" lang="en-US" altLang="zh-CN" sz="2000" b="1" dirty="0">
                  <a:solidFill>
                    <a:srgbClr val="000000"/>
                  </a:solidFill>
                  <a:latin typeface="Times New Roman" pitchFamily="18" charset="0"/>
                  <a:cs typeface="Times New Roman" pitchFamily="18" charset="0"/>
                </a:rPr>
                <a:t>2,…, </a:t>
              </a:r>
              <a:r>
                <a:rPr kumimoji="1" lang="zh-CN" altLang="en-US" sz="2000" b="1" dirty="0">
                  <a:solidFill>
                    <a:srgbClr val="000000"/>
                  </a:solidFill>
                  <a:latin typeface="Times New Roman" pitchFamily="18" charset="0"/>
                  <a:cs typeface="Times New Roman" pitchFamily="18" charset="0"/>
                </a:rPr>
                <a:t>端口</a:t>
              </a:r>
              <a:r>
                <a:rPr kumimoji="1" lang="en-US" altLang="zh-CN" sz="2000" b="1" dirty="0">
                  <a:solidFill>
                    <a:srgbClr val="000000"/>
                  </a:solidFill>
                  <a:latin typeface="Times New Roman" pitchFamily="18" charset="0"/>
                  <a:cs typeface="Times New Roman" pitchFamily="18" charset="0"/>
                </a:rPr>
                <a:t>N);</a:t>
              </a:r>
            </a:p>
          </p:txBody>
        </p:sp>
      </p:grpSp>
      <p:cxnSp>
        <p:nvCxnSpPr>
          <p:cNvPr id="11" name="直接连接符 10"/>
          <p:cNvCxnSpPr/>
          <p:nvPr/>
        </p:nvCxnSpPr>
        <p:spPr>
          <a:xfrm>
            <a:off x="4587786" y="1096033"/>
            <a:ext cx="0" cy="24440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29</a:t>
            </a:fld>
            <a:endParaRPr lang="zh-CN" altLang="en-US" dirty="0">
              <a:solidFill>
                <a:prstClr val="black"/>
              </a:solidFill>
            </a:endParaRPr>
          </a:p>
        </p:txBody>
      </p:sp>
    </p:spTree>
    <p:extLst>
      <p:ext uri="{BB962C8B-B14F-4D97-AF65-F5344CB8AC3E}">
        <p14:creationId xmlns:p14="http://schemas.microsoft.com/office/powerpoint/2010/main" val="1253567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81754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、整数</a:t>
            </a:r>
          </a:p>
        </p:txBody>
      </p:sp>
      <p:sp>
        <p:nvSpPr>
          <p:cNvPr id="8" name="矩形 7"/>
          <p:cNvSpPr>
            <a:spLocks noChangeArrowheads="1"/>
          </p:cNvSpPr>
          <p:nvPr/>
        </p:nvSpPr>
        <p:spPr bwMode="auto">
          <a:xfrm>
            <a:off x="1187624" y="1556792"/>
            <a:ext cx="771773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整数的表述方式和格式虽然严格，但赋值并不严格强求，综合器会根据其原始定义做出数据类型转换或截断。</a:t>
            </a:r>
            <a:endParaRPr lang="en-US" altLang="zh-CN" sz="2200" b="1" dirty="0">
              <a:latin typeface="Times New Roman" pitchFamily="18" charset="0"/>
              <a:cs typeface="Times New Roman" pitchFamily="18" charset="0"/>
            </a:endParaRPr>
          </a:p>
        </p:txBody>
      </p:sp>
      <p:sp>
        <p:nvSpPr>
          <p:cNvPr id="9" name="Text Box 9"/>
          <p:cNvSpPr txBox="1">
            <a:spLocks noChangeArrowheads="1"/>
          </p:cNvSpPr>
          <p:nvPr/>
        </p:nvSpPr>
        <p:spPr bwMode="auto">
          <a:xfrm>
            <a:off x="1115616" y="2564904"/>
            <a:ext cx="7848872" cy="2862322"/>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zh-CN" altLang="en-US" sz="2000" b="1" dirty="0">
                <a:solidFill>
                  <a:srgbClr val="000000"/>
                </a:solidFill>
                <a:latin typeface="Times New Roman" pitchFamily="18" charset="0"/>
                <a:cs typeface="Times New Roman" pitchFamily="18" charset="0"/>
              </a:rPr>
              <a:t>例：</a:t>
            </a:r>
            <a:endParaRPr kumimoji="1" lang="en-US" altLang="zh-CN" sz="2000" b="1" dirty="0">
              <a:solidFill>
                <a:srgbClr val="000000"/>
              </a:solidFill>
              <a:latin typeface="Times New Roman" pitchFamily="18" charset="0"/>
              <a:cs typeface="Times New Roman" pitchFamily="18" charset="0"/>
            </a:endParaRPr>
          </a:p>
          <a:p>
            <a:pPr eaLnBrk="0" fontAlgn="base" hangingPunct="0">
              <a:spcAft>
                <a:spcPct val="0"/>
              </a:spcAft>
            </a:pP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[3: 0] A;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[5: 0] B; </a:t>
            </a:r>
            <a:r>
              <a:rPr kumimoji="1" lang="en-US" altLang="zh-CN" sz="2000" b="1" dirty="0"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[31 : 0] C;</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A&lt;=6'B11_0110; </a:t>
            </a:r>
            <a:r>
              <a:rPr kumimoji="1" lang="en-US" altLang="zh-CN" sz="2000" b="1" dirty="0">
                <a:solidFill>
                  <a:schemeClr val="accent6">
                    <a:lumMod val="50000"/>
                  </a:schemeClr>
                </a:solidFill>
                <a:latin typeface="Times New Roman" pitchFamily="18" charset="0"/>
                <a:cs typeface="Times New Roman" pitchFamily="18" charset="0"/>
              </a:rPr>
              <a:t>//A</a:t>
            </a:r>
            <a:r>
              <a:rPr kumimoji="1" lang="zh-CN" altLang="en-US" sz="2000" b="1" dirty="0">
                <a:solidFill>
                  <a:schemeClr val="accent6">
                    <a:lumMod val="50000"/>
                  </a:schemeClr>
                </a:solidFill>
                <a:latin typeface="Times New Roman" pitchFamily="18" charset="0"/>
                <a:cs typeface="Times New Roman" pitchFamily="18" charset="0"/>
              </a:rPr>
              <a:t>实际获得赋值</a:t>
            </a:r>
            <a:r>
              <a:rPr kumimoji="1" lang="en-US" altLang="zh-CN" sz="2000" b="1" dirty="0">
                <a:solidFill>
                  <a:schemeClr val="accent6">
                    <a:lumMod val="50000"/>
                  </a:schemeClr>
                </a:solidFill>
                <a:latin typeface="Times New Roman" pitchFamily="18" charset="0"/>
                <a:cs typeface="Times New Roman" pitchFamily="18" charset="0"/>
              </a:rPr>
              <a:t>4'B0110</a:t>
            </a:r>
            <a:r>
              <a:rPr kumimoji="1" lang="zh-CN" altLang="en-US" sz="2000" b="1" dirty="0">
                <a:solidFill>
                  <a:schemeClr val="accent6">
                    <a:lumMod val="50000"/>
                  </a:schemeClr>
                </a:solidFill>
                <a:latin typeface="Times New Roman" pitchFamily="18" charset="0"/>
                <a:cs typeface="Times New Roman" pitchFamily="18" charset="0"/>
              </a:rPr>
              <a:t>，高</a:t>
            </a:r>
            <a:r>
              <a:rPr kumimoji="1" lang="en-US" altLang="zh-CN" sz="2000" b="1" dirty="0">
                <a:solidFill>
                  <a:schemeClr val="accent6">
                    <a:lumMod val="50000"/>
                  </a:schemeClr>
                </a:solidFill>
                <a:latin typeface="Times New Roman" pitchFamily="18" charset="0"/>
                <a:cs typeface="Times New Roman" pitchFamily="18" charset="0"/>
              </a:rPr>
              <a:t>2</a:t>
            </a:r>
            <a:r>
              <a:rPr kumimoji="1" lang="zh-CN" altLang="en-US" sz="2000" b="1" dirty="0">
                <a:solidFill>
                  <a:schemeClr val="accent6">
                    <a:lumMod val="50000"/>
                  </a:schemeClr>
                </a:solidFill>
                <a:latin typeface="Times New Roman" pitchFamily="18" charset="0"/>
                <a:cs typeface="Times New Roman" pitchFamily="18" charset="0"/>
              </a:rPr>
              <a:t>位被截去</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A&lt;='o466;</a:t>
            </a:r>
            <a:r>
              <a:rPr kumimoji="1" lang="en-US" altLang="zh-CN" sz="2000" b="1" dirty="0">
                <a:solidFill>
                  <a:schemeClr val="accent6">
                    <a:lumMod val="50000"/>
                  </a:schemeClr>
                </a:solidFill>
                <a:latin typeface="Times New Roman" pitchFamily="18" charset="0"/>
                <a:cs typeface="Times New Roman" pitchFamily="18" charset="0"/>
              </a:rPr>
              <a:t>//'o466='h136</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A</a:t>
            </a:r>
            <a:r>
              <a:rPr kumimoji="1" lang="zh-CN" altLang="en-US" sz="2000" b="1" dirty="0">
                <a:solidFill>
                  <a:schemeClr val="accent6">
                    <a:lumMod val="50000"/>
                  </a:schemeClr>
                </a:solidFill>
                <a:latin typeface="Times New Roman" pitchFamily="18" charset="0"/>
                <a:cs typeface="Times New Roman" pitchFamily="18" charset="0"/>
              </a:rPr>
              <a:t>实际获得低</a:t>
            </a:r>
            <a:r>
              <a:rPr kumimoji="1" lang="en-US" altLang="zh-CN" sz="2000" b="1" dirty="0">
                <a:solidFill>
                  <a:schemeClr val="accent6">
                    <a:lumMod val="50000"/>
                  </a:schemeClr>
                </a:solidFill>
                <a:latin typeface="Times New Roman" pitchFamily="18" charset="0"/>
                <a:cs typeface="Times New Roman" pitchFamily="18" charset="0"/>
              </a:rPr>
              <a:t>4</a:t>
            </a:r>
            <a:r>
              <a:rPr kumimoji="1" lang="zh-CN" altLang="en-US" sz="2000" b="1" dirty="0">
                <a:solidFill>
                  <a:schemeClr val="accent6">
                    <a:lumMod val="50000"/>
                  </a:schemeClr>
                </a:solidFill>
                <a:latin typeface="Times New Roman" pitchFamily="18" charset="0"/>
                <a:cs typeface="Times New Roman" pitchFamily="18" charset="0"/>
              </a:rPr>
              <a:t>位：</a:t>
            </a:r>
            <a:r>
              <a:rPr kumimoji="1" lang="en-US" altLang="zh-CN" sz="2000" b="1" dirty="0">
                <a:solidFill>
                  <a:schemeClr val="accent6">
                    <a:lumMod val="50000"/>
                  </a:schemeClr>
                </a:solidFill>
                <a:latin typeface="Times New Roman" pitchFamily="18" charset="0"/>
                <a:cs typeface="Times New Roman" pitchFamily="18" charset="0"/>
              </a:rPr>
              <a:t>4'B0110</a:t>
            </a:r>
            <a:r>
              <a:rPr kumimoji="1" lang="zh-CN" altLang="en-US" sz="2000" b="1" dirty="0">
                <a:solidFill>
                  <a:schemeClr val="accent6">
                    <a:lumMod val="50000"/>
                  </a:schemeClr>
                </a:solidFill>
                <a:latin typeface="Times New Roman" pitchFamily="18" charset="0"/>
                <a:cs typeface="Times New Roman" pitchFamily="18" charset="0"/>
              </a:rPr>
              <a:t>。高位被截去</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A&lt;=123;</a:t>
            </a:r>
            <a:r>
              <a:rPr kumimoji="1" lang="en-US" altLang="zh-CN" sz="2000" b="1" dirty="0">
                <a:solidFill>
                  <a:schemeClr val="accent6">
                    <a:lumMod val="50000"/>
                  </a:schemeClr>
                </a:solidFill>
                <a:latin typeface="Times New Roman" pitchFamily="18" charset="0"/>
                <a:cs typeface="Times New Roman" pitchFamily="18" charset="0"/>
              </a:rPr>
              <a:t>//123=32'h0000_007B</a:t>
            </a:r>
            <a:r>
              <a:rPr kumimoji="1" lang="zh-CN" altLang="en-US" sz="2000" b="1" dirty="0">
                <a:solidFill>
                  <a:schemeClr val="accent6">
                    <a:lumMod val="50000"/>
                  </a:schemeClr>
                </a:solidFill>
                <a:latin typeface="Times New Roman" pitchFamily="18" charset="0"/>
                <a:cs typeface="Times New Roman" pitchFamily="18" charset="0"/>
              </a:rPr>
              <a:t>，转换为</a:t>
            </a:r>
            <a:r>
              <a:rPr kumimoji="1" lang="en-US" altLang="zh-CN" sz="2000" b="1" dirty="0">
                <a:solidFill>
                  <a:schemeClr val="accent6">
                    <a:lumMod val="50000"/>
                  </a:schemeClr>
                </a:solidFill>
                <a:latin typeface="Times New Roman" pitchFamily="18" charset="0"/>
                <a:cs typeface="Times New Roman" pitchFamily="18" charset="0"/>
              </a:rPr>
              <a:t>32</a:t>
            </a:r>
            <a:r>
              <a:rPr kumimoji="1" lang="zh-CN" altLang="en-US" sz="2000" b="1" dirty="0">
                <a:solidFill>
                  <a:schemeClr val="accent6">
                    <a:lumMod val="50000"/>
                  </a:schemeClr>
                </a:solidFill>
                <a:latin typeface="Times New Roman" pitchFamily="18" charset="0"/>
                <a:cs typeface="Times New Roman" pitchFamily="18" charset="0"/>
              </a:rPr>
              <a:t>位二进制数，</a:t>
            </a:r>
            <a:r>
              <a:rPr kumimoji="1" lang="en-US" altLang="zh-CN" sz="2000" b="1" dirty="0">
                <a:solidFill>
                  <a:schemeClr val="accent6">
                    <a:lumMod val="50000"/>
                  </a:schemeClr>
                </a:solidFill>
                <a:latin typeface="Times New Roman" pitchFamily="18" charset="0"/>
                <a:cs typeface="Times New Roman" pitchFamily="18" charset="0"/>
              </a:rPr>
              <a:t>A</a:t>
            </a:r>
            <a:r>
              <a:rPr kumimoji="1" lang="zh-CN" altLang="en-US" sz="2000" b="1" dirty="0">
                <a:solidFill>
                  <a:schemeClr val="accent6">
                    <a:lumMod val="50000"/>
                  </a:schemeClr>
                </a:solidFill>
                <a:latin typeface="Times New Roman" pitchFamily="18" charset="0"/>
                <a:cs typeface="Times New Roman" pitchFamily="18" charset="0"/>
              </a:rPr>
              <a:t>实际获得赋</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值</a:t>
            </a:r>
            <a:r>
              <a:rPr kumimoji="1" lang="en-US" altLang="zh-CN" sz="2000" b="1" dirty="0">
                <a:solidFill>
                  <a:schemeClr val="accent6">
                    <a:lumMod val="50000"/>
                  </a:schemeClr>
                </a:solidFill>
                <a:latin typeface="Times New Roman" pitchFamily="18" charset="0"/>
                <a:cs typeface="Times New Roman" pitchFamily="18" charset="0"/>
              </a:rPr>
              <a:t>4'B1011</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A&lt;=8'hAC;</a:t>
            </a:r>
            <a:r>
              <a:rPr kumimoji="1" lang="en-US" altLang="zh-CN" sz="2000" b="1" dirty="0">
                <a:solidFill>
                  <a:schemeClr val="accent6">
                    <a:lumMod val="50000"/>
                  </a:schemeClr>
                </a:solidFill>
                <a:latin typeface="Times New Roman" pitchFamily="18" charset="0"/>
                <a:cs typeface="Times New Roman" pitchFamily="18" charset="0"/>
              </a:rPr>
              <a:t>//A</a:t>
            </a:r>
            <a:r>
              <a:rPr kumimoji="1" lang="zh-CN" altLang="en-US" sz="2000" b="1" dirty="0">
                <a:solidFill>
                  <a:schemeClr val="accent6">
                    <a:lumMod val="50000"/>
                  </a:schemeClr>
                </a:solidFill>
                <a:latin typeface="Times New Roman" pitchFamily="18" charset="0"/>
                <a:cs typeface="Times New Roman" pitchFamily="18" charset="0"/>
              </a:rPr>
              <a:t>实际获得赋值</a:t>
            </a:r>
            <a:r>
              <a:rPr kumimoji="1" lang="en-US" altLang="zh-CN" sz="2000" b="1" dirty="0">
                <a:solidFill>
                  <a:schemeClr val="accent6">
                    <a:lumMod val="50000"/>
                  </a:schemeClr>
                </a:solidFill>
                <a:latin typeface="Times New Roman" pitchFamily="18" charset="0"/>
                <a:cs typeface="Times New Roman" pitchFamily="18" charset="0"/>
              </a:rPr>
              <a:t>4'h1100</a:t>
            </a:r>
            <a:r>
              <a:rPr kumimoji="1" lang="zh-CN" altLang="en-US" sz="2000" b="1" dirty="0">
                <a:solidFill>
                  <a:schemeClr val="accent6">
                    <a:lumMod val="50000"/>
                  </a:schemeClr>
                </a:solidFill>
                <a:latin typeface="Times New Roman" pitchFamily="18" charset="0"/>
                <a:cs typeface="Times New Roman" pitchFamily="18" charset="0"/>
              </a:rPr>
              <a:t>，高</a:t>
            </a:r>
            <a:r>
              <a:rPr kumimoji="1" lang="en-US" altLang="zh-CN" sz="2000" b="1" dirty="0">
                <a:solidFill>
                  <a:schemeClr val="accent6">
                    <a:lumMod val="50000"/>
                  </a:schemeClr>
                </a:solidFill>
                <a:latin typeface="Times New Roman" pitchFamily="18" charset="0"/>
                <a:cs typeface="Times New Roman" pitchFamily="18" charset="0"/>
              </a:rPr>
              <a:t>4</a:t>
            </a:r>
            <a:r>
              <a:rPr kumimoji="1" lang="zh-CN" altLang="en-US" sz="2000" b="1" dirty="0">
                <a:solidFill>
                  <a:schemeClr val="accent6">
                    <a:lumMod val="50000"/>
                  </a:schemeClr>
                </a:solidFill>
                <a:latin typeface="Times New Roman" pitchFamily="18" charset="0"/>
                <a:cs typeface="Times New Roman" pitchFamily="18" charset="0"/>
              </a:rPr>
              <a:t>位被截去</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C&lt;=-5;</a:t>
            </a:r>
            <a:r>
              <a:rPr kumimoji="1" lang="en-US" altLang="zh-CN" sz="2000" b="1" dirty="0">
                <a:solidFill>
                  <a:schemeClr val="accent6">
                    <a:lumMod val="50000"/>
                  </a:schemeClr>
                </a:solidFill>
                <a:latin typeface="Times New Roman" pitchFamily="18" charset="0"/>
                <a:cs typeface="Times New Roman" pitchFamily="18" charset="0"/>
              </a:rPr>
              <a:t>//-5=32'hFFFFFFFB</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C</a:t>
            </a:r>
            <a:r>
              <a:rPr kumimoji="1" lang="zh-CN" altLang="en-US" sz="2000" b="1" dirty="0">
                <a:solidFill>
                  <a:schemeClr val="accent6">
                    <a:lumMod val="50000"/>
                  </a:schemeClr>
                </a:solidFill>
                <a:latin typeface="Times New Roman" pitchFamily="18" charset="0"/>
                <a:cs typeface="Times New Roman" pitchFamily="18" charset="0"/>
              </a:rPr>
              <a:t>即获得赋值</a:t>
            </a:r>
            <a:r>
              <a:rPr kumimoji="1" lang="en-US" altLang="zh-CN" sz="2000" b="1" dirty="0">
                <a:solidFill>
                  <a:schemeClr val="accent6">
                    <a:lumMod val="50000"/>
                  </a:schemeClr>
                </a:solidFill>
                <a:latin typeface="Times New Roman" pitchFamily="18" charset="0"/>
                <a:cs typeface="Times New Roman" pitchFamily="18" charset="0"/>
              </a:rPr>
              <a:t>32'hFFFFFFFB</a:t>
            </a:r>
          </a:p>
          <a:p>
            <a:pPr eaLnBrk="0" fontAlgn="base" hangingPunct="0">
              <a:spcAft>
                <a:spcPct val="0"/>
              </a:spcAft>
            </a:pPr>
            <a:r>
              <a:rPr kumimoji="1" lang="en-US" altLang="zh-CN" sz="2000" b="1" dirty="0">
                <a:solidFill>
                  <a:srgbClr val="000000"/>
                </a:solidFill>
                <a:latin typeface="Times New Roman" pitchFamily="18" charset="0"/>
                <a:cs typeface="Times New Roman" pitchFamily="18" charset="0"/>
              </a:rPr>
              <a:t>B&lt;=-7'd30;</a:t>
            </a:r>
            <a:r>
              <a:rPr kumimoji="1" lang="en-US" altLang="zh-CN" sz="2000" b="1" dirty="0">
                <a:solidFill>
                  <a:schemeClr val="accent6">
                    <a:lumMod val="50000"/>
                  </a:schemeClr>
                </a:solidFill>
                <a:latin typeface="Times New Roman" pitchFamily="18" charset="0"/>
                <a:cs typeface="Times New Roman" pitchFamily="18" charset="0"/>
              </a:rPr>
              <a:t>//-7'd30=7'H62</a:t>
            </a:r>
            <a:r>
              <a:rPr kumimoji="1" lang="zh-CN" altLang="en-US" sz="2000" b="1" dirty="0">
                <a:solidFill>
                  <a:schemeClr val="accent6">
                    <a:lumMod val="50000"/>
                  </a:schemeClr>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B</a:t>
            </a:r>
            <a:r>
              <a:rPr kumimoji="1" lang="zh-CN" altLang="en-US" sz="2000" b="1" dirty="0">
                <a:solidFill>
                  <a:schemeClr val="accent6">
                    <a:lumMod val="50000"/>
                  </a:schemeClr>
                </a:solidFill>
                <a:latin typeface="Times New Roman" pitchFamily="18" charset="0"/>
                <a:cs typeface="Times New Roman" pitchFamily="18" charset="0"/>
              </a:rPr>
              <a:t>实际获得赋值</a:t>
            </a:r>
            <a:r>
              <a:rPr kumimoji="1" lang="en-US" altLang="zh-CN" sz="2000" b="1" dirty="0">
                <a:solidFill>
                  <a:schemeClr val="accent6">
                    <a:lumMod val="50000"/>
                  </a:schemeClr>
                </a:solidFill>
                <a:latin typeface="Times New Roman" pitchFamily="18" charset="0"/>
                <a:cs typeface="Times New Roman" pitchFamily="18" charset="0"/>
              </a:rPr>
              <a:t>=6'H22</a:t>
            </a:r>
            <a:r>
              <a:rPr kumimoji="1" lang="zh-CN" altLang="en-US" sz="2000" b="1" dirty="0">
                <a:solidFill>
                  <a:schemeClr val="accent6">
                    <a:lumMod val="50000"/>
                  </a:schemeClr>
                </a:solidFill>
                <a:latin typeface="Times New Roman" pitchFamily="18" charset="0"/>
                <a:cs typeface="Times New Roman" pitchFamily="18" charset="0"/>
              </a:rPr>
              <a:t>，高</a:t>
            </a:r>
            <a:r>
              <a:rPr kumimoji="1" lang="en-US" altLang="zh-CN" sz="2000" b="1" dirty="0">
                <a:solidFill>
                  <a:schemeClr val="accent6">
                    <a:lumMod val="50000"/>
                  </a:schemeClr>
                </a:solidFill>
                <a:latin typeface="Times New Roman" pitchFamily="18" charset="0"/>
                <a:cs typeface="Times New Roman" pitchFamily="18" charset="0"/>
              </a:rPr>
              <a:t>1</a:t>
            </a:r>
            <a:r>
              <a:rPr kumimoji="1" lang="zh-CN" altLang="en-US" sz="2000" b="1" dirty="0">
                <a:solidFill>
                  <a:schemeClr val="accent6">
                    <a:lumMod val="50000"/>
                  </a:schemeClr>
                </a:solidFill>
                <a:latin typeface="Times New Roman" pitchFamily="18" charset="0"/>
                <a:cs typeface="Times New Roman" pitchFamily="18" charset="0"/>
              </a:rPr>
              <a:t>位被截去</a:t>
            </a:r>
            <a:endParaRPr kumimoji="1" lang="en-US" altLang="zh-CN" sz="2000" b="1" dirty="0">
              <a:solidFill>
                <a:schemeClr val="accent6">
                  <a:lumMod val="50000"/>
                </a:schemeClr>
              </a:solidFill>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3</a:t>
            </a:fld>
            <a:endParaRPr lang="zh-CN" altLang="en-US" dirty="0">
              <a:solidFill>
                <a:prstClr val="black"/>
              </a:solidFill>
            </a:endParaRPr>
          </a:p>
        </p:txBody>
      </p:sp>
    </p:spTree>
    <p:extLst>
      <p:ext uri="{BB962C8B-B14F-4D97-AF65-F5344CB8AC3E}">
        <p14:creationId xmlns:p14="http://schemas.microsoft.com/office/powerpoint/2010/main" val="344796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Text Box 9"/>
          <p:cNvSpPr txBox="1">
            <a:spLocks noChangeArrowheads="1"/>
          </p:cNvSpPr>
          <p:nvPr/>
        </p:nvSpPr>
        <p:spPr bwMode="auto">
          <a:xfrm>
            <a:off x="1148846" y="116632"/>
            <a:ext cx="70567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12-5</a:t>
            </a:r>
            <a:r>
              <a:rPr kumimoji="1" lang="zh-CN" altLang="en-US" sz="2400" b="1" dirty="0">
                <a:solidFill>
                  <a:srgbClr val="F79646">
                    <a:lumMod val="50000"/>
                  </a:srgbClr>
                </a:solidFill>
                <a:latin typeface="Times New Roman" pitchFamily="18" charset="0"/>
                <a:cs typeface="Times New Roman" pitchFamily="18" charset="0"/>
              </a:rPr>
              <a:t>：</a:t>
            </a:r>
            <a:endParaRPr kumimoji="1" lang="zh-CN" altLang="en-US" sz="2200" b="1" dirty="0">
              <a:solidFill>
                <a:srgbClr val="0000FF"/>
              </a:solidFill>
              <a:latin typeface="Times New Roman" pitchFamily="18" charset="0"/>
              <a:cs typeface="Times New Roman" pitchFamily="18" charset="0"/>
            </a:endParaRPr>
          </a:p>
        </p:txBody>
      </p:sp>
      <p:sp>
        <p:nvSpPr>
          <p:cNvPr id="10" name="Text Box 9"/>
          <p:cNvSpPr txBox="1">
            <a:spLocks noChangeArrowheads="1"/>
          </p:cNvSpPr>
          <p:nvPr/>
        </p:nvSpPr>
        <p:spPr bwMode="auto">
          <a:xfrm>
            <a:off x="1043608" y="592227"/>
            <a:ext cx="7848871" cy="470898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module TASKDEMO (S, D, C1, D1, C2, D2);</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主程序模块及端口定义</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input S;  input [3: 0] C1, D1, C2, D2;</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output [3: 0] D;</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端口定义数目不受限制</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chemeClr val="tx1"/>
                </a:solidFill>
                <a:latin typeface="Times New Roman" pitchFamily="18" charset="0"/>
                <a:cs typeface="Times New Roman" pitchFamily="18" charset="0"/>
              </a:rPr>
              <a:t>reg</a:t>
            </a:r>
            <a:r>
              <a:rPr kumimoji="1" lang="en-US" altLang="zh-CN" sz="2000" b="1" dirty="0">
                <a:solidFill>
                  <a:schemeClr val="tx1"/>
                </a:solidFill>
                <a:latin typeface="Times New Roman" pitchFamily="18" charset="0"/>
                <a:cs typeface="Times New Roman" pitchFamily="18" charset="0"/>
              </a:rPr>
              <a:t> [3: 0] out1, out2;</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a:solidFill>
                  <a:srgbClr val="0000FF"/>
                </a:solidFill>
                <a:latin typeface="Times New Roman" pitchFamily="18" charset="0"/>
                <a:cs typeface="Times New Roman" pitchFamily="18" charset="0"/>
              </a:rPr>
              <a:t>task CMP;</a:t>
            </a:r>
          </a:p>
          <a:p>
            <a:pPr eaLnBrk="0" fontAlgn="base" hangingPunct="0">
              <a:spcAft>
                <a:spcPct val="0"/>
              </a:spcAft>
            </a:pPr>
            <a:r>
              <a:rPr kumimoji="1" lang="en-US" altLang="zh-CN" sz="2000" b="1" dirty="0">
                <a:solidFill>
                  <a:srgbClr val="0000FF"/>
                </a:solidFill>
                <a:latin typeface="Times New Roman" pitchFamily="18" charset="0"/>
                <a:cs typeface="Times New Roman" pitchFamily="18" charset="0"/>
              </a:rPr>
              <a:t>        input [3: 0] A, B;  output [3: 0] DOUT;</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注意任务端口名的排序</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a:solidFill>
                  <a:srgbClr val="0000FF"/>
                </a:solidFill>
                <a:latin typeface="Times New Roman" pitchFamily="18" charset="0"/>
                <a:cs typeface="Times New Roman" pitchFamily="18" charset="0"/>
              </a:rPr>
              <a:t>begin if (A&gt;B) DOUT=A;</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任务过程语句描述一个比较电路</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rgbClr val="0000FF"/>
                </a:solidFill>
                <a:latin typeface="Times New Roman" pitchFamily="18" charset="0"/>
                <a:cs typeface="Times New Roman" pitchFamily="18" charset="0"/>
              </a:rPr>
              <a:t>                  else DOUT=B; end</a:t>
            </a:r>
          </a:p>
          <a:p>
            <a:pPr eaLnBrk="0" fontAlgn="base" hangingPunct="0">
              <a:spcAft>
                <a:spcPct val="0"/>
              </a:spcAft>
            </a:pPr>
            <a:r>
              <a:rPr kumimoji="1" lang="en-US" altLang="zh-CN" sz="2000" b="1" dirty="0">
                <a:solidFill>
                  <a:srgbClr val="0000FF"/>
                </a:solidFill>
                <a:latin typeface="Times New Roman" pitchFamily="18" charset="0"/>
                <a:cs typeface="Times New Roman" pitchFamily="18" charset="0"/>
              </a:rPr>
              <a:t>    </a:t>
            </a:r>
            <a:r>
              <a:rPr kumimoji="1" lang="en-US" altLang="zh-CN" sz="2000" b="1" dirty="0" err="1">
                <a:solidFill>
                  <a:srgbClr val="0000FF"/>
                </a:solidFill>
                <a:latin typeface="Times New Roman" pitchFamily="18" charset="0"/>
                <a:cs typeface="Times New Roman" pitchFamily="18" charset="0"/>
              </a:rPr>
              <a:t>endtask</a:t>
            </a:r>
            <a:endParaRPr kumimoji="1" lang="en-US" altLang="zh-CN" sz="2000" b="1" dirty="0">
              <a:solidFill>
                <a:srgbClr val="0000FF"/>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always @ (*) begin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主程序过程开始</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rgbClr val="009900"/>
                </a:solidFill>
                <a:latin typeface="Times New Roman" pitchFamily="18" charset="0"/>
                <a:cs typeface="Times New Roman" pitchFamily="18" charset="0"/>
              </a:rPr>
              <a:t>        CMP (C1, D1, out1);</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调用一次任务。任务调用语句只能出现在</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过程结构中</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a:solidFill>
                  <a:srgbClr val="009900"/>
                </a:solidFill>
                <a:latin typeface="Times New Roman" pitchFamily="18" charset="0"/>
                <a:cs typeface="Times New Roman" pitchFamily="18" charset="0"/>
              </a:rPr>
              <a:t>CMP (C2, D2, out2);  </a:t>
            </a:r>
            <a:r>
              <a:rPr kumimoji="1" lang="en-US" altLang="zh-CN" sz="2000" b="1" dirty="0">
                <a:solidFill>
                  <a:schemeClr val="tx1"/>
                </a:solidFill>
                <a:latin typeface="Times New Roman" pitchFamily="18" charset="0"/>
                <a:cs typeface="Times New Roman" pitchFamily="18" charset="0"/>
              </a:rPr>
              <a:t>end</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第二次调用任务</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assign D=S? out1 : out2;</a:t>
            </a:r>
          </a:p>
          <a:p>
            <a:pPr eaLnBrk="0" fontAlgn="base" hangingPunct="0">
              <a:spcAft>
                <a:spcPct val="0"/>
              </a:spcAft>
            </a:pPr>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pic>
        <p:nvPicPr>
          <p:cNvPr id="1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9680"/>
          <a:stretch/>
        </p:blipFill>
        <p:spPr bwMode="auto">
          <a:xfrm>
            <a:off x="4677238" y="4727825"/>
            <a:ext cx="3895443" cy="1891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30</a:t>
            </a:fld>
            <a:endParaRPr lang="zh-CN" altLang="en-US" dirty="0">
              <a:solidFill>
                <a:prstClr val="black"/>
              </a:solidFill>
            </a:endParaRPr>
          </a:p>
        </p:txBody>
      </p:sp>
    </p:spTree>
    <p:extLst>
      <p:ext uri="{BB962C8B-B14F-4D97-AF65-F5344CB8AC3E}">
        <p14:creationId xmlns:p14="http://schemas.microsoft.com/office/powerpoint/2010/main" val="169600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Rectangle 3"/>
          <p:cNvSpPr>
            <a:spLocks noChangeArrowheads="1"/>
          </p:cNvSpPr>
          <p:nvPr/>
        </p:nvSpPr>
        <p:spPr bwMode="auto">
          <a:xfrm>
            <a:off x="1175132" y="392007"/>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、函数（</a:t>
            </a:r>
            <a:r>
              <a:rPr lang="en-US" altLang="zh-CN" sz="2800" b="1" dirty="0">
                <a:solidFill>
                  <a:srgbClr val="0070C0"/>
                </a:solidFill>
                <a:latin typeface="Times New Roman" pitchFamily="18" charset="0"/>
                <a:cs typeface="Times New Roman" pitchFamily="18" charset="0"/>
              </a:rPr>
              <a:t>function</a:t>
            </a:r>
            <a:r>
              <a:rPr lang="zh-CN" altLang="en-US" sz="2800" b="1" dirty="0">
                <a:solidFill>
                  <a:srgbClr val="0070C0"/>
                </a:solidFill>
                <a:latin typeface="Times New Roman" pitchFamily="18" charset="0"/>
                <a:cs typeface="Times New Roman" pitchFamily="18" charset="0"/>
              </a:rPr>
              <a:t>）语句</a:t>
            </a:r>
          </a:p>
        </p:txBody>
      </p:sp>
      <p:sp>
        <p:nvSpPr>
          <p:cNvPr id="12" name="矩形 11"/>
          <p:cNvSpPr>
            <a:spLocks noChangeArrowheads="1"/>
          </p:cNvSpPr>
          <p:nvPr/>
        </p:nvSpPr>
        <p:spPr bwMode="auto">
          <a:xfrm>
            <a:off x="1043608" y="4221088"/>
            <a:ext cx="7717730" cy="248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函数通过关键词</a:t>
            </a:r>
            <a:r>
              <a:rPr lang="en-US" altLang="zh-CN" sz="2200" b="1" dirty="0">
                <a:solidFill>
                  <a:srgbClr val="FF0000"/>
                </a:solidFill>
                <a:latin typeface="Times New Roman" pitchFamily="18" charset="0"/>
                <a:cs typeface="Times New Roman" pitchFamily="18" charset="0"/>
              </a:rPr>
              <a:t>function</a:t>
            </a:r>
            <a:r>
              <a:rPr lang="zh-CN" altLang="en-US" sz="2200" b="1" dirty="0">
                <a:latin typeface="Times New Roman" pitchFamily="18" charset="0"/>
                <a:cs typeface="Times New Roman" pitchFamily="18" charset="0"/>
              </a:rPr>
              <a:t>和</a:t>
            </a:r>
            <a:r>
              <a:rPr lang="en-US" altLang="zh-CN" sz="2200" b="1" dirty="0" err="1">
                <a:solidFill>
                  <a:srgbClr val="FF0000"/>
                </a:solidFill>
                <a:latin typeface="Times New Roman" pitchFamily="18" charset="0"/>
                <a:cs typeface="Times New Roman" pitchFamily="18" charset="0"/>
              </a:rPr>
              <a:t>endfunction</a:t>
            </a:r>
            <a:r>
              <a:rPr lang="zh-CN" altLang="en-US" sz="2200" b="1" dirty="0">
                <a:latin typeface="Times New Roman" pitchFamily="18" charset="0"/>
                <a:cs typeface="Times New Roman" pitchFamily="18" charset="0"/>
              </a:rPr>
              <a:t>完成定义。</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dirty="0">
                <a:latin typeface="Times New Roman" pitchFamily="18" charset="0"/>
                <a:cs typeface="Times New Roman" pitchFamily="18" charset="0"/>
              </a:rPr>
              <a:t>&lt;</a:t>
            </a:r>
            <a:r>
              <a:rPr lang="zh-CN" altLang="en-US" sz="2200" b="1" dirty="0">
                <a:solidFill>
                  <a:srgbClr val="FF0000"/>
                </a:solidFill>
                <a:latin typeface="Times New Roman" pitchFamily="18" charset="0"/>
                <a:cs typeface="Times New Roman" pitchFamily="18" charset="0"/>
              </a:rPr>
              <a:t>位宽范围声明</a:t>
            </a:r>
            <a:r>
              <a:rPr lang="en-US" altLang="zh-CN" sz="2200" b="1" dirty="0">
                <a:latin typeface="Times New Roman" pitchFamily="18" charset="0"/>
                <a:cs typeface="Times New Roman" pitchFamily="18" charset="0"/>
              </a:rPr>
              <a:t>&gt;</a:t>
            </a:r>
            <a:r>
              <a:rPr lang="zh-CN" altLang="en-US" sz="2200" b="1" dirty="0">
                <a:latin typeface="Times New Roman" pitchFamily="18" charset="0"/>
                <a:cs typeface="Times New Roman" pitchFamily="18" charset="0"/>
              </a:rPr>
              <a:t>是一个参数或位宽说明，指定函数返回值的类型或位宽。如果没有这一声明，则返回值为</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位寄存器类型的数据。</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solidFill>
                  <a:srgbClr val="FF0000"/>
                </a:solidFill>
                <a:latin typeface="Times New Roman" pitchFamily="18" charset="0"/>
                <a:cs typeface="Times New Roman" pitchFamily="18" charset="0"/>
              </a:rPr>
              <a:t>函数名</a:t>
            </a:r>
            <a:r>
              <a:rPr lang="zh-CN" altLang="en-US" sz="2200" b="1" dirty="0">
                <a:latin typeface="Times New Roman" pitchFamily="18" charset="0"/>
                <a:cs typeface="Times New Roman" pitchFamily="18" charset="0"/>
              </a:rPr>
              <a:t>是定义函数的名称，对函数的调用通过此名称完成。函数调用的返回值是通过函数名变量传递给函数调用语句。</a:t>
            </a:r>
            <a:endParaRPr lang="en-US" altLang="zh-CN" sz="2200" b="1" dirty="0">
              <a:latin typeface="Times New Roman" pitchFamily="18" charset="0"/>
              <a:cs typeface="Times New Roman" pitchFamily="18" charset="0"/>
            </a:endParaRPr>
          </a:p>
        </p:txBody>
      </p:sp>
      <p:grpSp>
        <p:nvGrpSpPr>
          <p:cNvPr id="4" name="组合 3"/>
          <p:cNvGrpSpPr/>
          <p:nvPr/>
        </p:nvGrpSpPr>
        <p:grpSpPr>
          <a:xfrm>
            <a:off x="1043608" y="938970"/>
            <a:ext cx="7992888" cy="3210110"/>
            <a:chOff x="1043608" y="784878"/>
            <a:chExt cx="7992888" cy="3210110"/>
          </a:xfrm>
        </p:grpSpPr>
        <p:sp>
          <p:nvSpPr>
            <p:cNvPr id="9" name="Rectangle 3"/>
            <p:cNvSpPr>
              <a:spLocks noChangeArrowheads="1"/>
            </p:cNvSpPr>
            <p:nvPr/>
          </p:nvSpPr>
          <p:spPr bwMode="auto">
            <a:xfrm>
              <a:off x="1043608" y="784878"/>
              <a:ext cx="7992888" cy="3210110"/>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1200"/>
                </a:spcAft>
              </a:pPr>
              <a:r>
                <a:rPr kumimoji="1" lang="zh-CN" altLang="en-US" sz="2400" b="1" dirty="0">
                  <a:solidFill>
                    <a:srgbClr val="0000FF"/>
                  </a:solidFill>
                  <a:latin typeface="Times New Roman" pitchFamily="18" charset="0"/>
                  <a:cs typeface="Times New Roman" pitchFamily="18" charset="0"/>
                </a:rPr>
                <a:t>函数定义语句格式</a:t>
              </a:r>
              <a:endParaRPr kumimoji="1" lang="en-US" altLang="zh-CN" sz="2400" b="1" dirty="0">
                <a:solidFill>
                  <a:srgbClr val="0000FF"/>
                </a:solidFill>
                <a:latin typeface="Times New Roman" pitchFamily="18" charset="0"/>
                <a:cs typeface="Times New Roman" pitchFamily="18" charset="0"/>
              </a:endParaRPr>
            </a:p>
            <a:p>
              <a:pPr eaLnBrk="0" hangingPunct="0">
                <a:spcAft>
                  <a:spcPts val="600"/>
                </a:spcAft>
              </a:pPr>
              <a:r>
                <a:rPr kumimoji="1" lang="en-US" altLang="zh-CN" sz="2000" b="1" dirty="0">
                  <a:solidFill>
                    <a:srgbClr val="000000"/>
                  </a:solidFill>
                  <a:latin typeface="Times New Roman" pitchFamily="18" charset="0"/>
                  <a:cs typeface="Times New Roman" pitchFamily="18" charset="0"/>
                </a:rPr>
                <a:t>function &lt;</a:t>
              </a:r>
              <a:r>
                <a:rPr kumimoji="1" lang="zh-CN" altLang="en-US" sz="2000" b="1" dirty="0">
                  <a:solidFill>
                    <a:srgbClr val="000000"/>
                  </a:solidFill>
                  <a:latin typeface="Times New Roman" pitchFamily="18" charset="0"/>
                  <a:cs typeface="Times New Roman" pitchFamily="18" charset="0"/>
                </a:rPr>
                <a:t>位宽范围声明</a:t>
              </a:r>
              <a:r>
                <a:rPr kumimoji="1" lang="en-US" altLang="zh-CN" sz="2000" b="1" dirty="0">
                  <a:solidFill>
                    <a:srgbClr val="000000"/>
                  </a:solidFill>
                  <a:latin typeface="Times New Roman" pitchFamily="18" charset="0"/>
                  <a:cs typeface="Times New Roman" pitchFamily="18" charset="0"/>
                </a:rPr>
                <a:t>&gt; </a:t>
              </a:r>
              <a:r>
                <a:rPr kumimoji="1" lang="zh-CN" altLang="en-US" sz="2000" b="1" dirty="0">
                  <a:solidFill>
                    <a:srgbClr val="000000"/>
                  </a:solidFill>
                  <a:latin typeface="Times New Roman" pitchFamily="18" charset="0"/>
                  <a:cs typeface="Times New Roman" pitchFamily="18" charset="0"/>
                </a:rPr>
                <a:t>函数名</a:t>
              </a:r>
              <a:r>
                <a:rPr kumimoji="1" lang="en-US" altLang="zh-CN" sz="2000" b="1" dirty="0">
                  <a:solidFill>
                    <a:srgbClr val="000000"/>
                  </a:solidFill>
                  <a:latin typeface="Times New Roman" pitchFamily="18" charset="0"/>
                  <a:cs typeface="Times New Roman" pitchFamily="18" charset="0"/>
                </a:rPr>
                <a:t>;</a:t>
              </a:r>
            </a:p>
            <a:p>
              <a:pPr eaLnBrk="0" hangingPunct="0">
                <a:spcAft>
                  <a:spcPts val="600"/>
                </a:spcAft>
              </a:pPr>
              <a:r>
                <a:rPr kumimoji="1" lang="en-US" altLang="zh-CN" sz="2000" b="1" dirty="0">
                  <a:solidFill>
                    <a:srgbClr val="000000"/>
                  </a:solidFill>
                  <a:latin typeface="Times New Roman" pitchFamily="18" charset="0"/>
                  <a:cs typeface="Times New Roman" pitchFamily="18" charset="0"/>
                </a:rPr>
                <a:t>    </a:t>
              </a:r>
              <a:r>
                <a:rPr kumimoji="1" lang="zh-CN" altLang="en-US" sz="2000" b="1" dirty="0">
                  <a:solidFill>
                    <a:srgbClr val="000000"/>
                  </a:solidFill>
                  <a:latin typeface="Times New Roman" pitchFamily="18" charset="0"/>
                  <a:cs typeface="Times New Roman" pitchFamily="18" charset="0"/>
                </a:rPr>
                <a:t>输入端口说明，其他类型变量定义；</a:t>
              </a:r>
              <a:endParaRPr kumimoji="1" lang="en-US" altLang="zh-CN" sz="2000" b="1" dirty="0">
                <a:solidFill>
                  <a:srgbClr val="000000"/>
                </a:solidFill>
                <a:latin typeface="Times New Roman" pitchFamily="18" charset="0"/>
                <a:cs typeface="Times New Roman" pitchFamily="18" charset="0"/>
              </a:endParaRPr>
            </a:p>
            <a:p>
              <a:pPr eaLnBrk="0" hangingPunct="0">
                <a:spcAft>
                  <a:spcPts val="600"/>
                </a:spcAft>
              </a:pPr>
              <a:r>
                <a:rPr kumimoji="1" lang="en-US" altLang="zh-CN" sz="2000" b="1" dirty="0">
                  <a:solidFill>
                    <a:srgbClr val="000000"/>
                  </a:solidFill>
                  <a:latin typeface="Times New Roman" pitchFamily="18" charset="0"/>
                  <a:cs typeface="Times New Roman" pitchFamily="18" charset="0"/>
                </a:rPr>
                <a:t>    begin  </a:t>
              </a:r>
              <a:r>
                <a:rPr kumimoji="1" lang="zh-CN" altLang="en-US" sz="2000" b="1" dirty="0">
                  <a:solidFill>
                    <a:srgbClr val="000000"/>
                  </a:solidFill>
                  <a:latin typeface="Times New Roman" pitchFamily="18" charset="0"/>
                  <a:cs typeface="Times New Roman" pitchFamily="18" charset="0"/>
                </a:rPr>
                <a:t>过程语句</a:t>
              </a:r>
              <a:r>
                <a:rPr kumimoji="1" lang="en-US" altLang="zh-CN" sz="2000" b="1" dirty="0">
                  <a:solidFill>
                    <a:srgbClr val="000000"/>
                  </a:solidFill>
                  <a:latin typeface="Times New Roman" pitchFamily="18" charset="0"/>
                  <a:cs typeface="Times New Roman" pitchFamily="18" charset="0"/>
                </a:rPr>
                <a:t>;  end</a:t>
              </a:r>
            </a:p>
            <a:p>
              <a:pPr eaLnBrk="0" hangingPunct="0">
                <a:spcAft>
                  <a:spcPts val="600"/>
                </a:spcAft>
              </a:pPr>
              <a:r>
                <a:rPr kumimoji="1" lang="en-US" altLang="zh-CN" sz="2000" b="1" dirty="0" err="1">
                  <a:solidFill>
                    <a:srgbClr val="000000"/>
                  </a:solidFill>
                  <a:latin typeface="Times New Roman" pitchFamily="18" charset="0"/>
                  <a:cs typeface="Times New Roman" pitchFamily="18" charset="0"/>
                </a:rPr>
                <a:t>endfunction</a:t>
              </a:r>
              <a:endParaRPr kumimoji="1" lang="en-US" altLang="zh-CN" sz="2000" b="1" dirty="0">
                <a:solidFill>
                  <a:srgbClr val="000000"/>
                </a:solidFill>
                <a:latin typeface="Times New Roman" pitchFamily="18" charset="0"/>
                <a:cs typeface="Times New Roman" pitchFamily="18" charset="0"/>
              </a:endParaRPr>
            </a:p>
            <a:p>
              <a:pPr eaLnBrk="0" hangingPunct="0">
                <a:lnSpc>
                  <a:spcPct val="110000"/>
                </a:lnSpc>
                <a:spcBef>
                  <a:spcPts val="1200"/>
                </a:spcBef>
                <a:spcAft>
                  <a:spcPts val="1200"/>
                </a:spcAft>
              </a:pPr>
              <a:r>
                <a:rPr kumimoji="1" lang="zh-CN" altLang="en-US" sz="2200" b="1" dirty="0">
                  <a:solidFill>
                    <a:srgbClr val="0000FF"/>
                  </a:solidFill>
                  <a:latin typeface="Times New Roman" pitchFamily="18" charset="0"/>
                  <a:cs typeface="Times New Roman" pitchFamily="18" charset="0"/>
                </a:rPr>
                <a:t>函数调用格式</a:t>
              </a:r>
              <a:endParaRPr kumimoji="1" lang="en-US" altLang="zh-CN" sz="2200" b="1" dirty="0">
                <a:solidFill>
                  <a:srgbClr val="0000FF"/>
                </a:solidFill>
                <a:latin typeface="Times New Roman" pitchFamily="18" charset="0"/>
                <a:cs typeface="Times New Roman" pitchFamily="18" charset="0"/>
              </a:endParaRPr>
            </a:p>
            <a:p>
              <a:pPr eaLnBrk="0" hangingPunct="0">
                <a:lnSpc>
                  <a:spcPct val="110000"/>
                </a:lnSpc>
                <a:spcAft>
                  <a:spcPts val="1200"/>
                </a:spcAft>
              </a:pPr>
              <a:r>
                <a:rPr kumimoji="1" lang="en-US" altLang="zh-CN" sz="2000" b="1" dirty="0">
                  <a:solidFill>
                    <a:srgbClr val="000000"/>
                  </a:solidFill>
                  <a:latin typeface="Times New Roman" pitchFamily="18" charset="0"/>
                  <a:cs typeface="Times New Roman" pitchFamily="18" charset="0"/>
                </a:rPr>
                <a:t>&lt;</a:t>
              </a:r>
              <a:r>
                <a:rPr kumimoji="1" lang="zh-CN" altLang="en-US" sz="2000" b="1" dirty="0">
                  <a:solidFill>
                    <a:srgbClr val="000000"/>
                  </a:solidFill>
                  <a:latin typeface="Times New Roman" pitchFamily="18" charset="0"/>
                  <a:cs typeface="Times New Roman" pitchFamily="18" charset="0"/>
                </a:rPr>
                <a:t>函数名</a:t>
              </a:r>
              <a:r>
                <a:rPr kumimoji="1" lang="en-US" altLang="zh-CN" sz="2000" b="1" dirty="0">
                  <a:solidFill>
                    <a:srgbClr val="000000"/>
                  </a:solidFill>
                  <a:latin typeface="Times New Roman" pitchFamily="18" charset="0"/>
                  <a:cs typeface="Times New Roman" pitchFamily="18" charset="0"/>
                </a:rPr>
                <a:t>&gt; (</a:t>
              </a:r>
              <a:r>
                <a:rPr kumimoji="1" lang="zh-CN" altLang="en-US" sz="2000" b="1" dirty="0">
                  <a:solidFill>
                    <a:srgbClr val="000000"/>
                  </a:solidFill>
                  <a:latin typeface="Times New Roman" pitchFamily="18" charset="0"/>
                  <a:cs typeface="Times New Roman" pitchFamily="18" charset="0"/>
                </a:rPr>
                <a:t>输入参数</a:t>
              </a:r>
              <a:r>
                <a:rPr kumimoji="1" lang="en-US" altLang="zh-CN" sz="2000" b="1" dirty="0">
                  <a:solidFill>
                    <a:srgbClr val="000000"/>
                  </a:solidFill>
                  <a:latin typeface="Times New Roman" pitchFamily="18" charset="0"/>
                  <a:cs typeface="Times New Roman" pitchFamily="18" charset="0"/>
                </a:rPr>
                <a:t>1, </a:t>
              </a:r>
              <a:r>
                <a:rPr kumimoji="1" lang="zh-CN" altLang="en-US" sz="2000" b="1" dirty="0">
                  <a:solidFill>
                    <a:srgbClr val="000000"/>
                  </a:solidFill>
                  <a:latin typeface="Times New Roman" pitchFamily="18" charset="0"/>
                  <a:cs typeface="Times New Roman" pitchFamily="18" charset="0"/>
                </a:rPr>
                <a:t>输入参数</a:t>
              </a:r>
              <a:r>
                <a:rPr kumimoji="1" lang="en-US" altLang="zh-CN" sz="2000" b="1" dirty="0">
                  <a:solidFill>
                    <a:srgbClr val="000000"/>
                  </a:solidFill>
                  <a:latin typeface="Times New Roman" pitchFamily="18" charset="0"/>
                  <a:cs typeface="Times New Roman" pitchFamily="18" charset="0"/>
                </a:rPr>
                <a:t>2,...);</a:t>
              </a:r>
            </a:p>
          </p:txBody>
        </p:sp>
        <p:cxnSp>
          <p:nvCxnSpPr>
            <p:cNvPr id="3" name="直接连接符 2"/>
            <p:cNvCxnSpPr/>
            <p:nvPr/>
          </p:nvCxnSpPr>
          <p:spPr>
            <a:xfrm>
              <a:off x="1043608" y="2924944"/>
              <a:ext cx="7992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31</a:t>
            </a:fld>
            <a:endParaRPr lang="zh-CN" altLang="en-US" dirty="0">
              <a:solidFill>
                <a:prstClr val="black"/>
              </a:solidFill>
            </a:endParaRPr>
          </a:p>
        </p:txBody>
      </p:sp>
    </p:spTree>
    <p:extLst>
      <p:ext uri="{BB962C8B-B14F-4D97-AF65-F5344CB8AC3E}">
        <p14:creationId xmlns:p14="http://schemas.microsoft.com/office/powerpoint/2010/main" val="2175245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Rectangle 3"/>
          <p:cNvSpPr>
            <a:spLocks noChangeArrowheads="1"/>
          </p:cNvSpPr>
          <p:nvPr/>
        </p:nvSpPr>
        <p:spPr bwMode="auto">
          <a:xfrm>
            <a:off x="1175132" y="392007"/>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、函数（</a:t>
            </a:r>
            <a:r>
              <a:rPr lang="en-US" altLang="zh-CN" sz="2800" b="1" dirty="0">
                <a:solidFill>
                  <a:srgbClr val="0070C0"/>
                </a:solidFill>
                <a:latin typeface="Times New Roman" pitchFamily="18" charset="0"/>
                <a:cs typeface="Times New Roman" pitchFamily="18" charset="0"/>
              </a:rPr>
              <a:t>function</a:t>
            </a:r>
            <a:r>
              <a:rPr lang="zh-CN" altLang="en-US" sz="2800" b="1" dirty="0">
                <a:solidFill>
                  <a:srgbClr val="0070C0"/>
                </a:solidFill>
                <a:latin typeface="Times New Roman" pitchFamily="18" charset="0"/>
                <a:cs typeface="Times New Roman" pitchFamily="18" charset="0"/>
              </a:rPr>
              <a:t>）语句</a:t>
            </a:r>
          </a:p>
        </p:txBody>
      </p:sp>
      <p:sp>
        <p:nvSpPr>
          <p:cNvPr id="12" name="矩形 11"/>
          <p:cNvSpPr>
            <a:spLocks noChangeArrowheads="1"/>
          </p:cNvSpPr>
          <p:nvPr/>
        </p:nvSpPr>
        <p:spPr bwMode="auto">
          <a:xfrm>
            <a:off x="1043608" y="4221088"/>
            <a:ext cx="7717730" cy="1551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输入端口部分给出</a:t>
            </a:r>
            <a:r>
              <a:rPr lang="zh-CN" altLang="en-US" sz="2200" b="1" dirty="0">
                <a:solidFill>
                  <a:srgbClr val="FF0000"/>
                </a:solidFill>
                <a:latin typeface="Times New Roman" pitchFamily="18" charset="0"/>
                <a:cs typeface="Times New Roman" pitchFamily="18" charset="0"/>
              </a:rPr>
              <a:t>端口说明</a:t>
            </a:r>
            <a:r>
              <a:rPr lang="zh-CN" altLang="en-US" sz="2200" b="1" dirty="0">
                <a:latin typeface="Times New Roman" pitchFamily="18" charset="0"/>
                <a:cs typeface="Times New Roman" pitchFamily="18" charset="0"/>
              </a:rPr>
              <a:t>和</a:t>
            </a:r>
            <a:r>
              <a:rPr lang="zh-CN" altLang="en-US" sz="2200" b="1" dirty="0">
                <a:solidFill>
                  <a:srgbClr val="FF0000"/>
                </a:solidFill>
                <a:latin typeface="Times New Roman" pitchFamily="18" charset="0"/>
                <a:cs typeface="Times New Roman" pitchFamily="18" charset="0"/>
              </a:rPr>
              <a:t>类型定义</a:t>
            </a:r>
            <a:r>
              <a:rPr lang="zh-CN" altLang="en-US" sz="2200" b="1" dirty="0">
                <a:latin typeface="Times New Roman" pitchFamily="18" charset="0"/>
                <a:cs typeface="Times New Roman" pitchFamily="18" charset="0"/>
              </a:rPr>
              <a:t>，函数</a:t>
            </a:r>
            <a:r>
              <a:rPr lang="zh-CN" altLang="en-US" sz="2200" b="1" dirty="0">
                <a:solidFill>
                  <a:srgbClr val="0000FF"/>
                </a:solidFill>
                <a:latin typeface="Times New Roman" pitchFamily="18" charset="0"/>
                <a:cs typeface="Times New Roman" pitchFamily="18" charset="0"/>
              </a:rPr>
              <a:t>允许有多个输入端口</a:t>
            </a:r>
            <a:r>
              <a:rPr lang="zh-CN" altLang="en-US" sz="2200" b="1" dirty="0">
                <a:latin typeface="Times New Roman" pitchFamily="18" charset="0"/>
                <a:cs typeface="Times New Roman" pitchFamily="18" charset="0"/>
              </a:rPr>
              <a:t>，且</a:t>
            </a:r>
            <a:r>
              <a:rPr lang="zh-CN" altLang="en-US" sz="2200" b="1" dirty="0">
                <a:solidFill>
                  <a:srgbClr val="0000FF"/>
                </a:solidFill>
                <a:latin typeface="Times New Roman" pitchFamily="18" charset="0"/>
                <a:cs typeface="Times New Roman" pitchFamily="18" charset="0"/>
              </a:rPr>
              <a:t>至少应该含有一个输入端口</a:t>
            </a:r>
            <a:r>
              <a:rPr lang="zh-CN" altLang="en-US" sz="2200" b="1" dirty="0">
                <a:latin typeface="Times New Roman" pitchFamily="18" charset="0"/>
                <a:cs typeface="Times New Roman" pitchFamily="18" charset="0"/>
              </a:rPr>
              <a:t>。函数</a:t>
            </a:r>
            <a:r>
              <a:rPr lang="zh-CN" altLang="en-US" sz="2200" b="1" dirty="0">
                <a:solidFill>
                  <a:srgbClr val="0000FF"/>
                </a:solidFill>
                <a:latin typeface="Times New Roman" pitchFamily="18" charset="0"/>
                <a:cs typeface="Times New Roman" pitchFamily="18" charset="0"/>
              </a:rPr>
              <a:t>不允许有常规意义上的输出端口或双向端口</a:t>
            </a:r>
            <a:r>
              <a:rPr lang="zh-CN" altLang="en-US" sz="2200" b="1" dirty="0">
                <a:latin typeface="Times New Roman" pitchFamily="18" charset="0"/>
                <a:cs typeface="Times New Roman" pitchFamily="18" charset="0"/>
              </a:rPr>
              <a:t>，它的目的只是一个返回值，用于主程序表达式的计算。</a:t>
            </a:r>
            <a:endParaRPr lang="en-US" altLang="zh-CN" sz="2200" b="1" dirty="0">
              <a:latin typeface="Times New Roman" pitchFamily="18" charset="0"/>
              <a:cs typeface="Times New Roman" pitchFamily="18" charset="0"/>
            </a:endParaRPr>
          </a:p>
        </p:txBody>
      </p:sp>
      <p:grpSp>
        <p:nvGrpSpPr>
          <p:cNvPr id="4" name="组合 3"/>
          <p:cNvGrpSpPr/>
          <p:nvPr/>
        </p:nvGrpSpPr>
        <p:grpSpPr>
          <a:xfrm>
            <a:off x="1043608" y="938970"/>
            <a:ext cx="7992888" cy="3210110"/>
            <a:chOff x="1043608" y="784878"/>
            <a:chExt cx="7992888" cy="3210110"/>
          </a:xfrm>
        </p:grpSpPr>
        <p:sp>
          <p:nvSpPr>
            <p:cNvPr id="9" name="Rectangle 3"/>
            <p:cNvSpPr>
              <a:spLocks noChangeArrowheads="1"/>
            </p:cNvSpPr>
            <p:nvPr/>
          </p:nvSpPr>
          <p:spPr bwMode="auto">
            <a:xfrm>
              <a:off x="1043608" y="784878"/>
              <a:ext cx="7992888" cy="3210110"/>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1200"/>
                </a:spcAft>
              </a:pPr>
              <a:r>
                <a:rPr kumimoji="1" lang="zh-CN" altLang="en-US" sz="2400" b="1" dirty="0">
                  <a:solidFill>
                    <a:srgbClr val="0000FF"/>
                  </a:solidFill>
                  <a:latin typeface="Times New Roman" pitchFamily="18" charset="0"/>
                  <a:cs typeface="Times New Roman" pitchFamily="18" charset="0"/>
                </a:rPr>
                <a:t>函数定义语句格式</a:t>
              </a:r>
              <a:endParaRPr kumimoji="1" lang="en-US" altLang="zh-CN" sz="2400" b="1" dirty="0">
                <a:solidFill>
                  <a:srgbClr val="0000FF"/>
                </a:solidFill>
                <a:latin typeface="Times New Roman" pitchFamily="18" charset="0"/>
                <a:cs typeface="Times New Roman" pitchFamily="18" charset="0"/>
              </a:endParaRPr>
            </a:p>
            <a:p>
              <a:pPr eaLnBrk="0" hangingPunct="0">
                <a:spcAft>
                  <a:spcPts val="600"/>
                </a:spcAft>
              </a:pPr>
              <a:r>
                <a:rPr kumimoji="1" lang="en-US" altLang="zh-CN" sz="2000" b="1" dirty="0">
                  <a:solidFill>
                    <a:srgbClr val="000000"/>
                  </a:solidFill>
                  <a:latin typeface="Times New Roman" pitchFamily="18" charset="0"/>
                  <a:cs typeface="Times New Roman" pitchFamily="18" charset="0"/>
                </a:rPr>
                <a:t>function &lt;</a:t>
              </a:r>
              <a:r>
                <a:rPr kumimoji="1" lang="zh-CN" altLang="en-US" sz="2000" b="1" dirty="0">
                  <a:solidFill>
                    <a:srgbClr val="000000"/>
                  </a:solidFill>
                  <a:latin typeface="Times New Roman" pitchFamily="18" charset="0"/>
                  <a:cs typeface="Times New Roman" pitchFamily="18" charset="0"/>
                </a:rPr>
                <a:t>位宽范围声明</a:t>
              </a:r>
              <a:r>
                <a:rPr kumimoji="1" lang="en-US" altLang="zh-CN" sz="2000" b="1" dirty="0">
                  <a:solidFill>
                    <a:srgbClr val="000000"/>
                  </a:solidFill>
                  <a:latin typeface="Times New Roman" pitchFamily="18" charset="0"/>
                  <a:cs typeface="Times New Roman" pitchFamily="18" charset="0"/>
                </a:rPr>
                <a:t>&gt; </a:t>
              </a:r>
              <a:r>
                <a:rPr kumimoji="1" lang="zh-CN" altLang="en-US" sz="2000" b="1" dirty="0">
                  <a:solidFill>
                    <a:srgbClr val="000000"/>
                  </a:solidFill>
                  <a:latin typeface="Times New Roman" pitchFamily="18" charset="0"/>
                  <a:cs typeface="Times New Roman" pitchFamily="18" charset="0"/>
                </a:rPr>
                <a:t>函数名</a:t>
              </a:r>
              <a:r>
                <a:rPr kumimoji="1" lang="en-US" altLang="zh-CN" sz="2000" b="1" dirty="0">
                  <a:solidFill>
                    <a:srgbClr val="000000"/>
                  </a:solidFill>
                  <a:latin typeface="Times New Roman" pitchFamily="18" charset="0"/>
                  <a:cs typeface="Times New Roman" pitchFamily="18" charset="0"/>
                </a:rPr>
                <a:t>;</a:t>
              </a:r>
            </a:p>
            <a:p>
              <a:pPr eaLnBrk="0" hangingPunct="0">
                <a:spcAft>
                  <a:spcPts val="600"/>
                </a:spcAft>
              </a:pPr>
              <a:r>
                <a:rPr kumimoji="1" lang="en-US" altLang="zh-CN" sz="2000" b="1" dirty="0">
                  <a:solidFill>
                    <a:srgbClr val="000000"/>
                  </a:solidFill>
                  <a:latin typeface="Times New Roman" pitchFamily="18" charset="0"/>
                  <a:cs typeface="Times New Roman" pitchFamily="18" charset="0"/>
                </a:rPr>
                <a:t>    </a:t>
              </a:r>
              <a:r>
                <a:rPr kumimoji="1" lang="zh-CN" altLang="en-US" sz="2000" b="1" dirty="0">
                  <a:solidFill>
                    <a:srgbClr val="000000"/>
                  </a:solidFill>
                  <a:latin typeface="Times New Roman" pitchFamily="18" charset="0"/>
                  <a:cs typeface="Times New Roman" pitchFamily="18" charset="0"/>
                </a:rPr>
                <a:t>输入端口说明，其他类型变量定义；</a:t>
              </a:r>
              <a:endParaRPr kumimoji="1" lang="en-US" altLang="zh-CN" sz="2000" b="1" dirty="0">
                <a:solidFill>
                  <a:srgbClr val="000000"/>
                </a:solidFill>
                <a:latin typeface="Times New Roman" pitchFamily="18" charset="0"/>
                <a:cs typeface="Times New Roman" pitchFamily="18" charset="0"/>
              </a:endParaRPr>
            </a:p>
            <a:p>
              <a:pPr eaLnBrk="0" hangingPunct="0">
                <a:spcAft>
                  <a:spcPts val="600"/>
                </a:spcAft>
              </a:pPr>
              <a:r>
                <a:rPr kumimoji="1" lang="en-US" altLang="zh-CN" sz="2000" b="1" dirty="0">
                  <a:solidFill>
                    <a:srgbClr val="000000"/>
                  </a:solidFill>
                  <a:latin typeface="Times New Roman" pitchFamily="18" charset="0"/>
                  <a:cs typeface="Times New Roman" pitchFamily="18" charset="0"/>
                </a:rPr>
                <a:t>    begin  </a:t>
              </a:r>
              <a:r>
                <a:rPr kumimoji="1" lang="zh-CN" altLang="en-US" sz="2000" b="1" dirty="0">
                  <a:solidFill>
                    <a:srgbClr val="000000"/>
                  </a:solidFill>
                  <a:latin typeface="Times New Roman" pitchFamily="18" charset="0"/>
                  <a:cs typeface="Times New Roman" pitchFamily="18" charset="0"/>
                </a:rPr>
                <a:t>过程语句</a:t>
              </a:r>
              <a:r>
                <a:rPr kumimoji="1" lang="en-US" altLang="zh-CN" sz="2000" b="1" dirty="0">
                  <a:solidFill>
                    <a:srgbClr val="000000"/>
                  </a:solidFill>
                  <a:latin typeface="Times New Roman" pitchFamily="18" charset="0"/>
                  <a:cs typeface="Times New Roman" pitchFamily="18" charset="0"/>
                </a:rPr>
                <a:t>;  end</a:t>
              </a:r>
            </a:p>
            <a:p>
              <a:pPr eaLnBrk="0" hangingPunct="0">
                <a:spcAft>
                  <a:spcPts val="600"/>
                </a:spcAft>
              </a:pPr>
              <a:r>
                <a:rPr kumimoji="1" lang="en-US" altLang="zh-CN" sz="2000" b="1" dirty="0" err="1">
                  <a:solidFill>
                    <a:srgbClr val="000000"/>
                  </a:solidFill>
                  <a:latin typeface="Times New Roman" pitchFamily="18" charset="0"/>
                  <a:cs typeface="Times New Roman" pitchFamily="18" charset="0"/>
                </a:rPr>
                <a:t>endfunction</a:t>
              </a:r>
              <a:endParaRPr kumimoji="1" lang="en-US" altLang="zh-CN" sz="2000" b="1" dirty="0">
                <a:solidFill>
                  <a:srgbClr val="000000"/>
                </a:solidFill>
                <a:latin typeface="Times New Roman" pitchFamily="18" charset="0"/>
                <a:cs typeface="Times New Roman" pitchFamily="18" charset="0"/>
              </a:endParaRPr>
            </a:p>
            <a:p>
              <a:pPr eaLnBrk="0" hangingPunct="0">
                <a:lnSpc>
                  <a:spcPct val="110000"/>
                </a:lnSpc>
                <a:spcBef>
                  <a:spcPts val="1200"/>
                </a:spcBef>
                <a:spcAft>
                  <a:spcPts val="1200"/>
                </a:spcAft>
              </a:pPr>
              <a:r>
                <a:rPr kumimoji="1" lang="zh-CN" altLang="en-US" sz="2200" b="1" dirty="0">
                  <a:solidFill>
                    <a:srgbClr val="0000FF"/>
                  </a:solidFill>
                  <a:latin typeface="Times New Roman" pitchFamily="18" charset="0"/>
                  <a:cs typeface="Times New Roman" pitchFamily="18" charset="0"/>
                </a:rPr>
                <a:t>函数调用格式</a:t>
              </a:r>
              <a:endParaRPr kumimoji="1" lang="en-US" altLang="zh-CN" sz="2200" b="1" dirty="0">
                <a:solidFill>
                  <a:srgbClr val="0000FF"/>
                </a:solidFill>
                <a:latin typeface="Times New Roman" pitchFamily="18" charset="0"/>
                <a:cs typeface="Times New Roman" pitchFamily="18" charset="0"/>
              </a:endParaRPr>
            </a:p>
            <a:p>
              <a:pPr eaLnBrk="0" hangingPunct="0">
                <a:lnSpc>
                  <a:spcPct val="110000"/>
                </a:lnSpc>
                <a:spcAft>
                  <a:spcPts val="1200"/>
                </a:spcAft>
              </a:pPr>
              <a:r>
                <a:rPr kumimoji="1" lang="en-US" altLang="zh-CN" sz="2000" b="1" dirty="0">
                  <a:solidFill>
                    <a:srgbClr val="000000"/>
                  </a:solidFill>
                  <a:latin typeface="Times New Roman" pitchFamily="18" charset="0"/>
                  <a:cs typeface="Times New Roman" pitchFamily="18" charset="0"/>
                </a:rPr>
                <a:t>&lt;</a:t>
              </a:r>
              <a:r>
                <a:rPr kumimoji="1" lang="zh-CN" altLang="en-US" sz="2000" b="1" dirty="0">
                  <a:solidFill>
                    <a:srgbClr val="000000"/>
                  </a:solidFill>
                  <a:latin typeface="Times New Roman" pitchFamily="18" charset="0"/>
                  <a:cs typeface="Times New Roman" pitchFamily="18" charset="0"/>
                </a:rPr>
                <a:t>函数名</a:t>
              </a:r>
              <a:r>
                <a:rPr kumimoji="1" lang="en-US" altLang="zh-CN" sz="2000" b="1" dirty="0">
                  <a:solidFill>
                    <a:srgbClr val="000000"/>
                  </a:solidFill>
                  <a:latin typeface="Times New Roman" pitchFamily="18" charset="0"/>
                  <a:cs typeface="Times New Roman" pitchFamily="18" charset="0"/>
                </a:rPr>
                <a:t>&gt; (</a:t>
              </a:r>
              <a:r>
                <a:rPr kumimoji="1" lang="zh-CN" altLang="en-US" sz="2000" b="1" dirty="0">
                  <a:solidFill>
                    <a:srgbClr val="000000"/>
                  </a:solidFill>
                  <a:latin typeface="Times New Roman" pitchFamily="18" charset="0"/>
                  <a:cs typeface="Times New Roman" pitchFamily="18" charset="0"/>
                </a:rPr>
                <a:t>输入参数</a:t>
              </a:r>
              <a:r>
                <a:rPr kumimoji="1" lang="en-US" altLang="zh-CN" sz="2000" b="1" dirty="0">
                  <a:solidFill>
                    <a:srgbClr val="000000"/>
                  </a:solidFill>
                  <a:latin typeface="Times New Roman" pitchFamily="18" charset="0"/>
                  <a:cs typeface="Times New Roman" pitchFamily="18" charset="0"/>
                </a:rPr>
                <a:t>1, </a:t>
              </a:r>
              <a:r>
                <a:rPr kumimoji="1" lang="zh-CN" altLang="en-US" sz="2000" b="1" dirty="0">
                  <a:solidFill>
                    <a:srgbClr val="000000"/>
                  </a:solidFill>
                  <a:latin typeface="Times New Roman" pitchFamily="18" charset="0"/>
                  <a:cs typeface="Times New Roman" pitchFamily="18" charset="0"/>
                </a:rPr>
                <a:t>输入参数</a:t>
              </a:r>
              <a:r>
                <a:rPr kumimoji="1" lang="en-US" altLang="zh-CN" sz="2000" b="1" dirty="0">
                  <a:solidFill>
                    <a:srgbClr val="000000"/>
                  </a:solidFill>
                  <a:latin typeface="Times New Roman" pitchFamily="18" charset="0"/>
                  <a:cs typeface="Times New Roman" pitchFamily="18" charset="0"/>
                </a:rPr>
                <a:t>2,...);</a:t>
              </a:r>
            </a:p>
          </p:txBody>
        </p:sp>
        <p:cxnSp>
          <p:nvCxnSpPr>
            <p:cNvPr id="3" name="直接连接符 2"/>
            <p:cNvCxnSpPr/>
            <p:nvPr/>
          </p:nvCxnSpPr>
          <p:spPr>
            <a:xfrm>
              <a:off x="1043608" y="2924944"/>
              <a:ext cx="7992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32</a:t>
            </a:fld>
            <a:endParaRPr lang="zh-CN" altLang="en-US" dirty="0">
              <a:solidFill>
                <a:prstClr val="black"/>
              </a:solidFill>
            </a:endParaRPr>
          </a:p>
        </p:txBody>
      </p:sp>
    </p:spTree>
    <p:extLst>
      <p:ext uri="{BB962C8B-B14F-4D97-AF65-F5344CB8AC3E}">
        <p14:creationId xmlns:p14="http://schemas.microsoft.com/office/powerpoint/2010/main" val="21443133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3" name="矩形 12"/>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Rectangle 3"/>
          <p:cNvSpPr>
            <a:spLocks noChangeArrowheads="1"/>
          </p:cNvSpPr>
          <p:nvPr/>
        </p:nvSpPr>
        <p:spPr bwMode="auto">
          <a:xfrm>
            <a:off x="1175132" y="392007"/>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、函数（</a:t>
            </a:r>
            <a:r>
              <a:rPr lang="en-US" altLang="zh-CN" sz="2800" b="1" dirty="0">
                <a:solidFill>
                  <a:srgbClr val="0070C0"/>
                </a:solidFill>
                <a:latin typeface="Times New Roman" pitchFamily="18" charset="0"/>
                <a:cs typeface="Times New Roman" pitchFamily="18" charset="0"/>
              </a:rPr>
              <a:t>function</a:t>
            </a:r>
            <a:r>
              <a:rPr lang="zh-CN" altLang="en-US" sz="2800" b="1" dirty="0">
                <a:solidFill>
                  <a:srgbClr val="0070C0"/>
                </a:solidFill>
                <a:latin typeface="Times New Roman" pitchFamily="18" charset="0"/>
                <a:cs typeface="Times New Roman" pitchFamily="18" charset="0"/>
              </a:rPr>
              <a:t>）语句</a:t>
            </a:r>
          </a:p>
        </p:txBody>
      </p:sp>
      <p:sp>
        <p:nvSpPr>
          <p:cNvPr id="12" name="矩形 11"/>
          <p:cNvSpPr>
            <a:spLocks noChangeArrowheads="1"/>
          </p:cNvSpPr>
          <p:nvPr/>
        </p:nvSpPr>
        <p:spPr bwMode="auto">
          <a:xfrm>
            <a:off x="1043608" y="4221088"/>
            <a:ext cx="7717730" cy="210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功能描述语句与任务一样都是过程语句，</a:t>
            </a:r>
            <a:r>
              <a:rPr lang="zh-CN" altLang="en-US" sz="2200" b="1" dirty="0">
                <a:solidFill>
                  <a:srgbClr val="0000FF"/>
                </a:solidFill>
                <a:latin typeface="Times New Roman" pitchFamily="18" charset="0"/>
                <a:cs typeface="Times New Roman" pitchFamily="18" charset="0"/>
              </a:rPr>
              <a:t>函数调用只能放在主程序中</a:t>
            </a:r>
            <a:r>
              <a:rPr lang="zh-CN" altLang="en-US" sz="2200" b="1" dirty="0">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函数中不能出现由</a:t>
            </a:r>
            <a:r>
              <a:rPr lang="en-US" altLang="zh-CN" sz="2200" b="1" dirty="0">
                <a:solidFill>
                  <a:srgbClr val="0000FF"/>
                </a:solidFill>
                <a:latin typeface="Times New Roman" pitchFamily="18" charset="0"/>
                <a:cs typeface="Times New Roman" pitchFamily="18" charset="0"/>
              </a:rPr>
              <a:t>always</a:t>
            </a:r>
            <a:r>
              <a:rPr lang="zh-CN" altLang="en-US" sz="2200" b="1" dirty="0">
                <a:solidFill>
                  <a:srgbClr val="0000FF"/>
                </a:solidFill>
                <a:latin typeface="Times New Roman" pitchFamily="18" charset="0"/>
                <a:cs typeface="Times New Roman" pitchFamily="18" charset="0"/>
              </a:rPr>
              <a:t>或</a:t>
            </a:r>
            <a:r>
              <a:rPr lang="en-US" altLang="zh-CN" sz="2200" b="1" dirty="0">
                <a:solidFill>
                  <a:srgbClr val="0000FF"/>
                </a:solidFill>
                <a:latin typeface="Times New Roman" pitchFamily="18" charset="0"/>
                <a:cs typeface="Times New Roman" pitchFamily="18" charset="0"/>
              </a:rPr>
              <a:t>initial</a:t>
            </a:r>
            <a:r>
              <a:rPr lang="zh-CN" altLang="en-US" sz="2200" b="1" dirty="0">
                <a:solidFill>
                  <a:srgbClr val="0000FF"/>
                </a:solidFill>
                <a:latin typeface="Times New Roman" pitchFamily="18" charset="0"/>
                <a:cs typeface="Times New Roman" pitchFamily="18" charset="0"/>
              </a:rPr>
              <a:t>引导的过程语句结构</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solidFill>
                  <a:srgbClr val="0000FF"/>
                </a:solidFill>
                <a:latin typeface="Times New Roman" pitchFamily="18" charset="0"/>
                <a:cs typeface="Times New Roman" pitchFamily="18" charset="0"/>
              </a:rPr>
              <a:t>可综合的函数语句结构只能描述组合电路。</a:t>
            </a:r>
            <a:endParaRPr lang="en-US" altLang="zh-CN" sz="2200" b="1" dirty="0">
              <a:solidFill>
                <a:srgbClr val="0000FF"/>
              </a:solidFill>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函数的调用时通过将函数作为表达式中的操作数来实现的。</a:t>
            </a:r>
            <a:endParaRPr lang="en-US" altLang="zh-CN" sz="2200" b="1" dirty="0">
              <a:latin typeface="Times New Roman" pitchFamily="18" charset="0"/>
              <a:cs typeface="Times New Roman" pitchFamily="18" charset="0"/>
            </a:endParaRPr>
          </a:p>
        </p:txBody>
      </p:sp>
      <p:grpSp>
        <p:nvGrpSpPr>
          <p:cNvPr id="4" name="组合 3"/>
          <p:cNvGrpSpPr/>
          <p:nvPr/>
        </p:nvGrpSpPr>
        <p:grpSpPr>
          <a:xfrm>
            <a:off x="1043608" y="938970"/>
            <a:ext cx="7992888" cy="3210110"/>
            <a:chOff x="1043608" y="784878"/>
            <a:chExt cx="7992888" cy="3210110"/>
          </a:xfrm>
        </p:grpSpPr>
        <p:sp>
          <p:nvSpPr>
            <p:cNvPr id="9" name="Rectangle 3"/>
            <p:cNvSpPr>
              <a:spLocks noChangeArrowheads="1"/>
            </p:cNvSpPr>
            <p:nvPr/>
          </p:nvSpPr>
          <p:spPr bwMode="auto">
            <a:xfrm>
              <a:off x="1043608" y="784878"/>
              <a:ext cx="7992888" cy="3210110"/>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1200"/>
                </a:spcAft>
              </a:pPr>
              <a:r>
                <a:rPr kumimoji="1" lang="zh-CN" altLang="en-US" sz="2400" b="1" dirty="0">
                  <a:solidFill>
                    <a:srgbClr val="0000FF"/>
                  </a:solidFill>
                  <a:latin typeface="Times New Roman" pitchFamily="18" charset="0"/>
                  <a:cs typeface="Times New Roman" pitchFamily="18" charset="0"/>
                </a:rPr>
                <a:t>函数定义语句格式</a:t>
              </a:r>
              <a:endParaRPr kumimoji="1" lang="en-US" altLang="zh-CN" sz="2400" b="1" dirty="0">
                <a:solidFill>
                  <a:srgbClr val="0000FF"/>
                </a:solidFill>
                <a:latin typeface="Times New Roman" pitchFamily="18" charset="0"/>
                <a:cs typeface="Times New Roman" pitchFamily="18" charset="0"/>
              </a:endParaRPr>
            </a:p>
            <a:p>
              <a:pPr eaLnBrk="0" hangingPunct="0">
                <a:spcAft>
                  <a:spcPts val="600"/>
                </a:spcAft>
              </a:pPr>
              <a:r>
                <a:rPr kumimoji="1" lang="en-US" altLang="zh-CN" sz="2000" b="1" dirty="0">
                  <a:solidFill>
                    <a:srgbClr val="000000"/>
                  </a:solidFill>
                  <a:latin typeface="Times New Roman" pitchFamily="18" charset="0"/>
                  <a:cs typeface="Times New Roman" pitchFamily="18" charset="0"/>
                </a:rPr>
                <a:t>function &lt;</a:t>
              </a:r>
              <a:r>
                <a:rPr kumimoji="1" lang="zh-CN" altLang="en-US" sz="2000" b="1" dirty="0">
                  <a:solidFill>
                    <a:srgbClr val="000000"/>
                  </a:solidFill>
                  <a:latin typeface="Times New Roman" pitchFamily="18" charset="0"/>
                  <a:cs typeface="Times New Roman" pitchFamily="18" charset="0"/>
                </a:rPr>
                <a:t>位宽范围声明</a:t>
              </a:r>
              <a:r>
                <a:rPr kumimoji="1" lang="en-US" altLang="zh-CN" sz="2000" b="1" dirty="0">
                  <a:solidFill>
                    <a:srgbClr val="000000"/>
                  </a:solidFill>
                  <a:latin typeface="Times New Roman" pitchFamily="18" charset="0"/>
                  <a:cs typeface="Times New Roman" pitchFamily="18" charset="0"/>
                </a:rPr>
                <a:t>&gt; </a:t>
              </a:r>
              <a:r>
                <a:rPr kumimoji="1" lang="zh-CN" altLang="en-US" sz="2000" b="1" dirty="0">
                  <a:solidFill>
                    <a:srgbClr val="000000"/>
                  </a:solidFill>
                  <a:latin typeface="Times New Roman" pitchFamily="18" charset="0"/>
                  <a:cs typeface="Times New Roman" pitchFamily="18" charset="0"/>
                </a:rPr>
                <a:t>函数名</a:t>
              </a:r>
              <a:r>
                <a:rPr kumimoji="1" lang="en-US" altLang="zh-CN" sz="2000" b="1" dirty="0">
                  <a:solidFill>
                    <a:srgbClr val="000000"/>
                  </a:solidFill>
                  <a:latin typeface="Times New Roman" pitchFamily="18" charset="0"/>
                  <a:cs typeface="Times New Roman" pitchFamily="18" charset="0"/>
                </a:rPr>
                <a:t>;</a:t>
              </a:r>
            </a:p>
            <a:p>
              <a:pPr eaLnBrk="0" hangingPunct="0">
                <a:spcAft>
                  <a:spcPts val="600"/>
                </a:spcAft>
              </a:pPr>
              <a:r>
                <a:rPr kumimoji="1" lang="en-US" altLang="zh-CN" sz="2000" b="1" dirty="0">
                  <a:solidFill>
                    <a:srgbClr val="000000"/>
                  </a:solidFill>
                  <a:latin typeface="Times New Roman" pitchFamily="18" charset="0"/>
                  <a:cs typeface="Times New Roman" pitchFamily="18" charset="0"/>
                </a:rPr>
                <a:t>    </a:t>
              </a:r>
              <a:r>
                <a:rPr kumimoji="1" lang="zh-CN" altLang="en-US" sz="2000" b="1" dirty="0">
                  <a:solidFill>
                    <a:srgbClr val="000000"/>
                  </a:solidFill>
                  <a:latin typeface="Times New Roman" pitchFamily="18" charset="0"/>
                  <a:cs typeface="Times New Roman" pitchFamily="18" charset="0"/>
                </a:rPr>
                <a:t>输入端口说明，其他类型变量定义；</a:t>
              </a:r>
              <a:endParaRPr kumimoji="1" lang="en-US" altLang="zh-CN" sz="2000" b="1" dirty="0">
                <a:solidFill>
                  <a:srgbClr val="000000"/>
                </a:solidFill>
                <a:latin typeface="Times New Roman" pitchFamily="18" charset="0"/>
                <a:cs typeface="Times New Roman" pitchFamily="18" charset="0"/>
              </a:endParaRPr>
            </a:p>
            <a:p>
              <a:pPr eaLnBrk="0" hangingPunct="0">
                <a:spcAft>
                  <a:spcPts val="600"/>
                </a:spcAft>
              </a:pPr>
              <a:r>
                <a:rPr kumimoji="1" lang="en-US" altLang="zh-CN" sz="2000" b="1" dirty="0">
                  <a:solidFill>
                    <a:srgbClr val="000000"/>
                  </a:solidFill>
                  <a:latin typeface="Times New Roman" pitchFamily="18" charset="0"/>
                  <a:cs typeface="Times New Roman" pitchFamily="18" charset="0"/>
                </a:rPr>
                <a:t>    begin  </a:t>
              </a:r>
              <a:r>
                <a:rPr kumimoji="1" lang="zh-CN" altLang="en-US" sz="2000" b="1" dirty="0">
                  <a:solidFill>
                    <a:srgbClr val="000000"/>
                  </a:solidFill>
                  <a:latin typeface="Times New Roman" pitchFamily="18" charset="0"/>
                  <a:cs typeface="Times New Roman" pitchFamily="18" charset="0"/>
                </a:rPr>
                <a:t>过程语句</a:t>
              </a:r>
              <a:r>
                <a:rPr kumimoji="1" lang="en-US" altLang="zh-CN" sz="2000" b="1" dirty="0">
                  <a:solidFill>
                    <a:srgbClr val="000000"/>
                  </a:solidFill>
                  <a:latin typeface="Times New Roman" pitchFamily="18" charset="0"/>
                  <a:cs typeface="Times New Roman" pitchFamily="18" charset="0"/>
                </a:rPr>
                <a:t>;  end</a:t>
              </a:r>
            </a:p>
            <a:p>
              <a:pPr eaLnBrk="0" hangingPunct="0">
                <a:spcAft>
                  <a:spcPts val="600"/>
                </a:spcAft>
              </a:pPr>
              <a:r>
                <a:rPr kumimoji="1" lang="en-US" altLang="zh-CN" sz="2000" b="1" dirty="0" err="1">
                  <a:solidFill>
                    <a:srgbClr val="000000"/>
                  </a:solidFill>
                  <a:latin typeface="Times New Roman" pitchFamily="18" charset="0"/>
                  <a:cs typeface="Times New Roman" pitchFamily="18" charset="0"/>
                </a:rPr>
                <a:t>endfunction</a:t>
              </a:r>
              <a:endParaRPr kumimoji="1" lang="en-US" altLang="zh-CN" sz="2000" b="1" dirty="0">
                <a:solidFill>
                  <a:srgbClr val="000000"/>
                </a:solidFill>
                <a:latin typeface="Times New Roman" pitchFamily="18" charset="0"/>
                <a:cs typeface="Times New Roman" pitchFamily="18" charset="0"/>
              </a:endParaRPr>
            </a:p>
            <a:p>
              <a:pPr eaLnBrk="0" hangingPunct="0">
                <a:lnSpc>
                  <a:spcPct val="110000"/>
                </a:lnSpc>
                <a:spcBef>
                  <a:spcPts val="1200"/>
                </a:spcBef>
                <a:spcAft>
                  <a:spcPts val="1200"/>
                </a:spcAft>
              </a:pPr>
              <a:r>
                <a:rPr kumimoji="1" lang="zh-CN" altLang="en-US" sz="2200" b="1" dirty="0">
                  <a:solidFill>
                    <a:srgbClr val="0000FF"/>
                  </a:solidFill>
                  <a:latin typeface="Times New Roman" pitchFamily="18" charset="0"/>
                  <a:cs typeface="Times New Roman" pitchFamily="18" charset="0"/>
                </a:rPr>
                <a:t>函数调用格式</a:t>
              </a:r>
              <a:endParaRPr kumimoji="1" lang="en-US" altLang="zh-CN" sz="2200" b="1" dirty="0">
                <a:solidFill>
                  <a:srgbClr val="0000FF"/>
                </a:solidFill>
                <a:latin typeface="Times New Roman" pitchFamily="18" charset="0"/>
                <a:cs typeface="Times New Roman" pitchFamily="18" charset="0"/>
              </a:endParaRPr>
            </a:p>
            <a:p>
              <a:pPr eaLnBrk="0" hangingPunct="0">
                <a:lnSpc>
                  <a:spcPct val="110000"/>
                </a:lnSpc>
                <a:spcAft>
                  <a:spcPts val="1200"/>
                </a:spcAft>
              </a:pPr>
              <a:r>
                <a:rPr kumimoji="1" lang="en-US" altLang="zh-CN" sz="2000" b="1" dirty="0">
                  <a:solidFill>
                    <a:srgbClr val="000000"/>
                  </a:solidFill>
                  <a:latin typeface="Times New Roman" pitchFamily="18" charset="0"/>
                  <a:cs typeface="Times New Roman" pitchFamily="18" charset="0"/>
                </a:rPr>
                <a:t>&lt;</a:t>
              </a:r>
              <a:r>
                <a:rPr kumimoji="1" lang="zh-CN" altLang="en-US" sz="2000" b="1" dirty="0">
                  <a:solidFill>
                    <a:srgbClr val="000000"/>
                  </a:solidFill>
                  <a:latin typeface="Times New Roman" pitchFamily="18" charset="0"/>
                  <a:cs typeface="Times New Roman" pitchFamily="18" charset="0"/>
                </a:rPr>
                <a:t>函数名</a:t>
              </a:r>
              <a:r>
                <a:rPr kumimoji="1" lang="en-US" altLang="zh-CN" sz="2000" b="1" dirty="0">
                  <a:solidFill>
                    <a:srgbClr val="000000"/>
                  </a:solidFill>
                  <a:latin typeface="Times New Roman" pitchFamily="18" charset="0"/>
                  <a:cs typeface="Times New Roman" pitchFamily="18" charset="0"/>
                </a:rPr>
                <a:t>&gt; (</a:t>
              </a:r>
              <a:r>
                <a:rPr kumimoji="1" lang="zh-CN" altLang="en-US" sz="2000" b="1" dirty="0">
                  <a:solidFill>
                    <a:srgbClr val="000000"/>
                  </a:solidFill>
                  <a:latin typeface="Times New Roman" pitchFamily="18" charset="0"/>
                  <a:cs typeface="Times New Roman" pitchFamily="18" charset="0"/>
                </a:rPr>
                <a:t>输入参数</a:t>
              </a:r>
              <a:r>
                <a:rPr kumimoji="1" lang="en-US" altLang="zh-CN" sz="2000" b="1" dirty="0">
                  <a:solidFill>
                    <a:srgbClr val="000000"/>
                  </a:solidFill>
                  <a:latin typeface="Times New Roman" pitchFamily="18" charset="0"/>
                  <a:cs typeface="Times New Roman" pitchFamily="18" charset="0"/>
                </a:rPr>
                <a:t>1, </a:t>
              </a:r>
              <a:r>
                <a:rPr kumimoji="1" lang="zh-CN" altLang="en-US" sz="2000" b="1" dirty="0">
                  <a:solidFill>
                    <a:srgbClr val="000000"/>
                  </a:solidFill>
                  <a:latin typeface="Times New Roman" pitchFamily="18" charset="0"/>
                  <a:cs typeface="Times New Roman" pitchFamily="18" charset="0"/>
                </a:rPr>
                <a:t>输入参数</a:t>
              </a:r>
              <a:r>
                <a:rPr kumimoji="1" lang="en-US" altLang="zh-CN" sz="2000" b="1" dirty="0">
                  <a:solidFill>
                    <a:srgbClr val="000000"/>
                  </a:solidFill>
                  <a:latin typeface="Times New Roman" pitchFamily="18" charset="0"/>
                  <a:cs typeface="Times New Roman" pitchFamily="18" charset="0"/>
                </a:rPr>
                <a:t>2,...);</a:t>
              </a:r>
            </a:p>
          </p:txBody>
        </p:sp>
        <p:cxnSp>
          <p:nvCxnSpPr>
            <p:cNvPr id="3" name="直接连接符 2"/>
            <p:cNvCxnSpPr/>
            <p:nvPr/>
          </p:nvCxnSpPr>
          <p:spPr>
            <a:xfrm>
              <a:off x="1043608" y="2924944"/>
              <a:ext cx="79928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33</a:t>
            </a:fld>
            <a:endParaRPr lang="zh-CN" altLang="en-US" dirty="0">
              <a:solidFill>
                <a:prstClr val="black"/>
              </a:solidFill>
            </a:endParaRPr>
          </a:p>
        </p:txBody>
      </p:sp>
    </p:spTree>
    <p:extLst>
      <p:ext uri="{BB962C8B-B14F-4D97-AF65-F5344CB8AC3E}">
        <p14:creationId xmlns:p14="http://schemas.microsoft.com/office/powerpoint/2010/main" val="2892018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Text Box 9"/>
          <p:cNvSpPr txBox="1">
            <a:spLocks noChangeArrowheads="1"/>
          </p:cNvSpPr>
          <p:nvPr/>
        </p:nvSpPr>
        <p:spPr bwMode="auto">
          <a:xfrm>
            <a:off x="1148846" y="446787"/>
            <a:ext cx="70567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12-6</a:t>
            </a:r>
            <a:r>
              <a:rPr kumimoji="1" lang="zh-CN" altLang="en-US" sz="2400" b="1" dirty="0">
                <a:solidFill>
                  <a:srgbClr val="F79646">
                    <a:lumMod val="50000"/>
                  </a:srgbClr>
                </a:solidFill>
                <a:latin typeface="Times New Roman" pitchFamily="18" charset="0"/>
                <a:cs typeface="Times New Roman" pitchFamily="18" charset="0"/>
              </a:rPr>
              <a:t>：</a:t>
            </a:r>
            <a:endParaRPr kumimoji="1" lang="zh-CN" altLang="en-US" sz="2200" b="1" dirty="0">
              <a:solidFill>
                <a:srgbClr val="0000FF"/>
              </a:solidFill>
              <a:latin typeface="Times New Roman" pitchFamily="18" charset="0"/>
              <a:cs typeface="Times New Roman" pitchFamily="18" charset="0"/>
            </a:endParaRPr>
          </a:p>
        </p:txBody>
      </p:sp>
      <p:sp>
        <p:nvSpPr>
          <p:cNvPr id="10" name="Text Box 9"/>
          <p:cNvSpPr txBox="1">
            <a:spLocks noChangeArrowheads="1"/>
          </p:cNvSpPr>
          <p:nvPr/>
        </p:nvSpPr>
        <p:spPr bwMode="auto">
          <a:xfrm>
            <a:off x="1043608" y="994390"/>
            <a:ext cx="7848871" cy="347787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module CN(input [3: 0] A, output [2: 0] OUT);</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a:solidFill>
                  <a:srgbClr val="0000FF"/>
                </a:solidFill>
                <a:latin typeface="Times New Roman" pitchFamily="18" charset="0"/>
                <a:cs typeface="Times New Roman" pitchFamily="18" charset="0"/>
              </a:rPr>
              <a:t>function [2: 0] GP;</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定义一个函数名为</a:t>
            </a:r>
            <a:r>
              <a:rPr kumimoji="1" lang="en-US" altLang="zh-CN" sz="2000" b="1" dirty="0">
                <a:solidFill>
                  <a:schemeClr val="accent6">
                    <a:lumMod val="50000"/>
                  </a:schemeClr>
                </a:solidFill>
                <a:latin typeface="Times New Roman" pitchFamily="18" charset="0"/>
                <a:cs typeface="Times New Roman" pitchFamily="18" charset="0"/>
              </a:rPr>
              <a:t>GP</a:t>
            </a:r>
            <a:r>
              <a:rPr kumimoji="1" lang="zh-CN" altLang="en-US" sz="2000" b="1" dirty="0">
                <a:solidFill>
                  <a:schemeClr val="accent6">
                    <a:lumMod val="50000"/>
                  </a:schemeClr>
                </a:solidFill>
                <a:latin typeface="Times New Roman" pitchFamily="18" charset="0"/>
                <a:cs typeface="Times New Roman" pitchFamily="18" charset="0"/>
              </a:rPr>
              <a:t>的函数，</a:t>
            </a:r>
            <a:r>
              <a:rPr kumimoji="1" lang="en-US" altLang="zh-CN" sz="2000" b="1" dirty="0">
                <a:solidFill>
                  <a:schemeClr val="accent6">
                    <a:lumMod val="50000"/>
                  </a:schemeClr>
                </a:solidFill>
                <a:latin typeface="Times New Roman" pitchFamily="18" charset="0"/>
                <a:cs typeface="Times New Roman" pitchFamily="18" charset="0"/>
              </a:rPr>
              <a:t>GP</a:t>
            </a:r>
            <a:r>
              <a:rPr kumimoji="1" lang="zh-CN" altLang="en-US" sz="2000" b="1" dirty="0">
                <a:solidFill>
                  <a:schemeClr val="accent6">
                    <a:lumMod val="50000"/>
                  </a:schemeClr>
                </a:solidFill>
                <a:latin typeface="Times New Roman" pitchFamily="18" charset="0"/>
                <a:cs typeface="Times New Roman" pitchFamily="18" charset="0"/>
              </a:rPr>
              <a:t>同时作为位</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宽为</a:t>
            </a:r>
            <a:r>
              <a:rPr kumimoji="1" lang="en-US" altLang="zh-CN" sz="2000" b="1" dirty="0">
                <a:solidFill>
                  <a:schemeClr val="accent6">
                    <a:lumMod val="50000"/>
                  </a:schemeClr>
                </a:solidFill>
                <a:latin typeface="Times New Roman" pitchFamily="18" charset="0"/>
                <a:cs typeface="Times New Roman" pitchFamily="18" charset="0"/>
              </a:rPr>
              <a:t>3</a:t>
            </a:r>
            <a:r>
              <a:rPr kumimoji="1" lang="zh-CN" altLang="en-US" sz="2000" b="1" dirty="0">
                <a:solidFill>
                  <a:schemeClr val="accent6">
                    <a:lumMod val="50000"/>
                  </a:schemeClr>
                </a:solidFill>
                <a:latin typeface="Times New Roman" pitchFamily="18" charset="0"/>
                <a:cs typeface="Times New Roman" pitchFamily="18" charset="0"/>
              </a:rPr>
              <a:t>的输出参数</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rgbClr val="0000FF"/>
                </a:solidFill>
                <a:latin typeface="Times New Roman" pitchFamily="18" charset="0"/>
                <a:cs typeface="Times New Roman" pitchFamily="18" charset="0"/>
              </a:rPr>
              <a:t>        input [3: 0] M;</a:t>
            </a:r>
            <a:r>
              <a:rPr kumimoji="1" lang="en-US" altLang="zh-CN" sz="2000" b="1" dirty="0">
                <a:solidFill>
                  <a:schemeClr val="accent6">
                    <a:lumMod val="50000"/>
                  </a:schemeClr>
                </a:solidFill>
                <a:latin typeface="Times New Roman" pitchFamily="18" charset="0"/>
                <a:cs typeface="Times New Roman" pitchFamily="18" charset="0"/>
              </a:rPr>
              <a:t>//M</a:t>
            </a:r>
            <a:r>
              <a:rPr kumimoji="1" lang="zh-CN" altLang="en-US" sz="2000" b="1" dirty="0">
                <a:solidFill>
                  <a:schemeClr val="accent6">
                    <a:lumMod val="50000"/>
                  </a:schemeClr>
                </a:solidFill>
                <a:latin typeface="Times New Roman" pitchFamily="18" charset="0"/>
                <a:cs typeface="Times New Roman" pitchFamily="18" charset="0"/>
              </a:rPr>
              <a:t>定义为此函数的输入值，位宽是</a:t>
            </a:r>
            <a:r>
              <a:rPr kumimoji="1" lang="en-US" altLang="zh-CN" sz="2000" b="1" dirty="0">
                <a:solidFill>
                  <a:schemeClr val="accent6">
                    <a:lumMod val="50000"/>
                  </a:schemeClr>
                </a:solidFill>
                <a:latin typeface="Times New Roman" pitchFamily="18" charset="0"/>
                <a:cs typeface="Times New Roman" pitchFamily="18" charset="0"/>
              </a:rPr>
              <a:t>4</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rgbClr val="0000FF"/>
                </a:solidFill>
                <a:latin typeface="Times New Roman" pitchFamily="18" charset="0"/>
                <a:cs typeface="Times New Roman" pitchFamily="18" charset="0"/>
              </a:rPr>
              <a:t>reg</a:t>
            </a:r>
            <a:r>
              <a:rPr kumimoji="1" lang="en-US" altLang="zh-CN" sz="2000" b="1" dirty="0">
                <a:solidFill>
                  <a:srgbClr val="0000FF"/>
                </a:solidFill>
                <a:latin typeface="Times New Roman" pitchFamily="18" charset="0"/>
                <a:cs typeface="Times New Roman" pitchFamily="18" charset="0"/>
              </a:rPr>
              <a:t> [2: 0] CNT, N;</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a:solidFill>
                  <a:srgbClr val="0000FF"/>
                </a:solidFill>
                <a:latin typeface="Times New Roman" pitchFamily="18" charset="0"/>
                <a:cs typeface="Times New Roman" pitchFamily="18" charset="0"/>
              </a:rPr>
              <a:t>begin CNT=0; for (N=0; N&lt;=3; N=N+1)</a:t>
            </a:r>
            <a:r>
              <a:rPr kumimoji="1" lang="en-US" altLang="zh-CN" sz="2000" b="1" dirty="0">
                <a:solidFill>
                  <a:schemeClr val="accent6">
                    <a:lumMod val="50000"/>
                  </a:schemeClr>
                </a:solidFill>
                <a:latin typeface="Times New Roman" pitchFamily="18" charset="0"/>
                <a:cs typeface="Times New Roman" pitchFamily="18" charset="0"/>
              </a:rPr>
              <a:t>//for</a:t>
            </a:r>
            <a:r>
              <a:rPr kumimoji="1" lang="zh-CN" altLang="en-US" sz="2000" b="1" dirty="0">
                <a:solidFill>
                  <a:schemeClr val="accent6">
                    <a:lumMod val="50000"/>
                  </a:schemeClr>
                </a:solidFill>
                <a:latin typeface="Times New Roman" pitchFamily="18" charset="0"/>
                <a:cs typeface="Times New Roman" pitchFamily="18" charset="0"/>
              </a:rPr>
              <a:t>循环语句</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a:solidFill>
                  <a:srgbClr val="0000FF"/>
                </a:solidFill>
                <a:latin typeface="Times New Roman" pitchFamily="18" charset="0"/>
                <a:cs typeface="Times New Roman" pitchFamily="18" charset="0"/>
              </a:rPr>
              <a:t>if(M[N]==1)  CNT=CNT+1; GP=CNT; end</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含</a:t>
            </a:r>
            <a:r>
              <a:rPr kumimoji="1" lang="en-US" altLang="zh-CN" sz="2000" b="1" dirty="0">
                <a:solidFill>
                  <a:schemeClr val="accent6">
                    <a:lumMod val="50000"/>
                  </a:schemeClr>
                </a:solidFill>
                <a:latin typeface="Times New Roman" pitchFamily="18" charset="0"/>
                <a:cs typeface="Times New Roman" pitchFamily="18" charset="0"/>
              </a:rPr>
              <a:t>1</a:t>
            </a:r>
            <a:r>
              <a:rPr kumimoji="1" lang="zh-CN" altLang="en-US" sz="2000" b="1" dirty="0">
                <a:solidFill>
                  <a:schemeClr val="accent6">
                    <a:lumMod val="50000"/>
                  </a:schemeClr>
                </a:solidFill>
                <a:latin typeface="Times New Roman" pitchFamily="18" charset="0"/>
                <a:cs typeface="Times New Roman" pitchFamily="18" charset="0"/>
              </a:rPr>
              <a:t>的位个数累加</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rgbClr val="0000FF"/>
                </a:solidFill>
                <a:latin typeface="Times New Roman" pitchFamily="18" charset="0"/>
                <a:cs typeface="Times New Roman" pitchFamily="18" charset="0"/>
              </a:rPr>
              <a:t>endfunction</a:t>
            </a:r>
            <a:endParaRPr kumimoji="1" lang="en-US" altLang="zh-CN" sz="2000" b="1" dirty="0">
              <a:solidFill>
                <a:srgbClr val="0000FF"/>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assign OUT=(~|A) ? 0 : </a:t>
            </a:r>
            <a:r>
              <a:rPr kumimoji="1" lang="en-US" altLang="zh-CN" sz="2000" b="1" dirty="0">
                <a:solidFill>
                  <a:srgbClr val="009900"/>
                </a:solidFill>
                <a:latin typeface="Times New Roman" pitchFamily="18" charset="0"/>
                <a:cs typeface="Times New Roman" pitchFamily="18" charset="0"/>
              </a:rPr>
              <a:t>GP(A);</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主程序输入</a:t>
            </a:r>
            <a:r>
              <a:rPr kumimoji="1" lang="en-US" altLang="zh-CN" sz="2000" b="1" dirty="0">
                <a:solidFill>
                  <a:schemeClr val="accent6">
                    <a:lumMod val="50000"/>
                  </a:schemeClr>
                </a:solidFill>
                <a:latin typeface="Times New Roman" pitchFamily="18" charset="0"/>
                <a:cs typeface="Times New Roman" pitchFamily="18" charset="0"/>
              </a:rPr>
              <a:t>A</a:t>
            </a:r>
            <a:r>
              <a:rPr kumimoji="1" lang="zh-CN" altLang="en-US" sz="2000" b="1" dirty="0">
                <a:solidFill>
                  <a:schemeClr val="accent6">
                    <a:lumMod val="50000"/>
                  </a:schemeClr>
                </a:solidFill>
                <a:latin typeface="Times New Roman" pitchFamily="18" charset="0"/>
                <a:cs typeface="Times New Roman" pitchFamily="18" charset="0"/>
              </a:rPr>
              <a:t>或非缩位，若为</a:t>
            </a:r>
            <a:r>
              <a:rPr kumimoji="1" lang="en-US" altLang="zh-CN" sz="2000" b="1" dirty="0">
                <a:solidFill>
                  <a:schemeClr val="accent6">
                    <a:lumMod val="50000"/>
                  </a:schemeClr>
                </a:solidFill>
                <a:latin typeface="Times New Roman" pitchFamily="18" charset="0"/>
                <a:cs typeface="Times New Roman" pitchFamily="18" charset="0"/>
              </a:rPr>
              <a:t>0</a:t>
            </a:r>
            <a:r>
              <a:rPr kumimoji="1" lang="zh-CN" altLang="en-US" sz="2000" b="1" dirty="0">
                <a:solidFill>
                  <a:schemeClr val="accent6">
                    <a:lumMod val="50000"/>
                  </a:schemeClr>
                </a:solidFill>
                <a:latin typeface="Times New Roman" pitchFamily="18" charset="0"/>
                <a:cs typeface="Times New Roman" pitchFamily="18" charset="0"/>
              </a:rPr>
              <a:t>则输</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出函数计算结果</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5074" y="4695259"/>
            <a:ext cx="7907406" cy="533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34</a:t>
            </a:fld>
            <a:endParaRPr lang="zh-CN" altLang="en-US" dirty="0">
              <a:solidFill>
                <a:prstClr val="black"/>
              </a:solidFill>
            </a:endParaRPr>
          </a:p>
        </p:txBody>
      </p:sp>
    </p:spTree>
    <p:extLst>
      <p:ext uri="{BB962C8B-B14F-4D97-AF65-F5344CB8AC3E}">
        <p14:creationId xmlns:p14="http://schemas.microsoft.com/office/powerpoint/2010/main" val="36102343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392007"/>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、函数（</a:t>
            </a:r>
            <a:r>
              <a:rPr lang="en-US" altLang="zh-CN" sz="2800" b="1" dirty="0">
                <a:solidFill>
                  <a:srgbClr val="0070C0"/>
                </a:solidFill>
                <a:latin typeface="Times New Roman" pitchFamily="18" charset="0"/>
                <a:cs typeface="Times New Roman" pitchFamily="18" charset="0"/>
              </a:rPr>
              <a:t>function</a:t>
            </a:r>
            <a:r>
              <a:rPr lang="zh-CN" altLang="en-US" sz="2800" b="1" dirty="0">
                <a:solidFill>
                  <a:srgbClr val="0070C0"/>
                </a:solidFill>
                <a:latin typeface="Times New Roman" pitchFamily="18" charset="0"/>
                <a:cs typeface="Times New Roman" pitchFamily="18" charset="0"/>
              </a:rPr>
              <a:t>）语句</a:t>
            </a:r>
          </a:p>
        </p:txBody>
      </p:sp>
      <p:sp>
        <p:nvSpPr>
          <p:cNvPr id="12" name="矩形 11"/>
          <p:cNvSpPr>
            <a:spLocks noChangeArrowheads="1"/>
          </p:cNvSpPr>
          <p:nvPr/>
        </p:nvSpPr>
        <p:spPr bwMode="auto">
          <a:xfrm>
            <a:off x="1043608" y="1052736"/>
            <a:ext cx="7717730" cy="311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12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函数的定义应该</a:t>
            </a:r>
            <a:r>
              <a:rPr lang="zh-CN" altLang="en-US" sz="2400" b="1" dirty="0">
                <a:solidFill>
                  <a:srgbClr val="0000FF"/>
                </a:solidFill>
                <a:latin typeface="Times New Roman" pitchFamily="18" charset="0"/>
                <a:cs typeface="Times New Roman" pitchFamily="18" charset="0"/>
              </a:rPr>
              <a:t>注意</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marL="540000" indent="-216000" eaLnBrk="1" hangingPunct="1">
              <a:lnSpc>
                <a:spcPct val="110000"/>
              </a:lnSpc>
              <a:spcBef>
                <a:spcPts val="0"/>
              </a:spcBef>
              <a:spcAft>
                <a:spcPts val="600"/>
              </a:spcAft>
              <a:buClr>
                <a:schemeClr val="tx1"/>
              </a:buClr>
              <a:buFont typeface="Arial" panose="020B0604020202020204" pitchFamily="34" charset="0"/>
              <a:buChar char="•"/>
            </a:pPr>
            <a:r>
              <a:rPr lang="zh-CN" altLang="en-US" sz="2200" b="1" dirty="0">
                <a:latin typeface="Times New Roman" pitchFamily="18" charset="0"/>
                <a:cs typeface="Times New Roman" pitchFamily="18" charset="0"/>
              </a:rPr>
              <a:t>函数定义语句只能放在模块中，不能放在过程结构中。</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600"/>
              </a:spcAft>
              <a:buClr>
                <a:schemeClr val="tx1"/>
              </a:buClr>
              <a:buFont typeface="Arial" panose="020B0604020202020204" pitchFamily="34" charset="0"/>
              <a:buChar char="•"/>
            </a:pPr>
            <a:r>
              <a:rPr lang="zh-CN" altLang="en-US" sz="2200" b="1" dirty="0">
                <a:latin typeface="Times New Roman" pitchFamily="18" charset="0"/>
                <a:cs typeface="Times New Roman" pitchFamily="18" charset="0"/>
              </a:rPr>
              <a:t>函数内部可以调用函数，但不可调用任务。</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600"/>
              </a:spcAft>
              <a:buClr>
                <a:schemeClr val="tx1"/>
              </a:buClr>
              <a:buFont typeface="Arial" panose="020B0604020202020204" pitchFamily="34" charset="0"/>
              <a:buChar char="•"/>
            </a:pPr>
            <a:r>
              <a:rPr lang="zh-CN" altLang="en-US" sz="2200" b="1" dirty="0">
                <a:latin typeface="Times New Roman" pitchFamily="18" charset="0"/>
                <a:cs typeface="Times New Roman" pitchFamily="18" charset="0"/>
              </a:rPr>
              <a:t>由于被调用的函数相当于一个操作数，所以在过程语句和连续赋值语句中都可以调用函数。</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600"/>
              </a:spcAft>
              <a:buClr>
                <a:schemeClr val="tx1"/>
              </a:buClr>
              <a:buFont typeface="Arial" panose="020B0604020202020204" pitchFamily="34" charset="0"/>
              <a:buChar char="•"/>
            </a:pPr>
            <a:r>
              <a:rPr lang="zh-CN" altLang="en-US" sz="2200" b="1" dirty="0">
                <a:latin typeface="Times New Roman" pitchFamily="18" charset="0"/>
                <a:cs typeface="Times New Roman" pitchFamily="18" charset="0"/>
              </a:rPr>
              <a:t>由于被调用函数语句相当于一个操作数，不能作为语句单独出现。</a:t>
            </a:r>
            <a:endParaRPr lang="en-US" altLang="zh-CN" sz="22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35</a:t>
            </a:fld>
            <a:endParaRPr lang="zh-CN" altLang="en-US" dirty="0">
              <a:solidFill>
                <a:prstClr val="black"/>
              </a:solidFill>
            </a:endParaRPr>
          </a:p>
        </p:txBody>
      </p:sp>
    </p:spTree>
    <p:extLst>
      <p:ext uri="{BB962C8B-B14F-4D97-AF65-F5344CB8AC3E}">
        <p14:creationId xmlns:p14="http://schemas.microsoft.com/office/powerpoint/2010/main" val="9501451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1172393" y="260648"/>
            <a:ext cx="7288039"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12.5</a:t>
            </a:r>
            <a:r>
              <a:rPr lang="en-US" altLang="zh-CN" sz="3600" b="1" dirty="0">
                <a:solidFill>
                  <a:srgbClr val="7030A0"/>
                </a:solidFill>
                <a:latin typeface="宋体" pitchFamily="2" charset="-122"/>
              </a:rPr>
              <a:t>  </a:t>
            </a:r>
            <a:r>
              <a:rPr lang="zh-CN" altLang="en-US" sz="3600" b="1" dirty="0">
                <a:solidFill>
                  <a:srgbClr val="7030A0"/>
                </a:solidFill>
                <a:latin typeface="宋体" pitchFamily="2" charset="-122"/>
              </a:rPr>
              <a:t>用库元件实现结构描述</a:t>
            </a:r>
            <a:endParaRPr lang="zh-CN" altLang="en-US" sz="3600" b="1" dirty="0">
              <a:solidFill>
                <a:srgbClr val="7030A0"/>
              </a:solidFill>
              <a:latin typeface="Times New Roman" pitchFamily="18" charset="0"/>
              <a:cs typeface="Times New Roman" pitchFamily="18" charset="0"/>
            </a:endParaRPr>
          </a:p>
        </p:txBody>
      </p:sp>
      <p:sp>
        <p:nvSpPr>
          <p:cNvPr id="7" name="矩形 6"/>
          <p:cNvSpPr>
            <a:spLocks noChangeArrowheads="1"/>
          </p:cNvSpPr>
          <p:nvPr/>
        </p:nvSpPr>
        <p:spPr bwMode="auto">
          <a:xfrm>
            <a:off x="1246758" y="1295704"/>
            <a:ext cx="7658596" cy="3810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20000"/>
              </a:lnSpc>
              <a:spcBef>
                <a:spcPts val="0"/>
              </a:spcBef>
              <a:spcAft>
                <a:spcPts val="1200"/>
              </a:spcAft>
              <a:buClr>
                <a:schemeClr val="tx1"/>
              </a:buClr>
              <a:buNone/>
            </a:pPr>
            <a:r>
              <a:rPr lang="zh-CN" altLang="en-US" sz="2400" b="1" dirty="0">
                <a:solidFill>
                  <a:srgbClr val="0000FF"/>
                </a:solidFill>
                <a:latin typeface="Times New Roman" pitchFamily="18" charset="0"/>
                <a:cs typeface="Times New Roman" pitchFamily="18" charset="0"/>
              </a:rPr>
              <a:t>结构描述</a:t>
            </a:r>
            <a:r>
              <a:rPr lang="zh-CN" altLang="en-US" sz="2400" b="1" dirty="0">
                <a:latin typeface="Times New Roman" pitchFamily="18" charset="0"/>
                <a:cs typeface="Times New Roman" pitchFamily="18" charset="0"/>
              </a:rPr>
              <a:t>指通过调用</a:t>
            </a:r>
            <a:r>
              <a:rPr lang="en-US" altLang="zh-CN" sz="2400" b="1" dirty="0">
                <a:latin typeface="Times New Roman" pitchFamily="18" charset="0"/>
                <a:cs typeface="Times New Roman" pitchFamily="18" charset="0"/>
              </a:rPr>
              <a:t>Verilog</a:t>
            </a:r>
            <a:r>
              <a:rPr lang="zh-CN" altLang="en-US" sz="2400" b="1" dirty="0">
                <a:latin typeface="Times New Roman" pitchFamily="18" charset="0"/>
                <a:cs typeface="Times New Roman" pitchFamily="18" charset="0"/>
              </a:rPr>
              <a:t>库中的元件或是已设计好的模块来完成电路功能的实现。通过以下方式构建电路：</a:t>
            </a:r>
            <a:endParaRPr lang="en-US" altLang="zh-CN" sz="2400" b="1" dirty="0">
              <a:latin typeface="Times New Roman" pitchFamily="18" charset="0"/>
              <a:cs typeface="Times New Roman" pitchFamily="18" charset="0"/>
            </a:endParaRPr>
          </a:p>
          <a:p>
            <a:pPr marL="540000" indent="-216000" eaLnBrk="1" hangingPunct="1">
              <a:lnSpc>
                <a:spcPct val="120000"/>
              </a:lnSpc>
              <a:spcBef>
                <a:spcPts val="0"/>
              </a:spcBef>
              <a:spcAft>
                <a:spcPts val="1200"/>
              </a:spcAft>
              <a:buClr>
                <a:schemeClr val="tx1"/>
              </a:buClr>
              <a:buFont typeface="Arial" panose="020B0604020202020204" pitchFamily="34" charset="0"/>
              <a:buChar char="•"/>
            </a:pPr>
            <a:r>
              <a:rPr lang="zh-CN" altLang="en-US" sz="2400" b="1" dirty="0">
                <a:latin typeface="Times New Roman" pitchFamily="18" charset="0"/>
                <a:cs typeface="Times New Roman" pitchFamily="18" charset="0"/>
              </a:rPr>
              <a:t>调用</a:t>
            </a:r>
            <a:r>
              <a:rPr lang="en-US" altLang="zh-CN" sz="2400" b="1" dirty="0">
                <a:latin typeface="Times New Roman" pitchFamily="18" charset="0"/>
                <a:cs typeface="Times New Roman" pitchFamily="18" charset="0"/>
              </a:rPr>
              <a:t>Verilog</a:t>
            </a:r>
            <a:r>
              <a:rPr lang="zh-CN" altLang="en-US" sz="2400" b="1" dirty="0">
                <a:latin typeface="Times New Roman" pitchFamily="18" charset="0"/>
                <a:cs typeface="Times New Roman" pitchFamily="18" charset="0"/>
              </a:rPr>
              <a:t>内置的基本门元件（门级结构描述）</a:t>
            </a:r>
            <a:endParaRPr lang="en-US" altLang="zh-CN" sz="2400" b="1" dirty="0">
              <a:latin typeface="Times New Roman" pitchFamily="18" charset="0"/>
              <a:cs typeface="Times New Roman" pitchFamily="18" charset="0"/>
            </a:endParaRPr>
          </a:p>
          <a:p>
            <a:pPr marL="540000" indent="-216000" eaLnBrk="1" hangingPunct="1">
              <a:lnSpc>
                <a:spcPct val="120000"/>
              </a:lnSpc>
              <a:spcBef>
                <a:spcPts val="0"/>
              </a:spcBef>
              <a:spcAft>
                <a:spcPts val="1200"/>
              </a:spcAft>
              <a:buClr>
                <a:schemeClr val="tx1"/>
              </a:buClr>
              <a:buFont typeface="Arial" panose="020B0604020202020204" pitchFamily="34" charset="0"/>
              <a:buChar char="•"/>
            </a:pPr>
            <a:r>
              <a:rPr lang="zh-CN" altLang="en-US" sz="2400" b="1" dirty="0">
                <a:latin typeface="Times New Roman" pitchFamily="18" charset="0"/>
                <a:cs typeface="Times New Roman" pitchFamily="18" charset="0"/>
              </a:rPr>
              <a:t>调用开关级元件（晶体管级结构描述）</a:t>
            </a:r>
            <a:endParaRPr lang="en-US" altLang="zh-CN" sz="2400" b="1" dirty="0">
              <a:latin typeface="Times New Roman" pitchFamily="18" charset="0"/>
              <a:cs typeface="Times New Roman" pitchFamily="18" charset="0"/>
            </a:endParaRPr>
          </a:p>
          <a:p>
            <a:pPr marL="540000" indent="-216000" eaLnBrk="1" hangingPunct="1">
              <a:lnSpc>
                <a:spcPct val="120000"/>
              </a:lnSpc>
              <a:spcBef>
                <a:spcPts val="0"/>
              </a:spcBef>
              <a:spcAft>
                <a:spcPts val="1200"/>
              </a:spcAft>
              <a:buClr>
                <a:schemeClr val="tx1"/>
              </a:buClr>
              <a:buFont typeface="Arial" panose="020B0604020202020204" pitchFamily="34" charset="0"/>
              <a:buChar char="•"/>
            </a:pPr>
            <a:r>
              <a:rPr lang="zh-CN" altLang="en-US" sz="2400" b="1" dirty="0">
                <a:latin typeface="Times New Roman" pitchFamily="18" charset="0"/>
                <a:cs typeface="Times New Roman" pitchFamily="18" charset="0"/>
              </a:rPr>
              <a:t>用户自定义元件（门级结构描述）</a:t>
            </a:r>
            <a:endParaRPr lang="en-US" altLang="zh-CN" sz="2400" b="1" dirty="0">
              <a:latin typeface="Times New Roman" pitchFamily="18" charset="0"/>
              <a:cs typeface="Times New Roman" pitchFamily="18" charset="0"/>
            </a:endParaRPr>
          </a:p>
          <a:p>
            <a:pPr marL="540000" indent="-216000" eaLnBrk="1" hangingPunct="1">
              <a:lnSpc>
                <a:spcPct val="120000"/>
              </a:lnSpc>
              <a:spcBef>
                <a:spcPts val="0"/>
              </a:spcBef>
              <a:spcAft>
                <a:spcPts val="1200"/>
              </a:spcAft>
              <a:buClr>
                <a:schemeClr val="tx1"/>
              </a:buClr>
              <a:buFont typeface="Arial" panose="020B0604020202020204" pitchFamily="34" charset="0"/>
              <a:buChar char="•"/>
            </a:pPr>
            <a:r>
              <a:rPr lang="zh-CN" altLang="en-US" sz="2400" b="1" dirty="0">
                <a:latin typeface="Times New Roman" pitchFamily="18" charset="0"/>
                <a:cs typeface="Times New Roman" pitchFamily="18" charset="0"/>
              </a:rPr>
              <a:t>通过例化方式调用以不同方式表述的模块元件（更常用的结构描述）</a:t>
            </a:r>
            <a:endParaRPr lang="en-US" altLang="zh-CN" sz="24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36</a:t>
            </a:fld>
            <a:endParaRPr lang="zh-CN" altLang="en-US" dirty="0">
              <a:solidFill>
                <a:prstClr val="black"/>
              </a:solidFill>
            </a:endParaRPr>
          </a:p>
        </p:txBody>
      </p:sp>
    </p:spTree>
    <p:extLst>
      <p:ext uri="{BB962C8B-B14F-4D97-AF65-F5344CB8AC3E}">
        <p14:creationId xmlns:p14="http://schemas.microsoft.com/office/powerpoint/2010/main" val="4586170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392007"/>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基于库基本元件的门级结构描述</a:t>
            </a:r>
          </a:p>
        </p:txBody>
      </p:sp>
      <p:sp>
        <p:nvSpPr>
          <p:cNvPr id="8" name="矩形 7"/>
          <p:cNvSpPr>
            <a:spLocks noChangeArrowheads="1"/>
          </p:cNvSpPr>
          <p:nvPr/>
        </p:nvSpPr>
        <p:spPr bwMode="auto">
          <a:xfrm>
            <a:off x="1043608" y="1052736"/>
            <a:ext cx="7717730" cy="5484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1200"/>
              </a:spcAft>
              <a:buClr>
                <a:schemeClr val="tx1"/>
              </a:buClr>
              <a:buFont typeface="Wingdings" panose="05000000000000000000" pitchFamily="2" charset="2"/>
              <a:buChar char="Ø"/>
            </a:pPr>
            <a:r>
              <a:rPr lang="en-US" altLang="zh-CN" sz="2200" b="1" dirty="0">
                <a:latin typeface="Times New Roman" pitchFamily="18" charset="0"/>
                <a:cs typeface="Times New Roman" pitchFamily="18" charset="0"/>
              </a:rPr>
              <a:t>Verilog</a:t>
            </a:r>
            <a:r>
              <a:rPr lang="zh-CN" altLang="en-US" sz="2200" b="1" dirty="0">
                <a:latin typeface="Times New Roman" pitchFamily="18" charset="0"/>
                <a:cs typeface="Times New Roman" pitchFamily="18" charset="0"/>
              </a:rPr>
              <a:t>中定义了</a:t>
            </a:r>
            <a:r>
              <a:rPr lang="en-US" altLang="zh-CN" sz="2200" b="1" dirty="0">
                <a:latin typeface="Times New Roman" pitchFamily="18" charset="0"/>
                <a:cs typeface="Times New Roman" pitchFamily="18" charset="0"/>
              </a:rPr>
              <a:t>26</a:t>
            </a:r>
            <a:r>
              <a:rPr lang="zh-CN" altLang="en-US" sz="2200" b="1" dirty="0">
                <a:latin typeface="Times New Roman" pitchFamily="18" charset="0"/>
                <a:cs typeface="Times New Roman" pitchFamily="18" charset="0"/>
              </a:rPr>
              <a:t>个基本元件，对应</a:t>
            </a:r>
            <a:r>
              <a:rPr lang="en-US" altLang="zh-CN" sz="2200" b="1" dirty="0">
                <a:latin typeface="Times New Roman" pitchFamily="18" charset="0"/>
                <a:cs typeface="Times New Roman" pitchFamily="18" charset="0"/>
              </a:rPr>
              <a:t>26</a:t>
            </a:r>
            <a:r>
              <a:rPr lang="zh-CN" altLang="en-US" sz="2200" b="1" dirty="0">
                <a:latin typeface="Times New Roman" pitchFamily="18" charset="0"/>
                <a:cs typeface="Times New Roman" pitchFamily="18" charset="0"/>
              </a:rPr>
              <a:t>个元件名称关键词。其中有</a:t>
            </a:r>
            <a:r>
              <a:rPr lang="en-US" altLang="zh-CN" sz="2200" b="1" dirty="0">
                <a:latin typeface="Times New Roman" pitchFamily="18" charset="0"/>
                <a:cs typeface="Times New Roman" pitchFamily="18" charset="0"/>
              </a:rPr>
              <a:t>14</a:t>
            </a:r>
            <a:r>
              <a:rPr lang="zh-CN" altLang="en-US" sz="2200" b="1" dirty="0">
                <a:latin typeface="Times New Roman" pitchFamily="18" charset="0"/>
                <a:cs typeface="Times New Roman" pitchFamily="18" charset="0"/>
              </a:rPr>
              <a:t>个</a:t>
            </a:r>
            <a:r>
              <a:rPr lang="zh-CN" altLang="en-US" sz="2200" b="1" dirty="0">
                <a:solidFill>
                  <a:srgbClr val="0000FF"/>
                </a:solidFill>
                <a:latin typeface="Times New Roman" pitchFamily="18" charset="0"/>
                <a:cs typeface="Times New Roman" pitchFamily="18" charset="0"/>
              </a:rPr>
              <a:t>门级元件</a:t>
            </a:r>
            <a:r>
              <a:rPr lang="zh-CN" altLang="en-US" sz="2200" b="1" dirty="0">
                <a:latin typeface="Times New Roman" pitchFamily="18" charset="0"/>
                <a:cs typeface="Times New Roman" pitchFamily="18" charset="0"/>
              </a:rPr>
              <a:t>和</a:t>
            </a:r>
            <a:r>
              <a:rPr lang="en-US" altLang="zh-CN" sz="2200" b="1" dirty="0">
                <a:latin typeface="Times New Roman" pitchFamily="18" charset="0"/>
                <a:cs typeface="Times New Roman" pitchFamily="18" charset="0"/>
              </a:rPr>
              <a:t>12</a:t>
            </a:r>
            <a:r>
              <a:rPr lang="zh-CN" altLang="en-US" sz="2200" b="1" dirty="0">
                <a:latin typeface="Times New Roman" pitchFamily="18" charset="0"/>
                <a:cs typeface="Times New Roman" pitchFamily="18" charset="0"/>
              </a:rPr>
              <a:t>个</a:t>
            </a:r>
            <a:r>
              <a:rPr lang="zh-CN" altLang="en-US" sz="2200" b="1" dirty="0">
                <a:solidFill>
                  <a:srgbClr val="0000FF"/>
                </a:solidFill>
                <a:latin typeface="Times New Roman" pitchFamily="18" charset="0"/>
                <a:cs typeface="Times New Roman" pitchFamily="18" charset="0"/>
              </a:rPr>
              <a:t>开关级元件</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12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门级元件分为</a:t>
            </a:r>
            <a:r>
              <a:rPr lang="en-US" altLang="zh-CN" sz="2200" b="1" dirty="0">
                <a:latin typeface="Times New Roman" pitchFamily="18" charset="0"/>
                <a:cs typeface="Times New Roman" pitchFamily="18" charset="0"/>
              </a:rPr>
              <a:t>3</a:t>
            </a:r>
            <a:r>
              <a:rPr lang="zh-CN" altLang="en-US" sz="2200" b="1" dirty="0">
                <a:latin typeface="Times New Roman" pitchFamily="18" charset="0"/>
                <a:cs typeface="Times New Roman" pitchFamily="18" charset="0"/>
              </a:rPr>
              <a:t>类：多输入门、多输出门和三态门。</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12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最常用的门有</a:t>
            </a:r>
            <a:r>
              <a:rPr lang="en-US" altLang="zh-CN" sz="2200" b="1" dirty="0">
                <a:latin typeface="Times New Roman" pitchFamily="18" charset="0"/>
                <a:cs typeface="Times New Roman" pitchFamily="18" charset="0"/>
              </a:rPr>
              <a:t>12</a:t>
            </a:r>
            <a:r>
              <a:rPr lang="zh-CN" altLang="en-US" sz="2200" b="1" dirty="0">
                <a:latin typeface="Times New Roman" pitchFamily="18" charset="0"/>
                <a:cs typeface="Times New Roman" pitchFamily="18" charset="0"/>
              </a:rPr>
              <a:t>个：</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1200"/>
              </a:spcAft>
              <a:buClr>
                <a:schemeClr val="tx1"/>
              </a:buClr>
              <a:buFont typeface="Arial" panose="020B0604020202020204" pitchFamily="34" charset="0"/>
              <a:buChar char="•"/>
            </a:pPr>
            <a:r>
              <a:rPr lang="zh-CN" altLang="en-US" sz="2200" b="1" dirty="0">
                <a:solidFill>
                  <a:srgbClr val="0000FF"/>
                </a:solidFill>
                <a:latin typeface="Times New Roman" pitchFamily="18" charset="0"/>
                <a:cs typeface="Times New Roman" pitchFamily="18" charset="0"/>
              </a:rPr>
              <a:t>多输入门类</a:t>
            </a:r>
            <a:r>
              <a:rPr lang="en-US" altLang="zh-CN" sz="2200" b="1" dirty="0">
                <a:latin typeface="Times New Roman" pitchFamily="18" charset="0"/>
                <a:cs typeface="Times New Roman" pitchFamily="18" charset="0"/>
              </a:rPr>
              <a:t>6</a:t>
            </a:r>
            <a:r>
              <a:rPr lang="zh-CN" altLang="en-US" sz="2200" b="1" dirty="0">
                <a:latin typeface="Times New Roman" pitchFamily="18" charset="0"/>
                <a:cs typeface="Times New Roman" pitchFamily="18" charset="0"/>
              </a:rPr>
              <a:t>个：与门</a:t>
            </a:r>
            <a:r>
              <a:rPr lang="en-US" altLang="zh-CN" sz="2200" b="1" dirty="0">
                <a:latin typeface="Times New Roman" pitchFamily="18" charset="0"/>
                <a:cs typeface="Times New Roman" pitchFamily="18" charset="0"/>
              </a:rPr>
              <a:t>and</a:t>
            </a:r>
            <a:r>
              <a:rPr lang="zh-CN" altLang="en-US" sz="2200" b="1" dirty="0">
                <a:latin typeface="Times New Roman" pitchFamily="18" charset="0"/>
                <a:cs typeface="Times New Roman" pitchFamily="18" charset="0"/>
              </a:rPr>
              <a:t>，与非门</a:t>
            </a:r>
            <a:r>
              <a:rPr lang="en-US" altLang="zh-CN" sz="2200" b="1" dirty="0" err="1">
                <a:latin typeface="Times New Roman" pitchFamily="18" charset="0"/>
                <a:cs typeface="Times New Roman" pitchFamily="18" charset="0"/>
              </a:rPr>
              <a:t>nand</a:t>
            </a:r>
            <a:r>
              <a:rPr lang="zh-CN" altLang="en-US" sz="2200" b="1" dirty="0">
                <a:latin typeface="Times New Roman" pitchFamily="18" charset="0"/>
                <a:cs typeface="Times New Roman" pitchFamily="18" charset="0"/>
              </a:rPr>
              <a:t>，或门</a:t>
            </a:r>
            <a:r>
              <a:rPr lang="en-US" altLang="zh-CN" sz="2200" b="1" dirty="0">
                <a:latin typeface="Times New Roman" pitchFamily="18" charset="0"/>
                <a:cs typeface="Times New Roman" pitchFamily="18" charset="0"/>
              </a:rPr>
              <a:t>or</a:t>
            </a:r>
            <a:r>
              <a:rPr lang="zh-CN" altLang="en-US" sz="2200" b="1" dirty="0">
                <a:latin typeface="Times New Roman" pitchFamily="18" charset="0"/>
                <a:cs typeface="Times New Roman" pitchFamily="18" charset="0"/>
              </a:rPr>
              <a:t>，或非门</a:t>
            </a:r>
            <a:r>
              <a:rPr lang="en-US" altLang="zh-CN" sz="2200" b="1" dirty="0">
                <a:latin typeface="Times New Roman" pitchFamily="18" charset="0"/>
                <a:cs typeface="Times New Roman" pitchFamily="18" charset="0"/>
              </a:rPr>
              <a:t>nor</a:t>
            </a:r>
            <a:r>
              <a:rPr lang="zh-CN" altLang="en-US" sz="2200" b="1" dirty="0">
                <a:latin typeface="Times New Roman" pitchFamily="18" charset="0"/>
                <a:cs typeface="Times New Roman" pitchFamily="18" charset="0"/>
              </a:rPr>
              <a:t>，异或门</a:t>
            </a:r>
            <a:r>
              <a:rPr lang="en-US" altLang="zh-CN" sz="2200" b="1" dirty="0" err="1">
                <a:latin typeface="Times New Roman" pitchFamily="18" charset="0"/>
                <a:cs typeface="Times New Roman" pitchFamily="18" charset="0"/>
              </a:rPr>
              <a:t>xor</a:t>
            </a:r>
            <a:r>
              <a:rPr lang="zh-CN" altLang="en-US" sz="2200" b="1" dirty="0">
                <a:latin typeface="Times New Roman" pitchFamily="18" charset="0"/>
                <a:cs typeface="Times New Roman" pitchFamily="18" charset="0"/>
              </a:rPr>
              <a:t>，同或门</a:t>
            </a:r>
            <a:r>
              <a:rPr lang="en-US" altLang="zh-CN" sz="2200" b="1" dirty="0" err="1">
                <a:latin typeface="Times New Roman" pitchFamily="18" charset="0"/>
                <a:cs typeface="Times New Roman" pitchFamily="18" charset="0"/>
              </a:rPr>
              <a:t>xnor</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1200"/>
              </a:spcAft>
              <a:buClr>
                <a:schemeClr val="tx1"/>
              </a:buClr>
              <a:buFont typeface="Arial" panose="020B0604020202020204" pitchFamily="34" charset="0"/>
              <a:buChar char="•"/>
            </a:pPr>
            <a:r>
              <a:rPr lang="zh-CN" altLang="en-US" sz="2200" b="1" dirty="0">
                <a:solidFill>
                  <a:srgbClr val="0000FF"/>
                </a:solidFill>
                <a:latin typeface="Times New Roman" pitchFamily="18" charset="0"/>
                <a:cs typeface="Times New Roman" pitchFamily="18" charset="0"/>
              </a:rPr>
              <a:t>多输出门类</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个：缓冲门</a:t>
            </a:r>
            <a:r>
              <a:rPr lang="en-US" altLang="zh-CN" sz="2200" b="1" dirty="0" err="1">
                <a:latin typeface="Times New Roman" pitchFamily="18" charset="0"/>
                <a:cs typeface="Times New Roman" pitchFamily="18" charset="0"/>
              </a:rPr>
              <a:t>buf</a:t>
            </a:r>
            <a:r>
              <a:rPr lang="zh-CN" altLang="en-US" sz="2200" b="1" dirty="0">
                <a:latin typeface="Times New Roman" pitchFamily="18" charset="0"/>
                <a:cs typeface="Times New Roman" pitchFamily="18" charset="0"/>
              </a:rPr>
              <a:t>，非门</a:t>
            </a:r>
            <a:r>
              <a:rPr lang="en-US" altLang="zh-CN" sz="2200" b="1" dirty="0">
                <a:latin typeface="Times New Roman" pitchFamily="18" charset="0"/>
                <a:cs typeface="Times New Roman" pitchFamily="18" charset="0"/>
              </a:rPr>
              <a:t>not</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1200"/>
              </a:spcAft>
              <a:buClr>
                <a:schemeClr val="tx1"/>
              </a:buClr>
              <a:buFont typeface="Arial" panose="020B0604020202020204" pitchFamily="34" charset="0"/>
              <a:buChar char="•"/>
            </a:pPr>
            <a:r>
              <a:rPr lang="zh-CN" altLang="en-US" sz="2200" b="1" dirty="0">
                <a:solidFill>
                  <a:srgbClr val="0000FF"/>
                </a:solidFill>
                <a:latin typeface="Times New Roman" pitchFamily="18" charset="0"/>
                <a:cs typeface="Times New Roman" pitchFamily="18" charset="0"/>
              </a:rPr>
              <a:t>三态门类</a:t>
            </a:r>
            <a:r>
              <a:rPr lang="en-US" altLang="zh-CN" sz="2200" b="1" dirty="0">
                <a:latin typeface="Times New Roman" pitchFamily="18" charset="0"/>
                <a:cs typeface="Times New Roman" pitchFamily="18" charset="0"/>
              </a:rPr>
              <a:t>4</a:t>
            </a:r>
            <a:r>
              <a:rPr lang="zh-CN" altLang="en-US" sz="2200" b="1" dirty="0">
                <a:latin typeface="Times New Roman" pitchFamily="18" charset="0"/>
                <a:cs typeface="Times New Roman" pitchFamily="18" charset="0"/>
              </a:rPr>
              <a:t>个：高电平使能三态门</a:t>
            </a:r>
            <a:r>
              <a:rPr lang="en-US" altLang="zh-CN" sz="2200" b="1" dirty="0">
                <a:latin typeface="Times New Roman" pitchFamily="18" charset="0"/>
                <a:cs typeface="Times New Roman" pitchFamily="18" charset="0"/>
              </a:rPr>
              <a:t>bufif1</a:t>
            </a:r>
            <a:r>
              <a:rPr lang="zh-CN" altLang="en-US" sz="2200" b="1" dirty="0">
                <a:latin typeface="Times New Roman" pitchFamily="18" charset="0"/>
                <a:cs typeface="Times New Roman" pitchFamily="18" charset="0"/>
              </a:rPr>
              <a:t>，低电平使能三态门</a:t>
            </a:r>
            <a:r>
              <a:rPr lang="en-US" altLang="zh-CN" sz="2200" b="1" dirty="0">
                <a:latin typeface="Times New Roman" pitchFamily="18" charset="0"/>
                <a:cs typeface="Times New Roman" pitchFamily="18" charset="0"/>
              </a:rPr>
              <a:t>bufif0</a:t>
            </a:r>
            <a:r>
              <a:rPr lang="zh-CN" altLang="en-US" sz="2200" b="1" dirty="0">
                <a:latin typeface="Times New Roman" pitchFamily="18" charset="0"/>
                <a:cs typeface="Times New Roman" pitchFamily="18" charset="0"/>
              </a:rPr>
              <a:t>，低电平使能三态非门</a:t>
            </a:r>
            <a:r>
              <a:rPr lang="en-US" altLang="zh-CN" sz="2200" b="1" dirty="0">
                <a:latin typeface="Times New Roman" pitchFamily="18" charset="0"/>
                <a:cs typeface="Times New Roman" pitchFamily="18" charset="0"/>
              </a:rPr>
              <a:t>notif0</a:t>
            </a:r>
            <a:r>
              <a:rPr lang="zh-CN" altLang="en-US" sz="2200" b="1" dirty="0">
                <a:latin typeface="Times New Roman" pitchFamily="18" charset="0"/>
                <a:cs typeface="Times New Roman" pitchFamily="18" charset="0"/>
              </a:rPr>
              <a:t>，高电平使能三态非门</a:t>
            </a:r>
            <a:r>
              <a:rPr lang="en-US" altLang="zh-CN" sz="2200" b="1" dirty="0">
                <a:latin typeface="Times New Roman" pitchFamily="18" charset="0"/>
                <a:cs typeface="Times New Roman" pitchFamily="18" charset="0"/>
              </a:rPr>
              <a:t>notif1</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marL="342000" eaLnBrk="1" hangingPunct="1">
              <a:lnSpc>
                <a:spcPct val="110000"/>
              </a:lnSpc>
              <a:spcBef>
                <a:spcPts val="0"/>
              </a:spcBef>
              <a:spcAft>
                <a:spcPts val="12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门元件的调用方法与例化语句的使用方法完全相同，注意必须使用</a:t>
            </a:r>
            <a:r>
              <a:rPr lang="zh-CN" altLang="en-US" sz="2200" b="1" dirty="0">
                <a:solidFill>
                  <a:srgbClr val="FF0000"/>
                </a:solidFill>
                <a:latin typeface="Times New Roman" pitchFamily="18" charset="0"/>
                <a:cs typeface="Times New Roman" pitchFamily="18" charset="0"/>
              </a:rPr>
              <a:t>位置关联法例化</a:t>
            </a:r>
            <a:r>
              <a:rPr lang="zh-CN" altLang="en-US" sz="2200" b="1" dirty="0">
                <a:latin typeface="Times New Roman" pitchFamily="18" charset="0"/>
                <a:cs typeface="Times New Roman" pitchFamily="18" charset="0"/>
              </a:rPr>
              <a:t>语句。</a:t>
            </a:r>
            <a:endParaRPr lang="en-US" altLang="zh-CN" sz="22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37</a:t>
            </a:fld>
            <a:endParaRPr lang="zh-CN" altLang="en-US" dirty="0">
              <a:solidFill>
                <a:prstClr val="black"/>
              </a:solidFill>
            </a:endParaRPr>
          </a:p>
        </p:txBody>
      </p:sp>
    </p:spTree>
    <p:extLst>
      <p:ext uri="{BB962C8B-B14F-4D97-AF65-F5344CB8AC3E}">
        <p14:creationId xmlns:p14="http://schemas.microsoft.com/office/powerpoint/2010/main" val="32144081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Text Box 9"/>
          <p:cNvSpPr txBox="1">
            <a:spLocks noChangeArrowheads="1"/>
          </p:cNvSpPr>
          <p:nvPr/>
        </p:nvSpPr>
        <p:spPr bwMode="auto">
          <a:xfrm>
            <a:off x="1148846" y="446787"/>
            <a:ext cx="70567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12-7</a:t>
            </a:r>
            <a:r>
              <a:rPr kumimoji="1" lang="zh-CN" altLang="en-US" sz="2400" b="1" dirty="0">
                <a:solidFill>
                  <a:srgbClr val="F79646">
                    <a:lumMod val="50000"/>
                  </a:srgbClr>
                </a:solidFill>
                <a:latin typeface="Times New Roman" pitchFamily="18" charset="0"/>
                <a:cs typeface="Times New Roman" pitchFamily="18" charset="0"/>
              </a:rPr>
              <a:t>：</a:t>
            </a:r>
            <a:endParaRPr kumimoji="1" lang="zh-CN" altLang="en-US" sz="2200" b="1" dirty="0">
              <a:solidFill>
                <a:srgbClr val="0000FF"/>
              </a:solidFill>
              <a:latin typeface="Times New Roman" pitchFamily="18" charset="0"/>
              <a:cs typeface="Times New Roman" pitchFamily="18" charset="0"/>
            </a:endParaRPr>
          </a:p>
        </p:txBody>
      </p:sp>
      <p:sp>
        <p:nvSpPr>
          <p:cNvPr id="10" name="Text Box 9"/>
          <p:cNvSpPr txBox="1">
            <a:spLocks noChangeArrowheads="1"/>
          </p:cNvSpPr>
          <p:nvPr/>
        </p:nvSpPr>
        <p:spPr bwMode="auto">
          <a:xfrm>
            <a:off x="1043608" y="994390"/>
            <a:ext cx="7848871" cy="255454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module LOGICGATE(input A, B, C, S, output OUT);</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wire a1, a2, a3, a4;</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not u1 (a1, B);</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and u2 (a2, A, a1);</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or u3 (a3, C, B);</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chemeClr val="tx1"/>
                </a:solidFill>
                <a:latin typeface="Times New Roman" pitchFamily="18" charset="0"/>
                <a:cs typeface="Times New Roman" pitchFamily="18" charset="0"/>
              </a:rPr>
              <a:t>xor</a:t>
            </a:r>
            <a:r>
              <a:rPr kumimoji="1" lang="en-US" altLang="zh-CN" sz="2000" b="1" dirty="0">
                <a:solidFill>
                  <a:schemeClr val="tx1"/>
                </a:solidFill>
                <a:latin typeface="Times New Roman" pitchFamily="18" charset="0"/>
                <a:cs typeface="Times New Roman" pitchFamily="18" charset="0"/>
              </a:rPr>
              <a:t> u4 (a4, a3, a2);</a:t>
            </a: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    notif1 u5 (OUT, a4, S);</a:t>
            </a:r>
          </a:p>
          <a:p>
            <a:pPr eaLnBrk="0" fontAlgn="base" hangingPunct="0">
              <a:spcAft>
                <a:spcPct val="0"/>
              </a:spcAft>
            </a:pPr>
            <a:r>
              <a:rPr kumimoji="1" lang="en-US" altLang="zh-CN" sz="2000" b="1" dirty="0" err="1">
                <a:solidFill>
                  <a:schemeClr val="tx1"/>
                </a:solidFill>
                <a:latin typeface="Times New Roman" pitchFamily="18" charset="0"/>
                <a:cs typeface="Times New Roman" pitchFamily="18" charset="0"/>
              </a:rPr>
              <a:t>endmodule</a:t>
            </a:r>
            <a:endParaRPr kumimoji="1" lang="en-US" altLang="zh-CN" sz="2000" b="1" dirty="0">
              <a:solidFill>
                <a:schemeClr val="tx1"/>
              </a:solidFill>
              <a:latin typeface="Times New Roman" pitchFamily="18" charset="0"/>
              <a:cs typeface="Times New Roman" pitchFamily="18" charset="0"/>
            </a:endParaRPr>
          </a:p>
        </p:txBody>
      </p:sp>
      <p:pic>
        <p:nvPicPr>
          <p:cNvPr id="7"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15741"/>
          <a:stretch/>
        </p:blipFill>
        <p:spPr bwMode="auto">
          <a:xfrm>
            <a:off x="2944397" y="3919763"/>
            <a:ext cx="4815350" cy="158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a:spLocks noChangeArrowheads="1"/>
          </p:cNvSpPr>
          <p:nvPr/>
        </p:nvSpPr>
        <p:spPr bwMode="auto">
          <a:xfrm>
            <a:off x="4034932" y="5745534"/>
            <a:ext cx="2232248" cy="406330"/>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dirty="0">
                <a:latin typeface="Times New Roman" panose="02020603050405020304" pitchFamily="18" charset="0"/>
                <a:cs typeface="Times New Roman" panose="02020603050405020304" pitchFamily="18" charset="0"/>
              </a:rPr>
              <a:t>例</a:t>
            </a:r>
            <a:r>
              <a:rPr lang="en-US" altLang="zh-CN" sz="2000" b="1" dirty="0">
                <a:latin typeface="Times New Roman" panose="02020603050405020304" pitchFamily="18" charset="0"/>
                <a:cs typeface="Times New Roman" panose="02020603050405020304" pitchFamily="18" charset="0"/>
              </a:rPr>
              <a:t>13-7</a:t>
            </a:r>
            <a:r>
              <a:rPr lang="zh-CN" altLang="en-US" sz="2000" b="1" dirty="0">
                <a:latin typeface="Times New Roman" panose="02020603050405020304" pitchFamily="18" charset="0"/>
                <a:cs typeface="Times New Roman" panose="02020603050405020304" pitchFamily="18" charset="0"/>
              </a:rPr>
              <a:t>的</a:t>
            </a:r>
            <a:r>
              <a:rPr lang="en-US" altLang="zh-CN" sz="2000" b="1" dirty="0">
                <a:latin typeface="Times New Roman" panose="02020603050405020304" pitchFamily="18" charset="0"/>
                <a:cs typeface="Times New Roman" panose="02020603050405020304" pitchFamily="18" charset="0"/>
              </a:rPr>
              <a:t>RTL</a:t>
            </a:r>
            <a:r>
              <a:rPr lang="zh-CN" altLang="en-US" sz="2000" b="1" dirty="0">
                <a:latin typeface="Times New Roman" panose="02020603050405020304" pitchFamily="18" charset="0"/>
                <a:cs typeface="Times New Roman" panose="02020603050405020304" pitchFamily="18" charset="0"/>
              </a:rPr>
              <a:t>电路</a:t>
            </a:r>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38</a:t>
            </a:fld>
            <a:endParaRPr lang="zh-CN" altLang="en-US" dirty="0">
              <a:solidFill>
                <a:prstClr val="black"/>
              </a:solidFill>
            </a:endParaRPr>
          </a:p>
        </p:txBody>
      </p:sp>
    </p:spTree>
    <p:extLst>
      <p:ext uri="{BB962C8B-B14F-4D97-AF65-F5344CB8AC3E}">
        <p14:creationId xmlns:p14="http://schemas.microsoft.com/office/powerpoint/2010/main" val="14690217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318766" y="1412775"/>
            <a:ext cx="7586588" cy="612000"/>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zh-CN" altLang="en-US" sz="2400" b="1" dirty="0">
                <a:solidFill>
                  <a:srgbClr val="000000"/>
                </a:solidFill>
                <a:latin typeface="Times New Roman" pitchFamily="18" charset="0"/>
                <a:cs typeface="Times New Roman" pitchFamily="18" charset="0"/>
              </a:rPr>
              <a:t>基本门元件名  </a:t>
            </a:r>
            <a:r>
              <a:rPr kumimoji="1" lang="en-US" altLang="zh-CN" sz="2400" b="1" dirty="0">
                <a:solidFill>
                  <a:srgbClr val="000000"/>
                </a:solidFill>
                <a:latin typeface="Times New Roman" pitchFamily="18" charset="0"/>
                <a:cs typeface="Times New Roman" pitchFamily="18" charset="0"/>
              </a:rPr>
              <a:t>&lt;</a:t>
            </a:r>
            <a:r>
              <a:rPr kumimoji="1" lang="zh-CN" altLang="en-US" sz="2400" b="1" dirty="0">
                <a:solidFill>
                  <a:srgbClr val="000000"/>
                </a:solidFill>
                <a:latin typeface="Times New Roman" pitchFamily="18" charset="0"/>
                <a:cs typeface="Times New Roman" pitchFamily="18" charset="0"/>
              </a:rPr>
              <a:t>门例化名</a:t>
            </a:r>
            <a:r>
              <a:rPr kumimoji="1" lang="en-US" altLang="zh-CN" sz="2400" b="1" dirty="0">
                <a:solidFill>
                  <a:srgbClr val="000000"/>
                </a:solidFill>
                <a:latin typeface="Times New Roman" pitchFamily="18" charset="0"/>
                <a:cs typeface="Times New Roman" pitchFamily="18" charset="0"/>
              </a:rPr>
              <a:t>&gt;   </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&lt;</a:t>
            </a:r>
            <a:r>
              <a:rPr kumimoji="1" lang="zh-CN" altLang="en-US" sz="2400" b="1" dirty="0">
                <a:solidFill>
                  <a:srgbClr val="000000"/>
                </a:solidFill>
                <a:latin typeface="Times New Roman" pitchFamily="18" charset="0"/>
                <a:cs typeface="Times New Roman" pitchFamily="18" charset="0"/>
              </a:rPr>
              <a:t>端口关联列表</a:t>
            </a:r>
            <a:r>
              <a:rPr kumimoji="1" lang="en-US" altLang="zh-CN" sz="2400" b="1" dirty="0">
                <a:solidFill>
                  <a:srgbClr val="000000"/>
                </a:solidFill>
                <a:latin typeface="Times New Roman" pitchFamily="18" charset="0"/>
                <a:cs typeface="Times New Roman" pitchFamily="18" charset="0"/>
              </a:rPr>
              <a:t>&gt;</a:t>
            </a:r>
            <a:r>
              <a:rPr kumimoji="1" lang="zh-CN" altLang="en-US" sz="2400" b="1" dirty="0">
                <a:solidFill>
                  <a:srgbClr val="000000"/>
                </a:solidFill>
                <a:latin typeface="Times New Roman" pitchFamily="18" charset="0"/>
                <a:cs typeface="Times New Roman" pitchFamily="18" charset="0"/>
              </a:rPr>
              <a:t>）</a:t>
            </a:r>
            <a:endParaRPr kumimoji="1" lang="en-US" altLang="zh-CN" sz="2400" b="1" dirty="0">
              <a:solidFill>
                <a:srgbClr val="000000"/>
              </a:solidFill>
              <a:latin typeface="Times New Roman" pitchFamily="18" charset="0"/>
              <a:cs typeface="Times New Roman" pitchFamily="18" charset="0"/>
            </a:endParaRPr>
          </a:p>
        </p:txBody>
      </p:sp>
      <p:sp>
        <p:nvSpPr>
          <p:cNvPr id="7" name="矩形 6"/>
          <p:cNvSpPr>
            <a:spLocks noChangeArrowheads="1"/>
          </p:cNvSpPr>
          <p:nvPr/>
        </p:nvSpPr>
        <p:spPr bwMode="auto">
          <a:xfrm>
            <a:off x="1246758" y="692696"/>
            <a:ext cx="7658596" cy="46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调用门元件：</a:t>
            </a:r>
            <a:endParaRPr lang="en-US" altLang="zh-CN" sz="2400" b="1" dirty="0">
              <a:latin typeface="Times New Roman" pitchFamily="18" charset="0"/>
              <a:cs typeface="Times New Roman" pitchFamily="18" charset="0"/>
            </a:endParaRPr>
          </a:p>
        </p:txBody>
      </p:sp>
      <p:sp>
        <p:nvSpPr>
          <p:cNvPr id="8" name="Rectangle 3"/>
          <p:cNvSpPr>
            <a:spLocks noChangeArrowheads="1"/>
          </p:cNvSpPr>
          <p:nvPr/>
        </p:nvSpPr>
        <p:spPr bwMode="auto">
          <a:xfrm>
            <a:off x="1331640" y="3284984"/>
            <a:ext cx="7586588"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zh-CN" altLang="en-US" sz="2400" b="1" dirty="0">
                <a:solidFill>
                  <a:srgbClr val="000000"/>
                </a:solidFill>
                <a:latin typeface="Times New Roman" pitchFamily="18" charset="0"/>
                <a:cs typeface="Times New Roman" pitchFamily="18" charset="0"/>
              </a:rPr>
              <a:t>（输出，输入</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，输入</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，输入</a:t>
            </a:r>
            <a:r>
              <a:rPr kumimoji="1" lang="en-US" altLang="zh-CN" sz="2400" b="1" dirty="0">
                <a:solidFill>
                  <a:srgbClr val="000000"/>
                </a:solidFill>
                <a:latin typeface="Times New Roman" pitchFamily="18" charset="0"/>
                <a:cs typeface="Times New Roman" pitchFamily="18" charset="0"/>
              </a:rPr>
              <a:t>3</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endParaRPr kumimoji="1" lang="en-US" altLang="zh-CN" sz="2400" b="1" dirty="0">
              <a:solidFill>
                <a:srgbClr val="000000"/>
              </a:solidFill>
              <a:latin typeface="Times New Roman" pitchFamily="18" charset="0"/>
              <a:cs typeface="Times New Roman" pitchFamily="18" charset="0"/>
            </a:endParaRPr>
          </a:p>
        </p:txBody>
      </p:sp>
      <p:sp>
        <p:nvSpPr>
          <p:cNvPr id="9" name="矩形 8"/>
          <p:cNvSpPr>
            <a:spLocks noChangeArrowheads="1"/>
          </p:cNvSpPr>
          <p:nvPr/>
        </p:nvSpPr>
        <p:spPr bwMode="auto">
          <a:xfrm>
            <a:off x="1043608" y="2636912"/>
            <a:ext cx="6421586" cy="498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540000" indent="-216000" eaLnBrk="1" hangingPunct="1">
              <a:lnSpc>
                <a:spcPct val="110000"/>
              </a:lnSpc>
              <a:spcBef>
                <a:spcPts val="0"/>
              </a:spcBef>
              <a:spcAft>
                <a:spcPts val="600"/>
              </a:spcAft>
              <a:buClr>
                <a:schemeClr val="tx1"/>
              </a:buClr>
              <a:buFont typeface="Arial" panose="020B0604020202020204" pitchFamily="34" charset="0"/>
              <a:buChar char="•"/>
            </a:pPr>
            <a:r>
              <a:rPr lang="zh-CN" altLang="en-US" sz="2400" b="1" dirty="0">
                <a:latin typeface="Times New Roman" pitchFamily="18" charset="0"/>
                <a:cs typeface="Times New Roman" pitchFamily="18" charset="0"/>
              </a:rPr>
              <a:t>普通门的端口关联列表按以下顺序列出：</a:t>
            </a:r>
            <a:endParaRPr lang="en-US" altLang="zh-CN" sz="2400" b="1" dirty="0">
              <a:latin typeface="Times New Roman" pitchFamily="18" charset="0"/>
              <a:cs typeface="Times New Roman" pitchFamily="18" charset="0"/>
            </a:endParaRPr>
          </a:p>
        </p:txBody>
      </p:sp>
      <p:sp>
        <p:nvSpPr>
          <p:cNvPr id="10" name="Rectangle 3"/>
          <p:cNvSpPr>
            <a:spLocks noChangeArrowheads="1"/>
          </p:cNvSpPr>
          <p:nvPr/>
        </p:nvSpPr>
        <p:spPr bwMode="auto">
          <a:xfrm>
            <a:off x="1318766" y="4149080"/>
            <a:ext cx="7599462" cy="1107996"/>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0"/>
              </a:spcAft>
            </a:pPr>
            <a:r>
              <a:rPr kumimoji="1" lang="zh-CN" altLang="en-US" sz="2200" b="1" dirty="0">
                <a:solidFill>
                  <a:srgbClr val="000000"/>
                </a:solidFill>
                <a:latin typeface="Times New Roman" pitchFamily="18" charset="0"/>
                <a:cs typeface="Times New Roman" pitchFamily="18" charset="0"/>
              </a:rPr>
              <a:t>例：</a:t>
            </a:r>
            <a:endParaRPr kumimoji="1" lang="en-US" altLang="zh-CN" sz="2200" b="1" dirty="0">
              <a:solidFill>
                <a:srgbClr val="000000"/>
              </a:solidFill>
              <a:latin typeface="Times New Roman" pitchFamily="18" charset="0"/>
              <a:cs typeface="Times New Roman" pitchFamily="18" charset="0"/>
            </a:endParaRPr>
          </a:p>
          <a:p>
            <a:pPr eaLnBrk="0" hangingPunct="0">
              <a:spcAft>
                <a:spcPts val="0"/>
              </a:spcAft>
            </a:pPr>
            <a:r>
              <a:rPr kumimoji="1" lang="en-US" altLang="zh-CN" sz="2200" b="1" dirty="0">
                <a:solidFill>
                  <a:srgbClr val="000000"/>
                </a:solidFill>
                <a:latin typeface="Times New Roman" pitchFamily="18" charset="0"/>
                <a:cs typeface="Times New Roman" pitchFamily="18" charset="0"/>
              </a:rPr>
              <a:t>and U1 (out, in1, in2, in3);	</a:t>
            </a:r>
            <a:r>
              <a:rPr kumimoji="1" lang="en-US" altLang="zh-CN" sz="2200" b="1" dirty="0">
                <a:solidFill>
                  <a:schemeClr val="accent6">
                    <a:lumMod val="50000"/>
                  </a:schemeClr>
                </a:solidFill>
                <a:latin typeface="Times New Roman" pitchFamily="18" charset="0"/>
                <a:cs typeface="Times New Roman" pitchFamily="18" charset="0"/>
              </a:rPr>
              <a:t>//</a:t>
            </a:r>
            <a:r>
              <a:rPr kumimoji="1" lang="zh-CN" altLang="en-US" sz="2200" b="1" dirty="0">
                <a:solidFill>
                  <a:schemeClr val="accent6">
                    <a:lumMod val="50000"/>
                  </a:schemeClr>
                </a:solidFill>
                <a:latin typeface="Times New Roman" pitchFamily="18" charset="0"/>
                <a:cs typeface="Times New Roman" pitchFamily="18" charset="0"/>
              </a:rPr>
              <a:t>三输入与门，例化名</a:t>
            </a:r>
            <a:r>
              <a:rPr kumimoji="1" lang="en-US" altLang="zh-CN" sz="2200" b="1" dirty="0">
                <a:solidFill>
                  <a:schemeClr val="accent6">
                    <a:lumMod val="50000"/>
                  </a:schemeClr>
                </a:solidFill>
                <a:latin typeface="Times New Roman" pitchFamily="18" charset="0"/>
                <a:cs typeface="Times New Roman" pitchFamily="18" charset="0"/>
              </a:rPr>
              <a:t>U1</a:t>
            </a:r>
          </a:p>
          <a:p>
            <a:pPr eaLnBrk="0" hangingPunct="0">
              <a:spcAft>
                <a:spcPts val="0"/>
              </a:spcAft>
            </a:pPr>
            <a:r>
              <a:rPr kumimoji="1" lang="en-US" altLang="zh-CN" sz="2200" b="1" dirty="0">
                <a:solidFill>
                  <a:srgbClr val="000000"/>
                </a:solidFill>
                <a:latin typeface="Times New Roman" pitchFamily="18" charset="0"/>
                <a:cs typeface="Times New Roman" pitchFamily="18" charset="0"/>
              </a:rPr>
              <a:t>and U2 (out, in1, in2);		</a:t>
            </a:r>
            <a:r>
              <a:rPr kumimoji="1" lang="en-US" altLang="zh-CN" sz="2200" b="1" dirty="0">
                <a:solidFill>
                  <a:schemeClr val="accent6">
                    <a:lumMod val="50000"/>
                  </a:schemeClr>
                </a:solidFill>
                <a:latin typeface="Times New Roman" pitchFamily="18" charset="0"/>
                <a:cs typeface="Times New Roman" pitchFamily="18" charset="0"/>
              </a:rPr>
              <a:t>//</a:t>
            </a:r>
            <a:r>
              <a:rPr kumimoji="1" lang="zh-CN" altLang="en-US" sz="2200" b="1" dirty="0">
                <a:solidFill>
                  <a:schemeClr val="accent6">
                    <a:lumMod val="50000"/>
                  </a:schemeClr>
                </a:solidFill>
                <a:latin typeface="Times New Roman" pitchFamily="18" charset="0"/>
                <a:cs typeface="Times New Roman" pitchFamily="18" charset="0"/>
              </a:rPr>
              <a:t>二输入与门，例化名是</a:t>
            </a:r>
            <a:r>
              <a:rPr kumimoji="1" lang="en-US" altLang="zh-CN" sz="2200" b="1" dirty="0">
                <a:solidFill>
                  <a:schemeClr val="accent6">
                    <a:lumMod val="50000"/>
                  </a:schemeClr>
                </a:solidFill>
                <a:latin typeface="Times New Roman" pitchFamily="18" charset="0"/>
                <a:cs typeface="Times New Roman" pitchFamily="18" charset="0"/>
              </a:rPr>
              <a:t>U2</a:t>
            </a:r>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39</a:t>
            </a:fld>
            <a:endParaRPr lang="zh-CN" altLang="en-US" dirty="0">
              <a:solidFill>
                <a:prstClr val="black"/>
              </a:solidFill>
            </a:endParaRPr>
          </a:p>
        </p:txBody>
      </p:sp>
    </p:spTree>
    <p:extLst>
      <p:ext uri="{BB962C8B-B14F-4D97-AF65-F5344CB8AC3E}">
        <p14:creationId xmlns:p14="http://schemas.microsoft.com/office/powerpoint/2010/main" val="1190653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6"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、整数</a:t>
            </a:r>
          </a:p>
        </p:txBody>
      </p:sp>
      <p:sp>
        <p:nvSpPr>
          <p:cNvPr id="10" name="矩形 9"/>
          <p:cNvSpPr>
            <a:spLocks noChangeArrowheads="1"/>
          </p:cNvSpPr>
          <p:nvPr/>
        </p:nvSpPr>
        <p:spPr bwMode="auto">
          <a:xfrm>
            <a:off x="1115616" y="1124744"/>
            <a:ext cx="7717730" cy="5241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在较长的数间可用下划线分开，提高可读性。但在数字最高位前、位宽和进制处都不能使用下划线。如</a:t>
            </a:r>
            <a:r>
              <a:rPr lang="en-US" altLang="zh-CN" sz="2200" b="1" dirty="0">
                <a:latin typeface="Times New Roman" pitchFamily="18" charset="0"/>
                <a:cs typeface="Times New Roman" pitchFamily="18" charset="0"/>
              </a:rPr>
              <a:t>6'B11_0110</a:t>
            </a:r>
            <a:r>
              <a:rPr lang="zh-CN" altLang="en-US" sz="2200" b="1" dirty="0">
                <a:latin typeface="Times New Roman" pitchFamily="18" charset="0"/>
                <a:cs typeface="Times New Roman" pitchFamily="18" charset="0"/>
              </a:rPr>
              <a:t>，而</a:t>
            </a:r>
            <a:r>
              <a:rPr lang="en-US" altLang="zh-CN" sz="2200" b="1" dirty="0">
                <a:latin typeface="Times New Roman" pitchFamily="18" charset="0"/>
                <a:cs typeface="Times New Roman" pitchFamily="18" charset="0"/>
              </a:rPr>
              <a:t>6'B_110110</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6_'B110110</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6'_B110110</a:t>
            </a:r>
            <a:r>
              <a:rPr lang="zh-CN" altLang="en-US" sz="2200" b="1" dirty="0">
                <a:latin typeface="Times New Roman" pitchFamily="18" charset="0"/>
                <a:cs typeface="Times New Roman" pitchFamily="18" charset="0"/>
              </a:rPr>
              <a:t>是错的。</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若不注明位宽和进制，或仅用</a:t>
            </a:r>
            <a:r>
              <a:rPr lang="en-US" altLang="zh-CN" sz="2200" b="1" dirty="0">
                <a:latin typeface="Times New Roman" pitchFamily="18" charset="0"/>
                <a:cs typeface="Times New Roman" pitchFamily="18" charset="0"/>
              </a:rPr>
              <a:t>D</a:t>
            </a:r>
            <a:r>
              <a:rPr lang="zh-CN" altLang="en-US" sz="2200" b="1" dirty="0">
                <a:latin typeface="Times New Roman" pitchFamily="18" charset="0"/>
                <a:cs typeface="Times New Roman" pitchFamily="18" charset="0"/>
              </a:rPr>
              <a:t>注明进制时，都是十进制数字。十进制数字默认值为</a:t>
            </a:r>
            <a:r>
              <a:rPr lang="en-US" altLang="zh-CN" sz="2200" b="1" dirty="0">
                <a:latin typeface="Times New Roman" pitchFamily="18" charset="0"/>
                <a:cs typeface="Times New Roman" pitchFamily="18" charset="0"/>
              </a:rPr>
              <a:t>32</a:t>
            </a:r>
            <a:r>
              <a:rPr lang="zh-CN" altLang="en-US" sz="2200" b="1" dirty="0">
                <a:latin typeface="Times New Roman" pitchFamily="18" charset="0"/>
                <a:cs typeface="Times New Roman" pitchFamily="18" charset="0"/>
              </a:rPr>
              <a:t>位。</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若未注明某整数的位宽，仅标注了数制，则其宽度即为此数制规定的数值中对应的位数，如</a:t>
            </a:r>
            <a:r>
              <a:rPr lang="en-US" altLang="zh-CN" sz="2200" b="1" dirty="0">
                <a:latin typeface="Times New Roman" pitchFamily="18" charset="0"/>
                <a:cs typeface="Times New Roman" pitchFamily="18" charset="0"/>
              </a:rPr>
              <a:t>'o466=9'o466</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整数可以在其前面，即左面带正负符号，但不能放在数制内，即应该是</a:t>
            </a:r>
            <a:r>
              <a:rPr lang="en-US" altLang="zh-CN" sz="2200" b="1" dirty="0">
                <a:latin typeface="Times New Roman" pitchFamily="18" charset="0"/>
                <a:cs typeface="Times New Roman" pitchFamily="18" charset="0"/>
              </a:rPr>
              <a:t>-7'd30</a:t>
            </a:r>
            <a:r>
              <a:rPr lang="zh-CN" altLang="en-US" sz="2200" b="1" dirty="0">
                <a:latin typeface="Times New Roman" pitchFamily="18" charset="0"/>
                <a:cs typeface="Times New Roman" pitchFamily="18" charset="0"/>
              </a:rPr>
              <a:t>而不是</a:t>
            </a:r>
            <a:r>
              <a:rPr lang="en-US" altLang="zh-CN" sz="2200" b="1" dirty="0">
                <a:latin typeface="Times New Roman" pitchFamily="18" charset="0"/>
                <a:cs typeface="Times New Roman" pitchFamily="18" charset="0"/>
              </a:rPr>
              <a:t>7'd-30</a:t>
            </a:r>
            <a:r>
              <a:rPr lang="zh-CN" altLang="en-US" sz="2200" b="1" dirty="0">
                <a:latin typeface="Times New Roman" pitchFamily="18" charset="0"/>
                <a:cs typeface="Times New Roman" pitchFamily="18" charset="0"/>
              </a:rPr>
              <a:t>，负数的实际值对应的二进制补码，</a:t>
            </a:r>
            <a:r>
              <a:rPr lang="en-US" altLang="zh-CN" sz="2200" b="1" dirty="0">
                <a:latin typeface="Times New Roman" pitchFamily="18" charset="0"/>
                <a:cs typeface="Times New Roman" pitchFamily="18" charset="0"/>
              </a:rPr>
              <a:t>-7'd30=7'H62</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如果定义的位宽比实际要短，多余位数从高位截去；如果定义的位宽比实际要长，则从高位补</a:t>
            </a:r>
            <a:r>
              <a:rPr lang="en-US" altLang="zh-CN" sz="2200" b="1" dirty="0">
                <a:latin typeface="Times New Roman" pitchFamily="18" charset="0"/>
                <a:cs typeface="Times New Roman" pitchFamily="18" charset="0"/>
              </a:rPr>
              <a:t>0</a:t>
            </a:r>
            <a:r>
              <a:rPr lang="zh-CN" altLang="en-US" sz="2200" b="1" dirty="0">
                <a:latin typeface="Times New Roman" pitchFamily="18" charset="0"/>
                <a:cs typeface="Times New Roman" pitchFamily="18" charset="0"/>
              </a:rPr>
              <a:t>（若最高位是</a:t>
            </a:r>
            <a:r>
              <a:rPr lang="en-US" altLang="zh-CN" sz="2200" b="1" dirty="0">
                <a:latin typeface="Times New Roman" pitchFamily="18" charset="0"/>
                <a:cs typeface="Times New Roman" pitchFamily="18" charset="0"/>
              </a:rPr>
              <a:t>x</a:t>
            </a:r>
            <a:r>
              <a:rPr lang="zh-CN" altLang="en-US" sz="2200" b="1" dirty="0">
                <a:latin typeface="Times New Roman" pitchFamily="18" charset="0"/>
                <a:cs typeface="Times New Roman" pitchFamily="18" charset="0"/>
              </a:rPr>
              <a:t>或</a:t>
            </a:r>
            <a:r>
              <a:rPr lang="en-US" altLang="zh-CN" sz="2200" b="1" dirty="0">
                <a:latin typeface="Times New Roman" pitchFamily="18" charset="0"/>
                <a:cs typeface="Times New Roman" pitchFamily="18" charset="0"/>
              </a:rPr>
              <a:t>z</a:t>
            </a:r>
            <a:r>
              <a:rPr lang="zh-CN" altLang="en-US" sz="2200" b="1" dirty="0">
                <a:latin typeface="Times New Roman" pitchFamily="18" charset="0"/>
                <a:cs typeface="Times New Roman" pitchFamily="18" charset="0"/>
              </a:rPr>
              <a:t>，则在高位补</a:t>
            </a:r>
            <a:r>
              <a:rPr lang="en-US" altLang="zh-CN" sz="2200" b="1" dirty="0">
                <a:latin typeface="Times New Roman" pitchFamily="18" charset="0"/>
                <a:cs typeface="Times New Roman" pitchFamily="18" charset="0"/>
              </a:rPr>
              <a:t>x</a:t>
            </a:r>
            <a:r>
              <a:rPr lang="zh-CN" altLang="en-US" sz="2200" b="1" dirty="0">
                <a:latin typeface="Times New Roman" pitchFamily="18" charset="0"/>
                <a:cs typeface="Times New Roman" pitchFamily="18" charset="0"/>
              </a:rPr>
              <a:t>或</a:t>
            </a:r>
            <a:r>
              <a:rPr lang="en-US" altLang="zh-CN" sz="2200" b="1" dirty="0">
                <a:latin typeface="Times New Roman" pitchFamily="18" charset="0"/>
                <a:cs typeface="Times New Roman" pitchFamily="18" charset="0"/>
              </a:rPr>
              <a:t>z</a:t>
            </a:r>
            <a:r>
              <a:rPr lang="zh-CN" altLang="en-US" sz="2200" b="1" dirty="0">
                <a:latin typeface="Times New Roman" pitchFamily="18" charset="0"/>
                <a:cs typeface="Times New Roman" pitchFamily="18" charset="0"/>
              </a:rPr>
              <a:t>）。如</a:t>
            </a:r>
            <a:r>
              <a:rPr lang="en-US" altLang="zh-CN" sz="2200" b="1" dirty="0">
                <a:latin typeface="Times New Roman" pitchFamily="18" charset="0"/>
                <a:cs typeface="Times New Roman" pitchFamily="18" charset="0"/>
              </a:rPr>
              <a:t>5'b11=5'b00011</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5'bx1xz=5'bxx1xz</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4</a:t>
            </a:fld>
            <a:endParaRPr lang="zh-CN" altLang="en-US" dirty="0">
              <a:solidFill>
                <a:prstClr val="black"/>
              </a:solidFill>
            </a:endParaRPr>
          </a:p>
        </p:txBody>
      </p:sp>
    </p:spTree>
    <p:extLst>
      <p:ext uri="{BB962C8B-B14F-4D97-AF65-F5344CB8AC3E}">
        <p14:creationId xmlns:p14="http://schemas.microsoft.com/office/powerpoint/2010/main" val="212166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dissolve">
                                      <p:cBhvr>
                                        <p:cTn id="12" dur="500"/>
                                        <p:tgtEl>
                                          <p:spTgt spid="1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
                                            <p:txEl>
                                              <p:pRg st="2" end="2"/>
                                            </p:txEl>
                                          </p:spTgt>
                                        </p:tgtEl>
                                        <p:attrNameLst>
                                          <p:attrName>style.visibility</p:attrName>
                                        </p:attrNameLst>
                                      </p:cBhvr>
                                      <p:to>
                                        <p:strVal val="visible"/>
                                      </p:to>
                                    </p:set>
                                    <p:animEffect transition="in" filter="dissolve">
                                      <p:cBhvr>
                                        <p:cTn id="17" dur="500"/>
                                        <p:tgtEl>
                                          <p:spTgt spid="1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xEl>
                                              <p:pRg st="3" end="3"/>
                                            </p:txEl>
                                          </p:spTgt>
                                        </p:tgtEl>
                                        <p:attrNameLst>
                                          <p:attrName>style.visibility</p:attrName>
                                        </p:attrNameLst>
                                      </p:cBhvr>
                                      <p:to>
                                        <p:strVal val="visible"/>
                                      </p:to>
                                    </p:set>
                                    <p:animEffect transition="in" filter="dissolve">
                                      <p:cBhvr>
                                        <p:cTn id="22" dur="500"/>
                                        <p:tgtEl>
                                          <p:spTgt spid="1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xEl>
                                              <p:pRg st="4" end="4"/>
                                            </p:txEl>
                                          </p:spTgt>
                                        </p:tgtEl>
                                        <p:attrNameLst>
                                          <p:attrName>style.visibility</p:attrName>
                                        </p:attrNameLst>
                                      </p:cBhvr>
                                      <p:to>
                                        <p:strVal val="visible"/>
                                      </p:to>
                                    </p:set>
                                    <p:animEffect transition="in" filter="dissolve">
                                      <p:cBhvr>
                                        <p:cTn id="27"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318766" y="1412775"/>
            <a:ext cx="7586588" cy="612000"/>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zh-CN" altLang="en-US" sz="2400" b="1" dirty="0">
                <a:solidFill>
                  <a:srgbClr val="000000"/>
                </a:solidFill>
                <a:latin typeface="Times New Roman" pitchFamily="18" charset="0"/>
                <a:cs typeface="Times New Roman" pitchFamily="18" charset="0"/>
              </a:rPr>
              <a:t>基本门元件名  </a:t>
            </a:r>
            <a:r>
              <a:rPr kumimoji="1" lang="en-US" altLang="zh-CN" sz="2400" b="1" dirty="0">
                <a:solidFill>
                  <a:srgbClr val="000000"/>
                </a:solidFill>
                <a:latin typeface="Times New Roman" pitchFamily="18" charset="0"/>
                <a:cs typeface="Times New Roman" pitchFamily="18" charset="0"/>
              </a:rPr>
              <a:t>&lt;</a:t>
            </a:r>
            <a:r>
              <a:rPr kumimoji="1" lang="zh-CN" altLang="en-US" sz="2400" b="1" dirty="0">
                <a:solidFill>
                  <a:srgbClr val="000000"/>
                </a:solidFill>
                <a:latin typeface="Times New Roman" pitchFamily="18" charset="0"/>
                <a:cs typeface="Times New Roman" pitchFamily="18" charset="0"/>
              </a:rPr>
              <a:t>门例化名</a:t>
            </a:r>
            <a:r>
              <a:rPr kumimoji="1" lang="en-US" altLang="zh-CN" sz="2400" b="1" dirty="0">
                <a:solidFill>
                  <a:srgbClr val="000000"/>
                </a:solidFill>
                <a:latin typeface="Times New Roman" pitchFamily="18" charset="0"/>
                <a:cs typeface="Times New Roman" pitchFamily="18" charset="0"/>
              </a:rPr>
              <a:t>&gt;   </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&lt;</a:t>
            </a:r>
            <a:r>
              <a:rPr kumimoji="1" lang="zh-CN" altLang="en-US" sz="2400" b="1" dirty="0">
                <a:solidFill>
                  <a:srgbClr val="000000"/>
                </a:solidFill>
                <a:latin typeface="Times New Roman" pitchFamily="18" charset="0"/>
                <a:cs typeface="Times New Roman" pitchFamily="18" charset="0"/>
              </a:rPr>
              <a:t>端口关联列表</a:t>
            </a:r>
            <a:r>
              <a:rPr kumimoji="1" lang="en-US" altLang="zh-CN" sz="2400" b="1" dirty="0">
                <a:solidFill>
                  <a:srgbClr val="000000"/>
                </a:solidFill>
                <a:latin typeface="Times New Roman" pitchFamily="18" charset="0"/>
                <a:cs typeface="Times New Roman" pitchFamily="18" charset="0"/>
              </a:rPr>
              <a:t>&gt;</a:t>
            </a:r>
            <a:r>
              <a:rPr kumimoji="1" lang="zh-CN" altLang="en-US" sz="2400" b="1" dirty="0">
                <a:solidFill>
                  <a:srgbClr val="000000"/>
                </a:solidFill>
                <a:latin typeface="Times New Roman" pitchFamily="18" charset="0"/>
                <a:cs typeface="Times New Roman" pitchFamily="18" charset="0"/>
              </a:rPr>
              <a:t>）</a:t>
            </a:r>
            <a:endParaRPr kumimoji="1" lang="en-US" altLang="zh-CN" sz="2400" b="1" dirty="0">
              <a:solidFill>
                <a:srgbClr val="000000"/>
              </a:solidFill>
              <a:latin typeface="Times New Roman" pitchFamily="18" charset="0"/>
              <a:cs typeface="Times New Roman" pitchFamily="18" charset="0"/>
            </a:endParaRPr>
          </a:p>
        </p:txBody>
      </p:sp>
      <p:sp>
        <p:nvSpPr>
          <p:cNvPr id="7" name="矩形 6"/>
          <p:cNvSpPr>
            <a:spLocks noChangeArrowheads="1"/>
          </p:cNvSpPr>
          <p:nvPr/>
        </p:nvSpPr>
        <p:spPr bwMode="auto">
          <a:xfrm>
            <a:off x="1246758" y="692696"/>
            <a:ext cx="7658596" cy="46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调用门元件：</a:t>
            </a:r>
            <a:endParaRPr lang="en-US" altLang="zh-CN" sz="2400" b="1" dirty="0">
              <a:latin typeface="Times New Roman" pitchFamily="18" charset="0"/>
              <a:cs typeface="Times New Roman" pitchFamily="18" charset="0"/>
            </a:endParaRPr>
          </a:p>
        </p:txBody>
      </p:sp>
      <p:sp>
        <p:nvSpPr>
          <p:cNvPr id="8" name="Rectangle 3"/>
          <p:cNvSpPr>
            <a:spLocks noChangeArrowheads="1"/>
          </p:cNvSpPr>
          <p:nvPr/>
        </p:nvSpPr>
        <p:spPr bwMode="auto">
          <a:xfrm>
            <a:off x="1331640" y="3284984"/>
            <a:ext cx="7586588"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zh-CN" altLang="en-US" sz="2400" b="1" dirty="0">
                <a:solidFill>
                  <a:srgbClr val="000000"/>
                </a:solidFill>
                <a:latin typeface="Times New Roman" pitchFamily="18" charset="0"/>
                <a:cs typeface="Times New Roman" pitchFamily="18" charset="0"/>
              </a:rPr>
              <a:t>（输出，输入，使能（控制），</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a:t>
            </a:r>
          </a:p>
        </p:txBody>
      </p:sp>
      <p:sp>
        <p:nvSpPr>
          <p:cNvPr id="9" name="矩形 8"/>
          <p:cNvSpPr>
            <a:spLocks noChangeArrowheads="1"/>
          </p:cNvSpPr>
          <p:nvPr/>
        </p:nvSpPr>
        <p:spPr bwMode="auto">
          <a:xfrm>
            <a:off x="1043608" y="2636912"/>
            <a:ext cx="6421586" cy="46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540000" indent="-216000" eaLnBrk="1" hangingPunct="1">
              <a:lnSpc>
                <a:spcPct val="110000"/>
              </a:lnSpc>
              <a:spcBef>
                <a:spcPts val="0"/>
              </a:spcBef>
              <a:spcAft>
                <a:spcPts val="600"/>
              </a:spcAft>
              <a:buClr>
                <a:schemeClr val="tx1"/>
              </a:buClr>
              <a:buFont typeface="Arial" panose="020B0604020202020204" pitchFamily="34" charset="0"/>
              <a:buChar char="•"/>
            </a:pPr>
            <a:r>
              <a:rPr lang="zh-CN" altLang="en-US" sz="2400" b="1" dirty="0">
                <a:latin typeface="Times New Roman" pitchFamily="18" charset="0"/>
                <a:cs typeface="Times New Roman" pitchFamily="18" charset="0"/>
              </a:rPr>
              <a:t>三态门的端口关联列表按以下顺序列出：</a:t>
            </a:r>
          </a:p>
        </p:txBody>
      </p:sp>
      <p:sp>
        <p:nvSpPr>
          <p:cNvPr id="10" name="Rectangle 3"/>
          <p:cNvSpPr>
            <a:spLocks noChangeArrowheads="1"/>
          </p:cNvSpPr>
          <p:nvPr/>
        </p:nvSpPr>
        <p:spPr bwMode="auto">
          <a:xfrm>
            <a:off x="1331640" y="4149080"/>
            <a:ext cx="7586588" cy="1107996"/>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0"/>
              </a:spcAft>
            </a:pPr>
            <a:r>
              <a:rPr kumimoji="1" lang="zh-CN" altLang="en-US" sz="2200" b="1" dirty="0">
                <a:solidFill>
                  <a:srgbClr val="000000"/>
                </a:solidFill>
                <a:latin typeface="Times New Roman" pitchFamily="18" charset="0"/>
                <a:cs typeface="Times New Roman" pitchFamily="18" charset="0"/>
              </a:rPr>
              <a:t>例：</a:t>
            </a:r>
            <a:endParaRPr kumimoji="1" lang="en-US" altLang="zh-CN" sz="2200" b="1" dirty="0">
              <a:solidFill>
                <a:srgbClr val="000000"/>
              </a:solidFill>
              <a:latin typeface="Times New Roman" pitchFamily="18" charset="0"/>
              <a:cs typeface="Times New Roman" pitchFamily="18" charset="0"/>
            </a:endParaRPr>
          </a:p>
          <a:p>
            <a:pPr eaLnBrk="0" hangingPunct="0">
              <a:spcAft>
                <a:spcPts val="0"/>
              </a:spcAft>
            </a:pPr>
            <a:r>
              <a:rPr kumimoji="1" lang="en-US" altLang="zh-CN" sz="2200" b="1" dirty="0">
                <a:solidFill>
                  <a:srgbClr val="000000"/>
                </a:solidFill>
                <a:latin typeface="Times New Roman" pitchFamily="18" charset="0"/>
                <a:cs typeface="Times New Roman" pitchFamily="18" charset="0"/>
              </a:rPr>
              <a:t>bufif1 U1 (out, in, enable);</a:t>
            </a:r>
            <a:r>
              <a:rPr kumimoji="1" lang="en-US" altLang="zh-CN" sz="2200" b="1" dirty="0">
                <a:solidFill>
                  <a:schemeClr val="accent6">
                    <a:lumMod val="50000"/>
                  </a:schemeClr>
                </a:solidFill>
                <a:latin typeface="Times New Roman" pitchFamily="18" charset="0"/>
                <a:cs typeface="Times New Roman" pitchFamily="18" charset="0"/>
              </a:rPr>
              <a:t>//</a:t>
            </a:r>
            <a:r>
              <a:rPr kumimoji="1" lang="zh-CN" altLang="en-US" sz="2200" b="1" dirty="0">
                <a:solidFill>
                  <a:schemeClr val="accent6">
                    <a:lumMod val="50000"/>
                  </a:schemeClr>
                </a:solidFill>
                <a:latin typeface="Times New Roman" pitchFamily="18" charset="0"/>
                <a:cs typeface="Times New Roman" pitchFamily="18" charset="0"/>
              </a:rPr>
              <a:t>高电平使能三态门，例化名</a:t>
            </a:r>
            <a:r>
              <a:rPr kumimoji="1" lang="en-US" altLang="zh-CN" sz="2200" b="1" dirty="0">
                <a:solidFill>
                  <a:schemeClr val="accent6">
                    <a:lumMod val="50000"/>
                  </a:schemeClr>
                </a:solidFill>
                <a:latin typeface="Times New Roman" pitchFamily="18" charset="0"/>
                <a:cs typeface="Times New Roman" pitchFamily="18" charset="0"/>
              </a:rPr>
              <a:t>U1</a:t>
            </a:r>
          </a:p>
          <a:p>
            <a:pPr eaLnBrk="0" hangingPunct="0">
              <a:spcAft>
                <a:spcPts val="0"/>
              </a:spcAft>
            </a:pPr>
            <a:r>
              <a:rPr kumimoji="1" lang="en-US" altLang="zh-CN" sz="2200" b="1" dirty="0">
                <a:solidFill>
                  <a:srgbClr val="000000"/>
                </a:solidFill>
                <a:latin typeface="Times New Roman" pitchFamily="18" charset="0"/>
                <a:cs typeface="Times New Roman" pitchFamily="18" charset="0"/>
              </a:rPr>
              <a:t>bufif2 U2 (out, in, ctrl);</a:t>
            </a:r>
            <a:r>
              <a:rPr kumimoji="1" lang="en-US" altLang="zh-CN" sz="2200" b="1" dirty="0">
                <a:solidFill>
                  <a:schemeClr val="accent6">
                    <a:lumMod val="50000"/>
                  </a:schemeClr>
                </a:solidFill>
                <a:latin typeface="Times New Roman" pitchFamily="18" charset="0"/>
                <a:cs typeface="Times New Roman" pitchFamily="18" charset="0"/>
              </a:rPr>
              <a:t>//</a:t>
            </a:r>
            <a:r>
              <a:rPr kumimoji="1" lang="zh-CN" altLang="en-US" sz="2200" b="1" dirty="0">
                <a:solidFill>
                  <a:schemeClr val="accent6">
                    <a:lumMod val="50000"/>
                  </a:schemeClr>
                </a:solidFill>
                <a:latin typeface="Times New Roman" pitchFamily="18" charset="0"/>
                <a:cs typeface="Times New Roman" pitchFamily="18" charset="0"/>
              </a:rPr>
              <a:t>低电平使能三态门，例化名</a:t>
            </a:r>
            <a:r>
              <a:rPr kumimoji="1" lang="en-US" altLang="zh-CN" sz="2200" b="1" dirty="0">
                <a:solidFill>
                  <a:schemeClr val="accent6">
                    <a:lumMod val="50000"/>
                  </a:schemeClr>
                </a:solidFill>
                <a:latin typeface="Times New Roman" pitchFamily="18" charset="0"/>
                <a:cs typeface="Times New Roman" pitchFamily="18" charset="0"/>
              </a:rPr>
              <a:t>U2</a:t>
            </a:r>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40</a:t>
            </a:fld>
            <a:endParaRPr lang="zh-CN" altLang="en-US" dirty="0">
              <a:solidFill>
                <a:prstClr val="black"/>
              </a:solidFill>
            </a:endParaRPr>
          </a:p>
        </p:txBody>
      </p:sp>
    </p:spTree>
    <p:extLst>
      <p:ext uri="{BB962C8B-B14F-4D97-AF65-F5344CB8AC3E}">
        <p14:creationId xmlns:p14="http://schemas.microsoft.com/office/powerpoint/2010/main" val="175463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318766" y="1412775"/>
            <a:ext cx="7586588" cy="612000"/>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zh-CN" altLang="en-US" sz="2400" b="1" dirty="0">
                <a:solidFill>
                  <a:srgbClr val="000000"/>
                </a:solidFill>
                <a:latin typeface="Times New Roman" pitchFamily="18" charset="0"/>
                <a:cs typeface="Times New Roman" pitchFamily="18" charset="0"/>
              </a:rPr>
              <a:t>基本门元件名  </a:t>
            </a:r>
            <a:r>
              <a:rPr kumimoji="1" lang="en-US" altLang="zh-CN" sz="2400" b="1" dirty="0">
                <a:solidFill>
                  <a:srgbClr val="000000"/>
                </a:solidFill>
                <a:latin typeface="Times New Roman" pitchFamily="18" charset="0"/>
                <a:cs typeface="Times New Roman" pitchFamily="18" charset="0"/>
              </a:rPr>
              <a:t>&lt;</a:t>
            </a:r>
            <a:r>
              <a:rPr kumimoji="1" lang="zh-CN" altLang="en-US" sz="2400" b="1" dirty="0">
                <a:solidFill>
                  <a:srgbClr val="000000"/>
                </a:solidFill>
                <a:latin typeface="Times New Roman" pitchFamily="18" charset="0"/>
                <a:cs typeface="Times New Roman" pitchFamily="18" charset="0"/>
              </a:rPr>
              <a:t>门例化名</a:t>
            </a:r>
            <a:r>
              <a:rPr kumimoji="1" lang="en-US" altLang="zh-CN" sz="2400" b="1" dirty="0">
                <a:solidFill>
                  <a:srgbClr val="000000"/>
                </a:solidFill>
                <a:latin typeface="Times New Roman" pitchFamily="18" charset="0"/>
                <a:cs typeface="Times New Roman" pitchFamily="18" charset="0"/>
              </a:rPr>
              <a:t>&gt;   </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&lt;</a:t>
            </a:r>
            <a:r>
              <a:rPr kumimoji="1" lang="zh-CN" altLang="en-US" sz="2400" b="1" dirty="0">
                <a:solidFill>
                  <a:srgbClr val="000000"/>
                </a:solidFill>
                <a:latin typeface="Times New Roman" pitchFamily="18" charset="0"/>
                <a:cs typeface="Times New Roman" pitchFamily="18" charset="0"/>
              </a:rPr>
              <a:t>端口关联列表</a:t>
            </a:r>
            <a:r>
              <a:rPr kumimoji="1" lang="en-US" altLang="zh-CN" sz="2400" b="1" dirty="0">
                <a:solidFill>
                  <a:srgbClr val="000000"/>
                </a:solidFill>
                <a:latin typeface="Times New Roman" pitchFamily="18" charset="0"/>
                <a:cs typeface="Times New Roman" pitchFamily="18" charset="0"/>
              </a:rPr>
              <a:t>&gt;</a:t>
            </a:r>
            <a:r>
              <a:rPr kumimoji="1" lang="zh-CN" altLang="en-US" sz="2400" b="1" dirty="0">
                <a:solidFill>
                  <a:srgbClr val="000000"/>
                </a:solidFill>
                <a:latin typeface="Times New Roman" pitchFamily="18" charset="0"/>
                <a:cs typeface="Times New Roman" pitchFamily="18" charset="0"/>
              </a:rPr>
              <a:t>）</a:t>
            </a:r>
            <a:endParaRPr kumimoji="1" lang="en-US" altLang="zh-CN" sz="2400" b="1" dirty="0">
              <a:solidFill>
                <a:srgbClr val="000000"/>
              </a:solidFill>
              <a:latin typeface="Times New Roman" pitchFamily="18" charset="0"/>
              <a:cs typeface="Times New Roman" pitchFamily="18" charset="0"/>
            </a:endParaRPr>
          </a:p>
        </p:txBody>
      </p:sp>
      <p:sp>
        <p:nvSpPr>
          <p:cNvPr id="7" name="矩形 6"/>
          <p:cNvSpPr>
            <a:spLocks noChangeArrowheads="1"/>
          </p:cNvSpPr>
          <p:nvPr/>
        </p:nvSpPr>
        <p:spPr bwMode="auto">
          <a:xfrm>
            <a:off x="1246758" y="692696"/>
            <a:ext cx="7658596" cy="465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调用门元件：</a:t>
            </a:r>
            <a:endParaRPr lang="en-US" altLang="zh-CN" sz="2400" b="1" dirty="0">
              <a:latin typeface="Times New Roman" pitchFamily="18" charset="0"/>
              <a:cs typeface="Times New Roman" pitchFamily="18" charset="0"/>
            </a:endParaRPr>
          </a:p>
        </p:txBody>
      </p:sp>
      <p:sp>
        <p:nvSpPr>
          <p:cNvPr id="8" name="Rectangle 3"/>
          <p:cNvSpPr>
            <a:spLocks noChangeArrowheads="1"/>
          </p:cNvSpPr>
          <p:nvPr/>
        </p:nvSpPr>
        <p:spPr bwMode="auto">
          <a:xfrm>
            <a:off x="1331640" y="3717032"/>
            <a:ext cx="7586588" cy="461665"/>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1200"/>
              </a:spcAft>
            </a:pPr>
            <a:r>
              <a:rPr kumimoji="1" lang="zh-CN" altLang="en-US" sz="2400" b="1" dirty="0">
                <a:solidFill>
                  <a:srgbClr val="000000"/>
                </a:solidFill>
                <a:latin typeface="Times New Roman" pitchFamily="18" charset="0"/>
                <a:cs typeface="Times New Roman" pitchFamily="18" charset="0"/>
              </a:rPr>
              <a:t>（输出</a:t>
            </a:r>
            <a:r>
              <a:rPr kumimoji="1" lang="en-US" altLang="zh-CN" sz="2400" b="1" dirty="0">
                <a:solidFill>
                  <a:srgbClr val="000000"/>
                </a:solidFill>
                <a:latin typeface="Times New Roman" pitchFamily="18" charset="0"/>
                <a:cs typeface="Times New Roman" pitchFamily="18" charset="0"/>
              </a:rPr>
              <a:t>1</a:t>
            </a:r>
            <a:r>
              <a:rPr kumimoji="1" lang="zh-CN" altLang="en-US" sz="2400" b="1" dirty="0">
                <a:solidFill>
                  <a:srgbClr val="000000"/>
                </a:solidFill>
                <a:latin typeface="Times New Roman" pitchFamily="18" charset="0"/>
                <a:cs typeface="Times New Roman" pitchFamily="18" charset="0"/>
              </a:rPr>
              <a:t>，输出</a:t>
            </a:r>
            <a:r>
              <a:rPr kumimoji="1" lang="en-US" altLang="zh-CN" sz="2400" b="1" dirty="0">
                <a:solidFill>
                  <a:srgbClr val="000000"/>
                </a:solidFill>
                <a:latin typeface="Times New Roman" pitchFamily="18" charset="0"/>
                <a:cs typeface="Times New Roman" pitchFamily="18" charset="0"/>
              </a:rPr>
              <a:t>2</a:t>
            </a:r>
            <a:r>
              <a:rPr kumimoji="1" lang="zh-CN" altLang="en-US" sz="2400" b="1" dirty="0">
                <a:solidFill>
                  <a:srgbClr val="000000"/>
                </a:solidFill>
                <a:latin typeface="Times New Roman" pitchFamily="18" charset="0"/>
                <a:cs typeface="Times New Roman" pitchFamily="18" charset="0"/>
              </a:rPr>
              <a:t>，输出</a:t>
            </a:r>
            <a:r>
              <a:rPr kumimoji="1" lang="en-US" altLang="zh-CN" sz="2400" b="1" dirty="0">
                <a:solidFill>
                  <a:srgbClr val="000000"/>
                </a:solidFill>
                <a:latin typeface="Times New Roman" pitchFamily="18" charset="0"/>
                <a:cs typeface="Times New Roman" pitchFamily="18" charset="0"/>
              </a:rPr>
              <a:t>3</a:t>
            </a:r>
            <a:r>
              <a:rPr kumimoji="1" lang="zh-CN" altLang="en-US" sz="2400" b="1" dirty="0">
                <a:solidFill>
                  <a:srgbClr val="000000"/>
                </a:solidFill>
                <a:latin typeface="Times New Roman" pitchFamily="18" charset="0"/>
                <a:cs typeface="Times New Roman" pitchFamily="18" charset="0"/>
              </a:rPr>
              <a:t>，</a:t>
            </a:r>
            <a:r>
              <a:rPr kumimoji="1" lang="en-US" altLang="zh-CN" sz="2400" b="1" dirty="0">
                <a:solidFill>
                  <a:srgbClr val="000000"/>
                </a:solidFill>
                <a:latin typeface="Times New Roman" pitchFamily="18" charset="0"/>
                <a:cs typeface="Times New Roman" pitchFamily="18" charset="0"/>
              </a:rPr>
              <a:t>…</a:t>
            </a:r>
            <a:r>
              <a:rPr kumimoji="1" lang="zh-CN" altLang="en-US" sz="2400" b="1" dirty="0">
                <a:solidFill>
                  <a:srgbClr val="000000"/>
                </a:solidFill>
                <a:latin typeface="Times New Roman" pitchFamily="18" charset="0"/>
                <a:cs typeface="Times New Roman" pitchFamily="18" charset="0"/>
              </a:rPr>
              <a:t>，输入）</a:t>
            </a:r>
          </a:p>
        </p:txBody>
      </p:sp>
      <p:sp>
        <p:nvSpPr>
          <p:cNvPr id="9" name="矩形 8"/>
          <p:cNvSpPr>
            <a:spLocks noChangeArrowheads="1"/>
          </p:cNvSpPr>
          <p:nvPr/>
        </p:nvSpPr>
        <p:spPr bwMode="auto">
          <a:xfrm>
            <a:off x="1043608" y="2636912"/>
            <a:ext cx="7861746"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540000" indent="-216000" eaLnBrk="1" hangingPunct="1">
              <a:lnSpc>
                <a:spcPct val="110000"/>
              </a:lnSpc>
              <a:spcBef>
                <a:spcPts val="0"/>
              </a:spcBef>
              <a:spcAft>
                <a:spcPts val="600"/>
              </a:spcAft>
              <a:buClr>
                <a:schemeClr val="tx1"/>
              </a:buClr>
              <a:buFont typeface="Arial" panose="020B0604020202020204" pitchFamily="34" charset="0"/>
              <a:buChar char="•"/>
            </a:pPr>
            <a:r>
              <a:rPr lang="zh-CN" altLang="en-US" sz="2400" b="1" dirty="0">
                <a:latin typeface="Times New Roman" pitchFamily="18" charset="0"/>
                <a:cs typeface="Times New Roman" pitchFamily="18" charset="0"/>
              </a:rPr>
              <a:t>对于</a:t>
            </a:r>
            <a:r>
              <a:rPr lang="en-US" altLang="zh-CN" sz="2400" b="1" dirty="0" err="1">
                <a:latin typeface="Times New Roman" pitchFamily="18" charset="0"/>
                <a:cs typeface="Times New Roman" pitchFamily="18" charset="0"/>
              </a:rPr>
              <a:t>buf</a:t>
            </a:r>
            <a:r>
              <a:rPr lang="zh-CN" altLang="en-US" sz="2400" b="1" dirty="0">
                <a:latin typeface="Times New Roman" pitchFamily="18" charset="0"/>
                <a:cs typeface="Times New Roman" pitchFamily="18" charset="0"/>
              </a:rPr>
              <a:t>和</a:t>
            </a:r>
            <a:r>
              <a:rPr lang="en-US" altLang="zh-CN" sz="2400" b="1" dirty="0">
                <a:latin typeface="Times New Roman" pitchFamily="18" charset="0"/>
                <a:cs typeface="Times New Roman" pitchFamily="18" charset="0"/>
              </a:rPr>
              <a:t>not</a:t>
            </a:r>
            <a:r>
              <a:rPr lang="zh-CN" altLang="en-US" sz="2400" b="1" dirty="0">
                <a:latin typeface="Times New Roman" pitchFamily="18" charset="0"/>
                <a:cs typeface="Times New Roman" pitchFamily="18" charset="0"/>
              </a:rPr>
              <a:t>两种元件，允许多个输出，</a:t>
            </a:r>
            <a:r>
              <a:rPr lang="zh-CN" altLang="en-US" sz="2400" b="1">
                <a:latin typeface="Times New Roman" pitchFamily="18" charset="0"/>
                <a:cs typeface="Times New Roman" pitchFamily="18" charset="0"/>
              </a:rPr>
              <a:t>但只能有一</a:t>
            </a:r>
            <a:r>
              <a:rPr lang="zh-CN" altLang="en-US" sz="2400" b="1" dirty="0">
                <a:latin typeface="Times New Roman" pitchFamily="18" charset="0"/>
                <a:cs typeface="Times New Roman" pitchFamily="18" charset="0"/>
              </a:rPr>
              <a:t>个输入：</a:t>
            </a:r>
          </a:p>
        </p:txBody>
      </p:sp>
      <p:sp>
        <p:nvSpPr>
          <p:cNvPr id="10" name="Rectangle 3"/>
          <p:cNvSpPr>
            <a:spLocks noChangeArrowheads="1"/>
          </p:cNvSpPr>
          <p:nvPr/>
        </p:nvSpPr>
        <p:spPr bwMode="auto">
          <a:xfrm>
            <a:off x="1331640" y="4538737"/>
            <a:ext cx="7586588" cy="1107996"/>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spcAft>
                <a:spcPts val="0"/>
              </a:spcAft>
            </a:pPr>
            <a:r>
              <a:rPr kumimoji="1" lang="zh-CN" altLang="en-US" sz="2200" b="1" dirty="0">
                <a:solidFill>
                  <a:srgbClr val="000000"/>
                </a:solidFill>
                <a:latin typeface="Times New Roman" pitchFamily="18" charset="0"/>
                <a:cs typeface="Times New Roman" pitchFamily="18" charset="0"/>
              </a:rPr>
              <a:t>例：</a:t>
            </a:r>
            <a:endParaRPr kumimoji="1" lang="en-US" altLang="zh-CN" sz="2200" b="1" dirty="0">
              <a:solidFill>
                <a:srgbClr val="000000"/>
              </a:solidFill>
              <a:latin typeface="Times New Roman" pitchFamily="18" charset="0"/>
              <a:cs typeface="Times New Roman" pitchFamily="18" charset="0"/>
            </a:endParaRPr>
          </a:p>
          <a:p>
            <a:pPr eaLnBrk="0" hangingPunct="0">
              <a:spcAft>
                <a:spcPts val="0"/>
              </a:spcAft>
            </a:pPr>
            <a:r>
              <a:rPr kumimoji="1" lang="en-US" altLang="zh-CN" sz="2200" b="1" dirty="0" err="1">
                <a:solidFill>
                  <a:srgbClr val="000000"/>
                </a:solidFill>
                <a:latin typeface="Times New Roman" pitchFamily="18" charset="0"/>
                <a:cs typeface="Times New Roman" pitchFamily="18" charset="0"/>
              </a:rPr>
              <a:t>buf</a:t>
            </a:r>
            <a:r>
              <a:rPr kumimoji="1" lang="en-US" altLang="zh-CN" sz="2200" b="1" dirty="0">
                <a:solidFill>
                  <a:srgbClr val="000000"/>
                </a:solidFill>
                <a:latin typeface="Times New Roman" pitchFamily="18" charset="0"/>
                <a:cs typeface="Times New Roman" pitchFamily="18" charset="0"/>
              </a:rPr>
              <a:t> U1 (out1, out2, in);</a:t>
            </a:r>
            <a:r>
              <a:rPr kumimoji="1" lang="en-US" altLang="zh-CN" sz="2200" b="1" dirty="0">
                <a:solidFill>
                  <a:schemeClr val="accent6">
                    <a:lumMod val="50000"/>
                  </a:schemeClr>
                </a:solidFill>
                <a:latin typeface="Times New Roman" pitchFamily="18" charset="0"/>
                <a:cs typeface="Times New Roman" pitchFamily="18" charset="0"/>
              </a:rPr>
              <a:t>//1</a:t>
            </a:r>
            <a:r>
              <a:rPr kumimoji="1" lang="zh-CN" altLang="en-US" sz="2200" b="1" dirty="0">
                <a:solidFill>
                  <a:schemeClr val="accent6">
                    <a:lumMod val="50000"/>
                  </a:schemeClr>
                </a:solidFill>
                <a:latin typeface="Times New Roman" pitchFamily="18" charset="0"/>
                <a:cs typeface="Times New Roman" pitchFamily="18" charset="0"/>
              </a:rPr>
              <a:t>输入</a:t>
            </a:r>
            <a:r>
              <a:rPr kumimoji="1" lang="en-US" altLang="zh-CN" sz="2200" b="1" dirty="0">
                <a:solidFill>
                  <a:schemeClr val="accent6">
                    <a:lumMod val="50000"/>
                  </a:schemeClr>
                </a:solidFill>
                <a:latin typeface="Times New Roman" pitchFamily="18" charset="0"/>
                <a:cs typeface="Times New Roman" pitchFamily="18" charset="0"/>
              </a:rPr>
              <a:t>in</a:t>
            </a:r>
            <a:r>
              <a:rPr kumimoji="1" lang="zh-CN" altLang="en-US" sz="2200" b="1" dirty="0">
                <a:solidFill>
                  <a:schemeClr val="accent6">
                    <a:lumMod val="50000"/>
                  </a:schemeClr>
                </a:solidFill>
                <a:latin typeface="Times New Roman" pitchFamily="18" charset="0"/>
                <a:cs typeface="Times New Roman" pitchFamily="18" charset="0"/>
              </a:rPr>
              <a:t>，</a:t>
            </a:r>
            <a:r>
              <a:rPr kumimoji="1" lang="en-US" altLang="zh-CN" sz="2200" b="1" dirty="0">
                <a:solidFill>
                  <a:schemeClr val="accent6">
                    <a:lumMod val="50000"/>
                  </a:schemeClr>
                </a:solidFill>
                <a:latin typeface="Times New Roman" pitchFamily="18" charset="0"/>
                <a:cs typeface="Times New Roman" pitchFamily="18" charset="0"/>
              </a:rPr>
              <a:t>2</a:t>
            </a:r>
            <a:r>
              <a:rPr kumimoji="1" lang="zh-CN" altLang="en-US" sz="2200" b="1" dirty="0">
                <a:solidFill>
                  <a:schemeClr val="accent6">
                    <a:lumMod val="50000"/>
                  </a:schemeClr>
                </a:solidFill>
                <a:latin typeface="Times New Roman" pitchFamily="18" charset="0"/>
                <a:cs typeface="Times New Roman" pitchFamily="18" charset="0"/>
              </a:rPr>
              <a:t>输出</a:t>
            </a:r>
            <a:r>
              <a:rPr kumimoji="1" lang="en-US" altLang="zh-CN" sz="2200" b="1" dirty="0">
                <a:solidFill>
                  <a:schemeClr val="accent6">
                    <a:lumMod val="50000"/>
                  </a:schemeClr>
                </a:solidFill>
                <a:latin typeface="Times New Roman" pitchFamily="18" charset="0"/>
                <a:cs typeface="Times New Roman" pitchFamily="18" charset="0"/>
              </a:rPr>
              <a:t>out1,out2</a:t>
            </a:r>
          </a:p>
          <a:p>
            <a:pPr eaLnBrk="0" hangingPunct="0">
              <a:spcAft>
                <a:spcPts val="0"/>
              </a:spcAft>
            </a:pPr>
            <a:r>
              <a:rPr kumimoji="1" lang="en-US" altLang="zh-CN" sz="2200" b="1" dirty="0">
                <a:solidFill>
                  <a:srgbClr val="000000"/>
                </a:solidFill>
                <a:latin typeface="Times New Roman" pitchFamily="18" charset="0"/>
                <a:cs typeface="Times New Roman" pitchFamily="18" charset="0"/>
              </a:rPr>
              <a:t>not U2 (out1, out2, out3, in);</a:t>
            </a:r>
            <a:r>
              <a:rPr kumimoji="1" lang="en-US" altLang="zh-CN" sz="2200" b="1" dirty="0">
                <a:solidFill>
                  <a:schemeClr val="accent6">
                    <a:lumMod val="50000"/>
                  </a:schemeClr>
                </a:solidFill>
                <a:latin typeface="Times New Roman" pitchFamily="18" charset="0"/>
                <a:cs typeface="Times New Roman" pitchFamily="18" charset="0"/>
              </a:rPr>
              <a:t>//1</a:t>
            </a:r>
            <a:r>
              <a:rPr kumimoji="1" lang="zh-CN" altLang="en-US" sz="2200" b="1" dirty="0">
                <a:solidFill>
                  <a:schemeClr val="accent6">
                    <a:lumMod val="50000"/>
                  </a:schemeClr>
                </a:solidFill>
                <a:latin typeface="Times New Roman" pitchFamily="18" charset="0"/>
                <a:cs typeface="Times New Roman" pitchFamily="18" charset="0"/>
              </a:rPr>
              <a:t>输入</a:t>
            </a:r>
            <a:r>
              <a:rPr kumimoji="1" lang="en-US" altLang="zh-CN" sz="2200" b="1" dirty="0">
                <a:solidFill>
                  <a:schemeClr val="accent6">
                    <a:lumMod val="50000"/>
                  </a:schemeClr>
                </a:solidFill>
                <a:latin typeface="Times New Roman" pitchFamily="18" charset="0"/>
                <a:cs typeface="Times New Roman" pitchFamily="18" charset="0"/>
              </a:rPr>
              <a:t>in</a:t>
            </a:r>
            <a:r>
              <a:rPr kumimoji="1" lang="zh-CN" altLang="en-US" sz="2200" b="1" dirty="0">
                <a:solidFill>
                  <a:schemeClr val="accent6">
                    <a:lumMod val="50000"/>
                  </a:schemeClr>
                </a:solidFill>
                <a:latin typeface="Times New Roman" pitchFamily="18" charset="0"/>
                <a:cs typeface="Times New Roman" pitchFamily="18" charset="0"/>
              </a:rPr>
              <a:t>，</a:t>
            </a:r>
            <a:r>
              <a:rPr kumimoji="1" lang="en-US" altLang="zh-CN" sz="2200" b="1" dirty="0">
                <a:solidFill>
                  <a:schemeClr val="accent6">
                    <a:lumMod val="50000"/>
                  </a:schemeClr>
                </a:solidFill>
                <a:latin typeface="Times New Roman" pitchFamily="18" charset="0"/>
                <a:cs typeface="Times New Roman" pitchFamily="18" charset="0"/>
              </a:rPr>
              <a:t>3</a:t>
            </a:r>
            <a:r>
              <a:rPr kumimoji="1" lang="zh-CN" altLang="en-US" sz="2200" b="1" dirty="0">
                <a:solidFill>
                  <a:schemeClr val="accent6">
                    <a:lumMod val="50000"/>
                  </a:schemeClr>
                </a:solidFill>
                <a:latin typeface="Times New Roman" pitchFamily="18" charset="0"/>
                <a:cs typeface="Times New Roman" pitchFamily="18" charset="0"/>
              </a:rPr>
              <a:t>输出</a:t>
            </a:r>
            <a:r>
              <a:rPr kumimoji="1" lang="en-US" altLang="zh-CN" sz="2200" b="1" dirty="0">
                <a:solidFill>
                  <a:schemeClr val="accent6">
                    <a:lumMod val="50000"/>
                  </a:schemeClr>
                </a:solidFill>
                <a:latin typeface="Times New Roman" pitchFamily="18" charset="0"/>
                <a:cs typeface="Times New Roman" pitchFamily="18" charset="0"/>
              </a:rPr>
              <a:t>out1,out2,out3</a:t>
            </a:r>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41</a:t>
            </a:fld>
            <a:endParaRPr lang="zh-CN" altLang="en-US" dirty="0">
              <a:solidFill>
                <a:prstClr val="black"/>
              </a:solidFill>
            </a:endParaRPr>
          </a:p>
        </p:txBody>
      </p:sp>
    </p:spTree>
    <p:extLst>
      <p:ext uri="{BB962C8B-B14F-4D97-AF65-F5344CB8AC3E}">
        <p14:creationId xmlns:p14="http://schemas.microsoft.com/office/powerpoint/2010/main" val="1733182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、实数</a:t>
            </a:r>
          </a:p>
        </p:txBody>
      </p:sp>
      <p:sp>
        <p:nvSpPr>
          <p:cNvPr id="10" name="矩形 9"/>
          <p:cNvSpPr>
            <a:spLocks noChangeArrowheads="1"/>
          </p:cNvSpPr>
          <p:nvPr/>
        </p:nvSpPr>
        <p:spPr bwMode="auto">
          <a:xfrm>
            <a:off x="1115616" y="1124744"/>
            <a:ext cx="7717730" cy="285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12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属于十进制数，通常表述带有小数点，但</a:t>
            </a:r>
            <a:r>
              <a:rPr lang="zh-CN" altLang="en-US" sz="2200" b="1" dirty="0">
                <a:solidFill>
                  <a:srgbClr val="0000FF"/>
                </a:solidFill>
                <a:latin typeface="Times New Roman" pitchFamily="18" charset="0"/>
                <a:cs typeface="Times New Roman" pitchFamily="18" charset="0"/>
              </a:rPr>
              <a:t>小数点两侧必须有数字</a:t>
            </a:r>
            <a:r>
              <a:rPr lang="zh-CN" altLang="en-US" sz="2200" b="1" dirty="0">
                <a:latin typeface="Times New Roman" pitchFamily="18" charset="0"/>
                <a:cs typeface="Times New Roman" pitchFamily="18" charset="0"/>
              </a:rPr>
              <a:t>。如“</a:t>
            </a:r>
            <a:r>
              <a:rPr lang="en-US" altLang="zh-CN" sz="2200" b="1" dirty="0">
                <a:latin typeface="Times New Roman" pitchFamily="18" charset="0"/>
                <a:cs typeface="Times New Roman" pitchFamily="18" charset="0"/>
              </a:rPr>
              <a:t>17. </a:t>
            </a:r>
            <a:r>
              <a:rPr lang="zh-CN" altLang="en-US" sz="2200" b="1" dirty="0">
                <a:latin typeface="Times New Roman" pitchFamily="18" charset="0"/>
                <a:cs typeface="Times New Roman" pitchFamily="18" charset="0"/>
              </a:rPr>
              <a:t>”是错误的表述，而“</a:t>
            </a:r>
            <a:r>
              <a:rPr lang="en-US" altLang="zh-CN" sz="2200" b="1" dirty="0">
                <a:latin typeface="Times New Roman" pitchFamily="18" charset="0"/>
                <a:cs typeface="Times New Roman" pitchFamily="18" charset="0"/>
              </a:rPr>
              <a:t>1.335</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1.0</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0.1</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44.99e-2</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=0.4499</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3E-4</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=0.0003</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88_670_551.453_909</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=88670551.453909</a:t>
            </a:r>
            <a:r>
              <a:rPr lang="zh-CN" altLang="en-US" sz="2200" b="1" dirty="0">
                <a:latin typeface="Times New Roman" pitchFamily="18" charset="0"/>
                <a:cs typeface="Times New Roman" pitchFamily="18" charset="0"/>
              </a:rPr>
              <a:t>）”都是正确的。</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en-US" altLang="zh-CN" sz="2200" b="1" dirty="0">
                <a:latin typeface="Times New Roman" pitchFamily="18" charset="0"/>
                <a:cs typeface="Times New Roman" pitchFamily="18" charset="0"/>
              </a:rPr>
              <a:t>Verilog</a:t>
            </a:r>
            <a:r>
              <a:rPr lang="zh-CN" altLang="en-US" sz="2200" b="1" dirty="0">
                <a:latin typeface="Times New Roman" pitchFamily="18" charset="0"/>
                <a:cs typeface="Times New Roman" pitchFamily="18" charset="0"/>
              </a:rPr>
              <a:t>可以将实数转换为整数，方法是将实数通过</a:t>
            </a:r>
            <a:r>
              <a:rPr lang="zh-CN" altLang="en-US" sz="2200" b="1" dirty="0">
                <a:solidFill>
                  <a:srgbClr val="0000FF"/>
                </a:solidFill>
                <a:latin typeface="Times New Roman" pitchFamily="18" charset="0"/>
                <a:cs typeface="Times New Roman" pitchFamily="18" charset="0"/>
              </a:rPr>
              <a:t>四舍五入</a:t>
            </a:r>
            <a:r>
              <a:rPr lang="zh-CN" altLang="en-US" sz="2200" b="1" dirty="0">
                <a:latin typeface="Times New Roman" pitchFamily="18" charset="0"/>
                <a:cs typeface="Times New Roman" pitchFamily="18" charset="0"/>
              </a:rPr>
              <a:t>的方法转换为最接近的整数。如</a:t>
            </a:r>
            <a:r>
              <a:rPr lang="en-US" altLang="zh-CN" sz="2200" b="1" dirty="0">
                <a:latin typeface="Times New Roman" pitchFamily="18" charset="0"/>
                <a:cs typeface="Times New Roman" pitchFamily="18" charset="0"/>
              </a:rPr>
              <a:t>13.447</a:t>
            </a:r>
            <a:r>
              <a:rPr lang="zh-CN" altLang="en-US" sz="2200" b="1" dirty="0">
                <a:latin typeface="Times New Roman" pitchFamily="18" charset="0"/>
                <a:cs typeface="Times New Roman" pitchFamily="18" charset="0"/>
              </a:rPr>
              <a:t>和</a:t>
            </a:r>
            <a:r>
              <a:rPr lang="en-US" altLang="zh-CN" sz="2200" b="1" dirty="0">
                <a:latin typeface="Times New Roman" pitchFamily="18" charset="0"/>
                <a:cs typeface="Times New Roman" pitchFamily="18" charset="0"/>
              </a:rPr>
              <a:t>13.43</a:t>
            </a:r>
            <a:r>
              <a:rPr lang="zh-CN" altLang="en-US" sz="2200" b="1" dirty="0">
                <a:latin typeface="Times New Roman" pitchFamily="18" charset="0"/>
                <a:cs typeface="Times New Roman" pitchFamily="18" charset="0"/>
              </a:rPr>
              <a:t>都转换为</a:t>
            </a:r>
            <a:r>
              <a:rPr lang="en-US" altLang="zh-CN" sz="2200" b="1" dirty="0">
                <a:latin typeface="Times New Roman" pitchFamily="18" charset="0"/>
                <a:cs typeface="Times New Roman" pitchFamily="18" charset="0"/>
              </a:rPr>
              <a:t>13</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51.6</a:t>
            </a:r>
            <a:r>
              <a:rPr lang="zh-CN" altLang="en-US" sz="2200" b="1" dirty="0">
                <a:latin typeface="Times New Roman" pitchFamily="18" charset="0"/>
                <a:cs typeface="Times New Roman" pitchFamily="18" charset="0"/>
              </a:rPr>
              <a:t>和</a:t>
            </a:r>
            <a:r>
              <a:rPr lang="en-US" altLang="zh-CN" sz="2200" b="1" dirty="0">
                <a:latin typeface="Times New Roman" pitchFamily="18" charset="0"/>
                <a:cs typeface="Times New Roman" pitchFamily="18" charset="0"/>
              </a:rPr>
              <a:t>51.689</a:t>
            </a:r>
            <a:r>
              <a:rPr lang="zh-CN" altLang="en-US" sz="2200" b="1" dirty="0">
                <a:latin typeface="Times New Roman" pitchFamily="18" charset="0"/>
                <a:cs typeface="Times New Roman" pitchFamily="18" charset="0"/>
              </a:rPr>
              <a:t>都转换为</a:t>
            </a:r>
            <a:r>
              <a:rPr lang="en-US" altLang="zh-CN" sz="2200" b="1" dirty="0">
                <a:latin typeface="Times New Roman" pitchFamily="18" charset="0"/>
                <a:cs typeface="Times New Roman" pitchFamily="18" charset="0"/>
              </a:rPr>
              <a:t>52</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-23.34</a:t>
            </a:r>
            <a:r>
              <a:rPr lang="zh-CN" altLang="en-US" sz="2200" b="1" dirty="0">
                <a:latin typeface="Times New Roman" pitchFamily="18" charset="0"/>
                <a:cs typeface="Times New Roman" pitchFamily="18" charset="0"/>
              </a:rPr>
              <a:t>转换为</a:t>
            </a:r>
            <a:r>
              <a:rPr lang="en-US" altLang="zh-CN" sz="2200" b="1" dirty="0">
                <a:latin typeface="Times New Roman" pitchFamily="18" charset="0"/>
                <a:cs typeface="Times New Roman" pitchFamily="18" charset="0"/>
              </a:rPr>
              <a:t>-23</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5</a:t>
            </a:fld>
            <a:endParaRPr lang="zh-CN" altLang="en-US" dirty="0">
              <a:solidFill>
                <a:prstClr val="black"/>
              </a:solidFill>
            </a:endParaRPr>
          </a:p>
        </p:txBody>
      </p:sp>
    </p:spTree>
    <p:extLst>
      <p:ext uri="{BB962C8B-B14F-4D97-AF65-F5344CB8AC3E}">
        <p14:creationId xmlns:p14="http://schemas.microsoft.com/office/powerpoint/2010/main" val="1091133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3</a:t>
            </a:r>
            <a:r>
              <a:rPr lang="zh-CN" altLang="en-US" sz="2800" b="1" dirty="0">
                <a:solidFill>
                  <a:srgbClr val="0070C0"/>
                </a:solidFill>
                <a:latin typeface="Times New Roman" pitchFamily="18" charset="0"/>
                <a:cs typeface="Times New Roman" pitchFamily="18" charset="0"/>
              </a:rPr>
              <a:t>、字符串</a:t>
            </a:r>
          </a:p>
        </p:txBody>
      </p:sp>
      <p:sp>
        <p:nvSpPr>
          <p:cNvPr id="10" name="矩形 9"/>
          <p:cNvSpPr>
            <a:spLocks noChangeArrowheads="1"/>
          </p:cNvSpPr>
          <p:nvPr/>
        </p:nvSpPr>
        <p:spPr bwMode="auto">
          <a:xfrm>
            <a:off x="1115616" y="1124744"/>
            <a:ext cx="7717730" cy="91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两种类型的字符串：</a:t>
            </a:r>
            <a:r>
              <a:rPr lang="zh-CN" altLang="en-US" sz="2200" b="1" dirty="0">
                <a:solidFill>
                  <a:srgbClr val="0000FF"/>
                </a:solidFill>
                <a:latin typeface="Times New Roman" pitchFamily="18" charset="0"/>
                <a:cs typeface="Times New Roman" pitchFamily="18" charset="0"/>
              </a:rPr>
              <a:t>文字字符串</a:t>
            </a:r>
            <a:r>
              <a:rPr lang="zh-CN" altLang="en-US" sz="2200" b="1" dirty="0">
                <a:latin typeface="Times New Roman" pitchFamily="18" charset="0"/>
                <a:cs typeface="Times New Roman" pitchFamily="18" charset="0"/>
              </a:rPr>
              <a:t>和</a:t>
            </a:r>
            <a:r>
              <a:rPr lang="zh-CN" altLang="en-US" sz="2200" b="1" dirty="0">
                <a:solidFill>
                  <a:srgbClr val="0000FF"/>
                </a:solidFill>
                <a:latin typeface="Times New Roman" pitchFamily="18" charset="0"/>
                <a:cs typeface="Times New Roman" pitchFamily="18" charset="0"/>
              </a:rPr>
              <a:t>数位字符串</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字符串是一维的字符数组，需放在</a:t>
            </a:r>
            <a:r>
              <a:rPr lang="zh-CN" altLang="en-US" sz="2200" b="1" dirty="0">
                <a:solidFill>
                  <a:srgbClr val="0000FF"/>
                </a:solidFill>
                <a:latin typeface="Times New Roman" pitchFamily="18" charset="0"/>
                <a:cs typeface="Times New Roman" pitchFamily="18" charset="0"/>
              </a:rPr>
              <a:t>双引号</a:t>
            </a:r>
            <a:r>
              <a:rPr lang="zh-CN" altLang="en-US" sz="2200" b="1" dirty="0">
                <a:latin typeface="Times New Roman" pitchFamily="18" charset="0"/>
                <a:cs typeface="Times New Roman" pitchFamily="18" charset="0"/>
              </a:rPr>
              <a:t>中。</a:t>
            </a:r>
            <a:endParaRPr lang="en-US" altLang="zh-CN" sz="2200" b="1" dirty="0">
              <a:latin typeface="Times New Roman" pitchFamily="18" charset="0"/>
              <a:cs typeface="Times New Roman" pitchFamily="18" charset="0"/>
            </a:endParaRPr>
          </a:p>
        </p:txBody>
      </p:sp>
      <p:sp>
        <p:nvSpPr>
          <p:cNvPr id="7" name="矩形 6"/>
          <p:cNvSpPr>
            <a:spLocks noChangeArrowheads="1"/>
          </p:cNvSpPr>
          <p:nvPr/>
        </p:nvSpPr>
        <p:spPr bwMode="auto">
          <a:xfrm>
            <a:off x="1115616" y="2154864"/>
            <a:ext cx="7717730"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1</a:t>
            </a:r>
            <a:r>
              <a:rPr lang="zh-CN" altLang="en-US" sz="2200" b="1" dirty="0">
                <a:latin typeface="Times New Roman" pitchFamily="18" charset="0"/>
                <a:cs typeface="Times New Roman" pitchFamily="18" charset="0"/>
              </a:rPr>
              <a:t>）文字字符串：是用双引号括起的一串文字。字符串不能分成多行书写。作用主要是用于仿真时显示一些相关信息，或者指定显示的格式。属于</a:t>
            </a:r>
            <a:r>
              <a:rPr lang="en-US" altLang="zh-CN" sz="2200" b="1" dirty="0" err="1">
                <a:latin typeface="Times New Roman" pitchFamily="18" charset="0"/>
                <a:cs typeface="Times New Roman" pitchFamily="18" charset="0"/>
              </a:rPr>
              <a:t>reg</a:t>
            </a:r>
            <a:r>
              <a:rPr lang="zh-CN" altLang="en-US" sz="2200" b="1" dirty="0">
                <a:latin typeface="Times New Roman" pitchFamily="18" charset="0"/>
                <a:cs typeface="Times New Roman" pitchFamily="18" charset="0"/>
              </a:rPr>
              <a:t>型变量，其宽度为字符串中字符的个数乘以</a:t>
            </a:r>
            <a:r>
              <a:rPr lang="en-US" altLang="zh-CN" sz="2200" b="1" dirty="0">
                <a:latin typeface="Times New Roman" pitchFamily="18" charset="0"/>
                <a:cs typeface="Times New Roman" pitchFamily="18" charset="0"/>
              </a:rPr>
              <a:t>8</a:t>
            </a:r>
            <a:r>
              <a:rPr lang="zh-CN" altLang="en-US" sz="2200" b="1" dirty="0">
                <a:latin typeface="Times New Roman" pitchFamily="18" charset="0"/>
                <a:cs typeface="Times New Roman" pitchFamily="18" charset="0"/>
              </a:rPr>
              <a:t>（用</a:t>
            </a:r>
            <a:r>
              <a:rPr lang="en-US" altLang="zh-CN" sz="2200" b="1" dirty="0">
                <a:latin typeface="Times New Roman" pitchFamily="18" charset="0"/>
                <a:cs typeface="Times New Roman" pitchFamily="18" charset="0"/>
              </a:rPr>
              <a:t>8</a:t>
            </a:r>
            <a:r>
              <a:rPr lang="zh-CN" altLang="en-US" sz="2200" b="1" dirty="0">
                <a:latin typeface="Times New Roman" pitchFamily="18" charset="0"/>
                <a:cs typeface="Times New Roman" pitchFamily="18" charset="0"/>
              </a:rPr>
              <a:t>位</a:t>
            </a:r>
            <a:r>
              <a:rPr lang="en-US" altLang="zh-CN" sz="2200" b="1" dirty="0">
                <a:latin typeface="Times New Roman" pitchFamily="18" charset="0"/>
                <a:cs typeface="Times New Roman" pitchFamily="18" charset="0"/>
              </a:rPr>
              <a:t>ASCII</a:t>
            </a:r>
            <a:r>
              <a:rPr lang="zh-CN" altLang="en-US" sz="2200" b="1" dirty="0">
                <a:latin typeface="Times New Roman" pitchFamily="18" charset="0"/>
                <a:cs typeface="Times New Roman" pitchFamily="18" charset="0"/>
              </a:rPr>
              <a:t>值表示字符）。</a:t>
            </a:r>
            <a:endParaRPr lang="en-US" altLang="zh-CN" sz="2200" b="1" dirty="0">
              <a:latin typeface="Times New Roman" pitchFamily="18" charset="0"/>
              <a:cs typeface="Times New Roman" pitchFamily="18" charset="0"/>
            </a:endParaRPr>
          </a:p>
        </p:txBody>
      </p:sp>
      <p:sp>
        <p:nvSpPr>
          <p:cNvPr id="8" name="Rectangle 3"/>
          <p:cNvSpPr>
            <a:spLocks noChangeArrowheads="1"/>
          </p:cNvSpPr>
          <p:nvPr/>
        </p:nvSpPr>
        <p:spPr bwMode="auto">
          <a:xfrm>
            <a:off x="1171838" y="3947771"/>
            <a:ext cx="7792650" cy="469167"/>
          </a:xfrm>
          <a:prstGeom prst="rect">
            <a:avLst/>
          </a:prstGeom>
          <a:solidFill>
            <a:srgbClr val="FFFF00">
              <a:alpha val="50000"/>
            </a:srgbClr>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53882" dir="13500000" algn="ctr" rotWithShape="0">
                    <a:srgbClr val="808080"/>
                  </a:outerShdw>
                </a:effectLst>
              </a14:hiddenEffects>
            </a:ext>
          </a:ex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lnSpc>
                <a:spcPct val="110000"/>
              </a:lnSpc>
              <a:spcAft>
                <a:spcPts val="1200"/>
              </a:spcAft>
            </a:pPr>
            <a:r>
              <a:rPr kumimoji="1" lang="en-US" altLang="zh-CN" sz="2400" b="1" dirty="0" err="1">
                <a:solidFill>
                  <a:srgbClr val="000000"/>
                </a:solidFill>
                <a:latin typeface="Times New Roman" pitchFamily="18" charset="0"/>
                <a:cs typeface="Times New Roman" pitchFamily="18" charset="0"/>
              </a:rPr>
              <a:t>reg</a:t>
            </a:r>
            <a:r>
              <a:rPr kumimoji="1" lang="en-US" altLang="zh-CN" sz="2400" b="1" dirty="0">
                <a:solidFill>
                  <a:srgbClr val="000000"/>
                </a:solidFill>
                <a:latin typeface="Times New Roman" pitchFamily="18" charset="0"/>
                <a:cs typeface="Times New Roman" pitchFamily="18" charset="0"/>
              </a:rPr>
              <a:t> [8*5: 1] ALM; initial begin ALM=“ERROR”; end</a:t>
            </a:r>
          </a:p>
        </p:txBody>
      </p:sp>
      <p:sp>
        <p:nvSpPr>
          <p:cNvPr id="9" name="矩形 8"/>
          <p:cNvSpPr>
            <a:spLocks noChangeArrowheads="1"/>
          </p:cNvSpPr>
          <p:nvPr/>
        </p:nvSpPr>
        <p:spPr bwMode="auto">
          <a:xfrm>
            <a:off x="1115616" y="4752088"/>
            <a:ext cx="771773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2</a:t>
            </a:r>
            <a:r>
              <a:rPr lang="zh-CN" altLang="en-US" sz="2200" b="1" dirty="0">
                <a:latin typeface="Times New Roman" pitchFamily="18" charset="0"/>
                <a:cs typeface="Times New Roman" pitchFamily="18" charset="0"/>
              </a:rPr>
              <a:t>）数位字符串：也称位矢量，与文字字符串相似，所代表的是二进制、八进制或十六进制的数组。</a:t>
            </a:r>
            <a:endParaRPr lang="en-US" altLang="zh-CN" sz="2200" b="1" dirty="0">
              <a:latin typeface="Times New Roman" pitchFamily="18" charset="0"/>
              <a:cs typeface="Times New Roman" pitchFamily="18" charset="0"/>
            </a:endParaRPr>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6</a:t>
            </a:fld>
            <a:endParaRPr lang="zh-CN" altLang="en-US" dirty="0">
              <a:solidFill>
                <a:prstClr val="black"/>
              </a:solidFill>
            </a:endParaRPr>
          </a:p>
        </p:txBody>
      </p:sp>
    </p:spTree>
    <p:extLst>
      <p:ext uri="{BB962C8B-B14F-4D97-AF65-F5344CB8AC3E}">
        <p14:creationId xmlns:p14="http://schemas.microsoft.com/office/powerpoint/2010/main" val="2558981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4</a:t>
            </a:r>
            <a:r>
              <a:rPr lang="zh-CN" altLang="en-US" sz="2800" b="1" dirty="0">
                <a:solidFill>
                  <a:srgbClr val="0070C0"/>
                </a:solidFill>
                <a:latin typeface="Times New Roman" pitchFamily="18" charset="0"/>
                <a:cs typeface="Times New Roman" pitchFamily="18" charset="0"/>
              </a:rPr>
              <a:t>、标识符</a:t>
            </a:r>
          </a:p>
        </p:txBody>
      </p:sp>
      <p:sp>
        <p:nvSpPr>
          <p:cNvPr id="10" name="矩形 9"/>
          <p:cNvSpPr>
            <a:spLocks noChangeArrowheads="1"/>
          </p:cNvSpPr>
          <p:nvPr/>
        </p:nvSpPr>
        <p:spPr bwMode="auto">
          <a:xfrm>
            <a:off x="1115616" y="1124744"/>
            <a:ext cx="7717730" cy="4650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标识符可以是常数、变量、信号、端口或参数的名字。</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遵循以下规则：</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600"/>
              </a:spcAft>
              <a:buClr>
                <a:schemeClr val="tx1"/>
              </a:buClr>
              <a:buFont typeface="Arial" panose="020B0604020202020204" pitchFamily="34" charset="0"/>
              <a:buChar char="•"/>
            </a:pPr>
            <a:r>
              <a:rPr lang="zh-CN" altLang="en-US" sz="2200" b="1" dirty="0">
                <a:latin typeface="Times New Roman" pitchFamily="18" charset="0"/>
                <a:cs typeface="Times New Roman" pitchFamily="18" charset="0"/>
              </a:rPr>
              <a:t>有效的字符：包括</a:t>
            </a:r>
            <a:r>
              <a:rPr lang="en-US" altLang="zh-CN" sz="2200" b="1" dirty="0">
                <a:latin typeface="Times New Roman" pitchFamily="18" charset="0"/>
                <a:cs typeface="Times New Roman" pitchFamily="18" charset="0"/>
              </a:rPr>
              <a:t>26</a:t>
            </a:r>
            <a:r>
              <a:rPr lang="zh-CN" altLang="en-US" sz="2200" b="1" dirty="0">
                <a:latin typeface="Times New Roman" pitchFamily="18" charset="0"/>
                <a:cs typeface="Times New Roman" pitchFamily="18" charset="0"/>
              </a:rPr>
              <a:t>个大小写英文字母，数字包括</a:t>
            </a:r>
            <a:r>
              <a:rPr lang="en-US" altLang="zh-CN" sz="2200" b="1" dirty="0">
                <a:latin typeface="Times New Roman" pitchFamily="18" charset="0"/>
                <a:cs typeface="Times New Roman" pitchFamily="18" charset="0"/>
              </a:rPr>
              <a:t>0~9</a:t>
            </a:r>
            <a:r>
              <a:rPr lang="zh-CN" altLang="en-US" sz="2200" b="1" dirty="0">
                <a:latin typeface="Times New Roman" pitchFamily="18" charset="0"/>
                <a:cs typeface="Times New Roman" pitchFamily="18" charset="0"/>
              </a:rPr>
              <a:t>以及“</a:t>
            </a:r>
            <a:r>
              <a:rPr lang="en-US" altLang="zh-CN" sz="2200" b="1" dirty="0">
                <a:latin typeface="Times New Roman" pitchFamily="18" charset="0"/>
                <a:cs typeface="Times New Roman" pitchFamily="18" charset="0"/>
              </a:rPr>
              <a:t>$</a:t>
            </a:r>
            <a:r>
              <a:rPr lang="zh-CN" altLang="en-US" sz="2200" b="1" dirty="0">
                <a:latin typeface="Times New Roman" pitchFamily="18" charset="0"/>
                <a:cs typeface="Times New Roman" pitchFamily="18" charset="0"/>
              </a:rPr>
              <a:t>”和下划线“</a:t>
            </a:r>
            <a:r>
              <a:rPr lang="en-US" altLang="zh-CN" sz="2200" b="1" dirty="0">
                <a:latin typeface="Times New Roman" pitchFamily="18" charset="0"/>
                <a:cs typeface="Times New Roman" pitchFamily="18" charset="0"/>
              </a:rPr>
              <a:t>_</a:t>
            </a:r>
            <a:r>
              <a:rPr lang="zh-CN" altLang="en-US" sz="2200" b="1" dirty="0">
                <a:latin typeface="Times New Roman" pitchFamily="18" charset="0"/>
                <a:cs typeface="Times New Roman" pitchFamily="18" charset="0"/>
              </a:rPr>
              <a:t>”等，或它们的组合。标识符最长可包含</a:t>
            </a:r>
            <a:r>
              <a:rPr lang="en-US" altLang="zh-CN" sz="2200" b="1" dirty="0">
                <a:latin typeface="Times New Roman" pitchFamily="18" charset="0"/>
                <a:cs typeface="Times New Roman" pitchFamily="18" charset="0"/>
              </a:rPr>
              <a:t>1023</a:t>
            </a:r>
            <a:r>
              <a:rPr lang="zh-CN" altLang="en-US" sz="2200" b="1" dirty="0">
                <a:latin typeface="Times New Roman" pitchFamily="18" charset="0"/>
                <a:cs typeface="Times New Roman" pitchFamily="18" charset="0"/>
              </a:rPr>
              <a:t>个字符。</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600"/>
              </a:spcAft>
              <a:buClr>
                <a:schemeClr val="tx1"/>
              </a:buClr>
              <a:buFont typeface="Arial" panose="020B0604020202020204" pitchFamily="34" charset="0"/>
              <a:buChar char="•"/>
            </a:pPr>
            <a:r>
              <a:rPr lang="zh-CN" altLang="en-US" sz="2200" b="1" dirty="0">
                <a:latin typeface="Times New Roman" pitchFamily="18" charset="0"/>
                <a:cs typeface="Times New Roman" pitchFamily="18" charset="0"/>
              </a:rPr>
              <a:t>任何标识符必须以英文字母或下划线开头。</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600"/>
              </a:spcAft>
              <a:buClr>
                <a:schemeClr val="tx1"/>
              </a:buClr>
              <a:buFont typeface="Arial" panose="020B0604020202020204" pitchFamily="34" charset="0"/>
              <a:buChar char="•"/>
            </a:pPr>
            <a:r>
              <a:rPr lang="zh-CN" altLang="en-US" sz="2200" b="1" dirty="0">
                <a:latin typeface="Times New Roman" pitchFamily="18" charset="0"/>
                <a:cs typeface="Times New Roman" pitchFamily="18" charset="0"/>
              </a:rPr>
              <a:t>必须是单一下划线“</a:t>
            </a:r>
            <a:r>
              <a:rPr lang="en-US" altLang="zh-CN" sz="2200" b="1" dirty="0">
                <a:latin typeface="Times New Roman" pitchFamily="18" charset="0"/>
                <a:cs typeface="Times New Roman" pitchFamily="18" charset="0"/>
              </a:rPr>
              <a:t>_</a:t>
            </a:r>
            <a:r>
              <a:rPr lang="zh-CN" altLang="en-US" sz="2200" b="1" dirty="0">
                <a:latin typeface="Times New Roman" pitchFamily="18" charset="0"/>
                <a:cs typeface="Times New Roman" pitchFamily="18" charset="0"/>
              </a:rPr>
              <a:t>”，且其前后都必须有英文字母或数字。</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600"/>
              </a:spcAft>
              <a:buClr>
                <a:schemeClr val="tx1"/>
              </a:buClr>
              <a:buFont typeface="Arial" panose="020B0604020202020204" pitchFamily="34" charset="0"/>
              <a:buChar char="•"/>
            </a:pPr>
            <a:r>
              <a:rPr lang="zh-CN" altLang="en-US" sz="2200" b="1" dirty="0">
                <a:latin typeface="Times New Roman" pitchFamily="18" charset="0"/>
                <a:cs typeface="Times New Roman" pitchFamily="18" charset="0"/>
              </a:rPr>
              <a:t>允许包含图形符号（如回车符、换行符等），也允许包含空格符。</a:t>
            </a:r>
            <a:endParaRPr lang="en-US" altLang="zh-CN" sz="2200" b="1" dirty="0">
              <a:latin typeface="Times New Roman" pitchFamily="18" charset="0"/>
              <a:cs typeface="Times New Roman" pitchFamily="18" charset="0"/>
            </a:endParaRPr>
          </a:p>
          <a:p>
            <a:pPr marL="540000" indent="-216000" eaLnBrk="1" hangingPunct="1">
              <a:lnSpc>
                <a:spcPct val="110000"/>
              </a:lnSpc>
              <a:spcBef>
                <a:spcPts val="0"/>
              </a:spcBef>
              <a:spcAft>
                <a:spcPts val="600"/>
              </a:spcAft>
              <a:buClr>
                <a:schemeClr val="tx1"/>
              </a:buClr>
              <a:buFont typeface="Arial" panose="020B0604020202020204" pitchFamily="34" charset="0"/>
              <a:buChar char="•"/>
            </a:pPr>
            <a:r>
              <a:rPr lang="zh-CN" altLang="en-US" sz="2200" b="1" dirty="0">
                <a:latin typeface="Times New Roman" pitchFamily="18" charset="0"/>
                <a:cs typeface="Times New Roman" pitchFamily="18" charset="0"/>
              </a:rPr>
              <a:t>标识符区分大小写</a:t>
            </a:r>
            <a:endParaRPr lang="en-US" altLang="zh-CN" sz="22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7</a:t>
            </a:fld>
            <a:endParaRPr lang="zh-CN" altLang="en-US" dirty="0">
              <a:solidFill>
                <a:prstClr val="black"/>
              </a:solidFill>
            </a:endParaRPr>
          </a:p>
        </p:txBody>
      </p:sp>
    </p:spTree>
    <p:extLst>
      <p:ext uri="{BB962C8B-B14F-4D97-AF65-F5344CB8AC3E}">
        <p14:creationId xmlns:p14="http://schemas.microsoft.com/office/powerpoint/2010/main" val="2316498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a:spLocks noChangeArrowheads="1"/>
          </p:cNvSpPr>
          <p:nvPr/>
        </p:nvSpPr>
        <p:spPr bwMode="auto">
          <a:xfrm>
            <a:off x="1175132" y="4575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4</a:t>
            </a:r>
            <a:r>
              <a:rPr lang="zh-CN" altLang="en-US" sz="2800" b="1" dirty="0">
                <a:solidFill>
                  <a:srgbClr val="0070C0"/>
                </a:solidFill>
                <a:latin typeface="Times New Roman" pitchFamily="18" charset="0"/>
                <a:cs typeface="Times New Roman" pitchFamily="18" charset="0"/>
              </a:rPr>
              <a:t>、标识符</a:t>
            </a:r>
          </a:p>
        </p:txBody>
      </p:sp>
      <p:sp>
        <p:nvSpPr>
          <p:cNvPr id="11" name="Text Box 9"/>
          <p:cNvSpPr txBox="1">
            <a:spLocks noChangeArrowheads="1"/>
          </p:cNvSpPr>
          <p:nvPr/>
        </p:nvSpPr>
        <p:spPr bwMode="auto">
          <a:xfrm>
            <a:off x="1115616" y="1196752"/>
            <a:ext cx="7848872" cy="707886"/>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zh-CN" altLang="en-US" sz="2000" b="1" dirty="0">
                <a:solidFill>
                  <a:srgbClr val="000000"/>
                </a:solidFill>
                <a:latin typeface="Times New Roman" pitchFamily="18" charset="0"/>
                <a:cs typeface="Times New Roman" pitchFamily="18" charset="0"/>
              </a:rPr>
              <a:t>例：合法的标识符</a:t>
            </a:r>
            <a:endParaRPr kumimoji="1" lang="en-US" altLang="zh-CN" sz="2000" b="1" dirty="0">
              <a:solidFill>
                <a:srgbClr val="000000"/>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Decoder_1, FFT, </a:t>
            </a:r>
            <a:r>
              <a:rPr kumimoji="1" lang="en-US" altLang="zh-CN" sz="2000" b="1" dirty="0" err="1">
                <a:solidFill>
                  <a:schemeClr val="tx1"/>
                </a:solidFill>
                <a:latin typeface="Times New Roman" pitchFamily="18" charset="0"/>
                <a:cs typeface="Times New Roman" pitchFamily="18" charset="0"/>
              </a:rPr>
              <a:t>Sig_N</a:t>
            </a:r>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chemeClr val="tx1"/>
                </a:solidFill>
                <a:latin typeface="Times New Roman" pitchFamily="18" charset="0"/>
                <a:cs typeface="Times New Roman" pitchFamily="18" charset="0"/>
              </a:rPr>
              <a:t>Not_Ack</a:t>
            </a:r>
            <a:r>
              <a:rPr kumimoji="1" lang="en-US" altLang="zh-CN" sz="2000" b="1" dirty="0">
                <a:solidFill>
                  <a:schemeClr val="tx1"/>
                </a:solidFill>
                <a:latin typeface="Times New Roman" pitchFamily="18" charset="0"/>
                <a:cs typeface="Times New Roman" pitchFamily="18" charset="0"/>
              </a:rPr>
              <a:t>, State0, _Decoder_, REG</a:t>
            </a:r>
          </a:p>
        </p:txBody>
      </p:sp>
      <p:sp>
        <p:nvSpPr>
          <p:cNvPr id="7" name="Text Box 9"/>
          <p:cNvSpPr txBox="1">
            <a:spLocks noChangeArrowheads="1"/>
          </p:cNvSpPr>
          <p:nvPr/>
        </p:nvSpPr>
        <p:spPr bwMode="auto">
          <a:xfrm>
            <a:off x="1115616" y="2145050"/>
            <a:ext cx="7848872" cy="2246769"/>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zh-CN" altLang="en-US" sz="2000" b="1" dirty="0">
                <a:solidFill>
                  <a:srgbClr val="000000"/>
                </a:solidFill>
                <a:latin typeface="Times New Roman" pitchFamily="18" charset="0"/>
                <a:cs typeface="Times New Roman" pitchFamily="18" charset="0"/>
              </a:rPr>
              <a:t>例：非法的标识符</a:t>
            </a:r>
            <a:endParaRPr kumimoji="1" lang="en-US" altLang="zh-CN" sz="2000" b="1" dirty="0">
              <a:solidFill>
                <a:srgbClr val="000000"/>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2FFT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起始位数字</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err="1">
                <a:solidFill>
                  <a:schemeClr val="tx1"/>
                </a:solidFill>
                <a:latin typeface="Times New Roman" pitchFamily="18" charset="0"/>
                <a:cs typeface="Times New Roman" pitchFamily="18" charset="0"/>
              </a:rPr>
              <a:t>Sig_#N</a:t>
            </a:r>
            <a:r>
              <a:rPr kumimoji="1" lang="en-US" altLang="zh-CN" sz="2000" b="1" dirty="0">
                <a:solidFill>
                  <a:schemeClr val="tx1"/>
                </a:solidFill>
                <a:latin typeface="Times New Roman" pitchFamily="18" charset="0"/>
                <a:cs typeface="Times New Roman" pitchFamily="18" charset="0"/>
              </a:rPr>
              <a:t>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符号“</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”不能成为标识符的构成</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Not-</a:t>
            </a:r>
            <a:r>
              <a:rPr kumimoji="1" lang="en-US" altLang="zh-CN" sz="2000" b="1" dirty="0" err="1">
                <a:solidFill>
                  <a:schemeClr val="tx1"/>
                </a:solidFill>
                <a:latin typeface="Times New Roman" pitchFamily="18" charset="0"/>
                <a:cs typeface="Times New Roman" pitchFamily="18" charset="0"/>
              </a:rPr>
              <a:t>Ack</a:t>
            </a:r>
            <a:r>
              <a:rPr kumimoji="1" lang="en-US" altLang="zh-CN" sz="2000" b="1" dirty="0">
                <a:solidFill>
                  <a:schemeClr val="tx1"/>
                </a:solidFill>
                <a:latin typeface="Times New Roman" pitchFamily="18" charset="0"/>
                <a:cs typeface="Times New Roman" pitchFamily="18" charset="0"/>
              </a:rPr>
              <a:t>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符号“</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”不能成为标识符的构成</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data_ _BUS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标识符中不能有双下划线</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err="1">
                <a:solidFill>
                  <a:schemeClr val="tx1"/>
                </a:solidFill>
                <a:latin typeface="Times New Roman" pitchFamily="18" charset="0"/>
                <a:cs typeface="Times New Roman" pitchFamily="18" charset="0"/>
              </a:rPr>
              <a:t>reg</a:t>
            </a:r>
            <a:r>
              <a:rPr kumimoji="1" lang="en-US" altLang="zh-CN" sz="2000" b="1" dirty="0">
                <a:solidFill>
                  <a:schemeClr val="tx1"/>
                </a:solidFill>
                <a:latin typeface="Times New Roman" pitchFamily="18" charset="0"/>
                <a:cs typeface="Times New Roman" pitchFamily="18" charset="0"/>
              </a:rPr>
              <a:t>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关键词</a:t>
            </a:r>
            <a:endParaRPr kumimoji="1" lang="en-US" altLang="zh-CN" sz="2000" b="1" dirty="0">
              <a:solidFill>
                <a:schemeClr val="accent6">
                  <a:lumMod val="50000"/>
                </a:schemeClr>
              </a:solidFill>
              <a:latin typeface="Times New Roman" pitchFamily="18" charset="0"/>
              <a:cs typeface="Times New Roman" pitchFamily="18" charset="0"/>
            </a:endParaRPr>
          </a:p>
          <a:p>
            <a:pPr eaLnBrk="0" fontAlgn="base" hangingPunct="0">
              <a:spcAft>
                <a:spcPct val="0"/>
              </a:spcAft>
            </a:pPr>
            <a:r>
              <a:rPr kumimoji="1" lang="en-US" altLang="zh-CN" sz="2000" b="1" dirty="0">
                <a:solidFill>
                  <a:schemeClr val="tx1"/>
                </a:solidFill>
                <a:latin typeface="Times New Roman" pitchFamily="18" charset="0"/>
                <a:cs typeface="Times New Roman" pitchFamily="18" charset="0"/>
              </a:rPr>
              <a:t>ADDER*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标识符中不允许包含字符</a:t>
            </a:r>
            <a:r>
              <a:rPr kumimoji="1" lang="en-US" altLang="zh-CN" sz="2000" b="1" dirty="0">
                <a:solidFill>
                  <a:schemeClr val="accent6">
                    <a:lumMod val="50000"/>
                  </a:schemeClr>
                </a:solidFill>
                <a:latin typeface="Times New Roman" pitchFamily="18" charset="0"/>
                <a:cs typeface="Times New Roman" pitchFamily="18" charset="0"/>
              </a:rPr>
              <a:t>*</a:t>
            </a:r>
          </a:p>
        </p:txBody>
      </p:sp>
      <p:sp>
        <p:nvSpPr>
          <p:cNvPr id="9" name="矩形 8"/>
          <p:cNvSpPr>
            <a:spLocks noChangeArrowheads="1"/>
          </p:cNvSpPr>
          <p:nvPr/>
        </p:nvSpPr>
        <p:spPr bwMode="auto">
          <a:xfrm>
            <a:off x="1115616" y="4866428"/>
            <a:ext cx="7717730" cy="165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solidFill>
                  <a:srgbClr val="FF0000"/>
                </a:solidFill>
                <a:latin typeface="Times New Roman" pitchFamily="18" charset="0"/>
                <a:cs typeface="Times New Roman" pitchFamily="18" charset="0"/>
              </a:rPr>
              <a:t>转义标识符</a:t>
            </a:r>
            <a:r>
              <a:rPr lang="zh-CN" altLang="en-US" sz="2200" b="1" dirty="0">
                <a:latin typeface="Times New Roman" pitchFamily="18" charset="0"/>
                <a:cs typeface="Times New Roman" pitchFamily="18" charset="0"/>
              </a:rPr>
              <a:t>：以斜杠“</a:t>
            </a:r>
            <a:r>
              <a:rPr lang="en-US" altLang="zh-CN" sz="2200" b="1" dirty="0">
                <a:latin typeface="Times New Roman" pitchFamily="18" charset="0"/>
                <a:cs typeface="Times New Roman" pitchFamily="18" charset="0"/>
              </a:rPr>
              <a:t>\</a:t>
            </a:r>
            <a:r>
              <a:rPr lang="zh-CN" altLang="en-US" sz="2200" b="1" dirty="0">
                <a:latin typeface="Times New Roman" pitchFamily="18" charset="0"/>
                <a:cs typeface="Times New Roman" pitchFamily="18" charset="0"/>
              </a:rPr>
              <a:t>”开头，以空白符结尾，可以包含任何字符。如</a:t>
            </a:r>
            <a:r>
              <a:rPr lang="en-US" altLang="zh-CN" sz="2200" b="1" dirty="0">
                <a:latin typeface="Times New Roman" pitchFamily="18" charset="0"/>
                <a:cs typeface="Times New Roman" pitchFamily="18" charset="0"/>
              </a:rPr>
              <a:t>\8031</a:t>
            </a:r>
            <a:r>
              <a:rPr lang="zh-CN" altLang="en-US" sz="2200" b="1" dirty="0">
                <a:latin typeface="Times New Roman" pitchFamily="18" charset="0"/>
                <a:cs typeface="Times New Roman" pitchFamily="18" charset="0"/>
              </a:rPr>
              <a:t>，</a:t>
            </a:r>
            <a:r>
              <a:rPr lang="en-US" altLang="zh-CN" sz="2200" b="1" dirty="0">
                <a:latin typeface="Times New Roman" pitchFamily="18" charset="0"/>
                <a:cs typeface="Times New Roman" pitchFamily="18" charset="0"/>
              </a:rPr>
              <a:t>\-@Gt</a:t>
            </a:r>
            <a:r>
              <a:rPr lang="zh-CN" altLang="en-US" sz="2200" b="1" dirty="0">
                <a:latin typeface="Times New Roman" pitchFamily="18" charset="0"/>
                <a:cs typeface="Times New Roman" pitchFamily="18" charset="0"/>
              </a:rPr>
              <a:t>。</a:t>
            </a:r>
            <a:endParaRPr lang="en-US" altLang="zh-CN" sz="2200" b="1" dirty="0">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dirty="0">
                <a:latin typeface="Times New Roman" pitchFamily="18" charset="0"/>
                <a:cs typeface="Times New Roman" pitchFamily="18" charset="0"/>
              </a:rPr>
              <a:t>反斜线和空白标识符不是转义标识符的一部分，所以标识符</a:t>
            </a:r>
            <a:r>
              <a:rPr lang="en-US" altLang="zh-CN" sz="2200" b="1" dirty="0">
                <a:latin typeface="Times New Roman" pitchFamily="18" charset="0"/>
                <a:cs typeface="Times New Roman" pitchFamily="18" charset="0"/>
              </a:rPr>
              <a:t>\Verilog</a:t>
            </a:r>
            <a:r>
              <a:rPr lang="zh-CN" altLang="en-US" sz="2200" b="1" dirty="0">
                <a:latin typeface="Times New Roman" pitchFamily="18" charset="0"/>
                <a:cs typeface="Times New Roman" pitchFamily="18" charset="0"/>
              </a:rPr>
              <a:t>和标识符</a:t>
            </a:r>
            <a:r>
              <a:rPr lang="en-US" altLang="zh-CN" sz="2200" b="1" dirty="0">
                <a:latin typeface="Times New Roman" pitchFamily="18" charset="0"/>
                <a:cs typeface="Times New Roman" pitchFamily="18" charset="0"/>
              </a:rPr>
              <a:t>Verilog</a:t>
            </a:r>
            <a:r>
              <a:rPr lang="zh-CN" altLang="en-US" sz="2200" b="1" dirty="0">
                <a:latin typeface="Times New Roman" pitchFamily="18" charset="0"/>
                <a:cs typeface="Times New Roman" pitchFamily="18" charset="0"/>
              </a:rPr>
              <a:t>相同。</a:t>
            </a:r>
            <a:endParaRPr lang="en-US" altLang="zh-CN" sz="2200" b="1" dirty="0">
              <a:latin typeface="Times New Roman" pitchFamily="18" charset="0"/>
              <a:cs typeface="Times New Roman" pitchFamily="18" charset="0"/>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8</a:t>
            </a:fld>
            <a:endParaRPr lang="zh-CN" altLang="en-US" dirty="0">
              <a:solidFill>
                <a:prstClr val="black"/>
              </a:solidFill>
            </a:endParaRPr>
          </a:p>
        </p:txBody>
      </p:sp>
    </p:spTree>
    <p:extLst>
      <p:ext uri="{BB962C8B-B14F-4D97-AF65-F5344CB8AC3E}">
        <p14:creationId xmlns:p14="http://schemas.microsoft.com/office/powerpoint/2010/main" val="41061793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1172393" y="560939"/>
            <a:ext cx="7288039"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12.2</a:t>
            </a:r>
            <a:r>
              <a:rPr lang="en-US" altLang="zh-CN" sz="3600" b="1" dirty="0">
                <a:solidFill>
                  <a:srgbClr val="7030A0"/>
                </a:solidFill>
                <a:latin typeface="宋体" pitchFamily="2" charset="-122"/>
              </a:rPr>
              <a:t>  </a:t>
            </a:r>
            <a:r>
              <a:rPr lang="zh-CN" altLang="en-US" sz="3600" b="1" dirty="0">
                <a:solidFill>
                  <a:srgbClr val="7030A0"/>
                </a:solidFill>
                <a:latin typeface="宋体" pitchFamily="2" charset="-122"/>
              </a:rPr>
              <a:t>数据类型</a:t>
            </a:r>
            <a:endParaRPr lang="zh-CN" altLang="en-US" sz="3600" b="1" dirty="0">
              <a:solidFill>
                <a:srgbClr val="7030A0"/>
              </a:solidFill>
              <a:latin typeface="Times New Roman" pitchFamily="18" charset="0"/>
              <a:cs typeface="Times New Roman" pitchFamily="18" charset="0"/>
            </a:endParaRPr>
          </a:p>
        </p:txBody>
      </p:sp>
      <p:sp>
        <p:nvSpPr>
          <p:cNvPr id="11" name="矩形 10"/>
          <p:cNvSpPr>
            <a:spLocks noChangeArrowheads="1"/>
          </p:cNvSpPr>
          <p:nvPr/>
        </p:nvSpPr>
        <p:spPr bwMode="auto">
          <a:xfrm>
            <a:off x="1331640" y="1824787"/>
            <a:ext cx="7416824" cy="187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1200"/>
              </a:spcAft>
              <a:buClr>
                <a:schemeClr val="tx1"/>
              </a:buClr>
              <a:buFont typeface="Wingdings" panose="05000000000000000000" pitchFamily="2" charset="2"/>
              <a:buChar char="Ø"/>
            </a:pPr>
            <a:r>
              <a:rPr lang="zh-CN" altLang="en-US" sz="2400" b="1" dirty="0">
                <a:latin typeface="Times New Roman" pitchFamily="18" charset="0"/>
                <a:cs typeface="Times New Roman" pitchFamily="18" charset="0"/>
              </a:rPr>
              <a:t>数据类型是</a:t>
            </a:r>
            <a:r>
              <a:rPr lang="en-US" altLang="zh-CN" sz="2400" b="1" dirty="0">
                <a:latin typeface="Times New Roman" pitchFamily="18" charset="0"/>
                <a:cs typeface="Times New Roman" pitchFamily="18" charset="0"/>
              </a:rPr>
              <a:t>Verilog</a:t>
            </a:r>
            <a:r>
              <a:rPr lang="zh-CN" altLang="en-US" sz="2400" b="1" dirty="0">
                <a:latin typeface="Times New Roman" pitchFamily="18" charset="0"/>
                <a:cs typeface="Times New Roman" pitchFamily="18" charset="0"/>
              </a:rPr>
              <a:t>用来表示数字电路硬件中的物理连线、数据存储对象和传输单元等。</a:t>
            </a:r>
            <a:endParaRPr lang="en-US" altLang="zh-CN" sz="2400" b="1" dirty="0">
              <a:latin typeface="Times New Roman" pitchFamily="18" charset="0"/>
              <a:cs typeface="Times New Roman" pitchFamily="18" charset="0"/>
            </a:endParaRPr>
          </a:p>
          <a:p>
            <a:pPr eaLnBrk="1" hangingPunct="1">
              <a:lnSpc>
                <a:spcPct val="110000"/>
              </a:lnSpc>
              <a:spcBef>
                <a:spcPts val="0"/>
              </a:spcBef>
              <a:spcAft>
                <a:spcPts val="1200"/>
              </a:spcAft>
              <a:buClr>
                <a:schemeClr val="tx1"/>
              </a:buClr>
              <a:buFont typeface="Wingdings" panose="05000000000000000000" pitchFamily="2" charset="2"/>
              <a:buChar char="Ø"/>
            </a:pPr>
            <a:r>
              <a:rPr lang="en-US" altLang="zh-CN" sz="2400" b="1" dirty="0">
                <a:latin typeface="Times New Roman" pitchFamily="18" charset="0"/>
                <a:cs typeface="Times New Roman" pitchFamily="18" charset="0"/>
              </a:rPr>
              <a:t>Verilog</a:t>
            </a:r>
            <a:r>
              <a:rPr lang="zh-CN" altLang="en-US" sz="2400" b="1" dirty="0">
                <a:latin typeface="Times New Roman" pitchFamily="18" charset="0"/>
                <a:cs typeface="Times New Roman" pitchFamily="18" charset="0"/>
              </a:rPr>
              <a:t>中的变量共有两类数据类型：网线类型（</a:t>
            </a:r>
            <a:r>
              <a:rPr lang="en-US" altLang="zh-CN" sz="2400" b="1" dirty="0">
                <a:latin typeface="Times New Roman" pitchFamily="18" charset="0"/>
                <a:cs typeface="Times New Roman" pitchFamily="18" charset="0"/>
              </a:rPr>
              <a:t>net</a:t>
            </a:r>
            <a:r>
              <a:rPr lang="zh-CN" altLang="en-US" sz="2400" b="1" dirty="0">
                <a:latin typeface="Times New Roman" pitchFamily="18" charset="0"/>
                <a:cs typeface="Times New Roman" pitchFamily="18" charset="0"/>
              </a:rPr>
              <a:t>型）和寄存器类型（</a:t>
            </a:r>
            <a:r>
              <a:rPr lang="en-US" altLang="zh-CN" sz="2400" b="1" dirty="0">
                <a:latin typeface="Times New Roman" pitchFamily="18" charset="0"/>
                <a:cs typeface="Times New Roman" pitchFamily="18" charset="0"/>
              </a:rPr>
              <a:t>register</a:t>
            </a:r>
            <a:r>
              <a:rPr lang="zh-CN" altLang="en-US" sz="2400" b="1" dirty="0">
                <a:latin typeface="Times New Roman" pitchFamily="18" charset="0"/>
                <a:cs typeface="Times New Roman" pitchFamily="18" charset="0"/>
              </a:rPr>
              <a:t>型）</a:t>
            </a:r>
            <a:endParaRPr lang="en-US" altLang="zh-CN" sz="2400" b="1" dirty="0">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base">
              <a:spcBef>
                <a:spcPct val="0"/>
              </a:spcBef>
              <a:spcAft>
                <a:spcPct val="0"/>
              </a:spcAft>
              <a:buFont typeface="+mj-lt"/>
              <a:buNone/>
              <a:defRPr/>
            </a:pPr>
            <a:fld id="{9B0A696E-C4F9-4CE5-AA93-3D637A4758E2}" type="slidenum">
              <a:rPr lang="zh-CN" altLang="en-US" smtClean="0">
                <a:solidFill>
                  <a:prstClr val="black"/>
                </a:solidFill>
              </a:rPr>
              <a:pPr marL="0" indent="0" fontAlgn="base">
                <a:spcBef>
                  <a:spcPct val="0"/>
                </a:spcBef>
                <a:spcAft>
                  <a:spcPct val="0"/>
                </a:spcAft>
                <a:buFont typeface="+mj-lt"/>
                <a:buNone/>
                <a:defRPr/>
              </a:pPr>
              <a:t>9</a:t>
            </a:fld>
            <a:endParaRPr lang="zh-CN" altLang="en-US" dirty="0">
              <a:solidFill>
                <a:prstClr val="black"/>
              </a:solidFill>
            </a:endParaRPr>
          </a:p>
        </p:txBody>
      </p:sp>
    </p:spTree>
    <p:extLst>
      <p:ext uri="{BB962C8B-B14F-4D97-AF65-F5344CB8AC3E}">
        <p14:creationId xmlns:p14="http://schemas.microsoft.com/office/powerpoint/2010/main" val="1541231219"/>
      </p:ext>
    </p:extLst>
  </p:cSld>
  <p:clrMapOvr>
    <a:masterClrMapping/>
  </p:clrMapOvr>
</p:sld>
</file>

<file path=ppt/theme/theme1.xml><?xml version="1.0" encoding="utf-8"?>
<a:theme xmlns:a="http://schemas.openxmlformats.org/drawingml/2006/main" name="1_河海大学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Echo</Template>
  <TotalTime>26151</TotalTime>
  <Words>5062</Words>
  <Application>Microsoft Office PowerPoint</Application>
  <PresentationFormat>全屏显示(4:3)</PresentationFormat>
  <Paragraphs>364</Paragraphs>
  <Slides>41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41</vt:i4>
      </vt:variant>
    </vt:vector>
  </HeadingPairs>
  <TitlesOfParts>
    <vt:vector size="49" baseType="lpstr">
      <vt:lpstr>黑体</vt:lpstr>
      <vt:lpstr>宋体</vt:lpstr>
      <vt:lpstr>Arial</vt:lpstr>
      <vt:lpstr>Calibri</vt:lpstr>
      <vt:lpstr>Symbol</vt:lpstr>
      <vt:lpstr>Times New Roman</vt:lpstr>
      <vt:lpstr>Wingdings</vt:lpstr>
      <vt:lpstr>1_河海大学模板</vt:lpstr>
      <vt:lpstr>第12章  Verilog知识拾遗</vt:lpstr>
      <vt:lpstr>§12.1  Verilog文字规则</vt:lpstr>
      <vt:lpstr>PowerPoint 演示文稿</vt:lpstr>
      <vt:lpstr>PowerPoint 演示文稿</vt:lpstr>
      <vt:lpstr>PowerPoint 演示文稿</vt:lpstr>
      <vt:lpstr>PowerPoint 演示文稿</vt:lpstr>
      <vt:lpstr>PowerPoint 演示文稿</vt:lpstr>
      <vt:lpstr>PowerPoint 演示文稿</vt:lpstr>
      <vt:lpstr>§12.2  数据类型</vt:lpstr>
      <vt:lpstr>PowerPoint 演示文稿</vt:lpstr>
      <vt:lpstr>PowerPoint 演示文稿</vt:lpstr>
      <vt:lpstr>PowerPoint 演示文稿</vt:lpstr>
      <vt:lpstr>PowerPoint 演示文稿</vt:lpstr>
      <vt:lpstr>§12.3  操作符</vt:lpstr>
      <vt:lpstr>PowerPoint 演示文稿</vt:lpstr>
      <vt:lpstr>PowerPoint 演示文稿</vt:lpstr>
      <vt:lpstr>PowerPoint 演示文稿</vt:lpstr>
      <vt:lpstr>§12.4  常用语句补充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§12.5  用库元件实现结构描述</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dc:title>
  <dc:creator>owner</dc:creator>
  <cp:lastModifiedBy>helen liu</cp:lastModifiedBy>
  <cp:revision>1013</cp:revision>
  <dcterms:created xsi:type="dcterms:W3CDTF">2013-05-09T03:11:05Z</dcterms:created>
  <dcterms:modified xsi:type="dcterms:W3CDTF">2024-12-19T04:41:14Z</dcterms:modified>
</cp:coreProperties>
</file>