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89"/>
  </p:notesMasterIdLst>
  <p:sldIdLst>
    <p:sldId id="285" r:id="rId2"/>
    <p:sldId id="565" r:id="rId3"/>
    <p:sldId id="386" r:id="rId4"/>
    <p:sldId id="319" r:id="rId5"/>
    <p:sldId id="387" r:id="rId6"/>
    <p:sldId id="388" r:id="rId7"/>
    <p:sldId id="389" r:id="rId8"/>
    <p:sldId id="390" r:id="rId9"/>
    <p:sldId id="566" r:id="rId10"/>
    <p:sldId id="391" r:id="rId11"/>
    <p:sldId id="392" r:id="rId12"/>
    <p:sldId id="393" r:id="rId13"/>
    <p:sldId id="394" r:id="rId14"/>
    <p:sldId id="395" r:id="rId15"/>
    <p:sldId id="396" r:id="rId16"/>
    <p:sldId id="407" r:id="rId17"/>
    <p:sldId id="397" r:id="rId18"/>
    <p:sldId id="398" r:id="rId19"/>
    <p:sldId id="399" r:id="rId20"/>
    <p:sldId id="400" r:id="rId21"/>
    <p:sldId id="401" r:id="rId22"/>
    <p:sldId id="558" r:id="rId23"/>
    <p:sldId id="402" r:id="rId24"/>
    <p:sldId id="403" r:id="rId25"/>
    <p:sldId id="404" r:id="rId26"/>
    <p:sldId id="405" r:id="rId27"/>
    <p:sldId id="406" r:id="rId28"/>
    <p:sldId id="430" r:id="rId29"/>
    <p:sldId id="429" r:id="rId30"/>
    <p:sldId id="561" r:id="rId31"/>
    <p:sldId id="441" r:id="rId32"/>
    <p:sldId id="442" r:id="rId33"/>
    <p:sldId id="560" r:id="rId34"/>
    <p:sldId id="444" r:id="rId35"/>
    <p:sldId id="445" r:id="rId36"/>
    <p:sldId id="433" r:id="rId37"/>
    <p:sldId id="449" r:id="rId38"/>
    <p:sldId id="450" r:id="rId39"/>
    <p:sldId id="452" r:id="rId40"/>
    <p:sldId id="567" r:id="rId41"/>
    <p:sldId id="464" r:id="rId42"/>
    <p:sldId id="463" r:id="rId43"/>
    <p:sldId id="465" r:id="rId44"/>
    <p:sldId id="466" r:id="rId45"/>
    <p:sldId id="469" r:id="rId46"/>
    <p:sldId id="471" r:id="rId47"/>
    <p:sldId id="472" r:id="rId48"/>
    <p:sldId id="473" r:id="rId49"/>
    <p:sldId id="474" r:id="rId50"/>
    <p:sldId id="475" r:id="rId51"/>
    <p:sldId id="476" r:id="rId52"/>
    <p:sldId id="478" r:id="rId53"/>
    <p:sldId id="477" r:id="rId54"/>
    <p:sldId id="488" r:id="rId55"/>
    <p:sldId id="489" r:id="rId56"/>
    <p:sldId id="486" r:id="rId57"/>
    <p:sldId id="490" r:id="rId58"/>
    <p:sldId id="487" r:id="rId59"/>
    <p:sldId id="493" r:id="rId60"/>
    <p:sldId id="563" r:id="rId61"/>
    <p:sldId id="480" r:id="rId62"/>
    <p:sldId id="494" r:id="rId63"/>
    <p:sldId id="495" r:id="rId64"/>
    <p:sldId id="503" r:id="rId65"/>
    <p:sldId id="504" r:id="rId66"/>
    <p:sldId id="506" r:id="rId67"/>
    <p:sldId id="505" r:id="rId68"/>
    <p:sldId id="559" r:id="rId69"/>
    <p:sldId id="507" r:id="rId70"/>
    <p:sldId id="524" r:id="rId71"/>
    <p:sldId id="544" r:id="rId72"/>
    <p:sldId id="545" r:id="rId73"/>
    <p:sldId id="526" r:id="rId74"/>
    <p:sldId id="527" r:id="rId75"/>
    <p:sldId id="533" r:id="rId76"/>
    <p:sldId id="532" r:id="rId77"/>
    <p:sldId id="534" r:id="rId78"/>
    <p:sldId id="535" r:id="rId79"/>
    <p:sldId id="550" r:id="rId80"/>
    <p:sldId id="551" r:id="rId81"/>
    <p:sldId id="552" r:id="rId82"/>
    <p:sldId id="553" r:id="rId83"/>
    <p:sldId id="554" r:id="rId84"/>
    <p:sldId id="555" r:id="rId85"/>
    <p:sldId id="556" r:id="rId86"/>
    <p:sldId id="557" r:id="rId87"/>
    <p:sldId id="523" r:id="rId8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CC00FF"/>
    <a:srgbClr val="CC00CC"/>
    <a:srgbClr val="CC66FF"/>
    <a:srgbClr val="66FF99"/>
    <a:srgbClr val="FF6699"/>
    <a:srgbClr val="CC9900"/>
    <a:srgbClr val="00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C11D3-5D96-4EB2-984A-5114A5267412}" v="224" dt="2024-11-20T20:16:00.08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5396" autoAdjust="0"/>
  </p:normalViewPr>
  <p:slideViewPr>
    <p:cSldViewPr>
      <p:cViewPr varScale="1">
        <p:scale>
          <a:sx n="70" d="100"/>
          <a:sy n="70" d="100"/>
        </p:scale>
        <p:origin x="668"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liu" userId="359b3e71f01e7129" providerId="LiveId" clId="{7C0E5C66-F70B-4D18-953A-F184F43A6D9D}"/>
    <pc:docChg chg="undo custSel modSld">
      <pc:chgData name="helen liu" userId="359b3e71f01e7129" providerId="LiveId" clId="{7C0E5C66-F70B-4D18-953A-F184F43A6D9D}" dt="2024-08-27T05:11:53.773" v="308" actId="20577"/>
      <pc:docMkLst>
        <pc:docMk/>
      </pc:docMkLst>
      <pc:sldChg chg="delSp">
        <pc:chgData name="helen liu" userId="359b3e71f01e7129" providerId="LiveId" clId="{7C0E5C66-F70B-4D18-953A-F184F43A6D9D}" dt="2024-08-22T06:04:54.780" v="0" actId="478"/>
        <pc:sldMkLst>
          <pc:docMk/>
          <pc:sldMk cId="0" sldId="285"/>
        </pc:sldMkLst>
        <pc:spChg chg="del">
          <ac:chgData name="helen liu" userId="359b3e71f01e7129" providerId="LiveId" clId="{7C0E5C66-F70B-4D18-953A-F184F43A6D9D}" dt="2024-08-22T06:04:54.780" v="0" actId="478"/>
          <ac:spMkLst>
            <pc:docMk/>
            <pc:sldMk cId="0" sldId="285"/>
            <ac:spMk id="2050" creationId="{00000000-0000-0000-0000-000000000000}"/>
          </ac:spMkLst>
        </pc:spChg>
      </pc:sldChg>
      <pc:sldChg chg="delSp">
        <pc:chgData name="helen liu" userId="359b3e71f01e7129" providerId="LiveId" clId="{7C0E5C66-F70B-4D18-953A-F184F43A6D9D}" dt="2024-08-22T06:05:02.439" v="3" actId="478"/>
        <pc:sldMkLst>
          <pc:docMk/>
          <pc:sldMk cId="0" sldId="319"/>
        </pc:sldMkLst>
        <pc:spChg chg="del">
          <ac:chgData name="helen liu" userId="359b3e71f01e7129" providerId="LiveId" clId="{7C0E5C66-F70B-4D18-953A-F184F43A6D9D}" dt="2024-08-22T06:05:02.439" v="3" actId="478"/>
          <ac:spMkLst>
            <pc:docMk/>
            <pc:sldMk cId="0" sldId="319"/>
            <ac:spMk id="5122" creationId="{00000000-0000-0000-0000-000000000000}"/>
          </ac:spMkLst>
        </pc:spChg>
      </pc:sldChg>
      <pc:sldChg chg="delSp">
        <pc:chgData name="helen liu" userId="359b3e71f01e7129" providerId="LiveId" clId="{7C0E5C66-F70B-4D18-953A-F184F43A6D9D}" dt="2024-08-22T06:04:59.573" v="2" actId="478"/>
        <pc:sldMkLst>
          <pc:docMk/>
          <pc:sldMk cId="0" sldId="386"/>
        </pc:sldMkLst>
        <pc:spChg chg="del">
          <ac:chgData name="helen liu" userId="359b3e71f01e7129" providerId="LiveId" clId="{7C0E5C66-F70B-4D18-953A-F184F43A6D9D}" dt="2024-08-22T06:04:59.573" v="2" actId="478"/>
          <ac:spMkLst>
            <pc:docMk/>
            <pc:sldMk cId="0" sldId="386"/>
            <ac:spMk id="4098" creationId="{00000000-0000-0000-0000-000000000000}"/>
          </ac:spMkLst>
        </pc:spChg>
      </pc:sldChg>
      <pc:sldChg chg="delSp">
        <pc:chgData name="helen liu" userId="359b3e71f01e7129" providerId="LiveId" clId="{7C0E5C66-F70B-4D18-953A-F184F43A6D9D}" dt="2024-08-22T06:05:03.789" v="4" actId="478"/>
        <pc:sldMkLst>
          <pc:docMk/>
          <pc:sldMk cId="0" sldId="387"/>
        </pc:sldMkLst>
        <pc:spChg chg="del">
          <ac:chgData name="helen liu" userId="359b3e71f01e7129" providerId="LiveId" clId="{7C0E5C66-F70B-4D18-953A-F184F43A6D9D}" dt="2024-08-22T06:05:03.789" v="4" actId="478"/>
          <ac:spMkLst>
            <pc:docMk/>
            <pc:sldMk cId="0" sldId="387"/>
            <ac:spMk id="6146" creationId="{00000000-0000-0000-0000-000000000000}"/>
          </ac:spMkLst>
        </pc:spChg>
      </pc:sldChg>
      <pc:sldChg chg="delSp">
        <pc:chgData name="helen liu" userId="359b3e71f01e7129" providerId="LiveId" clId="{7C0E5C66-F70B-4D18-953A-F184F43A6D9D}" dt="2024-08-22T06:05:05.156" v="5" actId="478"/>
        <pc:sldMkLst>
          <pc:docMk/>
          <pc:sldMk cId="0" sldId="388"/>
        </pc:sldMkLst>
        <pc:spChg chg="del">
          <ac:chgData name="helen liu" userId="359b3e71f01e7129" providerId="LiveId" clId="{7C0E5C66-F70B-4D18-953A-F184F43A6D9D}" dt="2024-08-22T06:05:05.156" v="5" actId="478"/>
          <ac:spMkLst>
            <pc:docMk/>
            <pc:sldMk cId="0" sldId="388"/>
            <ac:spMk id="7170" creationId="{00000000-0000-0000-0000-000000000000}"/>
          </ac:spMkLst>
        </pc:spChg>
      </pc:sldChg>
      <pc:sldChg chg="delSp">
        <pc:chgData name="helen liu" userId="359b3e71f01e7129" providerId="LiveId" clId="{7C0E5C66-F70B-4D18-953A-F184F43A6D9D}" dt="2024-08-22T06:05:06.677" v="6" actId="478"/>
        <pc:sldMkLst>
          <pc:docMk/>
          <pc:sldMk cId="0" sldId="389"/>
        </pc:sldMkLst>
        <pc:spChg chg="del">
          <ac:chgData name="helen liu" userId="359b3e71f01e7129" providerId="LiveId" clId="{7C0E5C66-F70B-4D18-953A-F184F43A6D9D}" dt="2024-08-22T06:05:06.677" v="6" actId="478"/>
          <ac:spMkLst>
            <pc:docMk/>
            <pc:sldMk cId="0" sldId="389"/>
            <ac:spMk id="8195" creationId="{00000000-0000-0000-0000-000000000000}"/>
          </ac:spMkLst>
        </pc:spChg>
      </pc:sldChg>
      <pc:sldChg chg="delSp">
        <pc:chgData name="helen liu" userId="359b3e71f01e7129" providerId="LiveId" clId="{7C0E5C66-F70B-4D18-953A-F184F43A6D9D}" dt="2024-08-22T06:05:07.939" v="7" actId="478"/>
        <pc:sldMkLst>
          <pc:docMk/>
          <pc:sldMk cId="0" sldId="390"/>
        </pc:sldMkLst>
        <pc:spChg chg="del">
          <ac:chgData name="helen liu" userId="359b3e71f01e7129" providerId="LiveId" clId="{7C0E5C66-F70B-4D18-953A-F184F43A6D9D}" dt="2024-08-22T06:05:07.939" v="7" actId="478"/>
          <ac:spMkLst>
            <pc:docMk/>
            <pc:sldMk cId="0" sldId="390"/>
            <ac:spMk id="9218" creationId="{00000000-0000-0000-0000-000000000000}"/>
          </ac:spMkLst>
        </pc:spChg>
      </pc:sldChg>
      <pc:sldChg chg="delSp">
        <pc:chgData name="helen liu" userId="359b3e71f01e7129" providerId="LiveId" clId="{7C0E5C66-F70B-4D18-953A-F184F43A6D9D}" dt="2024-08-22T06:05:10.561" v="9" actId="478"/>
        <pc:sldMkLst>
          <pc:docMk/>
          <pc:sldMk cId="0" sldId="391"/>
        </pc:sldMkLst>
        <pc:spChg chg="del">
          <ac:chgData name="helen liu" userId="359b3e71f01e7129" providerId="LiveId" clId="{7C0E5C66-F70B-4D18-953A-F184F43A6D9D}" dt="2024-08-22T06:05:10.561" v="9" actId="478"/>
          <ac:spMkLst>
            <pc:docMk/>
            <pc:sldMk cId="0" sldId="391"/>
            <ac:spMk id="10242" creationId="{00000000-0000-0000-0000-000000000000}"/>
          </ac:spMkLst>
        </pc:spChg>
      </pc:sldChg>
      <pc:sldChg chg="delSp">
        <pc:chgData name="helen liu" userId="359b3e71f01e7129" providerId="LiveId" clId="{7C0E5C66-F70B-4D18-953A-F184F43A6D9D}" dt="2024-08-22T06:05:11.937" v="10" actId="478"/>
        <pc:sldMkLst>
          <pc:docMk/>
          <pc:sldMk cId="0" sldId="392"/>
        </pc:sldMkLst>
        <pc:spChg chg="del">
          <ac:chgData name="helen liu" userId="359b3e71f01e7129" providerId="LiveId" clId="{7C0E5C66-F70B-4D18-953A-F184F43A6D9D}" dt="2024-08-22T06:05:11.937" v="10" actId="478"/>
          <ac:spMkLst>
            <pc:docMk/>
            <pc:sldMk cId="0" sldId="392"/>
            <ac:spMk id="11266" creationId="{00000000-0000-0000-0000-000000000000}"/>
          </ac:spMkLst>
        </pc:spChg>
      </pc:sldChg>
      <pc:sldChg chg="delSp">
        <pc:chgData name="helen liu" userId="359b3e71f01e7129" providerId="LiveId" clId="{7C0E5C66-F70B-4D18-953A-F184F43A6D9D}" dt="2024-08-22T06:05:13.195" v="11" actId="478"/>
        <pc:sldMkLst>
          <pc:docMk/>
          <pc:sldMk cId="0" sldId="393"/>
        </pc:sldMkLst>
        <pc:spChg chg="del">
          <ac:chgData name="helen liu" userId="359b3e71f01e7129" providerId="LiveId" clId="{7C0E5C66-F70B-4D18-953A-F184F43A6D9D}" dt="2024-08-22T06:05:13.195" v="11" actId="478"/>
          <ac:spMkLst>
            <pc:docMk/>
            <pc:sldMk cId="0" sldId="393"/>
            <ac:spMk id="12290" creationId="{00000000-0000-0000-0000-000000000000}"/>
          </ac:spMkLst>
        </pc:spChg>
      </pc:sldChg>
      <pc:sldChg chg="delSp">
        <pc:chgData name="helen liu" userId="359b3e71f01e7129" providerId="LiveId" clId="{7C0E5C66-F70B-4D18-953A-F184F43A6D9D}" dt="2024-08-22T06:05:14.390" v="12" actId="478"/>
        <pc:sldMkLst>
          <pc:docMk/>
          <pc:sldMk cId="0" sldId="394"/>
        </pc:sldMkLst>
        <pc:spChg chg="del">
          <ac:chgData name="helen liu" userId="359b3e71f01e7129" providerId="LiveId" clId="{7C0E5C66-F70B-4D18-953A-F184F43A6D9D}" dt="2024-08-22T06:05:14.390" v="12" actId="478"/>
          <ac:spMkLst>
            <pc:docMk/>
            <pc:sldMk cId="0" sldId="394"/>
            <ac:spMk id="13314" creationId="{00000000-0000-0000-0000-000000000000}"/>
          </ac:spMkLst>
        </pc:spChg>
      </pc:sldChg>
      <pc:sldChg chg="delSp">
        <pc:chgData name="helen liu" userId="359b3e71f01e7129" providerId="LiveId" clId="{7C0E5C66-F70B-4D18-953A-F184F43A6D9D}" dt="2024-08-22T06:05:16.115" v="13" actId="478"/>
        <pc:sldMkLst>
          <pc:docMk/>
          <pc:sldMk cId="0" sldId="395"/>
        </pc:sldMkLst>
        <pc:spChg chg="del">
          <ac:chgData name="helen liu" userId="359b3e71f01e7129" providerId="LiveId" clId="{7C0E5C66-F70B-4D18-953A-F184F43A6D9D}" dt="2024-08-22T06:05:16.115" v="13" actId="478"/>
          <ac:spMkLst>
            <pc:docMk/>
            <pc:sldMk cId="0" sldId="395"/>
            <ac:spMk id="14338" creationId="{00000000-0000-0000-0000-000000000000}"/>
          </ac:spMkLst>
        </pc:spChg>
      </pc:sldChg>
      <pc:sldChg chg="delSp">
        <pc:chgData name="helen liu" userId="359b3e71f01e7129" providerId="LiveId" clId="{7C0E5C66-F70B-4D18-953A-F184F43A6D9D}" dt="2024-08-22T06:05:17.326" v="14" actId="478"/>
        <pc:sldMkLst>
          <pc:docMk/>
          <pc:sldMk cId="0" sldId="396"/>
        </pc:sldMkLst>
        <pc:spChg chg="del">
          <ac:chgData name="helen liu" userId="359b3e71f01e7129" providerId="LiveId" clId="{7C0E5C66-F70B-4D18-953A-F184F43A6D9D}" dt="2024-08-22T06:05:17.326" v="14" actId="478"/>
          <ac:spMkLst>
            <pc:docMk/>
            <pc:sldMk cId="0" sldId="396"/>
            <ac:spMk id="15362" creationId="{00000000-0000-0000-0000-000000000000}"/>
          </ac:spMkLst>
        </pc:spChg>
      </pc:sldChg>
      <pc:sldChg chg="delSp">
        <pc:chgData name="helen liu" userId="359b3e71f01e7129" providerId="LiveId" clId="{7C0E5C66-F70B-4D18-953A-F184F43A6D9D}" dt="2024-08-22T06:05:19.624" v="16" actId="478"/>
        <pc:sldMkLst>
          <pc:docMk/>
          <pc:sldMk cId="0" sldId="397"/>
        </pc:sldMkLst>
        <pc:spChg chg="del">
          <ac:chgData name="helen liu" userId="359b3e71f01e7129" providerId="LiveId" clId="{7C0E5C66-F70B-4D18-953A-F184F43A6D9D}" dt="2024-08-22T06:05:19.624" v="16" actId="478"/>
          <ac:spMkLst>
            <pc:docMk/>
            <pc:sldMk cId="0" sldId="397"/>
            <ac:spMk id="17410" creationId="{00000000-0000-0000-0000-000000000000}"/>
          </ac:spMkLst>
        </pc:spChg>
      </pc:sldChg>
      <pc:sldChg chg="delSp">
        <pc:chgData name="helen liu" userId="359b3e71f01e7129" providerId="LiveId" clId="{7C0E5C66-F70B-4D18-953A-F184F43A6D9D}" dt="2024-08-22T06:05:20.968" v="17" actId="478"/>
        <pc:sldMkLst>
          <pc:docMk/>
          <pc:sldMk cId="0" sldId="398"/>
        </pc:sldMkLst>
        <pc:spChg chg="del">
          <ac:chgData name="helen liu" userId="359b3e71f01e7129" providerId="LiveId" clId="{7C0E5C66-F70B-4D18-953A-F184F43A6D9D}" dt="2024-08-22T06:05:20.968" v="17" actId="478"/>
          <ac:spMkLst>
            <pc:docMk/>
            <pc:sldMk cId="0" sldId="398"/>
            <ac:spMk id="18434" creationId="{00000000-0000-0000-0000-000000000000}"/>
          </ac:spMkLst>
        </pc:spChg>
      </pc:sldChg>
      <pc:sldChg chg="delSp">
        <pc:chgData name="helen liu" userId="359b3e71f01e7129" providerId="LiveId" clId="{7C0E5C66-F70B-4D18-953A-F184F43A6D9D}" dt="2024-08-22T06:05:22.438" v="18" actId="478"/>
        <pc:sldMkLst>
          <pc:docMk/>
          <pc:sldMk cId="0" sldId="399"/>
        </pc:sldMkLst>
        <pc:spChg chg="del">
          <ac:chgData name="helen liu" userId="359b3e71f01e7129" providerId="LiveId" clId="{7C0E5C66-F70B-4D18-953A-F184F43A6D9D}" dt="2024-08-22T06:05:22.438" v="18" actId="478"/>
          <ac:spMkLst>
            <pc:docMk/>
            <pc:sldMk cId="0" sldId="399"/>
            <ac:spMk id="19458" creationId="{00000000-0000-0000-0000-000000000000}"/>
          </ac:spMkLst>
        </pc:spChg>
      </pc:sldChg>
      <pc:sldChg chg="delSp">
        <pc:chgData name="helen liu" userId="359b3e71f01e7129" providerId="LiveId" clId="{7C0E5C66-F70B-4D18-953A-F184F43A6D9D}" dt="2024-08-22T06:05:31.824" v="19" actId="478"/>
        <pc:sldMkLst>
          <pc:docMk/>
          <pc:sldMk cId="0" sldId="400"/>
        </pc:sldMkLst>
        <pc:spChg chg="del">
          <ac:chgData name="helen liu" userId="359b3e71f01e7129" providerId="LiveId" clId="{7C0E5C66-F70B-4D18-953A-F184F43A6D9D}" dt="2024-08-22T06:05:31.824" v="19" actId="478"/>
          <ac:spMkLst>
            <pc:docMk/>
            <pc:sldMk cId="0" sldId="400"/>
            <ac:spMk id="20483" creationId="{00000000-0000-0000-0000-000000000000}"/>
          </ac:spMkLst>
        </pc:spChg>
      </pc:sldChg>
      <pc:sldChg chg="delSp">
        <pc:chgData name="helen liu" userId="359b3e71f01e7129" providerId="LiveId" clId="{7C0E5C66-F70B-4D18-953A-F184F43A6D9D}" dt="2024-08-22T06:05:34.608" v="20" actId="478"/>
        <pc:sldMkLst>
          <pc:docMk/>
          <pc:sldMk cId="0" sldId="401"/>
        </pc:sldMkLst>
        <pc:spChg chg="del">
          <ac:chgData name="helen liu" userId="359b3e71f01e7129" providerId="LiveId" clId="{7C0E5C66-F70B-4D18-953A-F184F43A6D9D}" dt="2024-08-22T06:05:34.608" v="20" actId="478"/>
          <ac:spMkLst>
            <pc:docMk/>
            <pc:sldMk cId="0" sldId="401"/>
            <ac:spMk id="21506" creationId="{00000000-0000-0000-0000-000000000000}"/>
          </ac:spMkLst>
        </pc:spChg>
      </pc:sldChg>
      <pc:sldChg chg="delSp">
        <pc:chgData name="helen liu" userId="359b3e71f01e7129" providerId="LiveId" clId="{7C0E5C66-F70B-4D18-953A-F184F43A6D9D}" dt="2024-08-22T06:05:37.044" v="22" actId="478"/>
        <pc:sldMkLst>
          <pc:docMk/>
          <pc:sldMk cId="0" sldId="402"/>
        </pc:sldMkLst>
        <pc:spChg chg="del">
          <ac:chgData name="helen liu" userId="359b3e71f01e7129" providerId="LiveId" clId="{7C0E5C66-F70B-4D18-953A-F184F43A6D9D}" dt="2024-08-22T06:05:37.044" v="22" actId="478"/>
          <ac:spMkLst>
            <pc:docMk/>
            <pc:sldMk cId="0" sldId="402"/>
            <ac:spMk id="22531" creationId="{00000000-0000-0000-0000-000000000000}"/>
          </ac:spMkLst>
        </pc:spChg>
      </pc:sldChg>
      <pc:sldChg chg="delSp">
        <pc:chgData name="helen liu" userId="359b3e71f01e7129" providerId="LiveId" clId="{7C0E5C66-F70B-4D18-953A-F184F43A6D9D}" dt="2024-08-22T06:05:38.389" v="23" actId="478"/>
        <pc:sldMkLst>
          <pc:docMk/>
          <pc:sldMk cId="0" sldId="403"/>
        </pc:sldMkLst>
        <pc:spChg chg="del">
          <ac:chgData name="helen liu" userId="359b3e71f01e7129" providerId="LiveId" clId="{7C0E5C66-F70B-4D18-953A-F184F43A6D9D}" dt="2024-08-22T06:05:38.389" v="23" actId="478"/>
          <ac:spMkLst>
            <pc:docMk/>
            <pc:sldMk cId="0" sldId="403"/>
            <ac:spMk id="23554" creationId="{00000000-0000-0000-0000-000000000000}"/>
          </ac:spMkLst>
        </pc:spChg>
      </pc:sldChg>
      <pc:sldChg chg="delSp">
        <pc:chgData name="helen liu" userId="359b3e71f01e7129" providerId="LiveId" clId="{7C0E5C66-F70B-4D18-953A-F184F43A6D9D}" dt="2024-08-22T06:05:39.404" v="24" actId="478"/>
        <pc:sldMkLst>
          <pc:docMk/>
          <pc:sldMk cId="0" sldId="404"/>
        </pc:sldMkLst>
        <pc:spChg chg="del">
          <ac:chgData name="helen liu" userId="359b3e71f01e7129" providerId="LiveId" clId="{7C0E5C66-F70B-4D18-953A-F184F43A6D9D}" dt="2024-08-22T06:05:39.404" v="24" actId="478"/>
          <ac:spMkLst>
            <pc:docMk/>
            <pc:sldMk cId="0" sldId="404"/>
            <ac:spMk id="24578" creationId="{00000000-0000-0000-0000-000000000000}"/>
          </ac:spMkLst>
        </pc:spChg>
      </pc:sldChg>
      <pc:sldChg chg="delSp">
        <pc:chgData name="helen liu" userId="359b3e71f01e7129" providerId="LiveId" clId="{7C0E5C66-F70B-4D18-953A-F184F43A6D9D}" dt="2024-08-22T06:05:40.653" v="25" actId="478"/>
        <pc:sldMkLst>
          <pc:docMk/>
          <pc:sldMk cId="0" sldId="405"/>
        </pc:sldMkLst>
        <pc:spChg chg="del">
          <ac:chgData name="helen liu" userId="359b3e71f01e7129" providerId="LiveId" clId="{7C0E5C66-F70B-4D18-953A-F184F43A6D9D}" dt="2024-08-22T06:05:40.653" v="25" actId="478"/>
          <ac:spMkLst>
            <pc:docMk/>
            <pc:sldMk cId="0" sldId="405"/>
            <ac:spMk id="25602" creationId="{00000000-0000-0000-0000-000000000000}"/>
          </ac:spMkLst>
        </pc:spChg>
      </pc:sldChg>
      <pc:sldChg chg="delSp">
        <pc:chgData name="helen liu" userId="359b3e71f01e7129" providerId="LiveId" clId="{7C0E5C66-F70B-4D18-953A-F184F43A6D9D}" dt="2024-08-22T06:05:41.768" v="26" actId="478"/>
        <pc:sldMkLst>
          <pc:docMk/>
          <pc:sldMk cId="0" sldId="406"/>
        </pc:sldMkLst>
        <pc:spChg chg="del">
          <ac:chgData name="helen liu" userId="359b3e71f01e7129" providerId="LiveId" clId="{7C0E5C66-F70B-4D18-953A-F184F43A6D9D}" dt="2024-08-22T06:05:41.768" v="26" actId="478"/>
          <ac:spMkLst>
            <pc:docMk/>
            <pc:sldMk cId="0" sldId="406"/>
            <ac:spMk id="26626" creationId="{00000000-0000-0000-0000-000000000000}"/>
          </ac:spMkLst>
        </pc:spChg>
      </pc:sldChg>
      <pc:sldChg chg="delSp">
        <pc:chgData name="helen liu" userId="359b3e71f01e7129" providerId="LiveId" clId="{7C0E5C66-F70B-4D18-953A-F184F43A6D9D}" dt="2024-08-22T06:05:18.529" v="15" actId="478"/>
        <pc:sldMkLst>
          <pc:docMk/>
          <pc:sldMk cId="0" sldId="407"/>
        </pc:sldMkLst>
        <pc:spChg chg="del">
          <ac:chgData name="helen liu" userId="359b3e71f01e7129" providerId="LiveId" clId="{7C0E5C66-F70B-4D18-953A-F184F43A6D9D}" dt="2024-08-22T06:05:18.529" v="15" actId="478"/>
          <ac:spMkLst>
            <pc:docMk/>
            <pc:sldMk cId="0" sldId="407"/>
            <ac:spMk id="16386" creationId="{00000000-0000-0000-0000-000000000000}"/>
          </ac:spMkLst>
        </pc:spChg>
      </pc:sldChg>
      <pc:sldChg chg="delSp modSp modAnim">
        <pc:chgData name="helen liu" userId="359b3e71f01e7129" providerId="LiveId" clId="{7C0E5C66-F70B-4D18-953A-F184F43A6D9D}" dt="2024-08-27T05:11:53.773" v="308" actId="20577"/>
        <pc:sldMkLst>
          <pc:docMk/>
          <pc:sldMk cId="1322226514" sldId="429"/>
        </pc:sldMkLst>
        <pc:spChg chg="mod">
          <ac:chgData name="helen liu" userId="359b3e71f01e7129" providerId="LiveId" clId="{7C0E5C66-F70B-4D18-953A-F184F43A6D9D}" dt="2024-08-27T05:11:30.433" v="302" actId="20577"/>
          <ac:spMkLst>
            <pc:docMk/>
            <pc:sldMk cId="1322226514" sldId="429"/>
            <ac:spMk id="9" creationId="{00000000-0000-0000-0000-000000000000}"/>
          </ac:spMkLst>
        </pc:spChg>
        <pc:spChg chg="mod">
          <ac:chgData name="helen liu" userId="359b3e71f01e7129" providerId="LiveId" clId="{7C0E5C66-F70B-4D18-953A-F184F43A6D9D}" dt="2024-08-27T05:11:42.270" v="307"/>
          <ac:spMkLst>
            <pc:docMk/>
            <pc:sldMk cId="1322226514" sldId="429"/>
            <ac:spMk id="10" creationId="{00000000-0000-0000-0000-000000000000}"/>
          </ac:spMkLst>
        </pc:spChg>
        <pc:spChg chg="del">
          <ac:chgData name="helen liu" userId="359b3e71f01e7129" providerId="LiveId" clId="{7C0E5C66-F70B-4D18-953A-F184F43A6D9D}" dt="2024-08-22T06:05:44.011" v="28" actId="478"/>
          <ac:spMkLst>
            <pc:docMk/>
            <pc:sldMk cId="1322226514" sldId="429"/>
            <ac:spMk id="9218" creationId="{00000000-0000-0000-0000-000000000000}"/>
          </ac:spMkLst>
        </pc:spChg>
      </pc:sldChg>
      <pc:sldChg chg="delSp">
        <pc:chgData name="helen liu" userId="359b3e71f01e7129" providerId="LiveId" clId="{7C0E5C66-F70B-4D18-953A-F184F43A6D9D}" dt="2024-08-22T06:05:42.862" v="27" actId="478"/>
        <pc:sldMkLst>
          <pc:docMk/>
          <pc:sldMk cId="3179900904" sldId="430"/>
        </pc:sldMkLst>
        <pc:spChg chg="del">
          <ac:chgData name="helen liu" userId="359b3e71f01e7129" providerId="LiveId" clId="{7C0E5C66-F70B-4D18-953A-F184F43A6D9D}" dt="2024-08-22T06:05:42.862" v="27" actId="478"/>
          <ac:spMkLst>
            <pc:docMk/>
            <pc:sldMk cId="3179900904" sldId="430"/>
            <ac:spMk id="26626" creationId="{00000000-0000-0000-0000-000000000000}"/>
          </ac:spMkLst>
        </pc:spChg>
      </pc:sldChg>
      <pc:sldChg chg="delSp">
        <pc:chgData name="helen liu" userId="359b3e71f01e7129" providerId="LiveId" clId="{7C0E5C66-F70B-4D18-953A-F184F43A6D9D}" dt="2024-08-22T06:05:50.745" v="34" actId="478"/>
        <pc:sldMkLst>
          <pc:docMk/>
          <pc:sldMk cId="3736212035" sldId="433"/>
        </pc:sldMkLst>
        <pc:spChg chg="del">
          <ac:chgData name="helen liu" userId="359b3e71f01e7129" providerId="LiveId" clId="{7C0E5C66-F70B-4D18-953A-F184F43A6D9D}" dt="2024-08-22T06:05:50.745" v="34" actId="478"/>
          <ac:spMkLst>
            <pc:docMk/>
            <pc:sldMk cId="3736212035" sldId="433"/>
            <ac:spMk id="9218" creationId="{00000000-0000-0000-0000-000000000000}"/>
          </ac:spMkLst>
        </pc:spChg>
      </pc:sldChg>
      <pc:sldChg chg="delSp">
        <pc:chgData name="helen liu" userId="359b3e71f01e7129" providerId="LiveId" clId="{7C0E5C66-F70B-4D18-953A-F184F43A6D9D}" dt="2024-08-22T06:05:46.125" v="30" actId="478"/>
        <pc:sldMkLst>
          <pc:docMk/>
          <pc:sldMk cId="1740713284" sldId="441"/>
        </pc:sldMkLst>
        <pc:spChg chg="del">
          <ac:chgData name="helen liu" userId="359b3e71f01e7129" providerId="LiveId" clId="{7C0E5C66-F70B-4D18-953A-F184F43A6D9D}" dt="2024-08-22T06:05:46.125" v="30" actId="478"/>
          <ac:spMkLst>
            <pc:docMk/>
            <pc:sldMk cId="1740713284" sldId="441"/>
            <ac:spMk id="9218" creationId="{00000000-0000-0000-0000-000000000000}"/>
          </ac:spMkLst>
        </pc:spChg>
      </pc:sldChg>
      <pc:sldChg chg="delSp">
        <pc:chgData name="helen liu" userId="359b3e71f01e7129" providerId="LiveId" clId="{7C0E5C66-F70B-4D18-953A-F184F43A6D9D}" dt="2024-08-22T06:05:47.180" v="31" actId="478"/>
        <pc:sldMkLst>
          <pc:docMk/>
          <pc:sldMk cId="1663631752" sldId="442"/>
        </pc:sldMkLst>
        <pc:spChg chg="del">
          <ac:chgData name="helen liu" userId="359b3e71f01e7129" providerId="LiveId" clId="{7C0E5C66-F70B-4D18-953A-F184F43A6D9D}" dt="2024-08-22T06:05:47.180" v="31" actId="478"/>
          <ac:spMkLst>
            <pc:docMk/>
            <pc:sldMk cId="1663631752" sldId="442"/>
            <ac:spMk id="9218" creationId="{00000000-0000-0000-0000-000000000000}"/>
          </ac:spMkLst>
        </pc:spChg>
      </pc:sldChg>
      <pc:sldChg chg="delSp">
        <pc:chgData name="helen liu" userId="359b3e71f01e7129" providerId="LiveId" clId="{7C0E5C66-F70B-4D18-953A-F184F43A6D9D}" dt="2024-08-22T06:05:49.530" v="33" actId="478"/>
        <pc:sldMkLst>
          <pc:docMk/>
          <pc:sldMk cId="2263083362" sldId="444"/>
        </pc:sldMkLst>
        <pc:spChg chg="del">
          <ac:chgData name="helen liu" userId="359b3e71f01e7129" providerId="LiveId" clId="{7C0E5C66-F70B-4D18-953A-F184F43A6D9D}" dt="2024-08-22T06:05:49.530" v="33" actId="478"/>
          <ac:spMkLst>
            <pc:docMk/>
            <pc:sldMk cId="2263083362" sldId="444"/>
            <ac:spMk id="9218" creationId="{00000000-0000-0000-0000-000000000000}"/>
          </ac:spMkLst>
        </pc:spChg>
      </pc:sldChg>
      <pc:sldChg chg="delSp">
        <pc:chgData name="helen liu" userId="359b3e71f01e7129" providerId="LiveId" clId="{7C0E5C66-F70B-4D18-953A-F184F43A6D9D}" dt="2024-08-22T06:08:05.429" v="94" actId="478"/>
        <pc:sldMkLst>
          <pc:docMk/>
          <pc:sldMk cId="3866131442" sldId="445"/>
        </pc:sldMkLst>
        <pc:spChg chg="del">
          <ac:chgData name="helen liu" userId="359b3e71f01e7129" providerId="LiveId" clId="{7C0E5C66-F70B-4D18-953A-F184F43A6D9D}" dt="2024-08-22T06:08:05.429" v="94" actId="478"/>
          <ac:spMkLst>
            <pc:docMk/>
            <pc:sldMk cId="3866131442" sldId="445"/>
            <ac:spMk id="9218" creationId="{00000000-0000-0000-0000-000000000000}"/>
          </ac:spMkLst>
        </pc:spChg>
      </pc:sldChg>
      <pc:sldChg chg="delSp">
        <pc:chgData name="helen liu" userId="359b3e71f01e7129" providerId="LiveId" clId="{7C0E5C66-F70B-4D18-953A-F184F43A6D9D}" dt="2024-08-22T06:05:51.950" v="35" actId="478"/>
        <pc:sldMkLst>
          <pc:docMk/>
          <pc:sldMk cId="2441498445" sldId="449"/>
        </pc:sldMkLst>
        <pc:spChg chg="del">
          <ac:chgData name="helen liu" userId="359b3e71f01e7129" providerId="LiveId" clId="{7C0E5C66-F70B-4D18-953A-F184F43A6D9D}" dt="2024-08-22T06:05:51.950" v="35" actId="478"/>
          <ac:spMkLst>
            <pc:docMk/>
            <pc:sldMk cId="2441498445" sldId="449"/>
            <ac:spMk id="9218" creationId="{00000000-0000-0000-0000-000000000000}"/>
          </ac:spMkLst>
        </pc:spChg>
      </pc:sldChg>
      <pc:sldChg chg="delSp">
        <pc:chgData name="helen liu" userId="359b3e71f01e7129" providerId="LiveId" clId="{7C0E5C66-F70B-4D18-953A-F184F43A6D9D}" dt="2024-08-22T06:05:53.059" v="36" actId="478"/>
        <pc:sldMkLst>
          <pc:docMk/>
          <pc:sldMk cId="1903541870" sldId="450"/>
        </pc:sldMkLst>
        <pc:spChg chg="del">
          <ac:chgData name="helen liu" userId="359b3e71f01e7129" providerId="LiveId" clId="{7C0E5C66-F70B-4D18-953A-F184F43A6D9D}" dt="2024-08-22T06:05:53.059" v="36" actId="478"/>
          <ac:spMkLst>
            <pc:docMk/>
            <pc:sldMk cId="1903541870" sldId="450"/>
            <ac:spMk id="9218" creationId="{00000000-0000-0000-0000-000000000000}"/>
          </ac:spMkLst>
        </pc:spChg>
      </pc:sldChg>
      <pc:sldChg chg="addSp delSp">
        <pc:chgData name="helen liu" userId="359b3e71f01e7129" providerId="LiveId" clId="{7C0E5C66-F70B-4D18-953A-F184F43A6D9D}" dt="2024-08-22T06:06:02.716" v="43" actId="478"/>
        <pc:sldMkLst>
          <pc:docMk/>
          <pc:sldMk cId="84062285" sldId="452"/>
        </pc:sldMkLst>
        <pc:spChg chg="add del">
          <ac:chgData name="helen liu" userId="359b3e71f01e7129" providerId="LiveId" clId="{7C0E5C66-F70B-4D18-953A-F184F43A6D9D}" dt="2024-08-22T06:06:02.716" v="43" actId="478"/>
          <ac:spMkLst>
            <pc:docMk/>
            <pc:sldMk cId="84062285" sldId="452"/>
            <ac:spMk id="9218" creationId="{00000000-0000-0000-0000-000000000000}"/>
          </ac:spMkLst>
        </pc:spChg>
      </pc:sldChg>
      <pc:sldChg chg="delSp">
        <pc:chgData name="helen liu" userId="359b3e71f01e7129" providerId="LiveId" clId="{7C0E5C66-F70B-4D18-953A-F184F43A6D9D}" dt="2024-08-22T06:06:08.172" v="46" actId="478"/>
        <pc:sldMkLst>
          <pc:docMk/>
          <pc:sldMk cId="2998889160" sldId="463"/>
        </pc:sldMkLst>
        <pc:spChg chg="del">
          <ac:chgData name="helen liu" userId="359b3e71f01e7129" providerId="LiveId" clId="{7C0E5C66-F70B-4D18-953A-F184F43A6D9D}" dt="2024-08-22T06:06:08.172" v="46" actId="478"/>
          <ac:spMkLst>
            <pc:docMk/>
            <pc:sldMk cId="2998889160" sldId="463"/>
            <ac:spMk id="9218" creationId="{00000000-0000-0000-0000-000000000000}"/>
          </ac:spMkLst>
        </pc:spChg>
      </pc:sldChg>
      <pc:sldChg chg="addSp delSp">
        <pc:chgData name="helen liu" userId="359b3e71f01e7129" providerId="LiveId" clId="{7C0E5C66-F70B-4D18-953A-F184F43A6D9D}" dt="2024-08-22T06:06:07.180" v="45" actId="478"/>
        <pc:sldMkLst>
          <pc:docMk/>
          <pc:sldMk cId="3518576745" sldId="464"/>
        </pc:sldMkLst>
        <pc:spChg chg="add del">
          <ac:chgData name="helen liu" userId="359b3e71f01e7129" providerId="LiveId" clId="{7C0E5C66-F70B-4D18-953A-F184F43A6D9D}" dt="2024-08-22T06:06:07.180" v="45" actId="478"/>
          <ac:spMkLst>
            <pc:docMk/>
            <pc:sldMk cId="3518576745" sldId="464"/>
            <ac:spMk id="9218" creationId="{00000000-0000-0000-0000-000000000000}"/>
          </ac:spMkLst>
        </pc:spChg>
      </pc:sldChg>
      <pc:sldChg chg="delSp">
        <pc:chgData name="helen liu" userId="359b3e71f01e7129" providerId="LiveId" clId="{7C0E5C66-F70B-4D18-953A-F184F43A6D9D}" dt="2024-08-22T06:06:09.219" v="47" actId="478"/>
        <pc:sldMkLst>
          <pc:docMk/>
          <pc:sldMk cId="1284470176" sldId="465"/>
        </pc:sldMkLst>
        <pc:spChg chg="del">
          <ac:chgData name="helen liu" userId="359b3e71f01e7129" providerId="LiveId" clId="{7C0E5C66-F70B-4D18-953A-F184F43A6D9D}" dt="2024-08-22T06:06:09.219" v="47" actId="478"/>
          <ac:spMkLst>
            <pc:docMk/>
            <pc:sldMk cId="1284470176" sldId="465"/>
            <ac:spMk id="9218" creationId="{00000000-0000-0000-0000-000000000000}"/>
          </ac:spMkLst>
        </pc:spChg>
      </pc:sldChg>
      <pc:sldChg chg="delSp modSp mod">
        <pc:chgData name="helen liu" userId="359b3e71f01e7129" providerId="LiveId" clId="{7C0E5C66-F70B-4D18-953A-F184F43A6D9D}" dt="2024-08-22T06:20:17.823" v="122" actId="20577"/>
        <pc:sldMkLst>
          <pc:docMk/>
          <pc:sldMk cId="857895484" sldId="466"/>
        </pc:sldMkLst>
        <pc:spChg chg="mod">
          <ac:chgData name="helen liu" userId="359b3e71f01e7129" providerId="LiveId" clId="{7C0E5C66-F70B-4D18-953A-F184F43A6D9D}" dt="2024-08-22T06:11:42.586" v="103" actId="20577"/>
          <ac:spMkLst>
            <pc:docMk/>
            <pc:sldMk cId="857895484" sldId="466"/>
            <ac:spMk id="13" creationId="{00000000-0000-0000-0000-000000000000}"/>
          </ac:spMkLst>
        </pc:spChg>
        <pc:spChg chg="mod">
          <ac:chgData name="helen liu" userId="359b3e71f01e7129" providerId="LiveId" clId="{7C0E5C66-F70B-4D18-953A-F184F43A6D9D}" dt="2024-08-22T06:20:17.823" v="122" actId="20577"/>
          <ac:spMkLst>
            <pc:docMk/>
            <pc:sldMk cId="857895484" sldId="466"/>
            <ac:spMk id="16" creationId="{00000000-0000-0000-0000-000000000000}"/>
          </ac:spMkLst>
        </pc:spChg>
        <pc:spChg chg="del">
          <ac:chgData name="helen liu" userId="359b3e71f01e7129" providerId="LiveId" clId="{7C0E5C66-F70B-4D18-953A-F184F43A6D9D}" dt="2024-08-22T06:06:10.270" v="48" actId="478"/>
          <ac:spMkLst>
            <pc:docMk/>
            <pc:sldMk cId="857895484" sldId="466"/>
            <ac:spMk id="9218" creationId="{00000000-0000-0000-0000-000000000000}"/>
          </ac:spMkLst>
        </pc:spChg>
      </pc:sldChg>
      <pc:sldChg chg="delSp modSp mod">
        <pc:chgData name="helen liu" userId="359b3e71f01e7129" providerId="LiveId" clId="{7C0E5C66-F70B-4D18-953A-F184F43A6D9D}" dt="2024-08-22T06:17:58.720" v="112" actId="20577"/>
        <pc:sldMkLst>
          <pc:docMk/>
          <pc:sldMk cId="2845970693" sldId="469"/>
        </pc:sldMkLst>
        <pc:spChg chg="mod">
          <ac:chgData name="helen liu" userId="359b3e71f01e7129" providerId="LiveId" clId="{7C0E5C66-F70B-4D18-953A-F184F43A6D9D}" dt="2024-08-22T06:17:58.720" v="112" actId="20577"/>
          <ac:spMkLst>
            <pc:docMk/>
            <pc:sldMk cId="2845970693" sldId="469"/>
            <ac:spMk id="14" creationId="{00000000-0000-0000-0000-000000000000}"/>
          </ac:spMkLst>
        </pc:spChg>
        <pc:spChg chg="del">
          <ac:chgData name="helen liu" userId="359b3e71f01e7129" providerId="LiveId" clId="{7C0E5C66-F70B-4D18-953A-F184F43A6D9D}" dt="2024-08-22T06:06:11.329" v="49" actId="478"/>
          <ac:spMkLst>
            <pc:docMk/>
            <pc:sldMk cId="2845970693" sldId="469"/>
            <ac:spMk id="9218" creationId="{00000000-0000-0000-0000-000000000000}"/>
          </ac:spMkLst>
        </pc:spChg>
      </pc:sldChg>
      <pc:sldChg chg="delSp">
        <pc:chgData name="helen liu" userId="359b3e71f01e7129" providerId="LiveId" clId="{7C0E5C66-F70B-4D18-953A-F184F43A6D9D}" dt="2024-08-22T06:06:12.385" v="50" actId="478"/>
        <pc:sldMkLst>
          <pc:docMk/>
          <pc:sldMk cId="2125802251" sldId="471"/>
        </pc:sldMkLst>
        <pc:spChg chg="del">
          <ac:chgData name="helen liu" userId="359b3e71f01e7129" providerId="LiveId" clId="{7C0E5C66-F70B-4D18-953A-F184F43A6D9D}" dt="2024-08-22T06:06:12.385" v="50" actId="478"/>
          <ac:spMkLst>
            <pc:docMk/>
            <pc:sldMk cId="2125802251" sldId="471"/>
            <ac:spMk id="9218" creationId="{00000000-0000-0000-0000-000000000000}"/>
          </ac:spMkLst>
        </pc:spChg>
      </pc:sldChg>
      <pc:sldChg chg="delSp">
        <pc:chgData name="helen liu" userId="359b3e71f01e7129" providerId="LiveId" clId="{7C0E5C66-F70B-4D18-953A-F184F43A6D9D}" dt="2024-08-22T06:06:13.714" v="51" actId="478"/>
        <pc:sldMkLst>
          <pc:docMk/>
          <pc:sldMk cId="478270419" sldId="472"/>
        </pc:sldMkLst>
        <pc:spChg chg="del">
          <ac:chgData name="helen liu" userId="359b3e71f01e7129" providerId="LiveId" clId="{7C0E5C66-F70B-4D18-953A-F184F43A6D9D}" dt="2024-08-22T06:06:13.714" v="51" actId="478"/>
          <ac:spMkLst>
            <pc:docMk/>
            <pc:sldMk cId="478270419" sldId="472"/>
            <ac:spMk id="9218" creationId="{00000000-0000-0000-0000-000000000000}"/>
          </ac:spMkLst>
        </pc:spChg>
      </pc:sldChg>
      <pc:sldChg chg="delSp modSp mod">
        <pc:chgData name="helen liu" userId="359b3e71f01e7129" providerId="LiveId" clId="{7C0E5C66-F70B-4D18-953A-F184F43A6D9D}" dt="2024-08-22T06:18:25.622" v="114" actId="20577"/>
        <pc:sldMkLst>
          <pc:docMk/>
          <pc:sldMk cId="4116823520" sldId="473"/>
        </pc:sldMkLst>
        <pc:spChg chg="mod">
          <ac:chgData name="helen liu" userId="359b3e71f01e7129" providerId="LiveId" clId="{7C0E5C66-F70B-4D18-953A-F184F43A6D9D}" dt="2024-08-22T06:18:25.622" v="114" actId="20577"/>
          <ac:spMkLst>
            <pc:docMk/>
            <pc:sldMk cId="4116823520" sldId="473"/>
            <ac:spMk id="8" creationId="{00000000-0000-0000-0000-000000000000}"/>
          </ac:spMkLst>
        </pc:spChg>
        <pc:spChg chg="del">
          <ac:chgData name="helen liu" userId="359b3e71f01e7129" providerId="LiveId" clId="{7C0E5C66-F70B-4D18-953A-F184F43A6D9D}" dt="2024-08-22T06:06:15.054" v="52" actId="478"/>
          <ac:spMkLst>
            <pc:docMk/>
            <pc:sldMk cId="4116823520" sldId="473"/>
            <ac:spMk id="9218" creationId="{00000000-0000-0000-0000-000000000000}"/>
          </ac:spMkLst>
        </pc:spChg>
      </pc:sldChg>
      <pc:sldChg chg="delSp modSp mod">
        <pc:chgData name="helen liu" userId="359b3e71f01e7129" providerId="LiveId" clId="{7C0E5C66-F70B-4D18-953A-F184F43A6D9D}" dt="2024-08-22T06:18:31.139" v="116" actId="20577"/>
        <pc:sldMkLst>
          <pc:docMk/>
          <pc:sldMk cId="1124386604" sldId="474"/>
        </pc:sldMkLst>
        <pc:spChg chg="mod">
          <ac:chgData name="helen liu" userId="359b3e71f01e7129" providerId="LiveId" clId="{7C0E5C66-F70B-4D18-953A-F184F43A6D9D}" dt="2024-08-22T06:18:31.139" v="116" actId="20577"/>
          <ac:spMkLst>
            <pc:docMk/>
            <pc:sldMk cId="1124386604" sldId="474"/>
            <ac:spMk id="8" creationId="{00000000-0000-0000-0000-000000000000}"/>
          </ac:spMkLst>
        </pc:spChg>
        <pc:spChg chg="del">
          <ac:chgData name="helen liu" userId="359b3e71f01e7129" providerId="LiveId" clId="{7C0E5C66-F70B-4D18-953A-F184F43A6D9D}" dt="2024-08-22T06:06:16.243" v="53" actId="478"/>
          <ac:spMkLst>
            <pc:docMk/>
            <pc:sldMk cId="1124386604" sldId="474"/>
            <ac:spMk id="9218" creationId="{00000000-0000-0000-0000-000000000000}"/>
          </ac:spMkLst>
        </pc:spChg>
      </pc:sldChg>
      <pc:sldChg chg="delSp modSp mod">
        <pc:chgData name="helen liu" userId="359b3e71f01e7129" providerId="LiveId" clId="{7C0E5C66-F70B-4D18-953A-F184F43A6D9D}" dt="2024-08-22T06:18:36.344" v="118" actId="20577"/>
        <pc:sldMkLst>
          <pc:docMk/>
          <pc:sldMk cId="3187877023" sldId="475"/>
        </pc:sldMkLst>
        <pc:spChg chg="mod">
          <ac:chgData name="helen liu" userId="359b3e71f01e7129" providerId="LiveId" clId="{7C0E5C66-F70B-4D18-953A-F184F43A6D9D}" dt="2024-08-22T06:18:36.344" v="118" actId="20577"/>
          <ac:spMkLst>
            <pc:docMk/>
            <pc:sldMk cId="3187877023" sldId="475"/>
            <ac:spMk id="17" creationId="{00000000-0000-0000-0000-000000000000}"/>
          </ac:spMkLst>
        </pc:spChg>
        <pc:spChg chg="del">
          <ac:chgData name="helen liu" userId="359b3e71f01e7129" providerId="LiveId" clId="{7C0E5C66-F70B-4D18-953A-F184F43A6D9D}" dt="2024-08-22T06:06:17.345" v="54" actId="478"/>
          <ac:spMkLst>
            <pc:docMk/>
            <pc:sldMk cId="3187877023" sldId="475"/>
            <ac:spMk id="9218" creationId="{00000000-0000-0000-0000-000000000000}"/>
          </ac:spMkLst>
        </pc:spChg>
      </pc:sldChg>
      <pc:sldChg chg="delSp">
        <pc:chgData name="helen liu" userId="359b3e71f01e7129" providerId="LiveId" clId="{7C0E5C66-F70B-4D18-953A-F184F43A6D9D}" dt="2024-08-22T06:06:18.439" v="55" actId="478"/>
        <pc:sldMkLst>
          <pc:docMk/>
          <pc:sldMk cId="989459290" sldId="476"/>
        </pc:sldMkLst>
        <pc:spChg chg="del">
          <ac:chgData name="helen liu" userId="359b3e71f01e7129" providerId="LiveId" clId="{7C0E5C66-F70B-4D18-953A-F184F43A6D9D}" dt="2024-08-22T06:06:18.439" v="55" actId="478"/>
          <ac:spMkLst>
            <pc:docMk/>
            <pc:sldMk cId="989459290" sldId="476"/>
            <ac:spMk id="9218" creationId="{00000000-0000-0000-0000-000000000000}"/>
          </ac:spMkLst>
        </pc:spChg>
      </pc:sldChg>
      <pc:sldChg chg="delSp modSp mod">
        <pc:chgData name="helen liu" userId="359b3e71f01e7129" providerId="LiveId" clId="{7C0E5C66-F70B-4D18-953A-F184F43A6D9D}" dt="2024-08-22T06:18:41.773" v="120" actId="20577"/>
        <pc:sldMkLst>
          <pc:docMk/>
          <pc:sldMk cId="1336901812" sldId="477"/>
        </pc:sldMkLst>
        <pc:spChg chg="mod">
          <ac:chgData name="helen liu" userId="359b3e71f01e7129" providerId="LiveId" clId="{7C0E5C66-F70B-4D18-953A-F184F43A6D9D}" dt="2024-08-22T06:18:41.773" v="120" actId="20577"/>
          <ac:spMkLst>
            <pc:docMk/>
            <pc:sldMk cId="1336901812" sldId="477"/>
            <ac:spMk id="8" creationId="{00000000-0000-0000-0000-000000000000}"/>
          </ac:spMkLst>
        </pc:spChg>
        <pc:spChg chg="del">
          <ac:chgData name="helen liu" userId="359b3e71f01e7129" providerId="LiveId" clId="{7C0E5C66-F70B-4D18-953A-F184F43A6D9D}" dt="2024-08-22T06:06:22.341" v="57" actId="478"/>
          <ac:spMkLst>
            <pc:docMk/>
            <pc:sldMk cId="1336901812" sldId="477"/>
            <ac:spMk id="9218" creationId="{00000000-0000-0000-0000-000000000000}"/>
          </ac:spMkLst>
        </pc:spChg>
      </pc:sldChg>
      <pc:sldChg chg="delSp">
        <pc:chgData name="helen liu" userId="359b3e71f01e7129" providerId="LiveId" clId="{7C0E5C66-F70B-4D18-953A-F184F43A6D9D}" dt="2024-08-22T06:06:21.231" v="56" actId="478"/>
        <pc:sldMkLst>
          <pc:docMk/>
          <pc:sldMk cId="388222342" sldId="478"/>
        </pc:sldMkLst>
        <pc:spChg chg="del">
          <ac:chgData name="helen liu" userId="359b3e71f01e7129" providerId="LiveId" clId="{7C0E5C66-F70B-4D18-953A-F184F43A6D9D}" dt="2024-08-22T06:06:21.231" v="56" actId="478"/>
          <ac:spMkLst>
            <pc:docMk/>
            <pc:sldMk cId="388222342" sldId="478"/>
            <ac:spMk id="9218" creationId="{00000000-0000-0000-0000-000000000000}"/>
          </ac:spMkLst>
        </pc:spChg>
      </pc:sldChg>
      <pc:sldChg chg="delSp">
        <pc:chgData name="helen liu" userId="359b3e71f01e7129" providerId="LiveId" clId="{7C0E5C66-F70B-4D18-953A-F184F43A6D9D}" dt="2024-08-22T06:06:37.001" v="65" actId="478"/>
        <pc:sldMkLst>
          <pc:docMk/>
          <pc:sldMk cId="3681998306" sldId="480"/>
        </pc:sldMkLst>
        <pc:spChg chg="del">
          <ac:chgData name="helen liu" userId="359b3e71f01e7129" providerId="LiveId" clId="{7C0E5C66-F70B-4D18-953A-F184F43A6D9D}" dt="2024-08-22T06:06:37.001" v="65" actId="478"/>
          <ac:spMkLst>
            <pc:docMk/>
            <pc:sldMk cId="3681998306" sldId="480"/>
            <ac:spMk id="9218" creationId="{00000000-0000-0000-0000-000000000000}"/>
          </ac:spMkLst>
        </pc:spChg>
      </pc:sldChg>
      <pc:sldChg chg="delSp">
        <pc:chgData name="helen liu" userId="359b3e71f01e7129" providerId="LiveId" clId="{7C0E5C66-F70B-4D18-953A-F184F43A6D9D}" dt="2024-08-22T06:06:28.484" v="60" actId="478"/>
        <pc:sldMkLst>
          <pc:docMk/>
          <pc:sldMk cId="3960614886" sldId="486"/>
        </pc:sldMkLst>
        <pc:spChg chg="del">
          <ac:chgData name="helen liu" userId="359b3e71f01e7129" providerId="LiveId" clId="{7C0E5C66-F70B-4D18-953A-F184F43A6D9D}" dt="2024-08-22T06:06:28.484" v="60" actId="478"/>
          <ac:spMkLst>
            <pc:docMk/>
            <pc:sldMk cId="3960614886" sldId="486"/>
            <ac:spMk id="9218" creationId="{00000000-0000-0000-0000-000000000000}"/>
          </ac:spMkLst>
        </pc:spChg>
      </pc:sldChg>
      <pc:sldChg chg="delSp">
        <pc:chgData name="helen liu" userId="359b3e71f01e7129" providerId="LiveId" clId="{7C0E5C66-F70B-4D18-953A-F184F43A6D9D}" dt="2024-08-22T06:06:30.971" v="62" actId="478"/>
        <pc:sldMkLst>
          <pc:docMk/>
          <pc:sldMk cId="2018241622" sldId="487"/>
        </pc:sldMkLst>
        <pc:spChg chg="del">
          <ac:chgData name="helen liu" userId="359b3e71f01e7129" providerId="LiveId" clId="{7C0E5C66-F70B-4D18-953A-F184F43A6D9D}" dt="2024-08-22T06:06:30.971" v="62" actId="478"/>
          <ac:spMkLst>
            <pc:docMk/>
            <pc:sldMk cId="2018241622" sldId="487"/>
            <ac:spMk id="9218" creationId="{00000000-0000-0000-0000-000000000000}"/>
          </ac:spMkLst>
        </pc:spChg>
      </pc:sldChg>
      <pc:sldChg chg="delSp">
        <pc:chgData name="helen liu" userId="359b3e71f01e7129" providerId="LiveId" clId="{7C0E5C66-F70B-4D18-953A-F184F43A6D9D}" dt="2024-08-22T06:06:24.899" v="58" actId="478"/>
        <pc:sldMkLst>
          <pc:docMk/>
          <pc:sldMk cId="245766051" sldId="488"/>
        </pc:sldMkLst>
        <pc:spChg chg="del">
          <ac:chgData name="helen liu" userId="359b3e71f01e7129" providerId="LiveId" clId="{7C0E5C66-F70B-4D18-953A-F184F43A6D9D}" dt="2024-08-22T06:06:24.899" v="58" actId="478"/>
          <ac:spMkLst>
            <pc:docMk/>
            <pc:sldMk cId="245766051" sldId="488"/>
            <ac:spMk id="9218" creationId="{00000000-0000-0000-0000-000000000000}"/>
          </ac:spMkLst>
        </pc:spChg>
      </pc:sldChg>
      <pc:sldChg chg="delSp">
        <pc:chgData name="helen liu" userId="359b3e71f01e7129" providerId="LiveId" clId="{7C0E5C66-F70B-4D18-953A-F184F43A6D9D}" dt="2024-08-22T06:06:27.263" v="59" actId="478"/>
        <pc:sldMkLst>
          <pc:docMk/>
          <pc:sldMk cId="808227031" sldId="489"/>
        </pc:sldMkLst>
        <pc:spChg chg="del">
          <ac:chgData name="helen liu" userId="359b3e71f01e7129" providerId="LiveId" clId="{7C0E5C66-F70B-4D18-953A-F184F43A6D9D}" dt="2024-08-22T06:06:27.263" v="59" actId="478"/>
          <ac:spMkLst>
            <pc:docMk/>
            <pc:sldMk cId="808227031" sldId="489"/>
            <ac:spMk id="9218" creationId="{00000000-0000-0000-0000-000000000000}"/>
          </ac:spMkLst>
        </pc:spChg>
      </pc:sldChg>
      <pc:sldChg chg="delSp">
        <pc:chgData name="helen liu" userId="359b3e71f01e7129" providerId="LiveId" clId="{7C0E5C66-F70B-4D18-953A-F184F43A6D9D}" dt="2024-08-22T06:06:29.657" v="61" actId="478"/>
        <pc:sldMkLst>
          <pc:docMk/>
          <pc:sldMk cId="513229702" sldId="490"/>
        </pc:sldMkLst>
        <pc:spChg chg="del">
          <ac:chgData name="helen liu" userId="359b3e71f01e7129" providerId="LiveId" clId="{7C0E5C66-F70B-4D18-953A-F184F43A6D9D}" dt="2024-08-22T06:06:29.657" v="61" actId="478"/>
          <ac:spMkLst>
            <pc:docMk/>
            <pc:sldMk cId="513229702" sldId="490"/>
            <ac:spMk id="9218" creationId="{00000000-0000-0000-0000-000000000000}"/>
          </ac:spMkLst>
        </pc:spChg>
      </pc:sldChg>
      <pc:sldChg chg="delSp">
        <pc:chgData name="helen liu" userId="359b3e71f01e7129" providerId="LiveId" clId="{7C0E5C66-F70B-4D18-953A-F184F43A6D9D}" dt="2024-08-22T06:06:33.153" v="63" actId="478"/>
        <pc:sldMkLst>
          <pc:docMk/>
          <pc:sldMk cId="624653107" sldId="493"/>
        </pc:sldMkLst>
        <pc:spChg chg="del">
          <ac:chgData name="helen liu" userId="359b3e71f01e7129" providerId="LiveId" clId="{7C0E5C66-F70B-4D18-953A-F184F43A6D9D}" dt="2024-08-22T06:06:33.153" v="63" actId="478"/>
          <ac:spMkLst>
            <pc:docMk/>
            <pc:sldMk cId="624653107" sldId="493"/>
            <ac:spMk id="9218" creationId="{00000000-0000-0000-0000-000000000000}"/>
          </ac:spMkLst>
        </pc:spChg>
      </pc:sldChg>
      <pc:sldChg chg="delSp">
        <pc:chgData name="helen liu" userId="359b3e71f01e7129" providerId="LiveId" clId="{7C0E5C66-F70B-4D18-953A-F184F43A6D9D}" dt="2024-08-22T06:06:38.499" v="66" actId="478"/>
        <pc:sldMkLst>
          <pc:docMk/>
          <pc:sldMk cId="257089119" sldId="494"/>
        </pc:sldMkLst>
        <pc:spChg chg="del">
          <ac:chgData name="helen liu" userId="359b3e71f01e7129" providerId="LiveId" clId="{7C0E5C66-F70B-4D18-953A-F184F43A6D9D}" dt="2024-08-22T06:06:38.499" v="66" actId="478"/>
          <ac:spMkLst>
            <pc:docMk/>
            <pc:sldMk cId="257089119" sldId="494"/>
            <ac:spMk id="9218" creationId="{00000000-0000-0000-0000-000000000000}"/>
          </ac:spMkLst>
        </pc:spChg>
      </pc:sldChg>
      <pc:sldChg chg="delSp">
        <pc:chgData name="helen liu" userId="359b3e71f01e7129" providerId="LiveId" clId="{7C0E5C66-F70B-4D18-953A-F184F43A6D9D}" dt="2024-08-22T06:06:39.950" v="67" actId="478"/>
        <pc:sldMkLst>
          <pc:docMk/>
          <pc:sldMk cId="625445291" sldId="495"/>
        </pc:sldMkLst>
        <pc:spChg chg="del">
          <ac:chgData name="helen liu" userId="359b3e71f01e7129" providerId="LiveId" clId="{7C0E5C66-F70B-4D18-953A-F184F43A6D9D}" dt="2024-08-22T06:06:39.950" v="67" actId="478"/>
          <ac:spMkLst>
            <pc:docMk/>
            <pc:sldMk cId="625445291" sldId="495"/>
            <ac:spMk id="9218" creationId="{00000000-0000-0000-0000-000000000000}"/>
          </ac:spMkLst>
        </pc:spChg>
      </pc:sldChg>
      <pc:sldChg chg="delSp">
        <pc:chgData name="helen liu" userId="359b3e71f01e7129" providerId="LiveId" clId="{7C0E5C66-F70B-4D18-953A-F184F43A6D9D}" dt="2024-08-22T06:06:49.820" v="73" actId="478"/>
        <pc:sldMkLst>
          <pc:docMk/>
          <pc:sldMk cId="4013619181" sldId="502"/>
        </pc:sldMkLst>
        <pc:spChg chg="del">
          <ac:chgData name="helen liu" userId="359b3e71f01e7129" providerId="LiveId" clId="{7C0E5C66-F70B-4D18-953A-F184F43A6D9D}" dt="2024-08-22T06:06:49.820" v="73" actId="478"/>
          <ac:spMkLst>
            <pc:docMk/>
            <pc:sldMk cId="4013619181" sldId="502"/>
            <ac:spMk id="9218" creationId="{00000000-0000-0000-0000-000000000000}"/>
          </ac:spMkLst>
        </pc:spChg>
      </pc:sldChg>
      <pc:sldChg chg="delSp">
        <pc:chgData name="helen liu" userId="359b3e71f01e7129" providerId="LiveId" clId="{7C0E5C66-F70B-4D18-953A-F184F43A6D9D}" dt="2024-08-22T06:06:41.173" v="68" actId="478"/>
        <pc:sldMkLst>
          <pc:docMk/>
          <pc:sldMk cId="1341077082" sldId="503"/>
        </pc:sldMkLst>
        <pc:spChg chg="del">
          <ac:chgData name="helen liu" userId="359b3e71f01e7129" providerId="LiveId" clId="{7C0E5C66-F70B-4D18-953A-F184F43A6D9D}" dt="2024-08-22T06:06:41.173" v="68" actId="478"/>
          <ac:spMkLst>
            <pc:docMk/>
            <pc:sldMk cId="1341077082" sldId="503"/>
            <ac:spMk id="9218" creationId="{00000000-0000-0000-0000-000000000000}"/>
          </ac:spMkLst>
        </pc:spChg>
      </pc:sldChg>
      <pc:sldChg chg="delSp">
        <pc:chgData name="helen liu" userId="359b3e71f01e7129" providerId="LiveId" clId="{7C0E5C66-F70B-4D18-953A-F184F43A6D9D}" dt="2024-08-22T06:06:42.519" v="69" actId="478"/>
        <pc:sldMkLst>
          <pc:docMk/>
          <pc:sldMk cId="1461749848" sldId="504"/>
        </pc:sldMkLst>
        <pc:spChg chg="del">
          <ac:chgData name="helen liu" userId="359b3e71f01e7129" providerId="LiveId" clId="{7C0E5C66-F70B-4D18-953A-F184F43A6D9D}" dt="2024-08-22T06:06:42.519" v="69" actId="478"/>
          <ac:spMkLst>
            <pc:docMk/>
            <pc:sldMk cId="1461749848" sldId="504"/>
            <ac:spMk id="9218" creationId="{00000000-0000-0000-0000-000000000000}"/>
          </ac:spMkLst>
        </pc:spChg>
      </pc:sldChg>
      <pc:sldChg chg="delSp">
        <pc:chgData name="helen liu" userId="359b3e71f01e7129" providerId="LiveId" clId="{7C0E5C66-F70B-4D18-953A-F184F43A6D9D}" dt="2024-08-22T06:06:46.855" v="71" actId="478"/>
        <pc:sldMkLst>
          <pc:docMk/>
          <pc:sldMk cId="3913426055" sldId="505"/>
        </pc:sldMkLst>
        <pc:spChg chg="del">
          <ac:chgData name="helen liu" userId="359b3e71f01e7129" providerId="LiveId" clId="{7C0E5C66-F70B-4D18-953A-F184F43A6D9D}" dt="2024-08-22T06:06:46.855" v="71" actId="478"/>
          <ac:spMkLst>
            <pc:docMk/>
            <pc:sldMk cId="3913426055" sldId="505"/>
            <ac:spMk id="9218" creationId="{00000000-0000-0000-0000-000000000000}"/>
          </ac:spMkLst>
        </pc:spChg>
      </pc:sldChg>
      <pc:sldChg chg="delSp">
        <pc:chgData name="helen liu" userId="359b3e71f01e7129" providerId="LiveId" clId="{7C0E5C66-F70B-4D18-953A-F184F43A6D9D}" dt="2024-08-22T06:06:45.325" v="70" actId="478"/>
        <pc:sldMkLst>
          <pc:docMk/>
          <pc:sldMk cId="251232154" sldId="506"/>
        </pc:sldMkLst>
        <pc:spChg chg="del">
          <ac:chgData name="helen liu" userId="359b3e71f01e7129" providerId="LiveId" clId="{7C0E5C66-F70B-4D18-953A-F184F43A6D9D}" dt="2024-08-22T06:06:45.325" v="70" actId="478"/>
          <ac:spMkLst>
            <pc:docMk/>
            <pc:sldMk cId="251232154" sldId="506"/>
            <ac:spMk id="9218" creationId="{00000000-0000-0000-0000-000000000000}"/>
          </ac:spMkLst>
        </pc:spChg>
      </pc:sldChg>
      <pc:sldChg chg="delSp">
        <pc:chgData name="helen liu" userId="359b3e71f01e7129" providerId="LiveId" clId="{7C0E5C66-F70B-4D18-953A-F184F43A6D9D}" dt="2024-08-22T06:06:51.403" v="74" actId="478"/>
        <pc:sldMkLst>
          <pc:docMk/>
          <pc:sldMk cId="1079923630" sldId="507"/>
        </pc:sldMkLst>
        <pc:spChg chg="del">
          <ac:chgData name="helen liu" userId="359b3e71f01e7129" providerId="LiveId" clId="{7C0E5C66-F70B-4D18-953A-F184F43A6D9D}" dt="2024-08-22T06:06:51.403" v="74" actId="478"/>
          <ac:spMkLst>
            <pc:docMk/>
            <pc:sldMk cId="1079923630" sldId="507"/>
            <ac:spMk id="9218" creationId="{00000000-0000-0000-0000-000000000000}"/>
          </ac:spMkLst>
        </pc:spChg>
      </pc:sldChg>
      <pc:sldChg chg="delSp modSp mod">
        <pc:chgData name="helen liu" userId="359b3e71f01e7129" providerId="LiveId" clId="{7C0E5C66-F70B-4D18-953A-F184F43A6D9D}" dt="2024-08-22T06:50:02.797" v="299"/>
        <pc:sldMkLst>
          <pc:docMk/>
          <pc:sldMk cId="3246383852" sldId="523"/>
        </pc:sldMkLst>
        <pc:spChg chg="mod">
          <ac:chgData name="helen liu" userId="359b3e71f01e7129" providerId="LiveId" clId="{7C0E5C66-F70B-4D18-953A-F184F43A6D9D}" dt="2024-08-22T06:50:02.797" v="299"/>
          <ac:spMkLst>
            <pc:docMk/>
            <pc:sldMk cId="3246383852" sldId="523"/>
            <ac:spMk id="5" creationId="{00000000-0000-0000-0000-000000000000}"/>
          </ac:spMkLst>
        </pc:spChg>
        <pc:spChg chg="del">
          <ac:chgData name="helen liu" userId="359b3e71f01e7129" providerId="LiveId" clId="{7C0E5C66-F70B-4D18-953A-F184F43A6D9D}" dt="2024-08-22T06:07:24.557" v="93" actId="478"/>
          <ac:spMkLst>
            <pc:docMk/>
            <pc:sldMk cId="3246383852" sldId="523"/>
            <ac:spMk id="9218" creationId="{00000000-0000-0000-0000-000000000000}"/>
          </ac:spMkLst>
        </pc:spChg>
      </pc:sldChg>
      <pc:sldChg chg="delSp">
        <pc:chgData name="helen liu" userId="359b3e71f01e7129" providerId="LiveId" clId="{7C0E5C66-F70B-4D18-953A-F184F43A6D9D}" dt="2024-08-22T06:06:58.991" v="75" actId="478"/>
        <pc:sldMkLst>
          <pc:docMk/>
          <pc:sldMk cId="2932005124" sldId="524"/>
        </pc:sldMkLst>
        <pc:spChg chg="del">
          <ac:chgData name="helen liu" userId="359b3e71f01e7129" providerId="LiveId" clId="{7C0E5C66-F70B-4D18-953A-F184F43A6D9D}" dt="2024-08-22T06:06:58.991" v="75" actId="478"/>
          <ac:spMkLst>
            <pc:docMk/>
            <pc:sldMk cId="2932005124" sldId="524"/>
            <ac:spMk id="9218" creationId="{00000000-0000-0000-0000-000000000000}"/>
          </ac:spMkLst>
        </pc:spChg>
      </pc:sldChg>
      <pc:sldChg chg="delSp">
        <pc:chgData name="helen liu" userId="359b3e71f01e7129" providerId="LiveId" clId="{7C0E5C66-F70B-4D18-953A-F184F43A6D9D}" dt="2024-08-22T06:07:02.909" v="78" actId="478"/>
        <pc:sldMkLst>
          <pc:docMk/>
          <pc:sldMk cId="2148066944" sldId="525"/>
        </pc:sldMkLst>
        <pc:spChg chg="del">
          <ac:chgData name="helen liu" userId="359b3e71f01e7129" providerId="LiveId" clId="{7C0E5C66-F70B-4D18-953A-F184F43A6D9D}" dt="2024-08-22T06:07:02.909" v="78" actId="478"/>
          <ac:spMkLst>
            <pc:docMk/>
            <pc:sldMk cId="2148066944" sldId="525"/>
            <ac:spMk id="9218" creationId="{00000000-0000-0000-0000-000000000000}"/>
          </ac:spMkLst>
        </pc:spChg>
      </pc:sldChg>
      <pc:sldChg chg="delSp">
        <pc:chgData name="helen liu" userId="359b3e71f01e7129" providerId="LiveId" clId="{7C0E5C66-F70B-4D18-953A-F184F43A6D9D}" dt="2024-08-22T06:07:04.843" v="79" actId="478"/>
        <pc:sldMkLst>
          <pc:docMk/>
          <pc:sldMk cId="4180445179" sldId="526"/>
        </pc:sldMkLst>
        <pc:spChg chg="del">
          <ac:chgData name="helen liu" userId="359b3e71f01e7129" providerId="LiveId" clId="{7C0E5C66-F70B-4D18-953A-F184F43A6D9D}" dt="2024-08-22T06:07:04.843" v="79" actId="478"/>
          <ac:spMkLst>
            <pc:docMk/>
            <pc:sldMk cId="4180445179" sldId="526"/>
            <ac:spMk id="9218" creationId="{00000000-0000-0000-0000-000000000000}"/>
          </ac:spMkLst>
        </pc:spChg>
      </pc:sldChg>
      <pc:sldChg chg="delSp">
        <pc:chgData name="helen liu" userId="359b3e71f01e7129" providerId="LiveId" clId="{7C0E5C66-F70B-4D18-953A-F184F43A6D9D}" dt="2024-08-22T06:07:06.953" v="80" actId="478"/>
        <pc:sldMkLst>
          <pc:docMk/>
          <pc:sldMk cId="3890651660" sldId="527"/>
        </pc:sldMkLst>
        <pc:spChg chg="del">
          <ac:chgData name="helen liu" userId="359b3e71f01e7129" providerId="LiveId" clId="{7C0E5C66-F70B-4D18-953A-F184F43A6D9D}" dt="2024-08-22T06:07:06.953" v="80" actId="478"/>
          <ac:spMkLst>
            <pc:docMk/>
            <pc:sldMk cId="3890651660" sldId="527"/>
            <ac:spMk id="9218" creationId="{00000000-0000-0000-0000-000000000000}"/>
          </ac:spMkLst>
        </pc:spChg>
      </pc:sldChg>
      <pc:sldChg chg="delSp">
        <pc:chgData name="helen liu" userId="359b3e71f01e7129" providerId="LiveId" clId="{7C0E5C66-F70B-4D18-953A-F184F43A6D9D}" dt="2024-08-22T06:07:08.344" v="81" actId="478"/>
        <pc:sldMkLst>
          <pc:docMk/>
          <pc:sldMk cId="4294385897" sldId="532"/>
        </pc:sldMkLst>
        <pc:spChg chg="del">
          <ac:chgData name="helen liu" userId="359b3e71f01e7129" providerId="LiveId" clId="{7C0E5C66-F70B-4D18-953A-F184F43A6D9D}" dt="2024-08-22T06:07:08.344" v="81" actId="478"/>
          <ac:spMkLst>
            <pc:docMk/>
            <pc:sldMk cId="4294385897" sldId="532"/>
            <ac:spMk id="9218" creationId="{00000000-0000-0000-0000-000000000000}"/>
          </ac:spMkLst>
        </pc:spChg>
      </pc:sldChg>
      <pc:sldChg chg="delSp">
        <pc:chgData name="helen liu" userId="359b3e71f01e7129" providerId="LiveId" clId="{7C0E5C66-F70B-4D18-953A-F184F43A6D9D}" dt="2024-08-22T06:07:09.720" v="82" actId="478"/>
        <pc:sldMkLst>
          <pc:docMk/>
          <pc:sldMk cId="1069225451" sldId="533"/>
        </pc:sldMkLst>
        <pc:spChg chg="del">
          <ac:chgData name="helen liu" userId="359b3e71f01e7129" providerId="LiveId" clId="{7C0E5C66-F70B-4D18-953A-F184F43A6D9D}" dt="2024-08-22T06:07:09.720" v="82" actId="478"/>
          <ac:spMkLst>
            <pc:docMk/>
            <pc:sldMk cId="1069225451" sldId="533"/>
            <ac:spMk id="9218" creationId="{00000000-0000-0000-0000-000000000000}"/>
          </ac:spMkLst>
        </pc:spChg>
      </pc:sldChg>
      <pc:sldChg chg="delSp">
        <pc:chgData name="helen liu" userId="359b3e71f01e7129" providerId="LiveId" clId="{7C0E5C66-F70B-4D18-953A-F184F43A6D9D}" dt="2024-08-22T06:07:10.904" v="83" actId="478"/>
        <pc:sldMkLst>
          <pc:docMk/>
          <pc:sldMk cId="973166445" sldId="534"/>
        </pc:sldMkLst>
        <pc:spChg chg="del">
          <ac:chgData name="helen liu" userId="359b3e71f01e7129" providerId="LiveId" clId="{7C0E5C66-F70B-4D18-953A-F184F43A6D9D}" dt="2024-08-22T06:07:10.904" v="83" actId="478"/>
          <ac:spMkLst>
            <pc:docMk/>
            <pc:sldMk cId="973166445" sldId="534"/>
            <ac:spMk id="9218" creationId="{00000000-0000-0000-0000-000000000000}"/>
          </ac:spMkLst>
        </pc:spChg>
      </pc:sldChg>
      <pc:sldChg chg="delSp">
        <pc:chgData name="helen liu" userId="359b3e71f01e7129" providerId="LiveId" clId="{7C0E5C66-F70B-4D18-953A-F184F43A6D9D}" dt="2024-08-22T06:07:12.184" v="84" actId="478"/>
        <pc:sldMkLst>
          <pc:docMk/>
          <pc:sldMk cId="2933099014" sldId="535"/>
        </pc:sldMkLst>
        <pc:spChg chg="del">
          <ac:chgData name="helen liu" userId="359b3e71f01e7129" providerId="LiveId" clId="{7C0E5C66-F70B-4D18-953A-F184F43A6D9D}" dt="2024-08-22T06:07:12.184" v="84" actId="478"/>
          <ac:spMkLst>
            <pc:docMk/>
            <pc:sldMk cId="2933099014" sldId="535"/>
            <ac:spMk id="9218" creationId="{00000000-0000-0000-0000-000000000000}"/>
          </ac:spMkLst>
        </pc:spChg>
      </pc:sldChg>
      <pc:sldChg chg="delSp">
        <pc:chgData name="helen liu" userId="359b3e71f01e7129" providerId="LiveId" clId="{7C0E5C66-F70B-4D18-953A-F184F43A6D9D}" dt="2024-08-22T06:07:00.435" v="76" actId="478"/>
        <pc:sldMkLst>
          <pc:docMk/>
          <pc:sldMk cId="204173411" sldId="544"/>
        </pc:sldMkLst>
        <pc:spChg chg="del">
          <ac:chgData name="helen liu" userId="359b3e71f01e7129" providerId="LiveId" clId="{7C0E5C66-F70B-4D18-953A-F184F43A6D9D}" dt="2024-08-22T06:07:00.435" v="76" actId="478"/>
          <ac:spMkLst>
            <pc:docMk/>
            <pc:sldMk cId="204173411" sldId="544"/>
            <ac:spMk id="9218" creationId="{00000000-0000-0000-0000-000000000000}"/>
          </ac:spMkLst>
        </pc:spChg>
      </pc:sldChg>
      <pc:sldChg chg="delSp">
        <pc:chgData name="helen liu" userId="359b3e71f01e7129" providerId="LiveId" clId="{7C0E5C66-F70B-4D18-953A-F184F43A6D9D}" dt="2024-08-22T06:07:01.557" v="77" actId="478"/>
        <pc:sldMkLst>
          <pc:docMk/>
          <pc:sldMk cId="2871210841" sldId="545"/>
        </pc:sldMkLst>
        <pc:spChg chg="del">
          <ac:chgData name="helen liu" userId="359b3e71f01e7129" providerId="LiveId" clId="{7C0E5C66-F70B-4D18-953A-F184F43A6D9D}" dt="2024-08-22T06:07:01.557" v="77" actId="478"/>
          <ac:spMkLst>
            <pc:docMk/>
            <pc:sldMk cId="2871210841" sldId="545"/>
            <ac:spMk id="9218" creationId="{00000000-0000-0000-0000-000000000000}"/>
          </ac:spMkLst>
        </pc:spChg>
      </pc:sldChg>
      <pc:sldChg chg="delSp">
        <pc:chgData name="helen liu" userId="359b3e71f01e7129" providerId="LiveId" clId="{7C0E5C66-F70B-4D18-953A-F184F43A6D9D}" dt="2024-08-22T06:07:13.534" v="85" actId="478"/>
        <pc:sldMkLst>
          <pc:docMk/>
          <pc:sldMk cId="3917480321" sldId="550"/>
        </pc:sldMkLst>
        <pc:spChg chg="del">
          <ac:chgData name="helen liu" userId="359b3e71f01e7129" providerId="LiveId" clId="{7C0E5C66-F70B-4D18-953A-F184F43A6D9D}" dt="2024-08-22T06:07:13.534" v="85" actId="478"/>
          <ac:spMkLst>
            <pc:docMk/>
            <pc:sldMk cId="3917480321" sldId="550"/>
            <ac:spMk id="9218" creationId="{00000000-0000-0000-0000-000000000000}"/>
          </ac:spMkLst>
        </pc:spChg>
      </pc:sldChg>
      <pc:sldChg chg="delSp">
        <pc:chgData name="helen liu" userId="359b3e71f01e7129" providerId="LiveId" clId="{7C0E5C66-F70B-4D18-953A-F184F43A6D9D}" dt="2024-08-22T06:07:14.872" v="86" actId="478"/>
        <pc:sldMkLst>
          <pc:docMk/>
          <pc:sldMk cId="3219857224" sldId="551"/>
        </pc:sldMkLst>
        <pc:spChg chg="del">
          <ac:chgData name="helen liu" userId="359b3e71f01e7129" providerId="LiveId" clId="{7C0E5C66-F70B-4D18-953A-F184F43A6D9D}" dt="2024-08-22T06:07:14.872" v="86" actId="478"/>
          <ac:spMkLst>
            <pc:docMk/>
            <pc:sldMk cId="3219857224" sldId="551"/>
            <ac:spMk id="9218" creationId="{00000000-0000-0000-0000-000000000000}"/>
          </ac:spMkLst>
        </pc:spChg>
      </pc:sldChg>
      <pc:sldChg chg="delSp">
        <pc:chgData name="helen liu" userId="359b3e71f01e7129" providerId="LiveId" clId="{7C0E5C66-F70B-4D18-953A-F184F43A6D9D}" dt="2024-08-22T06:07:16.143" v="87" actId="478"/>
        <pc:sldMkLst>
          <pc:docMk/>
          <pc:sldMk cId="410019825" sldId="552"/>
        </pc:sldMkLst>
        <pc:spChg chg="del">
          <ac:chgData name="helen liu" userId="359b3e71f01e7129" providerId="LiveId" clId="{7C0E5C66-F70B-4D18-953A-F184F43A6D9D}" dt="2024-08-22T06:07:16.143" v="87" actId="478"/>
          <ac:spMkLst>
            <pc:docMk/>
            <pc:sldMk cId="410019825" sldId="552"/>
            <ac:spMk id="9218" creationId="{00000000-0000-0000-0000-000000000000}"/>
          </ac:spMkLst>
        </pc:spChg>
      </pc:sldChg>
      <pc:sldChg chg="delSp">
        <pc:chgData name="helen liu" userId="359b3e71f01e7129" providerId="LiveId" clId="{7C0E5C66-F70B-4D18-953A-F184F43A6D9D}" dt="2024-08-22T06:07:17.486" v="88" actId="478"/>
        <pc:sldMkLst>
          <pc:docMk/>
          <pc:sldMk cId="3772007920" sldId="553"/>
        </pc:sldMkLst>
        <pc:spChg chg="del">
          <ac:chgData name="helen liu" userId="359b3e71f01e7129" providerId="LiveId" clId="{7C0E5C66-F70B-4D18-953A-F184F43A6D9D}" dt="2024-08-22T06:07:17.486" v="88" actId="478"/>
          <ac:spMkLst>
            <pc:docMk/>
            <pc:sldMk cId="3772007920" sldId="553"/>
            <ac:spMk id="9218" creationId="{00000000-0000-0000-0000-000000000000}"/>
          </ac:spMkLst>
        </pc:spChg>
      </pc:sldChg>
      <pc:sldChg chg="delSp">
        <pc:chgData name="helen liu" userId="359b3e71f01e7129" providerId="LiveId" clId="{7C0E5C66-F70B-4D18-953A-F184F43A6D9D}" dt="2024-08-22T06:07:18.898" v="89" actId="478"/>
        <pc:sldMkLst>
          <pc:docMk/>
          <pc:sldMk cId="4215689821" sldId="554"/>
        </pc:sldMkLst>
        <pc:spChg chg="del">
          <ac:chgData name="helen liu" userId="359b3e71f01e7129" providerId="LiveId" clId="{7C0E5C66-F70B-4D18-953A-F184F43A6D9D}" dt="2024-08-22T06:07:18.898" v="89" actId="478"/>
          <ac:spMkLst>
            <pc:docMk/>
            <pc:sldMk cId="4215689821" sldId="554"/>
            <ac:spMk id="9218" creationId="{00000000-0000-0000-0000-000000000000}"/>
          </ac:spMkLst>
        </pc:spChg>
      </pc:sldChg>
      <pc:sldChg chg="delSp">
        <pc:chgData name="helen liu" userId="359b3e71f01e7129" providerId="LiveId" clId="{7C0E5C66-F70B-4D18-953A-F184F43A6D9D}" dt="2024-08-22T06:07:20.165" v="90" actId="478"/>
        <pc:sldMkLst>
          <pc:docMk/>
          <pc:sldMk cId="4204686083" sldId="555"/>
        </pc:sldMkLst>
        <pc:spChg chg="del">
          <ac:chgData name="helen liu" userId="359b3e71f01e7129" providerId="LiveId" clId="{7C0E5C66-F70B-4D18-953A-F184F43A6D9D}" dt="2024-08-22T06:07:20.165" v="90" actId="478"/>
          <ac:spMkLst>
            <pc:docMk/>
            <pc:sldMk cId="4204686083" sldId="555"/>
            <ac:spMk id="9218" creationId="{00000000-0000-0000-0000-000000000000}"/>
          </ac:spMkLst>
        </pc:spChg>
      </pc:sldChg>
      <pc:sldChg chg="delSp">
        <pc:chgData name="helen liu" userId="359b3e71f01e7129" providerId="LiveId" clId="{7C0E5C66-F70B-4D18-953A-F184F43A6D9D}" dt="2024-08-22T06:07:21.625" v="91" actId="478"/>
        <pc:sldMkLst>
          <pc:docMk/>
          <pc:sldMk cId="2852237688" sldId="556"/>
        </pc:sldMkLst>
        <pc:spChg chg="del">
          <ac:chgData name="helen liu" userId="359b3e71f01e7129" providerId="LiveId" clId="{7C0E5C66-F70B-4D18-953A-F184F43A6D9D}" dt="2024-08-22T06:07:21.625" v="91" actId="478"/>
          <ac:spMkLst>
            <pc:docMk/>
            <pc:sldMk cId="2852237688" sldId="556"/>
            <ac:spMk id="9218" creationId="{00000000-0000-0000-0000-000000000000}"/>
          </ac:spMkLst>
        </pc:spChg>
      </pc:sldChg>
      <pc:sldChg chg="delSp">
        <pc:chgData name="helen liu" userId="359b3e71f01e7129" providerId="LiveId" clId="{7C0E5C66-F70B-4D18-953A-F184F43A6D9D}" dt="2024-08-22T06:07:23.142" v="92" actId="478"/>
        <pc:sldMkLst>
          <pc:docMk/>
          <pc:sldMk cId="1025124978" sldId="557"/>
        </pc:sldMkLst>
        <pc:spChg chg="del">
          <ac:chgData name="helen liu" userId="359b3e71f01e7129" providerId="LiveId" clId="{7C0E5C66-F70B-4D18-953A-F184F43A6D9D}" dt="2024-08-22T06:07:23.142" v="92" actId="478"/>
          <ac:spMkLst>
            <pc:docMk/>
            <pc:sldMk cId="1025124978" sldId="557"/>
            <ac:spMk id="9218" creationId="{00000000-0000-0000-0000-000000000000}"/>
          </ac:spMkLst>
        </pc:spChg>
      </pc:sldChg>
      <pc:sldChg chg="delSp">
        <pc:chgData name="helen liu" userId="359b3e71f01e7129" providerId="LiveId" clId="{7C0E5C66-F70B-4D18-953A-F184F43A6D9D}" dt="2024-08-22T06:05:35.842" v="21" actId="478"/>
        <pc:sldMkLst>
          <pc:docMk/>
          <pc:sldMk cId="2291485284" sldId="558"/>
        </pc:sldMkLst>
        <pc:spChg chg="del">
          <ac:chgData name="helen liu" userId="359b3e71f01e7129" providerId="LiveId" clId="{7C0E5C66-F70B-4D18-953A-F184F43A6D9D}" dt="2024-08-22T06:05:35.842" v="21" actId="478"/>
          <ac:spMkLst>
            <pc:docMk/>
            <pc:sldMk cId="2291485284" sldId="558"/>
            <ac:spMk id="21506" creationId="{00000000-0000-0000-0000-000000000000}"/>
          </ac:spMkLst>
        </pc:spChg>
      </pc:sldChg>
      <pc:sldChg chg="delSp">
        <pc:chgData name="helen liu" userId="359b3e71f01e7129" providerId="LiveId" clId="{7C0E5C66-F70B-4D18-953A-F184F43A6D9D}" dt="2024-08-22T06:06:48.321" v="72" actId="478"/>
        <pc:sldMkLst>
          <pc:docMk/>
          <pc:sldMk cId="947287532" sldId="559"/>
        </pc:sldMkLst>
        <pc:spChg chg="del">
          <ac:chgData name="helen liu" userId="359b3e71f01e7129" providerId="LiveId" clId="{7C0E5C66-F70B-4D18-953A-F184F43A6D9D}" dt="2024-08-22T06:06:48.321" v="72" actId="478"/>
          <ac:spMkLst>
            <pc:docMk/>
            <pc:sldMk cId="947287532" sldId="559"/>
            <ac:spMk id="9218" creationId="{00000000-0000-0000-0000-000000000000}"/>
          </ac:spMkLst>
        </pc:spChg>
      </pc:sldChg>
      <pc:sldChg chg="delSp">
        <pc:chgData name="helen liu" userId="359b3e71f01e7129" providerId="LiveId" clId="{7C0E5C66-F70B-4D18-953A-F184F43A6D9D}" dt="2024-08-22T06:05:48.199" v="32" actId="478"/>
        <pc:sldMkLst>
          <pc:docMk/>
          <pc:sldMk cId="2165057980" sldId="560"/>
        </pc:sldMkLst>
        <pc:spChg chg="del">
          <ac:chgData name="helen liu" userId="359b3e71f01e7129" providerId="LiveId" clId="{7C0E5C66-F70B-4D18-953A-F184F43A6D9D}" dt="2024-08-22T06:05:48.199" v="32" actId="478"/>
          <ac:spMkLst>
            <pc:docMk/>
            <pc:sldMk cId="2165057980" sldId="560"/>
            <ac:spMk id="9218" creationId="{00000000-0000-0000-0000-000000000000}"/>
          </ac:spMkLst>
        </pc:spChg>
      </pc:sldChg>
      <pc:sldChg chg="delSp">
        <pc:chgData name="helen liu" userId="359b3e71f01e7129" providerId="LiveId" clId="{7C0E5C66-F70B-4D18-953A-F184F43A6D9D}" dt="2024-08-22T06:05:45.049" v="29" actId="478"/>
        <pc:sldMkLst>
          <pc:docMk/>
          <pc:sldMk cId="1276007965" sldId="561"/>
        </pc:sldMkLst>
        <pc:spChg chg="del">
          <ac:chgData name="helen liu" userId="359b3e71f01e7129" providerId="LiveId" clId="{7C0E5C66-F70B-4D18-953A-F184F43A6D9D}" dt="2024-08-22T06:05:45.049" v="29" actId="478"/>
          <ac:spMkLst>
            <pc:docMk/>
            <pc:sldMk cId="1276007965" sldId="561"/>
            <ac:spMk id="9218" creationId="{00000000-0000-0000-0000-000000000000}"/>
          </ac:spMkLst>
        </pc:spChg>
      </pc:sldChg>
      <pc:sldChg chg="delSp modSp mod">
        <pc:chgData name="helen liu" userId="359b3e71f01e7129" providerId="LiveId" clId="{7C0E5C66-F70B-4D18-953A-F184F43A6D9D}" dt="2024-08-22T06:47:41.665" v="294" actId="1035"/>
        <pc:sldMkLst>
          <pc:docMk/>
          <pc:sldMk cId="1111921830" sldId="563"/>
        </pc:sldMkLst>
        <pc:spChg chg="del">
          <ac:chgData name="helen liu" userId="359b3e71f01e7129" providerId="LiveId" clId="{7C0E5C66-F70B-4D18-953A-F184F43A6D9D}" dt="2024-08-22T06:06:34.966" v="64" actId="478"/>
          <ac:spMkLst>
            <pc:docMk/>
            <pc:sldMk cId="1111921830" sldId="563"/>
            <ac:spMk id="9218" creationId="{00000000-0000-0000-0000-000000000000}"/>
          </ac:spMkLst>
        </pc:spChg>
        <pc:graphicFrameChg chg="mod modGraphic">
          <ac:chgData name="helen liu" userId="359b3e71f01e7129" providerId="LiveId" clId="{7C0E5C66-F70B-4D18-953A-F184F43A6D9D}" dt="2024-08-22T06:47:41.665" v="294" actId="1035"/>
          <ac:graphicFrameMkLst>
            <pc:docMk/>
            <pc:sldMk cId="1111921830" sldId="563"/>
            <ac:graphicFrameMk id="2" creationId="{00000000-0000-0000-0000-000000000000}"/>
          </ac:graphicFrameMkLst>
        </pc:graphicFrameChg>
      </pc:sldChg>
      <pc:sldChg chg="delSp">
        <pc:chgData name="helen liu" userId="359b3e71f01e7129" providerId="LiveId" clId="{7C0E5C66-F70B-4D18-953A-F184F43A6D9D}" dt="2024-08-22T06:04:58.232" v="1" actId="478"/>
        <pc:sldMkLst>
          <pc:docMk/>
          <pc:sldMk cId="1147934962" sldId="565"/>
        </pc:sldMkLst>
        <pc:spChg chg="del">
          <ac:chgData name="helen liu" userId="359b3e71f01e7129" providerId="LiveId" clId="{7C0E5C66-F70B-4D18-953A-F184F43A6D9D}" dt="2024-08-22T06:04:58.232" v="1" actId="478"/>
          <ac:spMkLst>
            <pc:docMk/>
            <pc:sldMk cId="1147934962" sldId="565"/>
            <ac:spMk id="2050" creationId="{00000000-0000-0000-0000-000000000000}"/>
          </ac:spMkLst>
        </pc:spChg>
      </pc:sldChg>
      <pc:sldChg chg="delSp">
        <pc:chgData name="helen liu" userId="359b3e71f01e7129" providerId="LiveId" clId="{7C0E5C66-F70B-4D18-953A-F184F43A6D9D}" dt="2024-08-22T06:05:09.212" v="8" actId="478"/>
        <pc:sldMkLst>
          <pc:docMk/>
          <pc:sldMk cId="3364913172" sldId="566"/>
        </pc:sldMkLst>
        <pc:spChg chg="del">
          <ac:chgData name="helen liu" userId="359b3e71f01e7129" providerId="LiveId" clId="{7C0E5C66-F70B-4D18-953A-F184F43A6D9D}" dt="2024-08-22T06:05:09.212" v="8" actId="478"/>
          <ac:spMkLst>
            <pc:docMk/>
            <pc:sldMk cId="3364913172" sldId="566"/>
            <ac:spMk id="4098" creationId="{00000000-0000-0000-0000-000000000000}"/>
          </ac:spMkLst>
        </pc:spChg>
      </pc:sldChg>
      <pc:sldChg chg="addSp delSp">
        <pc:chgData name="helen liu" userId="359b3e71f01e7129" providerId="LiveId" clId="{7C0E5C66-F70B-4D18-953A-F184F43A6D9D}" dt="2024-08-22T06:06:05.768" v="44" actId="478"/>
        <pc:sldMkLst>
          <pc:docMk/>
          <pc:sldMk cId="3971800608" sldId="567"/>
        </pc:sldMkLst>
        <pc:spChg chg="add del">
          <ac:chgData name="helen liu" userId="359b3e71f01e7129" providerId="LiveId" clId="{7C0E5C66-F70B-4D18-953A-F184F43A6D9D}" dt="2024-08-22T06:06:05.768" v="44" actId="478"/>
          <ac:spMkLst>
            <pc:docMk/>
            <pc:sldMk cId="3971800608" sldId="567"/>
            <ac:spMk id="9218" creationId="{00000000-0000-0000-0000-000000000000}"/>
          </ac:spMkLst>
        </pc:spChg>
      </pc:sldChg>
    </pc:docChg>
  </pc:docChgLst>
  <pc:docChgLst>
    <pc:chgData name="helen liu" userId="359b3e71f01e7129" providerId="LiveId" clId="{41CC11D3-5D96-4EB2-984A-5114A5267412}"/>
    <pc:docChg chg="undo custSel addSld delSld modSld sldOrd">
      <pc:chgData name="helen liu" userId="359b3e71f01e7129" providerId="LiveId" clId="{41CC11D3-5D96-4EB2-984A-5114A5267412}" dt="2024-11-20T20:16:00.089" v="341"/>
      <pc:docMkLst>
        <pc:docMk/>
      </pc:docMkLst>
      <pc:sldChg chg="modSp modAnim">
        <pc:chgData name="helen liu" userId="359b3e71f01e7129" providerId="LiveId" clId="{41CC11D3-5D96-4EB2-984A-5114A5267412}" dt="2024-11-20T08:27:54.001" v="2"/>
        <pc:sldMkLst>
          <pc:docMk/>
          <pc:sldMk cId="2845970693" sldId="469"/>
        </pc:sldMkLst>
        <pc:graphicFrameChg chg="mod">
          <ac:chgData name="helen liu" userId="359b3e71f01e7129" providerId="LiveId" clId="{41CC11D3-5D96-4EB2-984A-5114A5267412}" dt="2024-11-20T07:32:19.627" v="0"/>
          <ac:graphicFrameMkLst>
            <pc:docMk/>
            <pc:sldMk cId="2845970693" sldId="469"/>
            <ac:graphicFrameMk id="2" creationId="{00000000-0000-0000-0000-000000000000}"/>
          </ac:graphicFrameMkLst>
        </pc:graphicFrameChg>
      </pc:sldChg>
      <pc:sldChg chg="modSp">
        <pc:chgData name="helen liu" userId="359b3e71f01e7129" providerId="LiveId" clId="{41CC11D3-5D96-4EB2-984A-5114A5267412}" dt="2024-11-20T09:23:59.418" v="4" actId="20577"/>
        <pc:sldMkLst>
          <pc:docMk/>
          <pc:sldMk cId="245766051" sldId="488"/>
        </pc:sldMkLst>
        <pc:spChg chg="mod">
          <ac:chgData name="helen liu" userId="359b3e71f01e7129" providerId="LiveId" clId="{41CC11D3-5D96-4EB2-984A-5114A5267412}" dt="2024-11-20T09:23:59.418" v="4" actId="20577"/>
          <ac:spMkLst>
            <pc:docMk/>
            <pc:sldMk cId="245766051" sldId="488"/>
            <ac:spMk id="8" creationId="{00000000-0000-0000-0000-000000000000}"/>
          </ac:spMkLst>
        </pc:spChg>
      </pc:sldChg>
      <pc:sldChg chg="del">
        <pc:chgData name="helen liu" userId="359b3e71f01e7129" providerId="LiveId" clId="{41CC11D3-5D96-4EB2-984A-5114A5267412}" dt="2024-11-20T11:17:17.234" v="159" actId="47"/>
        <pc:sldMkLst>
          <pc:docMk/>
          <pc:sldMk cId="4013619181" sldId="502"/>
        </pc:sldMkLst>
      </pc:sldChg>
      <pc:sldChg chg="addSp delSp modSp mod">
        <pc:chgData name="helen liu" userId="359b3e71f01e7129" providerId="LiveId" clId="{41CC11D3-5D96-4EB2-984A-5114A5267412}" dt="2024-11-20T11:16:53.492" v="158" actId="948"/>
        <pc:sldMkLst>
          <pc:docMk/>
          <pc:sldMk cId="1079923630" sldId="507"/>
        </pc:sldMkLst>
        <pc:spChg chg="add del mod">
          <ac:chgData name="helen liu" userId="359b3e71f01e7129" providerId="LiveId" clId="{41CC11D3-5D96-4EB2-984A-5114A5267412}" dt="2024-11-20T11:15:19.476" v="96" actId="478"/>
          <ac:spMkLst>
            <pc:docMk/>
            <pc:sldMk cId="1079923630" sldId="507"/>
            <ac:spMk id="3" creationId="{D65DE5F1-3058-BCA7-15B0-67DE887B14B0}"/>
          </ac:spMkLst>
        </pc:spChg>
        <pc:spChg chg="add mod">
          <ac:chgData name="helen liu" userId="359b3e71f01e7129" providerId="LiveId" clId="{41CC11D3-5D96-4EB2-984A-5114A5267412}" dt="2024-11-20T11:16:43.355" v="157" actId="948"/>
          <ac:spMkLst>
            <pc:docMk/>
            <pc:sldMk cId="1079923630" sldId="507"/>
            <ac:spMk id="6" creationId="{65CA467A-C027-28D6-302A-213F83139865}"/>
          </ac:spMkLst>
        </pc:spChg>
        <pc:spChg chg="mod">
          <ac:chgData name="helen liu" userId="359b3e71f01e7129" providerId="LiveId" clId="{41CC11D3-5D96-4EB2-984A-5114A5267412}" dt="2024-11-20T11:16:53.492" v="158" actId="948"/>
          <ac:spMkLst>
            <pc:docMk/>
            <pc:sldMk cId="1079923630" sldId="507"/>
            <ac:spMk id="14" creationId="{00000000-0000-0000-0000-000000000000}"/>
          </ac:spMkLst>
        </pc:spChg>
      </pc:sldChg>
      <pc:sldChg chg="del">
        <pc:chgData name="helen liu" userId="359b3e71f01e7129" providerId="LiveId" clId="{41CC11D3-5D96-4EB2-984A-5114A5267412}" dt="2024-11-20T18:30:25.935" v="321" actId="47"/>
        <pc:sldMkLst>
          <pc:docMk/>
          <pc:sldMk cId="2148066944" sldId="525"/>
        </pc:sldMkLst>
      </pc:sldChg>
      <pc:sldChg chg="ord">
        <pc:chgData name="helen liu" userId="359b3e71f01e7129" providerId="LiveId" clId="{41CC11D3-5D96-4EB2-984A-5114A5267412}" dt="2024-11-20T18:34:39.709" v="323"/>
        <pc:sldMkLst>
          <pc:docMk/>
          <pc:sldMk cId="4294385897" sldId="532"/>
        </pc:sldMkLst>
      </pc:sldChg>
      <pc:sldChg chg="modSp mod">
        <pc:chgData name="helen liu" userId="359b3e71f01e7129" providerId="LiveId" clId="{41CC11D3-5D96-4EB2-984A-5114A5267412}" dt="2024-11-20T19:20:17.124" v="336" actId="207"/>
        <pc:sldMkLst>
          <pc:docMk/>
          <pc:sldMk cId="973166445" sldId="534"/>
        </pc:sldMkLst>
        <pc:spChg chg="mod">
          <ac:chgData name="helen liu" userId="359b3e71f01e7129" providerId="LiveId" clId="{41CC11D3-5D96-4EB2-984A-5114A5267412}" dt="2024-11-20T19:20:17.124" v="336" actId="207"/>
          <ac:spMkLst>
            <pc:docMk/>
            <pc:sldMk cId="973166445" sldId="534"/>
            <ac:spMk id="22" creationId="{00000000-0000-0000-0000-000000000000}"/>
          </ac:spMkLst>
        </pc:spChg>
      </pc:sldChg>
      <pc:sldChg chg="modSp mod">
        <pc:chgData name="helen liu" userId="359b3e71f01e7129" providerId="LiveId" clId="{41CC11D3-5D96-4EB2-984A-5114A5267412}" dt="2024-11-20T19:25:03.380" v="338" actId="14100"/>
        <pc:sldMkLst>
          <pc:docMk/>
          <pc:sldMk cId="2933099014" sldId="535"/>
        </pc:sldMkLst>
        <pc:spChg chg="mod">
          <ac:chgData name="helen liu" userId="359b3e71f01e7129" providerId="LiveId" clId="{41CC11D3-5D96-4EB2-984A-5114A5267412}" dt="2024-11-20T19:25:03.380" v="338" actId="14100"/>
          <ac:spMkLst>
            <pc:docMk/>
            <pc:sldMk cId="2933099014" sldId="535"/>
            <ac:spMk id="12" creationId="{00000000-0000-0000-0000-000000000000}"/>
          </ac:spMkLst>
        </pc:spChg>
      </pc:sldChg>
      <pc:sldChg chg="modSp modAnim">
        <pc:chgData name="helen liu" userId="359b3e71f01e7129" providerId="LiveId" clId="{41CC11D3-5D96-4EB2-984A-5114A5267412}" dt="2024-11-20T20:16:00.089" v="341"/>
        <pc:sldMkLst>
          <pc:docMk/>
          <pc:sldMk cId="204173411" sldId="544"/>
        </pc:sldMkLst>
        <pc:spChg chg="mod">
          <ac:chgData name="helen liu" userId="359b3e71f01e7129" providerId="LiveId" clId="{41CC11D3-5D96-4EB2-984A-5114A5267412}" dt="2024-11-20T11:28:33.610" v="317" actId="207"/>
          <ac:spMkLst>
            <pc:docMk/>
            <pc:sldMk cId="204173411" sldId="544"/>
            <ac:spMk id="12" creationId="{00000000-0000-0000-0000-000000000000}"/>
          </ac:spMkLst>
        </pc:spChg>
      </pc:sldChg>
      <pc:sldChg chg="modSp modAnim">
        <pc:chgData name="helen liu" userId="359b3e71f01e7129" providerId="LiveId" clId="{41CC11D3-5D96-4EB2-984A-5114A5267412}" dt="2024-11-20T19:40:36.556" v="339" actId="20577"/>
        <pc:sldMkLst>
          <pc:docMk/>
          <pc:sldMk cId="410019825" sldId="552"/>
        </pc:sldMkLst>
        <pc:spChg chg="mod">
          <ac:chgData name="helen liu" userId="359b3e71f01e7129" providerId="LiveId" clId="{41CC11D3-5D96-4EB2-984A-5114A5267412}" dt="2024-11-20T19:40:36.556" v="339" actId="20577"/>
          <ac:spMkLst>
            <pc:docMk/>
            <pc:sldMk cId="410019825" sldId="552"/>
            <ac:spMk id="12" creationId="{00000000-0000-0000-0000-000000000000}"/>
          </ac:spMkLst>
        </pc:spChg>
      </pc:sldChg>
      <pc:sldChg chg="modSp mod">
        <pc:chgData name="helen liu" userId="359b3e71f01e7129" providerId="LiveId" clId="{41CC11D3-5D96-4EB2-984A-5114A5267412}" dt="2024-11-20T10:02:04.153" v="22"/>
        <pc:sldMkLst>
          <pc:docMk/>
          <pc:sldMk cId="1111921830" sldId="563"/>
        </pc:sldMkLst>
        <pc:graphicFrameChg chg="mod modGraphic">
          <ac:chgData name="helen liu" userId="359b3e71f01e7129" providerId="LiveId" clId="{41CC11D3-5D96-4EB2-984A-5114A5267412}" dt="2024-11-20T10:02:04.153" v="22"/>
          <ac:graphicFrameMkLst>
            <pc:docMk/>
            <pc:sldMk cId="1111921830" sldId="563"/>
            <ac:graphicFrameMk id="2" creationId="{00000000-0000-0000-0000-000000000000}"/>
          </ac:graphicFrameMkLst>
        </pc:graphicFrameChg>
      </pc:sldChg>
      <pc:sldChg chg="add del">
        <pc:chgData name="helen liu" userId="359b3e71f01e7129" providerId="LiveId" clId="{41CC11D3-5D96-4EB2-984A-5114A5267412}" dt="2024-11-20T18:30:19.629" v="320" actId="47"/>
        <pc:sldMkLst>
          <pc:docMk/>
          <pc:sldMk cId="194146203" sldId="568"/>
        </pc:sldMkLst>
      </pc:sldChg>
    </pc:docChg>
  </pc:docChgLst>
  <pc:docChgLst>
    <pc:chgData name="helen" userId="359b3e71f01e7129" providerId="LiveId" clId="{78A9172B-5480-42E2-BCA9-EE6F09063B9E}"/>
    <pc:docChg chg="modSld">
      <pc:chgData name="helen" userId="359b3e71f01e7129" providerId="LiveId" clId="{78A9172B-5480-42E2-BCA9-EE6F09063B9E}" dt="2022-02-23T23:39:03.800" v="16" actId="20577"/>
      <pc:docMkLst>
        <pc:docMk/>
      </pc:docMkLst>
      <pc:sldChg chg="modSp">
        <pc:chgData name="helen" userId="359b3e71f01e7129" providerId="LiveId" clId="{78A9172B-5480-42E2-BCA9-EE6F09063B9E}" dt="2022-02-23T15:37:49.633" v="2"/>
        <pc:sldMkLst>
          <pc:docMk/>
          <pc:sldMk cId="0" sldId="398"/>
        </pc:sldMkLst>
        <pc:spChg chg="mod">
          <ac:chgData name="helen" userId="359b3e71f01e7129" providerId="LiveId" clId="{78A9172B-5480-42E2-BCA9-EE6F09063B9E}" dt="2022-02-23T15:37:49.633" v="2"/>
          <ac:spMkLst>
            <pc:docMk/>
            <pc:sldMk cId="0" sldId="398"/>
            <ac:spMk id="12" creationId="{00000000-0000-0000-0000-000000000000}"/>
          </ac:spMkLst>
        </pc:spChg>
      </pc:sldChg>
      <pc:sldChg chg="modSp">
        <pc:chgData name="helen" userId="359b3e71f01e7129" providerId="LiveId" clId="{78A9172B-5480-42E2-BCA9-EE6F09063B9E}" dt="2022-02-23T23:39:03.800" v="16" actId="20577"/>
        <pc:sldMkLst>
          <pc:docMk/>
          <pc:sldMk cId="84062285" sldId="452"/>
        </pc:sldMkLst>
        <pc:spChg chg="mod">
          <ac:chgData name="helen" userId="359b3e71f01e7129" providerId="LiveId" clId="{78A9172B-5480-42E2-BCA9-EE6F09063B9E}" dt="2022-02-23T23:39:03.800" v="16" actId="20577"/>
          <ac:spMkLst>
            <pc:docMk/>
            <pc:sldMk cId="84062285" sldId="452"/>
            <ac:spMk id="8" creationId="{00000000-0000-0000-0000-000000000000}"/>
          </ac:spMkLst>
        </pc:spChg>
      </pc:sldChg>
    </pc:docChg>
  </pc:docChgLst>
  <pc:docChgLst>
    <pc:chgData name="liu helen" userId="359b3e71f01e7129" providerId="LiveId" clId="{ABB8EED9-A4DE-4C72-8779-B1AB51C34EF4}"/>
    <pc:docChg chg="custSel modSld">
      <pc:chgData name="liu helen" userId="359b3e71f01e7129" providerId="LiveId" clId="{ABB8EED9-A4DE-4C72-8779-B1AB51C34EF4}" dt="2019-04-24T18:33:24.667" v="217" actId="207"/>
      <pc:docMkLst>
        <pc:docMk/>
      </pc:docMkLst>
      <pc:sldChg chg="modSp">
        <pc:chgData name="liu helen" userId="359b3e71f01e7129" providerId="LiveId" clId="{ABB8EED9-A4DE-4C72-8779-B1AB51C34EF4}" dt="2019-04-24T14:45:02.535" v="7" actId="1035"/>
        <pc:sldMkLst>
          <pc:docMk/>
          <pc:sldMk cId="0" sldId="395"/>
        </pc:sldMkLst>
        <pc:spChg chg="mod">
          <ac:chgData name="liu helen" userId="359b3e71f01e7129" providerId="LiveId" clId="{ABB8EED9-A4DE-4C72-8779-B1AB51C34EF4}" dt="2019-04-24T14:45:02.535" v="7" actId="1035"/>
          <ac:spMkLst>
            <pc:docMk/>
            <pc:sldMk cId="0" sldId="395"/>
            <ac:spMk id="14341" creationId="{00000000-0000-0000-0000-000000000000}"/>
          </ac:spMkLst>
        </pc:spChg>
      </pc:sldChg>
      <pc:sldChg chg="modSp modAnim">
        <pc:chgData name="liu helen" userId="359b3e71f01e7129" providerId="LiveId" clId="{ABB8EED9-A4DE-4C72-8779-B1AB51C34EF4}" dt="2019-04-24T14:48:00.648" v="17"/>
        <pc:sldMkLst>
          <pc:docMk/>
          <pc:sldMk cId="0" sldId="397"/>
        </pc:sldMkLst>
        <pc:spChg chg="mod">
          <ac:chgData name="liu helen" userId="359b3e71f01e7129" providerId="LiveId" clId="{ABB8EED9-A4DE-4C72-8779-B1AB51C34EF4}" dt="2019-04-24T14:46:06.307" v="14" actId="1035"/>
          <ac:spMkLst>
            <pc:docMk/>
            <pc:sldMk cId="0" sldId="397"/>
            <ac:spMk id="17413" creationId="{00000000-0000-0000-0000-000000000000}"/>
          </ac:spMkLst>
        </pc:spChg>
      </pc:sldChg>
      <pc:sldChg chg="modSp modAnim">
        <pc:chgData name="liu helen" userId="359b3e71f01e7129" providerId="LiveId" clId="{ABB8EED9-A4DE-4C72-8779-B1AB51C34EF4}" dt="2019-04-24T14:53:49.991" v="91"/>
        <pc:sldMkLst>
          <pc:docMk/>
          <pc:sldMk cId="0" sldId="398"/>
        </pc:sldMkLst>
        <pc:spChg chg="mod">
          <ac:chgData name="liu helen" userId="359b3e71f01e7129" providerId="LiveId" clId="{ABB8EED9-A4DE-4C72-8779-B1AB51C34EF4}" dt="2019-04-24T14:53:49.991" v="91"/>
          <ac:spMkLst>
            <pc:docMk/>
            <pc:sldMk cId="0" sldId="398"/>
            <ac:spMk id="12" creationId="{00000000-0000-0000-0000-000000000000}"/>
          </ac:spMkLst>
        </pc:spChg>
      </pc:sldChg>
      <pc:sldChg chg="modAnim">
        <pc:chgData name="liu helen" userId="359b3e71f01e7129" providerId="LiveId" clId="{ABB8EED9-A4DE-4C72-8779-B1AB51C34EF4}" dt="2019-04-24T14:56:31.077" v="97"/>
        <pc:sldMkLst>
          <pc:docMk/>
          <pc:sldMk cId="0" sldId="399"/>
        </pc:sldMkLst>
      </pc:sldChg>
      <pc:sldChg chg="modSp modAnim">
        <pc:chgData name="liu helen" userId="359b3e71f01e7129" providerId="LiveId" clId="{ABB8EED9-A4DE-4C72-8779-B1AB51C34EF4}" dt="2019-04-24T14:47:34.204" v="16"/>
        <pc:sldMkLst>
          <pc:docMk/>
          <pc:sldMk cId="0" sldId="407"/>
        </pc:sldMkLst>
        <pc:spChg chg="mod">
          <ac:chgData name="liu helen" userId="359b3e71f01e7129" providerId="LiveId" clId="{ABB8EED9-A4DE-4C72-8779-B1AB51C34EF4}" dt="2019-04-24T14:45:38.255" v="9" actId="1035"/>
          <ac:spMkLst>
            <pc:docMk/>
            <pc:sldMk cId="0" sldId="407"/>
            <ac:spMk id="16389" creationId="{00000000-0000-0000-0000-000000000000}"/>
          </ac:spMkLst>
        </pc:spChg>
      </pc:sldChg>
      <pc:sldChg chg="modAnim">
        <pc:chgData name="liu helen" userId="359b3e71f01e7129" providerId="LiveId" clId="{ABB8EED9-A4DE-4C72-8779-B1AB51C34EF4}" dt="2019-04-24T15:40:57.322" v="100"/>
        <pc:sldMkLst>
          <pc:docMk/>
          <pc:sldMk cId="1322226514" sldId="429"/>
        </pc:sldMkLst>
      </pc:sldChg>
      <pc:sldChg chg="modAnim">
        <pc:chgData name="liu helen" userId="359b3e71f01e7129" providerId="LiveId" clId="{ABB8EED9-A4DE-4C72-8779-B1AB51C34EF4}" dt="2019-04-24T15:44:55.580" v="112"/>
        <pc:sldMkLst>
          <pc:docMk/>
          <pc:sldMk cId="1740713284" sldId="441"/>
        </pc:sldMkLst>
      </pc:sldChg>
      <pc:sldChg chg="addSp delSp modSp modAnim">
        <pc:chgData name="liu helen" userId="359b3e71f01e7129" providerId="LiveId" clId="{ABB8EED9-A4DE-4C72-8779-B1AB51C34EF4}" dt="2019-04-24T16:13:05.164" v="163" actId="207"/>
        <pc:sldMkLst>
          <pc:docMk/>
          <pc:sldMk cId="1903541870" sldId="450"/>
        </pc:sldMkLst>
        <pc:spChg chg="mod topLvl">
          <ac:chgData name="liu helen" userId="359b3e71f01e7129" providerId="LiveId" clId="{ABB8EED9-A4DE-4C72-8779-B1AB51C34EF4}" dt="2019-04-24T16:08:38.061" v="138" actId="165"/>
          <ac:spMkLst>
            <pc:docMk/>
            <pc:sldMk cId="1903541870" sldId="450"/>
            <ac:spMk id="2" creationId="{00000000-0000-0000-0000-000000000000}"/>
          </ac:spMkLst>
        </pc:spChg>
        <pc:spChg chg="add mod">
          <ac:chgData name="liu helen" userId="359b3e71f01e7129" providerId="LiveId" clId="{ABB8EED9-A4DE-4C72-8779-B1AB51C34EF4}" dt="2019-04-24T16:12:44.053" v="155" actId="208"/>
          <ac:spMkLst>
            <pc:docMk/>
            <pc:sldMk cId="1903541870" sldId="450"/>
            <ac:spMk id="4" creationId="{5513D2D5-667D-4FBC-B97B-25942D86B4E3}"/>
          </ac:spMkLst>
        </pc:spChg>
        <pc:spChg chg="mod">
          <ac:chgData name="liu helen" userId="359b3e71f01e7129" providerId="LiveId" clId="{ABB8EED9-A4DE-4C72-8779-B1AB51C34EF4}" dt="2019-04-24T16:13:05.164" v="163" actId="207"/>
          <ac:spMkLst>
            <pc:docMk/>
            <pc:sldMk cId="1903541870" sldId="450"/>
            <ac:spMk id="7" creationId="{00000000-0000-0000-0000-000000000000}"/>
          </ac:spMkLst>
        </pc:spChg>
        <pc:spChg chg="mod topLvl">
          <ac:chgData name="liu helen" userId="359b3e71f01e7129" providerId="LiveId" clId="{ABB8EED9-A4DE-4C72-8779-B1AB51C34EF4}" dt="2019-04-24T16:08:38.061" v="138" actId="165"/>
          <ac:spMkLst>
            <pc:docMk/>
            <pc:sldMk cId="1903541870" sldId="450"/>
            <ac:spMk id="13" creationId="{00000000-0000-0000-0000-000000000000}"/>
          </ac:spMkLst>
        </pc:spChg>
        <pc:spChg chg="mod topLvl">
          <ac:chgData name="liu helen" userId="359b3e71f01e7129" providerId="LiveId" clId="{ABB8EED9-A4DE-4C72-8779-B1AB51C34EF4}" dt="2019-04-24T16:08:38.061" v="138" actId="165"/>
          <ac:spMkLst>
            <pc:docMk/>
            <pc:sldMk cId="1903541870" sldId="450"/>
            <ac:spMk id="14" creationId="{00000000-0000-0000-0000-000000000000}"/>
          </ac:spMkLst>
        </pc:spChg>
        <pc:spChg chg="mod topLvl">
          <ac:chgData name="liu helen" userId="359b3e71f01e7129" providerId="LiveId" clId="{ABB8EED9-A4DE-4C72-8779-B1AB51C34EF4}" dt="2019-04-24T16:08:38.061" v="138" actId="165"/>
          <ac:spMkLst>
            <pc:docMk/>
            <pc:sldMk cId="1903541870" sldId="450"/>
            <ac:spMk id="15" creationId="{00000000-0000-0000-0000-000000000000}"/>
          </ac:spMkLst>
        </pc:spChg>
        <pc:spChg chg="mod topLvl">
          <ac:chgData name="liu helen" userId="359b3e71f01e7129" providerId="LiveId" clId="{ABB8EED9-A4DE-4C72-8779-B1AB51C34EF4}" dt="2019-04-24T16:08:38.061" v="138" actId="165"/>
          <ac:spMkLst>
            <pc:docMk/>
            <pc:sldMk cId="1903541870" sldId="450"/>
            <ac:spMk id="16" creationId="{00000000-0000-0000-0000-000000000000}"/>
          </ac:spMkLst>
        </pc:spChg>
        <pc:spChg chg="mod topLvl">
          <ac:chgData name="liu helen" userId="359b3e71f01e7129" providerId="LiveId" clId="{ABB8EED9-A4DE-4C72-8779-B1AB51C34EF4}" dt="2019-04-24T16:08:38.061" v="138" actId="165"/>
          <ac:spMkLst>
            <pc:docMk/>
            <pc:sldMk cId="1903541870" sldId="450"/>
            <ac:spMk id="17" creationId="{00000000-0000-0000-0000-000000000000}"/>
          </ac:spMkLst>
        </pc:spChg>
        <pc:spChg chg="mod topLvl">
          <ac:chgData name="liu helen" userId="359b3e71f01e7129" providerId="LiveId" clId="{ABB8EED9-A4DE-4C72-8779-B1AB51C34EF4}" dt="2019-04-24T16:08:38.061" v="138" actId="165"/>
          <ac:spMkLst>
            <pc:docMk/>
            <pc:sldMk cId="1903541870" sldId="450"/>
            <ac:spMk id="18" creationId="{00000000-0000-0000-0000-000000000000}"/>
          </ac:spMkLst>
        </pc:spChg>
        <pc:spChg chg="mod topLvl">
          <ac:chgData name="liu helen" userId="359b3e71f01e7129" providerId="LiveId" clId="{ABB8EED9-A4DE-4C72-8779-B1AB51C34EF4}" dt="2019-04-24T16:08:38.061" v="138" actId="165"/>
          <ac:spMkLst>
            <pc:docMk/>
            <pc:sldMk cId="1903541870" sldId="450"/>
            <ac:spMk id="19" creationId="{00000000-0000-0000-0000-000000000000}"/>
          </ac:spMkLst>
        </pc:spChg>
        <pc:grpChg chg="del">
          <ac:chgData name="liu helen" userId="359b3e71f01e7129" providerId="LiveId" clId="{ABB8EED9-A4DE-4C72-8779-B1AB51C34EF4}" dt="2019-04-24T16:08:38.061" v="138" actId="165"/>
          <ac:grpSpMkLst>
            <pc:docMk/>
            <pc:sldMk cId="1903541870" sldId="450"/>
            <ac:grpSpMk id="3" creationId="{00000000-0000-0000-0000-000000000000}"/>
          </ac:grpSpMkLst>
        </pc:grpChg>
        <pc:picChg chg="mod topLvl">
          <ac:chgData name="liu helen" userId="359b3e71f01e7129" providerId="LiveId" clId="{ABB8EED9-A4DE-4C72-8779-B1AB51C34EF4}" dt="2019-04-24T16:08:38.061" v="138" actId="165"/>
          <ac:picMkLst>
            <pc:docMk/>
            <pc:sldMk cId="1903541870" sldId="450"/>
            <ac:picMk id="10" creationId="{00000000-0000-0000-0000-000000000000}"/>
          </ac:picMkLst>
        </pc:picChg>
      </pc:sldChg>
      <pc:sldChg chg="modAnim">
        <pc:chgData name="liu helen" userId="359b3e71f01e7129" providerId="LiveId" clId="{ABB8EED9-A4DE-4C72-8779-B1AB51C34EF4}" dt="2019-04-24T16:16:16.253" v="169"/>
        <pc:sldMkLst>
          <pc:docMk/>
          <pc:sldMk cId="84062285" sldId="452"/>
        </pc:sldMkLst>
      </pc:sldChg>
      <pc:sldChg chg="addSp modAnim">
        <pc:chgData name="liu helen" userId="359b3e71f01e7129" providerId="LiveId" clId="{ABB8EED9-A4DE-4C72-8779-B1AB51C34EF4}" dt="2019-04-24T16:42:54.370" v="180"/>
        <pc:sldMkLst>
          <pc:docMk/>
          <pc:sldMk cId="3518576745" sldId="464"/>
        </pc:sldMkLst>
        <pc:graphicFrameChg chg="add">
          <ac:chgData name="liu helen" userId="359b3e71f01e7129" providerId="LiveId" clId="{ABB8EED9-A4DE-4C72-8779-B1AB51C34EF4}" dt="2019-04-24T16:40:49.252" v="172"/>
          <ac:graphicFrameMkLst>
            <pc:docMk/>
            <pc:sldMk cId="3518576745" sldId="464"/>
            <ac:graphicFrameMk id="21" creationId="{E588B58A-9DAC-40FB-B966-DEB7F5AE1556}"/>
          </ac:graphicFrameMkLst>
        </pc:graphicFrameChg>
      </pc:sldChg>
      <pc:sldChg chg="addSp delSp modSp modAnim">
        <pc:chgData name="liu helen" userId="359b3e71f01e7129" providerId="LiveId" clId="{ABB8EED9-A4DE-4C72-8779-B1AB51C34EF4}" dt="2019-04-24T17:57:12.165" v="187" actId="164"/>
        <pc:sldMkLst>
          <pc:docMk/>
          <pc:sldMk cId="3187877023" sldId="475"/>
        </pc:sldMkLst>
        <pc:spChg chg="mod topLvl">
          <ac:chgData name="liu helen" userId="359b3e71f01e7129" providerId="LiveId" clId="{ABB8EED9-A4DE-4C72-8779-B1AB51C34EF4}" dt="2019-04-24T17:57:12.165" v="187" actId="164"/>
          <ac:spMkLst>
            <pc:docMk/>
            <pc:sldMk cId="3187877023" sldId="475"/>
            <ac:spMk id="18" creationId="{00000000-0000-0000-0000-000000000000}"/>
          </ac:spMkLst>
        </pc:spChg>
        <pc:spChg chg="mod topLvl">
          <ac:chgData name="liu helen" userId="359b3e71f01e7129" providerId="LiveId" clId="{ABB8EED9-A4DE-4C72-8779-B1AB51C34EF4}" dt="2019-04-24T17:53:43.954" v="181" actId="165"/>
          <ac:spMkLst>
            <pc:docMk/>
            <pc:sldMk cId="3187877023" sldId="475"/>
            <ac:spMk id="19" creationId="{00000000-0000-0000-0000-000000000000}"/>
          </ac:spMkLst>
        </pc:spChg>
        <pc:spChg chg="mod topLvl">
          <ac:chgData name="liu helen" userId="359b3e71f01e7129" providerId="LiveId" clId="{ABB8EED9-A4DE-4C72-8779-B1AB51C34EF4}" dt="2019-04-24T17:53:43.954" v="181" actId="165"/>
          <ac:spMkLst>
            <pc:docMk/>
            <pc:sldMk cId="3187877023" sldId="475"/>
            <ac:spMk id="20" creationId="{00000000-0000-0000-0000-000000000000}"/>
          </ac:spMkLst>
        </pc:spChg>
        <pc:spChg chg="mod topLvl">
          <ac:chgData name="liu helen" userId="359b3e71f01e7129" providerId="LiveId" clId="{ABB8EED9-A4DE-4C72-8779-B1AB51C34EF4}" dt="2019-04-24T17:53:43.954" v="181" actId="165"/>
          <ac:spMkLst>
            <pc:docMk/>
            <pc:sldMk cId="3187877023" sldId="475"/>
            <ac:spMk id="21" creationId="{00000000-0000-0000-0000-000000000000}"/>
          </ac:spMkLst>
        </pc:spChg>
        <pc:spChg chg="mod topLvl">
          <ac:chgData name="liu helen" userId="359b3e71f01e7129" providerId="LiveId" clId="{ABB8EED9-A4DE-4C72-8779-B1AB51C34EF4}" dt="2019-04-24T17:53:43.954" v="181" actId="165"/>
          <ac:spMkLst>
            <pc:docMk/>
            <pc:sldMk cId="3187877023" sldId="475"/>
            <ac:spMk id="22" creationId="{00000000-0000-0000-0000-000000000000}"/>
          </ac:spMkLst>
        </pc:spChg>
        <pc:spChg chg="mod topLvl">
          <ac:chgData name="liu helen" userId="359b3e71f01e7129" providerId="LiveId" clId="{ABB8EED9-A4DE-4C72-8779-B1AB51C34EF4}" dt="2019-04-24T17:53:43.954" v="181" actId="165"/>
          <ac:spMkLst>
            <pc:docMk/>
            <pc:sldMk cId="3187877023" sldId="475"/>
            <ac:spMk id="23" creationId="{00000000-0000-0000-0000-000000000000}"/>
          </ac:spMkLst>
        </pc:spChg>
        <pc:spChg chg="mod topLvl">
          <ac:chgData name="liu helen" userId="359b3e71f01e7129" providerId="LiveId" clId="{ABB8EED9-A4DE-4C72-8779-B1AB51C34EF4}" dt="2019-04-24T17:53:43.954" v="181" actId="165"/>
          <ac:spMkLst>
            <pc:docMk/>
            <pc:sldMk cId="3187877023" sldId="475"/>
            <ac:spMk id="24" creationId="{00000000-0000-0000-0000-000000000000}"/>
          </ac:spMkLst>
        </pc:spChg>
        <pc:spChg chg="mod topLvl">
          <ac:chgData name="liu helen" userId="359b3e71f01e7129" providerId="LiveId" clId="{ABB8EED9-A4DE-4C72-8779-B1AB51C34EF4}" dt="2019-04-24T17:53:43.954" v="181" actId="165"/>
          <ac:spMkLst>
            <pc:docMk/>
            <pc:sldMk cId="3187877023" sldId="475"/>
            <ac:spMk id="25" creationId="{00000000-0000-0000-0000-000000000000}"/>
          </ac:spMkLst>
        </pc:spChg>
        <pc:spChg chg="mod topLvl">
          <ac:chgData name="liu helen" userId="359b3e71f01e7129" providerId="LiveId" clId="{ABB8EED9-A4DE-4C72-8779-B1AB51C34EF4}" dt="2019-04-24T17:53:43.954" v="181" actId="165"/>
          <ac:spMkLst>
            <pc:docMk/>
            <pc:sldMk cId="3187877023" sldId="475"/>
            <ac:spMk id="26" creationId="{00000000-0000-0000-0000-000000000000}"/>
          </ac:spMkLst>
        </pc:spChg>
        <pc:spChg chg="mod topLvl">
          <ac:chgData name="liu helen" userId="359b3e71f01e7129" providerId="LiveId" clId="{ABB8EED9-A4DE-4C72-8779-B1AB51C34EF4}" dt="2019-04-24T17:57:12.165" v="187" actId="164"/>
          <ac:spMkLst>
            <pc:docMk/>
            <pc:sldMk cId="3187877023" sldId="475"/>
            <ac:spMk id="27" creationId="{00000000-0000-0000-0000-000000000000}"/>
          </ac:spMkLst>
        </pc:spChg>
        <pc:spChg chg="mod topLvl">
          <ac:chgData name="liu helen" userId="359b3e71f01e7129" providerId="LiveId" clId="{ABB8EED9-A4DE-4C72-8779-B1AB51C34EF4}" dt="2019-04-24T17:53:43.954" v="181" actId="165"/>
          <ac:spMkLst>
            <pc:docMk/>
            <pc:sldMk cId="3187877023" sldId="475"/>
            <ac:spMk id="28" creationId="{00000000-0000-0000-0000-000000000000}"/>
          </ac:spMkLst>
        </pc:spChg>
        <pc:spChg chg="mod topLvl">
          <ac:chgData name="liu helen" userId="359b3e71f01e7129" providerId="LiveId" clId="{ABB8EED9-A4DE-4C72-8779-B1AB51C34EF4}" dt="2019-04-24T17:57:12.165" v="187" actId="164"/>
          <ac:spMkLst>
            <pc:docMk/>
            <pc:sldMk cId="3187877023" sldId="475"/>
            <ac:spMk id="29" creationId="{00000000-0000-0000-0000-000000000000}"/>
          </ac:spMkLst>
        </pc:spChg>
        <pc:spChg chg="mod topLvl">
          <ac:chgData name="liu helen" userId="359b3e71f01e7129" providerId="LiveId" clId="{ABB8EED9-A4DE-4C72-8779-B1AB51C34EF4}" dt="2019-04-24T17:53:43.954" v="181" actId="165"/>
          <ac:spMkLst>
            <pc:docMk/>
            <pc:sldMk cId="3187877023" sldId="475"/>
            <ac:spMk id="30" creationId="{00000000-0000-0000-0000-000000000000}"/>
          </ac:spMkLst>
        </pc:spChg>
        <pc:spChg chg="mod topLvl">
          <ac:chgData name="liu helen" userId="359b3e71f01e7129" providerId="LiveId" clId="{ABB8EED9-A4DE-4C72-8779-B1AB51C34EF4}" dt="2019-04-24T17:53:43.954" v="181" actId="165"/>
          <ac:spMkLst>
            <pc:docMk/>
            <pc:sldMk cId="3187877023" sldId="475"/>
            <ac:spMk id="31" creationId="{00000000-0000-0000-0000-000000000000}"/>
          </ac:spMkLst>
        </pc:spChg>
        <pc:spChg chg="mod topLvl">
          <ac:chgData name="liu helen" userId="359b3e71f01e7129" providerId="LiveId" clId="{ABB8EED9-A4DE-4C72-8779-B1AB51C34EF4}" dt="2019-04-24T17:57:12.165" v="187" actId="164"/>
          <ac:spMkLst>
            <pc:docMk/>
            <pc:sldMk cId="3187877023" sldId="475"/>
            <ac:spMk id="32" creationId="{00000000-0000-0000-0000-000000000000}"/>
          </ac:spMkLst>
        </pc:spChg>
        <pc:spChg chg="mod topLvl">
          <ac:chgData name="liu helen" userId="359b3e71f01e7129" providerId="LiveId" clId="{ABB8EED9-A4DE-4C72-8779-B1AB51C34EF4}" dt="2019-04-24T17:57:12.165" v="187" actId="164"/>
          <ac:spMkLst>
            <pc:docMk/>
            <pc:sldMk cId="3187877023" sldId="475"/>
            <ac:spMk id="33" creationId="{00000000-0000-0000-0000-000000000000}"/>
          </ac:spMkLst>
        </pc:spChg>
        <pc:spChg chg="mod topLvl">
          <ac:chgData name="liu helen" userId="359b3e71f01e7129" providerId="LiveId" clId="{ABB8EED9-A4DE-4C72-8779-B1AB51C34EF4}" dt="2019-04-24T17:53:43.954" v="181" actId="165"/>
          <ac:spMkLst>
            <pc:docMk/>
            <pc:sldMk cId="3187877023" sldId="475"/>
            <ac:spMk id="34" creationId="{00000000-0000-0000-0000-000000000000}"/>
          </ac:spMkLst>
        </pc:spChg>
        <pc:spChg chg="mod topLvl">
          <ac:chgData name="liu helen" userId="359b3e71f01e7129" providerId="LiveId" clId="{ABB8EED9-A4DE-4C72-8779-B1AB51C34EF4}" dt="2019-04-24T17:53:43.954" v="181" actId="165"/>
          <ac:spMkLst>
            <pc:docMk/>
            <pc:sldMk cId="3187877023" sldId="475"/>
            <ac:spMk id="35" creationId="{00000000-0000-0000-0000-000000000000}"/>
          </ac:spMkLst>
        </pc:spChg>
        <pc:spChg chg="mod topLvl">
          <ac:chgData name="liu helen" userId="359b3e71f01e7129" providerId="LiveId" clId="{ABB8EED9-A4DE-4C72-8779-B1AB51C34EF4}" dt="2019-04-24T17:57:12.165" v="187" actId="164"/>
          <ac:spMkLst>
            <pc:docMk/>
            <pc:sldMk cId="3187877023" sldId="475"/>
            <ac:spMk id="36" creationId="{00000000-0000-0000-0000-000000000000}"/>
          </ac:spMkLst>
        </pc:spChg>
        <pc:spChg chg="mod topLvl">
          <ac:chgData name="liu helen" userId="359b3e71f01e7129" providerId="LiveId" clId="{ABB8EED9-A4DE-4C72-8779-B1AB51C34EF4}" dt="2019-04-24T17:57:12.165" v="187" actId="164"/>
          <ac:spMkLst>
            <pc:docMk/>
            <pc:sldMk cId="3187877023" sldId="475"/>
            <ac:spMk id="37" creationId="{00000000-0000-0000-0000-000000000000}"/>
          </ac:spMkLst>
        </pc:spChg>
        <pc:spChg chg="mod topLvl">
          <ac:chgData name="liu helen" userId="359b3e71f01e7129" providerId="LiveId" clId="{ABB8EED9-A4DE-4C72-8779-B1AB51C34EF4}" dt="2019-04-24T17:53:43.954" v="181" actId="165"/>
          <ac:spMkLst>
            <pc:docMk/>
            <pc:sldMk cId="3187877023" sldId="475"/>
            <ac:spMk id="47" creationId="{00000000-0000-0000-0000-000000000000}"/>
          </ac:spMkLst>
        </pc:spChg>
        <pc:spChg chg="mod topLvl">
          <ac:chgData name="liu helen" userId="359b3e71f01e7129" providerId="LiveId" clId="{ABB8EED9-A4DE-4C72-8779-B1AB51C34EF4}" dt="2019-04-24T17:57:12.165" v="187" actId="164"/>
          <ac:spMkLst>
            <pc:docMk/>
            <pc:sldMk cId="3187877023" sldId="475"/>
            <ac:spMk id="49" creationId="{00000000-0000-0000-0000-000000000000}"/>
          </ac:spMkLst>
        </pc:spChg>
        <pc:grpChg chg="add mod">
          <ac:chgData name="liu helen" userId="359b3e71f01e7129" providerId="LiveId" clId="{ABB8EED9-A4DE-4C72-8779-B1AB51C34EF4}" dt="2019-04-24T17:57:12.165" v="187" actId="164"/>
          <ac:grpSpMkLst>
            <pc:docMk/>
            <pc:sldMk cId="3187877023" sldId="475"/>
            <ac:grpSpMk id="2" creationId="{197CB6FD-4E1D-42D2-92F0-AB9C1FC1745D}"/>
          </ac:grpSpMkLst>
        </pc:grpChg>
        <pc:grpChg chg="mod topLvl">
          <ac:chgData name="liu helen" userId="359b3e71f01e7129" providerId="LiveId" clId="{ABB8EED9-A4DE-4C72-8779-B1AB51C34EF4}" dt="2019-04-24T17:53:43.954" v="181" actId="165"/>
          <ac:grpSpMkLst>
            <pc:docMk/>
            <pc:sldMk cId="3187877023" sldId="475"/>
            <ac:grpSpMk id="9232" creationId="{00000000-0000-0000-0000-000000000000}"/>
          </ac:grpSpMkLst>
        </pc:grpChg>
        <pc:grpChg chg="del">
          <ac:chgData name="liu helen" userId="359b3e71f01e7129" providerId="LiveId" clId="{ABB8EED9-A4DE-4C72-8779-B1AB51C34EF4}" dt="2019-04-24T17:53:43.954" v="181" actId="165"/>
          <ac:grpSpMkLst>
            <pc:docMk/>
            <pc:sldMk cId="3187877023" sldId="475"/>
            <ac:grpSpMk id="9233" creationId="{00000000-0000-0000-0000-000000000000}"/>
          </ac:grpSpMkLst>
        </pc:grpChg>
        <pc:picChg chg="mod topLvl">
          <ac:chgData name="liu helen" userId="359b3e71f01e7129" providerId="LiveId" clId="{ABB8EED9-A4DE-4C72-8779-B1AB51C34EF4}" dt="2019-04-24T17:57:12.165" v="187" actId="164"/>
          <ac:picMkLst>
            <pc:docMk/>
            <pc:sldMk cId="3187877023" sldId="475"/>
            <ac:picMk id="16" creationId="{00000000-0000-0000-0000-000000000000}"/>
          </ac:picMkLst>
        </pc:picChg>
      </pc:sldChg>
      <pc:sldChg chg="delSp modSp modAnim">
        <pc:chgData name="liu helen" userId="359b3e71f01e7129" providerId="LiveId" clId="{ABB8EED9-A4DE-4C72-8779-B1AB51C34EF4}" dt="2019-04-24T17:59:06.001" v="193"/>
        <pc:sldMkLst>
          <pc:docMk/>
          <pc:sldMk cId="1336901812" sldId="477"/>
        </pc:sldMkLst>
        <pc:spChg chg="mod topLvl">
          <ac:chgData name="liu helen" userId="359b3e71f01e7129" providerId="LiveId" clId="{ABB8EED9-A4DE-4C72-8779-B1AB51C34EF4}" dt="2019-04-24T17:58:40.174" v="191" actId="165"/>
          <ac:spMkLst>
            <pc:docMk/>
            <pc:sldMk cId="1336901812" sldId="477"/>
            <ac:spMk id="2" creationId="{00000000-0000-0000-0000-000000000000}"/>
          </ac:spMkLst>
        </pc:spChg>
        <pc:spChg chg="mod topLvl">
          <ac:chgData name="liu helen" userId="359b3e71f01e7129" providerId="LiveId" clId="{ABB8EED9-A4DE-4C72-8779-B1AB51C34EF4}" dt="2019-04-24T17:58:40.174" v="191" actId="165"/>
          <ac:spMkLst>
            <pc:docMk/>
            <pc:sldMk cId="1336901812" sldId="477"/>
            <ac:spMk id="10" creationId="{00000000-0000-0000-0000-000000000000}"/>
          </ac:spMkLst>
        </pc:spChg>
        <pc:spChg chg="mod topLvl">
          <ac:chgData name="liu helen" userId="359b3e71f01e7129" providerId="LiveId" clId="{ABB8EED9-A4DE-4C72-8779-B1AB51C34EF4}" dt="2019-04-24T17:58:40.174" v="191" actId="165"/>
          <ac:spMkLst>
            <pc:docMk/>
            <pc:sldMk cId="1336901812" sldId="477"/>
            <ac:spMk id="11" creationId="{00000000-0000-0000-0000-000000000000}"/>
          </ac:spMkLst>
        </pc:spChg>
        <pc:grpChg chg="del">
          <ac:chgData name="liu helen" userId="359b3e71f01e7129" providerId="LiveId" clId="{ABB8EED9-A4DE-4C72-8779-B1AB51C34EF4}" dt="2019-04-24T17:58:40.174" v="191" actId="165"/>
          <ac:grpSpMkLst>
            <pc:docMk/>
            <pc:sldMk cId="1336901812" sldId="477"/>
            <ac:grpSpMk id="3" creationId="{00000000-0000-0000-0000-000000000000}"/>
          </ac:grpSpMkLst>
        </pc:grpChg>
        <pc:picChg chg="mod topLvl">
          <ac:chgData name="liu helen" userId="359b3e71f01e7129" providerId="LiveId" clId="{ABB8EED9-A4DE-4C72-8779-B1AB51C34EF4}" dt="2019-04-24T17:58:40.174" v="191" actId="165"/>
          <ac:picMkLst>
            <pc:docMk/>
            <pc:sldMk cId="1336901812" sldId="477"/>
            <ac:picMk id="7" creationId="{00000000-0000-0000-0000-000000000000}"/>
          </ac:picMkLst>
        </pc:picChg>
      </pc:sldChg>
      <pc:sldChg chg="modAnim">
        <pc:chgData name="liu helen" userId="359b3e71f01e7129" providerId="LiveId" clId="{ABB8EED9-A4DE-4C72-8779-B1AB51C34EF4}" dt="2019-04-24T17:57:44.452" v="190"/>
        <pc:sldMkLst>
          <pc:docMk/>
          <pc:sldMk cId="388222342" sldId="478"/>
        </pc:sldMkLst>
      </pc:sldChg>
      <pc:sldChg chg="modAnim">
        <pc:chgData name="liu helen" userId="359b3e71f01e7129" providerId="LiveId" clId="{ABB8EED9-A4DE-4C72-8779-B1AB51C34EF4}" dt="2019-04-24T18:02:40.125" v="200"/>
        <pc:sldMkLst>
          <pc:docMk/>
          <pc:sldMk cId="3960614886" sldId="486"/>
        </pc:sldMkLst>
      </pc:sldChg>
      <pc:sldChg chg="modAnim">
        <pc:chgData name="liu helen" userId="359b3e71f01e7129" providerId="LiveId" clId="{ABB8EED9-A4DE-4C72-8779-B1AB51C34EF4}" dt="2019-04-24T18:01:30.347" v="197"/>
        <pc:sldMkLst>
          <pc:docMk/>
          <pc:sldMk cId="245766051" sldId="488"/>
        </pc:sldMkLst>
      </pc:sldChg>
      <pc:sldChg chg="modAnim">
        <pc:chgData name="liu helen" userId="359b3e71f01e7129" providerId="LiveId" clId="{ABB8EED9-A4DE-4C72-8779-B1AB51C34EF4}" dt="2019-04-24T18:01:39.030" v="198"/>
        <pc:sldMkLst>
          <pc:docMk/>
          <pc:sldMk cId="808227031" sldId="489"/>
        </pc:sldMkLst>
      </pc:sldChg>
      <pc:sldChg chg="modSp modAnim">
        <pc:chgData name="liu helen" userId="359b3e71f01e7129" providerId="LiveId" clId="{ABB8EED9-A4DE-4C72-8779-B1AB51C34EF4}" dt="2019-04-24T18:06:05.119" v="209" actId="207"/>
        <pc:sldMkLst>
          <pc:docMk/>
          <pc:sldMk cId="513229702" sldId="490"/>
        </pc:sldMkLst>
        <pc:spChg chg="mod">
          <ac:chgData name="liu helen" userId="359b3e71f01e7129" providerId="LiveId" clId="{ABB8EED9-A4DE-4C72-8779-B1AB51C34EF4}" dt="2019-04-24T18:06:05.119" v="209" actId="207"/>
          <ac:spMkLst>
            <pc:docMk/>
            <pc:sldMk cId="513229702" sldId="490"/>
            <ac:spMk id="8" creationId="{00000000-0000-0000-0000-000000000000}"/>
          </ac:spMkLst>
        </pc:spChg>
      </pc:sldChg>
      <pc:sldChg chg="modAnim">
        <pc:chgData name="liu helen" userId="359b3e71f01e7129" providerId="LiveId" clId="{ABB8EED9-A4DE-4C72-8779-B1AB51C34EF4}" dt="2019-04-24T18:08:33.328" v="213"/>
        <pc:sldMkLst>
          <pc:docMk/>
          <pc:sldMk cId="624653107" sldId="493"/>
        </pc:sldMkLst>
      </pc:sldChg>
      <pc:sldChg chg="modSp">
        <pc:chgData name="liu helen" userId="359b3e71f01e7129" providerId="LiveId" clId="{ABB8EED9-A4DE-4C72-8779-B1AB51C34EF4}" dt="2019-04-24T18:33:24.667" v="217" actId="207"/>
        <pc:sldMkLst>
          <pc:docMk/>
          <pc:sldMk cId="3913426055" sldId="505"/>
        </pc:sldMkLst>
        <pc:graphicFrameChg chg="modGraphic">
          <ac:chgData name="liu helen" userId="359b3e71f01e7129" providerId="LiveId" clId="{ABB8EED9-A4DE-4C72-8779-B1AB51C34EF4}" dt="2019-04-24T18:33:24.667" v="217" actId="207"/>
          <ac:graphicFrameMkLst>
            <pc:docMk/>
            <pc:sldMk cId="3913426055" sldId="505"/>
            <ac:graphicFrameMk id="7" creationId="{00000000-0000-0000-0000-000000000000}"/>
          </ac:graphicFrameMkLst>
        </pc:graphicFrameChg>
      </pc:sldChg>
      <pc:sldChg chg="modAnim">
        <pc:chgData name="liu helen" userId="359b3e71f01e7129" providerId="LiveId" clId="{ABB8EED9-A4DE-4C72-8779-B1AB51C34EF4}" dt="2019-04-24T08:23:16.528" v="0"/>
        <pc:sldMkLst>
          <pc:docMk/>
          <pc:sldMk cId="1147934962" sldId="5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2024/11/20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2024/11/20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2024/11/20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2024/11/20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2024/11/20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0.w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image" Target="../media/image50.png"/></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2</a:t>
            </a:r>
            <a:r>
              <a:rPr lang="zh-CN" altLang="en-US" sz="4800" b="1">
                <a:solidFill>
                  <a:srgbClr val="00B050"/>
                </a:solidFill>
                <a:latin typeface="黑体" pitchFamily="49" charset="-122"/>
                <a:ea typeface="黑体" pitchFamily="49" charset="-122"/>
              </a:rPr>
              <a:t>章  </a:t>
            </a:r>
            <a:r>
              <a:rPr lang="en-US" altLang="zh-CN" sz="4800" b="1">
                <a:solidFill>
                  <a:srgbClr val="00B050"/>
                </a:solidFill>
                <a:latin typeface="Times New Roman" pitchFamily="18" charset="0"/>
                <a:ea typeface="黑体" pitchFamily="49" charset="-122"/>
              </a:rPr>
              <a:t>FPGA</a:t>
            </a:r>
            <a:r>
              <a:rPr lang="zh-CN" altLang="en-US" sz="4800" b="1">
                <a:solidFill>
                  <a:srgbClr val="00B050"/>
                </a:solidFill>
                <a:latin typeface="Times New Roman" pitchFamily="18" charset="0"/>
                <a:ea typeface="黑体" pitchFamily="49" charset="-122"/>
              </a:rPr>
              <a:t>与</a:t>
            </a:r>
            <a:r>
              <a:rPr lang="en-US" altLang="zh-CN" sz="4800" b="1">
                <a:solidFill>
                  <a:srgbClr val="00B050"/>
                </a:solidFill>
                <a:latin typeface="Times New Roman" pitchFamily="18" charset="0"/>
                <a:ea typeface="黑体" pitchFamily="49" charset="-122"/>
              </a:rPr>
              <a:t>CPLD</a:t>
            </a:r>
            <a:r>
              <a:rPr lang="zh-CN" altLang="en-US" sz="4800" b="1">
                <a:solidFill>
                  <a:srgbClr val="00B050"/>
                </a:solidFill>
                <a:latin typeface="Times New Roman" pitchFamily="18" charset="0"/>
                <a:ea typeface="黑体" pitchFamily="49" charset="-122"/>
              </a:rPr>
              <a:t>的结构原理  </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620713"/>
            <a:ext cx="309086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2438" y="333375"/>
            <a:ext cx="2855912"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125" y="3027363"/>
            <a:ext cx="3279775"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824413"/>
            <a:ext cx="3265487"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8100" y="3714750"/>
            <a:ext cx="3557588" cy="177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8" name="矩形 12"/>
          <p:cNvSpPr>
            <a:spLocks noChangeArrowheads="1"/>
          </p:cNvSpPr>
          <p:nvPr/>
        </p:nvSpPr>
        <p:spPr bwMode="auto">
          <a:xfrm>
            <a:off x="1436688" y="2243138"/>
            <a:ext cx="73453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514"/>
                </a:solidFill>
                <a:latin typeface="Times New Roman" pitchFamily="18" charset="0"/>
                <a:cs typeface="Times New Roman" pitchFamily="18" charset="0"/>
              </a:rPr>
              <a:t>接入</a:t>
            </a:r>
            <a:r>
              <a:rPr lang="en-US" altLang="zh-CN" sz="2000" b="1" dirty="0">
                <a:solidFill>
                  <a:srgbClr val="000514"/>
                </a:solidFill>
                <a:latin typeface="Times New Roman" pitchFamily="18" charset="0"/>
                <a:cs typeface="Times New Roman" pitchFamily="18" charset="0"/>
              </a:rPr>
              <a:t>PLD</a:t>
            </a:r>
            <a:r>
              <a:rPr lang="zh-CN" altLang="en-US" sz="2000" b="1" dirty="0">
                <a:solidFill>
                  <a:srgbClr val="000514"/>
                </a:solidFill>
                <a:latin typeface="Times New Roman" pitchFamily="18" charset="0"/>
                <a:cs typeface="Times New Roman" pitchFamily="18" charset="0"/>
              </a:rPr>
              <a:t>内部的与或阵列输入缓冲电路，采用互补结构，当信号输入</a:t>
            </a:r>
            <a:r>
              <a:rPr lang="en-US" altLang="zh-CN" sz="2000" b="1" dirty="0">
                <a:solidFill>
                  <a:srgbClr val="000514"/>
                </a:solidFill>
                <a:latin typeface="Times New Roman" pitchFamily="18" charset="0"/>
                <a:cs typeface="Times New Roman" pitchFamily="18" charset="0"/>
              </a:rPr>
              <a:t>PLD</a:t>
            </a:r>
            <a:r>
              <a:rPr lang="zh-CN" altLang="en-US" sz="2000" b="1" dirty="0">
                <a:solidFill>
                  <a:srgbClr val="000514"/>
                </a:solidFill>
                <a:latin typeface="Times New Roman" pitchFamily="18" charset="0"/>
                <a:cs typeface="Times New Roman" pitchFamily="18" charset="0"/>
              </a:rPr>
              <a:t>后，分别以其同相和反相信号接入。</a:t>
            </a:r>
            <a:endParaRPr lang="en-US" altLang="zh-CN" sz="2000" b="1" dirty="0">
              <a:solidFill>
                <a:srgbClr val="000514"/>
              </a:solidFill>
              <a:latin typeface="Times New Roman" pitchFamily="18" charset="0"/>
              <a:cs typeface="Times New Roman" pitchFamily="18" charset="0"/>
            </a:endParaRPr>
          </a:p>
        </p:txBody>
      </p:sp>
      <p:cxnSp>
        <p:nvCxnSpPr>
          <p:cNvPr id="4" name="直接箭头连接符 3"/>
          <p:cNvCxnSpPr/>
          <p:nvPr/>
        </p:nvCxnSpPr>
        <p:spPr>
          <a:xfrm flipV="1">
            <a:off x="2555875" y="1836738"/>
            <a:ext cx="0" cy="4064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4" name="右箭头 13"/>
          <p:cNvSpPr/>
          <p:nvPr/>
        </p:nvSpPr>
        <p:spPr>
          <a:xfrm>
            <a:off x="4672013" y="1184275"/>
            <a:ext cx="763587" cy="300038"/>
          </a:xfrm>
          <a:prstGeom prst="rightArrow">
            <a:avLst/>
          </a:prstGeom>
          <a:ln>
            <a:solidFill>
              <a:srgbClr val="0000FF"/>
            </a:solidFill>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10251" name="矩形 15"/>
          <p:cNvSpPr>
            <a:spLocks noChangeArrowheads="1"/>
          </p:cNvSpPr>
          <p:nvPr/>
        </p:nvSpPr>
        <p:spPr bwMode="auto">
          <a:xfrm>
            <a:off x="4686300" y="765175"/>
            <a:ext cx="9652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0FF"/>
                </a:solidFill>
                <a:latin typeface="Times New Roman" pitchFamily="18" charset="0"/>
                <a:cs typeface="Times New Roman" pitchFamily="18" charset="0"/>
              </a:rPr>
              <a:t>等效</a:t>
            </a:r>
            <a:endParaRPr lang="en-US" altLang="zh-CN" sz="2000" b="1" dirty="0">
              <a:solidFill>
                <a:srgbClr val="0000FF"/>
              </a:solidFill>
              <a:latin typeface="Times New Roman" pitchFamily="18" charset="0"/>
              <a:cs typeface="Times New Roman" pitchFamily="18" charset="0"/>
            </a:endParaRP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248"/>
                                        </p:tgtEl>
                                        <p:attrNameLst>
                                          <p:attrName>style.visibility</p:attrName>
                                        </p:attrNameLst>
                                      </p:cBhvr>
                                      <p:to>
                                        <p:strVal val="visible"/>
                                      </p:to>
                                    </p:set>
                                    <p:animEffect transition="in" filter="fade">
                                      <p:cBhvr>
                                        <p:cTn id="7" dur="1000"/>
                                        <p:tgtEl>
                                          <p:spTgt spid="10248"/>
                                        </p:tgtEl>
                                      </p:cBhvr>
                                    </p:animEffect>
                                    <p:anim calcmode="lin" valueType="num">
                                      <p:cBhvr>
                                        <p:cTn id="8" dur="1000" fill="hold"/>
                                        <p:tgtEl>
                                          <p:spTgt spid="10248"/>
                                        </p:tgtEl>
                                        <p:attrNameLst>
                                          <p:attrName>ppt_x</p:attrName>
                                        </p:attrNameLst>
                                      </p:cBhvr>
                                      <p:tavLst>
                                        <p:tav tm="0">
                                          <p:val>
                                            <p:strVal val="#ppt_x"/>
                                          </p:val>
                                        </p:tav>
                                        <p:tav tm="100000">
                                          <p:val>
                                            <p:strVal val="#ppt_x"/>
                                          </p:val>
                                        </p:tav>
                                      </p:tavLst>
                                    </p:anim>
                                    <p:anim calcmode="lin" valueType="num">
                                      <p:cBhvr>
                                        <p:cTn id="9" dur="1000" fill="hold"/>
                                        <p:tgtEl>
                                          <p:spTgt spid="102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500"/>
                                        <p:tgtEl>
                                          <p:spTgt spid="102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51"/>
                                        </p:tgtEl>
                                        <p:attrNameLst>
                                          <p:attrName>style.visibility</p:attrName>
                                        </p:attrNameLst>
                                      </p:cBhvr>
                                      <p:to>
                                        <p:strVal val="visible"/>
                                      </p:to>
                                    </p:set>
                                    <p:animEffect transition="in" filter="wipe(left)">
                                      <p:cBhvr>
                                        <p:cTn id="25" dur="500"/>
                                        <p:tgtEl>
                                          <p:spTgt spid="1025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0244"/>
                                        </p:tgtEl>
                                        <p:attrNameLst>
                                          <p:attrName>style.visibility</p:attrName>
                                        </p:attrNameLst>
                                      </p:cBhvr>
                                      <p:to>
                                        <p:strVal val="visible"/>
                                      </p:to>
                                    </p:set>
                                    <p:animEffect transition="in" filter="fade">
                                      <p:cBhvr>
                                        <p:cTn id="29" dur="500"/>
                                        <p:tgtEl>
                                          <p:spTgt spid="1024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245"/>
                                        </p:tgtEl>
                                        <p:attrNameLst>
                                          <p:attrName>style.visibility</p:attrName>
                                        </p:attrNameLst>
                                      </p:cBhvr>
                                      <p:to>
                                        <p:strVal val="visible"/>
                                      </p:to>
                                    </p:set>
                                    <p:animEffect transition="in" filter="fade">
                                      <p:cBhvr>
                                        <p:cTn id="34" dur="500"/>
                                        <p:tgtEl>
                                          <p:spTgt spid="1024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246"/>
                                        </p:tgtEl>
                                        <p:attrNameLst>
                                          <p:attrName>style.visibility</p:attrName>
                                        </p:attrNameLst>
                                      </p:cBhvr>
                                      <p:to>
                                        <p:strVal val="visible"/>
                                      </p:to>
                                    </p:set>
                                    <p:animEffect transition="in" filter="fade">
                                      <p:cBhvr>
                                        <p:cTn id="38" dur="500"/>
                                        <p:tgtEl>
                                          <p:spTgt spid="10246"/>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10247"/>
                                        </p:tgtEl>
                                        <p:attrNameLst>
                                          <p:attrName>style.visibility</p:attrName>
                                        </p:attrNameLst>
                                      </p:cBhvr>
                                      <p:to>
                                        <p:strVal val="visible"/>
                                      </p:to>
                                    </p:set>
                                    <p:animEffect transition="in" filter="fade">
                                      <p:cBhvr>
                                        <p:cTn id="42"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P spid="14" grpId="0" animBg="1"/>
      <p:bldP spid="1025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267"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pic>
        <p:nvPicPr>
          <p:cNvPr id="112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484313"/>
            <a:ext cx="55499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矩形 8"/>
          <p:cNvSpPr>
            <a:spLocks noChangeArrowheads="1"/>
          </p:cNvSpPr>
          <p:nvPr/>
        </p:nvSpPr>
        <p:spPr bwMode="auto">
          <a:xfrm>
            <a:off x="1436688" y="4005263"/>
            <a:ext cx="73453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514"/>
                </a:solidFill>
                <a:latin typeface="Times New Roman" pitchFamily="18" charset="0"/>
                <a:cs typeface="Times New Roman" pitchFamily="18" charset="0"/>
              </a:rPr>
              <a:t>地址译码器：用于完成</a:t>
            </a:r>
            <a:r>
              <a:rPr lang="en-US" altLang="zh-CN" sz="2000" b="1" dirty="0">
                <a:solidFill>
                  <a:srgbClr val="000514"/>
                </a:solidFill>
                <a:latin typeface="Times New Roman" pitchFamily="18" charset="0"/>
                <a:cs typeface="Times New Roman" pitchFamily="18" charset="0"/>
              </a:rPr>
              <a:t>PROM</a:t>
            </a:r>
            <a:r>
              <a:rPr lang="zh-CN" altLang="en-US" sz="2000" b="1" dirty="0">
                <a:solidFill>
                  <a:srgbClr val="000514"/>
                </a:solidFill>
                <a:latin typeface="Times New Roman" pitchFamily="18" charset="0"/>
                <a:cs typeface="Times New Roman" pitchFamily="18" charset="0"/>
              </a:rPr>
              <a:t>存储阵列的行选择。</a:t>
            </a:r>
            <a:endParaRPr lang="en-US" altLang="zh-CN" sz="2000" b="1" dirty="0">
              <a:solidFill>
                <a:srgbClr val="000514"/>
              </a:solidFill>
              <a:latin typeface="Times New Roman" pitchFamily="18" charset="0"/>
              <a:cs typeface="Times New Roman" pitchFamily="18" charset="0"/>
            </a:endParaRPr>
          </a:p>
        </p:txBody>
      </p:sp>
      <p:graphicFrame>
        <p:nvGraphicFramePr>
          <p:cNvPr id="11270" name="对象 2"/>
          <p:cNvGraphicFramePr>
            <a:graphicFrameLocks noChangeAspect="1"/>
          </p:cNvGraphicFramePr>
          <p:nvPr/>
        </p:nvGraphicFramePr>
        <p:xfrm>
          <a:off x="3492500" y="4652963"/>
          <a:ext cx="2135188" cy="1655762"/>
        </p:xfrm>
        <a:graphic>
          <a:graphicData uri="http://schemas.openxmlformats.org/presentationml/2006/ole">
            <mc:AlternateContent xmlns:mc="http://schemas.openxmlformats.org/markup-compatibility/2006">
              <mc:Choice xmlns:v="urn:schemas-microsoft-com:vml" Requires="v">
                <p:oleObj name="Equation" r:id="rId4" imgW="1244600" imgH="965200" progId="Equation.DSMT4">
                  <p:embed/>
                </p:oleObj>
              </mc:Choice>
              <mc:Fallback>
                <p:oleObj name="Equation" r:id="rId4" imgW="1244600" imgH="965200" progId="Equation.DSMT4">
                  <p:embed/>
                  <p:pic>
                    <p:nvPicPr>
                      <p:cNvPr id="1127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4652963"/>
                        <a:ext cx="2135188"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矩形 9"/>
          <p:cNvSpPr>
            <a:spLocks noChangeArrowheads="1"/>
          </p:cNvSpPr>
          <p:nvPr/>
        </p:nvSpPr>
        <p:spPr bwMode="auto">
          <a:xfrm>
            <a:off x="6084888" y="4930775"/>
            <a:ext cx="18716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0FF"/>
                </a:solidFill>
                <a:latin typeface="Times New Roman" pitchFamily="18" charset="0"/>
                <a:cs typeface="Times New Roman" pitchFamily="18" charset="0"/>
              </a:rPr>
              <a:t>可看成与阵列</a:t>
            </a:r>
            <a:endParaRPr lang="en-US" altLang="zh-CN" sz="2000" b="1" dirty="0">
              <a:solidFill>
                <a:srgbClr val="0000FF"/>
              </a:solidFill>
              <a:latin typeface="Times New Roman" pitchFamily="18" charset="0"/>
              <a:cs typeface="Times New Roman" pitchFamily="18" charset="0"/>
            </a:endParaRPr>
          </a:p>
        </p:txBody>
      </p:sp>
      <p:sp>
        <p:nvSpPr>
          <p:cNvPr id="11272" name="矩形 3"/>
          <p:cNvSpPr>
            <a:spLocks noChangeArrowheads="1"/>
          </p:cNvSpPr>
          <p:nvPr/>
        </p:nvSpPr>
        <p:spPr bwMode="auto">
          <a:xfrm>
            <a:off x="1042988" y="1700213"/>
            <a:ext cx="20891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2000" b="1" dirty="0">
                <a:latin typeface="Times New Roman" pitchFamily="18" charset="0"/>
                <a:cs typeface="Times New Roman" pitchFamily="18" charset="0"/>
              </a:rPr>
              <a:t>PROM</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Programmable Read Only Memory</a:t>
            </a:r>
            <a:r>
              <a:rPr lang="zh-CN" altLang="en-US" sz="2000" b="1" dirty="0">
                <a:latin typeface="Times New Roman" pitchFamily="18" charset="0"/>
                <a:cs typeface="Times New Roman" pitchFamily="18" charset="0"/>
              </a:rPr>
              <a:t>）可编程只读存储器</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fade">
                                      <p:cBhvr>
                                        <p:cTn id="7" dur="1000"/>
                                        <p:tgtEl>
                                          <p:spTgt spid="11267"/>
                                        </p:tgtEl>
                                      </p:cBhvr>
                                    </p:animEffect>
                                    <p:anim calcmode="lin" valueType="num">
                                      <p:cBhvr>
                                        <p:cTn id="8" dur="1000" fill="hold"/>
                                        <p:tgtEl>
                                          <p:spTgt spid="11267"/>
                                        </p:tgtEl>
                                        <p:attrNameLst>
                                          <p:attrName>ppt_x</p:attrName>
                                        </p:attrNameLst>
                                      </p:cBhvr>
                                      <p:tavLst>
                                        <p:tav tm="0">
                                          <p:val>
                                            <p:strVal val="#ppt_x"/>
                                          </p:val>
                                        </p:tav>
                                        <p:tav tm="100000">
                                          <p:val>
                                            <p:strVal val="#ppt_x"/>
                                          </p:val>
                                        </p:tav>
                                      </p:tavLst>
                                    </p:anim>
                                    <p:anim calcmode="lin" valueType="num">
                                      <p:cBhvr>
                                        <p:cTn id="9" dur="1000" fill="hold"/>
                                        <p:tgtEl>
                                          <p:spTgt spid="1126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1272"/>
                                        </p:tgtEl>
                                        <p:attrNameLst>
                                          <p:attrName>style.visibility</p:attrName>
                                        </p:attrNameLst>
                                      </p:cBhvr>
                                      <p:to>
                                        <p:strVal val="visible"/>
                                      </p:to>
                                    </p:set>
                                    <p:animEffect transition="in" filter="dissolve">
                                      <p:cBhvr>
                                        <p:cTn id="13" dur="500"/>
                                        <p:tgtEl>
                                          <p:spTgt spid="11272"/>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fade">
                                      <p:cBhvr>
                                        <p:cTn id="17" dur="5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dissolve">
                                      <p:cBhvr>
                                        <p:cTn id="22" dur="500"/>
                                        <p:tgtEl>
                                          <p:spTgt spid="11269"/>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11270"/>
                                        </p:tgtEl>
                                        <p:attrNameLst>
                                          <p:attrName>style.visibility</p:attrName>
                                        </p:attrNameLst>
                                      </p:cBhvr>
                                      <p:to>
                                        <p:strVal val="visible"/>
                                      </p:to>
                                    </p:set>
                                    <p:animEffect transition="in" filter="fade">
                                      <p:cBhvr>
                                        <p:cTn id="26" dur="1000"/>
                                        <p:tgtEl>
                                          <p:spTgt spid="11270"/>
                                        </p:tgtEl>
                                      </p:cBhvr>
                                    </p:animEffect>
                                    <p:anim calcmode="lin" valueType="num">
                                      <p:cBhvr>
                                        <p:cTn id="27" dur="1000" fill="hold"/>
                                        <p:tgtEl>
                                          <p:spTgt spid="11270"/>
                                        </p:tgtEl>
                                        <p:attrNameLst>
                                          <p:attrName>ppt_x</p:attrName>
                                        </p:attrNameLst>
                                      </p:cBhvr>
                                      <p:tavLst>
                                        <p:tav tm="0">
                                          <p:val>
                                            <p:strVal val="#ppt_x"/>
                                          </p:val>
                                        </p:tav>
                                        <p:tav tm="100000">
                                          <p:val>
                                            <p:strVal val="#ppt_x"/>
                                          </p:val>
                                        </p:tav>
                                      </p:tavLst>
                                    </p:anim>
                                    <p:anim calcmode="lin" valueType="num">
                                      <p:cBhvr>
                                        <p:cTn id="28"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71"/>
                                        </p:tgtEl>
                                        <p:attrNameLst>
                                          <p:attrName>style.visibility</p:attrName>
                                        </p:attrNameLst>
                                      </p:cBhvr>
                                      <p:to>
                                        <p:strVal val="visible"/>
                                      </p:to>
                                    </p:set>
                                    <p:animEffect transition="in" filter="randombar(horizontal)">
                                      <p:cBhvr>
                                        <p:cTn id="33"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9" grpId="0"/>
      <p:bldP spid="11271" grpId="0"/>
      <p:bldP spid="1127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1"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pic>
        <p:nvPicPr>
          <p:cNvPr id="1229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1484313"/>
            <a:ext cx="55499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3" name="矩形 8"/>
          <p:cNvSpPr>
            <a:spLocks noChangeArrowheads="1"/>
          </p:cNvSpPr>
          <p:nvPr/>
        </p:nvSpPr>
        <p:spPr bwMode="auto">
          <a:xfrm>
            <a:off x="1436688" y="4005263"/>
            <a:ext cx="7345362"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存储单元阵列</a:t>
            </a:r>
            <a:endParaRPr lang="en-US" altLang="zh-CN" sz="2000" b="1">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Tx/>
              <a:buNone/>
            </a:pPr>
            <a:endParaRPr lang="en-US" altLang="zh-CN" sz="2000" b="1">
              <a:solidFill>
                <a:srgbClr val="000514"/>
              </a:solidFill>
              <a:latin typeface="Times New Roman" pitchFamily="18" charset="0"/>
              <a:cs typeface="Times New Roman" pitchFamily="18" charset="0"/>
            </a:endParaRPr>
          </a:p>
        </p:txBody>
      </p:sp>
      <p:graphicFrame>
        <p:nvGraphicFramePr>
          <p:cNvPr id="12294" name="对象 2"/>
          <p:cNvGraphicFramePr>
            <a:graphicFrameLocks noChangeAspect="1"/>
          </p:cNvGraphicFramePr>
          <p:nvPr/>
        </p:nvGraphicFramePr>
        <p:xfrm>
          <a:off x="2130425" y="4651375"/>
          <a:ext cx="4859338" cy="1657350"/>
        </p:xfrm>
        <a:graphic>
          <a:graphicData uri="http://schemas.openxmlformats.org/presentationml/2006/ole">
            <mc:AlternateContent xmlns:mc="http://schemas.openxmlformats.org/markup-compatibility/2006">
              <mc:Choice xmlns:v="urn:schemas-microsoft-com:vml" Requires="v">
                <p:oleObj name="Equation" r:id="rId4" imgW="2832100" imgH="965200" progId="Equation.DSMT4">
                  <p:embed/>
                </p:oleObj>
              </mc:Choice>
              <mc:Fallback>
                <p:oleObj name="Equation" r:id="rId4" imgW="2832100" imgH="965200" progId="Equation.DSMT4">
                  <p:embed/>
                  <p:pic>
                    <p:nvPicPr>
                      <p:cNvPr id="12294"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0425" y="4651375"/>
                        <a:ext cx="485933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5" name="矩形 7"/>
          <p:cNvSpPr>
            <a:spLocks noChangeArrowheads="1"/>
          </p:cNvSpPr>
          <p:nvPr/>
        </p:nvSpPr>
        <p:spPr bwMode="auto">
          <a:xfrm>
            <a:off x="6659563" y="4908550"/>
            <a:ext cx="18732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0FF"/>
                </a:solidFill>
                <a:latin typeface="Times New Roman" pitchFamily="18" charset="0"/>
                <a:cs typeface="Times New Roman" pitchFamily="18" charset="0"/>
              </a:rPr>
              <a:t>可看成或阵列</a:t>
            </a:r>
            <a:endParaRPr lang="en-US" altLang="zh-CN" sz="2000" b="1">
              <a:solidFill>
                <a:srgbClr val="0000FF"/>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294"/>
                                        </p:tgtEl>
                                        <p:attrNameLst>
                                          <p:attrName>style.visibility</p:attrName>
                                        </p:attrNameLst>
                                      </p:cBhvr>
                                      <p:to>
                                        <p:strVal val="visible"/>
                                      </p:to>
                                    </p:set>
                                    <p:animEffect transition="in" filter="fade">
                                      <p:cBhvr>
                                        <p:cTn id="11" dur="1000"/>
                                        <p:tgtEl>
                                          <p:spTgt spid="12294"/>
                                        </p:tgtEl>
                                      </p:cBhvr>
                                    </p:animEffect>
                                    <p:anim calcmode="lin" valueType="num">
                                      <p:cBhvr>
                                        <p:cTn id="12" dur="1000" fill="hold"/>
                                        <p:tgtEl>
                                          <p:spTgt spid="12294"/>
                                        </p:tgtEl>
                                        <p:attrNameLst>
                                          <p:attrName>ppt_x</p:attrName>
                                        </p:attrNameLst>
                                      </p:cBhvr>
                                      <p:tavLst>
                                        <p:tav tm="0">
                                          <p:val>
                                            <p:strVal val="#ppt_x"/>
                                          </p:val>
                                        </p:tav>
                                        <p:tav tm="100000">
                                          <p:val>
                                            <p:strVal val="#ppt_x"/>
                                          </p:val>
                                        </p:tav>
                                      </p:tavLst>
                                    </p:anim>
                                    <p:anim calcmode="lin" valueType="num">
                                      <p:cBhvr>
                                        <p:cTn id="13" dur="1000" fill="hold"/>
                                        <p:tgtEl>
                                          <p:spTgt spid="1229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2295"/>
                                        </p:tgtEl>
                                        <p:attrNameLst>
                                          <p:attrName>style.visibility</p:attrName>
                                        </p:attrNameLst>
                                      </p:cBhvr>
                                      <p:to>
                                        <p:strVal val="visible"/>
                                      </p:to>
                                    </p:set>
                                    <p:animEffect transition="in" filter="randombar(horizontal)">
                                      <p:cBhvr>
                                        <p:cTn id="18"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229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15"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pic>
        <p:nvPicPr>
          <p:cNvPr id="133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844675"/>
            <a:ext cx="644525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矩形 10"/>
          <p:cNvSpPr>
            <a:spLocks noChangeArrowheads="1"/>
          </p:cNvSpPr>
          <p:nvPr/>
        </p:nvSpPr>
        <p:spPr bwMode="auto">
          <a:xfrm>
            <a:off x="1436688" y="4772025"/>
            <a:ext cx="7345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地址译码器</a:t>
            </a:r>
            <a:r>
              <a:rPr lang="en-US" altLang="zh-CN" sz="2200" b="1" dirty="0">
                <a:solidFill>
                  <a:srgbClr val="000514"/>
                </a:solidFill>
                <a:latin typeface="Times New Roman" pitchFamily="18" charset="0"/>
                <a:cs typeface="Times New Roman" pitchFamily="18" charset="0"/>
              </a:rPr>
              <a:t>---</a:t>
            </a:r>
            <a:r>
              <a:rPr lang="zh-CN" altLang="en-US" sz="2200" b="1" dirty="0">
                <a:solidFill>
                  <a:srgbClr val="000514"/>
                </a:solidFill>
                <a:latin typeface="Times New Roman" pitchFamily="18" charset="0"/>
                <a:cs typeface="Times New Roman" pitchFamily="18" charset="0"/>
              </a:rPr>
              <a:t>与阵列（不可编程）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存储单元阵列</a:t>
            </a:r>
            <a:r>
              <a:rPr lang="en-US" altLang="zh-CN" sz="2200" b="1" dirty="0">
                <a:solidFill>
                  <a:srgbClr val="000514"/>
                </a:solidFill>
                <a:latin typeface="Times New Roman" pitchFamily="18" charset="0"/>
                <a:cs typeface="Times New Roman" pitchFamily="18" charset="0"/>
              </a:rPr>
              <a:t>---</a:t>
            </a:r>
            <a:r>
              <a:rPr lang="zh-CN" altLang="en-US" sz="2200" b="1" dirty="0">
                <a:solidFill>
                  <a:srgbClr val="000514"/>
                </a:solidFill>
                <a:latin typeface="Times New Roman" pitchFamily="18" charset="0"/>
                <a:cs typeface="Times New Roman" pitchFamily="18" charset="0"/>
              </a:rPr>
              <a:t>或阵列（可编程）</a:t>
            </a:r>
            <a:endParaRPr lang="en-US" altLang="zh-CN" sz="22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fade">
                                      <p:cBhvr>
                                        <p:cTn id="7" dur="500"/>
                                        <p:tgtEl>
                                          <p:spTgt spid="133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3317">
                                            <p:txEl>
                                              <p:pRg st="0" end="0"/>
                                            </p:txEl>
                                          </p:spTgt>
                                        </p:tgtEl>
                                        <p:attrNameLst>
                                          <p:attrName>style.visibility</p:attrName>
                                        </p:attrNameLst>
                                      </p:cBhvr>
                                      <p:to>
                                        <p:strVal val="visible"/>
                                      </p:to>
                                    </p:set>
                                    <p:animEffect transition="in" filter="randombar(horizontal)">
                                      <p:cBhvr>
                                        <p:cTn id="11" dur="500"/>
                                        <p:tgtEl>
                                          <p:spTgt spid="13317">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317">
                                            <p:txEl>
                                              <p:pRg st="1" end="1"/>
                                            </p:txEl>
                                          </p:spTgt>
                                        </p:tgtEl>
                                        <p:attrNameLst>
                                          <p:attrName>style.visibility</p:attrName>
                                        </p:attrNameLst>
                                      </p:cBhvr>
                                      <p:to>
                                        <p:strVal val="visible"/>
                                      </p:to>
                                    </p:set>
                                    <p:animEffect transition="in" filter="randombar(horizontal)">
                                      <p:cBhvr>
                                        <p:cTn id="15" dur="500"/>
                                        <p:tgtEl>
                                          <p:spTgt spid="133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601788"/>
            <a:ext cx="3989388"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矩形 7"/>
          <p:cNvSpPr>
            <a:spLocks noChangeArrowheads="1"/>
          </p:cNvSpPr>
          <p:nvPr/>
        </p:nvSpPr>
        <p:spPr bwMode="auto">
          <a:xfrm>
            <a:off x="5724525" y="1556792"/>
            <a:ext cx="3095625" cy="4116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ct val="0"/>
              </a:spcBef>
              <a:spcAft>
                <a:spcPts val="600"/>
              </a:spcAft>
              <a:buClr>
                <a:schemeClr val="tx1"/>
              </a:buClr>
              <a:buFontTx/>
              <a:buNone/>
            </a:pPr>
            <a:r>
              <a:rPr lang="en-US" altLang="zh-CN" sz="2200" b="1" dirty="0">
                <a:solidFill>
                  <a:srgbClr val="000514"/>
                </a:solidFill>
                <a:latin typeface="Times New Roman" pitchFamily="18" charset="0"/>
                <a:cs typeface="Times New Roman" pitchFamily="18" charset="0"/>
              </a:rPr>
              <a:t>PROM</a:t>
            </a:r>
            <a:r>
              <a:rPr lang="zh-CN" altLang="en-US" sz="2200" b="1" dirty="0">
                <a:solidFill>
                  <a:srgbClr val="000514"/>
                </a:solidFill>
                <a:latin typeface="Times New Roman" pitchFamily="18" charset="0"/>
                <a:cs typeface="Times New Roman" pitchFamily="18" charset="0"/>
              </a:rPr>
              <a:t>的地址线</a:t>
            </a:r>
            <a:r>
              <a:rPr lang="en-US" altLang="zh-CN" sz="2200" b="1" dirty="0">
                <a:solidFill>
                  <a:srgbClr val="000514"/>
                </a:solidFill>
                <a:latin typeface="Times New Roman" pitchFamily="18" charset="0"/>
                <a:cs typeface="Times New Roman" pitchFamily="18" charset="0"/>
              </a:rPr>
              <a:t>A</a:t>
            </a:r>
            <a:r>
              <a:rPr lang="en-US" altLang="zh-CN" sz="2200" b="1" baseline="-25000" dirty="0">
                <a:solidFill>
                  <a:srgbClr val="000514"/>
                </a:solidFill>
                <a:latin typeface="Times New Roman" pitchFamily="18" charset="0"/>
                <a:cs typeface="Times New Roman" pitchFamily="18" charset="0"/>
              </a:rPr>
              <a:t>n-1</a:t>
            </a:r>
            <a:r>
              <a:rPr lang="en-US" altLang="zh-CN" sz="2200" b="1" dirty="0">
                <a:solidFill>
                  <a:srgbClr val="000514"/>
                </a:solidFill>
                <a:latin typeface="Times New Roman" pitchFamily="18" charset="0"/>
                <a:cs typeface="Times New Roman" pitchFamily="18" charset="0"/>
              </a:rPr>
              <a:t>~A</a:t>
            </a:r>
            <a:r>
              <a:rPr lang="en-US" altLang="zh-CN" sz="2200" b="1" baseline="-25000" dirty="0">
                <a:solidFill>
                  <a:srgbClr val="000514"/>
                </a:solidFill>
                <a:latin typeface="Times New Roman" pitchFamily="18" charset="0"/>
                <a:cs typeface="Times New Roman" pitchFamily="18" charset="0"/>
              </a:rPr>
              <a:t>0</a:t>
            </a:r>
            <a:r>
              <a:rPr lang="zh-CN" altLang="en-US" sz="2200" b="1" dirty="0">
                <a:solidFill>
                  <a:srgbClr val="000514"/>
                </a:solidFill>
                <a:latin typeface="Times New Roman" pitchFamily="18" charset="0"/>
                <a:cs typeface="Times New Roman" pitchFamily="18" charset="0"/>
              </a:rPr>
              <a:t>是与阵列（地址译码器）的</a:t>
            </a:r>
            <a:r>
              <a:rPr lang="en-US" altLang="zh-CN" sz="2200" b="1" dirty="0">
                <a:solidFill>
                  <a:srgbClr val="000514"/>
                </a:solidFill>
                <a:latin typeface="Times New Roman" pitchFamily="18" charset="0"/>
                <a:cs typeface="Times New Roman" pitchFamily="18" charset="0"/>
              </a:rPr>
              <a:t>n</a:t>
            </a:r>
            <a:r>
              <a:rPr lang="zh-CN" altLang="en-US" sz="2200" b="1" dirty="0">
                <a:solidFill>
                  <a:srgbClr val="000514"/>
                </a:solidFill>
                <a:latin typeface="Times New Roman" pitchFamily="18" charset="0"/>
                <a:cs typeface="Times New Roman" pitchFamily="18" charset="0"/>
              </a:rPr>
              <a:t>个输入变量，经不可编程的与阵列产生</a:t>
            </a:r>
            <a:r>
              <a:rPr lang="en-US" altLang="zh-CN" sz="2200" b="1" dirty="0">
                <a:solidFill>
                  <a:srgbClr val="000514"/>
                </a:solidFill>
                <a:latin typeface="Times New Roman" pitchFamily="18" charset="0"/>
                <a:cs typeface="Times New Roman" pitchFamily="18" charset="0"/>
              </a:rPr>
              <a:t>A</a:t>
            </a:r>
            <a:r>
              <a:rPr lang="en-US" altLang="zh-CN" sz="2200" b="1" baseline="-25000" dirty="0">
                <a:solidFill>
                  <a:srgbClr val="000514"/>
                </a:solidFill>
                <a:latin typeface="Times New Roman" pitchFamily="18" charset="0"/>
                <a:cs typeface="Times New Roman" pitchFamily="18" charset="0"/>
              </a:rPr>
              <a:t>n-1</a:t>
            </a:r>
            <a:r>
              <a:rPr lang="en-US" altLang="zh-CN" sz="2200" b="1" dirty="0">
                <a:solidFill>
                  <a:srgbClr val="000514"/>
                </a:solidFill>
                <a:latin typeface="Times New Roman" pitchFamily="18" charset="0"/>
                <a:cs typeface="Times New Roman" pitchFamily="18" charset="0"/>
              </a:rPr>
              <a:t>~A</a:t>
            </a:r>
            <a:r>
              <a:rPr lang="en-US" altLang="zh-CN" sz="2200" b="1" baseline="-25000" dirty="0">
                <a:solidFill>
                  <a:srgbClr val="000514"/>
                </a:solidFill>
                <a:latin typeface="Times New Roman" pitchFamily="18" charset="0"/>
                <a:cs typeface="Times New Roman" pitchFamily="18" charset="0"/>
              </a:rPr>
              <a:t>0</a:t>
            </a:r>
            <a:r>
              <a:rPr lang="zh-CN" altLang="en-US" sz="2200" b="1" dirty="0">
                <a:solidFill>
                  <a:srgbClr val="000514"/>
                </a:solidFill>
                <a:latin typeface="Times New Roman" pitchFamily="18" charset="0"/>
                <a:cs typeface="Times New Roman" pitchFamily="18" charset="0"/>
              </a:rPr>
              <a:t>的</a:t>
            </a:r>
            <a:r>
              <a:rPr lang="en-US" altLang="zh-CN" sz="2200" b="1" dirty="0">
                <a:solidFill>
                  <a:srgbClr val="000514"/>
                </a:solidFill>
                <a:latin typeface="Times New Roman" pitchFamily="18" charset="0"/>
                <a:cs typeface="Times New Roman" pitchFamily="18" charset="0"/>
              </a:rPr>
              <a:t>2</a:t>
            </a:r>
            <a:r>
              <a:rPr lang="en-US" altLang="zh-CN" sz="2200" b="1" baseline="30000" dirty="0">
                <a:solidFill>
                  <a:srgbClr val="000514"/>
                </a:solidFill>
                <a:latin typeface="Times New Roman" pitchFamily="18" charset="0"/>
                <a:cs typeface="Times New Roman" pitchFamily="18" charset="0"/>
              </a:rPr>
              <a:t>n</a:t>
            </a:r>
            <a:r>
              <a:rPr lang="zh-CN" altLang="en-US" sz="2200" b="1" dirty="0">
                <a:solidFill>
                  <a:srgbClr val="000514"/>
                </a:solidFill>
                <a:latin typeface="Times New Roman" pitchFamily="18" charset="0"/>
                <a:cs typeface="Times New Roman" pitchFamily="18" charset="0"/>
              </a:rPr>
              <a:t>个最小项（乘积项）</a:t>
            </a:r>
            <a:r>
              <a:rPr lang="en-US" altLang="zh-CN" sz="2200" b="1" dirty="0">
                <a:solidFill>
                  <a:srgbClr val="000514"/>
                </a:solidFill>
                <a:latin typeface="Times New Roman" pitchFamily="18" charset="0"/>
                <a:cs typeface="Times New Roman" pitchFamily="18" charset="0"/>
              </a:rPr>
              <a:t>W</a:t>
            </a:r>
            <a:r>
              <a:rPr lang="en-US" altLang="zh-CN" sz="2200" b="1" baseline="-25000" dirty="0">
                <a:solidFill>
                  <a:srgbClr val="000514"/>
                </a:solidFill>
                <a:latin typeface="Times New Roman" pitchFamily="18" charset="0"/>
                <a:cs typeface="Times New Roman" pitchFamily="18" charset="0"/>
              </a:rPr>
              <a:t>2</a:t>
            </a:r>
            <a:r>
              <a:rPr lang="en-US" altLang="zh-CN" sz="2200" b="1" baseline="30000" dirty="0">
                <a:solidFill>
                  <a:srgbClr val="000514"/>
                </a:solidFill>
                <a:latin typeface="Times New Roman" pitchFamily="18" charset="0"/>
                <a:cs typeface="Times New Roman" pitchFamily="18" charset="0"/>
              </a:rPr>
              <a:t>n</a:t>
            </a:r>
            <a:r>
              <a:rPr lang="en-US" altLang="zh-CN" sz="2200" b="1" baseline="-25000" dirty="0">
                <a:solidFill>
                  <a:srgbClr val="000514"/>
                </a:solidFill>
                <a:latin typeface="Times New Roman" pitchFamily="18" charset="0"/>
                <a:cs typeface="Times New Roman" pitchFamily="18" charset="0"/>
              </a:rPr>
              <a:t>-1</a:t>
            </a:r>
            <a:r>
              <a:rPr lang="en-US" altLang="zh-CN" sz="2200" b="1" dirty="0">
                <a:solidFill>
                  <a:srgbClr val="000514"/>
                </a:solidFill>
                <a:latin typeface="Times New Roman" pitchFamily="18" charset="0"/>
                <a:cs typeface="Times New Roman" pitchFamily="18" charset="0"/>
              </a:rPr>
              <a:t>~W</a:t>
            </a:r>
            <a:r>
              <a:rPr lang="en-US" altLang="zh-CN" sz="2200" b="1" baseline="-25000" dirty="0">
                <a:solidFill>
                  <a:srgbClr val="000514"/>
                </a:solidFill>
                <a:latin typeface="Times New Roman" pitchFamily="18" charset="0"/>
                <a:cs typeface="Times New Roman" pitchFamily="18" charset="0"/>
              </a:rPr>
              <a:t>0</a:t>
            </a:r>
            <a:r>
              <a:rPr lang="zh-CN" altLang="en-US" sz="2200" b="1" dirty="0">
                <a:solidFill>
                  <a:srgbClr val="000514"/>
                </a:solidFill>
                <a:latin typeface="Times New Roman" pitchFamily="18" charset="0"/>
                <a:cs typeface="Times New Roman" pitchFamily="18" charset="0"/>
              </a:rPr>
              <a:t>，再经可编程或阵列按编程的结果产生</a:t>
            </a:r>
            <a:r>
              <a:rPr lang="en-US" altLang="zh-CN" sz="2200" b="1" dirty="0">
                <a:solidFill>
                  <a:srgbClr val="000514"/>
                </a:solidFill>
                <a:latin typeface="Times New Roman" pitchFamily="18" charset="0"/>
                <a:cs typeface="Times New Roman" pitchFamily="18" charset="0"/>
              </a:rPr>
              <a:t>m</a:t>
            </a:r>
            <a:r>
              <a:rPr lang="zh-CN" altLang="en-US" sz="2200" b="1" dirty="0">
                <a:solidFill>
                  <a:srgbClr val="000514"/>
                </a:solidFill>
                <a:latin typeface="Times New Roman" pitchFamily="18" charset="0"/>
                <a:cs typeface="Times New Roman" pitchFamily="18" charset="0"/>
              </a:rPr>
              <a:t>个输出函数</a:t>
            </a:r>
            <a:r>
              <a:rPr lang="en-US" altLang="zh-CN" sz="2200" b="1" dirty="0">
                <a:solidFill>
                  <a:srgbClr val="000514"/>
                </a:solidFill>
                <a:latin typeface="Times New Roman" pitchFamily="18" charset="0"/>
                <a:cs typeface="Times New Roman" pitchFamily="18" charset="0"/>
              </a:rPr>
              <a:t>F</a:t>
            </a:r>
            <a:r>
              <a:rPr lang="en-US" altLang="zh-CN" sz="2200" b="1" baseline="-25000" dirty="0">
                <a:solidFill>
                  <a:srgbClr val="000514"/>
                </a:solidFill>
                <a:latin typeface="Times New Roman" pitchFamily="18" charset="0"/>
                <a:cs typeface="Times New Roman" pitchFamily="18" charset="0"/>
              </a:rPr>
              <a:t>m-1</a:t>
            </a:r>
            <a:r>
              <a:rPr lang="en-US" altLang="zh-CN" sz="2200" b="1" dirty="0">
                <a:solidFill>
                  <a:srgbClr val="000514"/>
                </a:solidFill>
                <a:latin typeface="Times New Roman" pitchFamily="18" charset="0"/>
                <a:cs typeface="Times New Roman" pitchFamily="18" charset="0"/>
              </a:rPr>
              <a:t>~F</a:t>
            </a:r>
            <a:r>
              <a:rPr lang="en-US" altLang="zh-CN" sz="2200" b="1" baseline="-25000" dirty="0">
                <a:solidFill>
                  <a:srgbClr val="000514"/>
                </a:solidFill>
                <a:latin typeface="Times New Roman" pitchFamily="18" charset="0"/>
                <a:cs typeface="Times New Roman" pitchFamily="18" charset="0"/>
              </a:rPr>
              <a:t>0</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m</a:t>
            </a:r>
            <a:r>
              <a:rPr lang="zh-CN" altLang="en-US" sz="2200" b="1" dirty="0">
                <a:solidFill>
                  <a:srgbClr val="000514"/>
                </a:solidFill>
                <a:latin typeface="Times New Roman" pitchFamily="18" charset="0"/>
                <a:cs typeface="Times New Roman" pitchFamily="18" charset="0"/>
              </a:rPr>
              <a:t>是</a:t>
            </a:r>
            <a:r>
              <a:rPr lang="en-US" altLang="zh-CN" sz="2200" b="1" dirty="0">
                <a:solidFill>
                  <a:srgbClr val="000514"/>
                </a:solidFill>
                <a:latin typeface="Times New Roman" pitchFamily="18" charset="0"/>
                <a:cs typeface="Times New Roman" pitchFamily="18" charset="0"/>
              </a:rPr>
              <a:t>PROM</a:t>
            </a:r>
            <a:r>
              <a:rPr lang="zh-CN" altLang="en-US" sz="2200" b="1" dirty="0">
                <a:solidFill>
                  <a:srgbClr val="000514"/>
                </a:solidFill>
                <a:latin typeface="Times New Roman" pitchFamily="18" charset="0"/>
                <a:cs typeface="Times New Roman" pitchFamily="18" charset="0"/>
              </a:rPr>
              <a:t>的输出数据位宽。</a:t>
            </a:r>
            <a:endParaRPr lang="en-US" altLang="zh-CN" sz="22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3"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sp>
        <p:nvSpPr>
          <p:cNvPr id="15364" name="矩形 7"/>
          <p:cNvSpPr>
            <a:spLocks noChangeArrowheads="1"/>
          </p:cNvSpPr>
          <p:nvPr/>
        </p:nvSpPr>
        <p:spPr bwMode="auto">
          <a:xfrm>
            <a:off x="6227763" y="1989138"/>
            <a:ext cx="25209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半加器逻辑表达式：</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和</a:t>
            </a:r>
            <a:r>
              <a:rPr lang="en-US" altLang="zh-CN" sz="2200" b="1" dirty="0">
                <a:solidFill>
                  <a:srgbClr val="000514"/>
                </a:solidFill>
                <a:latin typeface="Times New Roman" pitchFamily="18" charset="0"/>
                <a:cs typeface="Times New Roman" pitchFamily="18" charset="0"/>
              </a:rPr>
              <a:t>S=A</a:t>
            </a:r>
            <a:r>
              <a:rPr lang="en-US" altLang="zh-CN" sz="2200" b="1" baseline="-25000" dirty="0">
                <a:solidFill>
                  <a:srgbClr val="000514"/>
                </a:solidFill>
                <a:latin typeface="Times New Roman" pitchFamily="18" charset="0"/>
                <a:cs typeface="Times New Roman" pitchFamily="18" charset="0"/>
              </a:rPr>
              <a:t>0</a:t>
            </a:r>
            <a:r>
              <a:rPr lang="zh-CN" altLang="zh-CN" sz="2400" dirty="0">
                <a:latin typeface="Arial" charset="0"/>
              </a:rPr>
              <a:t>⊕</a:t>
            </a:r>
            <a:r>
              <a:rPr lang="en-US" altLang="zh-CN" sz="2200" b="1" dirty="0">
                <a:latin typeface="Times New Roman" pitchFamily="18" charset="0"/>
                <a:cs typeface="Times New Roman" pitchFamily="18" charset="0"/>
              </a:rPr>
              <a:t>A</a:t>
            </a:r>
            <a:r>
              <a:rPr lang="en-US" altLang="zh-CN" sz="2200" b="1" baseline="-25000" dirty="0">
                <a:latin typeface="Times New Roman" pitchFamily="18" charset="0"/>
                <a:cs typeface="Times New Roman" pitchFamily="18" charset="0"/>
              </a:rPr>
              <a:t>1</a:t>
            </a:r>
          </a:p>
          <a:p>
            <a:pPr eaLnBrk="1" hangingPunct="1">
              <a:lnSpc>
                <a:spcPct val="110000"/>
              </a:lnSpc>
              <a:spcBef>
                <a:spcPct val="0"/>
              </a:spcBef>
              <a:spcAft>
                <a:spcPts val="600"/>
              </a:spcAft>
              <a:buClr>
                <a:schemeClr val="tx1"/>
              </a:buClr>
              <a:buFontTx/>
              <a:buNone/>
            </a:pPr>
            <a:r>
              <a:rPr lang="zh-CN" altLang="en-US" sz="2200" b="1" dirty="0">
                <a:solidFill>
                  <a:srgbClr val="000514"/>
                </a:solidFill>
                <a:latin typeface="Times New Roman" pitchFamily="18" charset="0"/>
                <a:cs typeface="Times New Roman" pitchFamily="18" charset="0"/>
              </a:rPr>
              <a:t>进位</a:t>
            </a:r>
            <a:r>
              <a:rPr lang="en-US" altLang="zh-CN" sz="2200" b="1" dirty="0">
                <a:solidFill>
                  <a:srgbClr val="000514"/>
                </a:solidFill>
                <a:latin typeface="Times New Roman" pitchFamily="18" charset="0"/>
                <a:cs typeface="Times New Roman" pitchFamily="18" charset="0"/>
              </a:rPr>
              <a:t>C=A</a:t>
            </a:r>
            <a:r>
              <a:rPr lang="en-US" altLang="zh-CN" sz="2200" b="1" baseline="-25000" dirty="0">
                <a:solidFill>
                  <a:srgbClr val="000514"/>
                </a:solidFill>
                <a:latin typeface="Times New Roman" pitchFamily="18" charset="0"/>
                <a:cs typeface="Times New Roman" pitchFamily="18" charset="0"/>
              </a:rPr>
              <a:t>0</a:t>
            </a:r>
            <a:r>
              <a:rPr lang="en-US" altLang="zh-CN" sz="2200" b="1" dirty="0">
                <a:solidFill>
                  <a:srgbClr val="000514"/>
                </a:solidFill>
                <a:latin typeface="Times New Roman" pitchFamily="18" charset="0"/>
                <a:cs typeface="Times New Roman" pitchFamily="18" charset="0"/>
              </a:rPr>
              <a:t>A</a:t>
            </a:r>
            <a:r>
              <a:rPr lang="en-US" altLang="zh-CN" sz="2200" b="1" baseline="-25000" dirty="0">
                <a:solidFill>
                  <a:srgbClr val="000514"/>
                </a:solidFill>
                <a:latin typeface="Times New Roman" pitchFamily="18" charset="0"/>
                <a:cs typeface="Times New Roman" pitchFamily="18" charset="0"/>
              </a:rPr>
              <a:t>1</a:t>
            </a:r>
            <a:endParaRPr lang="en-US" altLang="zh-CN" sz="2200" b="1" dirty="0">
              <a:solidFill>
                <a:srgbClr val="000514"/>
              </a:solidFill>
              <a:latin typeface="Times New Roman" pitchFamily="18" charset="0"/>
              <a:cs typeface="Times New Roman" pitchFamily="18" charset="0"/>
            </a:endParaRPr>
          </a:p>
        </p:txBody>
      </p:sp>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133600"/>
            <a:ext cx="4300537"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Text Box 13"/>
          <p:cNvSpPr txBox="1">
            <a:spLocks noChangeArrowheads="1"/>
          </p:cNvSpPr>
          <p:nvPr/>
        </p:nvSpPr>
        <p:spPr bwMode="auto">
          <a:xfrm>
            <a:off x="1403350" y="147637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a:solidFill>
                  <a:srgbClr val="0070C0"/>
                </a:solidFill>
                <a:latin typeface="Times New Roman" pitchFamily="18" charset="0"/>
                <a:cs typeface="Times New Roman" pitchFamily="18" charset="0"/>
              </a:rPr>
              <a:t>半加器</a:t>
            </a:r>
          </a:p>
        </p:txBody>
      </p:sp>
      <p:graphicFrame>
        <p:nvGraphicFramePr>
          <p:cNvPr id="15367" name="对象 1"/>
          <p:cNvGraphicFramePr>
            <a:graphicFrameLocks noChangeAspect="1"/>
          </p:cNvGraphicFramePr>
          <p:nvPr>
            <p:extLst>
              <p:ext uri="{D42A27DB-BD31-4B8C-83A1-F6EECF244321}">
                <p14:modId xmlns:p14="http://schemas.microsoft.com/office/powerpoint/2010/main" val="3189047089"/>
              </p:ext>
            </p:extLst>
          </p:nvPr>
        </p:nvGraphicFramePr>
        <p:xfrm>
          <a:off x="5740400" y="4830763"/>
          <a:ext cx="2560638" cy="904875"/>
        </p:xfrm>
        <a:graphic>
          <a:graphicData uri="http://schemas.openxmlformats.org/presentationml/2006/ole">
            <mc:AlternateContent xmlns:mc="http://schemas.openxmlformats.org/markup-compatibility/2006">
              <mc:Choice xmlns:v="urn:schemas-microsoft-com:vml" Requires="v">
                <p:oleObj name="Equation" r:id="rId4" imgW="1155600" imgH="482400" progId="Equation.DSMT4">
                  <p:embed/>
                </p:oleObj>
              </mc:Choice>
              <mc:Fallback>
                <p:oleObj name="Equation" r:id="rId4" imgW="1155600" imgH="482400" progId="Equation.DSMT4">
                  <p:embed/>
                  <p:pic>
                    <p:nvPicPr>
                      <p:cNvPr id="15367" name="对象 1"/>
                      <p:cNvPicPr>
                        <a:picLocks noChangeAspect="1" noChangeArrowheads="1"/>
                      </p:cNvPicPr>
                      <p:nvPr/>
                    </p:nvPicPr>
                    <p:blipFill>
                      <a:blip r:embed="rId5"/>
                      <a:srcRect/>
                      <a:stretch>
                        <a:fillRect/>
                      </a:stretch>
                    </p:blipFill>
                    <p:spPr bwMode="auto">
                      <a:xfrm>
                        <a:off x="5740400" y="4830763"/>
                        <a:ext cx="256063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fade">
                                      <p:cBhvr>
                                        <p:cTn id="7" dur="1000"/>
                                        <p:tgtEl>
                                          <p:spTgt spid="15366"/>
                                        </p:tgtEl>
                                      </p:cBhvr>
                                    </p:animEffect>
                                    <p:anim calcmode="lin" valueType="num">
                                      <p:cBhvr>
                                        <p:cTn id="8" dur="1000" fill="hold"/>
                                        <p:tgtEl>
                                          <p:spTgt spid="15366"/>
                                        </p:tgtEl>
                                        <p:attrNameLst>
                                          <p:attrName>ppt_x</p:attrName>
                                        </p:attrNameLst>
                                      </p:cBhvr>
                                      <p:tavLst>
                                        <p:tav tm="0">
                                          <p:val>
                                            <p:strVal val="#ppt_x"/>
                                          </p:val>
                                        </p:tav>
                                        <p:tav tm="100000">
                                          <p:val>
                                            <p:strVal val="#ppt_x"/>
                                          </p:val>
                                        </p:tav>
                                      </p:tavLst>
                                    </p:anim>
                                    <p:anim calcmode="lin" valueType="num">
                                      <p:cBhvr>
                                        <p:cTn id="9" dur="1000" fill="hold"/>
                                        <p:tgtEl>
                                          <p:spTgt spid="153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4"/>
                                        </p:tgtEl>
                                        <p:attrNameLst>
                                          <p:attrName>style.visibility</p:attrName>
                                        </p:attrNameLst>
                                      </p:cBhvr>
                                      <p:to>
                                        <p:strVal val="visible"/>
                                      </p:to>
                                    </p:set>
                                    <p:animEffect transition="in" filter="fade">
                                      <p:cBhvr>
                                        <p:cTn id="14" dur="500"/>
                                        <p:tgtEl>
                                          <p:spTgt spid="1536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365"/>
                                        </p:tgtEl>
                                        <p:attrNameLst>
                                          <p:attrName>style.visibility</p:attrName>
                                        </p:attrNameLst>
                                      </p:cBhvr>
                                      <p:to>
                                        <p:strVal val="visible"/>
                                      </p:to>
                                    </p:set>
                                    <p:animEffect transition="in" filter="fade">
                                      <p:cBhvr>
                                        <p:cTn id="19" dur="500"/>
                                        <p:tgtEl>
                                          <p:spTgt spid="1536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15367"/>
                                        </p:tgtEl>
                                        <p:attrNameLst>
                                          <p:attrName>style.visibility</p:attrName>
                                        </p:attrNameLst>
                                      </p:cBhvr>
                                      <p:to>
                                        <p:strVal val="visible"/>
                                      </p:to>
                                    </p:set>
                                    <p:animEffect transition="in" filter="fade">
                                      <p:cBhvr>
                                        <p:cTn id="23"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7"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§2.2.2 PROM</a:t>
            </a:r>
            <a:r>
              <a:rPr lang="zh-CN" altLang="en-US" sz="3000" b="1">
                <a:solidFill>
                  <a:srgbClr val="000000"/>
                </a:solidFill>
                <a:latin typeface="Times New Roman" pitchFamily="18" charset="0"/>
                <a:cs typeface="Times New Roman" pitchFamily="18" charset="0"/>
              </a:rPr>
              <a:t>结构原理</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01788"/>
            <a:ext cx="39909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矩形 7"/>
          <p:cNvSpPr>
            <a:spLocks noChangeArrowheads="1"/>
          </p:cNvSpPr>
          <p:nvPr/>
        </p:nvSpPr>
        <p:spPr bwMode="auto">
          <a:xfrm>
            <a:off x="5076825" y="1484784"/>
            <a:ext cx="3959225" cy="42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出厂时或阵列的交叉处有熔丝连接，当此处为‘</a:t>
            </a:r>
            <a:r>
              <a:rPr lang="en-US" altLang="zh-CN" sz="2200" b="1" dirty="0">
                <a:solidFill>
                  <a:srgbClr val="000514"/>
                </a:solidFill>
                <a:latin typeface="Times New Roman" pitchFamily="18" charset="0"/>
                <a:cs typeface="Times New Roman" pitchFamily="18" charset="0"/>
              </a:rPr>
              <a:t>0</a:t>
            </a:r>
            <a:r>
              <a:rPr lang="zh-CN" altLang="en-US" sz="2200" b="1" dirty="0">
                <a:solidFill>
                  <a:srgbClr val="000514"/>
                </a:solidFill>
                <a:latin typeface="Times New Roman" pitchFamily="18" charset="0"/>
                <a:cs typeface="Times New Roman" pitchFamily="18" charset="0"/>
              </a:rPr>
              <a:t>’时，通过大电流将熔丝烧断。</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与阵列固定，或阵列可编程。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把逻辑函数化成标准与或表达式，与阵列是全译码器，产生全部最小项。</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8000"/>
                </a:solidFill>
                <a:latin typeface="Times New Roman" pitchFamily="18" charset="0"/>
                <a:cs typeface="Times New Roman" pitchFamily="18" charset="0"/>
              </a:rPr>
              <a:t>输入变量的增加引起存储容量按</a:t>
            </a:r>
            <a:r>
              <a:rPr lang="en-US" altLang="zh-CN" sz="2200" b="1" dirty="0">
                <a:solidFill>
                  <a:srgbClr val="008000"/>
                </a:solidFill>
                <a:latin typeface="Times New Roman" pitchFamily="18" charset="0"/>
                <a:cs typeface="Times New Roman" pitchFamily="18" charset="0"/>
              </a:rPr>
              <a:t>2</a:t>
            </a:r>
            <a:r>
              <a:rPr lang="zh-CN" altLang="en-US" sz="2200" b="1" dirty="0">
                <a:solidFill>
                  <a:srgbClr val="008000"/>
                </a:solidFill>
                <a:latin typeface="Times New Roman" pitchFamily="18" charset="0"/>
                <a:cs typeface="Times New Roman" pitchFamily="18" charset="0"/>
              </a:rPr>
              <a:t>的幂次增加，不适合多输入变量的组合电路。</a:t>
            </a:r>
            <a:endParaRPr lang="en-US" altLang="zh-CN" sz="2200" b="1" dirty="0">
              <a:solidFill>
                <a:srgbClr val="008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dissolve">
                                      <p:cBhvr>
                                        <p:cTn id="7" dur="500"/>
                                        <p:tgtEl>
                                          <p:spTgt spid="1638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animEffect transition="in" filter="dissolve">
                                      <p:cBhvr>
                                        <p:cTn id="11" dur="500"/>
                                        <p:tgtEl>
                                          <p:spTgt spid="16389">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animEffect transition="in" filter="dissolve">
                                      <p:cBhvr>
                                        <p:cTn id="15" dur="500"/>
                                        <p:tgtEl>
                                          <p:spTgt spid="1638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389">
                                            <p:txEl>
                                              <p:pRg st="3" end="3"/>
                                            </p:txEl>
                                          </p:spTgt>
                                        </p:tgtEl>
                                        <p:attrNameLst>
                                          <p:attrName>style.visibility</p:attrName>
                                        </p:attrNameLst>
                                      </p:cBhvr>
                                      <p:to>
                                        <p:strVal val="visible"/>
                                      </p:to>
                                    </p:set>
                                    <p:animEffect transition="in" filter="dissolve">
                                      <p:cBhvr>
                                        <p:cTn id="20" dur="500"/>
                                        <p:tgtEl>
                                          <p:spTgt spid="16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1" name="Rectangle 2"/>
          <p:cNvSpPr>
            <a:spLocks noGrp="1" noChangeArrowheads="1"/>
          </p:cNvSpPr>
          <p:nvPr/>
        </p:nvSpPr>
        <p:spPr bwMode="auto">
          <a:xfrm>
            <a:off x="1174750" y="692150"/>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§2.2.3 PLA</a:t>
            </a:r>
            <a:r>
              <a:rPr lang="zh-CN" altLang="en-US" sz="3000" b="1">
                <a:solidFill>
                  <a:srgbClr val="000000"/>
                </a:solidFill>
                <a:latin typeface="Times New Roman" pitchFamily="18" charset="0"/>
                <a:cs typeface="Times New Roman" pitchFamily="18" charset="0"/>
              </a:rPr>
              <a:t>结构原理</a:t>
            </a:r>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63" y="1762125"/>
            <a:ext cx="3551237"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矩形 11"/>
          <p:cNvSpPr>
            <a:spLocks noChangeArrowheads="1"/>
          </p:cNvSpPr>
          <p:nvPr/>
        </p:nvSpPr>
        <p:spPr bwMode="auto">
          <a:xfrm>
            <a:off x="5580063" y="1340768"/>
            <a:ext cx="3168650" cy="477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1200"/>
              </a:spcAft>
              <a:buClr>
                <a:schemeClr val="tx1"/>
              </a:buClr>
              <a:buFont typeface="Wingdings" pitchFamily="2" charset="2"/>
              <a:buChar char="Ø"/>
            </a:pPr>
            <a:r>
              <a:rPr lang="en-US" altLang="zh-CN" sz="2200" b="1" dirty="0">
                <a:latin typeface="Times New Roman" pitchFamily="18" charset="0"/>
                <a:cs typeface="Times New Roman" pitchFamily="18" charset="0"/>
              </a:rPr>
              <a:t>PLA</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Programmable Logic Array</a:t>
            </a:r>
            <a:r>
              <a:rPr lang="zh-CN" altLang="en-US" sz="2200" b="1" dirty="0">
                <a:latin typeface="Times New Roman" pitchFamily="18" charset="0"/>
                <a:cs typeface="Times New Roman" pitchFamily="18" charset="0"/>
              </a:rPr>
              <a:t>）可编程逻辑阵列。</a:t>
            </a:r>
            <a:endParaRPr lang="en-US" altLang="zh-CN" sz="2200" b="1" dirty="0">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PLA</a:t>
            </a:r>
            <a:r>
              <a:rPr lang="zh-CN" altLang="en-US" sz="2200" b="1" dirty="0">
                <a:solidFill>
                  <a:srgbClr val="000514"/>
                </a:solidFill>
                <a:latin typeface="Times New Roman" pitchFamily="18" charset="0"/>
                <a:cs typeface="Times New Roman" pitchFamily="18" charset="0"/>
              </a:rPr>
              <a:t>的与阵列和或阵列都可编程。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绝大多数组合逻辑函数不需要所有最小项。</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把逻辑函数化成最简的与或表达式。</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考虑公共与项，提高利用率。</a:t>
            </a:r>
            <a:endParaRPr lang="en-US" altLang="zh-CN" sz="22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1000"/>
                                        <p:tgtEl>
                                          <p:spTgt spid="17411"/>
                                        </p:tgtEl>
                                      </p:cBhvr>
                                    </p:animEffect>
                                    <p:anim calcmode="lin" valueType="num">
                                      <p:cBhvr>
                                        <p:cTn id="8" dur="1000" fill="hold"/>
                                        <p:tgtEl>
                                          <p:spTgt spid="17411"/>
                                        </p:tgtEl>
                                        <p:attrNameLst>
                                          <p:attrName>ppt_x</p:attrName>
                                        </p:attrNameLst>
                                      </p:cBhvr>
                                      <p:tavLst>
                                        <p:tav tm="0">
                                          <p:val>
                                            <p:strVal val="#ppt_x"/>
                                          </p:val>
                                        </p:tav>
                                        <p:tav tm="100000">
                                          <p:val>
                                            <p:strVal val="#ppt_x"/>
                                          </p:val>
                                        </p:tav>
                                      </p:tavLst>
                                    </p:anim>
                                    <p:anim calcmode="lin" valueType="num">
                                      <p:cBhvr>
                                        <p:cTn id="9" dur="1000" fill="hold"/>
                                        <p:tgtEl>
                                          <p:spTgt spid="174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7413"/>
                                        </p:tgtEl>
                                        <p:attrNameLst>
                                          <p:attrName>style.visibility</p:attrName>
                                        </p:attrNameLst>
                                      </p:cBhvr>
                                      <p:to>
                                        <p:strVal val="visible"/>
                                      </p:to>
                                    </p:set>
                                    <p:animEffect transition="in" filter="dissolve">
                                      <p:cBhvr>
                                        <p:cTn id="13" dur="500"/>
                                        <p:tgtEl>
                                          <p:spTgt spid="17413"/>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7412"/>
                                        </p:tgtEl>
                                        <p:attrNameLst>
                                          <p:attrName>style.visibility</p:attrName>
                                        </p:attrNameLst>
                                      </p:cBhvr>
                                      <p:to>
                                        <p:strVal val="visible"/>
                                      </p:to>
                                    </p:set>
                                    <p:animEffect transition="in" filter="fade">
                                      <p:cBhvr>
                                        <p:cTn id="17" dur="500"/>
                                        <p:tgtEl>
                                          <p:spTgt spid="17412"/>
                                        </p:tgtEl>
                                      </p:cBhvr>
                                    </p:animEffect>
                                  </p:childTnLst>
                                </p:cTn>
                              </p:par>
                            </p:childTnLst>
                          </p:cTn>
                        </p:par>
                        <p:par>
                          <p:cTn id="18" fill="hold">
                            <p:stCondLst>
                              <p:cond delay="2000"/>
                            </p:stCondLst>
                            <p:childTnLst>
                              <p:par>
                                <p:cTn id="19" presetID="9" presetClass="entr" presetSubtype="0" fill="hold" nodeType="afterEffect">
                                  <p:stCondLst>
                                    <p:cond delay="0"/>
                                  </p:stCondLst>
                                  <p:childTnLst>
                                    <p:set>
                                      <p:cBhvr>
                                        <p:cTn id="20" dur="1" fill="hold">
                                          <p:stCondLst>
                                            <p:cond delay="0"/>
                                          </p:stCondLst>
                                        </p:cTn>
                                        <p:tgtEl>
                                          <p:spTgt spid="17413">
                                            <p:txEl>
                                              <p:pRg st="0" end="0"/>
                                            </p:txEl>
                                          </p:spTgt>
                                        </p:tgtEl>
                                        <p:attrNameLst>
                                          <p:attrName>style.visibility</p:attrName>
                                        </p:attrNameLst>
                                      </p:cBhvr>
                                      <p:to>
                                        <p:strVal val="visible"/>
                                      </p:to>
                                    </p:set>
                                    <p:animEffect transition="in" filter="dissolve">
                                      <p:cBhvr>
                                        <p:cTn id="21" dur="500"/>
                                        <p:tgtEl>
                                          <p:spTgt spid="17413">
                                            <p:txEl>
                                              <p:pRg st="0" end="0"/>
                                            </p:txEl>
                                          </p:spTgt>
                                        </p:tgtEl>
                                      </p:cBhvr>
                                    </p:animEffect>
                                  </p:childTnLst>
                                </p:cTn>
                              </p:par>
                            </p:childTnLst>
                          </p:cTn>
                        </p:par>
                        <p:par>
                          <p:cTn id="22" fill="hold">
                            <p:stCondLst>
                              <p:cond delay="2500"/>
                            </p:stCondLst>
                            <p:childTnLst>
                              <p:par>
                                <p:cTn id="23" presetID="9" presetClass="entr" presetSubtype="0" fill="hold" nodeType="afterEffect">
                                  <p:stCondLst>
                                    <p:cond delay="0"/>
                                  </p:stCondLst>
                                  <p:childTnLst>
                                    <p:set>
                                      <p:cBhvr>
                                        <p:cTn id="24" dur="1" fill="hold">
                                          <p:stCondLst>
                                            <p:cond delay="0"/>
                                          </p:stCondLst>
                                        </p:cTn>
                                        <p:tgtEl>
                                          <p:spTgt spid="17413">
                                            <p:txEl>
                                              <p:pRg st="1" end="1"/>
                                            </p:txEl>
                                          </p:spTgt>
                                        </p:tgtEl>
                                        <p:attrNameLst>
                                          <p:attrName>style.visibility</p:attrName>
                                        </p:attrNameLst>
                                      </p:cBhvr>
                                      <p:to>
                                        <p:strVal val="visible"/>
                                      </p:to>
                                    </p:set>
                                    <p:animEffect transition="in" filter="dissolve">
                                      <p:cBhvr>
                                        <p:cTn id="25" dur="500"/>
                                        <p:tgtEl>
                                          <p:spTgt spid="17413">
                                            <p:txEl>
                                              <p:pRg st="1" end="1"/>
                                            </p:txEl>
                                          </p:spTgt>
                                        </p:tgtEl>
                                      </p:cBhvr>
                                    </p:animEffect>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17413">
                                            <p:txEl>
                                              <p:pRg st="2" end="2"/>
                                            </p:txEl>
                                          </p:spTgt>
                                        </p:tgtEl>
                                        <p:attrNameLst>
                                          <p:attrName>style.visibility</p:attrName>
                                        </p:attrNameLst>
                                      </p:cBhvr>
                                      <p:to>
                                        <p:strVal val="visible"/>
                                      </p:to>
                                    </p:set>
                                    <p:animEffect transition="in" filter="dissolve">
                                      <p:cBhvr>
                                        <p:cTn id="29" dur="500"/>
                                        <p:tgtEl>
                                          <p:spTgt spid="17413">
                                            <p:txEl>
                                              <p:pRg st="2" end="2"/>
                                            </p:txEl>
                                          </p:spTgt>
                                        </p:tgtEl>
                                      </p:cBhvr>
                                    </p:animEffect>
                                  </p:childTnLst>
                                </p:cTn>
                              </p:par>
                            </p:childTnLst>
                          </p:cTn>
                        </p:par>
                        <p:par>
                          <p:cTn id="30" fill="hold">
                            <p:stCondLst>
                              <p:cond delay="3500"/>
                            </p:stCondLst>
                            <p:childTnLst>
                              <p:par>
                                <p:cTn id="31" presetID="9" presetClass="entr" presetSubtype="0" fill="hold" nodeType="afterEffect">
                                  <p:stCondLst>
                                    <p:cond delay="0"/>
                                  </p:stCondLst>
                                  <p:childTnLst>
                                    <p:set>
                                      <p:cBhvr>
                                        <p:cTn id="32" dur="1" fill="hold">
                                          <p:stCondLst>
                                            <p:cond delay="0"/>
                                          </p:stCondLst>
                                        </p:cTn>
                                        <p:tgtEl>
                                          <p:spTgt spid="17413">
                                            <p:txEl>
                                              <p:pRg st="3" end="3"/>
                                            </p:txEl>
                                          </p:spTgt>
                                        </p:tgtEl>
                                        <p:attrNameLst>
                                          <p:attrName>style.visibility</p:attrName>
                                        </p:attrNameLst>
                                      </p:cBhvr>
                                      <p:to>
                                        <p:strVal val="visible"/>
                                      </p:to>
                                    </p:set>
                                    <p:animEffect transition="in" filter="dissolve">
                                      <p:cBhvr>
                                        <p:cTn id="33" dur="500"/>
                                        <p:tgtEl>
                                          <p:spTgt spid="17413">
                                            <p:txEl>
                                              <p:pRg st="3" end="3"/>
                                            </p:txEl>
                                          </p:spTgt>
                                        </p:tgtEl>
                                      </p:cBhvr>
                                    </p:animEffect>
                                  </p:childTnLst>
                                </p:cTn>
                              </p:par>
                            </p:childTnLst>
                          </p:cTn>
                        </p:par>
                        <p:par>
                          <p:cTn id="34" fill="hold">
                            <p:stCondLst>
                              <p:cond delay="4000"/>
                            </p:stCondLst>
                            <p:childTnLst>
                              <p:par>
                                <p:cTn id="35" presetID="9" presetClass="entr" presetSubtype="0" fill="hold" nodeType="afterEffect">
                                  <p:stCondLst>
                                    <p:cond delay="0"/>
                                  </p:stCondLst>
                                  <p:childTnLst>
                                    <p:set>
                                      <p:cBhvr>
                                        <p:cTn id="36" dur="1" fill="hold">
                                          <p:stCondLst>
                                            <p:cond delay="0"/>
                                          </p:stCondLst>
                                        </p:cTn>
                                        <p:tgtEl>
                                          <p:spTgt spid="17413">
                                            <p:txEl>
                                              <p:pRg st="4" end="4"/>
                                            </p:txEl>
                                          </p:spTgt>
                                        </p:tgtEl>
                                        <p:attrNameLst>
                                          <p:attrName>style.visibility</p:attrName>
                                        </p:attrNameLst>
                                      </p:cBhvr>
                                      <p:to>
                                        <p:strVal val="visible"/>
                                      </p:to>
                                    </p:set>
                                    <p:animEffect transition="in" filter="dissolve">
                                      <p:cBhvr>
                                        <p:cTn id="37" dur="500"/>
                                        <p:tgtEl>
                                          <p:spTgt spid="174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435" name="Rectangle 2"/>
          <p:cNvSpPr>
            <a:spLocks noGrp="1" noChangeArrowheads="1"/>
          </p:cNvSpPr>
          <p:nvPr/>
        </p:nvSpPr>
        <p:spPr bwMode="auto">
          <a:xfrm>
            <a:off x="1174750" y="260350"/>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§2.2.3 PLA</a:t>
            </a:r>
            <a:r>
              <a:rPr lang="zh-CN" altLang="en-US" sz="3000" b="1">
                <a:solidFill>
                  <a:srgbClr val="000000"/>
                </a:solidFill>
                <a:latin typeface="Times New Roman" pitchFamily="18" charset="0"/>
                <a:cs typeface="Times New Roman" pitchFamily="18" charset="0"/>
              </a:rPr>
              <a:t>结构原理</a:t>
            </a:r>
          </a:p>
        </p:txBody>
      </p:sp>
      <p:sp>
        <p:nvSpPr>
          <p:cNvPr id="12" name="矩形 11"/>
          <p:cNvSpPr/>
          <p:nvPr/>
        </p:nvSpPr>
        <p:spPr>
          <a:xfrm>
            <a:off x="1042988" y="1152525"/>
            <a:ext cx="2916000" cy="4500078"/>
          </a:xfrm>
          <a:prstGeom prst="rect">
            <a:avLst/>
          </a:prstGeom>
        </p:spPr>
        <p:txBody>
          <a:bodyPr wrap="square">
            <a:spAutoFit/>
          </a:bodyPr>
          <a:lstStyle/>
          <a:p>
            <a:pPr>
              <a:lnSpc>
                <a:spcPct val="110000"/>
              </a:lnSpc>
              <a:spcAft>
                <a:spcPts val="1200"/>
              </a:spcAft>
              <a:buClr>
                <a:schemeClr val="tx1"/>
              </a:buClr>
              <a:defRPr/>
            </a:pPr>
            <a:r>
              <a:rPr lang="en-US" altLang="zh-CN" sz="2200" b="1" dirty="0">
                <a:solidFill>
                  <a:srgbClr val="0000FF"/>
                </a:solidFill>
                <a:latin typeface="Times New Roman" pitchFamily="18" charset="0"/>
                <a:cs typeface="Times New Roman" pitchFamily="18" charset="0"/>
              </a:rPr>
              <a:t>PLA</a:t>
            </a:r>
            <a:r>
              <a:rPr lang="zh-CN" altLang="en-US" sz="2200" b="1" dirty="0">
                <a:solidFill>
                  <a:srgbClr val="0000FF"/>
                </a:solidFill>
                <a:latin typeface="Times New Roman" pitchFamily="18" charset="0"/>
                <a:cs typeface="Times New Roman" pitchFamily="18" charset="0"/>
              </a:rPr>
              <a:t>与</a:t>
            </a:r>
            <a:r>
              <a:rPr lang="en-US" altLang="zh-CN" sz="2200" b="1" dirty="0">
                <a:solidFill>
                  <a:srgbClr val="0000FF"/>
                </a:solidFill>
                <a:latin typeface="Times New Roman" pitchFamily="18" charset="0"/>
                <a:cs typeface="Times New Roman" pitchFamily="18" charset="0"/>
              </a:rPr>
              <a:t>PROM</a:t>
            </a:r>
            <a:r>
              <a:rPr lang="zh-CN" altLang="en-US" sz="2200" b="1" dirty="0">
                <a:solidFill>
                  <a:srgbClr val="0000FF"/>
                </a:solidFill>
                <a:latin typeface="Times New Roman" pitchFamily="18" charset="0"/>
                <a:cs typeface="Times New Roman" pitchFamily="18" charset="0"/>
              </a:rPr>
              <a:t>比较</a:t>
            </a:r>
            <a:endParaRPr lang="en-US" altLang="zh-CN" sz="2200" b="1" dirty="0">
              <a:solidFill>
                <a:srgbClr val="0000FF"/>
              </a:solidFill>
              <a:latin typeface="Times New Roman" pitchFamily="18" charset="0"/>
              <a:cs typeface="Times New Roman" pitchFamily="18" charset="0"/>
            </a:endParaRPr>
          </a:p>
          <a:p>
            <a:pPr marL="285750" indent="-285750">
              <a:lnSpc>
                <a:spcPct val="110000"/>
              </a:lnSpc>
              <a:spcAft>
                <a:spcPts val="600"/>
              </a:spcAft>
              <a:buClr>
                <a:schemeClr val="tx1"/>
              </a:buClr>
              <a:buFont typeface="Wingdings" panose="05000000000000000000" pitchFamily="2" charset="2"/>
              <a:buChar char="Ø"/>
              <a:defRPr/>
            </a:pPr>
            <a:r>
              <a:rPr lang="en-US" altLang="zh-CN" sz="2000" b="1" dirty="0">
                <a:solidFill>
                  <a:srgbClr val="000514"/>
                </a:solidFill>
                <a:latin typeface="Times New Roman" pitchFamily="18" charset="0"/>
                <a:cs typeface="Times New Roman" pitchFamily="18" charset="0"/>
              </a:rPr>
              <a:t>PLA</a:t>
            </a:r>
            <a:r>
              <a:rPr lang="zh-CN" altLang="en-US" sz="2000" b="1" dirty="0">
                <a:solidFill>
                  <a:srgbClr val="000514"/>
                </a:solidFill>
                <a:latin typeface="Times New Roman" pitchFamily="18" charset="0"/>
                <a:cs typeface="Times New Roman" pitchFamily="18" charset="0"/>
              </a:rPr>
              <a:t>的与阵列和或阵列都可编程。</a:t>
            </a:r>
            <a:r>
              <a:rPr lang="en-US" altLang="zh-CN" sz="2000" b="1" dirty="0">
                <a:solidFill>
                  <a:srgbClr val="000514"/>
                </a:solidFill>
                <a:latin typeface="Times New Roman" pitchFamily="18" charset="0"/>
                <a:cs typeface="Times New Roman" pitchFamily="18" charset="0"/>
              </a:rPr>
              <a:t>PROM</a:t>
            </a:r>
            <a:r>
              <a:rPr lang="zh-CN" altLang="en-US" sz="2000" b="1" dirty="0">
                <a:solidFill>
                  <a:srgbClr val="000514"/>
                </a:solidFill>
                <a:latin typeface="Times New Roman" pitchFamily="18" charset="0"/>
                <a:cs typeface="Times New Roman" pitchFamily="18" charset="0"/>
              </a:rPr>
              <a:t>与阵列不可编程，或阵列可编程。</a:t>
            </a:r>
            <a:endParaRPr lang="en-US" altLang="zh-CN" sz="2000" b="1" dirty="0">
              <a:solidFill>
                <a:srgbClr val="000514"/>
              </a:solidFill>
              <a:latin typeface="Times New Roman" pitchFamily="18" charset="0"/>
              <a:cs typeface="Times New Roman" pitchFamily="18" charset="0"/>
            </a:endParaRPr>
          </a:p>
          <a:p>
            <a:pPr marL="285750" indent="-285750">
              <a:lnSpc>
                <a:spcPct val="110000"/>
              </a:lnSpc>
              <a:spcAft>
                <a:spcPts val="600"/>
              </a:spcAft>
              <a:buClr>
                <a:schemeClr val="tx1"/>
              </a:buClr>
              <a:buFont typeface="Wingdings" panose="05000000000000000000" pitchFamily="2" charset="2"/>
              <a:buChar char="Ø"/>
              <a:defRPr/>
            </a:pPr>
            <a:r>
              <a:rPr lang="en-US" altLang="zh-CN" sz="2000" b="1" dirty="0">
                <a:solidFill>
                  <a:srgbClr val="000514"/>
                </a:solidFill>
                <a:latin typeface="Times New Roman" pitchFamily="18" charset="0"/>
                <a:cs typeface="Times New Roman" pitchFamily="18" charset="0"/>
              </a:rPr>
              <a:t>PLA</a:t>
            </a:r>
            <a:r>
              <a:rPr lang="zh-CN" altLang="en-US" sz="2000" b="1" dirty="0">
                <a:solidFill>
                  <a:srgbClr val="000514"/>
                </a:solidFill>
                <a:latin typeface="Times New Roman" pitchFamily="18" charset="0"/>
                <a:cs typeface="Times New Roman" pitchFamily="18" charset="0"/>
              </a:rPr>
              <a:t>采用最简与或表达式，</a:t>
            </a:r>
            <a:r>
              <a:rPr lang="en-US" altLang="zh-CN" sz="2000" b="1" dirty="0">
                <a:solidFill>
                  <a:srgbClr val="000514"/>
                </a:solidFill>
                <a:latin typeface="Times New Roman" pitchFamily="18" charset="0"/>
                <a:cs typeface="Times New Roman" pitchFamily="18" charset="0"/>
              </a:rPr>
              <a:t>PROM</a:t>
            </a:r>
            <a:r>
              <a:rPr lang="zh-CN" altLang="en-US" sz="2000" b="1" dirty="0">
                <a:solidFill>
                  <a:srgbClr val="000514"/>
                </a:solidFill>
                <a:latin typeface="Times New Roman" pitchFamily="18" charset="0"/>
                <a:cs typeface="Times New Roman" pitchFamily="18" charset="0"/>
              </a:rPr>
              <a:t>采用标准与或表达式。</a:t>
            </a:r>
            <a:endParaRPr lang="en-US" altLang="zh-CN" sz="2000" b="1" dirty="0">
              <a:solidFill>
                <a:srgbClr val="000514"/>
              </a:solidFill>
              <a:latin typeface="Times New Roman" pitchFamily="18" charset="0"/>
              <a:cs typeface="Times New Roman" pitchFamily="18" charset="0"/>
            </a:endParaRPr>
          </a:p>
          <a:p>
            <a:pPr marL="285750" indent="-285750">
              <a:lnSpc>
                <a:spcPct val="110000"/>
              </a:lnSpc>
              <a:spcAft>
                <a:spcPts val="600"/>
              </a:spcAft>
              <a:buClr>
                <a:schemeClr val="tx1"/>
              </a:buClr>
              <a:buFont typeface="Wingdings" panose="05000000000000000000" pitchFamily="2" charset="2"/>
              <a:buChar char="Ø"/>
              <a:defRPr/>
            </a:pPr>
            <a:r>
              <a:rPr lang="zh-CN" altLang="en-US" sz="2000" b="1" dirty="0">
                <a:solidFill>
                  <a:srgbClr val="000514"/>
                </a:solidFill>
                <a:latin typeface="Times New Roman" pitchFamily="18" charset="0"/>
                <a:cs typeface="Times New Roman" pitchFamily="18" charset="0"/>
              </a:rPr>
              <a:t>实现相同的逻辑功能，</a:t>
            </a:r>
            <a:r>
              <a:rPr lang="en-US" altLang="zh-CN" sz="2000" b="1" dirty="0">
                <a:solidFill>
                  <a:srgbClr val="000514"/>
                </a:solidFill>
                <a:latin typeface="Times New Roman" pitchFamily="18" charset="0"/>
                <a:cs typeface="Times New Roman" pitchFamily="18" charset="0"/>
              </a:rPr>
              <a:t>PLA</a:t>
            </a:r>
            <a:r>
              <a:rPr lang="zh-CN" altLang="en-US" sz="2000" b="1" dirty="0">
                <a:solidFill>
                  <a:srgbClr val="000514"/>
                </a:solidFill>
                <a:latin typeface="Times New Roman" pitchFamily="18" charset="0"/>
                <a:cs typeface="Times New Roman" pitchFamily="18" charset="0"/>
              </a:rPr>
              <a:t>只需</a:t>
            </a:r>
            <a:r>
              <a:rPr lang="en-US" altLang="zh-CN" sz="2000" b="1" dirty="0">
                <a:solidFill>
                  <a:srgbClr val="000514"/>
                </a:solidFill>
                <a:latin typeface="Times New Roman" pitchFamily="18" charset="0"/>
                <a:cs typeface="Times New Roman" pitchFamily="18" charset="0"/>
              </a:rPr>
              <a:t>6</a:t>
            </a:r>
            <a:r>
              <a:rPr lang="zh-CN" altLang="en-US" sz="2000" b="1" dirty="0">
                <a:solidFill>
                  <a:srgbClr val="000514"/>
                </a:solidFill>
                <a:latin typeface="Times New Roman" pitchFamily="18" charset="0"/>
                <a:cs typeface="Times New Roman" pitchFamily="18" charset="0"/>
              </a:rPr>
              <a:t>条（</a:t>
            </a:r>
            <a:r>
              <a:rPr lang="en-US" altLang="zh-CN" sz="2000" b="1" dirty="0">
                <a:solidFill>
                  <a:srgbClr val="000514"/>
                </a:solidFill>
                <a:latin typeface="Times New Roman" pitchFamily="18" charset="0"/>
                <a:cs typeface="Times New Roman" pitchFamily="18" charset="0"/>
              </a:rPr>
              <a:t>2×3</a:t>
            </a:r>
            <a:r>
              <a:rPr lang="zh-CN" altLang="en-US" sz="2000" b="1" dirty="0">
                <a:solidFill>
                  <a:srgbClr val="000514"/>
                </a:solidFill>
                <a:latin typeface="Times New Roman" pitchFamily="18" charset="0"/>
                <a:cs typeface="Times New Roman" pitchFamily="18" charset="0"/>
              </a:rPr>
              <a:t>），</a:t>
            </a:r>
            <a:r>
              <a:rPr lang="en-US" altLang="zh-CN" sz="2000" b="1" dirty="0">
                <a:solidFill>
                  <a:srgbClr val="000514"/>
                </a:solidFill>
                <a:latin typeface="Times New Roman" pitchFamily="18" charset="0"/>
                <a:cs typeface="Times New Roman" pitchFamily="18" charset="0"/>
              </a:rPr>
              <a:t>PROM</a:t>
            </a:r>
            <a:r>
              <a:rPr lang="zh-CN" altLang="en-US" sz="2000" b="1" dirty="0">
                <a:solidFill>
                  <a:srgbClr val="000514"/>
                </a:solidFill>
                <a:latin typeface="Times New Roman" pitchFamily="18" charset="0"/>
                <a:cs typeface="Times New Roman" pitchFamily="18" charset="0"/>
              </a:rPr>
              <a:t>需要</a:t>
            </a:r>
            <a:r>
              <a:rPr lang="en-US" altLang="zh-CN" sz="2000" b="1" dirty="0">
                <a:solidFill>
                  <a:srgbClr val="000514"/>
                </a:solidFill>
                <a:latin typeface="Times New Roman" pitchFamily="18" charset="0"/>
                <a:cs typeface="Times New Roman" pitchFamily="18" charset="0"/>
              </a:rPr>
              <a:t>8</a:t>
            </a:r>
            <a:r>
              <a:rPr lang="zh-CN" altLang="en-US" sz="2000" b="1" dirty="0">
                <a:solidFill>
                  <a:srgbClr val="000514"/>
                </a:solidFill>
                <a:latin typeface="Times New Roman" pitchFamily="18" charset="0"/>
                <a:cs typeface="Times New Roman" pitchFamily="18" charset="0"/>
              </a:rPr>
              <a:t>条（</a:t>
            </a:r>
            <a:r>
              <a:rPr lang="en-US" altLang="zh-CN" sz="2000" b="1" dirty="0">
                <a:solidFill>
                  <a:srgbClr val="000514"/>
                </a:solidFill>
                <a:latin typeface="Times New Roman" pitchFamily="18" charset="0"/>
                <a:cs typeface="Times New Roman" pitchFamily="18" charset="0"/>
              </a:rPr>
              <a:t>2</a:t>
            </a:r>
            <a:r>
              <a:rPr lang="en-US" altLang="zh-CN" sz="2000" b="1" baseline="30000" dirty="0">
                <a:solidFill>
                  <a:srgbClr val="000514"/>
                </a:solidFill>
                <a:latin typeface="Times New Roman" pitchFamily="18" charset="0"/>
                <a:cs typeface="Times New Roman" pitchFamily="18" charset="0"/>
              </a:rPr>
              <a:t>3</a:t>
            </a:r>
            <a:r>
              <a:rPr lang="zh-CN" altLang="en-US" sz="2000" b="1" dirty="0">
                <a:solidFill>
                  <a:srgbClr val="000514"/>
                </a:solidFill>
                <a:latin typeface="Times New Roman" pitchFamily="18" charset="0"/>
                <a:cs typeface="Times New Roman" pitchFamily="18" charset="0"/>
              </a:rPr>
              <a:t>）乘积项线</a:t>
            </a:r>
            <a:r>
              <a:rPr lang="zh-CN" altLang="en-US" sz="2200" b="1" dirty="0">
                <a:solidFill>
                  <a:srgbClr val="000514"/>
                </a:solidFill>
                <a:latin typeface="Times New Roman" pitchFamily="18" charset="0"/>
                <a:cs typeface="Times New Roman" pitchFamily="18" charset="0"/>
              </a:rPr>
              <a:t>。</a:t>
            </a:r>
            <a:endParaRPr lang="en-US" altLang="zh-CN" sz="2200" b="1" dirty="0">
              <a:solidFill>
                <a:srgbClr val="000514"/>
              </a:solidFill>
              <a:latin typeface="Times New Roman" pitchFamily="18" charset="0"/>
              <a:cs typeface="Times New Roman" pitchFamily="18" charset="0"/>
            </a:endParaRPr>
          </a:p>
        </p:txBody>
      </p:sp>
      <p:pic>
        <p:nvPicPr>
          <p:cNvPr id="1843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554163"/>
            <a:ext cx="4968875"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8" name="矩形 7"/>
          <p:cNvSpPr>
            <a:spLocks noChangeArrowheads="1"/>
          </p:cNvSpPr>
          <p:nvPr/>
        </p:nvSpPr>
        <p:spPr bwMode="auto">
          <a:xfrm>
            <a:off x="4716463" y="5500688"/>
            <a:ext cx="373538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en-US" altLang="zh-CN" sz="2200" b="1" dirty="0">
                <a:solidFill>
                  <a:srgbClr val="008000"/>
                </a:solidFill>
                <a:latin typeface="Times New Roman" pitchFamily="18" charset="0"/>
                <a:cs typeface="Times New Roman" pitchFamily="18" charset="0"/>
              </a:rPr>
              <a:t>PLA</a:t>
            </a:r>
            <a:r>
              <a:rPr lang="zh-CN" altLang="en-US" sz="2200" b="1" dirty="0">
                <a:solidFill>
                  <a:srgbClr val="008000"/>
                </a:solidFill>
                <a:latin typeface="Times New Roman" pitchFamily="18" charset="0"/>
                <a:cs typeface="Times New Roman" pitchFamily="18" charset="0"/>
              </a:rPr>
              <a:t>利用率高，但算法复杂，速度下降</a:t>
            </a:r>
            <a:endParaRPr lang="en-US" altLang="zh-CN" sz="2200" b="1" dirty="0">
              <a:solidFill>
                <a:srgbClr val="008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8437"/>
                                        </p:tgtEl>
                                        <p:attrNameLst>
                                          <p:attrName>style.visibility</p:attrName>
                                        </p:attrNameLst>
                                      </p:cBhvr>
                                      <p:to>
                                        <p:strVal val="visible"/>
                                      </p:to>
                                    </p:set>
                                    <p:animEffect transition="in" filter="fade">
                                      <p:cBhvr>
                                        <p:cTn id="13" dur="500"/>
                                        <p:tgtEl>
                                          <p:spTgt spid="1843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dissolve">
                                      <p:cBhvr>
                                        <p:cTn id="18" dur="500"/>
                                        <p:tgtEl>
                                          <p:spTgt spid="1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dissolve">
                                      <p:cBhvr>
                                        <p:cTn id="23" dur="500"/>
                                        <p:tgtEl>
                                          <p:spTgt spid="1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dissolve">
                                      <p:cBhvr>
                                        <p:cTn id="28" dur="500"/>
                                        <p:tgtEl>
                                          <p:spTgt spid="1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8438"/>
                                        </p:tgtEl>
                                        <p:attrNameLst>
                                          <p:attrName>style.visibility</p:attrName>
                                        </p:attrNameLst>
                                      </p:cBhvr>
                                      <p:to>
                                        <p:strVal val="visible"/>
                                      </p:to>
                                    </p:set>
                                    <p:animEffect transition="in" filter="dissolve">
                                      <p:cBhvr>
                                        <p:cTn id="33"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9" name="Rectangle 2"/>
          <p:cNvSpPr>
            <a:spLocks noGrp="1" noChangeArrowheads="1"/>
          </p:cNvSpPr>
          <p:nvPr/>
        </p:nvSpPr>
        <p:spPr bwMode="auto">
          <a:xfrm>
            <a:off x="1174750" y="657225"/>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§2.2.4 PAL</a:t>
            </a:r>
            <a:r>
              <a:rPr lang="zh-CN" altLang="en-US" sz="3000" b="1">
                <a:solidFill>
                  <a:srgbClr val="000000"/>
                </a:solidFill>
                <a:latin typeface="Times New Roman" pitchFamily="18" charset="0"/>
                <a:cs typeface="Times New Roman" pitchFamily="18" charset="0"/>
              </a:rPr>
              <a:t>结构原理</a:t>
            </a:r>
          </a:p>
        </p:txBody>
      </p:sp>
      <p:sp>
        <p:nvSpPr>
          <p:cNvPr id="19460" name="矩形 11"/>
          <p:cNvSpPr>
            <a:spLocks noChangeArrowheads="1"/>
          </p:cNvSpPr>
          <p:nvPr/>
        </p:nvSpPr>
        <p:spPr bwMode="auto">
          <a:xfrm>
            <a:off x="1547813" y="1628775"/>
            <a:ext cx="3671887"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PAL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Programmable Array Logic</a:t>
            </a:r>
            <a:r>
              <a:rPr lang="zh-CN" altLang="en-US" sz="2200" b="1" dirty="0">
                <a:solidFill>
                  <a:srgbClr val="000514"/>
                </a:solidFill>
                <a:latin typeface="Times New Roman" pitchFamily="18" charset="0"/>
                <a:cs typeface="Times New Roman" pitchFamily="18" charset="0"/>
              </a:rPr>
              <a:t>）可编程阵列逻辑。</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或阵列不可编程，与阵列可编程。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不必考虑公共乘积项，简化算法。</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送到或门的乘积项数目固定，对于多个乘积项，</a:t>
            </a:r>
            <a:r>
              <a:rPr lang="en-US" altLang="zh-CN" sz="2200" b="1" dirty="0">
                <a:solidFill>
                  <a:srgbClr val="000514"/>
                </a:solidFill>
                <a:latin typeface="Times New Roman" pitchFamily="18" charset="0"/>
                <a:cs typeface="Times New Roman" pitchFamily="18" charset="0"/>
              </a:rPr>
              <a:t>PAL</a:t>
            </a:r>
            <a:r>
              <a:rPr lang="zh-CN" altLang="en-US" sz="2200" b="1" dirty="0">
                <a:solidFill>
                  <a:srgbClr val="000514"/>
                </a:solidFill>
                <a:latin typeface="Times New Roman" pitchFamily="18" charset="0"/>
                <a:cs typeface="Times New Roman" pitchFamily="18" charset="0"/>
              </a:rPr>
              <a:t>通过输出反馈和互连方式解决，即允许输出端信号再馈入下一个与阵列。</a:t>
            </a:r>
            <a:endParaRPr lang="en-US" altLang="zh-CN" sz="2200" b="1" dirty="0">
              <a:solidFill>
                <a:srgbClr val="000514"/>
              </a:solidFill>
              <a:latin typeface="Times New Roman" pitchFamily="18" charset="0"/>
              <a:cs typeface="Times New Roman" pitchFamily="18" charset="0"/>
            </a:endParaRPr>
          </a:p>
        </p:txBody>
      </p:sp>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603375"/>
            <a:ext cx="2376487"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流程图: 联系 1"/>
          <p:cNvSpPr>
            <a:spLocks noChangeAspect="1"/>
          </p:cNvSpPr>
          <p:nvPr/>
        </p:nvSpPr>
        <p:spPr>
          <a:xfrm>
            <a:off x="7639200" y="2492896"/>
            <a:ext cx="65549" cy="6554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a:spLocks noChangeAspect="1"/>
          </p:cNvSpPr>
          <p:nvPr/>
        </p:nvSpPr>
        <p:spPr>
          <a:xfrm>
            <a:off x="7639200" y="2869200"/>
            <a:ext cx="65549" cy="6554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联系 7"/>
          <p:cNvSpPr>
            <a:spLocks noChangeAspect="1"/>
          </p:cNvSpPr>
          <p:nvPr/>
        </p:nvSpPr>
        <p:spPr>
          <a:xfrm>
            <a:off x="8053200" y="3240000"/>
            <a:ext cx="65549" cy="6554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联系 8"/>
          <p:cNvSpPr>
            <a:spLocks noChangeAspect="1"/>
          </p:cNvSpPr>
          <p:nvPr/>
        </p:nvSpPr>
        <p:spPr>
          <a:xfrm>
            <a:off x="8053200" y="3607200"/>
            <a:ext cx="65549" cy="65549"/>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1000"/>
                                        <p:tgtEl>
                                          <p:spTgt spid="19459"/>
                                        </p:tgtEl>
                                      </p:cBhvr>
                                    </p:animEffect>
                                    <p:anim calcmode="lin" valueType="num">
                                      <p:cBhvr>
                                        <p:cTn id="8" dur="1000" fill="hold"/>
                                        <p:tgtEl>
                                          <p:spTgt spid="19459"/>
                                        </p:tgtEl>
                                        <p:attrNameLst>
                                          <p:attrName>ppt_x</p:attrName>
                                        </p:attrNameLst>
                                      </p:cBhvr>
                                      <p:tavLst>
                                        <p:tav tm="0">
                                          <p:val>
                                            <p:strVal val="#ppt_x"/>
                                          </p:val>
                                        </p:tav>
                                        <p:tav tm="100000">
                                          <p:val>
                                            <p:strVal val="#ppt_x"/>
                                          </p:val>
                                        </p:tav>
                                      </p:tavLst>
                                    </p:anim>
                                    <p:anim calcmode="lin" valueType="num">
                                      <p:cBhvr>
                                        <p:cTn id="9" dur="1000" fill="hold"/>
                                        <p:tgtEl>
                                          <p:spTgt spid="1945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9460">
                                            <p:txEl>
                                              <p:pRg st="0" end="0"/>
                                            </p:txEl>
                                          </p:spTgt>
                                        </p:tgtEl>
                                        <p:attrNameLst>
                                          <p:attrName>style.visibility</p:attrName>
                                        </p:attrNameLst>
                                      </p:cBhvr>
                                      <p:to>
                                        <p:strVal val="visible"/>
                                      </p:to>
                                    </p:set>
                                    <p:animEffect transition="in" filter="dissolve">
                                      <p:cBhvr>
                                        <p:cTn id="13" dur="500"/>
                                        <p:tgtEl>
                                          <p:spTgt spid="19460">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fade">
                                      <p:cBhvr>
                                        <p:cTn id="17" dur="500"/>
                                        <p:tgtEl>
                                          <p:spTgt spid="1946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2000"/>
                            </p:stCondLst>
                            <p:childTnLst>
                              <p:par>
                                <p:cTn id="31" presetID="9" presetClass="entr" presetSubtype="0" fill="hold" nodeType="afterEffect">
                                  <p:stCondLst>
                                    <p:cond delay="0"/>
                                  </p:stCondLst>
                                  <p:childTnLst>
                                    <p:set>
                                      <p:cBhvr>
                                        <p:cTn id="32" dur="1" fill="hold">
                                          <p:stCondLst>
                                            <p:cond delay="0"/>
                                          </p:stCondLst>
                                        </p:cTn>
                                        <p:tgtEl>
                                          <p:spTgt spid="19460">
                                            <p:txEl>
                                              <p:pRg st="1" end="1"/>
                                            </p:txEl>
                                          </p:spTgt>
                                        </p:tgtEl>
                                        <p:attrNameLst>
                                          <p:attrName>style.visibility</p:attrName>
                                        </p:attrNameLst>
                                      </p:cBhvr>
                                      <p:to>
                                        <p:strVal val="visible"/>
                                      </p:to>
                                    </p:set>
                                    <p:animEffect transition="in" filter="dissolve">
                                      <p:cBhvr>
                                        <p:cTn id="33" dur="500"/>
                                        <p:tgtEl>
                                          <p:spTgt spid="19460">
                                            <p:txEl>
                                              <p:pRg st="1" end="1"/>
                                            </p:txEl>
                                          </p:spTgt>
                                        </p:tgtEl>
                                      </p:cBhvr>
                                    </p:animEffect>
                                  </p:childTnLst>
                                </p:cTn>
                              </p:par>
                            </p:childTnLst>
                          </p:cTn>
                        </p:par>
                        <p:par>
                          <p:cTn id="34" fill="hold">
                            <p:stCondLst>
                              <p:cond delay="2500"/>
                            </p:stCondLst>
                            <p:childTnLst>
                              <p:par>
                                <p:cTn id="35" presetID="9" presetClass="entr" presetSubtype="0" fill="hold" nodeType="afterEffect">
                                  <p:stCondLst>
                                    <p:cond delay="0"/>
                                  </p:stCondLst>
                                  <p:childTnLst>
                                    <p:set>
                                      <p:cBhvr>
                                        <p:cTn id="36" dur="1" fill="hold">
                                          <p:stCondLst>
                                            <p:cond delay="0"/>
                                          </p:stCondLst>
                                        </p:cTn>
                                        <p:tgtEl>
                                          <p:spTgt spid="19460">
                                            <p:txEl>
                                              <p:pRg st="2" end="2"/>
                                            </p:txEl>
                                          </p:spTgt>
                                        </p:tgtEl>
                                        <p:attrNameLst>
                                          <p:attrName>style.visibility</p:attrName>
                                        </p:attrNameLst>
                                      </p:cBhvr>
                                      <p:to>
                                        <p:strVal val="visible"/>
                                      </p:to>
                                    </p:set>
                                    <p:animEffect transition="in" filter="dissolve">
                                      <p:cBhvr>
                                        <p:cTn id="37" dur="500"/>
                                        <p:tgtEl>
                                          <p:spTgt spid="19460">
                                            <p:txEl>
                                              <p:pRg st="2" end="2"/>
                                            </p:txEl>
                                          </p:spTgt>
                                        </p:tgtEl>
                                      </p:cBhvr>
                                    </p:animEffect>
                                  </p:childTnLst>
                                </p:cTn>
                              </p:par>
                            </p:childTnLst>
                          </p:cTn>
                        </p:par>
                        <p:par>
                          <p:cTn id="38" fill="hold">
                            <p:stCondLst>
                              <p:cond delay="3000"/>
                            </p:stCondLst>
                            <p:childTnLst>
                              <p:par>
                                <p:cTn id="39" presetID="9" presetClass="entr" presetSubtype="0" fill="hold" nodeType="afterEffect">
                                  <p:stCondLst>
                                    <p:cond delay="0"/>
                                  </p:stCondLst>
                                  <p:childTnLst>
                                    <p:set>
                                      <p:cBhvr>
                                        <p:cTn id="40" dur="1" fill="hold">
                                          <p:stCondLst>
                                            <p:cond delay="0"/>
                                          </p:stCondLst>
                                        </p:cTn>
                                        <p:tgtEl>
                                          <p:spTgt spid="19460">
                                            <p:txEl>
                                              <p:pRg st="3" end="3"/>
                                            </p:txEl>
                                          </p:spTgt>
                                        </p:tgtEl>
                                        <p:attrNameLst>
                                          <p:attrName>style.visibility</p:attrName>
                                        </p:attrNameLst>
                                      </p:cBhvr>
                                      <p:to>
                                        <p:strVal val="visible"/>
                                      </p:to>
                                    </p:set>
                                    <p:animEffect transition="in" filter="dissolve">
                                      <p:cBhvr>
                                        <p:cTn id="41"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2"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dirty="0"/>
          </a:p>
        </p:txBody>
      </p:sp>
      <p:sp>
        <p:nvSpPr>
          <p:cNvPr id="6" name="Text Box 13"/>
          <p:cNvSpPr txBox="1">
            <a:spLocks noChangeArrowheads="1"/>
          </p:cNvSpPr>
          <p:nvPr/>
        </p:nvSpPr>
        <p:spPr bwMode="auto">
          <a:xfrm>
            <a:off x="1403350" y="548680"/>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sz="2800" b="1" dirty="0">
                <a:solidFill>
                  <a:srgbClr val="0070C0"/>
                </a:solidFill>
                <a:latin typeface="Times New Roman" pitchFamily="18" charset="0"/>
                <a:cs typeface="Times New Roman" pitchFamily="18" charset="0"/>
              </a:rPr>
              <a:t>数字电路</a:t>
            </a:r>
          </a:p>
        </p:txBody>
      </p:sp>
      <p:sp>
        <p:nvSpPr>
          <p:cNvPr id="7" name="矩形 6"/>
          <p:cNvSpPr/>
          <p:nvPr/>
        </p:nvSpPr>
        <p:spPr>
          <a:xfrm>
            <a:off x="1619250" y="1286992"/>
            <a:ext cx="6913563" cy="5010602"/>
          </a:xfrm>
          <a:prstGeom prst="rect">
            <a:avLst/>
          </a:prstGeom>
        </p:spPr>
        <p:txBody>
          <a:bodyPr>
            <a:spAutoFit/>
          </a:bodyPr>
          <a:lstStyle/>
          <a:p>
            <a:pPr marL="342900" indent="-342900">
              <a:lnSpc>
                <a:spcPct val="120000"/>
              </a:lnSpc>
              <a:spcBef>
                <a:spcPct val="50000"/>
              </a:spcBef>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数字电路系统由基本门构成，如与门、或门、非门、传输门等。</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20000"/>
              </a:lnSpc>
              <a:spcBef>
                <a:spcPct val="50000"/>
              </a:spcBef>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基本门可构成两类数字电路：</a:t>
            </a:r>
            <a:endParaRPr lang="en-US" altLang="zh-CN" sz="2800" b="1" dirty="0">
              <a:latin typeface="Times New Roman" panose="02020603050405020304" pitchFamily="18" charset="0"/>
              <a:cs typeface="Times New Roman" panose="02020603050405020304" pitchFamily="18" charset="0"/>
            </a:endParaRPr>
          </a:p>
          <a:p>
            <a:pPr marL="540000" indent="-288000">
              <a:lnSpc>
                <a:spcPct val="120000"/>
              </a:lnSpc>
              <a:spcBef>
                <a:spcPct val="50000"/>
              </a:spcBef>
              <a:buFont typeface="Arial" panose="020B0604020202020204" pitchFamily="34" charset="0"/>
              <a:buChar char="•"/>
              <a:defRPr/>
            </a:pPr>
            <a:r>
              <a:rPr lang="zh-CN" altLang="en-US" sz="2000" b="1" dirty="0">
                <a:solidFill>
                  <a:srgbClr val="7030A0"/>
                </a:solidFill>
                <a:latin typeface="Times New Roman" panose="02020603050405020304" pitchFamily="18" charset="0"/>
                <a:cs typeface="Times New Roman" panose="02020603050405020304" pitchFamily="18" charset="0"/>
              </a:rPr>
              <a:t>组合电路：逻辑上输出总是当前输入状态的函数。</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540000" indent="-288000">
              <a:lnSpc>
                <a:spcPct val="120000"/>
              </a:lnSpc>
              <a:spcBef>
                <a:spcPts val="0"/>
              </a:spcBef>
              <a:buFont typeface="Arial" panose="020B0604020202020204" pitchFamily="34" charset="0"/>
              <a:buChar char="•"/>
              <a:defRPr/>
            </a:pPr>
            <a:r>
              <a:rPr lang="zh-CN" altLang="en-US" sz="2000" b="1" dirty="0">
                <a:solidFill>
                  <a:srgbClr val="7030A0"/>
                </a:solidFill>
                <a:latin typeface="Times New Roman" panose="02020603050405020304" pitchFamily="18" charset="0"/>
                <a:cs typeface="Times New Roman" panose="02020603050405020304" pitchFamily="18" charset="0"/>
              </a:rPr>
              <a:t>时序电路：输出不仅与当前输入有关，还与电路原状态有关，含存储元件。</a:t>
            </a:r>
            <a:endParaRPr lang="en-US" altLang="zh-CN" sz="2000" b="1" dirty="0">
              <a:solidFill>
                <a:srgbClr val="7030A0"/>
              </a:solidFill>
              <a:latin typeface="Times New Roman" panose="02020603050405020304" pitchFamily="18" charset="0"/>
              <a:cs typeface="Times New Roman" panose="02020603050405020304" pitchFamily="18" charset="0"/>
            </a:endParaRPr>
          </a:p>
          <a:p>
            <a:pPr marL="342900" indent="-342900">
              <a:lnSpc>
                <a:spcPct val="120000"/>
              </a:lnSpc>
              <a:spcBef>
                <a:spcPct val="50000"/>
              </a:spcBef>
              <a:buFont typeface="Wingdings" panose="05000000000000000000" pitchFamily="2" charset="2"/>
              <a:buChar char="Ø"/>
              <a:defRPr/>
            </a:pPr>
            <a:r>
              <a:rPr lang="zh-CN" altLang="en-US" sz="2400" b="1" dirty="0">
                <a:latin typeface="Times New Roman" panose="02020603050405020304" pitchFamily="18" charset="0"/>
                <a:cs typeface="Times New Roman" panose="02020603050405020304" pitchFamily="18" charset="0"/>
              </a:rPr>
              <a:t>任何组合逻辑函数都化为“与</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或”表达式，即</a:t>
            </a:r>
            <a:r>
              <a:rPr lang="zh-CN" altLang="en-US" sz="2400" b="1" dirty="0">
                <a:solidFill>
                  <a:srgbClr val="008000"/>
                </a:solidFill>
                <a:latin typeface="Times New Roman" panose="02020603050405020304" pitchFamily="18" charset="0"/>
                <a:cs typeface="Times New Roman" panose="02020603050405020304" pitchFamily="18" charset="0"/>
              </a:rPr>
              <a:t>任何组合电路都可以用与门</a:t>
            </a:r>
            <a:r>
              <a:rPr lang="en-US" altLang="zh-CN" sz="2400" b="1" dirty="0">
                <a:solidFill>
                  <a:srgbClr val="008000"/>
                </a:solidFill>
                <a:latin typeface="Times New Roman" panose="02020603050405020304" pitchFamily="18" charset="0"/>
                <a:cs typeface="Times New Roman" panose="02020603050405020304" pitchFamily="18" charset="0"/>
              </a:rPr>
              <a:t>-</a:t>
            </a:r>
            <a:r>
              <a:rPr lang="zh-CN" altLang="en-US" sz="2400" b="1" dirty="0">
                <a:solidFill>
                  <a:srgbClr val="008000"/>
                </a:solidFill>
                <a:latin typeface="Times New Roman" panose="02020603050405020304" pitchFamily="18" charset="0"/>
                <a:cs typeface="Times New Roman" panose="02020603050405020304" pitchFamily="18" charset="0"/>
              </a:rPr>
              <a:t>或门二级电路实现</a:t>
            </a:r>
            <a:r>
              <a:rPr lang="zh-CN" altLang="en-US" sz="2400" b="1" dirty="0">
                <a:latin typeface="Times New Roman" panose="02020603050405020304" pitchFamily="18" charset="0"/>
                <a:cs typeface="Times New Roman" panose="02020603050405020304" pitchFamily="18" charset="0"/>
              </a:rPr>
              <a:t>。</a:t>
            </a:r>
          </a:p>
          <a:p>
            <a:pPr marL="342900" indent="-342900">
              <a:lnSpc>
                <a:spcPct val="120000"/>
              </a:lnSpc>
              <a:spcBef>
                <a:spcPct val="50000"/>
              </a:spcBef>
              <a:buClr>
                <a:schemeClr val="tx1"/>
              </a:buClr>
              <a:buFont typeface="Wingdings" panose="05000000000000000000" pitchFamily="2" charset="2"/>
              <a:buChar char="Ø"/>
              <a:defRPr/>
            </a:pPr>
            <a:r>
              <a:rPr lang="zh-CN" altLang="en-US" sz="2400" b="1" dirty="0">
                <a:solidFill>
                  <a:srgbClr val="008000"/>
                </a:solidFill>
                <a:latin typeface="Times New Roman" panose="02020603050405020304" pitchFamily="18" charset="0"/>
                <a:cs typeface="Times New Roman" panose="02020603050405020304" pitchFamily="18" charset="0"/>
              </a:rPr>
              <a:t>任何时序电路都可由组合电路加上存储元件</a:t>
            </a:r>
            <a:r>
              <a:rPr lang="zh-CN" altLang="en-US" sz="2400" b="1" dirty="0">
                <a:latin typeface="Times New Roman" panose="02020603050405020304" pitchFamily="18" charset="0"/>
                <a:cs typeface="Times New Roman" panose="02020603050405020304" pitchFamily="18" charset="0"/>
              </a:rPr>
              <a:t>（即锁存器、触发器、</a:t>
            </a:r>
            <a:r>
              <a:rPr lang="en-US" altLang="zh-CN" sz="2400" b="1" dirty="0">
                <a:latin typeface="Times New Roman" panose="02020603050405020304" pitchFamily="18" charset="0"/>
                <a:cs typeface="Times New Roman" panose="02020603050405020304" pitchFamily="18" charset="0"/>
              </a:rPr>
              <a:t>RAM</a:t>
            </a:r>
            <a:r>
              <a:rPr lang="zh-CN" altLang="en-US" sz="2400" b="1" dirty="0">
                <a:latin typeface="Times New Roman" panose="02020603050405020304" pitchFamily="18" charset="0"/>
                <a:cs typeface="Times New Roman" panose="02020603050405020304" pitchFamily="18" charset="0"/>
              </a:rPr>
              <a:t>）构成。</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93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dissolv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dissolve">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dissolve">
                                      <p:cBhvr>
                                        <p:cTn id="31"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0486" name="矩形 7"/>
          <p:cNvSpPr>
            <a:spLocks noChangeArrowheads="1"/>
          </p:cNvSpPr>
          <p:nvPr/>
        </p:nvSpPr>
        <p:spPr bwMode="auto">
          <a:xfrm>
            <a:off x="827088" y="5589588"/>
            <a:ext cx="7704137"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可编程结构能解决组合逻辑的可编程问题，时序电路由组合电路及存储单元（锁存器、触发器、</a:t>
            </a:r>
            <a:r>
              <a:rPr lang="en-US" altLang="zh-CN" sz="2200" b="1" dirty="0">
                <a:solidFill>
                  <a:srgbClr val="000514"/>
                </a:solidFill>
                <a:latin typeface="Times New Roman" pitchFamily="18" charset="0"/>
                <a:cs typeface="Times New Roman" pitchFamily="18" charset="0"/>
              </a:rPr>
              <a:t>RAM</a:t>
            </a:r>
            <a:r>
              <a:rPr lang="zh-CN" altLang="en-US" sz="2200" b="1" dirty="0">
                <a:solidFill>
                  <a:srgbClr val="000514"/>
                </a:solidFill>
                <a:latin typeface="Times New Roman" pitchFamily="18" charset="0"/>
                <a:cs typeface="Times New Roman" pitchFamily="18" charset="0"/>
              </a:rPr>
              <a:t>）构成，</a:t>
            </a:r>
            <a:r>
              <a:rPr lang="en-US" altLang="zh-CN" sz="2200" b="1" dirty="0">
                <a:solidFill>
                  <a:srgbClr val="000514"/>
                </a:solidFill>
                <a:latin typeface="Times New Roman" pitchFamily="18" charset="0"/>
                <a:cs typeface="Times New Roman" pitchFamily="18" charset="0"/>
              </a:rPr>
              <a:t>PAL</a:t>
            </a:r>
            <a:r>
              <a:rPr lang="zh-CN" altLang="en-US" sz="2200" b="1" dirty="0">
                <a:solidFill>
                  <a:srgbClr val="000514"/>
                </a:solidFill>
                <a:latin typeface="Times New Roman" pitchFamily="18" charset="0"/>
                <a:cs typeface="Times New Roman" pitchFamily="18" charset="0"/>
              </a:rPr>
              <a:t>加上输出寄存器，可实现时序电路的可编程。</a:t>
            </a:r>
            <a:endParaRPr lang="en-US" altLang="zh-CN" sz="2200" b="1" dirty="0">
              <a:solidFill>
                <a:srgbClr val="000514"/>
              </a:solidFill>
              <a:latin typeface="Times New Roman" pitchFamily="18" charset="0"/>
              <a:cs typeface="Times New Roman" pitchFamily="18" charset="0"/>
            </a:endParaRPr>
          </a:p>
        </p:txBody>
      </p:sp>
      <p:sp>
        <p:nvSpPr>
          <p:cNvPr id="18" name="Rectangle 3"/>
          <p:cNvSpPr>
            <a:spLocks noChangeArrowheads="1"/>
          </p:cNvSpPr>
          <p:nvPr/>
        </p:nvSpPr>
        <p:spPr bwMode="auto">
          <a:xfrm>
            <a:off x="2771800" y="5185988"/>
            <a:ext cx="2794888"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PAL16V8</a:t>
            </a:r>
            <a:r>
              <a:rPr lang="zh-CN" altLang="en-US" sz="2000" b="1" dirty="0">
                <a:latin typeface="Times New Roman" panose="02020603050405020304" pitchFamily="18" charset="0"/>
                <a:cs typeface="Times New Roman" panose="02020603050405020304" pitchFamily="18" charset="0"/>
              </a:rPr>
              <a:t>的部分结构图</a:t>
            </a:r>
          </a:p>
        </p:txBody>
      </p:sp>
      <p:pic>
        <p:nvPicPr>
          <p:cNvPr id="2048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5795"/>
          <a:stretch/>
        </p:blipFill>
        <p:spPr bwMode="auto">
          <a:xfrm>
            <a:off x="88900" y="47277"/>
            <a:ext cx="8972550" cy="522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圆角矩形标注 6"/>
          <p:cNvSpPr/>
          <p:nvPr/>
        </p:nvSpPr>
        <p:spPr>
          <a:xfrm>
            <a:off x="192385" y="693365"/>
            <a:ext cx="995239" cy="674465"/>
          </a:xfrm>
          <a:prstGeom prst="wedgeRoundRectCallout">
            <a:avLst>
              <a:gd name="adj1" fmla="val -13912"/>
              <a:gd name="adj2" fmla="val -76936"/>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时钟信号输入</a:t>
            </a:r>
          </a:p>
        </p:txBody>
      </p:sp>
      <p:sp>
        <p:nvSpPr>
          <p:cNvPr id="8" name="圆角矩形标注 7"/>
          <p:cNvSpPr/>
          <p:nvPr/>
        </p:nvSpPr>
        <p:spPr>
          <a:xfrm>
            <a:off x="192385" y="2820637"/>
            <a:ext cx="995239" cy="674465"/>
          </a:xfrm>
          <a:prstGeom prst="wedgeRoundRectCallout">
            <a:avLst>
              <a:gd name="adj1" fmla="val 148842"/>
              <a:gd name="adj2" fmla="val -67252"/>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可编程与阵列</a:t>
            </a:r>
          </a:p>
        </p:txBody>
      </p:sp>
      <p:sp>
        <p:nvSpPr>
          <p:cNvPr id="11" name="圆角矩形标注 10"/>
          <p:cNvSpPr/>
          <p:nvPr/>
        </p:nvSpPr>
        <p:spPr>
          <a:xfrm>
            <a:off x="179512" y="3861717"/>
            <a:ext cx="792088" cy="432047"/>
          </a:xfrm>
          <a:prstGeom prst="wedgeRoundRectCallout">
            <a:avLst>
              <a:gd name="adj1" fmla="val -6592"/>
              <a:gd name="adj2" fmla="val 9168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输入</a:t>
            </a:r>
          </a:p>
        </p:txBody>
      </p:sp>
      <p:sp>
        <p:nvSpPr>
          <p:cNvPr id="12" name="圆角矩形标注 11"/>
          <p:cNvSpPr/>
          <p:nvPr/>
        </p:nvSpPr>
        <p:spPr>
          <a:xfrm>
            <a:off x="5868144" y="4797152"/>
            <a:ext cx="858851" cy="372075"/>
          </a:xfrm>
          <a:prstGeom prst="wedgeRoundRectCallout">
            <a:avLst>
              <a:gd name="adj1" fmla="val 16922"/>
              <a:gd name="adj2" fmla="val -8840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反馈</a:t>
            </a:r>
          </a:p>
        </p:txBody>
      </p:sp>
      <p:sp>
        <p:nvSpPr>
          <p:cNvPr id="13" name="圆角矩形标注 12"/>
          <p:cNvSpPr/>
          <p:nvPr/>
        </p:nvSpPr>
        <p:spPr>
          <a:xfrm>
            <a:off x="7884368" y="2348880"/>
            <a:ext cx="1068438" cy="744150"/>
          </a:xfrm>
          <a:prstGeom prst="wedgeRoundRectCallout">
            <a:avLst>
              <a:gd name="adj1" fmla="val 18145"/>
              <a:gd name="adj2" fmla="val -128778"/>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输入</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en-US" b="1" dirty="0">
                <a:solidFill>
                  <a:schemeClr val="tx1"/>
                </a:solidFill>
                <a:latin typeface="Times New Roman" panose="02020603050405020304" pitchFamily="18" charset="0"/>
                <a:cs typeface="Times New Roman" panose="02020603050405020304" pitchFamily="18" charset="0"/>
              </a:rPr>
              <a:t>输出口</a:t>
            </a:r>
          </a:p>
        </p:txBody>
      </p:sp>
      <p:cxnSp>
        <p:nvCxnSpPr>
          <p:cNvPr id="4" name="直接连接符 3"/>
          <p:cNvCxnSpPr/>
          <p:nvPr/>
        </p:nvCxnSpPr>
        <p:spPr>
          <a:xfrm flipH="1">
            <a:off x="4932040" y="4626000"/>
            <a:ext cx="25922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4932039" y="2232000"/>
            <a:ext cx="25922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圆角矩形标注 8"/>
          <p:cNvSpPr/>
          <p:nvPr/>
        </p:nvSpPr>
        <p:spPr>
          <a:xfrm>
            <a:off x="4520191" y="2420888"/>
            <a:ext cx="1404000" cy="362353"/>
          </a:xfrm>
          <a:prstGeom prst="wedgeRoundRectCallout">
            <a:avLst>
              <a:gd name="adj1" fmla="val 997"/>
              <a:gd name="adj2" fmla="val -138041"/>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固定或阵列</a:t>
            </a:r>
          </a:p>
        </p:txBody>
      </p:sp>
      <p:sp>
        <p:nvSpPr>
          <p:cNvPr id="16" name="圆角矩形标注 15"/>
          <p:cNvSpPr/>
          <p:nvPr/>
        </p:nvSpPr>
        <p:spPr>
          <a:xfrm>
            <a:off x="7884368" y="4653136"/>
            <a:ext cx="1068438" cy="744150"/>
          </a:xfrm>
          <a:prstGeom prst="wedgeRoundRectCallout">
            <a:avLst>
              <a:gd name="adj1" fmla="val 18145"/>
              <a:gd name="adj2" fmla="val -128778"/>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输入</a:t>
            </a:r>
            <a:r>
              <a:rPr lang="en-US" altLang="zh-CN" b="1" dirty="0">
                <a:solidFill>
                  <a:schemeClr val="tx1"/>
                </a:solidFill>
                <a:latin typeface="Times New Roman" panose="02020603050405020304" pitchFamily="18" charset="0"/>
                <a:cs typeface="Times New Roman" panose="02020603050405020304" pitchFamily="18" charset="0"/>
              </a:rPr>
              <a:t>/</a:t>
            </a:r>
            <a:r>
              <a:rPr lang="zh-CN" altLang="en-US" b="1" dirty="0">
                <a:solidFill>
                  <a:schemeClr val="tx1"/>
                </a:solidFill>
                <a:latin typeface="Times New Roman" panose="02020603050405020304" pitchFamily="18" charset="0"/>
                <a:cs typeface="Times New Roman" panose="02020603050405020304" pitchFamily="18" charset="0"/>
              </a:rPr>
              <a:t>输出口</a:t>
            </a:r>
          </a:p>
        </p:txBody>
      </p:sp>
      <p:sp>
        <p:nvSpPr>
          <p:cNvPr id="17" name="圆角矩形标注 16"/>
          <p:cNvSpPr/>
          <p:nvPr/>
        </p:nvSpPr>
        <p:spPr>
          <a:xfrm>
            <a:off x="251520" y="1484784"/>
            <a:ext cx="792088" cy="432047"/>
          </a:xfrm>
          <a:prstGeom prst="wedgeRoundRectCallout">
            <a:avLst>
              <a:gd name="adj1" fmla="val -6592"/>
              <a:gd name="adj2" fmla="val 91684"/>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输入</a:t>
            </a:r>
          </a:p>
        </p:txBody>
      </p:sp>
      <p:sp>
        <p:nvSpPr>
          <p:cNvPr id="19" name="圆角矩形标注 18"/>
          <p:cNvSpPr/>
          <p:nvPr/>
        </p:nvSpPr>
        <p:spPr>
          <a:xfrm>
            <a:off x="6020543" y="2420888"/>
            <a:ext cx="858851" cy="372075"/>
          </a:xfrm>
          <a:prstGeom prst="wedgeRoundRectCallout">
            <a:avLst>
              <a:gd name="adj1" fmla="val 16922"/>
              <a:gd name="adj2" fmla="val -88404"/>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反馈</a:t>
            </a:r>
          </a:p>
        </p:txBody>
      </p:sp>
      <p:sp>
        <p:nvSpPr>
          <p:cNvPr id="20" name="圆角矩形标注 19"/>
          <p:cNvSpPr/>
          <p:nvPr/>
        </p:nvSpPr>
        <p:spPr>
          <a:xfrm>
            <a:off x="4394307" y="4797152"/>
            <a:ext cx="1404000" cy="362353"/>
          </a:xfrm>
          <a:prstGeom prst="wedgeRoundRectCallout">
            <a:avLst>
              <a:gd name="adj1" fmla="val 997"/>
              <a:gd name="adj2" fmla="val -138041"/>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a:solidFill>
                  <a:schemeClr val="tx1"/>
                </a:solidFill>
                <a:latin typeface="Times New Roman" panose="02020603050405020304" pitchFamily="18" charset="0"/>
                <a:cs typeface="Times New Roman" panose="02020603050405020304" pitchFamily="18" charset="0"/>
              </a:rPr>
              <a:t>固定或阵列</a:t>
            </a:r>
          </a:p>
        </p:txBody>
      </p:sp>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1000" fill="hold"/>
                                        <p:tgtEl>
                                          <p:spTgt spid="17"/>
                                        </p:tgtEl>
                                        <p:attrNameLst>
                                          <p:attrName>ppt_w</p:attrName>
                                        </p:attrNameLst>
                                      </p:cBhvr>
                                      <p:tavLst>
                                        <p:tav tm="0">
                                          <p:val>
                                            <p:strVal val="#ppt_w*0.70"/>
                                          </p:val>
                                        </p:tav>
                                        <p:tav tm="100000">
                                          <p:val>
                                            <p:strVal val="#ppt_w"/>
                                          </p:val>
                                        </p:tav>
                                      </p:tavLst>
                                    </p:anim>
                                    <p:anim calcmode="lin" valueType="num">
                                      <p:cBhvr>
                                        <p:cTn id="14" dur="1000" fill="hold"/>
                                        <p:tgtEl>
                                          <p:spTgt spid="17"/>
                                        </p:tgtEl>
                                        <p:attrNameLst>
                                          <p:attrName>ppt_h</p:attrName>
                                        </p:attrNameLst>
                                      </p:cBhvr>
                                      <p:tavLst>
                                        <p:tav tm="0">
                                          <p:val>
                                            <p:strVal val="#ppt_h"/>
                                          </p:val>
                                        </p:tav>
                                        <p:tav tm="100000">
                                          <p:val>
                                            <p:strVal val="#ppt_h"/>
                                          </p:val>
                                        </p:tav>
                                      </p:tavLst>
                                    </p:anim>
                                    <p:animEffect transition="in" filter="fade">
                                      <p:cBhvr>
                                        <p:cTn id="15" dur="1000"/>
                                        <p:tgtEl>
                                          <p:spTgt spid="17"/>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ppt_w*0.70"/>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Effect transition="in" filter="fade">
                                      <p:cBhvr>
                                        <p:cTn id="21" dur="1000"/>
                                        <p:tgtEl>
                                          <p:spTgt spid="11"/>
                                        </p:tgtEl>
                                      </p:cBhvr>
                                    </p:animEffect>
                                  </p:childTnLst>
                                </p:cTn>
                              </p:par>
                            </p:childTnLst>
                          </p:cTn>
                        </p:par>
                        <p:par>
                          <p:cTn id="22" fill="hold">
                            <p:stCondLst>
                              <p:cond delay="3000"/>
                            </p:stCondLst>
                            <p:childTnLst>
                              <p:par>
                                <p:cTn id="23" presetID="55"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strVal val="#ppt_w*0.70"/>
                                          </p:val>
                                        </p:tav>
                                        <p:tav tm="100000">
                                          <p:val>
                                            <p:strVal val="#ppt_w"/>
                                          </p:val>
                                        </p:tav>
                                      </p:tavLst>
                                    </p:anim>
                                    <p:anim calcmode="lin" valueType="num">
                                      <p:cBhvr>
                                        <p:cTn id="26" dur="1000" fill="hold"/>
                                        <p:tgtEl>
                                          <p:spTgt spid="13"/>
                                        </p:tgtEl>
                                        <p:attrNameLst>
                                          <p:attrName>ppt_h</p:attrName>
                                        </p:attrNameLst>
                                      </p:cBhvr>
                                      <p:tavLst>
                                        <p:tav tm="0">
                                          <p:val>
                                            <p:strVal val="#ppt_h"/>
                                          </p:val>
                                        </p:tav>
                                        <p:tav tm="100000">
                                          <p:val>
                                            <p:strVal val="#ppt_h"/>
                                          </p:val>
                                        </p:tav>
                                      </p:tavLst>
                                    </p:anim>
                                    <p:animEffect transition="in" filter="fade">
                                      <p:cBhvr>
                                        <p:cTn id="27" dur="1000"/>
                                        <p:tgtEl>
                                          <p:spTgt spid="13"/>
                                        </p:tgtEl>
                                      </p:cBhvr>
                                    </p:animEffect>
                                  </p:childTnLst>
                                </p:cTn>
                              </p:par>
                            </p:childTnLst>
                          </p:cTn>
                        </p:par>
                        <p:par>
                          <p:cTn id="28" fill="hold">
                            <p:stCondLst>
                              <p:cond delay="4000"/>
                            </p:stCondLst>
                            <p:childTnLst>
                              <p:par>
                                <p:cTn id="29" presetID="55"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strVal val="#ppt_w*0.70"/>
                                          </p:val>
                                        </p:tav>
                                        <p:tav tm="100000">
                                          <p:val>
                                            <p:strVal val="#ppt_w"/>
                                          </p:val>
                                        </p:tav>
                                      </p:tavLst>
                                    </p:anim>
                                    <p:anim calcmode="lin" valueType="num">
                                      <p:cBhvr>
                                        <p:cTn id="32" dur="1000" fill="hold"/>
                                        <p:tgtEl>
                                          <p:spTgt spid="16"/>
                                        </p:tgtEl>
                                        <p:attrNameLst>
                                          <p:attrName>ppt_h</p:attrName>
                                        </p:attrNameLst>
                                      </p:cBhvr>
                                      <p:tavLst>
                                        <p:tav tm="0">
                                          <p:val>
                                            <p:strVal val="#ppt_h"/>
                                          </p:val>
                                        </p:tav>
                                        <p:tav tm="100000">
                                          <p:val>
                                            <p:strVal val="#ppt_h"/>
                                          </p:val>
                                        </p:tav>
                                      </p:tavLst>
                                    </p:anim>
                                    <p:animEffect transition="in" filter="fade">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strVal val="#ppt_w*0.70"/>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Effect transition="in" filter="fade">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strVal val="#ppt_w*0.70"/>
                                          </p:val>
                                        </p:tav>
                                        <p:tav tm="100000">
                                          <p:val>
                                            <p:strVal val="#ppt_w"/>
                                          </p:val>
                                        </p:tav>
                                      </p:tavLst>
                                    </p:anim>
                                    <p:anim calcmode="lin" valueType="num">
                                      <p:cBhvr>
                                        <p:cTn id="46" dur="1000" fill="hold"/>
                                        <p:tgtEl>
                                          <p:spTgt spid="9"/>
                                        </p:tgtEl>
                                        <p:attrNameLst>
                                          <p:attrName>ppt_h</p:attrName>
                                        </p:attrNameLst>
                                      </p:cBhvr>
                                      <p:tavLst>
                                        <p:tav tm="0">
                                          <p:val>
                                            <p:strVal val="#ppt_h"/>
                                          </p:val>
                                        </p:tav>
                                        <p:tav tm="100000">
                                          <p:val>
                                            <p:strVal val="#ppt_h"/>
                                          </p:val>
                                        </p:tav>
                                      </p:tavLst>
                                    </p:anim>
                                    <p:animEffect transition="in" filter="fade">
                                      <p:cBhvr>
                                        <p:cTn id="47" dur="1000"/>
                                        <p:tgtEl>
                                          <p:spTgt spid="9"/>
                                        </p:tgtEl>
                                      </p:cBhvr>
                                    </p:animEffect>
                                  </p:childTnLst>
                                </p:cTn>
                              </p:par>
                            </p:childTnLst>
                          </p:cTn>
                        </p:par>
                        <p:par>
                          <p:cTn id="48" fill="hold">
                            <p:stCondLst>
                              <p:cond delay="1000"/>
                            </p:stCondLst>
                            <p:childTnLst>
                              <p:par>
                                <p:cTn id="49" presetID="55"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1000" fill="hold"/>
                                        <p:tgtEl>
                                          <p:spTgt spid="20"/>
                                        </p:tgtEl>
                                        <p:attrNameLst>
                                          <p:attrName>ppt_w</p:attrName>
                                        </p:attrNameLst>
                                      </p:cBhvr>
                                      <p:tavLst>
                                        <p:tav tm="0">
                                          <p:val>
                                            <p:strVal val="#ppt_w*0.70"/>
                                          </p:val>
                                        </p:tav>
                                        <p:tav tm="100000">
                                          <p:val>
                                            <p:strVal val="#ppt_w"/>
                                          </p:val>
                                        </p:tav>
                                      </p:tavLst>
                                    </p:anim>
                                    <p:anim calcmode="lin" valueType="num">
                                      <p:cBhvr>
                                        <p:cTn id="52" dur="1000" fill="hold"/>
                                        <p:tgtEl>
                                          <p:spTgt spid="20"/>
                                        </p:tgtEl>
                                        <p:attrNameLst>
                                          <p:attrName>ppt_h</p:attrName>
                                        </p:attrNameLst>
                                      </p:cBhvr>
                                      <p:tavLst>
                                        <p:tav tm="0">
                                          <p:val>
                                            <p:strVal val="#ppt_h"/>
                                          </p:val>
                                        </p:tav>
                                        <p:tav tm="100000">
                                          <p:val>
                                            <p:strVal val="#ppt_h"/>
                                          </p:val>
                                        </p:tav>
                                      </p:tavLst>
                                    </p:anim>
                                    <p:animEffect transition="in" filter="fade">
                                      <p:cBhvr>
                                        <p:cTn id="53" dur="10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par>
                                <p:cTn id="59" presetID="22" presetClass="entr" presetSubtype="2"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right)">
                                      <p:cBhvr>
                                        <p:cTn id="61" dur="500"/>
                                        <p:tgtEl>
                                          <p:spTgt spid="4"/>
                                        </p:tgtEl>
                                      </p:cBhvr>
                                    </p:animEffect>
                                  </p:childTnLst>
                                </p:cTn>
                              </p:par>
                            </p:childTnLst>
                          </p:cTn>
                        </p:par>
                        <p:par>
                          <p:cTn id="62" fill="hold">
                            <p:stCondLst>
                              <p:cond delay="500"/>
                            </p:stCondLst>
                            <p:childTnLst>
                              <p:par>
                                <p:cTn id="63" presetID="55"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p:cTn id="65" dur="1000" fill="hold"/>
                                        <p:tgtEl>
                                          <p:spTgt spid="19"/>
                                        </p:tgtEl>
                                        <p:attrNameLst>
                                          <p:attrName>ppt_w</p:attrName>
                                        </p:attrNameLst>
                                      </p:cBhvr>
                                      <p:tavLst>
                                        <p:tav tm="0">
                                          <p:val>
                                            <p:strVal val="#ppt_w*0.70"/>
                                          </p:val>
                                        </p:tav>
                                        <p:tav tm="100000">
                                          <p:val>
                                            <p:strVal val="#ppt_w"/>
                                          </p:val>
                                        </p:tav>
                                      </p:tavLst>
                                    </p:anim>
                                    <p:anim calcmode="lin" valueType="num">
                                      <p:cBhvr>
                                        <p:cTn id="66" dur="1000" fill="hold"/>
                                        <p:tgtEl>
                                          <p:spTgt spid="19"/>
                                        </p:tgtEl>
                                        <p:attrNameLst>
                                          <p:attrName>ppt_h</p:attrName>
                                        </p:attrNameLst>
                                      </p:cBhvr>
                                      <p:tavLst>
                                        <p:tav tm="0">
                                          <p:val>
                                            <p:strVal val="#ppt_h"/>
                                          </p:val>
                                        </p:tav>
                                        <p:tav tm="100000">
                                          <p:val>
                                            <p:strVal val="#ppt_h"/>
                                          </p:val>
                                        </p:tav>
                                      </p:tavLst>
                                    </p:anim>
                                    <p:animEffect transition="in" filter="fade">
                                      <p:cBhvr>
                                        <p:cTn id="67" dur="1000"/>
                                        <p:tgtEl>
                                          <p:spTgt spid="19"/>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1000" fill="hold"/>
                                        <p:tgtEl>
                                          <p:spTgt spid="12"/>
                                        </p:tgtEl>
                                        <p:attrNameLst>
                                          <p:attrName>ppt_w</p:attrName>
                                        </p:attrNameLst>
                                      </p:cBhvr>
                                      <p:tavLst>
                                        <p:tav tm="0">
                                          <p:val>
                                            <p:strVal val="#ppt_w*0.70"/>
                                          </p:val>
                                        </p:tav>
                                        <p:tav tm="100000">
                                          <p:val>
                                            <p:strVal val="#ppt_w"/>
                                          </p:val>
                                        </p:tav>
                                      </p:tavLst>
                                    </p:anim>
                                    <p:anim calcmode="lin" valueType="num">
                                      <p:cBhvr>
                                        <p:cTn id="71" dur="1000" fill="hold"/>
                                        <p:tgtEl>
                                          <p:spTgt spid="12"/>
                                        </p:tgtEl>
                                        <p:attrNameLst>
                                          <p:attrName>ppt_h</p:attrName>
                                        </p:attrNameLst>
                                      </p:cBhvr>
                                      <p:tavLst>
                                        <p:tav tm="0">
                                          <p:val>
                                            <p:strVal val="#ppt_h"/>
                                          </p:val>
                                        </p:tav>
                                        <p:tav tm="100000">
                                          <p:val>
                                            <p:strVal val="#ppt_h"/>
                                          </p:val>
                                        </p:tav>
                                      </p:tavLst>
                                    </p:anim>
                                    <p:animEffect transition="in" filter="fade">
                                      <p:cBhvr>
                                        <p:cTn id="72" dur="10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0486"/>
                                        </p:tgtEl>
                                        <p:attrNameLst>
                                          <p:attrName>style.visibility</p:attrName>
                                        </p:attrNameLst>
                                      </p:cBhvr>
                                      <p:to>
                                        <p:strVal val="visible"/>
                                      </p:to>
                                    </p:set>
                                    <p:animEffect transition="in" filter="dissolve">
                                      <p:cBhvr>
                                        <p:cTn id="7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7" grpId="0" animBg="1"/>
      <p:bldP spid="8" grpId="0" animBg="1"/>
      <p:bldP spid="11" grpId="0" animBg="1"/>
      <p:bldP spid="12" grpId="0" animBg="1"/>
      <p:bldP spid="13" grpId="0" animBg="1"/>
      <p:bldP spid="9" grpId="0" animBg="1"/>
      <p:bldP spid="16" grpId="0" animBg="1"/>
      <p:bldP spid="17"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7" name="Rectangle 2"/>
          <p:cNvSpPr>
            <a:spLocks noGrp="1" noChangeArrowheads="1"/>
          </p:cNvSpPr>
          <p:nvPr/>
        </p:nvSpPr>
        <p:spPr bwMode="auto">
          <a:xfrm>
            <a:off x="1174750" y="260350"/>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§2.2.5 GAL</a:t>
            </a:r>
            <a:r>
              <a:rPr lang="zh-CN" altLang="en-US" sz="3000" b="1" dirty="0">
                <a:solidFill>
                  <a:srgbClr val="000000"/>
                </a:solidFill>
                <a:latin typeface="Times New Roman" pitchFamily="18" charset="0"/>
                <a:cs typeface="Times New Roman" pitchFamily="18" charset="0"/>
              </a:rPr>
              <a:t>结构原理</a:t>
            </a:r>
          </a:p>
        </p:txBody>
      </p:sp>
      <p:sp>
        <p:nvSpPr>
          <p:cNvPr id="21509" name="矩形 7"/>
          <p:cNvSpPr>
            <a:spLocks noChangeArrowheads="1"/>
          </p:cNvSpPr>
          <p:nvPr/>
        </p:nvSpPr>
        <p:spPr bwMode="auto">
          <a:xfrm>
            <a:off x="1042988" y="1341438"/>
            <a:ext cx="3457575"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GAL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Generic Array Logic</a:t>
            </a:r>
            <a:r>
              <a:rPr lang="zh-CN" altLang="en-US" sz="2200" b="1" dirty="0">
                <a:solidFill>
                  <a:srgbClr val="000514"/>
                </a:solidFill>
                <a:latin typeface="Times New Roman" pitchFamily="18" charset="0"/>
                <a:cs typeface="Times New Roman" pitchFamily="18" charset="0"/>
              </a:rPr>
              <a:t>）通用阵列逻辑。</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或阵列不可编程，与阵列可编程。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电可擦除重复编程。</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输出部分增加了输出逻辑宏单元（</a:t>
            </a:r>
            <a:r>
              <a:rPr lang="en-US" altLang="zh-CN" sz="2200" b="1" dirty="0">
                <a:solidFill>
                  <a:srgbClr val="000514"/>
                </a:solidFill>
                <a:latin typeface="Times New Roman" pitchFamily="18" charset="0"/>
                <a:cs typeface="Times New Roman" pitchFamily="18" charset="0"/>
              </a:rPr>
              <a:t>OLMC</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Output Logic Macro Cell</a:t>
            </a:r>
            <a:r>
              <a:rPr lang="zh-CN" altLang="en-US" sz="2200" b="1" dirty="0">
                <a:solidFill>
                  <a:srgbClr val="000514"/>
                </a:solidFill>
                <a:latin typeface="Times New Roman" pitchFamily="18" charset="0"/>
                <a:cs typeface="Times New Roman" pitchFamily="18" charset="0"/>
              </a:rPr>
              <a:t>），可配置成专用组合输出、专用输入、组合输出双向口、寄存器输出、寄存器输出双向口等。</a:t>
            </a:r>
            <a:endParaRPr lang="en-US" altLang="zh-CN" sz="2200" b="1" dirty="0">
              <a:solidFill>
                <a:srgbClr val="000514"/>
              </a:solidFill>
              <a:latin typeface="Times New Roman" pitchFamily="18" charset="0"/>
              <a:cs typeface="Times New Roman" pitchFamily="18" charset="0"/>
            </a:endParaRP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800100"/>
            <a:ext cx="4535487" cy="59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8028384" y="1124744"/>
            <a:ext cx="2880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164288" y="345559"/>
            <a:ext cx="1152128" cy="369332"/>
          </a:xfrm>
          <a:prstGeom prst="rect">
            <a:avLst/>
          </a:prstGeom>
          <a:noFill/>
        </p:spPr>
        <p:txBody>
          <a:bodyPr wrap="square" rtlCol="0">
            <a:spAutoFit/>
          </a:bodyPr>
          <a:lstStyle/>
          <a:p>
            <a:r>
              <a:rPr lang="zh-CN" altLang="en-US" b="1" dirty="0">
                <a:solidFill>
                  <a:srgbClr val="FF0000"/>
                </a:solidFill>
              </a:rPr>
              <a:t>三态门</a:t>
            </a:r>
          </a:p>
        </p:txBody>
      </p:sp>
      <p:cxnSp>
        <p:nvCxnSpPr>
          <p:cNvPr id="5" name="直接连接符 4"/>
          <p:cNvCxnSpPr/>
          <p:nvPr/>
        </p:nvCxnSpPr>
        <p:spPr>
          <a:xfrm>
            <a:off x="8028384" y="714891"/>
            <a:ext cx="144016" cy="40985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020272" y="1700808"/>
            <a:ext cx="2015778" cy="1296144"/>
          </a:xfrm>
          <a:prstGeom prst="rect">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1000"/>
                                        <p:tgtEl>
                                          <p:spTgt spid="21507"/>
                                        </p:tgtEl>
                                      </p:cBhvr>
                                    </p:animEffect>
                                    <p:anim calcmode="lin" valueType="num">
                                      <p:cBhvr>
                                        <p:cTn id="8" dur="1000" fill="hold"/>
                                        <p:tgtEl>
                                          <p:spTgt spid="21507"/>
                                        </p:tgtEl>
                                        <p:attrNameLst>
                                          <p:attrName>ppt_x</p:attrName>
                                        </p:attrNameLst>
                                      </p:cBhvr>
                                      <p:tavLst>
                                        <p:tav tm="0">
                                          <p:val>
                                            <p:strVal val="#ppt_x"/>
                                          </p:val>
                                        </p:tav>
                                        <p:tav tm="100000">
                                          <p:val>
                                            <p:strVal val="#ppt_x"/>
                                          </p:val>
                                        </p:tav>
                                      </p:tavLst>
                                    </p:anim>
                                    <p:anim calcmode="lin" valueType="num">
                                      <p:cBhvr>
                                        <p:cTn id="9" dur="1000" fill="hold"/>
                                        <p:tgtEl>
                                          <p:spTgt spid="2150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21509">
                                            <p:txEl>
                                              <p:pRg st="0" end="0"/>
                                            </p:txEl>
                                          </p:spTgt>
                                        </p:tgtEl>
                                        <p:attrNameLst>
                                          <p:attrName>style.visibility</p:attrName>
                                        </p:attrNameLst>
                                      </p:cBhvr>
                                      <p:to>
                                        <p:strVal val="visible"/>
                                      </p:to>
                                    </p:set>
                                    <p:animEffect transition="in" filter="dissolve">
                                      <p:cBhvr>
                                        <p:cTn id="13" dur="500"/>
                                        <p:tgtEl>
                                          <p:spTgt spid="21509">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fade">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1509">
                                            <p:txEl>
                                              <p:pRg st="1" end="1"/>
                                            </p:txEl>
                                          </p:spTgt>
                                        </p:tgtEl>
                                        <p:attrNameLst>
                                          <p:attrName>style.visibility</p:attrName>
                                        </p:attrNameLst>
                                      </p:cBhvr>
                                      <p:to>
                                        <p:strVal val="visible"/>
                                      </p:to>
                                    </p:set>
                                    <p:animEffect transition="in" filter="dissolve">
                                      <p:cBhvr>
                                        <p:cTn id="22" dur="500"/>
                                        <p:tgtEl>
                                          <p:spTgt spid="2150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1509">
                                            <p:txEl>
                                              <p:pRg st="2" end="2"/>
                                            </p:txEl>
                                          </p:spTgt>
                                        </p:tgtEl>
                                        <p:attrNameLst>
                                          <p:attrName>style.visibility</p:attrName>
                                        </p:attrNameLst>
                                      </p:cBhvr>
                                      <p:to>
                                        <p:strVal val="visible"/>
                                      </p:to>
                                    </p:set>
                                    <p:animEffect transition="in" filter="dissolve">
                                      <p:cBhvr>
                                        <p:cTn id="27" dur="500"/>
                                        <p:tgtEl>
                                          <p:spTgt spid="2150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509">
                                            <p:txEl>
                                              <p:pRg st="3" end="3"/>
                                            </p:txEl>
                                          </p:spTgt>
                                        </p:tgtEl>
                                        <p:attrNameLst>
                                          <p:attrName>style.visibility</p:attrName>
                                        </p:attrNameLst>
                                      </p:cBhvr>
                                      <p:to>
                                        <p:strVal val="visible"/>
                                      </p:to>
                                    </p:set>
                                    <p:animEffect transition="in" filter="dissolve">
                                      <p:cBhvr>
                                        <p:cTn id="32" dur="500"/>
                                        <p:tgtEl>
                                          <p:spTgt spid="21509">
                                            <p:txEl>
                                              <p:pRg st="3" end="3"/>
                                            </p:txEl>
                                          </p:spTgt>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heel(1)">
                                      <p:cBhvr>
                                        <p:cTn id="36" dur="1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heel(1)">
                                      <p:cBhvr>
                                        <p:cTn id="41" dur="1000"/>
                                        <p:tgtEl>
                                          <p:spTgt spid="2"/>
                                        </p:tgtEl>
                                      </p:cBhvr>
                                    </p:animEffect>
                                  </p:childTnLst>
                                </p:cTn>
                              </p:par>
                            </p:childTnLst>
                          </p:cTn>
                        </p:par>
                        <p:par>
                          <p:cTn id="42" fill="hold">
                            <p:stCondLst>
                              <p:cond delay="1000"/>
                            </p:stCondLst>
                            <p:childTnLst>
                              <p:par>
                                <p:cTn id="43" presetID="14" presetClass="entr" presetSubtype="10"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randombar(horizontal)">
                                      <p:cBhvr>
                                        <p:cTn id="45" dur="500"/>
                                        <p:tgtEl>
                                          <p:spTgt spid="3"/>
                                        </p:tgtEl>
                                      </p:cBhvr>
                                    </p:animEffect>
                                  </p:childTnLst>
                                </p:cTn>
                              </p:par>
                            </p:childTnLst>
                          </p:cTn>
                        </p:par>
                        <p:par>
                          <p:cTn id="46" fill="hold">
                            <p:stCondLst>
                              <p:cond delay="1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 grpId="0" animBg="1"/>
      <p:bldP spid="3"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07" name="Rectangle 2"/>
          <p:cNvSpPr>
            <a:spLocks noGrp="1" noChangeArrowheads="1"/>
          </p:cNvSpPr>
          <p:nvPr/>
        </p:nvSpPr>
        <p:spPr bwMode="auto">
          <a:xfrm>
            <a:off x="1174750" y="260350"/>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§2.2.5 GAL</a:t>
            </a:r>
            <a:r>
              <a:rPr lang="zh-CN" altLang="en-US" sz="3000" b="1">
                <a:solidFill>
                  <a:srgbClr val="000000"/>
                </a:solidFill>
                <a:latin typeface="Times New Roman" pitchFamily="18" charset="0"/>
                <a:cs typeface="Times New Roman" pitchFamily="18" charset="0"/>
              </a:rPr>
              <a:t>结构原理</a:t>
            </a:r>
          </a:p>
        </p:txBody>
      </p:sp>
      <p:pic>
        <p:nvPicPr>
          <p:cNvPr id="2150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4836" t="14011" b="63162"/>
          <a:stretch/>
        </p:blipFill>
        <p:spPr bwMode="auto">
          <a:xfrm>
            <a:off x="1353482" y="980728"/>
            <a:ext cx="6314862" cy="4207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5328000" y="1916832"/>
            <a:ext cx="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482000" y="2375976"/>
            <a:ext cx="874800" cy="0"/>
          </a:xfrm>
          <a:prstGeom prst="line">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480400" y="980728"/>
            <a:ext cx="0" cy="1584176"/>
          </a:xfrm>
          <a:prstGeom prst="line">
            <a:avLst/>
          </a:prstGeom>
          <a:ln w="571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482000" y="2592000"/>
            <a:ext cx="1027200" cy="0"/>
          </a:xfrm>
          <a:prstGeom prst="line">
            <a:avLst/>
          </a:prstGeom>
          <a:ln w="57150">
            <a:solidFill>
              <a:srgbClr val="00FF99"/>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634000" y="1983522"/>
            <a:ext cx="0" cy="101343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470590" y="2996952"/>
            <a:ext cx="0" cy="171000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456800" y="4687176"/>
            <a:ext cx="1027200" cy="0"/>
          </a:xfrm>
          <a:prstGeom prst="line">
            <a:avLst/>
          </a:prstGeom>
          <a:ln w="5715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54000" y="2996952"/>
            <a:ext cx="208800" cy="0"/>
          </a:xfrm>
          <a:prstGeom prst="line">
            <a:avLst/>
          </a:prstGeom>
          <a:ln w="5715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矩形 7"/>
          <p:cNvSpPr>
            <a:spLocks noChangeArrowheads="1"/>
          </p:cNvSpPr>
          <p:nvPr/>
        </p:nvSpPr>
        <p:spPr bwMode="auto">
          <a:xfrm>
            <a:off x="1331020" y="5229200"/>
            <a:ext cx="7201420" cy="13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FF0000"/>
                </a:solidFill>
                <a:latin typeface="Times New Roman" pitchFamily="18" charset="0"/>
                <a:cs typeface="Times New Roman" pitchFamily="18" charset="0"/>
              </a:rPr>
              <a:t>本单元输出反馈回本单元</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0FF"/>
                </a:solidFill>
                <a:latin typeface="Times New Roman" pitchFamily="18" charset="0"/>
                <a:cs typeface="Times New Roman" pitchFamily="18" charset="0"/>
              </a:rPr>
              <a:t>本单元输出反馈到相邻下一个单元</a:t>
            </a:r>
            <a:endParaRPr lang="en-US" altLang="zh-CN" sz="2200" b="1" dirty="0">
              <a:solidFill>
                <a:srgbClr val="0000FF"/>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9900"/>
                </a:solidFill>
                <a:latin typeface="Times New Roman" pitchFamily="18" charset="0"/>
                <a:cs typeface="Times New Roman" pitchFamily="18" charset="0"/>
              </a:rPr>
              <a:t>相邻上一个单元输出反馈回本单元</a:t>
            </a:r>
            <a:endParaRPr lang="en-US" altLang="zh-CN" sz="2200" b="1" dirty="0">
              <a:solidFill>
                <a:srgbClr val="009900"/>
              </a:solidFill>
              <a:latin typeface="Times New Roman" pitchFamily="18" charset="0"/>
              <a:cs typeface="Times New Roman" pitchFamily="18" charset="0"/>
            </a:endParaRP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dirty="0"/>
          </a:p>
        </p:txBody>
      </p:sp>
    </p:spTree>
    <p:extLst>
      <p:ext uri="{BB962C8B-B14F-4D97-AF65-F5344CB8AC3E}">
        <p14:creationId xmlns:p14="http://schemas.microsoft.com/office/powerpoint/2010/main" val="22914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ppt_w</p:attrName>
                                        </p:attrNameLst>
                                      </p:cBhvr>
                                      <p:tavLst>
                                        <p:tav tm="0">
                                          <p:val>
                                            <p:fltVal val="0"/>
                                          </p:val>
                                        </p:tav>
                                        <p:tav tm="100000">
                                          <p:val>
                                            <p:strVal val="#ppt_w"/>
                                          </p:val>
                                        </p:tav>
                                      </p:tavLst>
                                    </p:anim>
                                    <p:anim calcmode="lin" valueType="num">
                                      <p:cBhvr>
                                        <p:cTn id="8" dur="500" fill="hold"/>
                                        <p:tgtEl>
                                          <p:spTgt spid="21508"/>
                                        </p:tgtEl>
                                        <p:attrNameLst>
                                          <p:attrName>ppt_h</p:attrName>
                                        </p:attrNameLst>
                                      </p:cBhvr>
                                      <p:tavLst>
                                        <p:tav tm="0">
                                          <p:val>
                                            <p:fltVal val="0"/>
                                          </p:val>
                                        </p:tav>
                                        <p:tav tm="100000">
                                          <p:val>
                                            <p:strVal val="#ppt_h"/>
                                          </p:val>
                                        </p:tav>
                                      </p:tavLst>
                                    </p:anim>
                                    <p:animEffect transition="in" filter="fade">
                                      <p:cBhvr>
                                        <p:cTn id="9" dur="500"/>
                                        <p:tgtEl>
                                          <p:spTgt spid="2150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Effect transition="in" filter="dissolve">
                                      <p:cBhvr>
                                        <p:cTn id="14" dur="500"/>
                                        <p:tgtEl>
                                          <p:spTgt spid="31">
                                            <p:txEl>
                                              <p:pRg st="0" end="0"/>
                                            </p:txEl>
                                          </p:spTgt>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
                                            <p:txEl>
                                              <p:pRg st="1" end="1"/>
                                            </p:txEl>
                                          </p:spTgt>
                                        </p:tgtEl>
                                        <p:attrNameLst>
                                          <p:attrName>style.visibility</p:attrName>
                                        </p:attrNameLst>
                                      </p:cBhvr>
                                      <p:to>
                                        <p:strVal val="visible"/>
                                      </p:to>
                                    </p:set>
                                    <p:animEffect transition="in" filter="dissolve">
                                      <p:cBhvr>
                                        <p:cTn id="27" dur="500"/>
                                        <p:tgtEl>
                                          <p:spTgt spid="31">
                                            <p:txEl>
                                              <p:pRg st="1" end="1"/>
                                            </p:txEl>
                                          </p:spTgt>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10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15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500"/>
                                        <p:tgtEl>
                                          <p:spTgt spid="25"/>
                                        </p:tgtEl>
                                      </p:cBhvr>
                                    </p:animEffect>
                                  </p:childTnLst>
                                </p:cTn>
                              </p:par>
                            </p:childTnLst>
                          </p:cTn>
                        </p:par>
                        <p:par>
                          <p:cTn id="40" fill="hold">
                            <p:stCondLst>
                              <p:cond delay="2000"/>
                            </p:stCondLst>
                            <p:childTnLst>
                              <p:par>
                                <p:cTn id="41" presetID="22" presetClass="entr" presetSubtype="2"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righ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1">
                                            <p:txEl>
                                              <p:pRg st="2" end="2"/>
                                            </p:txEl>
                                          </p:spTgt>
                                        </p:tgtEl>
                                        <p:attrNameLst>
                                          <p:attrName>style.visibility</p:attrName>
                                        </p:attrNameLst>
                                      </p:cBhvr>
                                      <p:to>
                                        <p:strVal val="visible"/>
                                      </p:to>
                                    </p:set>
                                    <p:animEffect transition="in" filter="dissolve">
                                      <p:cBhvr>
                                        <p:cTn id="48" dur="500"/>
                                        <p:tgtEl>
                                          <p:spTgt spid="31">
                                            <p:txEl>
                                              <p:pRg st="2" end="2"/>
                                            </p:txEl>
                                          </p:spTgt>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right)">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2532" name="Rectangle 2"/>
          <p:cNvSpPr>
            <a:spLocks noGrp="1" noChangeArrowheads="1"/>
          </p:cNvSpPr>
          <p:nvPr/>
        </p:nvSpPr>
        <p:spPr bwMode="auto">
          <a:xfrm>
            <a:off x="1174750" y="404813"/>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§2.2.5 GAL</a:t>
            </a:r>
            <a:r>
              <a:rPr lang="zh-CN" altLang="en-US" sz="3000" b="1">
                <a:solidFill>
                  <a:srgbClr val="000000"/>
                </a:solidFill>
                <a:latin typeface="Times New Roman" pitchFamily="18" charset="0"/>
                <a:cs typeface="Times New Roman" pitchFamily="18" charset="0"/>
              </a:rPr>
              <a:t>结构原理</a:t>
            </a:r>
          </a:p>
        </p:txBody>
      </p:sp>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92375"/>
            <a:ext cx="3748088"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Text Box 13"/>
          <p:cNvSpPr txBox="1">
            <a:spLocks noChangeArrowheads="1"/>
          </p:cNvSpPr>
          <p:nvPr/>
        </p:nvSpPr>
        <p:spPr bwMode="auto">
          <a:xfrm>
            <a:off x="1403350" y="117792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dirty="0">
                <a:solidFill>
                  <a:srgbClr val="0070C0"/>
                </a:solidFill>
                <a:latin typeface="Times New Roman" pitchFamily="18" charset="0"/>
                <a:cs typeface="Times New Roman" pitchFamily="18" charset="0"/>
              </a:rPr>
              <a:t>输出逻辑宏单元</a:t>
            </a:r>
            <a:r>
              <a:rPr lang="en-US" altLang="zh-CN" sz="2800" b="1" dirty="0">
                <a:solidFill>
                  <a:srgbClr val="0070C0"/>
                </a:solidFill>
                <a:latin typeface="Times New Roman" pitchFamily="18" charset="0"/>
                <a:cs typeface="Times New Roman" pitchFamily="18" charset="0"/>
              </a:rPr>
              <a:t>OLMC</a:t>
            </a:r>
            <a:endParaRPr lang="zh-CN" altLang="en-US" sz="2800" b="1" dirty="0">
              <a:solidFill>
                <a:srgbClr val="0070C0"/>
              </a:solidFill>
              <a:latin typeface="Times New Roman" pitchFamily="18" charset="0"/>
              <a:cs typeface="Times New Roman" pitchFamily="18" charset="0"/>
            </a:endParaRPr>
          </a:p>
        </p:txBody>
      </p:sp>
      <p:sp>
        <p:nvSpPr>
          <p:cNvPr id="22535" name="Rectangle 2"/>
          <p:cNvSpPr>
            <a:spLocks noGrp="1" noChangeArrowheads="1"/>
          </p:cNvSpPr>
          <p:nvPr>
            <p:ph type="title"/>
          </p:nvPr>
        </p:nvSpPr>
        <p:spPr>
          <a:xfrm>
            <a:off x="971550" y="1773238"/>
            <a:ext cx="5400675" cy="647700"/>
          </a:xfrm>
        </p:spPr>
        <p:txBody>
          <a:bodyPr/>
          <a:lstStyle/>
          <a:p>
            <a:pPr algn="l">
              <a:lnSpc>
                <a:spcPct val="125000"/>
              </a:lnSpc>
              <a:spcBef>
                <a:spcPct val="55000"/>
              </a:spcBef>
            </a:pPr>
            <a:r>
              <a:rPr lang="zh-CN" altLang="en-US" sz="2400" b="1">
                <a:solidFill>
                  <a:srgbClr val="FF6600"/>
                </a:solidFill>
                <a:latin typeface="Times New Roman" pitchFamily="18" charset="0"/>
                <a:cs typeface="Times New Roman" pitchFamily="18" charset="0"/>
              </a:rPr>
              <a:t>（</a:t>
            </a:r>
            <a:r>
              <a:rPr lang="en-US" altLang="zh-CN" sz="2400" b="1">
                <a:solidFill>
                  <a:srgbClr val="FF6600"/>
                </a:solidFill>
                <a:latin typeface="Times New Roman" pitchFamily="18" charset="0"/>
                <a:cs typeface="Times New Roman" pitchFamily="18" charset="0"/>
              </a:rPr>
              <a:t>1</a:t>
            </a:r>
            <a:r>
              <a:rPr lang="zh-CN" altLang="en-US" sz="2400" b="1">
                <a:solidFill>
                  <a:srgbClr val="FF6600"/>
                </a:solidFill>
                <a:latin typeface="Times New Roman" pitchFamily="18" charset="0"/>
                <a:cs typeface="Times New Roman" pitchFamily="18" charset="0"/>
              </a:rPr>
              <a:t>）寄存器模式（</a:t>
            </a:r>
            <a:r>
              <a:rPr lang="en-US" altLang="zh-CN" sz="2400" b="1">
                <a:solidFill>
                  <a:srgbClr val="FF6600"/>
                </a:solidFill>
                <a:latin typeface="Times New Roman" pitchFamily="18" charset="0"/>
                <a:cs typeface="Times New Roman" pitchFamily="18" charset="0"/>
              </a:rPr>
              <a:t>2</a:t>
            </a:r>
            <a:r>
              <a:rPr lang="zh-CN" altLang="en-US" sz="2400" b="1">
                <a:solidFill>
                  <a:srgbClr val="FF6600"/>
                </a:solidFill>
                <a:latin typeface="Times New Roman" pitchFamily="18" charset="0"/>
                <a:cs typeface="Times New Roman" pitchFamily="18" charset="0"/>
              </a:rPr>
              <a:t>种）</a:t>
            </a:r>
          </a:p>
        </p:txBody>
      </p:sp>
      <p:pic>
        <p:nvPicPr>
          <p:cNvPr id="225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113" y="2781300"/>
            <a:ext cx="4198937"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7" name="矩形 12"/>
          <p:cNvSpPr>
            <a:spLocks noChangeArrowheads="1"/>
          </p:cNvSpPr>
          <p:nvPr/>
        </p:nvSpPr>
        <p:spPr bwMode="auto">
          <a:xfrm>
            <a:off x="1046163" y="5300663"/>
            <a:ext cx="34575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异或门输出经</a:t>
            </a:r>
            <a:r>
              <a:rPr lang="en-US" altLang="zh-CN" sz="2000" b="1">
                <a:solidFill>
                  <a:srgbClr val="000514"/>
                </a:solidFill>
                <a:latin typeface="Times New Roman" pitchFamily="18" charset="0"/>
                <a:cs typeface="Times New Roman" pitchFamily="18" charset="0"/>
              </a:rPr>
              <a:t>D</a:t>
            </a:r>
            <a:r>
              <a:rPr lang="zh-CN" altLang="en-US" sz="2000" b="1">
                <a:solidFill>
                  <a:srgbClr val="000514"/>
                </a:solidFill>
                <a:latin typeface="Times New Roman" pitchFamily="18" charset="0"/>
                <a:cs typeface="Times New Roman" pitchFamily="18" charset="0"/>
              </a:rPr>
              <a:t>触发器至三态门，触发器时钟端连公共</a:t>
            </a:r>
            <a:r>
              <a:rPr lang="en-US" altLang="zh-CN" sz="2000" b="1">
                <a:solidFill>
                  <a:srgbClr val="000514"/>
                </a:solidFill>
                <a:latin typeface="Times New Roman" pitchFamily="18" charset="0"/>
                <a:cs typeface="Times New Roman" pitchFamily="18" charset="0"/>
              </a:rPr>
              <a:t>CLK</a:t>
            </a:r>
            <a:r>
              <a:rPr lang="zh-CN" altLang="en-US" sz="2000" b="1">
                <a:solidFill>
                  <a:srgbClr val="000514"/>
                </a:solidFill>
                <a:latin typeface="Times New Roman" pitchFamily="18" charset="0"/>
                <a:cs typeface="Times New Roman" pitchFamily="18" charset="0"/>
              </a:rPr>
              <a:t>，三态门使能端连公共</a:t>
            </a:r>
            <a:r>
              <a:rPr lang="en-US" altLang="zh-CN" sz="2000" b="1">
                <a:solidFill>
                  <a:srgbClr val="000514"/>
                </a:solidFill>
                <a:latin typeface="Times New Roman" pitchFamily="18" charset="0"/>
                <a:cs typeface="Times New Roman" pitchFamily="18" charset="0"/>
              </a:rPr>
              <a:t>OE</a:t>
            </a:r>
            <a:r>
              <a:rPr lang="zh-CN" altLang="en-US" sz="2000" b="1">
                <a:solidFill>
                  <a:srgbClr val="000514"/>
                </a:solidFill>
                <a:latin typeface="Times New Roman" pitchFamily="18" charset="0"/>
                <a:cs typeface="Times New Roman" pitchFamily="18" charset="0"/>
              </a:rPr>
              <a:t>，触发器反馈。</a:t>
            </a:r>
            <a:endParaRPr lang="en-US" altLang="zh-CN" sz="2000" b="1">
              <a:solidFill>
                <a:srgbClr val="000514"/>
              </a:solidFill>
              <a:latin typeface="Times New Roman" pitchFamily="18" charset="0"/>
              <a:cs typeface="Times New Roman" pitchFamily="18" charset="0"/>
            </a:endParaRPr>
          </a:p>
        </p:txBody>
      </p:sp>
      <p:sp>
        <p:nvSpPr>
          <p:cNvPr id="22538" name="矩形 13"/>
          <p:cNvSpPr>
            <a:spLocks noChangeArrowheads="1"/>
          </p:cNvSpPr>
          <p:nvPr/>
        </p:nvSpPr>
        <p:spPr bwMode="auto">
          <a:xfrm>
            <a:off x="5219700" y="5367338"/>
            <a:ext cx="34559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输出三态门受控，输出反馈至本单元，组合输出无触发器。</a:t>
            </a:r>
            <a:endParaRPr lang="en-US" altLang="zh-CN" sz="2000" b="1">
              <a:solidFill>
                <a:srgbClr val="000514"/>
              </a:solidFill>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5" name="Rectangle 2"/>
          <p:cNvSpPr>
            <a:spLocks noGrp="1" noChangeArrowheads="1"/>
          </p:cNvSpPr>
          <p:nvPr/>
        </p:nvSpPr>
        <p:spPr bwMode="auto">
          <a:xfrm>
            <a:off x="1174750" y="404813"/>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§2.2.5 GAL</a:t>
            </a:r>
            <a:r>
              <a:rPr lang="zh-CN" altLang="en-US" sz="3000" b="1">
                <a:solidFill>
                  <a:srgbClr val="000000"/>
                </a:solidFill>
                <a:latin typeface="Times New Roman" pitchFamily="18" charset="0"/>
                <a:cs typeface="Times New Roman" pitchFamily="18" charset="0"/>
              </a:rPr>
              <a:t>结构原理</a:t>
            </a:r>
          </a:p>
        </p:txBody>
      </p:sp>
      <p:sp>
        <p:nvSpPr>
          <p:cNvPr id="23556" name="Text Box 13"/>
          <p:cNvSpPr txBox="1">
            <a:spLocks noChangeArrowheads="1"/>
          </p:cNvSpPr>
          <p:nvPr/>
        </p:nvSpPr>
        <p:spPr bwMode="auto">
          <a:xfrm>
            <a:off x="1403350" y="117792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a:solidFill>
                  <a:srgbClr val="0070C0"/>
                </a:solidFill>
                <a:latin typeface="Times New Roman" pitchFamily="18" charset="0"/>
                <a:cs typeface="Times New Roman" pitchFamily="18" charset="0"/>
              </a:rPr>
              <a:t>输出逻辑宏单元</a:t>
            </a:r>
            <a:r>
              <a:rPr lang="en-US" altLang="zh-CN" sz="2800" b="1">
                <a:solidFill>
                  <a:srgbClr val="0070C0"/>
                </a:solidFill>
                <a:latin typeface="Times New Roman" pitchFamily="18" charset="0"/>
                <a:cs typeface="Times New Roman" pitchFamily="18" charset="0"/>
              </a:rPr>
              <a:t>OLMC</a:t>
            </a:r>
            <a:endParaRPr lang="zh-CN" altLang="en-US" sz="2800" b="1">
              <a:solidFill>
                <a:srgbClr val="0070C0"/>
              </a:solidFill>
              <a:latin typeface="Times New Roman" pitchFamily="18" charset="0"/>
              <a:cs typeface="Times New Roman" pitchFamily="18" charset="0"/>
            </a:endParaRPr>
          </a:p>
        </p:txBody>
      </p:sp>
      <p:sp>
        <p:nvSpPr>
          <p:cNvPr id="23557" name="Rectangle 2"/>
          <p:cNvSpPr>
            <a:spLocks noGrp="1" noChangeArrowheads="1"/>
          </p:cNvSpPr>
          <p:nvPr>
            <p:ph type="title"/>
          </p:nvPr>
        </p:nvSpPr>
        <p:spPr>
          <a:xfrm>
            <a:off x="971550" y="1773238"/>
            <a:ext cx="5400675" cy="647700"/>
          </a:xfrm>
        </p:spPr>
        <p:txBody>
          <a:bodyPr/>
          <a:lstStyle/>
          <a:p>
            <a:pPr algn="l">
              <a:lnSpc>
                <a:spcPct val="125000"/>
              </a:lnSpc>
              <a:spcBef>
                <a:spcPct val="55000"/>
              </a:spcBef>
            </a:pPr>
            <a:r>
              <a:rPr lang="zh-CN" altLang="en-US" sz="2400" b="1">
                <a:solidFill>
                  <a:srgbClr val="FF6600"/>
                </a:solidFill>
                <a:latin typeface="Times New Roman" pitchFamily="18" charset="0"/>
                <a:cs typeface="Times New Roman" pitchFamily="18" charset="0"/>
              </a:rPr>
              <a:t>（</a:t>
            </a:r>
            <a:r>
              <a:rPr lang="en-US" altLang="zh-CN" sz="2400" b="1">
                <a:solidFill>
                  <a:srgbClr val="FF6600"/>
                </a:solidFill>
                <a:latin typeface="Times New Roman" pitchFamily="18" charset="0"/>
                <a:cs typeface="Times New Roman" pitchFamily="18" charset="0"/>
              </a:rPr>
              <a:t>2</a:t>
            </a:r>
            <a:r>
              <a:rPr lang="zh-CN" altLang="en-US" sz="2400" b="1">
                <a:solidFill>
                  <a:srgbClr val="FF6600"/>
                </a:solidFill>
                <a:latin typeface="Times New Roman" pitchFamily="18" charset="0"/>
                <a:cs typeface="Times New Roman" pitchFamily="18" charset="0"/>
              </a:rPr>
              <a:t>）复合模式（</a:t>
            </a:r>
            <a:r>
              <a:rPr lang="en-US" altLang="zh-CN" sz="2400" b="1">
                <a:solidFill>
                  <a:srgbClr val="FF6600"/>
                </a:solidFill>
                <a:latin typeface="Times New Roman" pitchFamily="18" charset="0"/>
                <a:cs typeface="Times New Roman" pitchFamily="18" charset="0"/>
              </a:rPr>
              <a:t>2</a:t>
            </a:r>
            <a:r>
              <a:rPr lang="zh-CN" altLang="en-US" sz="2400" b="1">
                <a:solidFill>
                  <a:srgbClr val="FF6600"/>
                </a:solidFill>
                <a:latin typeface="Times New Roman" pitchFamily="18" charset="0"/>
                <a:cs typeface="Times New Roman" pitchFamily="18" charset="0"/>
              </a:rPr>
              <a:t>种）</a:t>
            </a:r>
          </a:p>
        </p:txBody>
      </p:sp>
      <p:sp>
        <p:nvSpPr>
          <p:cNvPr id="23558" name="矩形 12"/>
          <p:cNvSpPr>
            <a:spLocks noChangeArrowheads="1"/>
          </p:cNvSpPr>
          <p:nvPr/>
        </p:nvSpPr>
        <p:spPr bwMode="auto">
          <a:xfrm>
            <a:off x="1046163" y="5157788"/>
            <a:ext cx="345757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514"/>
                </a:solidFill>
                <a:latin typeface="Times New Roman" pitchFamily="18" charset="0"/>
                <a:cs typeface="Times New Roman" pitchFamily="18" charset="0"/>
              </a:rPr>
              <a:t>与寄存器组合输出双向口结构相同，区别在于引脚</a:t>
            </a:r>
            <a:r>
              <a:rPr lang="en-US" altLang="zh-CN" sz="2000" b="1" dirty="0">
                <a:solidFill>
                  <a:srgbClr val="000514"/>
                </a:solidFill>
                <a:latin typeface="Times New Roman" pitchFamily="18" charset="0"/>
                <a:cs typeface="Times New Roman" pitchFamily="18" charset="0"/>
              </a:rPr>
              <a:t>CLK</a:t>
            </a:r>
            <a:r>
              <a:rPr lang="zh-CN" altLang="en-US" sz="2000" b="1" dirty="0">
                <a:solidFill>
                  <a:srgbClr val="000514"/>
                </a:solidFill>
                <a:latin typeface="Times New Roman" pitchFamily="18" charset="0"/>
                <a:cs typeface="Times New Roman" pitchFamily="18" charset="0"/>
              </a:rPr>
              <a:t>、</a:t>
            </a:r>
            <a:r>
              <a:rPr lang="en-US" altLang="zh-CN" sz="2000" b="1" dirty="0">
                <a:solidFill>
                  <a:srgbClr val="000514"/>
                </a:solidFill>
                <a:latin typeface="Times New Roman" pitchFamily="18" charset="0"/>
                <a:cs typeface="Times New Roman" pitchFamily="18" charset="0"/>
              </a:rPr>
              <a:t>OE</a:t>
            </a:r>
            <a:r>
              <a:rPr lang="zh-CN" altLang="en-US" sz="2000" b="1" dirty="0">
                <a:solidFill>
                  <a:srgbClr val="000514"/>
                </a:solidFill>
                <a:latin typeface="Times New Roman" pitchFamily="18" charset="0"/>
                <a:cs typeface="Times New Roman" pitchFamily="18" charset="0"/>
              </a:rPr>
              <a:t>在寄存器模式下为专用公共引脚，不可他用。</a:t>
            </a:r>
            <a:endParaRPr lang="en-US" altLang="zh-CN" sz="2000" b="1" dirty="0">
              <a:solidFill>
                <a:srgbClr val="000514"/>
              </a:solidFill>
              <a:latin typeface="Times New Roman" pitchFamily="18" charset="0"/>
              <a:cs typeface="Times New Roman" pitchFamily="18" charset="0"/>
            </a:endParaRPr>
          </a:p>
        </p:txBody>
      </p:sp>
      <p:sp>
        <p:nvSpPr>
          <p:cNvPr id="23559" name="矩形 13"/>
          <p:cNvSpPr>
            <a:spLocks noChangeArrowheads="1"/>
          </p:cNvSpPr>
          <p:nvPr/>
        </p:nvSpPr>
        <p:spPr bwMode="auto">
          <a:xfrm>
            <a:off x="5219700" y="5229225"/>
            <a:ext cx="34559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dirty="0">
                <a:solidFill>
                  <a:srgbClr val="000514"/>
                </a:solidFill>
                <a:latin typeface="Times New Roman" pitchFamily="18" charset="0"/>
                <a:cs typeface="Times New Roman" pitchFamily="18" charset="0"/>
              </a:rPr>
              <a:t>无反馈，只能输出。其他同组合输出双向口。</a:t>
            </a:r>
            <a:endParaRPr lang="en-US" altLang="zh-CN" sz="2000" b="1" dirty="0">
              <a:solidFill>
                <a:srgbClr val="000514"/>
              </a:solidFill>
              <a:latin typeface="Times New Roman" pitchFamily="18" charset="0"/>
              <a:cs typeface="Times New Roman" pitchFamily="18" charset="0"/>
            </a:endParaRPr>
          </a:p>
        </p:txBody>
      </p:sp>
      <p:pic>
        <p:nvPicPr>
          <p:cNvPr id="235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4148138"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578100"/>
            <a:ext cx="40132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Rectangle 2"/>
          <p:cNvSpPr>
            <a:spLocks noGrp="1" noChangeArrowheads="1"/>
          </p:cNvSpPr>
          <p:nvPr/>
        </p:nvSpPr>
        <p:spPr bwMode="auto">
          <a:xfrm>
            <a:off x="1174750" y="404813"/>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§2.2.5 GAL</a:t>
            </a:r>
            <a:r>
              <a:rPr lang="zh-CN" altLang="en-US" sz="3000" b="1">
                <a:solidFill>
                  <a:srgbClr val="000000"/>
                </a:solidFill>
                <a:latin typeface="Times New Roman" pitchFamily="18" charset="0"/>
                <a:cs typeface="Times New Roman" pitchFamily="18" charset="0"/>
              </a:rPr>
              <a:t>结构原理</a:t>
            </a:r>
          </a:p>
        </p:txBody>
      </p:sp>
      <p:sp>
        <p:nvSpPr>
          <p:cNvPr id="24580" name="Text Box 13"/>
          <p:cNvSpPr txBox="1">
            <a:spLocks noChangeArrowheads="1"/>
          </p:cNvSpPr>
          <p:nvPr/>
        </p:nvSpPr>
        <p:spPr bwMode="auto">
          <a:xfrm>
            <a:off x="1403350" y="117792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a:solidFill>
                  <a:srgbClr val="0070C0"/>
                </a:solidFill>
                <a:latin typeface="Times New Roman" pitchFamily="18" charset="0"/>
                <a:cs typeface="Times New Roman" pitchFamily="18" charset="0"/>
              </a:rPr>
              <a:t>输出逻辑宏单元</a:t>
            </a:r>
            <a:r>
              <a:rPr lang="en-US" altLang="zh-CN" sz="2800" b="1">
                <a:solidFill>
                  <a:srgbClr val="0070C0"/>
                </a:solidFill>
                <a:latin typeface="Times New Roman" pitchFamily="18" charset="0"/>
                <a:cs typeface="Times New Roman" pitchFamily="18" charset="0"/>
              </a:rPr>
              <a:t>OLMC</a:t>
            </a:r>
            <a:endParaRPr lang="zh-CN" altLang="en-US" sz="2800" b="1">
              <a:solidFill>
                <a:srgbClr val="0070C0"/>
              </a:solidFill>
              <a:latin typeface="Times New Roman" pitchFamily="18" charset="0"/>
              <a:cs typeface="Times New Roman" pitchFamily="18" charset="0"/>
            </a:endParaRPr>
          </a:p>
        </p:txBody>
      </p:sp>
      <p:sp>
        <p:nvSpPr>
          <p:cNvPr id="24581" name="Rectangle 2"/>
          <p:cNvSpPr>
            <a:spLocks noGrp="1" noChangeArrowheads="1"/>
          </p:cNvSpPr>
          <p:nvPr>
            <p:ph type="title"/>
          </p:nvPr>
        </p:nvSpPr>
        <p:spPr>
          <a:xfrm>
            <a:off x="971550" y="1773238"/>
            <a:ext cx="5400675" cy="647700"/>
          </a:xfrm>
        </p:spPr>
        <p:txBody>
          <a:bodyPr/>
          <a:lstStyle/>
          <a:p>
            <a:pPr algn="l">
              <a:lnSpc>
                <a:spcPct val="125000"/>
              </a:lnSpc>
              <a:spcBef>
                <a:spcPct val="55000"/>
              </a:spcBef>
            </a:pPr>
            <a:r>
              <a:rPr lang="zh-CN" altLang="en-US" sz="2400" b="1">
                <a:solidFill>
                  <a:srgbClr val="FF6600"/>
                </a:solidFill>
                <a:latin typeface="Times New Roman" pitchFamily="18" charset="0"/>
                <a:cs typeface="Times New Roman" pitchFamily="18" charset="0"/>
              </a:rPr>
              <a:t>（</a:t>
            </a:r>
            <a:r>
              <a:rPr lang="en-US" altLang="zh-CN" sz="2400" b="1">
                <a:solidFill>
                  <a:srgbClr val="FF6600"/>
                </a:solidFill>
                <a:latin typeface="Times New Roman" pitchFamily="18" charset="0"/>
                <a:cs typeface="Times New Roman" pitchFamily="18" charset="0"/>
              </a:rPr>
              <a:t>3</a:t>
            </a:r>
            <a:r>
              <a:rPr lang="zh-CN" altLang="en-US" sz="2400" b="1">
                <a:solidFill>
                  <a:srgbClr val="FF6600"/>
                </a:solidFill>
                <a:latin typeface="Times New Roman" pitchFamily="18" charset="0"/>
                <a:cs typeface="Times New Roman" pitchFamily="18" charset="0"/>
              </a:rPr>
              <a:t>）简单模式（</a:t>
            </a:r>
            <a:r>
              <a:rPr lang="en-US" altLang="zh-CN" sz="2400" b="1">
                <a:solidFill>
                  <a:srgbClr val="FF6600"/>
                </a:solidFill>
                <a:latin typeface="Times New Roman" pitchFamily="18" charset="0"/>
                <a:cs typeface="Times New Roman" pitchFamily="18" charset="0"/>
              </a:rPr>
              <a:t>3</a:t>
            </a:r>
            <a:r>
              <a:rPr lang="zh-CN" altLang="en-US" sz="2400" b="1">
                <a:solidFill>
                  <a:srgbClr val="FF6600"/>
                </a:solidFill>
                <a:latin typeface="Times New Roman" pitchFamily="18" charset="0"/>
                <a:cs typeface="Times New Roman" pitchFamily="18" charset="0"/>
              </a:rPr>
              <a:t>种）</a:t>
            </a:r>
          </a:p>
        </p:txBody>
      </p:sp>
      <p:sp>
        <p:nvSpPr>
          <p:cNvPr id="24582" name="矩形 12"/>
          <p:cNvSpPr>
            <a:spLocks noChangeArrowheads="1"/>
          </p:cNvSpPr>
          <p:nvPr/>
        </p:nvSpPr>
        <p:spPr bwMode="auto">
          <a:xfrm>
            <a:off x="1333500" y="5360988"/>
            <a:ext cx="71247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三态门输出被禁止，无输出，但可作为相邻单元的信号反馈输入端，该单元反馈输入端的信号来自另一个相邻单元。</a:t>
            </a:r>
            <a:endParaRPr lang="en-US" altLang="zh-CN" sz="2000" b="1">
              <a:solidFill>
                <a:srgbClr val="000514"/>
              </a:solidFill>
              <a:latin typeface="Times New Roman" pitchFamily="18" charset="0"/>
              <a:cs typeface="Times New Roman" pitchFamily="18" charset="0"/>
            </a:endParaRPr>
          </a:p>
        </p:txBody>
      </p:sp>
      <p:pic>
        <p:nvPicPr>
          <p:cNvPr id="245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688" y="2703513"/>
            <a:ext cx="3975100"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03" name="Rectangle 2"/>
          <p:cNvSpPr>
            <a:spLocks noGrp="1" noChangeArrowheads="1"/>
          </p:cNvSpPr>
          <p:nvPr/>
        </p:nvSpPr>
        <p:spPr bwMode="auto">
          <a:xfrm>
            <a:off x="1174750" y="404813"/>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§2.2.5 GAL</a:t>
            </a:r>
            <a:r>
              <a:rPr lang="zh-CN" altLang="en-US" sz="3000" b="1">
                <a:solidFill>
                  <a:srgbClr val="000000"/>
                </a:solidFill>
                <a:latin typeface="Times New Roman" pitchFamily="18" charset="0"/>
                <a:cs typeface="Times New Roman" pitchFamily="18" charset="0"/>
              </a:rPr>
              <a:t>结构原理</a:t>
            </a:r>
          </a:p>
        </p:txBody>
      </p:sp>
      <p:sp>
        <p:nvSpPr>
          <p:cNvPr id="25604" name="Text Box 13"/>
          <p:cNvSpPr txBox="1">
            <a:spLocks noChangeArrowheads="1"/>
          </p:cNvSpPr>
          <p:nvPr/>
        </p:nvSpPr>
        <p:spPr bwMode="auto">
          <a:xfrm>
            <a:off x="1403350" y="117792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a:solidFill>
                  <a:srgbClr val="0070C0"/>
                </a:solidFill>
                <a:latin typeface="Times New Roman" pitchFamily="18" charset="0"/>
                <a:cs typeface="Times New Roman" pitchFamily="18" charset="0"/>
              </a:rPr>
              <a:t>输出逻辑宏单元</a:t>
            </a:r>
            <a:r>
              <a:rPr lang="en-US" altLang="zh-CN" sz="2800" b="1">
                <a:solidFill>
                  <a:srgbClr val="0070C0"/>
                </a:solidFill>
                <a:latin typeface="Times New Roman" pitchFamily="18" charset="0"/>
                <a:cs typeface="Times New Roman" pitchFamily="18" charset="0"/>
              </a:rPr>
              <a:t>OLMC</a:t>
            </a:r>
            <a:endParaRPr lang="zh-CN" altLang="en-US" sz="2800" b="1">
              <a:solidFill>
                <a:srgbClr val="0070C0"/>
              </a:solidFill>
              <a:latin typeface="Times New Roman" pitchFamily="18" charset="0"/>
              <a:cs typeface="Times New Roman" pitchFamily="18" charset="0"/>
            </a:endParaRPr>
          </a:p>
        </p:txBody>
      </p:sp>
      <p:sp>
        <p:nvSpPr>
          <p:cNvPr id="25605" name="Rectangle 2"/>
          <p:cNvSpPr>
            <a:spLocks noGrp="1" noChangeArrowheads="1"/>
          </p:cNvSpPr>
          <p:nvPr>
            <p:ph type="title"/>
          </p:nvPr>
        </p:nvSpPr>
        <p:spPr>
          <a:xfrm>
            <a:off x="971550" y="1773238"/>
            <a:ext cx="5400675" cy="647700"/>
          </a:xfrm>
        </p:spPr>
        <p:txBody>
          <a:bodyPr/>
          <a:lstStyle/>
          <a:p>
            <a:pPr algn="l">
              <a:lnSpc>
                <a:spcPct val="125000"/>
              </a:lnSpc>
              <a:spcBef>
                <a:spcPct val="55000"/>
              </a:spcBef>
            </a:pPr>
            <a:r>
              <a:rPr lang="zh-CN" altLang="en-US" sz="2400" b="1">
                <a:solidFill>
                  <a:srgbClr val="FF6600"/>
                </a:solidFill>
                <a:latin typeface="Times New Roman" pitchFamily="18" charset="0"/>
                <a:cs typeface="Times New Roman" pitchFamily="18" charset="0"/>
              </a:rPr>
              <a:t>（</a:t>
            </a:r>
            <a:r>
              <a:rPr lang="en-US" altLang="zh-CN" sz="2400" b="1">
                <a:solidFill>
                  <a:srgbClr val="FF6600"/>
                </a:solidFill>
                <a:latin typeface="Times New Roman" pitchFamily="18" charset="0"/>
                <a:cs typeface="Times New Roman" pitchFamily="18" charset="0"/>
              </a:rPr>
              <a:t>3</a:t>
            </a:r>
            <a:r>
              <a:rPr lang="zh-CN" altLang="en-US" sz="2400" b="1">
                <a:solidFill>
                  <a:srgbClr val="FF6600"/>
                </a:solidFill>
                <a:latin typeface="Times New Roman" pitchFamily="18" charset="0"/>
                <a:cs typeface="Times New Roman" pitchFamily="18" charset="0"/>
              </a:rPr>
              <a:t>）简单模式（</a:t>
            </a:r>
            <a:r>
              <a:rPr lang="en-US" altLang="zh-CN" sz="2400" b="1">
                <a:solidFill>
                  <a:srgbClr val="FF6600"/>
                </a:solidFill>
                <a:latin typeface="Times New Roman" pitchFamily="18" charset="0"/>
                <a:cs typeface="Times New Roman" pitchFamily="18" charset="0"/>
              </a:rPr>
              <a:t>3</a:t>
            </a:r>
            <a:r>
              <a:rPr lang="zh-CN" altLang="en-US" sz="2400" b="1">
                <a:solidFill>
                  <a:srgbClr val="FF6600"/>
                </a:solidFill>
                <a:latin typeface="Times New Roman" pitchFamily="18" charset="0"/>
                <a:cs typeface="Times New Roman" pitchFamily="18" charset="0"/>
              </a:rPr>
              <a:t>种）</a:t>
            </a:r>
          </a:p>
        </p:txBody>
      </p:sp>
      <p:sp>
        <p:nvSpPr>
          <p:cNvPr id="25606" name="矩形 12"/>
          <p:cNvSpPr>
            <a:spLocks noChangeArrowheads="1"/>
          </p:cNvSpPr>
          <p:nvPr/>
        </p:nvSpPr>
        <p:spPr bwMode="auto">
          <a:xfrm>
            <a:off x="1046163" y="5157788"/>
            <a:ext cx="3457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三态门输出被恒定打开，具有输出功能，有反馈。</a:t>
            </a:r>
            <a:endParaRPr lang="en-US" altLang="zh-CN" sz="2000" b="1">
              <a:solidFill>
                <a:srgbClr val="000514"/>
              </a:solidFill>
              <a:latin typeface="Times New Roman" pitchFamily="18" charset="0"/>
              <a:cs typeface="Times New Roman" pitchFamily="18" charset="0"/>
            </a:endParaRPr>
          </a:p>
        </p:txBody>
      </p:sp>
      <p:sp>
        <p:nvSpPr>
          <p:cNvPr id="25607" name="矩形 13"/>
          <p:cNvSpPr>
            <a:spLocks noChangeArrowheads="1"/>
          </p:cNvSpPr>
          <p:nvPr/>
        </p:nvSpPr>
        <p:spPr bwMode="auto">
          <a:xfrm>
            <a:off x="5219700" y="5229225"/>
            <a:ext cx="34559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Tx/>
              <a:buNone/>
            </a:pPr>
            <a:r>
              <a:rPr lang="zh-CN" altLang="en-US" sz="2000" b="1">
                <a:solidFill>
                  <a:srgbClr val="000514"/>
                </a:solidFill>
                <a:latin typeface="Times New Roman" pitchFamily="18" charset="0"/>
                <a:cs typeface="Times New Roman" pitchFamily="18" charset="0"/>
              </a:rPr>
              <a:t>三态门输出被恒定打开，具有输出功能，对本单元无反馈。</a:t>
            </a:r>
            <a:endParaRPr lang="en-US" altLang="zh-CN" sz="2000" b="1">
              <a:solidFill>
                <a:srgbClr val="000514"/>
              </a:solidFill>
              <a:latin typeface="Times New Roman" pitchFamily="18" charset="0"/>
              <a:cs typeface="Times New Roman" pitchFamily="18" charset="0"/>
            </a:endParaRPr>
          </a:p>
        </p:txBody>
      </p:sp>
      <p:pic>
        <p:nvPicPr>
          <p:cNvPr id="256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2613025"/>
            <a:ext cx="3760787" cy="221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00" y="2540000"/>
            <a:ext cx="37750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7" name="Rectangle 2"/>
          <p:cNvSpPr>
            <a:spLocks noGrp="1" noChangeArrowheads="1"/>
          </p:cNvSpPr>
          <p:nvPr/>
        </p:nvSpPr>
        <p:spPr bwMode="auto">
          <a:xfrm>
            <a:off x="1174750" y="404813"/>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§2.2.5 GAL</a:t>
            </a:r>
            <a:r>
              <a:rPr lang="zh-CN" altLang="en-US" sz="3000" b="1" dirty="0">
                <a:solidFill>
                  <a:srgbClr val="000000"/>
                </a:solidFill>
                <a:latin typeface="Times New Roman" pitchFamily="18" charset="0"/>
                <a:cs typeface="Times New Roman" pitchFamily="18" charset="0"/>
              </a:rPr>
              <a:t>结构原理</a:t>
            </a:r>
          </a:p>
        </p:txBody>
      </p:sp>
      <p:sp>
        <p:nvSpPr>
          <p:cNvPr id="26628" name="Text Box 13"/>
          <p:cNvSpPr txBox="1">
            <a:spLocks noChangeArrowheads="1"/>
          </p:cNvSpPr>
          <p:nvPr/>
        </p:nvSpPr>
        <p:spPr bwMode="auto">
          <a:xfrm>
            <a:off x="1403350" y="1177925"/>
            <a:ext cx="69850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a:solidFill>
                  <a:srgbClr val="0070C0"/>
                </a:solidFill>
                <a:latin typeface="Times New Roman" pitchFamily="18" charset="0"/>
                <a:cs typeface="Times New Roman" pitchFamily="18" charset="0"/>
              </a:rPr>
              <a:t>输出逻辑宏单元</a:t>
            </a:r>
            <a:r>
              <a:rPr lang="en-US" altLang="zh-CN" sz="2800" b="1">
                <a:solidFill>
                  <a:srgbClr val="0070C0"/>
                </a:solidFill>
                <a:latin typeface="Times New Roman" pitchFamily="18" charset="0"/>
                <a:cs typeface="Times New Roman" pitchFamily="18" charset="0"/>
              </a:rPr>
              <a:t>OLMC</a:t>
            </a:r>
            <a:endParaRPr lang="zh-CN" altLang="en-US" sz="2800" b="1">
              <a:solidFill>
                <a:srgbClr val="0070C0"/>
              </a:solidFill>
              <a:latin typeface="Times New Roman" pitchFamily="18" charset="0"/>
              <a:cs typeface="Times New Roman" pitchFamily="18" charset="0"/>
            </a:endParaRPr>
          </a:p>
        </p:txBody>
      </p:sp>
      <p:sp>
        <p:nvSpPr>
          <p:cNvPr id="26629" name="矩形 12"/>
          <p:cNvSpPr>
            <a:spLocks noChangeArrowheads="1"/>
          </p:cNvSpPr>
          <p:nvPr/>
        </p:nvSpPr>
        <p:spPr bwMode="auto">
          <a:xfrm>
            <a:off x="1303338" y="2144713"/>
            <a:ext cx="2692400"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OLMC</a:t>
            </a:r>
            <a:r>
              <a:rPr lang="zh-CN" altLang="en-US" sz="2200" b="1" dirty="0">
                <a:solidFill>
                  <a:srgbClr val="000514"/>
                </a:solidFill>
                <a:latin typeface="Times New Roman" pitchFamily="18" charset="0"/>
                <a:cs typeface="Times New Roman" pitchFamily="18" charset="0"/>
              </a:rPr>
              <a:t>中含四个多路选择器，通过不同的选择方式可以产生多种输出结构，分别属于三种模式。</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一旦确定了某种模式，所有的</a:t>
            </a:r>
            <a:r>
              <a:rPr lang="en-US" altLang="zh-CN" sz="2200" b="1" dirty="0">
                <a:solidFill>
                  <a:srgbClr val="000514"/>
                </a:solidFill>
                <a:latin typeface="Times New Roman" pitchFamily="18" charset="0"/>
                <a:cs typeface="Times New Roman" pitchFamily="18" charset="0"/>
              </a:rPr>
              <a:t>OLMC</a:t>
            </a:r>
            <a:r>
              <a:rPr lang="zh-CN" altLang="en-US" sz="2200" b="1" dirty="0">
                <a:solidFill>
                  <a:srgbClr val="000514"/>
                </a:solidFill>
                <a:latin typeface="Times New Roman" pitchFamily="18" charset="0"/>
                <a:cs typeface="Times New Roman" pitchFamily="18" charset="0"/>
              </a:rPr>
              <a:t>都将工作在同一模式下。</a:t>
            </a:r>
            <a:endParaRPr lang="en-US" altLang="zh-CN" sz="2200" b="1" dirty="0">
              <a:solidFill>
                <a:srgbClr val="000514"/>
              </a:solidFill>
              <a:latin typeface="Times New Roman" pitchFamily="18" charset="0"/>
              <a:cs typeface="Times New Roman" pitchFamily="18" charset="0"/>
            </a:endParaRPr>
          </a:p>
        </p:txBody>
      </p:sp>
      <p:pic>
        <p:nvPicPr>
          <p:cNvPr id="26630" name="Picture 4" descr="http://www1.hrbust.edu.cn/zuzhijigou/metc/material/szlj/Chapter05/G5-8.gif"/>
          <p:cNvPicPr>
            <a:picLocks noChangeAspect="1" noChangeArrowheads="1"/>
          </p:cNvPicPr>
          <p:nvPr/>
        </p:nvPicPr>
        <p:blipFill>
          <a:blip r:embed="rId3">
            <a:extLst>
              <a:ext uri="{28A0092B-C50C-407E-A947-70E740481C1C}">
                <a14:useLocalDpi xmlns:a14="http://schemas.microsoft.com/office/drawing/2010/main" val="0"/>
              </a:ext>
            </a:extLst>
          </a:blip>
          <a:srcRect l="9100" r="13330"/>
          <a:stretch>
            <a:fillRect/>
          </a:stretch>
        </p:blipFill>
        <p:spPr bwMode="auto">
          <a:xfrm>
            <a:off x="3952875" y="1712913"/>
            <a:ext cx="454342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13"/>
          <p:cNvSpPr txBox="1">
            <a:spLocks noChangeArrowheads="1"/>
          </p:cNvSpPr>
          <p:nvPr/>
        </p:nvSpPr>
        <p:spPr bwMode="auto">
          <a:xfrm>
            <a:off x="1403350" y="1177925"/>
            <a:ext cx="439278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800" b="1" dirty="0">
                <a:solidFill>
                  <a:srgbClr val="0070C0"/>
                </a:solidFill>
                <a:latin typeface="Times New Roman" pitchFamily="18" charset="0"/>
                <a:cs typeface="Times New Roman" pitchFamily="18" charset="0"/>
              </a:rPr>
              <a:t>四种简单</a:t>
            </a:r>
            <a:r>
              <a:rPr lang="en-US" altLang="zh-CN" sz="2800" b="1" dirty="0">
                <a:solidFill>
                  <a:srgbClr val="0070C0"/>
                </a:solidFill>
                <a:latin typeface="Times New Roman" pitchFamily="18" charset="0"/>
                <a:cs typeface="Times New Roman" pitchFamily="18" charset="0"/>
              </a:rPr>
              <a:t>PLD</a:t>
            </a:r>
            <a:r>
              <a:rPr lang="zh-CN" altLang="en-US" sz="2800" b="1" dirty="0">
                <a:solidFill>
                  <a:srgbClr val="0070C0"/>
                </a:solidFill>
                <a:latin typeface="Times New Roman" pitchFamily="18" charset="0"/>
                <a:cs typeface="Times New Roman" pitchFamily="18" charset="0"/>
              </a:rPr>
              <a:t>器件的区别</a:t>
            </a:r>
          </a:p>
        </p:txBody>
      </p:sp>
      <p:graphicFrame>
        <p:nvGraphicFramePr>
          <p:cNvPr id="8" name="表格 7"/>
          <p:cNvGraphicFramePr>
            <a:graphicFrameLocks noGrp="1"/>
          </p:cNvGraphicFramePr>
          <p:nvPr>
            <p:extLst>
              <p:ext uri="{D42A27DB-BD31-4B8C-83A1-F6EECF244321}">
                <p14:modId xmlns:p14="http://schemas.microsoft.com/office/powerpoint/2010/main" val="303795017"/>
              </p:ext>
            </p:extLst>
          </p:nvPr>
        </p:nvGraphicFramePr>
        <p:xfrm>
          <a:off x="1405618" y="2420888"/>
          <a:ext cx="7200000" cy="21336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396240">
                <a:tc>
                  <a:txBody>
                    <a:bodyPr/>
                    <a:lstStyle/>
                    <a:p>
                      <a:pPr algn="ctr"/>
                      <a:r>
                        <a:rPr lang="zh-CN" altLang="en-US" sz="2200" b="1" dirty="0">
                          <a:latin typeface="Times New Roman" pitchFamily="18" charset="0"/>
                          <a:cs typeface="Times New Roman" pitchFamily="18" charset="0"/>
                        </a:rPr>
                        <a:t>器件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与阵列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或阵列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输出电路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ltLang="zh-CN" sz="2200" b="1" dirty="0">
                          <a:latin typeface="Times New Roman" pitchFamily="18" charset="0"/>
                          <a:cs typeface="Times New Roman" pitchFamily="18" charset="0"/>
                        </a:rPr>
                        <a:t>PROM</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altLang="zh-CN" sz="2200" b="1" dirty="0">
                          <a:latin typeface="Times New Roman" pitchFamily="18" charset="0"/>
                          <a:cs typeface="Times New Roman" pitchFamily="18" charset="0"/>
                        </a:rPr>
                        <a:t>PLA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altLang="zh-CN" sz="2200" b="1" dirty="0">
                          <a:latin typeface="Times New Roman" pitchFamily="18" charset="0"/>
                          <a:cs typeface="Times New Roman" pitchFamily="18" charset="0"/>
                        </a:rPr>
                        <a:t>PAL</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altLang="zh-CN" sz="2200" b="1" dirty="0">
                          <a:latin typeface="Times New Roman" pitchFamily="18" charset="0"/>
                          <a:cs typeface="Times New Roman" pitchFamily="18" charset="0"/>
                        </a:rPr>
                        <a:t>GAL</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t>可组态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dirty="0"/>
          </a:p>
        </p:txBody>
      </p:sp>
    </p:spTree>
    <p:extLst>
      <p:ext uri="{BB962C8B-B14F-4D97-AF65-F5344CB8AC3E}">
        <p14:creationId xmlns:p14="http://schemas.microsoft.com/office/powerpoint/2010/main" val="31799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219" name="标题 1"/>
          <p:cNvSpPr>
            <a:spLocks noGrp="1"/>
          </p:cNvSpPr>
          <p:nvPr>
            <p:ph type="title"/>
          </p:nvPr>
        </p:nvSpPr>
        <p:spPr>
          <a:xfrm>
            <a:off x="1403350" y="40466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2.3</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CPLD</a:t>
            </a:r>
            <a:r>
              <a:rPr lang="zh-CN" altLang="en-US" sz="3600" b="1" dirty="0">
                <a:solidFill>
                  <a:srgbClr val="7030A0"/>
                </a:solidFill>
                <a:latin typeface="Times New Roman" pitchFamily="18" charset="0"/>
                <a:cs typeface="Times New Roman" pitchFamily="18" charset="0"/>
              </a:rPr>
              <a:t>的结构原理 </a:t>
            </a:r>
          </a:p>
        </p:txBody>
      </p:sp>
      <p:sp>
        <p:nvSpPr>
          <p:cNvPr id="8" name="Rectangle 3"/>
          <p:cNvSpPr>
            <a:spLocks noChangeArrowheads="1"/>
          </p:cNvSpPr>
          <p:nvPr/>
        </p:nvSpPr>
        <p:spPr bwMode="auto">
          <a:xfrm>
            <a:off x="1427619" y="1403648"/>
            <a:ext cx="7248837" cy="265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nSpc>
                <a:spcPct val="110000"/>
              </a:lnSpc>
              <a:spcAft>
                <a:spcPts val="1200"/>
              </a:spcAf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CPLD</a:t>
            </a:r>
            <a:r>
              <a:rPr lang="zh-CN" altLang="en-US" sz="2400" b="1" dirty="0">
                <a:latin typeface="Times New Roman" panose="02020603050405020304" pitchFamily="18" charset="0"/>
                <a:cs typeface="Times New Roman" panose="02020603050405020304" pitchFamily="18" charset="0"/>
              </a:rPr>
              <a:t>器件是在</a:t>
            </a:r>
            <a:r>
              <a:rPr lang="en-US" altLang="zh-CN" sz="2400" b="1" dirty="0">
                <a:latin typeface="Times New Roman" panose="02020603050405020304" pitchFamily="18" charset="0"/>
                <a:cs typeface="Times New Roman" panose="02020603050405020304" pitchFamily="18" charset="0"/>
              </a:rPr>
              <a:t>PAL</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GAL</a:t>
            </a:r>
            <a:r>
              <a:rPr lang="zh-CN" altLang="en-US" sz="2400" b="1" dirty="0">
                <a:latin typeface="Times New Roman" panose="02020603050405020304" pitchFamily="18" charset="0"/>
                <a:cs typeface="Times New Roman" panose="02020603050405020304" pitchFamily="18" charset="0"/>
              </a:rPr>
              <a:t>基础上发展起来的，它由</a:t>
            </a:r>
            <a:r>
              <a:rPr lang="zh-CN" altLang="en-US" sz="2400" b="1" dirty="0">
                <a:solidFill>
                  <a:schemeClr val="hlink"/>
                </a:solidFill>
                <a:latin typeface="Times New Roman" panose="02020603050405020304" pitchFamily="18" charset="0"/>
                <a:cs typeface="Times New Roman" panose="02020603050405020304" pitchFamily="18" charset="0"/>
              </a:rPr>
              <a:t>可编程逻辑阵列块、宏单元</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00FF"/>
                </a:solidFill>
                <a:latin typeface="Times New Roman" panose="02020603050405020304" pitchFamily="18" charset="0"/>
                <a:cs typeface="Times New Roman" panose="02020603050405020304" pitchFamily="18" charset="0"/>
              </a:rPr>
              <a:t>扩展乘积项</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chemeClr val="hlink"/>
                </a:solidFill>
                <a:latin typeface="Times New Roman" panose="02020603050405020304" pitchFamily="18" charset="0"/>
                <a:cs typeface="Times New Roman" panose="02020603050405020304" pitchFamily="18" charset="0"/>
              </a:rPr>
              <a:t>可编程</a:t>
            </a:r>
            <a:r>
              <a:rPr lang="en-US" altLang="zh-CN" sz="2400" b="1" dirty="0">
                <a:solidFill>
                  <a:schemeClr val="hlink"/>
                </a:solidFill>
                <a:latin typeface="Times New Roman" panose="02020603050405020304" pitchFamily="18" charset="0"/>
                <a:cs typeface="Times New Roman" panose="02020603050405020304" pitchFamily="18" charset="0"/>
              </a:rPr>
              <a:t>I/O</a:t>
            </a:r>
            <a:r>
              <a:rPr lang="zh-CN" altLang="en-US" sz="2400" b="1" dirty="0">
                <a:solidFill>
                  <a:schemeClr val="hlink"/>
                </a:solidFill>
                <a:latin typeface="Times New Roman" panose="02020603050405020304" pitchFamily="18" charset="0"/>
                <a:cs typeface="Times New Roman" panose="02020603050405020304" pitchFamily="18" charset="0"/>
              </a:rPr>
              <a:t>单元</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chemeClr val="hlink"/>
                </a:solidFill>
                <a:latin typeface="Times New Roman" panose="02020603050405020304" pitchFamily="18" charset="0"/>
                <a:cs typeface="Times New Roman" panose="02020603050405020304" pitchFamily="18" charset="0"/>
              </a:rPr>
              <a:t>可编程内部连线</a:t>
            </a:r>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Times New Roman" panose="02020603050405020304" pitchFamily="18" charset="0"/>
                <a:cs typeface="Times New Roman" panose="02020603050405020304" pitchFamily="18" charset="0"/>
              </a:rPr>
              <a:t>大部分组成。每个宏单元由类似</a:t>
            </a:r>
            <a:r>
              <a:rPr lang="en-US" altLang="zh-CN" sz="2400" b="1" dirty="0">
                <a:latin typeface="Times New Roman" panose="02020603050405020304" pitchFamily="18" charset="0"/>
                <a:cs typeface="Times New Roman" panose="02020603050405020304" pitchFamily="18" charset="0"/>
              </a:rPr>
              <a:t>PAL</a:t>
            </a:r>
            <a:r>
              <a:rPr lang="zh-CN" altLang="en-US" sz="2400" b="1" dirty="0">
                <a:latin typeface="Times New Roman" panose="02020603050405020304" pitchFamily="18" charset="0"/>
                <a:cs typeface="Times New Roman" panose="02020603050405020304" pitchFamily="18" charset="0"/>
              </a:rPr>
              <a:t>的电路块构成。</a:t>
            </a:r>
            <a:endParaRPr lang="en-US" altLang="zh-CN" sz="2400" b="1" dirty="0">
              <a:latin typeface="Times New Roman" panose="02020603050405020304" pitchFamily="18" charset="0"/>
              <a:cs typeface="Times New Roman" panose="02020603050405020304" pitchFamily="18" charset="0"/>
            </a:endParaRPr>
          </a:p>
          <a:p>
            <a:pPr marL="457200" indent="-457200">
              <a:lnSpc>
                <a:spcPct val="110000"/>
              </a:lnSpc>
              <a:spcAft>
                <a:spcPts val="12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每个宏模块通过芯片内部的连线资源互连，并连接到</a:t>
            </a:r>
            <a:r>
              <a:rPr lang="en-US" altLang="zh-CN" sz="2400" b="1" dirty="0">
                <a:latin typeface="Times New Roman" panose="02020603050405020304" pitchFamily="18" charset="0"/>
                <a:cs typeface="Times New Roman" panose="02020603050405020304" pitchFamily="18" charset="0"/>
              </a:rPr>
              <a:t>I/O</a:t>
            </a:r>
            <a:r>
              <a:rPr lang="zh-CN" altLang="en-US" sz="2400" b="1" dirty="0">
                <a:latin typeface="Times New Roman" panose="02020603050405020304" pitchFamily="18" charset="0"/>
                <a:cs typeface="Times New Roman" panose="02020603050405020304" pitchFamily="18" charset="0"/>
              </a:rPr>
              <a:t>块。</a:t>
            </a:r>
          </a:p>
        </p:txBody>
      </p:sp>
      <p:sp>
        <p:nvSpPr>
          <p:cNvPr id="9" name="Rectangle 3"/>
          <p:cNvSpPr>
            <a:spLocks noChangeArrowheads="1"/>
          </p:cNvSpPr>
          <p:nvPr/>
        </p:nvSpPr>
        <p:spPr bwMode="auto">
          <a:xfrm>
            <a:off x="1259632" y="4735683"/>
            <a:ext cx="7632848" cy="173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Aft>
                <a:spcPts val="600"/>
              </a:spcAft>
              <a:buFont typeface="Arial" panose="020B0604020202020204" pitchFamily="34" charset="0"/>
              <a:buChar char="•"/>
            </a:pPr>
            <a:r>
              <a:rPr lang="en-US" altLang="zh-CN" sz="2200" b="1" dirty="0">
                <a:latin typeface="Times New Roman" panose="02020603050405020304" pitchFamily="18" charset="0"/>
                <a:cs typeface="Times New Roman" panose="02020603050405020304" pitchFamily="18" charset="0"/>
              </a:rPr>
              <a:t>32~512</a:t>
            </a:r>
            <a:r>
              <a:rPr lang="zh-CN" altLang="en-US" sz="2200" b="1" dirty="0">
                <a:latin typeface="Times New Roman" panose="02020603050405020304" pitchFamily="18" charset="0"/>
                <a:cs typeface="Times New Roman" panose="02020603050405020304" pitchFamily="18" charset="0"/>
              </a:rPr>
              <a:t>个宏单元，每</a:t>
            </a:r>
            <a:r>
              <a:rPr lang="en-US" altLang="zh-CN" sz="2200" b="1" dirty="0">
                <a:latin typeface="Times New Roman" panose="02020603050405020304" pitchFamily="18" charset="0"/>
                <a:cs typeface="Times New Roman" panose="02020603050405020304" pitchFamily="18" charset="0"/>
              </a:rPr>
              <a:t>16</a:t>
            </a:r>
            <a:r>
              <a:rPr lang="zh-CN" altLang="en-US" sz="2200" b="1" dirty="0">
                <a:latin typeface="Times New Roman" panose="02020603050405020304" pitchFamily="18" charset="0"/>
                <a:cs typeface="Times New Roman" panose="02020603050405020304" pitchFamily="18" charset="0"/>
              </a:rPr>
              <a:t>个宏单元组成一个逻辑阵列块。</a:t>
            </a:r>
            <a:endParaRPr lang="en-US" altLang="zh-CN" sz="22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Arial" panose="020B0604020202020204" pitchFamily="34" charset="0"/>
              <a:buChar char="•"/>
            </a:pPr>
            <a:r>
              <a:rPr lang="zh-CN" altLang="en-US" sz="2200" b="1" dirty="0">
                <a:latin typeface="Times New Roman" panose="02020603050405020304" pitchFamily="18" charset="0"/>
                <a:cs typeface="Times New Roman" panose="02020603050405020304" pitchFamily="18" charset="0"/>
              </a:rPr>
              <a:t>每个宏单元含有一个可编程的与阵列和固定的或阵列，以及一个可配置寄存器。</a:t>
            </a:r>
            <a:endParaRPr lang="en-US" altLang="zh-CN" sz="22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Arial" panose="020B0604020202020204" pitchFamily="34" charset="0"/>
              <a:buChar char="•"/>
            </a:pPr>
            <a:r>
              <a:rPr lang="zh-CN" altLang="en-US" sz="2200" b="1" dirty="0">
                <a:latin typeface="Times New Roman" panose="02020603050405020304" pitchFamily="18" charset="0"/>
                <a:cs typeface="Times New Roman" panose="02020603050405020304" pitchFamily="18" charset="0"/>
              </a:rPr>
              <a:t>每个宏单元含共享扩展乘积项和高速并联扩展乘积项。</a:t>
            </a:r>
            <a:endParaRPr lang="en-US" altLang="zh-CN" sz="2200" b="1" dirty="0">
              <a:latin typeface="Times New Roman" panose="02020603050405020304" pitchFamily="18" charset="0"/>
              <a:cs typeface="Times New Roman" panose="02020603050405020304" pitchFamily="18" charset="0"/>
            </a:endParaRPr>
          </a:p>
        </p:txBody>
      </p:sp>
      <p:sp>
        <p:nvSpPr>
          <p:cNvPr id="10" name="Rectangle 3"/>
          <p:cNvSpPr>
            <a:spLocks noChangeArrowheads="1"/>
          </p:cNvSpPr>
          <p:nvPr/>
        </p:nvSpPr>
        <p:spPr bwMode="auto">
          <a:xfrm>
            <a:off x="1175132" y="4221088"/>
            <a:ext cx="7645340" cy="461665"/>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400" b="1" dirty="0">
                <a:solidFill>
                  <a:srgbClr val="CC00CC"/>
                </a:solidFill>
                <a:latin typeface="Times New Roman" pitchFamily="18" charset="0"/>
                <a:cs typeface="Times New Roman" pitchFamily="18" charset="0"/>
              </a:rPr>
              <a:t>典型</a:t>
            </a:r>
            <a:r>
              <a:rPr lang="en-US" altLang="zh-CN" sz="2400" b="1" dirty="0">
                <a:solidFill>
                  <a:srgbClr val="CC00CC"/>
                </a:solidFill>
                <a:latin typeface="Times New Roman" pitchFamily="18" charset="0"/>
                <a:cs typeface="Times New Roman" pitchFamily="18" charset="0"/>
              </a:rPr>
              <a:t>CPLD</a:t>
            </a:r>
            <a:r>
              <a:rPr lang="zh-CN" altLang="en-US" sz="2400" b="1" dirty="0">
                <a:solidFill>
                  <a:srgbClr val="CC00CC"/>
                </a:solidFill>
                <a:latin typeface="Times New Roman" pitchFamily="18" charset="0"/>
                <a:cs typeface="Times New Roman" pitchFamily="18" charset="0"/>
              </a:rPr>
              <a:t>器件：</a:t>
            </a:r>
            <a:r>
              <a:rPr lang="en-US" altLang="zh-CN" sz="2400" b="1" dirty="0">
                <a:solidFill>
                  <a:srgbClr val="CC00CC"/>
                </a:solidFill>
                <a:latin typeface="Times New Roman" pitchFamily="18" charset="0"/>
                <a:cs typeface="Times New Roman" pitchFamily="18" charset="0"/>
              </a:rPr>
              <a:t>MAX3000A</a:t>
            </a:r>
            <a:r>
              <a:rPr lang="zh-CN" altLang="en-US" sz="2400" b="1" dirty="0">
                <a:solidFill>
                  <a:srgbClr val="CC00CC"/>
                </a:solidFill>
                <a:latin typeface="Times New Roman" pitchFamily="18" charset="0"/>
                <a:cs typeface="Times New Roman" pitchFamily="18" charset="0"/>
              </a:rPr>
              <a:t>系列</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dirty="0"/>
          </a:p>
        </p:txBody>
      </p:sp>
    </p:spTree>
    <p:extLst>
      <p:ext uri="{BB962C8B-B14F-4D97-AF65-F5344CB8AC3E}">
        <p14:creationId xmlns:p14="http://schemas.microsoft.com/office/powerpoint/2010/main" val="13222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09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2102793"/>
            <a:ext cx="6956425" cy="20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矩形 6"/>
          <p:cNvSpPr>
            <a:spLocks noChangeArrowheads="1"/>
          </p:cNvSpPr>
          <p:nvPr/>
        </p:nvSpPr>
        <p:spPr bwMode="auto">
          <a:xfrm>
            <a:off x="1619250" y="1196752"/>
            <a:ext cx="6913563"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ct val="50000"/>
              </a:spcBef>
              <a:buNone/>
            </a:pPr>
            <a:r>
              <a:rPr lang="zh-CN" altLang="en-US" sz="2400" b="1" dirty="0">
                <a:solidFill>
                  <a:srgbClr val="008000"/>
                </a:solidFill>
                <a:latin typeface="Times New Roman" pitchFamily="18" charset="0"/>
                <a:cs typeface="Times New Roman" pitchFamily="18" charset="0"/>
              </a:rPr>
              <a:t>由此提出乘积项逻辑可编程结构。</a:t>
            </a:r>
            <a:endParaRPr lang="en-US" altLang="zh-CN" sz="2400" b="1" dirty="0">
              <a:solidFill>
                <a:srgbClr val="008000"/>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dirty="0"/>
          </a:p>
        </p:txBody>
      </p:sp>
      <p:sp>
        <p:nvSpPr>
          <p:cNvPr id="6" name="矩形 5"/>
          <p:cNvSpPr/>
          <p:nvPr/>
        </p:nvSpPr>
        <p:spPr>
          <a:xfrm>
            <a:off x="1619250" y="4509120"/>
            <a:ext cx="6913563" cy="871713"/>
          </a:xfrm>
          <a:prstGeom prst="rect">
            <a:avLst/>
          </a:prstGeom>
        </p:spPr>
        <p:txBody>
          <a:bodyPr>
            <a:spAutoFit/>
          </a:bodyPr>
          <a:lstStyle/>
          <a:p>
            <a:pPr marL="342900" indent="-342900">
              <a:lnSpc>
                <a:spcPct val="110000"/>
              </a:lnSpc>
              <a:spcBef>
                <a:spcPct val="50000"/>
              </a:spcBef>
              <a:buFont typeface="Wingdings" panose="05000000000000000000" pitchFamily="2" charset="2"/>
              <a:buChar char="Ø"/>
              <a:defRPr/>
            </a:pPr>
            <a:r>
              <a:rPr lang="en-US" altLang="zh-CN" sz="2400" b="1" dirty="0">
                <a:latin typeface="Times New Roman" panose="02020603050405020304" pitchFamily="18" charset="0"/>
                <a:cs typeface="Times New Roman" panose="02020603050405020304" pitchFamily="18" charset="0"/>
              </a:rPr>
              <a:t>PLD</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Programmable Logic Devices</a:t>
            </a:r>
            <a:r>
              <a:rPr lang="zh-CN" altLang="en-US" sz="2400" b="1" dirty="0">
                <a:latin typeface="Times New Roman" panose="02020603050405020304" pitchFamily="18" charset="0"/>
                <a:cs typeface="Times New Roman" panose="02020603050405020304" pitchFamily="18" charset="0"/>
              </a:rPr>
              <a:t>）可编程逻辑器件。</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fade">
                                      <p:cBhvr>
                                        <p:cTn id="11" dur="500"/>
                                        <p:tgtEl>
                                          <p:spTgt spid="409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Rectangle 3"/>
          <p:cNvSpPr>
            <a:spLocks noChangeArrowheads="1"/>
          </p:cNvSpPr>
          <p:nvPr/>
        </p:nvSpPr>
        <p:spPr bwMode="auto">
          <a:xfrm>
            <a:off x="1144822" y="908720"/>
            <a:ext cx="767565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单个</a:t>
            </a:r>
            <a:r>
              <a:rPr kumimoji="1" lang="zh-CN" altLang="en-US" sz="2400" b="1" dirty="0">
                <a:solidFill>
                  <a:srgbClr val="FF0000"/>
                </a:solidFill>
                <a:latin typeface="Times New Roman" pitchFamily="18" charset="0"/>
                <a:ea typeface="宋体" charset="-122"/>
              </a:rPr>
              <a:t>宏单元</a:t>
            </a:r>
            <a:r>
              <a:rPr kumimoji="1" lang="zh-CN" altLang="en-US" sz="2400" b="1" dirty="0">
                <a:solidFill>
                  <a:srgbClr val="000000"/>
                </a:solidFill>
                <a:latin typeface="Times New Roman" pitchFamily="18" charset="0"/>
                <a:ea typeface="宋体" charset="-122"/>
              </a:rPr>
              <a:t>的结构包括：</a:t>
            </a:r>
            <a:r>
              <a:rPr kumimoji="1" lang="zh-CN" altLang="en-US" sz="2400" b="1" dirty="0">
                <a:solidFill>
                  <a:srgbClr val="0000FF"/>
                </a:solidFill>
                <a:latin typeface="Times New Roman" pitchFamily="18" charset="0"/>
                <a:ea typeface="宋体" charset="-122"/>
              </a:rPr>
              <a:t>逻辑阵列</a:t>
            </a:r>
            <a:r>
              <a:rPr kumimoji="1" lang="zh-CN" altLang="en-US" sz="2400" b="1" dirty="0">
                <a:latin typeface="Times New Roman" pitchFamily="18" charset="0"/>
                <a:ea typeface="宋体" charset="-122"/>
              </a:rPr>
              <a:t>（可编程的与阵列）、</a:t>
            </a:r>
            <a:r>
              <a:rPr kumimoji="1" lang="zh-CN" altLang="en-US" sz="2400" b="1" dirty="0">
                <a:solidFill>
                  <a:srgbClr val="0000FF"/>
                </a:solidFill>
                <a:latin typeface="Times New Roman" pitchFamily="18" charset="0"/>
                <a:ea typeface="宋体" charset="-122"/>
              </a:rPr>
              <a:t>乘积项选择矩阵</a:t>
            </a:r>
            <a:r>
              <a:rPr kumimoji="1" lang="zh-CN" altLang="en-US" sz="2400" b="1" dirty="0">
                <a:solidFill>
                  <a:srgbClr val="000000"/>
                </a:solidFill>
                <a:latin typeface="Times New Roman" pitchFamily="18" charset="0"/>
                <a:ea typeface="宋体" charset="-122"/>
              </a:rPr>
              <a:t>（固定的或阵列）和</a:t>
            </a:r>
            <a:r>
              <a:rPr kumimoji="1" lang="zh-CN" altLang="en-US" sz="2400" b="1" dirty="0">
                <a:solidFill>
                  <a:srgbClr val="0000FF"/>
                </a:solidFill>
                <a:latin typeface="Times New Roman" pitchFamily="18" charset="0"/>
                <a:ea typeface="宋体" charset="-122"/>
              </a:rPr>
              <a:t>可编程寄存器</a:t>
            </a:r>
            <a:r>
              <a:rPr kumimoji="1" lang="zh-CN" altLang="en-US" sz="2400" b="1" dirty="0">
                <a:solidFill>
                  <a:srgbClr val="000000"/>
                </a:solidFill>
                <a:latin typeface="Times New Roman" pitchFamily="18" charset="0"/>
                <a:ea typeface="宋体" charset="-122"/>
              </a:rPr>
              <a:t>。</a:t>
            </a:r>
          </a:p>
        </p:txBody>
      </p:sp>
      <p:sp>
        <p:nvSpPr>
          <p:cNvPr id="9" name="Rectangle 3"/>
          <p:cNvSpPr>
            <a:spLocks noChangeArrowheads="1"/>
          </p:cNvSpPr>
          <p:nvPr/>
        </p:nvSpPr>
        <p:spPr bwMode="auto">
          <a:xfrm>
            <a:off x="1175132" y="38550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、宏单元（</a:t>
            </a:r>
            <a:r>
              <a:rPr lang="en-US" altLang="zh-CN" sz="2800" b="1" dirty="0" err="1">
                <a:solidFill>
                  <a:srgbClr val="0070C0"/>
                </a:solidFill>
                <a:latin typeface="Times New Roman" pitchFamily="18" charset="0"/>
                <a:cs typeface="Times New Roman" pitchFamily="18" charset="0"/>
              </a:rPr>
              <a:t>Macrocell</a:t>
            </a:r>
            <a:r>
              <a:rPr lang="zh-CN" altLang="en-US" sz="2800" b="1" dirty="0">
                <a:solidFill>
                  <a:srgbClr val="0070C0"/>
                </a:solidFill>
                <a:latin typeface="Times New Roman" pitchFamily="18" charset="0"/>
                <a:cs typeface="Times New Roman" pitchFamily="18" charset="0"/>
              </a:rPr>
              <a:t>） </a:t>
            </a:r>
          </a:p>
        </p:txBody>
      </p:sp>
      <p:grpSp>
        <p:nvGrpSpPr>
          <p:cNvPr id="5" name="组合 4"/>
          <p:cNvGrpSpPr/>
          <p:nvPr/>
        </p:nvGrpSpPr>
        <p:grpSpPr>
          <a:xfrm>
            <a:off x="1403994" y="2196000"/>
            <a:ext cx="7056438" cy="4595152"/>
            <a:chOff x="1403994" y="2196000"/>
            <a:chExt cx="7056438" cy="4595152"/>
          </a:xfrm>
        </p:grpSpPr>
        <p:grpSp>
          <p:nvGrpSpPr>
            <p:cNvPr id="2" name="组合 1"/>
            <p:cNvGrpSpPr/>
            <p:nvPr/>
          </p:nvGrpSpPr>
          <p:grpSpPr>
            <a:xfrm>
              <a:off x="1403994" y="2196000"/>
              <a:ext cx="7056438" cy="4595152"/>
              <a:chOff x="1403994" y="2196000"/>
              <a:chExt cx="7056438" cy="4595152"/>
            </a:xfrm>
          </p:grpSpPr>
          <p:grpSp>
            <p:nvGrpSpPr>
              <p:cNvPr id="4" name="组合 3"/>
              <p:cNvGrpSpPr/>
              <p:nvPr/>
            </p:nvGrpSpPr>
            <p:grpSpPr>
              <a:xfrm>
                <a:off x="1403994" y="2196000"/>
                <a:ext cx="7056438" cy="4595152"/>
                <a:chOff x="1403994" y="2196000"/>
                <a:chExt cx="7056438" cy="4595152"/>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994" y="2204864"/>
                  <a:ext cx="7056438" cy="458628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a:spLocks noChangeArrowheads="1"/>
                </p:cNvSpPr>
                <p:nvPr/>
              </p:nvSpPr>
              <p:spPr bwMode="auto">
                <a:xfrm>
                  <a:off x="1475656" y="6128510"/>
                  <a:ext cx="680517" cy="40633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auto">
                <a:xfrm>
                  <a:off x="1435173" y="6019032"/>
                  <a:ext cx="863750" cy="769441"/>
                </a:xfrm>
                <a:prstGeom prst="rect">
                  <a:avLst/>
                </a:prstGeom>
                <a:noFill/>
                <a:ln>
                  <a:noFill/>
                </a:ln>
                <a:effectLst/>
              </p:spPr>
              <p:txBody>
                <a:bodyPr wrap="square" anchor="ctr">
                  <a:spAutoFit/>
                </a:bodyPr>
                <a:lstStyle/>
                <a:p>
                  <a:pP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逻辑阵列</a:t>
                  </a:r>
                </a:p>
              </p:txBody>
            </p:sp>
            <p:sp>
              <p:nvSpPr>
                <p:cNvPr id="16" name="Rectangle 3"/>
                <p:cNvSpPr>
                  <a:spLocks noChangeArrowheads="1"/>
                </p:cNvSpPr>
                <p:nvPr/>
              </p:nvSpPr>
              <p:spPr bwMode="auto">
                <a:xfrm>
                  <a:off x="3888000" y="3180309"/>
                  <a:ext cx="680517" cy="504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3963491" y="5827675"/>
                  <a:ext cx="576000" cy="756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24" name="Rectangle 3"/>
                <p:cNvSpPr>
                  <a:spLocks noChangeArrowheads="1"/>
                </p:cNvSpPr>
                <p:nvPr/>
              </p:nvSpPr>
              <p:spPr bwMode="auto">
                <a:xfrm>
                  <a:off x="3402000" y="4005064"/>
                  <a:ext cx="471933" cy="1815882"/>
                </a:xfrm>
                <a:prstGeom prst="rect">
                  <a:avLst/>
                </a:prstGeom>
                <a:solidFill>
                  <a:schemeClr val="bg1"/>
                </a:solidFill>
                <a:ln>
                  <a:noFill/>
                </a:ln>
                <a:effectLst/>
              </p:spPr>
              <p:txBody>
                <a:bodyPr wrap="square" anchor="ctr">
                  <a:spAutoFit/>
                </a:bodyPr>
                <a:lstStyle/>
                <a:p>
                  <a:pPr>
                    <a:lnSpc>
                      <a:spcPct val="8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乘积选择项矩阵</a:t>
                  </a:r>
                </a:p>
              </p:txBody>
            </p:sp>
            <p:sp>
              <p:nvSpPr>
                <p:cNvPr id="26" name="Rectangle 3"/>
                <p:cNvSpPr>
                  <a:spLocks noChangeArrowheads="1"/>
                </p:cNvSpPr>
                <p:nvPr/>
              </p:nvSpPr>
              <p:spPr bwMode="auto">
                <a:xfrm>
                  <a:off x="6876256" y="4941168"/>
                  <a:ext cx="1008112" cy="769441"/>
                </a:xfrm>
                <a:prstGeom prst="rect">
                  <a:avLst/>
                </a:prstGeom>
                <a:noFill/>
                <a:ln>
                  <a:noFill/>
                </a:ln>
                <a:effectLst/>
              </p:spPr>
              <p:txBody>
                <a:bodyPr wrap="square" anchor="ctr">
                  <a:spAutoFit/>
                </a:bodyPr>
                <a:lstStyle/>
                <a:p>
                  <a:pP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可编程寄存器</a:t>
                  </a:r>
                </a:p>
              </p:txBody>
            </p:sp>
            <p:sp>
              <p:nvSpPr>
                <p:cNvPr id="28" name="Rectangle 3"/>
                <p:cNvSpPr>
                  <a:spLocks noChangeArrowheads="1"/>
                </p:cNvSpPr>
                <p:nvPr/>
              </p:nvSpPr>
              <p:spPr bwMode="auto">
                <a:xfrm>
                  <a:off x="5958000" y="3356992"/>
                  <a:ext cx="1116000" cy="312201"/>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1400" b="1" dirty="0">
                    <a:solidFill>
                      <a:srgbClr val="0000FF"/>
                    </a:solidFill>
                    <a:latin typeface="Times New Roman" panose="02020603050405020304" pitchFamily="18" charset="0"/>
                    <a:cs typeface="Times New Roman" panose="02020603050405020304" pitchFamily="18" charset="0"/>
                  </a:endParaRPr>
                </a:p>
              </p:txBody>
            </p:sp>
            <p:sp>
              <p:nvSpPr>
                <p:cNvPr id="27" name="Rectangle 3"/>
                <p:cNvSpPr>
                  <a:spLocks noChangeArrowheads="1"/>
                </p:cNvSpPr>
                <p:nvPr/>
              </p:nvSpPr>
              <p:spPr bwMode="auto">
                <a:xfrm>
                  <a:off x="5958000" y="3284984"/>
                  <a:ext cx="1295798" cy="310021"/>
                </a:xfrm>
                <a:prstGeom prst="rect">
                  <a:avLst/>
                </a:prstGeom>
                <a:noFill/>
                <a:ln>
                  <a:noFill/>
                </a:ln>
                <a:effectLst/>
              </p:spPr>
              <p:txBody>
                <a:bodyPr wrap="square" anchor="ctr">
                  <a:spAutoFit/>
                </a:bodyPr>
                <a:lstStyle/>
                <a:p>
                  <a:pPr>
                    <a:lnSpc>
                      <a:spcPct val="110000"/>
                    </a:lnSpc>
                    <a:spcAft>
                      <a:spcPts val="600"/>
                    </a:spcAft>
                  </a:pPr>
                  <a:r>
                    <a:rPr lang="zh-CN" altLang="en-US" sz="1400" b="1" dirty="0">
                      <a:solidFill>
                        <a:srgbClr val="008000"/>
                      </a:solidFill>
                      <a:latin typeface="Times New Roman" panose="02020603050405020304" pitchFamily="18" charset="0"/>
                      <a:cs typeface="Times New Roman" panose="02020603050405020304" pitchFamily="18" charset="0"/>
                    </a:rPr>
                    <a:t>快速输入选择</a:t>
                  </a:r>
                </a:p>
              </p:txBody>
            </p:sp>
            <p:sp>
              <p:nvSpPr>
                <p:cNvPr id="29" name="Rectangle 3"/>
                <p:cNvSpPr>
                  <a:spLocks noChangeArrowheads="1"/>
                </p:cNvSpPr>
                <p:nvPr/>
              </p:nvSpPr>
              <p:spPr bwMode="auto">
                <a:xfrm>
                  <a:off x="1979712" y="2204864"/>
                  <a:ext cx="1835523" cy="329321"/>
                </a:xfrm>
                <a:prstGeom prst="rect">
                  <a:avLst/>
                </a:prstGeom>
                <a:solidFill>
                  <a:schemeClr val="bg1"/>
                </a:solidFill>
                <a:ln>
                  <a:noFill/>
                </a:ln>
                <a:effectLst/>
              </p:spPr>
              <p:txBody>
                <a:bodyPr wrap="square" anchor="ctr">
                  <a:spAutoFit/>
                </a:bodyPr>
                <a:lstStyle/>
                <a:p>
                  <a:pPr>
                    <a:lnSpc>
                      <a:spcPct val="110000"/>
                    </a:lnSpc>
                    <a:spcAft>
                      <a:spcPts val="600"/>
                    </a:spcAft>
                  </a:pPr>
                  <a:r>
                    <a:rPr lang="zh-CN" altLang="en-US" sz="1400" b="1" dirty="0">
                      <a:solidFill>
                        <a:srgbClr val="008000"/>
                      </a:solidFill>
                      <a:latin typeface="Times New Roman" panose="02020603050405020304" pitchFamily="18" charset="0"/>
                      <a:cs typeface="Times New Roman" panose="02020603050405020304" pitchFamily="18" charset="0"/>
                    </a:rPr>
                    <a:t>来自</a:t>
                  </a:r>
                  <a:r>
                    <a:rPr lang="en-US" altLang="zh-CN" sz="1400" b="1" dirty="0">
                      <a:solidFill>
                        <a:srgbClr val="008000"/>
                      </a:solidFill>
                      <a:latin typeface="Times New Roman" panose="02020603050405020304" pitchFamily="18" charset="0"/>
                      <a:cs typeface="Times New Roman" panose="02020603050405020304" pitchFamily="18" charset="0"/>
                    </a:rPr>
                    <a:t>PIA</a:t>
                  </a:r>
                  <a:r>
                    <a:rPr lang="zh-CN" altLang="en-US" sz="1400" b="1" dirty="0">
                      <a:solidFill>
                        <a:srgbClr val="008000"/>
                      </a:solidFill>
                      <a:latin typeface="Times New Roman" panose="02020603050405020304" pitchFamily="18" charset="0"/>
                      <a:cs typeface="Times New Roman" panose="02020603050405020304" pitchFamily="18" charset="0"/>
                    </a:rPr>
                    <a:t>的</a:t>
                  </a:r>
                  <a:r>
                    <a:rPr lang="en-US" altLang="zh-CN" sz="1400" b="1" dirty="0">
                      <a:solidFill>
                        <a:srgbClr val="008000"/>
                      </a:solidFill>
                      <a:latin typeface="Times New Roman" panose="02020603050405020304" pitchFamily="18" charset="0"/>
                      <a:cs typeface="Times New Roman" panose="02020603050405020304" pitchFamily="18" charset="0"/>
                    </a:rPr>
                    <a:t>36</a:t>
                  </a:r>
                  <a:r>
                    <a:rPr lang="zh-CN" altLang="en-US" sz="1400" b="1" dirty="0">
                      <a:solidFill>
                        <a:srgbClr val="008000"/>
                      </a:solidFill>
                      <a:latin typeface="Times New Roman" panose="02020603050405020304" pitchFamily="18" charset="0"/>
                      <a:cs typeface="Times New Roman" panose="02020603050405020304" pitchFamily="18" charset="0"/>
                    </a:rPr>
                    <a:t>个信号</a:t>
                  </a:r>
                </a:p>
              </p:txBody>
            </p:sp>
            <p:sp>
              <p:nvSpPr>
                <p:cNvPr id="30" name="Rectangle 3"/>
                <p:cNvSpPr>
                  <a:spLocks noChangeArrowheads="1"/>
                </p:cNvSpPr>
                <p:nvPr/>
              </p:nvSpPr>
              <p:spPr bwMode="auto">
                <a:xfrm>
                  <a:off x="1584000" y="2196000"/>
                  <a:ext cx="396000" cy="522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1400" b="1" dirty="0">
                    <a:solidFill>
                      <a:srgbClr val="008000"/>
                    </a:solidFill>
                    <a:latin typeface="Times New Roman" panose="02020603050405020304" pitchFamily="18" charset="0"/>
                    <a:cs typeface="Times New Roman" panose="02020603050405020304" pitchFamily="18" charset="0"/>
                  </a:endParaRPr>
                </a:p>
              </p:txBody>
            </p:sp>
            <p:sp>
              <p:nvSpPr>
                <p:cNvPr id="3" name="下箭头 2"/>
                <p:cNvSpPr/>
                <p:nvPr/>
              </p:nvSpPr>
              <p:spPr>
                <a:xfrm>
                  <a:off x="1619672" y="2219848"/>
                  <a:ext cx="360040" cy="489072"/>
                </a:xfrm>
                <a:prstGeom prst="downArrow">
                  <a:avLst>
                    <a:gd name="adj1" fmla="val 50000"/>
                    <a:gd name="adj2" fmla="val 77851"/>
                  </a:avLst>
                </a:prstGeom>
                <a:solidFill>
                  <a:srgbClr val="008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Rectangle 3"/>
              <p:cNvSpPr>
                <a:spLocks noChangeArrowheads="1"/>
              </p:cNvSpPr>
              <p:nvPr/>
            </p:nvSpPr>
            <p:spPr bwMode="auto">
              <a:xfrm>
                <a:off x="6919714" y="2955663"/>
                <a:ext cx="1295798" cy="329321"/>
              </a:xfrm>
              <a:prstGeom prst="rect">
                <a:avLst/>
              </a:prstGeom>
              <a:solidFill>
                <a:schemeClr val="bg1"/>
              </a:solidFill>
              <a:ln>
                <a:noFill/>
              </a:ln>
              <a:effectLst/>
            </p:spPr>
            <p:txBody>
              <a:bodyPr wrap="square" anchor="ctr">
                <a:spAutoFit/>
              </a:bodyPr>
              <a:lstStyle/>
              <a:p>
                <a:pPr>
                  <a:lnSpc>
                    <a:spcPct val="110000"/>
                  </a:lnSpc>
                  <a:spcAft>
                    <a:spcPts val="600"/>
                  </a:spcAft>
                </a:pPr>
                <a:r>
                  <a:rPr lang="zh-CN" altLang="en-US" sz="1400" b="1" dirty="0">
                    <a:solidFill>
                      <a:srgbClr val="008000"/>
                    </a:solidFill>
                    <a:latin typeface="Times New Roman" panose="02020603050405020304" pitchFamily="18" charset="0"/>
                    <a:cs typeface="Times New Roman" panose="02020603050405020304" pitchFamily="18" charset="0"/>
                  </a:rPr>
                  <a:t>来自</a:t>
                </a:r>
                <a:r>
                  <a:rPr lang="en-US" altLang="zh-CN" sz="1400" b="1" dirty="0">
                    <a:solidFill>
                      <a:srgbClr val="008000"/>
                    </a:solidFill>
                    <a:latin typeface="Times New Roman" panose="02020603050405020304" pitchFamily="18" charset="0"/>
                    <a:cs typeface="Times New Roman" panose="02020603050405020304" pitchFamily="18" charset="0"/>
                  </a:rPr>
                  <a:t>I/O</a:t>
                </a:r>
                <a:r>
                  <a:rPr lang="zh-CN" altLang="en-US" sz="1400" b="1" dirty="0">
                    <a:solidFill>
                      <a:srgbClr val="008000"/>
                    </a:solidFill>
                    <a:latin typeface="Times New Roman" panose="02020603050405020304" pitchFamily="18" charset="0"/>
                    <a:cs typeface="Times New Roman" panose="02020603050405020304" pitchFamily="18" charset="0"/>
                  </a:rPr>
                  <a:t>引脚</a:t>
                </a:r>
              </a:p>
            </p:txBody>
          </p:sp>
          <p:sp>
            <p:nvSpPr>
              <p:cNvPr id="32" name="Rectangle 3"/>
              <p:cNvSpPr>
                <a:spLocks noChangeArrowheads="1"/>
              </p:cNvSpPr>
              <p:nvPr/>
            </p:nvSpPr>
            <p:spPr bwMode="auto">
              <a:xfrm>
                <a:off x="4572000" y="2528944"/>
                <a:ext cx="540000" cy="396000"/>
              </a:xfrm>
              <a:prstGeom prst="rect">
                <a:avLst/>
              </a:prstGeom>
              <a:solidFill>
                <a:schemeClr val="bg1"/>
              </a:solidFill>
              <a:ln>
                <a:noFill/>
              </a:ln>
              <a:effectLst/>
            </p:spPr>
            <p:txBody>
              <a:bodyPr wrap="square" anchor="ctr">
                <a:spAutoFit/>
              </a:bodyPr>
              <a:lstStyle/>
              <a:p>
                <a:pPr>
                  <a:lnSpc>
                    <a:spcPct val="110000"/>
                  </a:lnSpc>
                  <a:spcAft>
                    <a:spcPts val="600"/>
                  </a:spcAft>
                </a:pPr>
                <a:r>
                  <a:rPr lang="zh-CN" altLang="en-US" sz="1400" b="1" dirty="0">
                    <a:solidFill>
                      <a:srgbClr val="008000"/>
                    </a:solidFill>
                    <a:latin typeface="Times New Roman" panose="02020603050405020304" pitchFamily="18" charset="0"/>
                    <a:cs typeface="Times New Roman" panose="02020603050405020304" pitchFamily="18" charset="0"/>
                  </a:rPr>
                  <a:t>全局清零</a:t>
                </a:r>
              </a:p>
            </p:txBody>
          </p:sp>
          <p:sp>
            <p:nvSpPr>
              <p:cNvPr id="33" name="Rectangle 3"/>
              <p:cNvSpPr>
                <a:spLocks noChangeArrowheads="1"/>
              </p:cNvSpPr>
              <p:nvPr/>
            </p:nvSpPr>
            <p:spPr bwMode="auto">
              <a:xfrm>
                <a:off x="5040112" y="2528944"/>
                <a:ext cx="540000" cy="396000"/>
              </a:xfrm>
              <a:prstGeom prst="rect">
                <a:avLst/>
              </a:prstGeom>
              <a:solidFill>
                <a:schemeClr val="bg1"/>
              </a:solidFill>
              <a:ln>
                <a:noFill/>
              </a:ln>
              <a:effectLst/>
            </p:spPr>
            <p:txBody>
              <a:bodyPr wrap="square" anchor="ctr">
                <a:spAutoFit/>
              </a:bodyPr>
              <a:lstStyle/>
              <a:p>
                <a:pPr>
                  <a:lnSpc>
                    <a:spcPct val="110000"/>
                  </a:lnSpc>
                  <a:spcAft>
                    <a:spcPts val="600"/>
                  </a:spcAft>
                </a:pPr>
                <a:r>
                  <a:rPr lang="zh-CN" altLang="en-US" sz="1400" b="1" dirty="0">
                    <a:solidFill>
                      <a:srgbClr val="008000"/>
                    </a:solidFill>
                    <a:latin typeface="Times New Roman" panose="02020603050405020304" pitchFamily="18" charset="0"/>
                    <a:cs typeface="Times New Roman" panose="02020603050405020304" pitchFamily="18" charset="0"/>
                  </a:rPr>
                  <a:t>全局时钟</a:t>
                </a:r>
              </a:p>
            </p:txBody>
          </p:sp>
        </p:grpSp>
        <p:sp>
          <p:nvSpPr>
            <p:cNvPr id="34" name="Rectangle 3"/>
            <p:cNvSpPr>
              <a:spLocks noChangeArrowheads="1"/>
            </p:cNvSpPr>
            <p:nvPr/>
          </p:nvSpPr>
          <p:spPr bwMode="auto">
            <a:xfrm>
              <a:off x="5220353" y="4986000"/>
              <a:ext cx="431485" cy="270074"/>
            </a:xfrm>
            <a:prstGeom prst="rect">
              <a:avLst/>
            </a:prstGeom>
            <a:noFill/>
            <a:ln>
              <a:noFill/>
            </a:ln>
            <a:effectLst/>
          </p:spPr>
          <p:txBody>
            <a:bodyPr wrap="square" anchor="ctr">
              <a:spAutoFit/>
            </a:bodyPr>
            <a:lstStyle/>
            <a:p>
              <a:pPr>
                <a:lnSpc>
                  <a:spcPct val="110000"/>
                </a:lnSpc>
                <a:spcAft>
                  <a:spcPts val="600"/>
                </a:spcAft>
              </a:pPr>
              <a:r>
                <a:rPr lang="en-US" altLang="zh-CN" sz="1050" b="1" dirty="0" err="1">
                  <a:latin typeface="Times New Roman" panose="02020603050405020304" pitchFamily="18" charset="0"/>
                  <a:cs typeface="Times New Roman" panose="02020603050405020304" pitchFamily="18" charset="0"/>
                </a:rPr>
                <a:t>Vcc</a:t>
              </a:r>
              <a:endParaRPr lang="zh-CN" altLang="en-US" sz="1050" b="1" dirty="0">
                <a:latin typeface="Times New Roman" panose="02020603050405020304" pitchFamily="18" charset="0"/>
                <a:cs typeface="Times New Roman" panose="02020603050405020304" pitchFamily="18" charset="0"/>
              </a:endParaRPr>
            </a:p>
          </p:txBody>
        </p:sp>
      </p:grpSp>
      <p:sp>
        <p:nvSpPr>
          <p:cNvPr id="25" name="Rectangle 3"/>
          <p:cNvSpPr>
            <a:spLocks noChangeArrowheads="1"/>
          </p:cNvSpPr>
          <p:nvPr/>
        </p:nvSpPr>
        <p:spPr bwMode="auto">
          <a:xfrm>
            <a:off x="5436096" y="6323137"/>
            <a:ext cx="1512168"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宏单元结构</a:t>
            </a: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3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dirty="0"/>
          </a:p>
        </p:txBody>
      </p:sp>
    </p:spTree>
    <p:extLst>
      <p:ext uri="{BB962C8B-B14F-4D97-AF65-F5344CB8AC3E}">
        <p14:creationId xmlns:p14="http://schemas.microsoft.com/office/powerpoint/2010/main" val="127600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25" name="Group 2"/>
          <p:cNvGrpSpPr>
            <a:grpSpLocks/>
          </p:cNvGrpSpPr>
          <p:nvPr/>
        </p:nvGrpSpPr>
        <p:grpSpPr bwMode="auto">
          <a:xfrm>
            <a:off x="1078160" y="404664"/>
            <a:ext cx="7620000" cy="1943100"/>
            <a:chOff x="720" y="1488"/>
            <a:chExt cx="4272" cy="816"/>
          </a:xfrm>
        </p:grpSpPr>
        <p:sp>
          <p:nvSpPr>
            <p:cNvPr id="31" name="Text Box 3"/>
            <p:cNvSpPr txBox="1">
              <a:spLocks noChangeArrowheads="1"/>
            </p:cNvSpPr>
            <p:nvPr/>
          </p:nvSpPr>
          <p:spPr bwMode="auto">
            <a:xfrm>
              <a:off x="1632" y="1488"/>
              <a:ext cx="24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66"/>
                  </a:solidFill>
                  <a:latin typeface="Times New Roman" pitchFamily="18" charset="0"/>
                  <a:ea typeface="宋体" charset="-122"/>
                </a:rPr>
                <a:t>MAX3000A</a:t>
              </a:r>
              <a:r>
                <a:rPr kumimoji="1" lang="zh-CN" altLang="en-US" sz="2400" b="1">
                  <a:solidFill>
                    <a:srgbClr val="000066"/>
                  </a:solidFill>
                  <a:latin typeface="宋体" charset="-122"/>
                  <a:ea typeface="宋体" charset="-122"/>
                </a:rPr>
                <a:t>系列中的宏单元</a:t>
              </a:r>
              <a:r>
                <a:rPr kumimoji="1" lang="zh-CN" altLang="en-US" sz="2400" b="1">
                  <a:solidFill>
                    <a:srgbClr val="000066"/>
                  </a:solidFill>
                  <a:latin typeface="Times New Roman" pitchFamily="18" charset="0"/>
                  <a:ea typeface="宋体" charset="-122"/>
                </a:rPr>
                <a:t> </a:t>
              </a:r>
            </a:p>
          </p:txBody>
        </p:sp>
        <p:sp>
          <p:nvSpPr>
            <p:cNvPr id="32" name="Line 4"/>
            <p:cNvSpPr>
              <a:spLocks noChangeShapeType="1"/>
            </p:cNvSpPr>
            <p:nvPr/>
          </p:nvSpPr>
          <p:spPr bwMode="auto">
            <a:xfrm>
              <a:off x="1392" y="1776"/>
              <a:ext cx="2976"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33" name="Line 5"/>
            <p:cNvSpPr>
              <a:spLocks noChangeShapeType="1"/>
            </p:cNvSpPr>
            <p:nvPr/>
          </p:nvSpPr>
          <p:spPr bwMode="auto">
            <a:xfrm>
              <a:off x="1392" y="1776"/>
              <a:ext cx="0" cy="144"/>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34" name="Line 6"/>
            <p:cNvSpPr>
              <a:spLocks noChangeShapeType="1"/>
            </p:cNvSpPr>
            <p:nvPr/>
          </p:nvSpPr>
          <p:spPr bwMode="auto">
            <a:xfrm>
              <a:off x="4368" y="1776"/>
              <a:ext cx="0" cy="144"/>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35" name="Line 7"/>
            <p:cNvSpPr>
              <a:spLocks noChangeShapeType="1"/>
            </p:cNvSpPr>
            <p:nvPr/>
          </p:nvSpPr>
          <p:spPr bwMode="auto">
            <a:xfrm>
              <a:off x="2832" y="1776"/>
              <a:ext cx="0" cy="144"/>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36" name="Oval 8"/>
            <p:cNvSpPr>
              <a:spLocks noChangeArrowheads="1"/>
            </p:cNvSpPr>
            <p:nvPr/>
          </p:nvSpPr>
          <p:spPr bwMode="auto">
            <a:xfrm>
              <a:off x="720" y="1920"/>
              <a:ext cx="1296" cy="384"/>
            </a:xfrm>
            <a:prstGeom prst="ellipse">
              <a:avLst/>
            </a:prstGeom>
            <a:ln>
              <a:headEnd/>
              <a:tailEnd/>
            </a:ln>
          </p:spPr>
          <p:style>
            <a:lnRef idx="3">
              <a:schemeClr val="lt1"/>
            </a:lnRef>
            <a:fillRef idx="1">
              <a:schemeClr val="accent4"/>
            </a:fillRef>
            <a:effectRef idx="1">
              <a:schemeClr val="accent4"/>
            </a:effectRef>
            <a:fontRef idx="minor">
              <a:schemeClr val="lt1"/>
            </a:fontRef>
          </p:style>
          <p:txBody>
            <a:bodyPr wrap="none" anchor="ctr"/>
            <a:lstStyle/>
            <a:p>
              <a:pPr algn="ctr"/>
              <a:r>
                <a:rPr kumimoji="1" lang="zh-CN" altLang="en-US" sz="2000" b="1" dirty="0">
                  <a:solidFill>
                    <a:srgbClr val="FFFFFF"/>
                  </a:solidFill>
                  <a:effectLst>
                    <a:outerShdw blurRad="38100" dist="38100" dir="2700000" algn="tl">
                      <a:srgbClr val="000000"/>
                    </a:outerShdw>
                  </a:effectLst>
                  <a:latin typeface="宋体" charset="-122"/>
                  <a:ea typeface="宋体" charset="-122"/>
                </a:rPr>
                <a:t>可编程逻辑阵列</a:t>
              </a:r>
              <a:r>
                <a:rPr kumimoji="1" lang="zh-CN" altLang="en-US" sz="2000" dirty="0">
                  <a:solidFill>
                    <a:srgbClr val="000000"/>
                  </a:solidFill>
                  <a:effectLst>
                    <a:outerShdw blurRad="38100" dist="38100" dir="2700000" algn="tl">
                      <a:srgbClr val="FFFFFF"/>
                    </a:outerShdw>
                  </a:effectLst>
                  <a:latin typeface="Times New Roman" pitchFamily="18" charset="0"/>
                  <a:ea typeface="宋体" charset="-122"/>
                </a:rPr>
                <a:t> </a:t>
              </a:r>
            </a:p>
          </p:txBody>
        </p:sp>
        <p:sp>
          <p:nvSpPr>
            <p:cNvPr id="37" name="Oval 9"/>
            <p:cNvSpPr>
              <a:spLocks noChangeArrowheads="1"/>
            </p:cNvSpPr>
            <p:nvPr/>
          </p:nvSpPr>
          <p:spPr bwMode="auto">
            <a:xfrm>
              <a:off x="2160" y="1920"/>
              <a:ext cx="1392" cy="384"/>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kumimoji="1" lang="zh-CN" altLang="en-US" sz="2000" b="1">
                  <a:solidFill>
                    <a:srgbClr val="FFFFFF"/>
                  </a:solidFill>
                  <a:effectLst>
                    <a:outerShdw blurRad="38100" dist="38100" dir="2700000" algn="tl">
                      <a:srgbClr val="000000"/>
                    </a:outerShdw>
                  </a:effectLst>
                  <a:latin typeface="宋体" charset="-122"/>
                  <a:ea typeface="宋体" charset="-122"/>
                </a:rPr>
                <a:t>乘积项选择矩阵</a:t>
              </a:r>
              <a:r>
                <a:rPr kumimoji="1" lang="zh-CN" altLang="en-US" sz="2000" b="1">
                  <a:solidFill>
                    <a:srgbClr val="000000"/>
                  </a:solidFill>
                  <a:effectLst>
                    <a:outerShdw blurRad="38100" dist="38100" dir="2700000" algn="tl">
                      <a:srgbClr val="FFFFFF"/>
                    </a:outerShdw>
                  </a:effectLst>
                  <a:latin typeface="宋体" charset="-122"/>
                  <a:ea typeface="宋体" charset="-122"/>
                </a:rPr>
                <a:t> </a:t>
              </a:r>
            </a:p>
          </p:txBody>
        </p:sp>
        <p:sp>
          <p:nvSpPr>
            <p:cNvPr id="38" name="Oval 10"/>
            <p:cNvSpPr>
              <a:spLocks noChangeArrowheads="1"/>
            </p:cNvSpPr>
            <p:nvPr/>
          </p:nvSpPr>
          <p:spPr bwMode="auto">
            <a:xfrm>
              <a:off x="3696" y="1920"/>
              <a:ext cx="1296" cy="384"/>
            </a:xfrm>
            <a:prstGeom prst="ellipse">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kumimoji="1" lang="zh-CN" altLang="en-US" sz="2000" b="1" dirty="0">
                  <a:solidFill>
                    <a:srgbClr val="FFFFFF"/>
                  </a:solidFill>
                  <a:effectLst>
                    <a:outerShdw blurRad="38100" dist="38100" dir="2700000" algn="tl">
                      <a:srgbClr val="000000"/>
                    </a:outerShdw>
                  </a:effectLst>
                  <a:latin typeface="宋体" charset="-122"/>
                  <a:ea typeface="宋体" charset="-122"/>
                </a:rPr>
                <a:t>可编程寄存器</a:t>
              </a:r>
              <a:r>
                <a:rPr kumimoji="1" lang="zh-CN" altLang="en-US" sz="2000" dirty="0">
                  <a:solidFill>
                    <a:srgbClr val="000000"/>
                  </a:solidFill>
                  <a:effectLst>
                    <a:outerShdw blurRad="38100" dist="38100" dir="2700000" algn="tl">
                      <a:srgbClr val="FFFFFF"/>
                    </a:outerShdw>
                  </a:effectLst>
                  <a:latin typeface="宋体" charset="-122"/>
                  <a:ea typeface="宋体" charset="-122"/>
                </a:rPr>
                <a:t> </a:t>
              </a:r>
            </a:p>
          </p:txBody>
        </p:sp>
      </p:grpSp>
      <p:sp>
        <p:nvSpPr>
          <p:cNvPr id="49" name="Text Box 21"/>
          <p:cNvSpPr txBox="1">
            <a:spLocks noChangeArrowheads="1"/>
          </p:cNvSpPr>
          <p:nvPr/>
        </p:nvSpPr>
        <p:spPr bwMode="auto">
          <a:xfrm>
            <a:off x="1187624" y="2747190"/>
            <a:ext cx="2088232" cy="769441"/>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10000"/>
              </a:lnSpc>
              <a:spcBef>
                <a:spcPct val="50000"/>
              </a:spcBef>
            </a:pPr>
            <a:r>
              <a:rPr kumimoji="1" lang="zh-CN" altLang="en-US" sz="2000" b="1" dirty="0">
                <a:solidFill>
                  <a:srgbClr val="000000"/>
                </a:solidFill>
                <a:latin typeface="Times New Roman" pitchFamily="18" charset="0"/>
                <a:ea typeface="宋体" charset="-122"/>
              </a:rPr>
              <a:t>实现组合逻辑，提供</a:t>
            </a:r>
            <a:r>
              <a:rPr kumimoji="1" lang="en-US" altLang="zh-CN" sz="2000" b="1" dirty="0">
                <a:solidFill>
                  <a:srgbClr val="000000"/>
                </a:solidFill>
                <a:latin typeface="Times New Roman" pitchFamily="18" charset="0"/>
                <a:ea typeface="宋体" charset="-122"/>
              </a:rPr>
              <a:t>5</a:t>
            </a:r>
            <a:r>
              <a:rPr kumimoji="1" lang="zh-CN" altLang="en-US" sz="2000" b="1" dirty="0">
                <a:solidFill>
                  <a:srgbClr val="000000"/>
                </a:solidFill>
                <a:latin typeface="Times New Roman" pitchFamily="18" charset="0"/>
                <a:ea typeface="宋体" charset="-122"/>
              </a:rPr>
              <a:t>个乘积项。</a:t>
            </a:r>
            <a:endParaRPr kumimoji="1" lang="en-US" altLang="zh-CN" sz="2000" b="1" dirty="0">
              <a:solidFill>
                <a:srgbClr val="000000"/>
              </a:solidFill>
              <a:latin typeface="Times New Roman" pitchFamily="18" charset="0"/>
              <a:ea typeface="宋体" charset="-122"/>
            </a:endParaRPr>
          </a:p>
        </p:txBody>
      </p:sp>
      <p:sp>
        <p:nvSpPr>
          <p:cNvPr id="50" name="Text Box 21"/>
          <p:cNvSpPr txBox="1">
            <a:spLocks noChangeArrowheads="1"/>
          </p:cNvSpPr>
          <p:nvPr/>
        </p:nvSpPr>
        <p:spPr bwMode="auto">
          <a:xfrm>
            <a:off x="3813466" y="2747190"/>
            <a:ext cx="2088000"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10000"/>
              </a:lnSpc>
              <a:spcBef>
                <a:spcPts val="0"/>
              </a:spcBef>
            </a:pPr>
            <a:r>
              <a:rPr kumimoji="1" lang="zh-CN" altLang="en-US" sz="2000" b="1" dirty="0">
                <a:solidFill>
                  <a:srgbClr val="000000"/>
                </a:solidFill>
                <a:latin typeface="Times New Roman" pitchFamily="18" charset="0"/>
                <a:ea typeface="宋体" charset="-122"/>
              </a:rPr>
              <a:t>分配乘积项作为</a:t>
            </a:r>
            <a:endParaRPr kumimoji="1" lang="en-US" altLang="zh-CN" sz="2000" b="1" dirty="0">
              <a:solidFill>
                <a:srgbClr val="000000"/>
              </a:solidFill>
              <a:latin typeface="Times New Roman" pitchFamily="18" charset="0"/>
              <a:ea typeface="宋体" charset="-122"/>
            </a:endParaRPr>
          </a:p>
          <a:p>
            <a:pPr>
              <a:lnSpc>
                <a:spcPct val="110000"/>
              </a:lnSpc>
              <a:spcBef>
                <a:spcPts val="0"/>
              </a:spcBef>
            </a:pP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1</a:t>
            </a:r>
            <a:r>
              <a:rPr kumimoji="1" lang="zh-CN" altLang="en-US" sz="2000" b="1" dirty="0">
                <a:solidFill>
                  <a:srgbClr val="000000"/>
                </a:solidFill>
                <a:latin typeface="Times New Roman" pitchFamily="18" charset="0"/>
                <a:ea typeface="宋体" charset="-122"/>
              </a:rPr>
              <a:t>）或门和异或门的主要逻辑输入，实现组合逻辑函数。</a:t>
            </a:r>
            <a:endParaRPr kumimoji="1" lang="en-US" altLang="zh-CN" sz="2000" b="1" dirty="0">
              <a:solidFill>
                <a:srgbClr val="000000"/>
              </a:solidFill>
              <a:latin typeface="Times New Roman" pitchFamily="18" charset="0"/>
              <a:ea typeface="宋体" charset="-122"/>
            </a:endParaRPr>
          </a:p>
          <a:p>
            <a:pPr>
              <a:lnSpc>
                <a:spcPct val="110000"/>
              </a:lnSpc>
              <a:spcBef>
                <a:spcPts val="0"/>
              </a:spcBef>
            </a:pP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2</a:t>
            </a:r>
            <a:r>
              <a:rPr kumimoji="1" lang="zh-CN" altLang="en-US" sz="2000" b="1" dirty="0">
                <a:solidFill>
                  <a:srgbClr val="000000"/>
                </a:solidFill>
                <a:latin typeface="Times New Roman" pitchFamily="18" charset="0"/>
                <a:ea typeface="宋体" charset="-122"/>
              </a:rPr>
              <a:t>）宏单元寄存器的辅助输入：清零、置位、时钟和时钟使能控制。</a:t>
            </a:r>
          </a:p>
        </p:txBody>
      </p:sp>
      <p:sp>
        <p:nvSpPr>
          <p:cNvPr id="51" name="Text Box 21"/>
          <p:cNvSpPr txBox="1">
            <a:spLocks noChangeArrowheads="1"/>
          </p:cNvSpPr>
          <p:nvPr/>
        </p:nvSpPr>
        <p:spPr bwMode="auto">
          <a:xfrm>
            <a:off x="6516216" y="2747190"/>
            <a:ext cx="2145966" cy="3477875"/>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10000"/>
              </a:lnSpc>
              <a:spcBef>
                <a:spcPts val="0"/>
              </a:spcBef>
            </a:pP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1</a:t>
            </a:r>
            <a:r>
              <a:rPr kumimoji="1" lang="zh-CN" altLang="en-US" sz="2000" b="1" dirty="0">
                <a:solidFill>
                  <a:srgbClr val="000000"/>
                </a:solidFill>
                <a:latin typeface="Times New Roman" pitchFamily="18" charset="0"/>
                <a:ea typeface="宋体" charset="-122"/>
              </a:rPr>
              <a:t>）实现时序逻辑工作方式：可以单独地被配置为带有可编程时钟控制的</a:t>
            </a:r>
            <a:r>
              <a:rPr kumimoji="1" lang="en-US" altLang="zh-CN" sz="2000" b="1" dirty="0">
                <a:solidFill>
                  <a:srgbClr val="000000"/>
                </a:solidFill>
                <a:latin typeface="Times New Roman" pitchFamily="18" charset="0"/>
                <a:ea typeface="宋体" charset="-122"/>
              </a:rPr>
              <a:t>D</a:t>
            </a: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T</a:t>
            </a: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JK</a:t>
            </a:r>
            <a:r>
              <a:rPr kumimoji="1" lang="zh-CN" altLang="en-US" sz="2000" b="1" dirty="0">
                <a:solidFill>
                  <a:srgbClr val="000000"/>
                </a:solidFill>
                <a:latin typeface="Times New Roman" pitchFamily="18" charset="0"/>
                <a:ea typeface="宋体" charset="-122"/>
              </a:rPr>
              <a:t>或</a:t>
            </a:r>
            <a:r>
              <a:rPr kumimoji="1" lang="en-US" altLang="zh-CN" sz="2000" b="1" dirty="0">
                <a:solidFill>
                  <a:srgbClr val="000000"/>
                </a:solidFill>
                <a:latin typeface="Times New Roman" pitchFamily="18" charset="0"/>
                <a:ea typeface="宋体" charset="-122"/>
              </a:rPr>
              <a:t>SR</a:t>
            </a:r>
            <a:r>
              <a:rPr kumimoji="1" lang="zh-CN" altLang="en-US" sz="2000" b="1" dirty="0">
                <a:solidFill>
                  <a:srgbClr val="000000"/>
                </a:solidFill>
                <a:latin typeface="Times New Roman" pitchFamily="18" charset="0"/>
                <a:ea typeface="宋体" charset="-122"/>
              </a:rPr>
              <a:t>触发器工作方式。</a:t>
            </a:r>
            <a:endParaRPr kumimoji="1" lang="en-US" altLang="zh-CN" sz="2000" b="1" dirty="0">
              <a:solidFill>
                <a:srgbClr val="000000"/>
              </a:solidFill>
              <a:latin typeface="Times New Roman" pitchFamily="18" charset="0"/>
              <a:ea typeface="宋体" charset="-122"/>
            </a:endParaRPr>
          </a:p>
          <a:p>
            <a:pPr>
              <a:lnSpc>
                <a:spcPct val="110000"/>
              </a:lnSpc>
              <a:spcBef>
                <a:spcPts val="0"/>
              </a:spcBef>
            </a:pPr>
            <a:r>
              <a:rPr kumimoji="1" lang="zh-CN" altLang="en-US" sz="2000" b="1" dirty="0">
                <a:solidFill>
                  <a:srgbClr val="000000"/>
                </a:solidFill>
                <a:latin typeface="Times New Roman" pitchFamily="18" charset="0"/>
                <a:ea typeface="宋体" charset="-122"/>
              </a:rPr>
              <a:t>（</a:t>
            </a:r>
            <a:r>
              <a:rPr kumimoji="1" lang="en-US" altLang="zh-CN" sz="2000" b="1" dirty="0">
                <a:solidFill>
                  <a:srgbClr val="000000"/>
                </a:solidFill>
                <a:latin typeface="Times New Roman" pitchFamily="18" charset="0"/>
                <a:ea typeface="宋体" charset="-122"/>
              </a:rPr>
              <a:t>2</a:t>
            </a:r>
            <a:r>
              <a:rPr kumimoji="1" lang="zh-CN" altLang="en-US" sz="2000" b="1" dirty="0">
                <a:solidFill>
                  <a:srgbClr val="000000"/>
                </a:solidFill>
                <a:latin typeface="Times New Roman" pitchFamily="18" charset="0"/>
                <a:ea typeface="宋体" charset="-122"/>
              </a:rPr>
              <a:t>）实现组合逻辑工作方式：将寄存器旁路掉。</a:t>
            </a:r>
          </a:p>
        </p:txBody>
      </p:sp>
      <p:sp>
        <p:nvSpPr>
          <p:cNvPr id="17" name="Line 5"/>
          <p:cNvSpPr>
            <a:spLocks noChangeShapeType="1"/>
          </p:cNvSpPr>
          <p:nvPr/>
        </p:nvSpPr>
        <p:spPr bwMode="auto">
          <a:xfrm>
            <a:off x="2288022" y="2394000"/>
            <a:ext cx="0" cy="3429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18" name="Line 6"/>
          <p:cNvSpPr>
            <a:spLocks noChangeShapeType="1"/>
          </p:cNvSpPr>
          <p:nvPr/>
        </p:nvSpPr>
        <p:spPr bwMode="auto">
          <a:xfrm>
            <a:off x="7596336" y="2394000"/>
            <a:ext cx="0" cy="3429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19" name="Line 7"/>
          <p:cNvSpPr>
            <a:spLocks noChangeShapeType="1"/>
          </p:cNvSpPr>
          <p:nvPr/>
        </p:nvSpPr>
        <p:spPr bwMode="auto">
          <a:xfrm>
            <a:off x="4856561" y="2394000"/>
            <a:ext cx="0" cy="3429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a typeface="宋体" charset="-122"/>
            </a:endParaRPr>
          </a:p>
        </p:txBody>
      </p:sp>
      <p:sp>
        <p:nvSpPr>
          <p:cNvPr id="2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dirty="0"/>
          </a:p>
        </p:txBody>
      </p:sp>
    </p:spTree>
    <p:extLst>
      <p:ext uri="{BB962C8B-B14F-4D97-AF65-F5344CB8AC3E}">
        <p14:creationId xmlns:p14="http://schemas.microsoft.com/office/powerpoint/2010/main" val="174071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fade">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187549" y="858210"/>
            <a:ext cx="5400675" cy="647700"/>
          </a:xfrm>
        </p:spPr>
        <p:txBody>
          <a:bodyPr/>
          <a:lstStyle/>
          <a:p>
            <a:pPr algn="l">
              <a:lnSpc>
                <a:spcPct val="125000"/>
              </a:lnSpc>
              <a:spcBef>
                <a:spcPct val="55000"/>
              </a:spcBef>
            </a:pPr>
            <a:r>
              <a:rPr lang="zh-CN" altLang="en-US" sz="2800" b="1" dirty="0">
                <a:solidFill>
                  <a:srgbClr val="FF6600"/>
                </a:solidFill>
                <a:latin typeface="Times New Roman" pitchFamily="18" charset="0"/>
                <a:cs typeface="Times New Roman" pitchFamily="18" charset="0"/>
              </a:rPr>
              <a:t>可编程寄存器的</a:t>
            </a:r>
            <a:r>
              <a:rPr lang="en-US" altLang="zh-CN" sz="2800" b="1" dirty="0">
                <a:solidFill>
                  <a:srgbClr val="FF6600"/>
                </a:solidFill>
                <a:latin typeface="Times New Roman" pitchFamily="18" charset="0"/>
                <a:cs typeface="Times New Roman" pitchFamily="18" charset="0"/>
              </a:rPr>
              <a:t>3</a:t>
            </a:r>
            <a:r>
              <a:rPr lang="zh-CN" altLang="en-US" sz="2800" b="1" dirty="0">
                <a:solidFill>
                  <a:srgbClr val="FF6600"/>
                </a:solidFill>
                <a:latin typeface="Times New Roman" pitchFamily="18" charset="0"/>
                <a:cs typeface="Times New Roman" pitchFamily="18" charset="0"/>
              </a:rPr>
              <a:t>种时钟输入模式</a:t>
            </a:r>
          </a:p>
        </p:txBody>
      </p:sp>
      <p:sp>
        <p:nvSpPr>
          <p:cNvPr id="21" name="Rectangle 3"/>
          <p:cNvSpPr>
            <a:spLocks noChangeArrowheads="1"/>
          </p:cNvSpPr>
          <p:nvPr/>
        </p:nvSpPr>
        <p:spPr bwMode="auto">
          <a:xfrm>
            <a:off x="1533585" y="1626297"/>
            <a:ext cx="6422791" cy="403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Aft>
                <a:spcPts val="600"/>
              </a:spcAft>
              <a:buClr>
                <a:schemeClr val="tx1"/>
              </a:buClr>
              <a:buFont typeface="Wingdings" panose="05000000000000000000" pitchFamily="2" charset="2"/>
              <a:buChar char="Ø"/>
            </a:pPr>
            <a:r>
              <a:rPr kumimoji="1" lang="zh-CN" altLang="en-US" sz="2400" b="1" dirty="0">
                <a:solidFill>
                  <a:srgbClr val="0000FF"/>
                </a:solidFill>
                <a:latin typeface="Times New Roman" panose="02020603050405020304" pitchFamily="18" charset="0"/>
                <a:ea typeface="宋体" charset="-122"/>
                <a:cs typeface="Times New Roman" panose="02020603050405020304" pitchFamily="18" charset="0"/>
              </a:rPr>
              <a:t>全局时钟信号</a:t>
            </a:r>
            <a:r>
              <a:rPr kumimoji="1" lang="zh-CN" altLang="en-US" sz="2400" b="1" dirty="0">
                <a:latin typeface="Times New Roman" panose="02020603050405020304" pitchFamily="18" charset="0"/>
                <a:ea typeface="宋体" charset="-122"/>
                <a:cs typeface="Times New Roman" panose="02020603050405020304" pitchFamily="18" charset="0"/>
              </a:rPr>
              <a:t>：</a:t>
            </a:r>
            <a:endParaRPr kumimoji="1" lang="en-US" altLang="zh-CN" sz="2400" b="1" dirty="0">
              <a:latin typeface="Times New Roman" panose="02020603050405020304" pitchFamily="18" charset="0"/>
              <a:ea typeface="宋体" charset="-122"/>
              <a:cs typeface="Times New Roman" panose="02020603050405020304" pitchFamily="18" charset="0"/>
            </a:endParaRPr>
          </a:p>
          <a:p>
            <a:pPr>
              <a:lnSpc>
                <a:spcPct val="110000"/>
              </a:lnSpc>
              <a:spcAft>
                <a:spcPts val="1800"/>
              </a:spcAft>
              <a:buClr>
                <a:schemeClr val="tx1"/>
              </a:buClr>
            </a:pPr>
            <a:r>
              <a:rPr kumimoji="1" lang="en-US" altLang="zh-CN" sz="2400" b="1" dirty="0">
                <a:latin typeface="Times New Roman" panose="02020603050405020304" pitchFamily="18" charset="0"/>
                <a:ea typeface="宋体" charset="-122"/>
                <a:cs typeface="Times New Roman" panose="02020603050405020304" pitchFamily="18" charset="0"/>
              </a:rPr>
              <a:t>	</a:t>
            </a:r>
            <a:r>
              <a:rPr kumimoji="1" lang="zh-CN" altLang="en-US" sz="2400" b="1" dirty="0">
                <a:latin typeface="Times New Roman" panose="02020603050405020304" pitchFamily="18" charset="0"/>
                <a:ea typeface="宋体" charset="-122"/>
                <a:cs typeface="Times New Roman" panose="02020603050405020304" pitchFamily="18" charset="0"/>
              </a:rPr>
              <a:t>触发器由全局时钟钟控。速度最快。</a:t>
            </a:r>
          </a:p>
          <a:p>
            <a:pPr marL="342900" indent="-342900">
              <a:lnSpc>
                <a:spcPct val="110000"/>
              </a:lnSpc>
              <a:spcAft>
                <a:spcPts val="600"/>
              </a:spcAft>
              <a:buClr>
                <a:schemeClr val="tx1"/>
              </a:buClr>
              <a:buFont typeface="Wingdings" panose="05000000000000000000" pitchFamily="2" charset="2"/>
              <a:buChar char="Ø"/>
            </a:pPr>
            <a:r>
              <a:rPr lang="zh-CN" altLang="en-US" sz="2400" b="1" dirty="0">
                <a:solidFill>
                  <a:srgbClr val="0000FF"/>
                </a:solidFill>
                <a:latin typeface="Times New Roman" panose="02020603050405020304" pitchFamily="18" charset="0"/>
                <a:cs typeface="Times New Roman" panose="02020603050405020304" pitchFamily="18" charset="0"/>
              </a:rPr>
              <a:t>全局时钟信号由高电平有效的时钟信号使能</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10000"/>
              </a:lnSpc>
              <a:spcAft>
                <a:spcPts val="1800"/>
              </a:spcAft>
              <a:buClr>
                <a:schemeClr val="tx1"/>
              </a:buCl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仍使用全局时钟，每个触发器使用时钟使能信号。 速度较快。</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Clr>
                <a:schemeClr val="tx1"/>
              </a:buClr>
              <a:buFont typeface="Wingdings" panose="05000000000000000000" pitchFamily="2" charset="2"/>
              <a:buChar char="Ø"/>
            </a:pPr>
            <a:r>
              <a:rPr lang="zh-CN" altLang="en-US" sz="2400" b="1" dirty="0">
                <a:solidFill>
                  <a:srgbClr val="0000FF"/>
                </a:solidFill>
                <a:latin typeface="Times New Roman" panose="02020603050405020304" pitchFamily="18" charset="0"/>
                <a:cs typeface="Times New Roman" panose="02020603050405020304" pitchFamily="18" charset="0"/>
              </a:rPr>
              <a:t>用乘积项实现一个阵列时钟</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nSpc>
                <a:spcPct val="110000"/>
              </a:lnSpc>
              <a:spcAft>
                <a:spcPts val="600"/>
              </a:spcAft>
              <a:buClr>
                <a:schemeClr val="tx1"/>
              </a:buCl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触发器由来自隐埋的宏单元或</a:t>
            </a:r>
            <a:r>
              <a:rPr lang="en-US" altLang="zh-CN" sz="2400" b="1" dirty="0">
                <a:latin typeface="Times New Roman" panose="02020603050405020304" pitchFamily="18" charset="0"/>
                <a:cs typeface="Times New Roman" panose="02020603050405020304" pitchFamily="18" charset="0"/>
              </a:rPr>
              <a:t>I/O</a:t>
            </a:r>
            <a:r>
              <a:rPr lang="zh-CN" altLang="en-US" sz="2400" b="1" dirty="0">
                <a:latin typeface="Times New Roman" panose="02020603050405020304" pitchFamily="18" charset="0"/>
                <a:cs typeface="Times New Roman" panose="02020603050405020304" pitchFamily="18" charset="0"/>
              </a:rPr>
              <a:t>引脚的信号进行钟控。速度稍慢。</a:t>
            </a:r>
            <a:endParaRPr lang="zh-CN" altLang="en-US" sz="2400" b="1" dirty="0">
              <a:solidFill>
                <a:srgbClr val="008000"/>
              </a:solidFill>
              <a:latin typeface="Times New Roman" panose="02020603050405020304" pitchFamily="18" charset="0"/>
              <a:cs typeface="Times New Roman" panose="02020603050405020304"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dirty="0"/>
          </a:p>
        </p:txBody>
      </p:sp>
    </p:spTree>
    <p:extLst>
      <p:ext uri="{BB962C8B-B14F-4D97-AF65-F5344CB8AC3E}">
        <p14:creationId xmlns:p14="http://schemas.microsoft.com/office/powerpoint/2010/main" val="1663631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Rectangle 3"/>
          <p:cNvSpPr>
            <a:spLocks noChangeArrowheads="1"/>
          </p:cNvSpPr>
          <p:nvPr/>
        </p:nvSpPr>
        <p:spPr bwMode="auto">
          <a:xfrm>
            <a:off x="1144822" y="770567"/>
            <a:ext cx="7675650" cy="17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Aft>
                <a:spcPts val="600"/>
              </a:spcAft>
              <a:buClr>
                <a:schemeClr val="tx1"/>
              </a:buClr>
              <a:buFont typeface="Wingdings" panose="05000000000000000000" pitchFamily="2" charset="2"/>
              <a:buChar char="Ø"/>
            </a:pPr>
            <a:r>
              <a:rPr kumimoji="1" lang="zh-CN" altLang="en-US" sz="2400" b="1" dirty="0">
                <a:solidFill>
                  <a:srgbClr val="FF0000"/>
                </a:solidFill>
                <a:latin typeface="Times New Roman" pitchFamily="18" charset="0"/>
                <a:ea typeface="宋体" charset="-122"/>
              </a:rPr>
              <a:t>宏单元</a:t>
            </a:r>
            <a:r>
              <a:rPr kumimoji="1" lang="zh-CN" altLang="en-US" sz="2400" b="1" dirty="0">
                <a:latin typeface="Times New Roman" pitchFamily="18" charset="0"/>
                <a:ea typeface="宋体" charset="-122"/>
              </a:rPr>
              <a:t>还包</a:t>
            </a:r>
            <a:r>
              <a:rPr kumimoji="1" lang="zh-CN" altLang="en-US" sz="2400" b="1" dirty="0">
                <a:solidFill>
                  <a:srgbClr val="000000"/>
                </a:solidFill>
                <a:latin typeface="Times New Roman" pitchFamily="18" charset="0"/>
                <a:ea typeface="宋体" charset="-122"/>
              </a:rPr>
              <a:t>含</a:t>
            </a:r>
            <a:r>
              <a:rPr kumimoji="1" lang="zh-CN" altLang="en-US" sz="2400" b="1" dirty="0">
                <a:solidFill>
                  <a:schemeClr val="accent6">
                    <a:lumMod val="75000"/>
                  </a:schemeClr>
                </a:solidFill>
                <a:latin typeface="Times New Roman" pitchFamily="18" charset="0"/>
                <a:ea typeface="宋体" charset="-122"/>
              </a:rPr>
              <a:t>共享扩展乘积项</a:t>
            </a:r>
            <a:r>
              <a:rPr kumimoji="1" lang="zh-CN" altLang="en-US" sz="2400" b="1" dirty="0">
                <a:solidFill>
                  <a:srgbClr val="000000"/>
                </a:solidFill>
                <a:latin typeface="Times New Roman" pitchFamily="18" charset="0"/>
                <a:ea typeface="宋体" charset="-122"/>
              </a:rPr>
              <a:t>和</a:t>
            </a:r>
            <a:r>
              <a:rPr kumimoji="1" lang="zh-CN" altLang="en-US" sz="2400" b="1" dirty="0">
                <a:solidFill>
                  <a:schemeClr val="accent6">
                    <a:lumMod val="75000"/>
                  </a:schemeClr>
                </a:solidFill>
                <a:latin typeface="Times New Roman" pitchFamily="18" charset="0"/>
                <a:ea typeface="宋体" charset="-122"/>
              </a:rPr>
              <a:t>高速并行扩展乘积项</a:t>
            </a:r>
            <a:r>
              <a:rPr kumimoji="1" lang="zh-CN" altLang="en-US" sz="2400" b="1" dirty="0">
                <a:solidFill>
                  <a:srgbClr val="000000"/>
                </a:solidFill>
                <a:latin typeface="Times New Roman" pitchFamily="18" charset="0"/>
                <a:ea typeface="宋体" charset="-122"/>
              </a:rPr>
              <a:t>。</a:t>
            </a:r>
            <a:endParaRPr kumimoji="1" lang="en-US" altLang="zh-CN" sz="2400" b="1" dirty="0">
              <a:solidFill>
                <a:srgbClr val="000000"/>
              </a:solidFill>
              <a:latin typeface="Times New Roman" pitchFamily="18" charset="0"/>
              <a:ea typeface="宋体" charset="-122"/>
            </a:endParaRPr>
          </a:p>
          <a:p>
            <a:pPr marL="342900" indent="-3429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复杂的逻辑函数需要附加乘积项，可利用其他宏单元以提供逻辑资源，称为</a:t>
            </a:r>
            <a:r>
              <a:rPr kumimoji="1" lang="zh-CN" altLang="en-US" sz="2400" b="1" dirty="0">
                <a:solidFill>
                  <a:srgbClr val="FF0000"/>
                </a:solidFill>
                <a:latin typeface="Times New Roman" pitchFamily="18" charset="0"/>
                <a:ea typeface="宋体" charset="-122"/>
              </a:rPr>
              <a:t>扩展（乘积）项</a:t>
            </a:r>
            <a:r>
              <a:rPr kumimoji="1" lang="zh-CN" altLang="en-US" sz="2400" b="1" dirty="0">
                <a:solidFill>
                  <a:srgbClr val="000000"/>
                </a:solidFill>
                <a:latin typeface="Times New Roman" pitchFamily="18" charset="0"/>
                <a:ea typeface="宋体" charset="-122"/>
              </a:rPr>
              <a:t>。可使器件用尽可能少的逻辑资源，得到尽可能快的工作速度。</a:t>
            </a:r>
            <a:endParaRPr kumimoji="1" lang="en-US" altLang="zh-CN" sz="2400" b="1" dirty="0">
              <a:solidFill>
                <a:srgbClr val="000000"/>
              </a:solidFill>
              <a:latin typeface="Times New Roman" pitchFamily="18" charset="0"/>
              <a:ea typeface="宋体" charset="-122"/>
            </a:endParaRPr>
          </a:p>
        </p:txBody>
      </p:sp>
      <p:sp>
        <p:nvSpPr>
          <p:cNvPr id="35"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2</a:t>
            </a:r>
            <a:r>
              <a:rPr lang="zh-CN" altLang="en-US" sz="2800" b="1">
                <a:solidFill>
                  <a:srgbClr val="0070C0"/>
                </a:solidFill>
                <a:latin typeface="Times New Roman" pitchFamily="18" charset="0"/>
                <a:cs typeface="Times New Roman" pitchFamily="18" charset="0"/>
              </a:rPr>
              <a:t>、</a:t>
            </a:r>
            <a:r>
              <a:rPr lang="zh-CN" altLang="en-US" sz="2800" b="1" dirty="0">
                <a:solidFill>
                  <a:srgbClr val="0070C0"/>
                </a:solidFill>
                <a:latin typeface="Times New Roman" pitchFamily="18" charset="0"/>
                <a:cs typeface="Times New Roman" pitchFamily="18" charset="0"/>
              </a:rPr>
              <a:t>扩展乘积项</a:t>
            </a:r>
          </a:p>
        </p:txBody>
      </p:sp>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98" b="3768"/>
          <a:stretch/>
        </p:blipFill>
        <p:spPr bwMode="auto">
          <a:xfrm>
            <a:off x="1476002" y="2582777"/>
            <a:ext cx="7056438" cy="416134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p:cNvSpPr>
            <a:spLocks noChangeArrowheads="1"/>
          </p:cNvSpPr>
          <p:nvPr/>
        </p:nvSpPr>
        <p:spPr bwMode="auto">
          <a:xfrm>
            <a:off x="3960008" y="3306086"/>
            <a:ext cx="680517" cy="504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15" name="Rectangle 3"/>
          <p:cNvSpPr>
            <a:spLocks noChangeArrowheads="1"/>
          </p:cNvSpPr>
          <p:nvPr/>
        </p:nvSpPr>
        <p:spPr bwMode="auto">
          <a:xfrm>
            <a:off x="3923928" y="3050721"/>
            <a:ext cx="1029097" cy="769441"/>
          </a:xfrm>
          <a:prstGeom prst="rect">
            <a:avLst/>
          </a:prstGeom>
          <a:noFill/>
          <a:ln>
            <a:noFill/>
          </a:ln>
          <a:effectLst/>
        </p:spPr>
        <p:txBody>
          <a:bodyPr wrap="square" anchor="ctr">
            <a:spAutoFit/>
          </a:bodyPr>
          <a:lstStyle/>
          <a:p>
            <a:pPr>
              <a:lnSpc>
                <a:spcPct val="110000"/>
              </a:lnSpc>
              <a:spcAft>
                <a:spcPts val="600"/>
              </a:spcAft>
            </a:pPr>
            <a:r>
              <a:rPr lang="zh-CN" altLang="en-US" sz="2000" b="1" dirty="0">
                <a:solidFill>
                  <a:schemeClr val="accent6">
                    <a:lumMod val="75000"/>
                  </a:schemeClr>
                </a:solidFill>
                <a:latin typeface="Times New Roman" panose="02020603050405020304" pitchFamily="18" charset="0"/>
                <a:cs typeface="Times New Roman" panose="02020603050405020304" pitchFamily="18" charset="0"/>
              </a:rPr>
              <a:t>并     行扩展项</a:t>
            </a:r>
          </a:p>
        </p:txBody>
      </p:sp>
      <p:sp>
        <p:nvSpPr>
          <p:cNvPr id="19" name="Rectangle 3"/>
          <p:cNvSpPr>
            <a:spLocks noChangeArrowheads="1"/>
          </p:cNvSpPr>
          <p:nvPr/>
        </p:nvSpPr>
        <p:spPr bwMode="auto">
          <a:xfrm>
            <a:off x="2962808" y="3016577"/>
            <a:ext cx="954000" cy="828000"/>
          </a:xfrm>
          <a:prstGeom prst="rect">
            <a:avLst/>
          </a:prstGeom>
          <a:noFill/>
          <a:ln w="38100">
            <a:solidFill>
              <a:schemeClr val="accent6">
                <a:lumMod val="75000"/>
              </a:schemeClr>
            </a:solidFill>
            <a:prstDash val="dash"/>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4035499" y="5953452"/>
            <a:ext cx="576000" cy="756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3732907" y="6043935"/>
            <a:ext cx="1271141" cy="769441"/>
          </a:xfrm>
          <a:prstGeom prst="rect">
            <a:avLst/>
          </a:prstGeom>
          <a:noFill/>
          <a:ln>
            <a:noFill/>
          </a:ln>
          <a:effectLst/>
        </p:spPr>
        <p:txBody>
          <a:bodyPr wrap="square" anchor="ctr">
            <a:spAutoFit/>
          </a:bodyPr>
          <a:lstStyle/>
          <a:p>
            <a:pPr>
              <a:lnSpc>
                <a:spcPct val="110000"/>
              </a:lnSpc>
              <a:spcAft>
                <a:spcPts val="600"/>
              </a:spcAft>
            </a:pPr>
            <a:r>
              <a:rPr lang="zh-CN" altLang="en-US" sz="2000" b="1" dirty="0">
                <a:solidFill>
                  <a:schemeClr val="accent6">
                    <a:lumMod val="75000"/>
                  </a:schemeClr>
                </a:solidFill>
                <a:latin typeface="Times New Roman" panose="02020603050405020304" pitchFamily="18" charset="0"/>
                <a:cs typeface="Times New Roman" panose="02020603050405020304" pitchFamily="18" charset="0"/>
              </a:rPr>
              <a:t>共享逻辑扩展项</a:t>
            </a:r>
          </a:p>
        </p:txBody>
      </p:sp>
      <p:sp>
        <p:nvSpPr>
          <p:cNvPr id="20" name="Rectangle 3"/>
          <p:cNvSpPr>
            <a:spLocks noChangeArrowheads="1"/>
          </p:cNvSpPr>
          <p:nvPr/>
        </p:nvSpPr>
        <p:spPr bwMode="auto">
          <a:xfrm>
            <a:off x="2291556" y="5543777"/>
            <a:ext cx="1476000" cy="954000"/>
          </a:xfrm>
          <a:prstGeom prst="rect">
            <a:avLst/>
          </a:prstGeom>
          <a:noFill/>
          <a:ln w="38100">
            <a:solidFill>
              <a:schemeClr val="accent6">
                <a:lumMod val="75000"/>
              </a:schemeClr>
            </a:solidFill>
            <a:prstDash val="dash"/>
          </a:ln>
          <a:effectLst/>
        </p:spPr>
        <p:txBody>
          <a:bodyPr wrap="square" anchor="ctr">
            <a:spAutoFit/>
          </a:bodyPr>
          <a:lstStyle/>
          <a:p>
            <a:pPr>
              <a:lnSpc>
                <a:spcPct val="110000"/>
              </a:lnSpc>
              <a:spcAft>
                <a:spcPts val="600"/>
              </a:spcAft>
            </a:pP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30" name="Rectangle 3"/>
          <p:cNvSpPr>
            <a:spLocks noChangeArrowheads="1"/>
          </p:cNvSpPr>
          <p:nvPr/>
        </p:nvSpPr>
        <p:spPr bwMode="auto">
          <a:xfrm>
            <a:off x="1656000" y="2551553"/>
            <a:ext cx="396000" cy="288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sz="1400" b="1" dirty="0">
              <a:solidFill>
                <a:srgbClr val="008000"/>
              </a:solidFill>
              <a:latin typeface="Times New Roman" panose="02020603050405020304" pitchFamily="18" charset="0"/>
              <a:cs typeface="Times New Roman" panose="02020603050405020304" pitchFamily="18" charset="0"/>
            </a:endParaRPr>
          </a:p>
        </p:txBody>
      </p:sp>
      <p:sp>
        <p:nvSpPr>
          <p:cNvPr id="34" name="Rectangle 3"/>
          <p:cNvSpPr>
            <a:spLocks noChangeArrowheads="1"/>
          </p:cNvSpPr>
          <p:nvPr/>
        </p:nvSpPr>
        <p:spPr bwMode="auto">
          <a:xfrm>
            <a:off x="5292361" y="5111777"/>
            <a:ext cx="431485" cy="270074"/>
          </a:xfrm>
          <a:prstGeom prst="rect">
            <a:avLst/>
          </a:prstGeom>
          <a:noFill/>
          <a:ln>
            <a:noFill/>
          </a:ln>
          <a:effectLst/>
        </p:spPr>
        <p:txBody>
          <a:bodyPr wrap="square" anchor="ctr">
            <a:spAutoFit/>
          </a:bodyPr>
          <a:lstStyle/>
          <a:p>
            <a:pPr>
              <a:lnSpc>
                <a:spcPct val="110000"/>
              </a:lnSpc>
              <a:spcAft>
                <a:spcPts val="600"/>
              </a:spcAft>
            </a:pPr>
            <a:r>
              <a:rPr lang="en-US" altLang="zh-CN" sz="1050" b="1" dirty="0" err="1">
                <a:latin typeface="Times New Roman" panose="02020603050405020304" pitchFamily="18" charset="0"/>
                <a:cs typeface="Times New Roman" panose="02020603050405020304" pitchFamily="18" charset="0"/>
              </a:rPr>
              <a:t>Vcc</a:t>
            </a:r>
            <a:endParaRPr lang="zh-CN" altLang="en-US" sz="1050" b="1" dirty="0">
              <a:latin typeface="Times New Roman" panose="02020603050405020304" pitchFamily="18" charset="0"/>
              <a:cs typeface="Times New Roman" panose="02020603050405020304" pitchFamily="18" charset="0"/>
            </a:endParaRPr>
          </a:p>
        </p:txBody>
      </p:sp>
      <p:sp>
        <p:nvSpPr>
          <p:cNvPr id="25" name="Rectangle 3"/>
          <p:cNvSpPr>
            <a:spLocks noChangeArrowheads="1"/>
          </p:cNvSpPr>
          <p:nvPr/>
        </p:nvSpPr>
        <p:spPr bwMode="auto">
          <a:xfrm>
            <a:off x="5508104" y="6340865"/>
            <a:ext cx="1512168"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宏单元结构</a:t>
            </a: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1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dirty="0"/>
          </a:p>
        </p:txBody>
      </p:sp>
    </p:spTree>
    <p:extLst>
      <p:ext uri="{BB962C8B-B14F-4D97-AF65-F5344CB8AC3E}">
        <p14:creationId xmlns:p14="http://schemas.microsoft.com/office/powerpoint/2010/main" val="216505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0.70"/>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3000"/>
                            </p:stCondLst>
                            <p:childTnLst>
                              <p:par>
                                <p:cTn id="15" presetID="21" presetClass="entr" presetSubtype="1"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heel(1)">
                                      <p:cBhvr>
                                        <p:cTn id="17" dur="2000"/>
                                        <p:tgtEl>
                                          <p:spTgt spid="20"/>
                                        </p:tgtEl>
                                      </p:cBhvr>
                                    </p:animEffect>
                                  </p:childTnLst>
                                </p:cTn>
                              </p:par>
                            </p:childTnLst>
                          </p:cTn>
                        </p:par>
                        <p:par>
                          <p:cTn id="18" fill="hold">
                            <p:stCondLst>
                              <p:cond delay="5000"/>
                            </p:stCondLst>
                            <p:childTnLst>
                              <p:par>
                                <p:cTn id="19" presetID="55" presetClass="entr" presetSubtype="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1000" fill="hold"/>
                                        <p:tgtEl>
                                          <p:spTgt spid="23"/>
                                        </p:tgtEl>
                                        <p:attrNameLst>
                                          <p:attrName>ppt_w</p:attrName>
                                        </p:attrNameLst>
                                      </p:cBhvr>
                                      <p:tavLst>
                                        <p:tav tm="0">
                                          <p:val>
                                            <p:strVal val="#ppt_w*0.70"/>
                                          </p:val>
                                        </p:tav>
                                        <p:tav tm="100000">
                                          <p:val>
                                            <p:strVal val="#ppt_w"/>
                                          </p:val>
                                        </p:tav>
                                      </p:tavLst>
                                    </p:anim>
                                    <p:anim calcmode="lin" valueType="num">
                                      <p:cBhvr>
                                        <p:cTn id="22" dur="1000" fill="hold"/>
                                        <p:tgtEl>
                                          <p:spTgt spid="23"/>
                                        </p:tgtEl>
                                        <p:attrNameLst>
                                          <p:attrName>ppt_h</p:attrName>
                                        </p:attrNameLst>
                                      </p:cBhvr>
                                      <p:tavLst>
                                        <p:tav tm="0">
                                          <p:val>
                                            <p:strVal val="#ppt_h"/>
                                          </p:val>
                                        </p:tav>
                                        <p:tav tm="100000">
                                          <p:val>
                                            <p:strVal val="#ppt_h"/>
                                          </p:val>
                                        </p:tav>
                                      </p:tavLst>
                                    </p:anim>
                                    <p:animEffect transition="in" filter="fade">
                                      <p:cBhvr>
                                        <p:cTn id="2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3"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187549" y="405036"/>
            <a:ext cx="5400675" cy="647700"/>
          </a:xfrm>
        </p:spPr>
        <p:txBody>
          <a:bodyPr/>
          <a:lstStyle/>
          <a:p>
            <a:pPr algn="l">
              <a:lnSpc>
                <a:spcPct val="125000"/>
              </a:lnSpc>
              <a:spcBef>
                <a:spcPct val="55000"/>
              </a:spcBef>
            </a:pPr>
            <a:r>
              <a:rPr lang="zh-CN" altLang="en-US" sz="2800" b="1" dirty="0">
                <a:solidFill>
                  <a:srgbClr val="FF6600"/>
                </a:solidFill>
                <a:latin typeface="Times New Roman" pitchFamily="18" charset="0"/>
                <a:cs typeface="Times New Roman" pitchFamily="18" charset="0"/>
              </a:rPr>
              <a:t>（</a:t>
            </a:r>
            <a:r>
              <a:rPr lang="en-US" altLang="zh-CN" sz="2800" b="1" dirty="0">
                <a:solidFill>
                  <a:srgbClr val="FF6600"/>
                </a:solidFill>
                <a:latin typeface="Times New Roman" pitchFamily="18" charset="0"/>
                <a:cs typeface="Times New Roman" pitchFamily="18" charset="0"/>
              </a:rPr>
              <a:t>1</a:t>
            </a:r>
            <a:r>
              <a:rPr lang="zh-CN" altLang="en-US" sz="2800" b="1" dirty="0">
                <a:solidFill>
                  <a:srgbClr val="FF6600"/>
                </a:solidFill>
                <a:latin typeface="Times New Roman" pitchFamily="18" charset="0"/>
                <a:cs typeface="Times New Roman" pitchFamily="18" charset="0"/>
              </a:rPr>
              <a:t>）共享逻辑扩展项</a:t>
            </a:r>
          </a:p>
        </p:txBody>
      </p:sp>
      <p:sp>
        <p:nvSpPr>
          <p:cNvPr id="21" name="Rectangle 3"/>
          <p:cNvSpPr>
            <a:spLocks noChangeArrowheads="1"/>
          </p:cNvSpPr>
          <p:nvPr/>
        </p:nvSpPr>
        <p:spPr bwMode="auto">
          <a:xfrm>
            <a:off x="1331640" y="1196752"/>
            <a:ext cx="2016224"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spcAft>
                <a:spcPts val="600"/>
              </a:spcAft>
              <a:buClr>
                <a:schemeClr val="tx1"/>
              </a:buClr>
            </a:pPr>
            <a:r>
              <a:rPr kumimoji="1" lang="zh-CN" altLang="en-US" sz="2400" b="1" dirty="0">
                <a:solidFill>
                  <a:srgbClr val="000000"/>
                </a:solidFill>
                <a:latin typeface="Times New Roman" pitchFamily="18" charset="0"/>
                <a:ea typeface="宋体" charset="-122"/>
              </a:rPr>
              <a:t>由每个宏单元提供一个单独的乘积项，通过一个非门取反后反馈到逻辑阵列中，可被</a:t>
            </a:r>
            <a:r>
              <a:rPr kumimoji="1" lang="en-US" altLang="zh-CN" sz="2400" b="1" dirty="0">
                <a:solidFill>
                  <a:srgbClr val="000000"/>
                </a:solidFill>
                <a:latin typeface="Times New Roman" pitchFamily="18" charset="0"/>
                <a:ea typeface="宋体" charset="-122"/>
              </a:rPr>
              <a:t>LAB</a:t>
            </a:r>
            <a:r>
              <a:rPr kumimoji="1" lang="zh-CN" altLang="en-US" sz="2400" b="1" dirty="0">
                <a:solidFill>
                  <a:srgbClr val="000000"/>
                </a:solidFill>
                <a:latin typeface="Times New Roman" pitchFamily="18" charset="0"/>
                <a:ea typeface="宋体" charset="-122"/>
              </a:rPr>
              <a:t>内任何一个或全部宏单元使用和共享。</a:t>
            </a:r>
          </a:p>
        </p:txBody>
      </p:sp>
      <p:graphicFrame>
        <p:nvGraphicFramePr>
          <p:cNvPr id="2" name="对象 1"/>
          <p:cNvGraphicFramePr>
            <a:graphicFrameLocks noChangeAspect="1"/>
          </p:cNvGraphicFramePr>
          <p:nvPr>
            <p:extLst>
              <p:ext uri="{D42A27DB-BD31-4B8C-83A1-F6EECF244321}">
                <p14:modId xmlns:p14="http://schemas.microsoft.com/office/powerpoint/2010/main" val="284310220"/>
              </p:ext>
            </p:extLst>
          </p:nvPr>
        </p:nvGraphicFramePr>
        <p:xfrm>
          <a:off x="3275856" y="1124744"/>
          <a:ext cx="5791200" cy="4905375"/>
        </p:xfrm>
        <a:graphic>
          <a:graphicData uri="http://schemas.openxmlformats.org/presentationml/2006/ole">
            <mc:AlternateContent xmlns:mc="http://schemas.openxmlformats.org/markup-compatibility/2006">
              <mc:Choice xmlns:v="urn:schemas-microsoft-com:vml" Requires="v">
                <p:oleObj name="Visio" r:id="rId3" imgW="4852997" imgH="4103800" progId="Visio.Drawing.11">
                  <p:embed/>
                </p:oleObj>
              </mc:Choice>
              <mc:Fallback>
                <p:oleObj name="Visio" r:id="rId3" imgW="4852997" imgH="4103800" progId="Visio.Drawing.11">
                  <p:embed/>
                  <p:pic>
                    <p:nvPicPr>
                      <p:cNvPr id="2" name="对象 1"/>
                      <p:cNvPicPr>
                        <a:picLocks noChangeAspect="1" noChangeArrowheads="1"/>
                      </p:cNvPicPr>
                      <p:nvPr/>
                    </p:nvPicPr>
                    <p:blipFill>
                      <a:blip r:embed="rId4"/>
                      <a:srcRect/>
                      <a:stretch>
                        <a:fillRect/>
                      </a:stretch>
                    </p:blipFill>
                    <p:spPr bwMode="auto">
                      <a:xfrm>
                        <a:off x="3275856" y="1124744"/>
                        <a:ext cx="57912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3"/>
          <p:cNvSpPr>
            <a:spLocks noChangeArrowheads="1"/>
          </p:cNvSpPr>
          <p:nvPr/>
        </p:nvSpPr>
        <p:spPr bwMode="auto">
          <a:xfrm>
            <a:off x="5148064" y="6104344"/>
            <a:ext cx="2495144"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共享逻辑扩展项结构</a:t>
            </a: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dirty="0"/>
          </a:p>
        </p:txBody>
      </p:sp>
      <p:cxnSp>
        <p:nvCxnSpPr>
          <p:cNvPr id="4" name="直接连接符 3">
            <a:extLst>
              <a:ext uri="{FF2B5EF4-FFF2-40B4-BE49-F238E27FC236}">
                <a16:creationId xmlns:a16="http://schemas.microsoft.com/office/drawing/2014/main" id="{1E25ABAB-3BB0-42AB-8923-8F040537F6E9}"/>
              </a:ext>
            </a:extLst>
          </p:cNvPr>
          <p:cNvCxnSpPr/>
          <p:nvPr/>
        </p:nvCxnSpPr>
        <p:spPr>
          <a:xfrm>
            <a:off x="5904000" y="3042000"/>
            <a:ext cx="79208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CBEFD59-0E7C-4972-90D6-FA5CCD5B8044}"/>
              </a:ext>
            </a:extLst>
          </p:cNvPr>
          <p:cNvCxnSpPr>
            <a:cxnSpLocks/>
          </p:cNvCxnSpPr>
          <p:nvPr/>
        </p:nvCxnSpPr>
        <p:spPr>
          <a:xfrm flipV="1">
            <a:off x="6696088" y="3042000"/>
            <a:ext cx="0" cy="6030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2856BE7-80A7-42CE-B39B-DFDEA30F513F}"/>
              </a:ext>
            </a:extLst>
          </p:cNvPr>
          <p:cNvCxnSpPr>
            <a:cxnSpLocks/>
          </p:cNvCxnSpPr>
          <p:nvPr/>
        </p:nvCxnSpPr>
        <p:spPr>
          <a:xfrm>
            <a:off x="6259257" y="3645024"/>
            <a:ext cx="4368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FA7FC4A-2869-4202-BFF3-92AF3E88FF69}"/>
              </a:ext>
            </a:extLst>
          </p:cNvPr>
          <p:cNvCxnSpPr>
            <a:cxnSpLocks/>
          </p:cNvCxnSpPr>
          <p:nvPr/>
        </p:nvCxnSpPr>
        <p:spPr>
          <a:xfrm>
            <a:off x="5292080" y="3644811"/>
            <a:ext cx="72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等腰三角形 11">
            <a:extLst>
              <a:ext uri="{FF2B5EF4-FFF2-40B4-BE49-F238E27FC236}">
                <a16:creationId xmlns:a16="http://schemas.microsoft.com/office/drawing/2014/main" id="{FA504A90-EE25-46F7-B4A1-5EF81C0F93C8}"/>
              </a:ext>
            </a:extLst>
          </p:cNvPr>
          <p:cNvSpPr/>
          <p:nvPr/>
        </p:nvSpPr>
        <p:spPr>
          <a:xfrm rot="16200000">
            <a:off x="6066000" y="3546000"/>
            <a:ext cx="207561" cy="199122"/>
          </a:xfrm>
          <a:prstGeom prst="triangle">
            <a:avLst>
              <a:gd name="adj" fmla="val 522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F2FE254-9D09-4434-98F3-8DD9F60BAA65}"/>
              </a:ext>
            </a:extLst>
          </p:cNvPr>
          <p:cNvSpPr/>
          <p:nvPr/>
        </p:nvSpPr>
        <p:spPr>
          <a:xfrm>
            <a:off x="6012160" y="3622688"/>
            <a:ext cx="47974" cy="457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延期 15">
            <a:extLst>
              <a:ext uri="{FF2B5EF4-FFF2-40B4-BE49-F238E27FC236}">
                <a16:creationId xmlns:a16="http://schemas.microsoft.com/office/drawing/2014/main" id="{49EB0A16-F7EB-436D-A334-8607D2B20F24}"/>
              </a:ext>
            </a:extLst>
          </p:cNvPr>
          <p:cNvSpPr/>
          <p:nvPr/>
        </p:nvSpPr>
        <p:spPr>
          <a:xfrm>
            <a:off x="5634000" y="2907330"/>
            <a:ext cx="259770" cy="260670"/>
          </a:xfrm>
          <a:prstGeom prst="flowChartDelay">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308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Rectangle 2"/>
          <p:cNvSpPr>
            <a:spLocks noGrp="1" noChangeArrowheads="1"/>
          </p:cNvSpPr>
          <p:nvPr>
            <p:ph type="title"/>
          </p:nvPr>
        </p:nvSpPr>
        <p:spPr>
          <a:xfrm>
            <a:off x="1187549" y="477044"/>
            <a:ext cx="5400675" cy="647700"/>
          </a:xfrm>
        </p:spPr>
        <p:txBody>
          <a:bodyPr/>
          <a:lstStyle/>
          <a:p>
            <a:pPr algn="l">
              <a:lnSpc>
                <a:spcPct val="125000"/>
              </a:lnSpc>
              <a:spcBef>
                <a:spcPct val="55000"/>
              </a:spcBef>
            </a:pPr>
            <a:r>
              <a:rPr lang="zh-CN" altLang="en-US" sz="2800" b="1" dirty="0">
                <a:solidFill>
                  <a:srgbClr val="FF6600"/>
                </a:solidFill>
                <a:latin typeface="Times New Roman" pitchFamily="18" charset="0"/>
                <a:cs typeface="Times New Roman" pitchFamily="18" charset="0"/>
              </a:rPr>
              <a:t>（</a:t>
            </a:r>
            <a:r>
              <a:rPr lang="en-US" altLang="zh-CN" sz="2800" b="1" dirty="0">
                <a:solidFill>
                  <a:srgbClr val="FF6600"/>
                </a:solidFill>
                <a:latin typeface="Times New Roman" pitchFamily="18" charset="0"/>
                <a:cs typeface="Times New Roman" pitchFamily="18" charset="0"/>
              </a:rPr>
              <a:t>2</a:t>
            </a:r>
            <a:r>
              <a:rPr lang="zh-CN" altLang="en-US" sz="2800" b="1" dirty="0">
                <a:solidFill>
                  <a:srgbClr val="FF6600"/>
                </a:solidFill>
                <a:latin typeface="Times New Roman" pitchFamily="18" charset="0"/>
                <a:cs typeface="Times New Roman" pitchFamily="18" charset="0"/>
              </a:rPr>
              <a:t>）并行扩展项</a:t>
            </a:r>
          </a:p>
        </p:txBody>
      </p:sp>
      <p:sp>
        <p:nvSpPr>
          <p:cNvPr id="21" name="Rectangle 3"/>
          <p:cNvSpPr>
            <a:spLocks noChangeArrowheads="1"/>
          </p:cNvSpPr>
          <p:nvPr/>
        </p:nvSpPr>
        <p:spPr bwMode="auto">
          <a:xfrm>
            <a:off x="1331640" y="1581121"/>
            <a:ext cx="2376264" cy="379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000" indent="-342000">
              <a:lnSpc>
                <a:spcPct val="110000"/>
              </a:lnSpc>
              <a:spcBef>
                <a:spcPts val="0"/>
              </a:spcBef>
              <a:spcAft>
                <a:spcPts val="600"/>
              </a:spcAft>
              <a:buClr>
                <a:schemeClr val="tx1"/>
              </a:buClr>
              <a:buFont typeface="Wingdings" pitchFamily="2" charset="2"/>
              <a:buChar char="Ø"/>
            </a:pPr>
            <a:r>
              <a:rPr kumimoji="1" lang="zh-CN" altLang="en-US" sz="2400" b="1" dirty="0">
                <a:solidFill>
                  <a:srgbClr val="000000"/>
                </a:solidFill>
                <a:latin typeface="Times New Roman" pitchFamily="18" charset="0"/>
                <a:ea typeface="宋体" charset="-122"/>
              </a:rPr>
              <a:t>宏单元中一些没有被使用的乘积项，被分配到邻近的宏单元。</a:t>
            </a:r>
          </a:p>
          <a:p>
            <a:pPr marL="342000" indent="-342000">
              <a:lnSpc>
                <a:spcPct val="110000"/>
              </a:lnSpc>
              <a:spcBef>
                <a:spcPts val="0"/>
              </a:spcBef>
              <a:spcAft>
                <a:spcPts val="600"/>
              </a:spcAft>
              <a:buClr>
                <a:schemeClr val="tx1"/>
              </a:buClr>
              <a:buFont typeface="Wingdings" pitchFamily="2" charset="2"/>
              <a:buChar char="Ø"/>
            </a:pPr>
            <a:r>
              <a:rPr kumimoji="1" lang="zh-CN" altLang="en-US" sz="2400" b="1" dirty="0">
                <a:solidFill>
                  <a:srgbClr val="000000"/>
                </a:solidFill>
                <a:latin typeface="Times New Roman" pitchFamily="18" charset="0"/>
                <a:ea typeface="宋体" charset="-122"/>
              </a:rPr>
              <a:t>允许最多</a:t>
            </a:r>
            <a:r>
              <a:rPr kumimoji="1" lang="en-US" altLang="zh-CN" sz="2400" b="1" dirty="0">
                <a:solidFill>
                  <a:srgbClr val="000000"/>
                </a:solidFill>
                <a:latin typeface="Times New Roman" pitchFamily="18" charset="0"/>
                <a:ea typeface="宋体" charset="-122"/>
              </a:rPr>
              <a:t>20</a:t>
            </a:r>
            <a:r>
              <a:rPr kumimoji="1" lang="zh-CN" altLang="en-US" sz="2400" b="1" dirty="0">
                <a:solidFill>
                  <a:srgbClr val="000000"/>
                </a:solidFill>
                <a:latin typeface="Times New Roman" pitchFamily="18" charset="0"/>
                <a:ea typeface="宋体" charset="-122"/>
              </a:rPr>
              <a:t>个乘积项直接送到宏单元的或逻辑。</a:t>
            </a:r>
          </a:p>
        </p:txBody>
      </p:sp>
      <p:sp>
        <p:nvSpPr>
          <p:cNvPr id="6" name="Rectangle 3"/>
          <p:cNvSpPr>
            <a:spLocks noChangeArrowheads="1"/>
          </p:cNvSpPr>
          <p:nvPr/>
        </p:nvSpPr>
        <p:spPr bwMode="auto">
          <a:xfrm>
            <a:off x="5436096" y="5892250"/>
            <a:ext cx="2088232"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并行扩展项结构</a:t>
            </a: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pic>
        <p:nvPicPr>
          <p:cNvPr id="7" name="Picture 2" descr="_te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052736"/>
            <a:ext cx="4588667" cy="4681760"/>
          </a:xfrm>
          <a:prstGeom prst="rect">
            <a:avLst/>
          </a:prstGeom>
          <a:noFill/>
          <a:extLst>
            <a:ext uri="{909E8E84-426E-40DD-AFC4-6F175D3DCCD1}">
              <a14:hiddenFill xmlns:a14="http://schemas.microsoft.com/office/drawing/2010/main">
                <a:solidFill>
                  <a:srgbClr val="FFFFFF"/>
                </a:solidFill>
              </a14:hiddenFill>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dirty="0"/>
          </a:p>
        </p:txBody>
      </p:sp>
      <p:cxnSp>
        <p:nvCxnSpPr>
          <p:cNvPr id="9" name="直接连接符 8">
            <a:extLst>
              <a:ext uri="{FF2B5EF4-FFF2-40B4-BE49-F238E27FC236}">
                <a16:creationId xmlns:a16="http://schemas.microsoft.com/office/drawing/2014/main" id="{511E3F12-4664-4EF4-BD57-9749FEF22D84}"/>
              </a:ext>
            </a:extLst>
          </p:cNvPr>
          <p:cNvCxnSpPr>
            <a:cxnSpLocks/>
          </p:cNvCxnSpPr>
          <p:nvPr/>
        </p:nvCxnSpPr>
        <p:spPr>
          <a:xfrm>
            <a:off x="6876000" y="2592000"/>
            <a:ext cx="234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836FCF2-2AC4-4767-A4CC-68C7143E10ED}"/>
              </a:ext>
            </a:extLst>
          </p:cNvPr>
          <p:cNvCxnSpPr>
            <a:cxnSpLocks/>
          </p:cNvCxnSpPr>
          <p:nvPr/>
        </p:nvCxnSpPr>
        <p:spPr>
          <a:xfrm flipV="1">
            <a:off x="7110000" y="2592000"/>
            <a:ext cx="0" cy="86409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ECA8E30-A4E1-4A73-A7AB-139D8EB91A2C}"/>
              </a:ext>
            </a:extLst>
          </p:cNvPr>
          <p:cNvCxnSpPr>
            <a:cxnSpLocks/>
          </p:cNvCxnSpPr>
          <p:nvPr/>
        </p:nvCxnSpPr>
        <p:spPr>
          <a:xfrm>
            <a:off x="5886000" y="3458783"/>
            <a:ext cx="12421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B97E1ED-E974-4D9A-A001-BE34FB8EE8C2}"/>
              </a:ext>
            </a:extLst>
          </p:cNvPr>
          <p:cNvCxnSpPr>
            <a:cxnSpLocks/>
          </p:cNvCxnSpPr>
          <p:nvPr/>
        </p:nvCxnSpPr>
        <p:spPr>
          <a:xfrm>
            <a:off x="5886000" y="3456000"/>
            <a:ext cx="0" cy="810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7CF3522-491A-4144-A7A2-F89483763A2F}"/>
              </a:ext>
            </a:extLst>
          </p:cNvPr>
          <p:cNvCxnSpPr>
            <a:cxnSpLocks/>
          </p:cNvCxnSpPr>
          <p:nvPr/>
        </p:nvCxnSpPr>
        <p:spPr>
          <a:xfrm>
            <a:off x="5886000" y="4266000"/>
            <a:ext cx="16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131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44822" y="1268760"/>
            <a:ext cx="2347058" cy="427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Aft>
                <a:spcPts val="600"/>
              </a:spcAf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个</a:t>
            </a:r>
            <a:r>
              <a:rPr lang="en-US" altLang="zh-CN" sz="2400" b="1" dirty="0">
                <a:solidFill>
                  <a:srgbClr val="FF0000"/>
                </a:solidFill>
                <a:latin typeface="Times New Roman" panose="02020603050405020304" pitchFamily="18" charset="0"/>
                <a:cs typeface="Times New Roman" panose="02020603050405020304" pitchFamily="18" charset="0"/>
              </a:rPr>
              <a:t>LAB</a:t>
            </a:r>
            <a:r>
              <a:rPr lang="zh-CN" altLang="en-US" sz="2400" b="1" dirty="0">
                <a:latin typeface="Times New Roman" panose="02020603050405020304" pitchFamily="18" charset="0"/>
                <a:cs typeface="Times New Roman" panose="02020603050405020304" pitchFamily="18" charset="0"/>
              </a:rPr>
              <a:t>由</a:t>
            </a:r>
            <a:r>
              <a:rPr lang="en-US" altLang="zh-CN" sz="2400" b="1" dirty="0">
                <a:latin typeface="Times New Roman" panose="02020603050405020304" pitchFamily="18" charset="0"/>
                <a:cs typeface="Times New Roman" panose="02020603050405020304" pitchFamily="18" charset="0"/>
              </a:rPr>
              <a:t>16</a:t>
            </a:r>
            <a:r>
              <a:rPr lang="zh-CN" altLang="en-US" sz="2400" b="1" dirty="0">
                <a:latin typeface="Times New Roman" panose="02020603050405020304" pitchFamily="18" charset="0"/>
                <a:cs typeface="Times New Roman" panose="02020603050405020304" pitchFamily="18" charset="0"/>
              </a:rPr>
              <a:t>个</a:t>
            </a:r>
            <a:r>
              <a:rPr lang="zh-CN" altLang="en-US" sz="2400" b="1" dirty="0">
                <a:solidFill>
                  <a:srgbClr val="FF0000"/>
                </a:solidFill>
                <a:latin typeface="Times New Roman" panose="02020603050405020304" pitchFamily="18" charset="0"/>
                <a:cs typeface="Times New Roman" panose="02020603050405020304" pitchFamily="18" charset="0"/>
              </a:rPr>
              <a:t>宏单元</a:t>
            </a:r>
            <a:r>
              <a:rPr lang="zh-CN" altLang="en-US" sz="2400" b="1" dirty="0">
                <a:latin typeface="Times New Roman" panose="02020603050405020304" pitchFamily="18" charset="0"/>
                <a:cs typeface="Times New Roman" panose="02020603050405020304" pitchFamily="18" charset="0"/>
              </a:rPr>
              <a:t>的阵列组成。</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多个</a:t>
            </a:r>
            <a:r>
              <a:rPr lang="en-US" altLang="zh-CN" sz="2400" b="1" dirty="0">
                <a:latin typeface="Times New Roman" panose="02020603050405020304" pitchFamily="18" charset="0"/>
                <a:cs typeface="Times New Roman" panose="02020603050405020304" pitchFamily="18" charset="0"/>
              </a:rPr>
              <a:t>LAB</a:t>
            </a:r>
            <a:r>
              <a:rPr lang="zh-CN" altLang="en-US" sz="2400" b="1" dirty="0">
                <a:latin typeface="Times New Roman" panose="02020603050405020304" pitchFamily="18" charset="0"/>
                <a:cs typeface="Times New Roman" panose="02020603050405020304" pitchFamily="18" charset="0"/>
              </a:rPr>
              <a:t>组成</a:t>
            </a:r>
            <a:r>
              <a:rPr lang="zh-CN" altLang="en-US" sz="2400" b="1" dirty="0">
                <a:solidFill>
                  <a:srgbClr val="FF0000"/>
                </a:solidFill>
                <a:latin typeface="Times New Roman" panose="02020603050405020304" pitchFamily="18" charset="0"/>
                <a:cs typeface="Times New Roman" panose="02020603050405020304" pitchFamily="18" charset="0"/>
              </a:rPr>
              <a:t>阵列</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Clr>
                <a:schemeClr val="tx1"/>
              </a:buClr>
              <a:buFont typeface="Wingdings" panose="05000000000000000000" pitchFamily="2" charset="2"/>
              <a:buChar char="Ø"/>
            </a:pPr>
            <a:r>
              <a:rPr lang="zh-CN" altLang="en-US" sz="2400" b="1" dirty="0">
                <a:solidFill>
                  <a:srgbClr val="7030A0"/>
                </a:solidFill>
                <a:latin typeface="Times New Roman" panose="02020603050405020304" pitchFamily="18" charset="0"/>
                <a:cs typeface="Times New Roman" panose="02020603050405020304" pitchFamily="18" charset="0"/>
              </a:rPr>
              <a:t>多个</a:t>
            </a:r>
            <a:r>
              <a:rPr lang="en-US" altLang="zh-CN" sz="2400" b="1" dirty="0">
                <a:solidFill>
                  <a:srgbClr val="7030A0"/>
                </a:solidFill>
                <a:latin typeface="Times New Roman" panose="02020603050405020304" pitchFamily="18" charset="0"/>
                <a:cs typeface="Times New Roman" panose="02020603050405020304" pitchFamily="18" charset="0"/>
              </a:rPr>
              <a:t>LAB</a:t>
            </a:r>
            <a:r>
              <a:rPr lang="zh-CN" altLang="en-US" sz="2400" b="1" dirty="0">
                <a:solidFill>
                  <a:srgbClr val="7030A0"/>
                </a:solidFill>
                <a:latin typeface="Times New Roman" panose="02020603050405020304" pitchFamily="18" charset="0"/>
                <a:cs typeface="Times New Roman" panose="02020603050405020304" pitchFamily="18" charset="0"/>
              </a:rPr>
              <a:t>通过可编程连线阵</a:t>
            </a:r>
            <a:r>
              <a:rPr lang="en-US" altLang="zh-CN" sz="2400" b="1" dirty="0">
                <a:solidFill>
                  <a:srgbClr val="7030A0"/>
                </a:solidFill>
                <a:latin typeface="Times New Roman" panose="02020603050405020304" pitchFamily="18" charset="0"/>
                <a:cs typeface="Times New Roman" panose="02020603050405020304" pitchFamily="18" charset="0"/>
              </a:rPr>
              <a:t>PIA</a:t>
            </a:r>
            <a:r>
              <a:rPr lang="zh-CN" altLang="en-US" sz="2400" b="1" dirty="0">
                <a:solidFill>
                  <a:srgbClr val="7030A0"/>
                </a:solidFill>
                <a:latin typeface="Times New Roman" panose="02020603050405020304" pitchFamily="18" charset="0"/>
                <a:cs typeface="Times New Roman" panose="02020603050405020304" pitchFamily="18" charset="0"/>
              </a:rPr>
              <a:t>和全局总线连接在一起</a:t>
            </a:r>
            <a:r>
              <a:rPr lang="zh-CN" altLang="en-US" sz="2400" b="1" dirty="0">
                <a:solidFill>
                  <a:srgbClr val="008000"/>
                </a:solidFill>
                <a:latin typeface="Times New Roman" panose="02020603050405020304" pitchFamily="18" charset="0"/>
                <a:cs typeface="Times New Roman" panose="02020603050405020304" pitchFamily="18" charset="0"/>
              </a:rPr>
              <a:t>。</a:t>
            </a:r>
          </a:p>
        </p:txBody>
      </p:sp>
      <p:sp>
        <p:nvSpPr>
          <p:cNvPr id="9" name="Rectangle 3"/>
          <p:cNvSpPr>
            <a:spLocks noChangeArrowheads="1"/>
          </p:cNvSpPr>
          <p:nvPr/>
        </p:nvSpPr>
        <p:spPr bwMode="auto">
          <a:xfrm>
            <a:off x="1175132" y="38550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3</a:t>
            </a:r>
            <a:r>
              <a:rPr lang="zh-CN" altLang="en-US" sz="2800" b="1">
                <a:solidFill>
                  <a:srgbClr val="0070C0"/>
                </a:solidFill>
                <a:latin typeface="Times New Roman" pitchFamily="18" charset="0"/>
                <a:cs typeface="Times New Roman" pitchFamily="18" charset="0"/>
              </a:rPr>
              <a:t>、</a:t>
            </a:r>
            <a:r>
              <a:rPr lang="zh-CN" altLang="en-US" sz="2800" b="1" dirty="0">
                <a:solidFill>
                  <a:srgbClr val="0070C0"/>
                </a:solidFill>
                <a:latin typeface="Times New Roman" pitchFamily="18" charset="0"/>
                <a:cs typeface="Times New Roman" pitchFamily="18" charset="0"/>
              </a:rPr>
              <a:t>逻辑阵列块</a:t>
            </a:r>
            <a:r>
              <a:rPr lang="en-US" altLang="zh-CN" sz="2800" b="1" dirty="0">
                <a:solidFill>
                  <a:srgbClr val="0070C0"/>
                </a:solidFill>
                <a:latin typeface="Times New Roman" pitchFamily="18" charset="0"/>
                <a:cs typeface="Times New Roman" pitchFamily="18" charset="0"/>
              </a:rPr>
              <a:t>LAB</a:t>
            </a:r>
            <a:endParaRPr lang="zh-CN" altLang="en-US" sz="2800" b="1" dirty="0">
              <a:solidFill>
                <a:srgbClr val="0070C0"/>
              </a:solidFill>
              <a:latin typeface="Times New Roman" pitchFamily="18" charset="0"/>
              <a:cs typeface="Times New Roman" pitchFamily="18" charset="0"/>
            </a:endParaRPr>
          </a:p>
        </p:txBody>
      </p:sp>
      <p:grpSp>
        <p:nvGrpSpPr>
          <p:cNvPr id="5" name="组合 4"/>
          <p:cNvGrpSpPr/>
          <p:nvPr/>
        </p:nvGrpSpPr>
        <p:grpSpPr>
          <a:xfrm>
            <a:off x="2627784" y="908720"/>
            <a:ext cx="6462509" cy="5543376"/>
            <a:chOff x="2627784" y="908720"/>
            <a:chExt cx="6462509" cy="5543376"/>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732991"/>
              <a:ext cx="4199384" cy="4327093"/>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标注 1"/>
            <p:cNvSpPr/>
            <p:nvPr/>
          </p:nvSpPr>
          <p:spPr>
            <a:xfrm>
              <a:off x="4597136" y="908720"/>
              <a:ext cx="1440160" cy="790848"/>
            </a:xfrm>
            <a:prstGeom prst="wedgeRoundRectCallout">
              <a:avLst>
                <a:gd name="adj1" fmla="val -43306"/>
                <a:gd name="adj2" fmla="val 12923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rPr>
                <a:t>可编程逻辑阵列块</a:t>
              </a:r>
            </a:p>
          </p:txBody>
        </p:sp>
        <p:sp>
          <p:nvSpPr>
            <p:cNvPr id="17" name="圆角矩形标注 16"/>
            <p:cNvSpPr/>
            <p:nvPr/>
          </p:nvSpPr>
          <p:spPr>
            <a:xfrm>
              <a:off x="7938165" y="3261729"/>
              <a:ext cx="1152128" cy="790848"/>
            </a:xfrm>
            <a:prstGeom prst="wedgeRoundRectCallout">
              <a:avLst>
                <a:gd name="adj1" fmla="val -71736"/>
                <a:gd name="adj2" fmla="val 2051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solidFill>
                    <a:schemeClr val="tx1"/>
                  </a:solidFill>
                  <a:latin typeface="Times New Roman" panose="02020603050405020304" pitchFamily="18" charset="0"/>
                  <a:cs typeface="Times New Roman" panose="02020603050405020304" pitchFamily="18" charset="0"/>
                </a:rPr>
                <a:t>可编程</a:t>
              </a:r>
              <a:r>
                <a:rPr lang="en-US" altLang="zh-CN" sz="2000" b="1" dirty="0">
                  <a:solidFill>
                    <a:schemeClr val="tx1"/>
                  </a:solidFill>
                  <a:latin typeface="Times New Roman" panose="02020603050405020304" pitchFamily="18" charset="0"/>
                  <a:cs typeface="Times New Roman" panose="02020603050405020304" pitchFamily="18" charset="0"/>
                </a:rPr>
                <a:t>I/O</a:t>
              </a:r>
              <a:r>
                <a:rPr lang="zh-CN" altLang="en-US" sz="2000" b="1" dirty="0">
                  <a:solidFill>
                    <a:schemeClr val="tx1"/>
                  </a:solidFill>
                  <a:latin typeface="Times New Roman" panose="02020603050405020304" pitchFamily="18" charset="0"/>
                  <a:cs typeface="Times New Roman" panose="02020603050405020304" pitchFamily="18" charset="0"/>
                </a:rPr>
                <a:t>单元</a:t>
              </a:r>
            </a:p>
          </p:txBody>
        </p:sp>
        <p:sp>
          <p:nvSpPr>
            <p:cNvPr id="18" name="圆角矩形标注 17"/>
            <p:cNvSpPr/>
            <p:nvPr/>
          </p:nvSpPr>
          <p:spPr>
            <a:xfrm>
              <a:off x="2627784" y="5661248"/>
              <a:ext cx="1440160" cy="790848"/>
            </a:xfrm>
            <a:prstGeom prst="wedgeRoundRectCallout">
              <a:avLst>
                <a:gd name="adj1" fmla="val 94104"/>
                <a:gd name="adj2" fmla="val -18311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t>可编程连线阵列</a:t>
              </a:r>
            </a:p>
          </p:txBody>
        </p:sp>
      </p:grpSp>
      <p:sp>
        <p:nvSpPr>
          <p:cNvPr id="13" name="Rectangle 3"/>
          <p:cNvSpPr>
            <a:spLocks noChangeArrowheads="1"/>
          </p:cNvSpPr>
          <p:nvPr/>
        </p:nvSpPr>
        <p:spPr bwMode="auto">
          <a:xfrm>
            <a:off x="4597136" y="6090528"/>
            <a:ext cx="2351128" cy="430887"/>
          </a:xfrm>
          <a:prstGeom prst="rect">
            <a:avLst/>
          </a:prstGeom>
          <a:solidFill>
            <a:schemeClr val="bg1">
              <a:lumMod val="85000"/>
            </a:schemeClr>
          </a:solidFill>
          <a:ln>
            <a:noFill/>
          </a:ln>
          <a:effectLst/>
        </p:spPr>
        <p:txBody>
          <a:bodyPr wrap="square" anchor="ctr">
            <a:spAutoFit/>
          </a:bodyPr>
          <a:lstStyle/>
          <a:p>
            <a:pP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MAX3000A</a:t>
            </a:r>
            <a:r>
              <a:rPr lang="zh-CN" altLang="en-US" sz="2000" b="1" dirty="0">
                <a:latin typeface="Times New Roman" panose="02020603050405020304" pitchFamily="18" charset="0"/>
                <a:cs typeface="Times New Roman" panose="02020603050405020304" pitchFamily="18" charset="0"/>
              </a:rPr>
              <a:t>的结构</a:t>
            </a:r>
            <a:endParaRPr lang="zh-CN" altLang="en-US" sz="2000" b="1" dirty="0">
              <a:solidFill>
                <a:srgbClr val="008000"/>
              </a:solidFill>
              <a:latin typeface="Times New Roman" panose="02020603050405020304" pitchFamily="18" charset="0"/>
              <a:cs typeface="Times New Roman" panose="02020603050405020304" pitchFamily="18" charset="0"/>
            </a:endParaRP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dirty="0"/>
          </a:p>
        </p:txBody>
      </p:sp>
    </p:spTree>
    <p:extLst>
      <p:ext uri="{BB962C8B-B14F-4D97-AF65-F5344CB8AC3E}">
        <p14:creationId xmlns:p14="http://schemas.microsoft.com/office/powerpoint/2010/main" val="373621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Rectangle 3"/>
          <p:cNvSpPr>
            <a:spLocks noChangeArrowheads="1"/>
          </p:cNvSpPr>
          <p:nvPr/>
        </p:nvSpPr>
        <p:spPr bwMode="auto">
          <a:xfrm>
            <a:off x="1339997" y="4074131"/>
            <a:ext cx="7315610" cy="268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Bef>
                <a:spcPts val="0"/>
              </a:spcBef>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不同的</a:t>
            </a:r>
            <a:r>
              <a:rPr kumimoji="1" lang="en-US" altLang="zh-CN" sz="2400" b="1" dirty="0">
                <a:solidFill>
                  <a:srgbClr val="000000"/>
                </a:solidFill>
                <a:latin typeface="Times New Roman" pitchFamily="18" charset="0"/>
                <a:ea typeface="宋体" charset="-122"/>
              </a:rPr>
              <a:t>LAB</a:t>
            </a:r>
            <a:r>
              <a:rPr kumimoji="1" lang="zh-CN" altLang="en-US" sz="2400" b="1" dirty="0">
                <a:solidFill>
                  <a:srgbClr val="000000"/>
                </a:solidFill>
                <a:latin typeface="Times New Roman" pitchFamily="18" charset="0"/>
                <a:ea typeface="宋体" charset="-122"/>
              </a:rPr>
              <a:t>通过在可编程连线阵列</a:t>
            </a:r>
            <a:r>
              <a:rPr kumimoji="1" lang="en-US" altLang="zh-CN" sz="2400" b="1" dirty="0">
                <a:solidFill>
                  <a:srgbClr val="000000"/>
                </a:solidFill>
                <a:latin typeface="Times New Roman" pitchFamily="18" charset="0"/>
                <a:ea typeface="宋体" charset="-122"/>
              </a:rPr>
              <a:t>PIA</a:t>
            </a:r>
            <a:r>
              <a:rPr kumimoji="1" lang="zh-CN" altLang="en-US" sz="2400" b="1" dirty="0">
                <a:solidFill>
                  <a:srgbClr val="000000"/>
                </a:solidFill>
                <a:latin typeface="Times New Roman" pitchFamily="18" charset="0"/>
                <a:ea typeface="宋体" charset="-122"/>
              </a:rPr>
              <a:t>上布线，以相互连接构成所需逻辑。</a:t>
            </a:r>
            <a:endParaRPr kumimoji="1" lang="en-US" altLang="zh-CN" sz="2400" b="1" dirty="0">
              <a:solidFill>
                <a:srgbClr val="000000"/>
              </a:solidFill>
              <a:latin typeface="Times New Roman" pitchFamily="18" charset="0"/>
              <a:ea typeface="宋体" charset="-122"/>
            </a:endParaRPr>
          </a:p>
          <a:p>
            <a:pPr marL="342900" indent="-342900">
              <a:lnSpc>
                <a:spcPct val="110000"/>
              </a:lnSpc>
              <a:spcBef>
                <a:spcPts val="0"/>
              </a:spcBef>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所有专用输入、</a:t>
            </a:r>
            <a:r>
              <a:rPr kumimoji="1" lang="en-US" altLang="zh-CN" sz="2400" b="1" dirty="0">
                <a:solidFill>
                  <a:srgbClr val="000000"/>
                </a:solidFill>
                <a:latin typeface="Times New Roman" pitchFamily="18" charset="0"/>
                <a:ea typeface="宋体" charset="-122"/>
              </a:rPr>
              <a:t>I/O</a:t>
            </a:r>
            <a:r>
              <a:rPr kumimoji="1" lang="zh-CN" altLang="en-US" sz="2400" b="1" dirty="0">
                <a:solidFill>
                  <a:srgbClr val="000000"/>
                </a:solidFill>
                <a:latin typeface="Times New Roman" pitchFamily="18" charset="0"/>
                <a:ea typeface="宋体" charset="-122"/>
              </a:rPr>
              <a:t>引脚和宏单元输出都连接到</a:t>
            </a:r>
            <a:r>
              <a:rPr kumimoji="1" lang="en-US" altLang="zh-CN" sz="2400" b="1" dirty="0">
                <a:solidFill>
                  <a:srgbClr val="000000"/>
                </a:solidFill>
                <a:latin typeface="Times New Roman" pitchFamily="18" charset="0"/>
                <a:ea typeface="宋体" charset="-122"/>
              </a:rPr>
              <a:t>PIA</a:t>
            </a:r>
            <a:r>
              <a:rPr kumimoji="1" lang="zh-CN" altLang="en-US" sz="2400" b="1" dirty="0">
                <a:solidFill>
                  <a:srgbClr val="000000"/>
                </a:solidFill>
                <a:latin typeface="Times New Roman" pitchFamily="18" charset="0"/>
                <a:ea typeface="宋体" charset="-122"/>
              </a:rPr>
              <a:t>，</a:t>
            </a:r>
            <a:r>
              <a:rPr kumimoji="1" lang="en-US" altLang="zh-CN" sz="2400" b="1" dirty="0">
                <a:solidFill>
                  <a:srgbClr val="000000"/>
                </a:solidFill>
                <a:latin typeface="Times New Roman" pitchFamily="18" charset="0"/>
                <a:ea typeface="宋体" charset="-122"/>
              </a:rPr>
              <a:t>PIA</a:t>
            </a:r>
            <a:r>
              <a:rPr kumimoji="1" lang="zh-CN" altLang="en-US" sz="2400" b="1" dirty="0">
                <a:solidFill>
                  <a:srgbClr val="000000"/>
                </a:solidFill>
                <a:latin typeface="Times New Roman" pitchFamily="18" charset="0"/>
                <a:ea typeface="宋体" charset="-122"/>
              </a:rPr>
              <a:t>把这些信号送到整个器件内的各个地方。 </a:t>
            </a:r>
            <a:endParaRPr kumimoji="1" lang="en-US" altLang="zh-CN" sz="2400" b="1" dirty="0">
              <a:solidFill>
                <a:srgbClr val="000000"/>
              </a:solidFill>
              <a:latin typeface="Times New Roman" pitchFamily="18" charset="0"/>
              <a:ea typeface="宋体" charset="-122"/>
            </a:endParaRPr>
          </a:p>
          <a:p>
            <a:pPr marL="342900" indent="-342900">
              <a:lnSpc>
                <a:spcPct val="110000"/>
              </a:lnSpc>
              <a:spcBef>
                <a:spcPts val="0"/>
              </a:spcBef>
              <a:spcAft>
                <a:spcPts val="600"/>
              </a:spcAft>
              <a:buClr>
                <a:schemeClr val="tx1"/>
              </a:buClr>
              <a:buFont typeface="Wingdings" panose="05000000000000000000" pitchFamily="2" charset="2"/>
              <a:buChar char="Ø"/>
            </a:pPr>
            <a:r>
              <a:rPr kumimoji="1" lang="zh-CN" altLang="en-US" sz="2400" b="1" dirty="0">
                <a:solidFill>
                  <a:srgbClr val="0000FF"/>
                </a:solidFill>
                <a:latin typeface="Times New Roman" pitchFamily="18" charset="0"/>
                <a:ea typeface="宋体" charset="-122"/>
              </a:rPr>
              <a:t>通过</a:t>
            </a:r>
            <a:r>
              <a:rPr kumimoji="1" lang="en-US" altLang="zh-CN" sz="2400" b="1" dirty="0">
                <a:solidFill>
                  <a:srgbClr val="0000FF"/>
                </a:solidFill>
                <a:latin typeface="Times New Roman" pitchFamily="18" charset="0"/>
                <a:ea typeface="宋体" charset="-122"/>
              </a:rPr>
              <a:t>EEPROM</a:t>
            </a:r>
            <a:r>
              <a:rPr kumimoji="1" lang="zh-CN" altLang="en-US" sz="2400" b="1" dirty="0">
                <a:solidFill>
                  <a:srgbClr val="0000FF"/>
                </a:solidFill>
                <a:latin typeface="Times New Roman" pitchFamily="18" charset="0"/>
                <a:ea typeface="宋体" charset="-122"/>
              </a:rPr>
              <a:t>单元控制与门的一个输入端，以选择驱动</a:t>
            </a:r>
            <a:r>
              <a:rPr kumimoji="1" lang="en-US" altLang="zh-CN" sz="2400" b="1" dirty="0">
                <a:solidFill>
                  <a:srgbClr val="0000FF"/>
                </a:solidFill>
                <a:latin typeface="Times New Roman" pitchFamily="18" charset="0"/>
                <a:ea typeface="宋体" charset="-122"/>
              </a:rPr>
              <a:t>LAB</a:t>
            </a:r>
            <a:r>
              <a:rPr kumimoji="1" lang="zh-CN" altLang="en-US" sz="2400" b="1" dirty="0">
                <a:solidFill>
                  <a:srgbClr val="0000FF"/>
                </a:solidFill>
                <a:latin typeface="Times New Roman" pitchFamily="18" charset="0"/>
                <a:ea typeface="宋体" charset="-122"/>
              </a:rPr>
              <a:t>的</a:t>
            </a:r>
            <a:r>
              <a:rPr kumimoji="1" lang="en-US" altLang="zh-CN" sz="2400" b="1" dirty="0">
                <a:solidFill>
                  <a:srgbClr val="0000FF"/>
                </a:solidFill>
                <a:latin typeface="Times New Roman" pitchFamily="18" charset="0"/>
                <a:ea typeface="宋体" charset="-122"/>
              </a:rPr>
              <a:t>PIA</a:t>
            </a:r>
            <a:r>
              <a:rPr kumimoji="1" lang="zh-CN" altLang="en-US" sz="2400" b="1" dirty="0">
                <a:solidFill>
                  <a:srgbClr val="0000FF"/>
                </a:solidFill>
                <a:latin typeface="Times New Roman" pitchFamily="18" charset="0"/>
                <a:ea typeface="宋体" charset="-122"/>
              </a:rPr>
              <a:t>信号</a:t>
            </a:r>
            <a:r>
              <a:rPr kumimoji="1" lang="zh-CN" altLang="en-US" sz="2400" b="1" dirty="0">
                <a:solidFill>
                  <a:srgbClr val="000000"/>
                </a:solidFill>
                <a:latin typeface="Times New Roman" pitchFamily="18" charset="0"/>
                <a:ea typeface="宋体" charset="-122"/>
              </a:rPr>
              <a:t>。</a:t>
            </a:r>
          </a:p>
        </p:txBody>
      </p:sp>
      <p:sp>
        <p:nvSpPr>
          <p:cNvPr id="9"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、可编程连线阵列（</a:t>
            </a:r>
            <a:r>
              <a:rPr lang="en-US" altLang="zh-CN" sz="2800" b="1" dirty="0">
                <a:solidFill>
                  <a:srgbClr val="0070C0"/>
                </a:solidFill>
                <a:latin typeface="Times New Roman" pitchFamily="18" charset="0"/>
                <a:cs typeface="Times New Roman" pitchFamily="18" charset="0"/>
              </a:rPr>
              <a:t>PIA</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 </a:t>
            </a:r>
            <a:endParaRPr lang="zh-CN" altLang="en-US" sz="2800" b="1" dirty="0">
              <a:solidFill>
                <a:srgbClr val="0070C0"/>
              </a:solidFill>
              <a:latin typeface="Times New Roman" pitchFamily="18" charset="0"/>
              <a:cs typeface="Times New Roman" pitchFamily="18" charset="0"/>
            </a:endParaRPr>
          </a:p>
        </p:txBody>
      </p:sp>
      <p:pic>
        <p:nvPicPr>
          <p:cNvPr id="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7876"/>
          <a:stretch/>
        </p:blipFill>
        <p:spPr bwMode="auto">
          <a:xfrm>
            <a:off x="1767212" y="980728"/>
            <a:ext cx="6045148" cy="244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3275856" y="3586833"/>
            <a:ext cx="3219511"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PIA</a:t>
            </a:r>
            <a:r>
              <a:rPr lang="zh-CN" altLang="en-US" sz="2000" b="1" dirty="0">
                <a:latin typeface="Times New Roman" panose="02020603050405020304" pitchFamily="18" charset="0"/>
                <a:cs typeface="Times New Roman" panose="02020603050405020304" pitchFamily="18" charset="0"/>
              </a:rPr>
              <a:t>信号布线到</a:t>
            </a:r>
            <a:r>
              <a:rPr lang="en-US" altLang="zh-CN" sz="2000" b="1" dirty="0">
                <a:latin typeface="Times New Roman" panose="02020603050405020304" pitchFamily="18" charset="0"/>
                <a:cs typeface="Times New Roman" panose="02020603050405020304" pitchFamily="18" charset="0"/>
              </a:rPr>
              <a:t>LAB</a:t>
            </a:r>
            <a:r>
              <a:rPr lang="zh-CN" altLang="en-US" sz="2000" b="1" dirty="0">
                <a:latin typeface="Times New Roman" panose="02020603050405020304" pitchFamily="18" charset="0"/>
                <a:cs typeface="Times New Roman" panose="02020603050405020304" pitchFamily="18" charset="0"/>
              </a:rPr>
              <a:t>的方式</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dirty="0"/>
          </a:p>
        </p:txBody>
      </p:sp>
    </p:spTree>
    <p:extLst>
      <p:ext uri="{BB962C8B-B14F-4D97-AF65-F5344CB8AC3E}">
        <p14:creationId xmlns:p14="http://schemas.microsoft.com/office/powerpoint/2010/main" val="244149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Rectangle 3"/>
          <p:cNvSpPr>
            <a:spLocks noChangeArrowheads="1"/>
          </p:cNvSpPr>
          <p:nvPr/>
        </p:nvSpPr>
        <p:spPr bwMode="auto">
          <a:xfrm>
            <a:off x="1043609" y="1069311"/>
            <a:ext cx="2880320" cy="541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110000"/>
              </a:lnSpc>
              <a:spcBef>
                <a:spcPts val="0"/>
              </a:spcBef>
              <a:spcAft>
                <a:spcPts val="600"/>
              </a:spcAft>
              <a:buFont typeface="Wingdings" panose="05000000000000000000" pitchFamily="2" charset="2"/>
              <a:buChar char="Ø"/>
            </a:pPr>
            <a:r>
              <a:rPr kumimoji="1" lang="en-US" altLang="zh-CN" sz="2400" b="1" dirty="0">
                <a:solidFill>
                  <a:srgbClr val="000000"/>
                </a:solidFill>
                <a:latin typeface="Times New Roman" pitchFamily="18" charset="0"/>
                <a:ea typeface="宋体" charset="-122"/>
              </a:rPr>
              <a:t>I/O</a:t>
            </a:r>
            <a:r>
              <a:rPr kumimoji="1" lang="zh-CN" altLang="en-US" sz="2400" b="1" dirty="0">
                <a:solidFill>
                  <a:srgbClr val="000000"/>
                </a:solidFill>
                <a:latin typeface="Times New Roman" pitchFamily="18" charset="0"/>
                <a:ea typeface="宋体" charset="-122"/>
              </a:rPr>
              <a:t>控制块允许每个</a:t>
            </a:r>
            <a:r>
              <a:rPr kumimoji="1" lang="en-US" altLang="zh-CN" sz="2400" b="1" dirty="0">
                <a:solidFill>
                  <a:srgbClr val="000000"/>
                </a:solidFill>
                <a:latin typeface="Times New Roman" pitchFamily="18" charset="0"/>
                <a:ea typeface="宋体" charset="-122"/>
              </a:rPr>
              <a:t>I/O</a:t>
            </a:r>
            <a:r>
              <a:rPr kumimoji="1" lang="zh-CN" altLang="en-US" sz="2400" b="1" dirty="0">
                <a:solidFill>
                  <a:srgbClr val="000000"/>
                </a:solidFill>
                <a:latin typeface="Times New Roman" pitchFamily="18" charset="0"/>
                <a:ea typeface="宋体" charset="-122"/>
              </a:rPr>
              <a:t>引脚单独被配置为输入、输出和双向工作模式，通过</a:t>
            </a:r>
            <a:r>
              <a:rPr kumimoji="1" lang="zh-CN" altLang="en-US" sz="2400" b="1" dirty="0">
                <a:solidFill>
                  <a:srgbClr val="FF0000"/>
                </a:solidFill>
                <a:latin typeface="Times New Roman" pitchFamily="18" charset="0"/>
                <a:ea typeface="宋体" charset="-122"/>
              </a:rPr>
              <a:t>三态缓冲器</a:t>
            </a:r>
            <a:r>
              <a:rPr kumimoji="1" lang="zh-CN" altLang="en-US" sz="2400" b="1" dirty="0">
                <a:latin typeface="Times New Roman" pitchFamily="18" charset="0"/>
                <a:ea typeface="宋体" charset="-122"/>
              </a:rPr>
              <a:t>设置</a:t>
            </a:r>
            <a:r>
              <a:rPr kumimoji="1" lang="zh-CN" altLang="en-US" sz="2400" b="1" dirty="0">
                <a:solidFill>
                  <a:srgbClr val="000000"/>
                </a:solidFill>
                <a:latin typeface="Times New Roman" pitchFamily="18" charset="0"/>
                <a:ea typeface="宋体" charset="-122"/>
              </a:rPr>
              <a:t>。</a:t>
            </a:r>
            <a:endParaRPr kumimoji="1" lang="en-US" altLang="zh-CN" sz="2400" b="1" dirty="0">
              <a:solidFill>
                <a:srgbClr val="000000"/>
              </a:solidFill>
              <a:latin typeface="Times New Roman" pitchFamily="18" charset="0"/>
              <a:ea typeface="宋体" charset="-122"/>
            </a:endParaRPr>
          </a:p>
          <a:p>
            <a:pPr marL="342900" indent="-342900">
              <a:lnSpc>
                <a:spcPct val="110000"/>
              </a:lnSpc>
              <a:spcBef>
                <a:spcPts val="0"/>
              </a:spcBef>
              <a:spcAft>
                <a:spcPts val="600"/>
              </a:spcAft>
              <a:buFont typeface="Wingdings" panose="05000000000000000000" pitchFamily="2" charset="2"/>
              <a:buChar char="Ø"/>
            </a:pPr>
            <a:r>
              <a:rPr kumimoji="1" lang="zh-CN" altLang="en-US" sz="2400" b="1" dirty="0">
                <a:solidFill>
                  <a:srgbClr val="FF0000"/>
                </a:solidFill>
                <a:latin typeface="Times New Roman" pitchFamily="18" charset="0"/>
                <a:ea typeface="宋体" charset="-122"/>
              </a:rPr>
              <a:t>三态缓冲器</a:t>
            </a:r>
            <a:r>
              <a:rPr kumimoji="1" lang="zh-CN" altLang="en-US" sz="2400" b="1" dirty="0">
                <a:solidFill>
                  <a:srgbClr val="000000"/>
                </a:solidFill>
                <a:latin typeface="Times New Roman" pitchFamily="18" charset="0"/>
                <a:ea typeface="宋体" charset="-122"/>
              </a:rPr>
              <a:t>的控制信号来自</a:t>
            </a:r>
            <a:r>
              <a:rPr kumimoji="1" lang="zh-CN" altLang="en-US" sz="2400" b="1" dirty="0">
                <a:solidFill>
                  <a:srgbClr val="0000FF"/>
                </a:solidFill>
                <a:latin typeface="Times New Roman" pitchFamily="18" charset="0"/>
                <a:ea typeface="宋体" charset="-122"/>
              </a:rPr>
              <a:t>多路选择器</a:t>
            </a:r>
            <a:r>
              <a:rPr kumimoji="1" lang="zh-CN" altLang="en-US" sz="2400" b="1" dirty="0">
                <a:solidFill>
                  <a:srgbClr val="000000"/>
                </a:solidFill>
                <a:latin typeface="Times New Roman" pitchFamily="18" charset="0"/>
                <a:ea typeface="宋体" charset="-122"/>
              </a:rPr>
              <a:t>，可以选择用全局输出使能信号、接地（</a:t>
            </a:r>
            <a:r>
              <a:rPr kumimoji="1" lang="en-US" altLang="zh-CN" sz="2400" b="1" dirty="0">
                <a:solidFill>
                  <a:srgbClr val="000000"/>
                </a:solidFill>
                <a:latin typeface="Times New Roman" pitchFamily="18" charset="0"/>
                <a:ea typeface="宋体" charset="-122"/>
              </a:rPr>
              <a:t>GND</a:t>
            </a:r>
            <a:r>
              <a:rPr kumimoji="1" lang="zh-CN" altLang="en-US" sz="2400" b="1" dirty="0">
                <a:solidFill>
                  <a:srgbClr val="000000"/>
                </a:solidFill>
                <a:latin typeface="Times New Roman" pitchFamily="18" charset="0"/>
                <a:ea typeface="宋体" charset="-122"/>
              </a:rPr>
              <a:t>）和电源（</a:t>
            </a:r>
            <a:r>
              <a:rPr kumimoji="1" lang="en-US" altLang="zh-CN" sz="2400" b="1" dirty="0">
                <a:solidFill>
                  <a:srgbClr val="000000"/>
                </a:solidFill>
                <a:latin typeface="Times New Roman" pitchFamily="18" charset="0"/>
                <a:ea typeface="宋体" charset="-122"/>
              </a:rPr>
              <a:t>VCC</a:t>
            </a:r>
            <a:r>
              <a:rPr kumimoji="1" lang="zh-CN" altLang="en-US" sz="2400" b="1" dirty="0">
                <a:solidFill>
                  <a:srgbClr val="000000"/>
                </a:solidFill>
                <a:latin typeface="Times New Roman" pitchFamily="18" charset="0"/>
                <a:ea typeface="宋体" charset="-122"/>
              </a:rPr>
              <a:t>）控制。</a:t>
            </a:r>
          </a:p>
        </p:txBody>
      </p:sp>
      <p:sp>
        <p:nvSpPr>
          <p:cNvPr id="9"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5</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I/O</a:t>
            </a:r>
            <a:r>
              <a:rPr lang="zh-CN" altLang="en-US" sz="2800" b="1" dirty="0">
                <a:solidFill>
                  <a:srgbClr val="0070C0"/>
                </a:solidFill>
                <a:latin typeface="Times New Roman" pitchFamily="18" charset="0"/>
                <a:cs typeface="Times New Roman" pitchFamily="18" charset="0"/>
              </a:rPr>
              <a:t>控制块</a:t>
            </a:r>
          </a:p>
        </p:txBody>
      </p:sp>
      <p:sp>
        <p:nvSpPr>
          <p:cNvPr id="6" name="Rectangle 3"/>
          <p:cNvSpPr>
            <a:spLocks noChangeArrowheads="1"/>
          </p:cNvSpPr>
          <p:nvPr/>
        </p:nvSpPr>
        <p:spPr bwMode="auto">
          <a:xfrm>
            <a:off x="4499992" y="6021288"/>
            <a:ext cx="4104457"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MAX3000A</a:t>
            </a:r>
            <a:r>
              <a:rPr lang="zh-CN" altLang="en-US" sz="2000" b="1" dirty="0">
                <a:latin typeface="Times New Roman" panose="02020603050405020304" pitchFamily="18" charset="0"/>
                <a:cs typeface="Times New Roman" panose="02020603050405020304" pitchFamily="18" charset="0"/>
              </a:rPr>
              <a:t>系列器件的</a:t>
            </a:r>
            <a:r>
              <a:rPr lang="en-US" altLang="zh-CN" sz="2000" b="1" dirty="0">
                <a:latin typeface="Times New Roman" panose="02020603050405020304" pitchFamily="18" charset="0"/>
                <a:cs typeface="Times New Roman" panose="02020603050405020304" pitchFamily="18" charset="0"/>
              </a:rPr>
              <a:t>I/O</a:t>
            </a:r>
            <a:r>
              <a:rPr lang="zh-CN" altLang="en-US" sz="2000" b="1" dirty="0">
                <a:latin typeface="Times New Roman" panose="02020603050405020304" pitchFamily="18" charset="0"/>
                <a:cs typeface="Times New Roman" panose="02020603050405020304" pitchFamily="18" charset="0"/>
              </a:rPr>
              <a:t>控制块</a:t>
            </a:r>
          </a:p>
        </p:txBody>
      </p:sp>
      <p:pic>
        <p:nvPicPr>
          <p:cNvPr id="10" name="Picture 3" descr="_te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911621"/>
            <a:ext cx="4928419" cy="4965651"/>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8028384" y="4653136"/>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3"/>
          <p:cNvSpPr>
            <a:spLocks noChangeArrowheads="1"/>
          </p:cNvSpPr>
          <p:nvPr/>
        </p:nvSpPr>
        <p:spPr bwMode="auto">
          <a:xfrm>
            <a:off x="7092280" y="1632068"/>
            <a:ext cx="1904083" cy="830997"/>
          </a:xfrm>
          <a:prstGeom prst="rect">
            <a:avLst/>
          </a:prstGeom>
          <a:solidFill>
            <a:schemeClr val="bg1"/>
          </a:solidFill>
          <a:ln>
            <a:noFill/>
          </a:ln>
          <a:effectLst/>
        </p:spPr>
        <p:txBody>
          <a:bodyPr wrap="square" anchor="ctr">
            <a:spAutoFit/>
          </a:bodyPr>
          <a:lstStyle/>
          <a:p>
            <a:pPr>
              <a:spcAft>
                <a:spcPts val="600"/>
              </a:spcAft>
            </a:pPr>
            <a:r>
              <a:rPr lang="en-US" altLang="zh-CN" sz="1600" b="1" dirty="0">
                <a:solidFill>
                  <a:srgbClr val="0000FF"/>
                </a:solidFill>
                <a:latin typeface="Times New Roman" panose="02020603050405020304" pitchFamily="18" charset="0"/>
                <a:cs typeface="Times New Roman" panose="02020603050405020304" pitchFamily="18" charset="0"/>
              </a:rPr>
              <a:t>6</a:t>
            </a:r>
            <a:r>
              <a:rPr lang="zh-CN" altLang="en-US" sz="1600" b="1" dirty="0">
                <a:solidFill>
                  <a:srgbClr val="0000FF"/>
                </a:solidFill>
                <a:latin typeface="Times New Roman" panose="02020603050405020304" pitchFamily="18" charset="0"/>
                <a:cs typeface="Times New Roman" panose="02020603050405020304" pitchFamily="18" charset="0"/>
              </a:rPr>
              <a:t>个全局输出使能信号（配置</a:t>
            </a:r>
            <a:r>
              <a:rPr lang="en-US" altLang="zh-CN" sz="1600" b="1" dirty="0">
                <a:solidFill>
                  <a:srgbClr val="0000FF"/>
                </a:solidFill>
                <a:latin typeface="Times New Roman" panose="02020603050405020304" pitchFamily="18" charset="0"/>
                <a:cs typeface="Times New Roman" panose="02020603050405020304" pitchFamily="18" charset="0"/>
              </a:rPr>
              <a:t>I/O</a:t>
            </a:r>
            <a:r>
              <a:rPr lang="zh-CN" altLang="en-US" sz="1600" b="1" dirty="0">
                <a:solidFill>
                  <a:srgbClr val="0000FF"/>
                </a:solidFill>
                <a:latin typeface="Times New Roman" panose="02020603050405020304" pitchFamily="18" charset="0"/>
                <a:cs typeface="Times New Roman" panose="02020603050405020304" pitchFamily="18" charset="0"/>
              </a:rPr>
              <a:t>引脚为双向模式）</a:t>
            </a:r>
          </a:p>
        </p:txBody>
      </p:sp>
      <p:sp>
        <p:nvSpPr>
          <p:cNvPr id="16" name="Rectangle 3"/>
          <p:cNvSpPr>
            <a:spLocks noChangeArrowheads="1"/>
          </p:cNvSpPr>
          <p:nvPr/>
        </p:nvSpPr>
        <p:spPr bwMode="auto">
          <a:xfrm>
            <a:off x="6916389" y="4313300"/>
            <a:ext cx="391915" cy="374974"/>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7" name="Rectangle 3"/>
          <p:cNvSpPr>
            <a:spLocks noChangeArrowheads="1"/>
          </p:cNvSpPr>
          <p:nvPr/>
        </p:nvSpPr>
        <p:spPr bwMode="auto">
          <a:xfrm>
            <a:off x="6948264" y="3042000"/>
            <a:ext cx="391915" cy="374974"/>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b="1" dirty="0">
              <a:solidFill>
                <a:srgbClr val="0000FF"/>
              </a:solidFill>
              <a:latin typeface="Times New Roman" panose="02020603050405020304" pitchFamily="18" charset="0"/>
              <a:cs typeface="Times New Roman" panose="02020603050405020304" pitchFamily="18" charset="0"/>
            </a:endParaRPr>
          </a:p>
        </p:txBody>
      </p:sp>
      <p:sp>
        <p:nvSpPr>
          <p:cNvPr id="14" name="Rectangle 3"/>
          <p:cNvSpPr>
            <a:spLocks noChangeArrowheads="1"/>
          </p:cNvSpPr>
          <p:nvPr/>
        </p:nvSpPr>
        <p:spPr bwMode="auto">
          <a:xfrm>
            <a:off x="6916389" y="2844225"/>
            <a:ext cx="1904083" cy="584775"/>
          </a:xfrm>
          <a:prstGeom prst="rect">
            <a:avLst/>
          </a:prstGeom>
          <a:noFill/>
          <a:ln>
            <a:noFill/>
          </a:ln>
          <a:effectLst/>
        </p:spPr>
        <p:txBody>
          <a:bodyPr wrap="square" anchor="ctr">
            <a:spAutoFit/>
          </a:bodyPr>
          <a:lstStyle/>
          <a:p>
            <a:pPr>
              <a:spcAft>
                <a:spcPts val="600"/>
              </a:spcAft>
            </a:pPr>
            <a:r>
              <a:rPr lang="en-US" altLang="zh-CN" sz="1600" b="1" dirty="0">
                <a:solidFill>
                  <a:srgbClr val="0000FF"/>
                </a:solidFill>
                <a:latin typeface="Times New Roman" panose="02020603050405020304" pitchFamily="18" charset="0"/>
                <a:cs typeface="Times New Roman" panose="02020603050405020304" pitchFamily="18" charset="0"/>
              </a:rPr>
              <a:t>VCC</a:t>
            </a:r>
            <a:r>
              <a:rPr lang="zh-CN" altLang="en-US" sz="1600" b="1" dirty="0">
                <a:solidFill>
                  <a:srgbClr val="0000FF"/>
                </a:solidFill>
                <a:latin typeface="Times New Roman" panose="02020603050405020304" pitchFamily="18" charset="0"/>
                <a:cs typeface="Times New Roman" panose="02020603050405020304" pitchFamily="18" charset="0"/>
              </a:rPr>
              <a:t>（配置</a:t>
            </a:r>
            <a:r>
              <a:rPr lang="en-US" altLang="zh-CN" sz="1600" b="1" dirty="0">
                <a:solidFill>
                  <a:srgbClr val="0000FF"/>
                </a:solidFill>
                <a:latin typeface="Times New Roman" panose="02020603050405020304" pitchFamily="18" charset="0"/>
                <a:cs typeface="Times New Roman" panose="02020603050405020304" pitchFamily="18" charset="0"/>
              </a:rPr>
              <a:t>I/O</a:t>
            </a:r>
            <a:r>
              <a:rPr lang="zh-CN" altLang="en-US" sz="1600" b="1" dirty="0">
                <a:solidFill>
                  <a:srgbClr val="0000FF"/>
                </a:solidFill>
                <a:latin typeface="Times New Roman" panose="02020603050405020304" pitchFamily="18" charset="0"/>
                <a:cs typeface="Times New Roman" panose="02020603050405020304" pitchFamily="18" charset="0"/>
              </a:rPr>
              <a:t>引脚为输出模式）</a:t>
            </a:r>
          </a:p>
        </p:txBody>
      </p:sp>
      <p:sp>
        <p:nvSpPr>
          <p:cNvPr id="15" name="Rectangle 3"/>
          <p:cNvSpPr>
            <a:spLocks noChangeArrowheads="1"/>
          </p:cNvSpPr>
          <p:nvPr/>
        </p:nvSpPr>
        <p:spPr bwMode="auto">
          <a:xfrm>
            <a:off x="6772373" y="4212377"/>
            <a:ext cx="1904083" cy="584775"/>
          </a:xfrm>
          <a:prstGeom prst="rect">
            <a:avLst/>
          </a:prstGeom>
          <a:noFill/>
          <a:ln>
            <a:noFill/>
          </a:ln>
          <a:effectLst/>
        </p:spPr>
        <p:txBody>
          <a:bodyPr wrap="square" anchor="ctr">
            <a:spAutoFit/>
          </a:bodyPr>
          <a:lstStyle/>
          <a:p>
            <a:pPr>
              <a:spcAft>
                <a:spcPts val="600"/>
              </a:spcAft>
            </a:pPr>
            <a:r>
              <a:rPr lang="en-US" altLang="zh-CN" sz="1600" b="1" dirty="0">
                <a:solidFill>
                  <a:srgbClr val="0000FF"/>
                </a:solidFill>
                <a:latin typeface="Times New Roman" panose="02020603050405020304" pitchFamily="18" charset="0"/>
                <a:cs typeface="Times New Roman" panose="02020603050405020304" pitchFamily="18" charset="0"/>
              </a:rPr>
              <a:t>GND</a:t>
            </a:r>
            <a:r>
              <a:rPr lang="zh-CN" altLang="en-US" sz="1600" b="1" dirty="0">
                <a:solidFill>
                  <a:srgbClr val="0000FF"/>
                </a:solidFill>
                <a:latin typeface="Times New Roman" panose="02020603050405020304" pitchFamily="18" charset="0"/>
                <a:cs typeface="Times New Roman" panose="02020603050405020304" pitchFamily="18" charset="0"/>
              </a:rPr>
              <a:t>（配置</a:t>
            </a:r>
            <a:r>
              <a:rPr lang="en-US" altLang="zh-CN" sz="1600" b="1" dirty="0">
                <a:solidFill>
                  <a:srgbClr val="0000FF"/>
                </a:solidFill>
                <a:latin typeface="Times New Roman" panose="02020603050405020304" pitchFamily="18" charset="0"/>
                <a:cs typeface="Times New Roman" panose="02020603050405020304" pitchFamily="18" charset="0"/>
              </a:rPr>
              <a:t>I/O</a:t>
            </a:r>
            <a:r>
              <a:rPr lang="zh-CN" altLang="en-US" sz="1600" b="1" dirty="0">
                <a:solidFill>
                  <a:srgbClr val="0000FF"/>
                </a:solidFill>
                <a:latin typeface="Times New Roman" panose="02020603050405020304" pitchFamily="18" charset="0"/>
                <a:cs typeface="Times New Roman" panose="02020603050405020304" pitchFamily="18" charset="0"/>
              </a:rPr>
              <a:t>引脚为输入模式）</a:t>
            </a:r>
          </a:p>
        </p:txBody>
      </p:sp>
      <p:sp>
        <p:nvSpPr>
          <p:cNvPr id="18" name="Rectangle 3"/>
          <p:cNvSpPr>
            <a:spLocks noChangeArrowheads="1"/>
          </p:cNvSpPr>
          <p:nvPr/>
        </p:nvSpPr>
        <p:spPr bwMode="auto">
          <a:xfrm>
            <a:off x="7741882" y="3493574"/>
            <a:ext cx="1078590" cy="295466"/>
          </a:xfrm>
          <a:prstGeom prst="rect">
            <a:avLst/>
          </a:prstGeom>
          <a:noFill/>
          <a:ln>
            <a:noFill/>
          </a:ln>
          <a:effectLst/>
        </p:spPr>
        <p:txBody>
          <a:bodyPr wrap="square" anchor="ctr">
            <a:spAutoFit/>
          </a:bodyPr>
          <a:lstStyle/>
          <a:p>
            <a:pPr>
              <a:lnSpc>
                <a:spcPct val="110000"/>
              </a:lnSpc>
              <a:spcAft>
                <a:spcPts val="600"/>
              </a:spcAft>
            </a:pPr>
            <a:r>
              <a:rPr lang="zh-CN" altLang="en-US" sz="1200" b="1" dirty="0">
                <a:latin typeface="Times New Roman" panose="02020603050405020304" pitchFamily="18" charset="0"/>
                <a:cs typeface="Times New Roman" panose="02020603050405020304" pitchFamily="18" charset="0"/>
              </a:rPr>
              <a:t>多路选择器</a:t>
            </a:r>
          </a:p>
        </p:txBody>
      </p:sp>
      <p:sp>
        <p:nvSpPr>
          <p:cNvPr id="19" name="Rectangle 3"/>
          <p:cNvSpPr>
            <a:spLocks noChangeArrowheads="1"/>
          </p:cNvSpPr>
          <p:nvPr/>
        </p:nvSpPr>
        <p:spPr bwMode="auto">
          <a:xfrm>
            <a:off x="8444495" y="4437112"/>
            <a:ext cx="952041" cy="276999"/>
          </a:xfrm>
          <a:prstGeom prst="rect">
            <a:avLst/>
          </a:prstGeom>
          <a:noFill/>
          <a:ln>
            <a:noFill/>
          </a:ln>
          <a:effectLst/>
        </p:spPr>
        <p:txBody>
          <a:bodyPr wrap="square" anchor="ctr">
            <a:spAutoFit/>
          </a:bodyPr>
          <a:lstStyle/>
          <a:p>
            <a:pPr>
              <a:spcAft>
                <a:spcPts val="600"/>
              </a:spcAft>
            </a:pPr>
            <a:r>
              <a:rPr lang="en-US" altLang="zh-CN" sz="1200" b="1" dirty="0">
                <a:latin typeface="Times New Roman" panose="02020603050405020304" pitchFamily="18" charset="0"/>
                <a:cs typeface="Times New Roman" panose="02020603050405020304" pitchFamily="18" charset="0"/>
              </a:rPr>
              <a:t>I/O</a:t>
            </a:r>
            <a:r>
              <a:rPr lang="zh-CN" altLang="en-US" sz="1200" b="1" dirty="0">
                <a:latin typeface="Times New Roman" panose="02020603050405020304" pitchFamily="18" charset="0"/>
                <a:cs typeface="Times New Roman" panose="02020603050405020304" pitchFamily="18" charset="0"/>
              </a:rPr>
              <a:t>引脚</a:t>
            </a:r>
          </a:p>
        </p:txBody>
      </p:sp>
      <p:sp>
        <p:nvSpPr>
          <p:cNvPr id="2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dirty="0"/>
          </a:p>
        </p:txBody>
      </p:sp>
      <p:sp>
        <p:nvSpPr>
          <p:cNvPr id="4" name="矩形 3">
            <a:extLst>
              <a:ext uri="{FF2B5EF4-FFF2-40B4-BE49-F238E27FC236}">
                <a16:creationId xmlns:a16="http://schemas.microsoft.com/office/drawing/2014/main" id="{5513D2D5-667D-4FBC-B97B-25942D86B4E3}"/>
              </a:ext>
            </a:extLst>
          </p:cNvPr>
          <p:cNvSpPr/>
          <p:nvPr/>
        </p:nvSpPr>
        <p:spPr>
          <a:xfrm>
            <a:off x="7380000" y="3456000"/>
            <a:ext cx="401703" cy="70677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354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dissolve">
                                      <p:cBhvr>
                                        <p:cTn id="15" dur="500"/>
                                        <p:tgtEl>
                                          <p:spTgt spid="7">
                                            <p:txEl>
                                              <p:pRg st="1" end="1"/>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par>
                          <p:cTn id="19" fill="hold">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par>
                          <p:cTn id="23" fill="hold">
                            <p:stCondLst>
                              <p:cond delay="2500"/>
                            </p:stCondLst>
                            <p:childTnLst>
                              <p:par>
                                <p:cTn id="24" presetID="9"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childTnLst>
                          </p:cTn>
                        </p:par>
                        <p:par>
                          <p:cTn id="27" fill="hold">
                            <p:stCondLst>
                              <p:cond delay="3000"/>
                            </p:stCondLst>
                            <p:childTnLst>
                              <p:par>
                                <p:cTn id="28" presetID="9"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p:bldP spid="15"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219" name="标题 1"/>
          <p:cNvSpPr>
            <a:spLocks noGrp="1"/>
          </p:cNvSpPr>
          <p:nvPr>
            <p:ph type="title"/>
          </p:nvPr>
        </p:nvSpPr>
        <p:spPr>
          <a:xfrm>
            <a:off x="1403350" y="40466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2.4</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FPGA</a:t>
            </a:r>
            <a:r>
              <a:rPr lang="zh-CN" altLang="en-US" sz="3600" b="1" dirty="0">
                <a:solidFill>
                  <a:srgbClr val="7030A0"/>
                </a:solidFill>
                <a:latin typeface="Times New Roman" pitchFamily="18" charset="0"/>
                <a:cs typeface="Times New Roman" pitchFamily="18" charset="0"/>
              </a:rPr>
              <a:t>的结构原理 </a:t>
            </a:r>
          </a:p>
        </p:txBody>
      </p:sp>
      <p:sp>
        <p:nvSpPr>
          <p:cNvPr id="8" name="Rectangle 3"/>
          <p:cNvSpPr>
            <a:spLocks noChangeArrowheads="1"/>
          </p:cNvSpPr>
          <p:nvPr/>
        </p:nvSpPr>
        <p:spPr bwMode="auto">
          <a:xfrm>
            <a:off x="1427619" y="3829306"/>
            <a:ext cx="3432413"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以</a:t>
            </a:r>
            <a:r>
              <a:rPr kumimoji="1" lang="en-US" altLang="zh-CN" sz="2400" b="1" dirty="0">
                <a:solidFill>
                  <a:srgbClr val="000000"/>
                </a:solidFill>
                <a:latin typeface="Times New Roman" pitchFamily="18" charset="0"/>
                <a:ea typeface="宋体" charset="-122"/>
              </a:rPr>
              <a:t>SRAM</a:t>
            </a:r>
            <a:r>
              <a:rPr kumimoji="1" lang="zh-CN" altLang="en-US" sz="2400" b="1" dirty="0">
                <a:solidFill>
                  <a:srgbClr val="000000"/>
                </a:solidFill>
                <a:latin typeface="Times New Roman" pitchFamily="18" charset="0"/>
                <a:ea typeface="宋体" charset="-122"/>
              </a:rPr>
              <a:t>查找表结构为</a:t>
            </a:r>
            <a:r>
              <a:rPr kumimoji="1" lang="zh-CN" altLang="en-US" sz="2400" b="1">
                <a:solidFill>
                  <a:srgbClr val="000000"/>
                </a:solidFill>
                <a:latin typeface="Times New Roman" pitchFamily="18" charset="0"/>
                <a:ea typeface="宋体" charset="-122"/>
              </a:rPr>
              <a:t>例，</a:t>
            </a:r>
            <a:r>
              <a:rPr kumimoji="1" lang="zh-CN" altLang="en-US" sz="2400" b="1">
                <a:solidFill>
                  <a:srgbClr val="0000FF"/>
                </a:solidFill>
                <a:latin typeface="Times New Roman" pitchFamily="18" charset="0"/>
                <a:ea typeface="宋体" charset="-122"/>
              </a:rPr>
              <a:t>用</a:t>
            </a:r>
            <a:r>
              <a:rPr kumimoji="1" lang="en-US" altLang="zh-CN" sz="2400" b="1" dirty="0">
                <a:solidFill>
                  <a:srgbClr val="0000FF"/>
                </a:solidFill>
                <a:latin typeface="Times New Roman" pitchFamily="18" charset="0"/>
                <a:ea typeface="宋体" charset="-122"/>
              </a:rPr>
              <a:t>SRAM</a:t>
            </a:r>
            <a:r>
              <a:rPr kumimoji="1" lang="zh-CN" altLang="en-US" sz="2400" b="1" dirty="0">
                <a:solidFill>
                  <a:srgbClr val="0000FF"/>
                </a:solidFill>
                <a:latin typeface="Times New Roman" pitchFamily="18" charset="0"/>
                <a:ea typeface="宋体" charset="-122"/>
              </a:rPr>
              <a:t>（静态随机存储器）来构成逻辑函数发生器</a:t>
            </a:r>
            <a:r>
              <a:rPr kumimoji="1" lang="zh-CN" altLang="en-US" sz="2400" b="1" dirty="0">
                <a:solidFill>
                  <a:srgbClr val="000000"/>
                </a:solidFill>
                <a:latin typeface="Times New Roman" pitchFamily="18" charset="0"/>
                <a:ea typeface="宋体" charset="-122"/>
              </a:rPr>
              <a:t>。</a:t>
            </a:r>
            <a:endParaRPr kumimoji="1" lang="en-US" altLang="zh-CN" sz="2400" b="1" dirty="0">
              <a:solidFill>
                <a:srgbClr val="000000"/>
              </a:solidFill>
              <a:latin typeface="Times New Roman" pitchFamily="18" charset="0"/>
              <a:ea typeface="宋体" charset="-122"/>
            </a:endParaRPr>
          </a:p>
        </p:txBody>
      </p:sp>
      <p:sp>
        <p:nvSpPr>
          <p:cNvPr id="12" name="Rectangle 9"/>
          <p:cNvSpPr txBox="1">
            <a:spLocks noChangeArrowheads="1"/>
          </p:cNvSpPr>
          <p:nvPr/>
        </p:nvSpPr>
        <p:spPr bwMode="auto">
          <a:xfrm>
            <a:off x="1480120" y="1412776"/>
            <a:ext cx="7340352"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Font typeface="Wingdings" pitchFamily="2" charset="2"/>
              <a:buNone/>
            </a:pPr>
            <a:r>
              <a:rPr kumimoji="1" lang="zh-CN" altLang="en-US" sz="2400" b="1" dirty="0">
                <a:solidFill>
                  <a:srgbClr val="000000"/>
                </a:solidFill>
                <a:latin typeface="Times New Roman" pitchFamily="18" charset="0"/>
                <a:ea typeface="宋体" charset="-122"/>
              </a:rPr>
              <a:t>由于</a:t>
            </a:r>
            <a:r>
              <a:rPr kumimoji="1" lang="en-US" altLang="zh-CN" sz="2400" b="1" dirty="0">
                <a:solidFill>
                  <a:srgbClr val="000000"/>
                </a:solidFill>
                <a:latin typeface="Times New Roman" pitchFamily="18" charset="0"/>
                <a:ea typeface="宋体" charset="-122"/>
              </a:rPr>
              <a:t>CPLD</a:t>
            </a:r>
            <a:r>
              <a:rPr kumimoji="1" lang="zh-CN" altLang="en-US" sz="2400" b="1" dirty="0">
                <a:solidFill>
                  <a:srgbClr val="000000"/>
                </a:solidFill>
                <a:latin typeface="Times New Roman" pitchFamily="18" charset="0"/>
                <a:ea typeface="宋体" charset="-122"/>
              </a:rPr>
              <a:t>是由与或阵列构成的，器件规模不容易做的很大，后来人们构造出另一种可编程的逻辑结构，即查找表结构，大部分</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采用查找表结构。</a:t>
            </a:r>
          </a:p>
        </p:txBody>
      </p:sp>
      <p:sp>
        <p:nvSpPr>
          <p:cNvPr id="13" name="Rectangle 2"/>
          <p:cNvSpPr>
            <a:spLocks noGrp="1" noChangeArrowheads="1"/>
          </p:cNvSpPr>
          <p:nvPr/>
        </p:nvSpPr>
        <p:spPr bwMode="auto">
          <a:xfrm>
            <a:off x="1174750" y="2852936"/>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§2.4.1 </a:t>
            </a:r>
            <a:r>
              <a:rPr lang="zh-CN" altLang="en-US" sz="3000" b="1" dirty="0">
                <a:solidFill>
                  <a:srgbClr val="000000"/>
                </a:solidFill>
                <a:latin typeface="Times New Roman" pitchFamily="18" charset="0"/>
                <a:cs typeface="Times New Roman" pitchFamily="18" charset="0"/>
              </a:rPr>
              <a:t>查找表逻辑结构</a:t>
            </a:r>
          </a:p>
        </p:txBody>
      </p:sp>
      <p:graphicFrame>
        <p:nvGraphicFramePr>
          <p:cNvPr id="2" name="对象 1"/>
          <p:cNvGraphicFramePr>
            <a:graphicFrameLocks noChangeAspect="1"/>
          </p:cNvGraphicFramePr>
          <p:nvPr>
            <p:extLst>
              <p:ext uri="{D42A27DB-BD31-4B8C-83A1-F6EECF244321}">
                <p14:modId xmlns:p14="http://schemas.microsoft.com/office/powerpoint/2010/main" val="2689567323"/>
              </p:ext>
            </p:extLst>
          </p:nvPr>
        </p:nvGraphicFramePr>
        <p:xfrm>
          <a:off x="5307806" y="3645024"/>
          <a:ext cx="3048000" cy="1828800"/>
        </p:xfrm>
        <a:graphic>
          <a:graphicData uri="http://schemas.openxmlformats.org/presentationml/2006/ole">
            <mc:AlternateContent xmlns:mc="http://schemas.openxmlformats.org/markup-compatibility/2006">
              <mc:Choice xmlns:v="urn:schemas-microsoft-com:vml" Requires="v">
                <p:oleObj r:id="rId3" imgW="2065825" imgH="1123342" progId="Visio.Drawing.11">
                  <p:embed/>
                </p:oleObj>
              </mc:Choice>
              <mc:Fallback>
                <p:oleObj r:id="rId3" imgW="2065825" imgH="1123342" progId="Visio.Drawing.11">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806" y="3645024"/>
                        <a:ext cx="3048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3"/>
          <p:cNvSpPr>
            <a:spLocks noChangeArrowheads="1"/>
          </p:cNvSpPr>
          <p:nvPr/>
        </p:nvSpPr>
        <p:spPr bwMode="auto">
          <a:xfrm>
            <a:off x="5580113" y="5733256"/>
            <a:ext cx="2304255"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FPGA</a:t>
            </a:r>
            <a:r>
              <a:rPr lang="zh-CN" altLang="en-US" sz="2000" b="1" dirty="0">
                <a:latin typeface="Times New Roman" panose="02020603050405020304" pitchFamily="18" charset="0"/>
                <a:cs typeface="Times New Roman" panose="02020603050405020304" pitchFamily="18" charset="0"/>
              </a:rPr>
              <a:t>查找表单元</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dirty="0"/>
          </a:p>
        </p:txBody>
      </p:sp>
    </p:spTree>
    <p:extLst>
      <p:ext uri="{BB962C8B-B14F-4D97-AF65-F5344CB8AC3E}">
        <p14:creationId xmlns:p14="http://schemas.microsoft.com/office/powerpoint/2010/main" val="8406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3" name="Rectangle 2"/>
          <p:cNvSpPr>
            <a:spLocks noGrp="1" noChangeArrowheads="1"/>
          </p:cNvSpPr>
          <p:nvPr/>
        </p:nvSpPr>
        <p:spPr bwMode="auto">
          <a:xfrm>
            <a:off x="1174750" y="1303486"/>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§2.1.1 PLD</a:t>
            </a:r>
            <a:r>
              <a:rPr lang="zh-CN" altLang="en-US" sz="3000" b="1" dirty="0">
                <a:solidFill>
                  <a:srgbClr val="000000"/>
                </a:solidFill>
                <a:latin typeface="Times New Roman" pitchFamily="18" charset="0"/>
                <a:cs typeface="Times New Roman" pitchFamily="18" charset="0"/>
              </a:rPr>
              <a:t>的发展历程</a:t>
            </a:r>
          </a:p>
        </p:txBody>
      </p:sp>
      <p:sp>
        <p:nvSpPr>
          <p:cNvPr id="5124" name="矩形 8"/>
          <p:cNvSpPr>
            <a:spLocks noChangeArrowheads="1"/>
          </p:cNvSpPr>
          <p:nvPr/>
        </p:nvSpPr>
        <p:spPr bwMode="auto">
          <a:xfrm>
            <a:off x="1619250" y="2060848"/>
            <a:ext cx="7345363" cy="42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1200"/>
              </a:spcAft>
              <a:buClr>
                <a:schemeClr val="tx1"/>
              </a:buClr>
              <a:buFont typeface="Wingdings" pitchFamily="2" charset="2"/>
              <a:buChar char="Ø"/>
            </a:pPr>
            <a:r>
              <a:rPr lang="en-US" altLang="zh-CN" sz="2200" b="1" dirty="0">
                <a:latin typeface="Times New Roman" pitchFamily="18" charset="0"/>
                <a:cs typeface="Times New Roman" pitchFamily="18" charset="0"/>
              </a:rPr>
              <a:t>20</a:t>
            </a:r>
            <a:r>
              <a:rPr lang="zh-CN" altLang="en-US" sz="2200" b="1" dirty="0">
                <a:latin typeface="Times New Roman" pitchFamily="18" charset="0"/>
                <a:cs typeface="Times New Roman" pitchFamily="18" charset="0"/>
              </a:rPr>
              <a:t>世纪</a:t>
            </a:r>
            <a:r>
              <a:rPr lang="en-US" altLang="zh-CN" sz="2200" b="1" dirty="0">
                <a:latin typeface="Times New Roman" pitchFamily="18" charset="0"/>
                <a:cs typeface="Times New Roman" pitchFamily="18" charset="0"/>
              </a:rPr>
              <a:t>70</a:t>
            </a:r>
            <a:r>
              <a:rPr lang="zh-CN" altLang="en-US" sz="2200" b="1" dirty="0">
                <a:latin typeface="Times New Roman" pitchFamily="18" charset="0"/>
                <a:cs typeface="Times New Roman" pitchFamily="18" charset="0"/>
              </a:rPr>
              <a:t>年代，熔丝编程的</a:t>
            </a:r>
            <a:r>
              <a:rPr lang="en-US" altLang="zh-CN" sz="2200" b="1" dirty="0">
                <a:latin typeface="Times New Roman" pitchFamily="18" charset="0"/>
                <a:cs typeface="Times New Roman" pitchFamily="18" charset="0"/>
              </a:rPr>
              <a:t>PROM</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Programmable Read Only Memory</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PLA</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Programmable Logic Array</a:t>
            </a:r>
            <a:r>
              <a:rPr lang="zh-CN" altLang="en-US" sz="2200" b="1" dirty="0">
                <a:latin typeface="Times New Roman" pitchFamily="18" charset="0"/>
                <a:cs typeface="Times New Roman" pitchFamily="18" charset="0"/>
              </a:rPr>
              <a:t>）器件是最早的可编程逻辑器件</a:t>
            </a:r>
            <a:r>
              <a:rPr lang="zh-CN" altLang="en-US" sz="2200" b="1" dirty="0">
                <a:solidFill>
                  <a:srgbClr val="000514"/>
                </a:solidFill>
                <a:latin typeface="Times New Roman" pitchFamily="18" charset="0"/>
                <a:cs typeface="Times New Roman" pitchFamily="18" charset="0"/>
              </a:rPr>
              <a:t>。</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20</a:t>
            </a:r>
            <a:r>
              <a:rPr lang="zh-CN" altLang="en-US" sz="2200" b="1" dirty="0">
                <a:solidFill>
                  <a:srgbClr val="000514"/>
                </a:solidFill>
                <a:latin typeface="Times New Roman" pitchFamily="18" charset="0"/>
                <a:cs typeface="Times New Roman" pitchFamily="18" charset="0"/>
              </a:rPr>
              <a:t>世纪</a:t>
            </a:r>
            <a:r>
              <a:rPr lang="en-US" altLang="zh-CN" sz="2200" b="1" dirty="0">
                <a:solidFill>
                  <a:srgbClr val="000514"/>
                </a:solidFill>
                <a:latin typeface="Times New Roman" pitchFamily="18" charset="0"/>
                <a:cs typeface="Times New Roman" pitchFamily="18" charset="0"/>
              </a:rPr>
              <a:t>70</a:t>
            </a:r>
            <a:r>
              <a:rPr lang="zh-CN" altLang="en-US" sz="2200" b="1" dirty="0">
                <a:solidFill>
                  <a:srgbClr val="000514"/>
                </a:solidFill>
                <a:latin typeface="Times New Roman" pitchFamily="18" charset="0"/>
                <a:cs typeface="Times New Roman" pitchFamily="18" charset="0"/>
              </a:rPr>
              <a:t>年代末，对</a:t>
            </a:r>
            <a:r>
              <a:rPr lang="en-US" altLang="zh-CN" sz="2200" b="1" dirty="0">
                <a:solidFill>
                  <a:srgbClr val="000514"/>
                </a:solidFill>
                <a:latin typeface="Times New Roman" pitchFamily="18" charset="0"/>
                <a:cs typeface="Times New Roman" pitchFamily="18" charset="0"/>
              </a:rPr>
              <a:t>PLA</a:t>
            </a:r>
            <a:r>
              <a:rPr lang="zh-CN" altLang="en-US" sz="2200" b="1" dirty="0">
                <a:solidFill>
                  <a:srgbClr val="000514"/>
                </a:solidFill>
                <a:latin typeface="Times New Roman" pitchFamily="18" charset="0"/>
                <a:cs typeface="Times New Roman" pitchFamily="18" charset="0"/>
              </a:rPr>
              <a:t>进行改进，</a:t>
            </a:r>
            <a:r>
              <a:rPr lang="en-US" altLang="zh-CN" sz="2200" b="1" dirty="0">
                <a:solidFill>
                  <a:srgbClr val="000514"/>
                </a:solidFill>
                <a:latin typeface="Times New Roman" pitchFamily="18" charset="0"/>
                <a:cs typeface="Times New Roman" pitchFamily="18" charset="0"/>
              </a:rPr>
              <a:t>AMD</a:t>
            </a:r>
            <a:r>
              <a:rPr lang="zh-CN" altLang="en-US" sz="2200" b="1" dirty="0">
                <a:solidFill>
                  <a:srgbClr val="000514"/>
                </a:solidFill>
                <a:latin typeface="Times New Roman" pitchFamily="18" charset="0"/>
                <a:cs typeface="Times New Roman" pitchFamily="18" charset="0"/>
              </a:rPr>
              <a:t>公司推出</a:t>
            </a:r>
            <a:r>
              <a:rPr lang="en-US" altLang="zh-CN" sz="2200" b="1" dirty="0">
                <a:solidFill>
                  <a:srgbClr val="000514"/>
                </a:solidFill>
                <a:latin typeface="Times New Roman" pitchFamily="18" charset="0"/>
                <a:cs typeface="Times New Roman" pitchFamily="18" charset="0"/>
              </a:rPr>
              <a:t>PAL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Programmable Array Logic</a:t>
            </a:r>
            <a:r>
              <a:rPr lang="zh-CN" altLang="en-US" sz="2200" b="1" dirty="0">
                <a:solidFill>
                  <a:srgbClr val="000514"/>
                </a:solidFill>
                <a:latin typeface="Times New Roman" pitchFamily="18" charset="0"/>
                <a:cs typeface="Times New Roman" pitchFamily="18" charset="0"/>
              </a:rPr>
              <a:t>）器件。</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20</a:t>
            </a:r>
            <a:r>
              <a:rPr lang="zh-CN" altLang="en-US" sz="2200" b="1" dirty="0">
                <a:solidFill>
                  <a:srgbClr val="000514"/>
                </a:solidFill>
                <a:latin typeface="Times New Roman" pitchFamily="18" charset="0"/>
                <a:cs typeface="Times New Roman" pitchFamily="18" charset="0"/>
              </a:rPr>
              <a:t>世纪</a:t>
            </a:r>
            <a:r>
              <a:rPr lang="en-US" altLang="zh-CN" sz="2200" b="1" dirty="0">
                <a:solidFill>
                  <a:srgbClr val="000514"/>
                </a:solidFill>
                <a:latin typeface="Times New Roman" pitchFamily="18" charset="0"/>
                <a:cs typeface="Times New Roman" pitchFamily="18" charset="0"/>
              </a:rPr>
              <a:t>80</a:t>
            </a:r>
            <a:r>
              <a:rPr lang="zh-CN" altLang="en-US" sz="2200" b="1" dirty="0">
                <a:solidFill>
                  <a:srgbClr val="000514"/>
                </a:solidFill>
                <a:latin typeface="Times New Roman" pitchFamily="18" charset="0"/>
                <a:cs typeface="Times New Roman" pitchFamily="18" charset="0"/>
              </a:rPr>
              <a:t>年代初，</a:t>
            </a:r>
            <a:r>
              <a:rPr lang="en-US" altLang="zh-CN" sz="2200" b="1" dirty="0">
                <a:solidFill>
                  <a:srgbClr val="000514"/>
                </a:solidFill>
                <a:latin typeface="Times New Roman" pitchFamily="18" charset="0"/>
                <a:cs typeface="Times New Roman" pitchFamily="18" charset="0"/>
              </a:rPr>
              <a:t>Lattice</a:t>
            </a:r>
            <a:r>
              <a:rPr lang="zh-CN" altLang="en-US" sz="2200" b="1" dirty="0">
                <a:solidFill>
                  <a:srgbClr val="000514"/>
                </a:solidFill>
                <a:latin typeface="Times New Roman" pitchFamily="18" charset="0"/>
                <a:cs typeface="Times New Roman" pitchFamily="18" charset="0"/>
              </a:rPr>
              <a:t>发明电可擦写的</a:t>
            </a:r>
            <a:r>
              <a:rPr lang="en-US" altLang="zh-CN" sz="2200" b="1" dirty="0">
                <a:solidFill>
                  <a:srgbClr val="000514"/>
                </a:solidFill>
                <a:latin typeface="Times New Roman" pitchFamily="18" charset="0"/>
                <a:cs typeface="Times New Roman" pitchFamily="18" charset="0"/>
              </a:rPr>
              <a:t>GAL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Generic Array Logic</a:t>
            </a:r>
            <a:r>
              <a:rPr lang="zh-CN" altLang="en-US" sz="2200" b="1" dirty="0">
                <a:solidFill>
                  <a:srgbClr val="000514"/>
                </a:solidFill>
                <a:latin typeface="Times New Roman" pitchFamily="18" charset="0"/>
                <a:cs typeface="Times New Roman" pitchFamily="18" charset="0"/>
              </a:rPr>
              <a:t>）器件。</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20</a:t>
            </a:r>
            <a:r>
              <a:rPr lang="zh-CN" altLang="en-US" sz="2200" b="1" dirty="0">
                <a:solidFill>
                  <a:srgbClr val="000514"/>
                </a:solidFill>
                <a:latin typeface="Times New Roman" pitchFamily="18" charset="0"/>
                <a:cs typeface="Times New Roman" pitchFamily="18" charset="0"/>
              </a:rPr>
              <a:t>世纪</a:t>
            </a:r>
            <a:r>
              <a:rPr lang="en-US" altLang="zh-CN" sz="2200" b="1" dirty="0">
                <a:solidFill>
                  <a:srgbClr val="000514"/>
                </a:solidFill>
                <a:latin typeface="Times New Roman" pitchFamily="18" charset="0"/>
                <a:cs typeface="Times New Roman" pitchFamily="18" charset="0"/>
              </a:rPr>
              <a:t>80</a:t>
            </a:r>
            <a:r>
              <a:rPr lang="zh-CN" altLang="en-US" sz="2200" b="1" dirty="0">
                <a:solidFill>
                  <a:srgbClr val="000514"/>
                </a:solidFill>
                <a:latin typeface="Times New Roman" pitchFamily="18" charset="0"/>
                <a:cs typeface="Times New Roman" pitchFamily="18" charset="0"/>
              </a:rPr>
              <a:t>年代中期，</a:t>
            </a:r>
            <a:r>
              <a:rPr lang="en-US" altLang="zh-CN" sz="2200" b="1" dirty="0">
                <a:solidFill>
                  <a:srgbClr val="000514"/>
                </a:solidFill>
                <a:latin typeface="Times New Roman" pitchFamily="18" charset="0"/>
                <a:cs typeface="Times New Roman" pitchFamily="18" charset="0"/>
              </a:rPr>
              <a:t>Xilinx</a:t>
            </a:r>
            <a:r>
              <a:rPr lang="zh-CN" altLang="en-US" sz="2200" b="1" dirty="0">
                <a:solidFill>
                  <a:srgbClr val="000514"/>
                </a:solidFill>
                <a:latin typeface="Times New Roman" pitchFamily="18" charset="0"/>
                <a:cs typeface="Times New Roman" pitchFamily="18" charset="0"/>
              </a:rPr>
              <a:t>公司提出现场可编程概念，同时生产出第一片</a:t>
            </a:r>
            <a:r>
              <a:rPr lang="en-US" altLang="zh-CN" sz="2200" b="1" dirty="0">
                <a:solidFill>
                  <a:srgbClr val="000514"/>
                </a:solidFill>
                <a:latin typeface="Times New Roman" pitchFamily="18" charset="0"/>
                <a:cs typeface="Times New Roman" pitchFamily="18" charset="0"/>
              </a:rPr>
              <a:t>FPGA</a:t>
            </a:r>
            <a:r>
              <a:rPr lang="zh-CN" altLang="en-US" sz="2200" b="1" dirty="0">
                <a:solidFill>
                  <a:srgbClr val="000514"/>
                </a:solidFill>
                <a:latin typeface="Times New Roman" pitchFamily="18" charset="0"/>
                <a:cs typeface="Times New Roman" pitchFamily="18" charset="0"/>
              </a:rPr>
              <a:t>器件。同一时期，</a:t>
            </a:r>
            <a:r>
              <a:rPr lang="en-US" altLang="zh-CN" sz="2200" b="1" dirty="0">
                <a:solidFill>
                  <a:srgbClr val="000514"/>
                </a:solidFill>
                <a:latin typeface="Times New Roman" pitchFamily="18" charset="0"/>
                <a:cs typeface="Times New Roman" pitchFamily="18" charset="0"/>
              </a:rPr>
              <a:t>Altera</a:t>
            </a:r>
            <a:r>
              <a:rPr lang="zh-CN" altLang="en-US" sz="2200" b="1" dirty="0">
                <a:solidFill>
                  <a:srgbClr val="000514"/>
                </a:solidFill>
                <a:latin typeface="Times New Roman" pitchFamily="18" charset="0"/>
                <a:cs typeface="Times New Roman" pitchFamily="18" charset="0"/>
              </a:rPr>
              <a:t>公司推出</a:t>
            </a:r>
            <a:r>
              <a:rPr lang="en-US" altLang="zh-CN" sz="2200" b="1" dirty="0">
                <a:solidFill>
                  <a:srgbClr val="000514"/>
                </a:solidFill>
                <a:latin typeface="Times New Roman" pitchFamily="18" charset="0"/>
                <a:cs typeface="Times New Roman" pitchFamily="18" charset="0"/>
              </a:rPr>
              <a:t>EPLD</a:t>
            </a:r>
            <a:r>
              <a:rPr lang="zh-CN" altLang="en-US" sz="2200" b="1" dirty="0">
                <a:solidFill>
                  <a:srgbClr val="000514"/>
                </a:solidFill>
                <a:latin typeface="Times New Roman" pitchFamily="18" charset="0"/>
                <a:cs typeface="Times New Roman" pitchFamily="18" charset="0"/>
              </a:rPr>
              <a:t>器件，可用紫外线或电擦除。</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dirty="0"/>
          </a:p>
        </p:txBody>
      </p:sp>
      <p:sp>
        <p:nvSpPr>
          <p:cNvPr id="6" name="标题 1"/>
          <p:cNvSpPr>
            <a:spLocks noGrp="1"/>
          </p:cNvSpPr>
          <p:nvPr>
            <p:ph type="title"/>
          </p:nvPr>
        </p:nvSpPr>
        <p:spPr>
          <a:xfrm>
            <a:off x="1403350" y="260648"/>
            <a:ext cx="7072313"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2.1</a:t>
            </a:r>
            <a:r>
              <a:rPr lang="en-US" altLang="zh-CN" sz="3600" b="1">
                <a:solidFill>
                  <a:srgbClr val="7030A0"/>
                </a:solidFill>
                <a:latin typeface="宋体" pitchFamily="2" charset="-122"/>
              </a:rPr>
              <a:t>  </a:t>
            </a:r>
            <a:r>
              <a:rPr lang="en-US" altLang="zh-CN" sz="3600" b="1">
                <a:solidFill>
                  <a:srgbClr val="7030A0"/>
                </a:solidFill>
                <a:latin typeface="Times New Roman" pitchFamily="18" charset="0"/>
                <a:cs typeface="Times New Roman" pitchFamily="18" charset="0"/>
              </a:rPr>
              <a:t>PLD</a:t>
            </a:r>
            <a:r>
              <a:rPr lang="zh-CN" altLang="en-US" sz="3600" b="1">
                <a:solidFill>
                  <a:srgbClr val="7030A0"/>
                </a:solidFill>
                <a:latin typeface="宋体" pitchFamily="2" charset="-122"/>
              </a:rPr>
              <a:t>概述</a:t>
            </a:r>
            <a:endParaRPr lang="zh-CN" altLang="en-US" sz="3600" b="1">
              <a:solidFill>
                <a:srgbClr val="7030A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dissolve">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dissolve">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dissolve">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dissolve">
                                      <p:cBhvr>
                                        <p:cTn id="22"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265180" y="620688"/>
            <a:ext cx="375729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sz="3000" b="1" dirty="0">
                <a:solidFill>
                  <a:srgbClr val="000000"/>
                </a:solidFill>
                <a:latin typeface="Times New Roman" pitchFamily="18" charset="0"/>
                <a:cs typeface="Times New Roman" pitchFamily="18" charset="0"/>
              </a:rPr>
              <a:t>例如</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70958593"/>
              </p:ext>
            </p:extLst>
          </p:nvPr>
        </p:nvGraphicFramePr>
        <p:xfrm>
          <a:off x="1265238" y="1803400"/>
          <a:ext cx="4067175" cy="485775"/>
        </p:xfrm>
        <a:graphic>
          <a:graphicData uri="http://schemas.openxmlformats.org/presentationml/2006/ole">
            <mc:AlternateContent xmlns:mc="http://schemas.openxmlformats.org/markup-compatibility/2006">
              <mc:Choice xmlns:v="urn:schemas-microsoft-com:vml" Requires="v">
                <p:oleObj name="Equation" r:id="rId3" imgW="1701720" imgH="203040" progId="Equation.DSMT4">
                  <p:embed/>
                </p:oleObj>
              </mc:Choice>
              <mc:Fallback>
                <p:oleObj name="Equation" r:id="rId3" imgW="1701720" imgH="203040" progId="Equation.DSMT4">
                  <p:embed/>
                  <p:pic>
                    <p:nvPicPr>
                      <p:cNvPr id="4" name="对象 3"/>
                      <p:cNvPicPr/>
                      <p:nvPr/>
                    </p:nvPicPr>
                    <p:blipFill>
                      <a:blip r:embed="rId4"/>
                      <a:stretch>
                        <a:fillRect/>
                      </a:stretch>
                    </p:blipFill>
                    <p:spPr>
                      <a:xfrm>
                        <a:off x="1265238" y="1803400"/>
                        <a:ext cx="4067175" cy="485775"/>
                      </a:xfrm>
                      <a:prstGeom prst="rect">
                        <a:avLst/>
                      </a:prstGeom>
                    </p:spPr>
                  </p:pic>
                </p:oleObj>
              </mc:Fallback>
            </mc:AlternateContent>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3080157"/>
              </p:ext>
            </p:extLst>
          </p:nvPr>
        </p:nvGraphicFramePr>
        <p:xfrm>
          <a:off x="5796136" y="332656"/>
          <a:ext cx="3096000" cy="6304280"/>
        </p:xfrm>
        <a:graphic>
          <a:graphicData uri="http://schemas.openxmlformats.org/drawingml/2006/table">
            <a:tbl>
              <a:tblPr firstRow="1" bandRow="1">
                <a:tableStyleId>{5C22544A-7EE6-4342-B048-85BDC9FD1C3A}</a:tableStyleId>
              </a:tblPr>
              <a:tblGrid>
                <a:gridCol w="619200">
                  <a:extLst>
                    <a:ext uri="{9D8B030D-6E8A-4147-A177-3AD203B41FA5}">
                      <a16:colId xmlns:a16="http://schemas.microsoft.com/office/drawing/2014/main" val="20000"/>
                    </a:ext>
                  </a:extLst>
                </a:gridCol>
                <a:gridCol w="619200">
                  <a:extLst>
                    <a:ext uri="{9D8B030D-6E8A-4147-A177-3AD203B41FA5}">
                      <a16:colId xmlns:a16="http://schemas.microsoft.com/office/drawing/2014/main" val="20001"/>
                    </a:ext>
                  </a:extLst>
                </a:gridCol>
                <a:gridCol w="619200">
                  <a:extLst>
                    <a:ext uri="{9D8B030D-6E8A-4147-A177-3AD203B41FA5}">
                      <a16:colId xmlns:a16="http://schemas.microsoft.com/office/drawing/2014/main" val="20002"/>
                    </a:ext>
                  </a:extLst>
                </a:gridCol>
                <a:gridCol w="619200">
                  <a:extLst>
                    <a:ext uri="{9D8B030D-6E8A-4147-A177-3AD203B41FA5}">
                      <a16:colId xmlns:a16="http://schemas.microsoft.com/office/drawing/2014/main" val="20003"/>
                    </a:ext>
                  </a:extLst>
                </a:gridCol>
                <a:gridCol w="619200">
                  <a:extLst>
                    <a:ext uri="{9D8B030D-6E8A-4147-A177-3AD203B41FA5}">
                      <a16:colId xmlns:a16="http://schemas.microsoft.com/office/drawing/2014/main" val="20004"/>
                    </a:ext>
                  </a:extLst>
                </a:gridCol>
              </a:tblGrid>
              <a:tr h="370840">
                <a:tc>
                  <a:txBody>
                    <a:bodyPr/>
                    <a:lstStyle/>
                    <a:p>
                      <a:pPr algn="ctr"/>
                      <a:r>
                        <a:rPr lang="en-US" altLang="zh-CN" b="1" dirty="0">
                          <a:latin typeface="Times New Roman" pitchFamily="18" charset="0"/>
                          <a:cs typeface="Times New Roman" pitchFamily="18" charset="0"/>
                        </a:rPr>
                        <a:t>A</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B</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D</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Y</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矩形 5"/>
          <p:cNvSpPr/>
          <p:nvPr/>
        </p:nvSpPr>
        <p:spPr>
          <a:xfrm>
            <a:off x="8262000" y="332656"/>
            <a:ext cx="630000" cy="630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7180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9" name="Text Box 4"/>
          <p:cNvSpPr txBox="1">
            <a:spLocks noChangeArrowheads="1"/>
          </p:cNvSpPr>
          <p:nvPr/>
        </p:nvSpPr>
        <p:spPr bwMode="auto">
          <a:xfrm>
            <a:off x="1042987" y="263872"/>
            <a:ext cx="3529013"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kumimoji="1" lang="en-US" altLang="zh-CN" sz="2400" b="1" dirty="0">
                <a:solidFill>
                  <a:srgbClr val="000000"/>
                </a:solidFill>
                <a:latin typeface="Times New Roman" pitchFamily="18" charset="0"/>
                <a:ea typeface="宋体" charset="-122"/>
              </a:rPr>
              <a:t>4</a:t>
            </a:r>
            <a:r>
              <a:rPr kumimoji="1" lang="zh-CN" altLang="en-US" sz="2400" b="1" dirty="0">
                <a:solidFill>
                  <a:srgbClr val="000000"/>
                </a:solidFill>
                <a:latin typeface="Times New Roman" pitchFamily="18" charset="0"/>
                <a:ea typeface="宋体" charset="-122"/>
              </a:rPr>
              <a:t>输入查找表</a:t>
            </a:r>
          </a:p>
          <a:p>
            <a:pPr>
              <a:spcBef>
                <a:spcPts val="600"/>
              </a:spcBef>
            </a:pPr>
            <a:r>
              <a:rPr kumimoji="1" lang="en-US" altLang="zh-CN" sz="2400" b="1" dirty="0">
                <a:solidFill>
                  <a:srgbClr val="000000"/>
                </a:solidFill>
                <a:latin typeface="Times New Roman" pitchFamily="18" charset="0"/>
                <a:ea typeface="宋体" charset="-122"/>
              </a:rPr>
              <a:t>16</a:t>
            </a:r>
            <a:r>
              <a:rPr kumimoji="1" lang="en-US" altLang="en-US" sz="2400" b="1" dirty="0">
                <a:solidFill>
                  <a:srgbClr val="000000"/>
                </a:solidFill>
                <a:latin typeface="Times New Roman" pitchFamily="18" charset="0"/>
                <a:ea typeface="宋体" charset="-122"/>
              </a:rPr>
              <a:t>×</a:t>
            </a:r>
            <a:r>
              <a:rPr kumimoji="1" lang="en-US" altLang="zh-CN" sz="2400" b="1" dirty="0">
                <a:solidFill>
                  <a:srgbClr val="000000"/>
                </a:solidFill>
                <a:latin typeface="Times New Roman" pitchFamily="18" charset="0"/>
                <a:ea typeface="宋体" charset="-122"/>
              </a:rPr>
              <a:t>1 SRAM</a:t>
            </a:r>
            <a:r>
              <a:rPr kumimoji="1" lang="zh-CN" altLang="en-US" sz="2400" b="1" dirty="0">
                <a:solidFill>
                  <a:srgbClr val="000000"/>
                </a:solidFill>
                <a:latin typeface="Times New Roman" pitchFamily="18" charset="0"/>
                <a:ea typeface="宋体" charset="-122"/>
              </a:rPr>
              <a:t>存储真值表</a:t>
            </a:r>
          </a:p>
        </p:txBody>
      </p:sp>
      <p:pic>
        <p:nvPicPr>
          <p:cNvPr id="15" name="Picture 3" descr="未标题-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944"/>
          <a:stretch/>
        </p:blipFill>
        <p:spPr bwMode="auto">
          <a:xfrm>
            <a:off x="2699657" y="1412776"/>
            <a:ext cx="5311306" cy="5231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AutoShape 5"/>
          <p:cNvSpPr>
            <a:spLocks noChangeArrowheads="1"/>
          </p:cNvSpPr>
          <p:nvPr/>
        </p:nvSpPr>
        <p:spPr bwMode="auto">
          <a:xfrm>
            <a:off x="1042987" y="5399743"/>
            <a:ext cx="1224757" cy="864000"/>
          </a:xfrm>
          <a:prstGeom prst="wedgeRoundRectCallout">
            <a:avLst>
              <a:gd name="adj1" fmla="val 93512"/>
              <a:gd name="adj2" fmla="val -158469"/>
              <a:gd name="adj3" fmla="val 16667"/>
            </a:avLst>
          </a:prstGeom>
          <a:noFill/>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nchor="ctr"/>
          <a:lstStyle/>
          <a:p>
            <a:pPr algn="ctr">
              <a:spcBef>
                <a:spcPct val="50000"/>
              </a:spcBef>
            </a:pPr>
            <a:r>
              <a:rPr kumimoji="1" lang="zh-CN" altLang="en-US" sz="2000" b="1" dirty="0">
                <a:solidFill>
                  <a:srgbClr val="000000"/>
                </a:solidFill>
                <a:latin typeface="Times New Roman" pitchFamily="18" charset="0"/>
                <a:ea typeface="宋体" charset="-122"/>
              </a:rPr>
              <a:t>事先写入结果</a:t>
            </a:r>
          </a:p>
        </p:txBody>
      </p:sp>
      <p:sp>
        <p:nvSpPr>
          <p:cNvPr id="17" name="AutoShape 6"/>
          <p:cNvSpPr>
            <a:spLocks noChangeArrowheads="1"/>
          </p:cNvSpPr>
          <p:nvPr/>
        </p:nvSpPr>
        <p:spPr bwMode="auto">
          <a:xfrm>
            <a:off x="6411119" y="404664"/>
            <a:ext cx="1944687" cy="576000"/>
          </a:xfrm>
          <a:prstGeom prst="wedgeRoundRectCallout">
            <a:avLst>
              <a:gd name="adj1" fmla="val -45993"/>
              <a:gd name="adj2" fmla="val 102232"/>
              <a:gd name="adj3" fmla="val 16667"/>
            </a:avLst>
          </a:prstGeom>
          <a:noFill/>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nchor="ctr"/>
          <a:lstStyle/>
          <a:p>
            <a:pPr algn="ctr">
              <a:spcBef>
                <a:spcPct val="50000"/>
              </a:spcBef>
            </a:pPr>
            <a:r>
              <a:rPr kumimoji="1" lang="zh-CN" altLang="en-US" sz="2000" b="1" dirty="0">
                <a:solidFill>
                  <a:srgbClr val="000000"/>
                </a:solidFill>
                <a:latin typeface="Times New Roman" pitchFamily="18" charset="0"/>
                <a:ea typeface="宋体" charset="-122"/>
              </a:rPr>
              <a:t>查表地址</a:t>
            </a:r>
          </a:p>
        </p:txBody>
      </p:sp>
      <p:sp>
        <p:nvSpPr>
          <p:cNvPr id="18" name="AutoShape 7"/>
          <p:cNvSpPr>
            <a:spLocks noChangeArrowheads="1"/>
          </p:cNvSpPr>
          <p:nvPr/>
        </p:nvSpPr>
        <p:spPr bwMode="auto">
          <a:xfrm>
            <a:off x="8010962" y="3285040"/>
            <a:ext cx="881517" cy="576000"/>
          </a:xfrm>
          <a:prstGeom prst="wedgeRoundRectCallout">
            <a:avLst>
              <a:gd name="adj1" fmla="val -95161"/>
              <a:gd name="adj2" fmla="val 75102"/>
              <a:gd name="adj3" fmla="val 16667"/>
            </a:avLst>
          </a:prstGeom>
          <a:noFill/>
          <a:ln>
            <a:headEnd/>
            <a:tailEnd/>
          </a:ln>
        </p:spPr>
        <p:style>
          <a:lnRef idx="2">
            <a:schemeClr val="accent1"/>
          </a:lnRef>
          <a:fillRef idx="1">
            <a:schemeClr val="lt1"/>
          </a:fillRef>
          <a:effectRef idx="0">
            <a:schemeClr val="accent1"/>
          </a:effectRef>
          <a:fontRef idx="minor">
            <a:schemeClr val="dk1"/>
          </a:fontRef>
        </p:style>
        <p:txBody>
          <a:bodyPr lIns="90000" tIns="46800" rIns="90000" bIns="46800" anchor="ctr"/>
          <a:lstStyle/>
          <a:p>
            <a:pPr algn="ctr">
              <a:spcBef>
                <a:spcPts val="0"/>
              </a:spcBef>
            </a:pPr>
            <a:r>
              <a:rPr kumimoji="1" lang="zh-CN" altLang="en-US" sz="2000" b="1" dirty="0">
                <a:solidFill>
                  <a:srgbClr val="000000"/>
                </a:solidFill>
                <a:latin typeface="Times New Roman" pitchFamily="18" charset="0"/>
                <a:ea typeface="宋体" charset="-122"/>
              </a:rPr>
              <a:t>输出</a:t>
            </a:r>
          </a:p>
        </p:txBody>
      </p:sp>
      <p:sp>
        <p:nvSpPr>
          <p:cNvPr id="4" name="椭圆 3"/>
          <p:cNvSpPr/>
          <p:nvPr/>
        </p:nvSpPr>
        <p:spPr>
          <a:xfrm>
            <a:off x="3419872" y="1171813"/>
            <a:ext cx="3528392" cy="601003"/>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 name="Rectangle 3"/>
          <p:cNvSpPr>
            <a:spLocks noChangeArrowheads="1"/>
          </p:cNvSpPr>
          <p:nvPr/>
        </p:nvSpPr>
        <p:spPr bwMode="auto">
          <a:xfrm>
            <a:off x="6588224" y="5371718"/>
            <a:ext cx="1366665"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FPGA</a:t>
            </a:r>
            <a:r>
              <a:rPr lang="zh-CN" altLang="en-US" sz="2000" b="1" dirty="0">
                <a:latin typeface="Times New Roman" panose="02020603050405020304" pitchFamily="18" charset="0"/>
                <a:cs typeface="Times New Roman" panose="02020603050405020304" pitchFamily="18" charset="0"/>
              </a:rPr>
              <a:t>查找表单元内部结构</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dirty="0"/>
          </a:p>
        </p:txBody>
      </p:sp>
      <p:sp>
        <p:nvSpPr>
          <p:cNvPr id="2" name="TextBox 1"/>
          <p:cNvSpPr txBox="1"/>
          <p:nvPr/>
        </p:nvSpPr>
        <p:spPr>
          <a:xfrm>
            <a:off x="1999658" y="1287648"/>
            <a:ext cx="1420214" cy="369332"/>
          </a:xfrm>
          <a:prstGeom prst="rect">
            <a:avLst/>
          </a:prstGeom>
          <a:noFill/>
        </p:spPr>
        <p:txBody>
          <a:bodyPr wrap="square" rtlCol="0">
            <a:spAutoFit/>
          </a:bodyPr>
          <a:lstStyle/>
          <a:p>
            <a:r>
              <a:rPr lang="en-US" altLang="zh-CN" b="1" dirty="0">
                <a:latin typeface="Times New Roman" pitchFamily="18" charset="0"/>
                <a:cs typeface="Times New Roman" pitchFamily="18" charset="0"/>
              </a:rPr>
              <a:t>16</a:t>
            </a:r>
            <a:r>
              <a:rPr lang="en-US" altLang="zh-CN" b="1" dirty="0">
                <a:latin typeface="Times New Roman"/>
                <a:cs typeface="Times New Roman"/>
              </a:rPr>
              <a:t>×1 RAM</a:t>
            </a:r>
            <a:endParaRPr lang="zh-CN" altLang="en-US" b="1" dirty="0">
              <a:latin typeface="Times New Roman" pitchFamily="18" charset="0"/>
              <a:cs typeface="Times New Roman" pitchFamily="18" charset="0"/>
            </a:endParaRPr>
          </a:p>
        </p:txBody>
      </p:sp>
      <p:sp>
        <p:nvSpPr>
          <p:cNvPr id="14" name="TextBox 13"/>
          <p:cNvSpPr txBox="1"/>
          <p:nvPr/>
        </p:nvSpPr>
        <p:spPr>
          <a:xfrm>
            <a:off x="2061693" y="1668378"/>
            <a:ext cx="710107" cy="5144998"/>
          </a:xfrm>
          <a:prstGeom prst="rect">
            <a:avLst/>
          </a:prstGeom>
          <a:noFill/>
        </p:spPr>
        <p:txBody>
          <a:bodyPr wrap="square" rtlCol="0">
            <a:spAutoFit/>
          </a:bodyPr>
          <a:lstStyle/>
          <a:p>
            <a:pPr>
              <a:lnSpc>
                <a:spcPct val="112000"/>
              </a:lnSpc>
            </a:pPr>
            <a:r>
              <a:rPr lang="en-US" altLang="zh-CN" b="1" dirty="0">
                <a:latin typeface="Times New Roman" pitchFamily="18" charset="0"/>
                <a:cs typeface="Times New Roman" pitchFamily="18" charset="0"/>
              </a:rPr>
              <a:t>0000</a:t>
            </a:r>
          </a:p>
          <a:p>
            <a:pPr>
              <a:lnSpc>
                <a:spcPct val="112000"/>
              </a:lnSpc>
            </a:pPr>
            <a:r>
              <a:rPr lang="en-US" altLang="zh-CN" b="1" dirty="0">
                <a:latin typeface="Times New Roman" pitchFamily="18" charset="0"/>
                <a:cs typeface="Times New Roman" pitchFamily="18" charset="0"/>
              </a:rPr>
              <a:t>0001</a:t>
            </a:r>
          </a:p>
          <a:p>
            <a:pPr>
              <a:lnSpc>
                <a:spcPct val="112000"/>
              </a:lnSpc>
            </a:pPr>
            <a:r>
              <a:rPr lang="en-US" altLang="zh-CN" b="1" dirty="0">
                <a:latin typeface="Times New Roman" pitchFamily="18" charset="0"/>
                <a:cs typeface="Times New Roman" pitchFamily="18" charset="0"/>
              </a:rPr>
              <a:t>0010</a:t>
            </a:r>
          </a:p>
          <a:p>
            <a:pPr>
              <a:lnSpc>
                <a:spcPct val="112000"/>
              </a:lnSpc>
            </a:pPr>
            <a:r>
              <a:rPr lang="en-US" altLang="zh-CN" b="1" dirty="0">
                <a:latin typeface="Times New Roman" pitchFamily="18" charset="0"/>
                <a:cs typeface="Times New Roman" pitchFamily="18" charset="0"/>
              </a:rPr>
              <a:t>0011</a:t>
            </a:r>
          </a:p>
          <a:p>
            <a:pPr>
              <a:lnSpc>
                <a:spcPct val="112000"/>
              </a:lnSpc>
            </a:pPr>
            <a:r>
              <a:rPr lang="en-US" altLang="zh-CN" b="1" dirty="0">
                <a:latin typeface="Times New Roman" pitchFamily="18" charset="0"/>
                <a:cs typeface="Times New Roman" pitchFamily="18" charset="0"/>
              </a:rPr>
              <a:t>0100</a:t>
            </a:r>
          </a:p>
          <a:p>
            <a:pPr>
              <a:lnSpc>
                <a:spcPct val="112000"/>
              </a:lnSpc>
            </a:pPr>
            <a:r>
              <a:rPr lang="en-US" altLang="zh-CN" b="1" dirty="0">
                <a:latin typeface="Times New Roman" pitchFamily="18" charset="0"/>
                <a:cs typeface="Times New Roman" pitchFamily="18" charset="0"/>
              </a:rPr>
              <a:t>0101</a:t>
            </a:r>
          </a:p>
          <a:p>
            <a:pPr>
              <a:lnSpc>
                <a:spcPct val="112000"/>
              </a:lnSpc>
            </a:pPr>
            <a:r>
              <a:rPr lang="en-US" altLang="zh-CN" b="1" dirty="0">
                <a:latin typeface="Times New Roman" pitchFamily="18" charset="0"/>
                <a:cs typeface="Times New Roman" pitchFamily="18" charset="0"/>
              </a:rPr>
              <a:t>0110</a:t>
            </a:r>
          </a:p>
          <a:p>
            <a:pPr>
              <a:lnSpc>
                <a:spcPct val="112000"/>
              </a:lnSpc>
            </a:pPr>
            <a:r>
              <a:rPr lang="en-US" altLang="zh-CN" b="1" dirty="0">
                <a:latin typeface="Times New Roman" pitchFamily="18" charset="0"/>
                <a:cs typeface="Times New Roman" pitchFamily="18" charset="0"/>
              </a:rPr>
              <a:t>0111</a:t>
            </a:r>
          </a:p>
          <a:p>
            <a:pPr>
              <a:lnSpc>
                <a:spcPct val="112000"/>
              </a:lnSpc>
            </a:pPr>
            <a:r>
              <a:rPr lang="en-US" altLang="zh-CN" b="1" dirty="0">
                <a:latin typeface="Times New Roman" pitchFamily="18" charset="0"/>
                <a:cs typeface="Times New Roman" pitchFamily="18" charset="0"/>
              </a:rPr>
              <a:t>1000</a:t>
            </a:r>
          </a:p>
          <a:p>
            <a:pPr>
              <a:lnSpc>
                <a:spcPct val="112000"/>
              </a:lnSpc>
            </a:pPr>
            <a:r>
              <a:rPr lang="en-US" altLang="zh-CN" b="1" dirty="0">
                <a:latin typeface="Times New Roman" pitchFamily="18" charset="0"/>
                <a:cs typeface="Times New Roman" pitchFamily="18" charset="0"/>
              </a:rPr>
              <a:t>1001</a:t>
            </a:r>
          </a:p>
          <a:p>
            <a:pPr>
              <a:lnSpc>
                <a:spcPct val="112000"/>
              </a:lnSpc>
            </a:pPr>
            <a:r>
              <a:rPr lang="en-US" altLang="zh-CN" b="1" dirty="0">
                <a:latin typeface="Times New Roman" pitchFamily="18" charset="0"/>
                <a:cs typeface="Times New Roman" pitchFamily="18" charset="0"/>
              </a:rPr>
              <a:t>1010</a:t>
            </a:r>
          </a:p>
          <a:p>
            <a:pPr>
              <a:lnSpc>
                <a:spcPct val="112000"/>
              </a:lnSpc>
            </a:pPr>
            <a:r>
              <a:rPr lang="en-US" altLang="zh-CN" b="1" dirty="0">
                <a:latin typeface="Times New Roman" pitchFamily="18" charset="0"/>
                <a:cs typeface="Times New Roman" pitchFamily="18" charset="0"/>
              </a:rPr>
              <a:t>1011</a:t>
            </a:r>
          </a:p>
          <a:p>
            <a:pPr>
              <a:lnSpc>
                <a:spcPct val="112000"/>
              </a:lnSpc>
            </a:pPr>
            <a:r>
              <a:rPr lang="en-US" altLang="zh-CN" b="1" dirty="0">
                <a:latin typeface="Times New Roman" pitchFamily="18" charset="0"/>
                <a:cs typeface="Times New Roman" pitchFamily="18" charset="0"/>
              </a:rPr>
              <a:t>1100</a:t>
            </a:r>
          </a:p>
          <a:p>
            <a:pPr>
              <a:lnSpc>
                <a:spcPct val="112000"/>
              </a:lnSpc>
            </a:pPr>
            <a:r>
              <a:rPr lang="en-US" altLang="zh-CN" b="1" dirty="0">
                <a:latin typeface="Times New Roman" pitchFamily="18" charset="0"/>
                <a:cs typeface="Times New Roman" pitchFamily="18" charset="0"/>
              </a:rPr>
              <a:t>1101</a:t>
            </a:r>
          </a:p>
          <a:p>
            <a:pPr>
              <a:lnSpc>
                <a:spcPct val="112000"/>
              </a:lnSpc>
            </a:pPr>
            <a:r>
              <a:rPr lang="en-US" altLang="zh-CN" b="1" dirty="0">
                <a:latin typeface="Times New Roman" pitchFamily="18" charset="0"/>
                <a:cs typeface="Times New Roman" pitchFamily="18" charset="0"/>
              </a:rPr>
              <a:t>1110</a:t>
            </a:r>
          </a:p>
          <a:p>
            <a:pPr>
              <a:lnSpc>
                <a:spcPct val="112000"/>
              </a:lnSpc>
            </a:pPr>
            <a:r>
              <a:rPr lang="en-US" altLang="zh-CN" b="1" dirty="0">
                <a:latin typeface="Times New Roman" pitchFamily="18" charset="0"/>
                <a:cs typeface="Times New Roman" pitchFamily="18" charset="0"/>
              </a:rPr>
              <a:t>1111</a:t>
            </a:r>
            <a:endParaRPr lang="zh-CN" altLang="en-US" b="1" dirty="0">
              <a:latin typeface="Times New Roman" pitchFamily="18" charset="0"/>
              <a:cs typeface="Times New Roman" pitchFamily="18" charset="0"/>
            </a:endParaRPr>
          </a:p>
        </p:txBody>
      </p:sp>
      <p:graphicFrame>
        <p:nvGraphicFramePr>
          <p:cNvPr id="21" name="表格 20">
            <a:extLst>
              <a:ext uri="{FF2B5EF4-FFF2-40B4-BE49-F238E27FC236}">
                <a16:creationId xmlns:a16="http://schemas.microsoft.com/office/drawing/2014/main" id="{E588B58A-9DAC-40FB-B966-DEB7F5AE1556}"/>
              </a:ext>
            </a:extLst>
          </p:cNvPr>
          <p:cNvGraphicFramePr>
            <a:graphicFrameLocks noGrp="1"/>
          </p:cNvGraphicFramePr>
          <p:nvPr>
            <p:extLst>
              <p:ext uri="{D42A27DB-BD31-4B8C-83A1-F6EECF244321}">
                <p14:modId xmlns:p14="http://schemas.microsoft.com/office/powerpoint/2010/main" val="1610232733"/>
              </p:ext>
            </p:extLst>
          </p:nvPr>
        </p:nvGraphicFramePr>
        <p:xfrm>
          <a:off x="5796136" y="332656"/>
          <a:ext cx="3096000" cy="6304280"/>
        </p:xfrm>
        <a:graphic>
          <a:graphicData uri="http://schemas.openxmlformats.org/drawingml/2006/table">
            <a:tbl>
              <a:tblPr firstRow="1" bandRow="1">
                <a:tableStyleId>{5C22544A-7EE6-4342-B048-85BDC9FD1C3A}</a:tableStyleId>
              </a:tblPr>
              <a:tblGrid>
                <a:gridCol w="619200">
                  <a:extLst>
                    <a:ext uri="{9D8B030D-6E8A-4147-A177-3AD203B41FA5}">
                      <a16:colId xmlns:a16="http://schemas.microsoft.com/office/drawing/2014/main" val="20000"/>
                    </a:ext>
                  </a:extLst>
                </a:gridCol>
                <a:gridCol w="619200">
                  <a:extLst>
                    <a:ext uri="{9D8B030D-6E8A-4147-A177-3AD203B41FA5}">
                      <a16:colId xmlns:a16="http://schemas.microsoft.com/office/drawing/2014/main" val="20001"/>
                    </a:ext>
                  </a:extLst>
                </a:gridCol>
                <a:gridCol w="619200">
                  <a:extLst>
                    <a:ext uri="{9D8B030D-6E8A-4147-A177-3AD203B41FA5}">
                      <a16:colId xmlns:a16="http://schemas.microsoft.com/office/drawing/2014/main" val="20002"/>
                    </a:ext>
                  </a:extLst>
                </a:gridCol>
                <a:gridCol w="619200">
                  <a:extLst>
                    <a:ext uri="{9D8B030D-6E8A-4147-A177-3AD203B41FA5}">
                      <a16:colId xmlns:a16="http://schemas.microsoft.com/office/drawing/2014/main" val="20003"/>
                    </a:ext>
                  </a:extLst>
                </a:gridCol>
                <a:gridCol w="619200">
                  <a:extLst>
                    <a:ext uri="{9D8B030D-6E8A-4147-A177-3AD203B41FA5}">
                      <a16:colId xmlns:a16="http://schemas.microsoft.com/office/drawing/2014/main" val="20004"/>
                    </a:ext>
                  </a:extLst>
                </a:gridCol>
              </a:tblGrid>
              <a:tr h="370840">
                <a:tc>
                  <a:txBody>
                    <a:bodyPr/>
                    <a:lstStyle/>
                    <a:p>
                      <a:pPr algn="ctr"/>
                      <a:r>
                        <a:rPr lang="en-US" altLang="zh-CN" b="1" dirty="0">
                          <a:latin typeface="Times New Roman" pitchFamily="18" charset="0"/>
                          <a:cs typeface="Times New Roman" pitchFamily="18" charset="0"/>
                        </a:rPr>
                        <a:t>A</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B</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D</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Y</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37084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51857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strVal val="#ppt_w*0.70"/>
                                          </p:val>
                                        </p:tav>
                                        <p:tav tm="100000">
                                          <p:val>
                                            <p:strVal val="#ppt_w"/>
                                          </p:val>
                                        </p:tav>
                                      </p:tavLst>
                                    </p:anim>
                                    <p:anim calcmode="lin" valueType="num">
                                      <p:cBhvr>
                                        <p:cTn id="8" dur="1000" fill="hold"/>
                                        <p:tgtEl>
                                          <p:spTgt spid="16"/>
                                        </p:tgtEl>
                                        <p:attrNameLst>
                                          <p:attrName>ppt_h</p:attrName>
                                        </p:attrNameLst>
                                      </p:cBhvr>
                                      <p:tavLst>
                                        <p:tav tm="0">
                                          <p:val>
                                            <p:strVal val="#ppt_h"/>
                                          </p:val>
                                        </p:tav>
                                        <p:tav tm="100000">
                                          <p:val>
                                            <p:strVal val="#ppt_h"/>
                                          </p:val>
                                        </p:tav>
                                      </p:tavLst>
                                    </p:anim>
                                    <p:animEffect transition="in" filter="fade">
                                      <p:cBhvr>
                                        <p:cTn id="9" dur="10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par>
                          <p:cTn id="15" fill="hold">
                            <p:stCondLst>
                              <p:cond delay="2000"/>
                            </p:stCondLst>
                            <p:childTnLst>
                              <p:par>
                                <p:cTn id="16" presetID="55"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1000" fill="hold"/>
                                        <p:tgtEl>
                                          <p:spTgt spid="17"/>
                                        </p:tgtEl>
                                        <p:attrNameLst>
                                          <p:attrName>ppt_w</p:attrName>
                                        </p:attrNameLst>
                                      </p:cBhvr>
                                      <p:tavLst>
                                        <p:tav tm="0">
                                          <p:val>
                                            <p:strVal val="#ppt_w*0.70"/>
                                          </p:val>
                                        </p:tav>
                                        <p:tav tm="100000">
                                          <p:val>
                                            <p:strVal val="#ppt_w"/>
                                          </p:val>
                                        </p:tav>
                                      </p:tavLst>
                                    </p:anim>
                                    <p:anim calcmode="lin" valueType="num">
                                      <p:cBhvr>
                                        <p:cTn id="19" dur="1000" fill="hold"/>
                                        <p:tgtEl>
                                          <p:spTgt spid="17"/>
                                        </p:tgtEl>
                                        <p:attrNameLst>
                                          <p:attrName>ppt_h</p:attrName>
                                        </p:attrNameLst>
                                      </p:cBhvr>
                                      <p:tavLst>
                                        <p:tav tm="0">
                                          <p:val>
                                            <p:strVal val="#ppt_h"/>
                                          </p:val>
                                        </p:tav>
                                        <p:tav tm="100000">
                                          <p:val>
                                            <p:strVal val="#ppt_h"/>
                                          </p:val>
                                        </p:tav>
                                      </p:tavLst>
                                    </p:anim>
                                    <p:animEffect transition="in" filter="fade">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 calcmode="lin" valueType="num">
                                      <p:cBhvr additive="base">
                                        <p:cTn id="2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 calcmode="lin" valueType="num">
                                      <p:cBhvr additive="base">
                                        <p:cTn id="30"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anim calcmode="lin" valueType="num">
                                      <p:cBhvr additive="base">
                                        <p:cTn id="35" dur="500" fill="hold"/>
                                        <p:tgtEl>
                                          <p:spTgt spid="14">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
                                            <p:txEl>
                                              <p:pRg st="2" end="2"/>
                                            </p:txEl>
                                          </p:spTgt>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nodeType="after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additive="base">
                                        <p:cTn id="40" dur="500" fill="hold"/>
                                        <p:tgtEl>
                                          <p:spTgt spid="14">
                                            <p:txEl>
                                              <p:pRg st="3" end="3"/>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14">
                                            <p:txEl>
                                              <p:pRg st="3" end="3"/>
                                            </p:txEl>
                                          </p:spTgt>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8" fill="hold" nodeType="after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anim calcmode="lin" valueType="num">
                                      <p:cBhvr additive="base">
                                        <p:cTn id="45" dur="500" fill="hold"/>
                                        <p:tgtEl>
                                          <p:spTgt spid="14">
                                            <p:txEl>
                                              <p:pRg st="4" end="4"/>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4" end="4"/>
                                            </p:txEl>
                                          </p:spTgt>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8" fill="hold" nodeType="afterEffect">
                                  <p:stCondLst>
                                    <p:cond delay="0"/>
                                  </p:stCondLst>
                                  <p:childTnLst>
                                    <p:set>
                                      <p:cBhvr>
                                        <p:cTn id="49" dur="1" fill="hold">
                                          <p:stCondLst>
                                            <p:cond delay="0"/>
                                          </p:stCondLst>
                                        </p:cTn>
                                        <p:tgtEl>
                                          <p:spTgt spid="14">
                                            <p:txEl>
                                              <p:pRg st="5" end="5"/>
                                            </p:txEl>
                                          </p:spTgt>
                                        </p:tgtEl>
                                        <p:attrNameLst>
                                          <p:attrName>style.visibility</p:attrName>
                                        </p:attrNameLst>
                                      </p:cBhvr>
                                      <p:to>
                                        <p:strVal val="visible"/>
                                      </p:to>
                                    </p:set>
                                    <p:anim calcmode="lin" valueType="num">
                                      <p:cBhvr additive="base">
                                        <p:cTn id="50" dur="500" fill="hold"/>
                                        <p:tgtEl>
                                          <p:spTgt spid="14">
                                            <p:txEl>
                                              <p:pRg st="5" end="5"/>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4">
                                            <p:txEl>
                                              <p:pRg st="5" end="5"/>
                                            </p:txEl>
                                          </p:spTgt>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8" fill="hold" nodeType="afterEffect">
                                  <p:stCondLst>
                                    <p:cond delay="0"/>
                                  </p:stCondLst>
                                  <p:childTnLst>
                                    <p:set>
                                      <p:cBhvr>
                                        <p:cTn id="54" dur="1" fill="hold">
                                          <p:stCondLst>
                                            <p:cond delay="0"/>
                                          </p:stCondLst>
                                        </p:cTn>
                                        <p:tgtEl>
                                          <p:spTgt spid="14">
                                            <p:txEl>
                                              <p:pRg st="6" end="6"/>
                                            </p:txEl>
                                          </p:spTgt>
                                        </p:tgtEl>
                                        <p:attrNameLst>
                                          <p:attrName>style.visibility</p:attrName>
                                        </p:attrNameLst>
                                      </p:cBhvr>
                                      <p:to>
                                        <p:strVal val="visible"/>
                                      </p:to>
                                    </p:set>
                                    <p:anim calcmode="lin" valueType="num">
                                      <p:cBhvr additive="base">
                                        <p:cTn id="55" dur="500" fill="hold"/>
                                        <p:tgtEl>
                                          <p:spTgt spid="14">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
                                            <p:txEl>
                                              <p:pRg st="6" end="6"/>
                                            </p:txEl>
                                          </p:spTgt>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 presetClass="entr" presetSubtype="8" fill="hold" nodeType="afterEffect">
                                  <p:stCondLst>
                                    <p:cond delay="0"/>
                                  </p:stCondLst>
                                  <p:childTnLst>
                                    <p:set>
                                      <p:cBhvr>
                                        <p:cTn id="59" dur="1" fill="hold">
                                          <p:stCondLst>
                                            <p:cond delay="0"/>
                                          </p:stCondLst>
                                        </p:cTn>
                                        <p:tgtEl>
                                          <p:spTgt spid="14">
                                            <p:txEl>
                                              <p:pRg st="7" end="7"/>
                                            </p:txEl>
                                          </p:spTgt>
                                        </p:tgtEl>
                                        <p:attrNameLst>
                                          <p:attrName>style.visibility</p:attrName>
                                        </p:attrNameLst>
                                      </p:cBhvr>
                                      <p:to>
                                        <p:strVal val="visible"/>
                                      </p:to>
                                    </p:set>
                                    <p:anim calcmode="lin" valueType="num">
                                      <p:cBhvr additive="base">
                                        <p:cTn id="60" dur="500" fill="hold"/>
                                        <p:tgtEl>
                                          <p:spTgt spid="14">
                                            <p:txEl>
                                              <p:pRg st="7" end="7"/>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4">
                                            <p:txEl>
                                              <p:pRg st="7" end="7"/>
                                            </p:txEl>
                                          </p:spTgt>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2" presetClass="entr" presetSubtype="8" fill="hold" nodeType="afterEffect">
                                  <p:stCondLst>
                                    <p:cond delay="0"/>
                                  </p:stCondLst>
                                  <p:childTnLst>
                                    <p:set>
                                      <p:cBhvr>
                                        <p:cTn id="64" dur="1" fill="hold">
                                          <p:stCondLst>
                                            <p:cond delay="0"/>
                                          </p:stCondLst>
                                        </p:cTn>
                                        <p:tgtEl>
                                          <p:spTgt spid="14">
                                            <p:txEl>
                                              <p:pRg st="8" end="8"/>
                                            </p:txEl>
                                          </p:spTgt>
                                        </p:tgtEl>
                                        <p:attrNameLst>
                                          <p:attrName>style.visibility</p:attrName>
                                        </p:attrNameLst>
                                      </p:cBhvr>
                                      <p:to>
                                        <p:strVal val="visible"/>
                                      </p:to>
                                    </p:set>
                                    <p:anim calcmode="lin" valueType="num">
                                      <p:cBhvr additive="base">
                                        <p:cTn id="65" dur="500" fill="hold"/>
                                        <p:tgtEl>
                                          <p:spTgt spid="14">
                                            <p:txEl>
                                              <p:pRg st="8" end="8"/>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4">
                                            <p:txEl>
                                              <p:pRg st="8" end="8"/>
                                            </p:txEl>
                                          </p:spTgt>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2" presetClass="entr" presetSubtype="8" fill="hold" nodeType="afterEffect">
                                  <p:stCondLst>
                                    <p:cond delay="0"/>
                                  </p:stCondLst>
                                  <p:childTnLst>
                                    <p:set>
                                      <p:cBhvr>
                                        <p:cTn id="69" dur="1" fill="hold">
                                          <p:stCondLst>
                                            <p:cond delay="0"/>
                                          </p:stCondLst>
                                        </p:cTn>
                                        <p:tgtEl>
                                          <p:spTgt spid="14">
                                            <p:txEl>
                                              <p:pRg st="9" end="9"/>
                                            </p:txEl>
                                          </p:spTgt>
                                        </p:tgtEl>
                                        <p:attrNameLst>
                                          <p:attrName>style.visibility</p:attrName>
                                        </p:attrNameLst>
                                      </p:cBhvr>
                                      <p:to>
                                        <p:strVal val="visible"/>
                                      </p:to>
                                    </p:set>
                                    <p:anim calcmode="lin" valueType="num">
                                      <p:cBhvr additive="base">
                                        <p:cTn id="70" dur="500" fill="hold"/>
                                        <p:tgtEl>
                                          <p:spTgt spid="14">
                                            <p:txEl>
                                              <p:pRg st="9" end="9"/>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4">
                                            <p:txEl>
                                              <p:pRg st="9" end="9"/>
                                            </p:txEl>
                                          </p:spTgt>
                                        </p:tgtEl>
                                        <p:attrNameLst>
                                          <p:attrName>ppt_y</p:attrName>
                                        </p:attrNameLst>
                                      </p:cBhvr>
                                      <p:tavLst>
                                        <p:tav tm="0">
                                          <p:val>
                                            <p:strVal val="#ppt_y"/>
                                          </p:val>
                                        </p:tav>
                                        <p:tav tm="100000">
                                          <p:val>
                                            <p:strVal val="#ppt_y"/>
                                          </p:val>
                                        </p:tav>
                                      </p:tavLst>
                                    </p:anim>
                                  </p:childTnLst>
                                </p:cTn>
                              </p:par>
                            </p:childTnLst>
                          </p:cTn>
                        </p:par>
                        <p:par>
                          <p:cTn id="72" fill="hold">
                            <p:stCondLst>
                              <p:cond delay="5000"/>
                            </p:stCondLst>
                            <p:childTnLst>
                              <p:par>
                                <p:cTn id="73" presetID="2" presetClass="entr" presetSubtype="8" fill="hold" nodeType="afterEffect">
                                  <p:stCondLst>
                                    <p:cond delay="0"/>
                                  </p:stCondLst>
                                  <p:childTnLst>
                                    <p:set>
                                      <p:cBhvr>
                                        <p:cTn id="74" dur="1" fill="hold">
                                          <p:stCondLst>
                                            <p:cond delay="0"/>
                                          </p:stCondLst>
                                        </p:cTn>
                                        <p:tgtEl>
                                          <p:spTgt spid="14">
                                            <p:txEl>
                                              <p:pRg st="10" end="10"/>
                                            </p:txEl>
                                          </p:spTgt>
                                        </p:tgtEl>
                                        <p:attrNameLst>
                                          <p:attrName>style.visibility</p:attrName>
                                        </p:attrNameLst>
                                      </p:cBhvr>
                                      <p:to>
                                        <p:strVal val="visible"/>
                                      </p:to>
                                    </p:set>
                                    <p:anim calcmode="lin" valueType="num">
                                      <p:cBhvr additive="base">
                                        <p:cTn id="75" dur="500" fill="hold"/>
                                        <p:tgtEl>
                                          <p:spTgt spid="14">
                                            <p:txEl>
                                              <p:pRg st="10" end="10"/>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14">
                                            <p:txEl>
                                              <p:pRg st="10" end="10"/>
                                            </p:txEl>
                                          </p:spTgt>
                                        </p:tgtEl>
                                        <p:attrNameLst>
                                          <p:attrName>ppt_y</p:attrName>
                                        </p:attrNameLst>
                                      </p:cBhvr>
                                      <p:tavLst>
                                        <p:tav tm="0">
                                          <p:val>
                                            <p:strVal val="#ppt_y"/>
                                          </p:val>
                                        </p:tav>
                                        <p:tav tm="100000">
                                          <p:val>
                                            <p:strVal val="#ppt_y"/>
                                          </p:val>
                                        </p:tav>
                                      </p:tavLst>
                                    </p:anim>
                                  </p:childTnLst>
                                </p:cTn>
                              </p:par>
                            </p:childTnLst>
                          </p:cTn>
                        </p:par>
                        <p:par>
                          <p:cTn id="77" fill="hold">
                            <p:stCondLst>
                              <p:cond delay="5500"/>
                            </p:stCondLst>
                            <p:childTnLst>
                              <p:par>
                                <p:cTn id="78" presetID="2" presetClass="entr" presetSubtype="8" fill="hold" nodeType="afterEffect">
                                  <p:stCondLst>
                                    <p:cond delay="0"/>
                                  </p:stCondLst>
                                  <p:childTnLst>
                                    <p:set>
                                      <p:cBhvr>
                                        <p:cTn id="79" dur="1" fill="hold">
                                          <p:stCondLst>
                                            <p:cond delay="0"/>
                                          </p:stCondLst>
                                        </p:cTn>
                                        <p:tgtEl>
                                          <p:spTgt spid="14">
                                            <p:txEl>
                                              <p:pRg st="11" end="11"/>
                                            </p:txEl>
                                          </p:spTgt>
                                        </p:tgtEl>
                                        <p:attrNameLst>
                                          <p:attrName>style.visibility</p:attrName>
                                        </p:attrNameLst>
                                      </p:cBhvr>
                                      <p:to>
                                        <p:strVal val="visible"/>
                                      </p:to>
                                    </p:set>
                                    <p:anim calcmode="lin" valueType="num">
                                      <p:cBhvr additive="base">
                                        <p:cTn id="80" dur="500" fill="hold"/>
                                        <p:tgtEl>
                                          <p:spTgt spid="14">
                                            <p:txEl>
                                              <p:pRg st="11" end="11"/>
                                            </p:txEl>
                                          </p:spTgt>
                                        </p:tgtEl>
                                        <p:attrNameLst>
                                          <p:attrName>ppt_x</p:attrName>
                                        </p:attrNameLst>
                                      </p:cBhvr>
                                      <p:tavLst>
                                        <p:tav tm="0">
                                          <p:val>
                                            <p:strVal val="0-#ppt_w/2"/>
                                          </p:val>
                                        </p:tav>
                                        <p:tav tm="100000">
                                          <p:val>
                                            <p:strVal val="#ppt_x"/>
                                          </p:val>
                                        </p:tav>
                                      </p:tavLst>
                                    </p:anim>
                                    <p:anim calcmode="lin" valueType="num">
                                      <p:cBhvr additive="base">
                                        <p:cTn id="81" dur="500" fill="hold"/>
                                        <p:tgtEl>
                                          <p:spTgt spid="14">
                                            <p:txEl>
                                              <p:pRg st="11" end="11"/>
                                            </p:txEl>
                                          </p:spTgt>
                                        </p:tgtEl>
                                        <p:attrNameLst>
                                          <p:attrName>ppt_y</p:attrName>
                                        </p:attrNameLst>
                                      </p:cBhvr>
                                      <p:tavLst>
                                        <p:tav tm="0">
                                          <p:val>
                                            <p:strVal val="#ppt_y"/>
                                          </p:val>
                                        </p:tav>
                                        <p:tav tm="100000">
                                          <p:val>
                                            <p:strVal val="#ppt_y"/>
                                          </p:val>
                                        </p:tav>
                                      </p:tavLst>
                                    </p:anim>
                                  </p:childTnLst>
                                </p:cTn>
                              </p:par>
                            </p:childTnLst>
                          </p:cTn>
                        </p:par>
                        <p:par>
                          <p:cTn id="82" fill="hold">
                            <p:stCondLst>
                              <p:cond delay="6000"/>
                            </p:stCondLst>
                            <p:childTnLst>
                              <p:par>
                                <p:cTn id="83" presetID="2" presetClass="entr" presetSubtype="8" fill="hold" nodeType="afterEffect">
                                  <p:stCondLst>
                                    <p:cond delay="0"/>
                                  </p:stCondLst>
                                  <p:childTnLst>
                                    <p:set>
                                      <p:cBhvr>
                                        <p:cTn id="84" dur="1" fill="hold">
                                          <p:stCondLst>
                                            <p:cond delay="0"/>
                                          </p:stCondLst>
                                        </p:cTn>
                                        <p:tgtEl>
                                          <p:spTgt spid="14">
                                            <p:txEl>
                                              <p:pRg st="12" end="12"/>
                                            </p:txEl>
                                          </p:spTgt>
                                        </p:tgtEl>
                                        <p:attrNameLst>
                                          <p:attrName>style.visibility</p:attrName>
                                        </p:attrNameLst>
                                      </p:cBhvr>
                                      <p:to>
                                        <p:strVal val="visible"/>
                                      </p:to>
                                    </p:set>
                                    <p:anim calcmode="lin" valueType="num">
                                      <p:cBhvr additive="base">
                                        <p:cTn id="85" dur="500" fill="hold"/>
                                        <p:tgtEl>
                                          <p:spTgt spid="14">
                                            <p:txEl>
                                              <p:pRg st="12" end="12"/>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4">
                                            <p:txEl>
                                              <p:pRg st="12" end="12"/>
                                            </p:txEl>
                                          </p:spTgt>
                                        </p:tgtEl>
                                        <p:attrNameLst>
                                          <p:attrName>ppt_y</p:attrName>
                                        </p:attrNameLst>
                                      </p:cBhvr>
                                      <p:tavLst>
                                        <p:tav tm="0">
                                          <p:val>
                                            <p:strVal val="#ppt_y"/>
                                          </p:val>
                                        </p:tav>
                                        <p:tav tm="100000">
                                          <p:val>
                                            <p:strVal val="#ppt_y"/>
                                          </p:val>
                                        </p:tav>
                                      </p:tavLst>
                                    </p:anim>
                                  </p:childTnLst>
                                </p:cTn>
                              </p:par>
                            </p:childTnLst>
                          </p:cTn>
                        </p:par>
                        <p:par>
                          <p:cTn id="87" fill="hold">
                            <p:stCondLst>
                              <p:cond delay="6500"/>
                            </p:stCondLst>
                            <p:childTnLst>
                              <p:par>
                                <p:cTn id="88" presetID="2" presetClass="entr" presetSubtype="8" fill="hold" nodeType="afterEffect">
                                  <p:stCondLst>
                                    <p:cond delay="0"/>
                                  </p:stCondLst>
                                  <p:childTnLst>
                                    <p:set>
                                      <p:cBhvr>
                                        <p:cTn id="89" dur="1" fill="hold">
                                          <p:stCondLst>
                                            <p:cond delay="0"/>
                                          </p:stCondLst>
                                        </p:cTn>
                                        <p:tgtEl>
                                          <p:spTgt spid="14">
                                            <p:txEl>
                                              <p:pRg st="13" end="13"/>
                                            </p:txEl>
                                          </p:spTgt>
                                        </p:tgtEl>
                                        <p:attrNameLst>
                                          <p:attrName>style.visibility</p:attrName>
                                        </p:attrNameLst>
                                      </p:cBhvr>
                                      <p:to>
                                        <p:strVal val="visible"/>
                                      </p:to>
                                    </p:set>
                                    <p:anim calcmode="lin" valueType="num">
                                      <p:cBhvr additive="base">
                                        <p:cTn id="90" dur="500" fill="hold"/>
                                        <p:tgtEl>
                                          <p:spTgt spid="14">
                                            <p:txEl>
                                              <p:pRg st="13" end="13"/>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14">
                                            <p:txEl>
                                              <p:pRg st="13" end="13"/>
                                            </p:txEl>
                                          </p:spTgt>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 presetClass="entr" presetSubtype="8" fill="hold" nodeType="afterEffect">
                                  <p:stCondLst>
                                    <p:cond delay="0"/>
                                  </p:stCondLst>
                                  <p:childTnLst>
                                    <p:set>
                                      <p:cBhvr>
                                        <p:cTn id="94" dur="1" fill="hold">
                                          <p:stCondLst>
                                            <p:cond delay="0"/>
                                          </p:stCondLst>
                                        </p:cTn>
                                        <p:tgtEl>
                                          <p:spTgt spid="14">
                                            <p:txEl>
                                              <p:pRg st="14" end="14"/>
                                            </p:txEl>
                                          </p:spTgt>
                                        </p:tgtEl>
                                        <p:attrNameLst>
                                          <p:attrName>style.visibility</p:attrName>
                                        </p:attrNameLst>
                                      </p:cBhvr>
                                      <p:to>
                                        <p:strVal val="visible"/>
                                      </p:to>
                                    </p:set>
                                    <p:anim calcmode="lin" valueType="num">
                                      <p:cBhvr additive="base">
                                        <p:cTn id="95" dur="500" fill="hold"/>
                                        <p:tgtEl>
                                          <p:spTgt spid="14">
                                            <p:txEl>
                                              <p:pRg st="14" end="14"/>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4">
                                            <p:txEl>
                                              <p:pRg st="14" end="14"/>
                                            </p:txEl>
                                          </p:spTgt>
                                        </p:tgtEl>
                                        <p:attrNameLst>
                                          <p:attrName>ppt_y</p:attrName>
                                        </p:attrNameLst>
                                      </p:cBhvr>
                                      <p:tavLst>
                                        <p:tav tm="0">
                                          <p:val>
                                            <p:strVal val="#ppt_y"/>
                                          </p:val>
                                        </p:tav>
                                        <p:tav tm="100000">
                                          <p:val>
                                            <p:strVal val="#ppt_y"/>
                                          </p:val>
                                        </p:tav>
                                      </p:tavLst>
                                    </p:anim>
                                  </p:childTnLst>
                                </p:cTn>
                              </p:par>
                            </p:childTnLst>
                          </p:cTn>
                        </p:par>
                        <p:par>
                          <p:cTn id="97" fill="hold">
                            <p:stCondLst>
                              <p:cond delay="7500"/>
                            </p:stCondLst>
                            <p:childTnLst>
                              <p:par>
                                <p:cTn id="98" presetID="2" presetClass="entr" presetSubtype="8" fill="hold" nodeType="afterEffect">
                                  <p:stCondLst>
                                    <p:cond delay="0"/>
                                  </p:stCondLst>
                                  <p:childTnLst>
                                    <p:set>
                                      <p:cBhvr>
                                        <p:cTn id="99" dur="1" fill="hold">
                                          <p:stCondLst>
                                            <p:cond delay="0"/>
                                          </p:stCondLst>
                                        </p:cTn>
                                        <p:tgtEl>
                                          <p:spTgt spid="14">
                                            <p:txEl>
                                              <p:pRg st="15" end="15"/>
                                            </p:txEl>
                                          </p:spTgt>
                                        </p:tgtEl>
                                        <p:attrNameLst>
                                          <p:attrName>style.visibility</p:attrName>
                                        </p:attrNameLst>
                                      </p:cBhvr>
                                      <p:to>
                                        <p:strVal val="visible"/>
                                      </p:to>
                                    </p:set>
                                    <p:anim calcmode="lin" valueType="num">
                                      <p:cBhvr additive="base">
                                        <p:cTn id="100" dur="500" fill="hold"/>
                                        <p:tgtEl>
                                          <p:spTgt spid="14">
                                            <p:txEl>
                                              <p:pRg st="15" end="15"/>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14">
                                            <p:txEl>
                                              <p:pRg st="15" end="15"/>
                                            </p:txEl>
                                          </p:spTgt>
                                        </p:tgtEl>
                                        <p:attrNameLst>
                                          <p:attrName>ppt_y</p:attrName>
                                        </p:attrNameLst>
                                      </p:cBhvr>
                                      <p:tavLst>
                                        <p:tav tm="0">
                                          <p:val>
                                            <p:strVal val="#ppt_y"/>
                                          </p:val>
                                        </p:tav>
                                        <p:tav tm="100000">
                                          <p:val>
                                            <p:strVal val="#ppt_y"/>
                                          </p:val>
                                        </p:tav>
                                      </p:tavLst>
                                    </p:anim>
                                  </p:childTnLst>
                                </p:cTn>
                              </p:par>
                            </p:childTnLst>
                          </p:cTn>
                        </p:par>
                        <p:par>
                          <p:cTn id="102" fill="hold">
                            <p:stCondLst>
                              <p:cond delay="8000"/>
                            </p:stCondLst>
                            <p:childTnLst>
                              <p:par>
                                <p:cTn id="103" presetID="10" presetClass="entr" presetSubtype="0" fill="hold" nodeType="after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nodeType="clickEffect">
                                  <p:stCondLst>
                                    <p:cond delay="0"/>
                                  </p:stCondLst>
                                  <p:childTnLst>
                                    <p:animEffect transition="out" filter="fade">
                                      <p:cBhvr>
                                        <p:cTn id="109" dur="500"/>
                                        <p:tgtEl>
                                          <p:spTgt spid="21"/>
                                        </p:tgtEl>
                                      </p:cBhvr>
                                    </p:animEffect>
                                    <p:set>
                                      <p:cBhvr>
                                        <p:cTn id="110" dur="1" fill="hold">
                                          <p:stCondLst>
                                            <p:cond delay="499"/>
                                          </p:stCondLst>
                                        </p:cTn>
                                        <p:tgtEl>
                                          <p:spTgt spid="21"/>
                                        </p:tgtEl>
                                        <p:attrNameLst>
                                          <p:attrName>style.visibility</p:attrName>
                                        </p:attrNameLst>
                                      </p:cBhvr>
                                      <p:to>
                                        <p:strVal val="hidden"/>
                                      </p:to>
                                    </p:set>
                                  </p:childTnLst>
                                </p:cTn>
                              </p:par>
                            </p:childTnLst>
                          </p:cTn>
                        </p:par>
                        <p:par>
                          <p:cTn id="111" fill="hold">
                            <p:stCondLst>
                              <p:cond delay="500"/>
                            </p:stCondLst>
                            <p:childTnLst>
                              <p:par>
                                <p:cTn id="112" presetID="55"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1000" fill="hold"/>
                                        <p:tgtEl>
                                          <p:spTgt spid="18"/>
                                        </p:tgtEl>
                                        <p:attrNameLst>
                                          <p:attrName>ppt_w</p:attrName>
                                        </p:attrNameLst>
                                      </p:cBhvr>
                                      <p:tavLst>
                                        <p:tav tm="0">
                                          <p:val>
                                            <p:strVal val="#ppt_w*0.70"/>
                                          </p:val>
                                        </p:tav>
                                        <p:tav tm="100000">
                                          <p:val>
                                            <p:strVal val="#ppt_w"/>
                                          </p:val>
                                        </p:tav>
                                      </p:tavLst>
                                    </p:anim>
                                    <p:anim calcmode="lin" valueType="num">
                                      <p:cBhvr>
                                        <p:cTn id="115" dur="1000" fill="hold"/>
                                        <p:tgtEl>
                                          <p:spTgt spid="18"/>
                                        </p:tgtEl>
                                        <p:attrNameLst>
                                          <p:attrName>ppt_h</p:attrName>
                                        </p:attrNameLst>
                                      </p:cBhvr>
                                      <p:tavLst>
                                        <p:tav tm="0">
                                          <p:val>
                                            <p:strVal val="#ppt_h"/>
                                          </p:val>
                                        </p:tav>
                                        <p:tav tm="100000">
                                          <p:val>
                                            <p:strVal val="#ppt_h"/>
                                          </p:val>
                                        </p:tav>
                                      </p:tavLst>
                                    </p:anim>
                                    <p:animEffect transition="in" filter="fade">
                                      <p:cBhvr>
                                        <p:cTn id="11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427619" y="1715435"/>
            <a:ext cx="7248837"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cs typeface="Times New Roman" panose="02020603050405020304" pitchFamily="18" charset="0"/>
              </a:rPr>
              <a:t>输入信号构成</a:t>
            </a:r>
            <a:r>
              <a:rPr kumimoji="1" lang="en-US" altLang="zh-CN" sz="2400" b="1" dirty="0">
                <a:solidFill>
                  <a:srgbClr val="000000"/>
                </a:solidFill>
                <a:latin typeface="Times New Roman" pitchFamily="18" charset="0"/>
                <a:ea typeface="宋体" charset="-122"/>
                <a:cs typeface="Times New Roman" panose="02020603050405020304" pitchFamily="18" charset="0"/>
              </a:rPr>
              <a:t>SRAM</a:t>
            </a:r>
            <a:r>
              <a:rPr kumimoji="1" lang="zh-CN" altLang="en-US" sz="2400" b="1" dirty="0">
                <a:solidFill>
                  <a:srgbClr val="000000"/>
                </a:solidFill>
                <a:latin typeface="Times New Roman" pitchFamily="18" charset="0"/>
                <a:ea typeface="宋体" charset="-122"/>
                <a:cs typeface="Times New Roman" panose="02020603050405020304" pitchFamily="18" charset="0"/>
              </a:rPr>
              <a:t>的地址，</a:t>
            </a:r>
            <a:r>
              <a:rPr kumimoji="1" lang="en-US" altLang="zh-CN" sz="2400" b="1" dirty="0">
                <a:solidFill>
                  <a:srgbClr val="000000"/>
                </a:solidFill>
                <a:latin typeface="Times New Roman" pitchFamily="18" charset="0"/>
                <a:ea typeface="宋体" charset="-122"/>
                <a:cs typeface="Times New Roman" panose="02020603050405020304" pitchFamily="18" charset="0"/>
              </a:rPr>
              <a:t>SRAM</a:t>
            </a:r>
            <a:r>
              <a:rPr kumimoji="1" lang="zh-CN" altLang="en-US" sz="2400" b="1" dirty="0">
                <a:solidFill>
                  <a:srgbClr val="000000"/>
                </a:solidFill>
                <a:latin typeface="Times New Roman" pitchFamily="18" charset="0"/>
                <a:ea typeface="宋体" charset="-122"/>
                <a:cs typeface="Times New Roman" panose="02020603050405020304" pitchFamily="18" charset="0"/>
              </a:rPr>
              <a:t>的输出为逻辑函数值。</a:t>
            </a:r>
            <a:endParaRPr kumimoji="1" lang="en-US" altLang="zh-CN" sz="2400" b="1" dirty="0">
              <a:solidFill>
                <a:srgbClr val="000000"/>
              </a:solidFill>
              <a:latin typeface="Times New Roman" pitchFamily="18" charset="0"/>
              <a:ea typeface="宋体" charset="-122"/>
              <a:cs typeface="Times New Roman" panose="02020603050405020304" pitchFamily="18" charset="0"/>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cs typeface="Times New Roman" panose="02020603050405020304" pitchFamily="18" charset="0"/>
              </a:rPr>
              <a:t>一个</a:t>
            </a:r>
            <a:r>
              <a:rPr kumimoji="1" lang="en-US" altLang="zh-CN" sz="2400" b="1" dirty="0">
                <a:solidFill>
                  <a:srgbClr val="000000"/>
                </a:solidFill>
                <a:latin typeface="Times New Roman" pitchFamily="18" charset="0"/>
                <a:ea typeface="宋体" charset="-122"/>
                <a:cs typeface="Times New Roman" panose="02020603050405020304" pitchFamily="18" charset="0"/>
              </a:rPr>
              <a:t>N</a:t>
            </a:r>
            <a:r>
              <a:rPr kumimoji="1" lang="zh-CN" altLang="en-US" sz="2400" b="1" dirty="0">
                <a:solidFill>
                  <a:srgbClr val="000000"/>
                </a:solidFill>
                <a:latin typeface="Times New Roman" pitchFamily="18" charset="0"/>
                <a:ea typeface="宋体" charset="-122"/>
                <a:cs typeface="Times New Roman" panose="02020603050405020304" pitchFamily="18" charset="0"/>
              </a:rPr>
              <a:t>输入的</a:t>
            </a:r>
            <a:r>
              <a:rPr kumimoji="1" lang="en-US" altLang="zh-CN" sz="2400" b="1" dirty="0">
                <a:solidFill>
                  <a:srgbClr val="000000"/>
                </a:solidFill>
                <a:latin typeface="Times New Roman" pitchFamily="18" charset="0"/>
                <a:ea typeface="宋体" charset="-122"/>
                <a:cs typeface="Times New Roman" panose="02020603050405020304" pitchFamily="18" charset="0"/>
              </a:rPr>
              <a:t>LUT</a:t>
            </a:r>
            <a:r>
              <a:rPr kumimoji="1" lang="zh-CN" altLang="en-US" sz="2400" b="1" dirty="0">
                <a:solidFill>
                  <a:srgbClr val="000000"/>
                </a:solidFill>
                <a:latin typeface="Times New Roman" pitchFamily="18" charset="0"/>
                <a:ea typeface="宋体" charset="-122"/>
                <a:cs typeface="Times New Roman" panose="02020603050405020304" pitchFamily="18" charset="0"/>
              </a:rPr>
              <a:t>可以实现</a:t>
            </a:r>
            <a:r>
              <a:rPr kumimoji="1" lang="en-US" altLang="zh-CN" sz="2400" b="1" dirty="0">
                <a:solidFill>
                  <a:srgbClr val="000000"/>
                </a:solidFill>
                <a:latin typeface="Times New Roman" pitchFamily="18" charset="0"/>
                <a:ea typeface="宋体" charset="-122"/>
                <a:cs typeface="Times New Roman" panose="02020603050405020304" pitchFamily="18" charset="0"/>
              </a:rPr>
              <a:t>N</a:t>
            </a:r>
            <a:r>
              <a:rPr kumimoji="1" lang="zh-CN" altLang="en-US" sz="2400" b="1" dirty="0">
                <a:solidFill>
                  <a:srgbClr val="000000"/>
                </a:solidFill>
                <a:latin typeface="Times New Roman" pitchFamily="18" charset="0"/>
                <a:ea typeface="宋体" charset="-122"/>
                <a:cs typeface="Times New Roman" panose="02020603050405020304" pitchFamily="18" charset="0"/>
              </a:rPr>
              <a:t>个输入变量的任何逻辑。</a:t>
            </a:r>
            <a:endParaRPr kumimoji="1" lang="en-US" altLang="zh-CN" sz="2400" b="1" dirty="0">
              <a:solidFill>
                <a:srgbClr val="000000"/>
              </a:solidFill>
              <a:latin typeface="Times New Roman" pitchFamily="18" charset="0"/>
              <a:ea typeface="宋体" charset="-122"/>
              <a:cs typeface="Times New Roman" panose="02020603050405020304" pitchFamily="18" charset="0"/>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cs typeface="Times New Roman" panose="02020603050405020304" pitchFamily="18" charset="0"/>
              </a:rPr>
              <a:t>一个</a:t>
            </a:r>
            <a:r>
              <a:rPr kumimoji="1" lang="en-US" altLang="zh-CN" sz="2400" b="1" dirty="0">
                <a:solidFill>
                  <a:srgbClr val="000000"/>
                </a:solidFill>
                <a:latin typeface="Times New Roman" pitchFamily="18" charset="0"/>
                <a:ea typeface="宋体" charset="-122"/>
                <a:cs typeface="Times New Roman" panose="02020603050405020304" pitchFamily="18" charset="0"/>
              </a:rPr>
              <a:t>N</a:t>
            </a:r>
            <a:r>
              <a:rPr kumimoji="1" lang="zh-CN" altLang="en-US" sz="2400" b="1" dirty="0">
                <a:solidFill>
                  <a:srgbClr val="000000"/>
                </a:solidFill>
                <a:latin typeface="Times New Roman" pitchFamily="18" charset="0"/>
                <a:ea typeface="宋体" charset="-122"/>
                <a:cs typeface="Times New Roman" panose="02020603050405020304" pitchFamily="18" charset="0"/>
              </a:rPr>
              <a:t>输入的</a:t>
            </a:r>
            <a:r>
              <a:rPr kumimoji="1" lang="en-US" altLang="zh-CN" sz="2400" b="1" dirty="0">
                <a:solidFill>
                  <a:srgbClr val="000000"/>
                </a:solidFill>
                <a:latin typeface="Times New Roman" pitchFamily="18" charset="0"/>
                <a:ea typeface="宋体" charset="-122"/>
                <a:cs typeface="Times New Roman" panose="02020603050405020304" pitchFamily="18" charset="0"/>
              </a:rPr>
              <a:t>LUT</a:t>
            </a:r>
            <a:r>
              <a:rPr kumimoji="1" lang="zh-CN" altLang="en-US" sz="2400" b="1" dirty="0">
                <a:solidFill>
                  <a:srgbClr val="000000"/>
                </a:solidFill>
                <a:latin typeface="Times New Roman" pitchFamily="18" charset="0"/>
                <a:ea typeface="宋体" charset="-122"/>
                <a:cs typeface="Times New Roman" panose="02020603050405020304" pitchFamily="18" charset="0"/>
              </a:rPr>
              <a:t>，需要</a:t>
            </a:r>
            <a:r>
              <a:rPr kumimoji="1" lang="en-US" altLang="zh-CN" sz="2400" b="1" dirty="0">
                <a:solidFill>
                  <a:srgbClr val="FF0000"/>
                </a:solidFill>
                <a:latin typeface="Times New Roman" pitchFamily="18" charset="0"/>
                <a:ea typeface="宋体" charset="-122"/>
                <a:cs typeface="Times New Roman" panose="02020603050405020304" pitchFamily="18" charset="0"/>
              </a:rPr>
              <a:t>2</a:t>
            </a:r>
            <a:r>
              <a:rPr kumimoji="1" lang="en-US" altLang="zh-CN" sz="2400" b="1" baseline="30000" dirty="0">
                <a:solidFill>
                  <a:srgbClr val="FF0000"/>
                </a:solidFill>
                <a:latin typeface="Times New Roman" pitchFamily="18" charset="0"/>
                <a:ea typeface="宋体" charset="-122"/>
                <a:cs typeface="Times New Roman" panose="02020603050405020304" pitchFamily="18" charset="0"/>
              </a:rPr>
              <a:t>N</a:t>
            </a:r>
            <a:r>
              <a:rPr kumimoji="1" lang="zh-CN" altLang="en-US" sz="2400" b="1" dirty="0">
                <a:latin typeface="Times New Roman" pitchFamily="18" charset="0"/>
                <a:ea typeface="宋体" charset="-122"/>
                <a:cs typeface="Times New Roman" panose="02020603050405020304" pitchFamily="18" charset="0"/>
              </a:rPr>
              <a:t>个</a:t>
            </a:r>
            <a:r>
              <a:rPr kumimoji="1" lang="zh-CN" altLang="en-US" sz="2400" b="1" dirty="0">
                <a:solidFill>
                  <a:srgbClr val="000000"/>
                </a:solidFill>
                <a:latin typeface="Times New Roman" pitchFamily="18" charset="0"/>
                <a:ea typeface="宋体" charset="-122"/>
                <a:cs typeface="Times New Roman" panose="02020603050405020304" pitchFamily="18" charset="0"/>
              </a:rPr>
              <a:t>位的</a:t>
            </a:r>
            <a:r>
              <a:rPr kumimoji="1" lang="en-US" altLang="zh-CN" sz="2400" b="1" dirty="0">
                <a:solidFill>
                  <a:srgbClr val="000000"/>
                </a:solidFill>
                <a:latin typeface="Times New Roman" pitchFamily="18" charset="0"/>
                <a:ea typeface="宋体" charset="-122"/>
                <a:cs typeface="Times New Roman" panose="02020603050405020304" pitchFamily="18" charset="0"/>
              </a:rPr>
              <a:t>SRAM</a:t>
            </a:r>
            <a:r>
              <a:rPr kumimoji="1" lang="zh-CN" altLang="en-US" sz="2400" b="1" dirty="0">
                <a:solidFill>
                  <a:srgbClr val="000000"/>
                </a:solidFill>
                <a:latin typeface="Times New Roman" pitchFamily="18" charset="0"/>
                <a:ea typeface="宋体" charset="-122"/>
                <a:cs typeface="Times New Roman" panose="02020603050405020304" pitchFamily="18" charset="0"/>
              </a:rPr>
              <a:t>单元，函数值（真值表）存放在</a:t>
            </a:r>
            <a:r>
              <a:rPr kumimoji="1" lang="en-US" altLang="zh-CN" sz="2400" b="1" dirty="0">
                <a:solidFill>
                  <a:srgbClr val="000000"/>
                </a:solidFill>
                <a:latin typeface="Times New Roman" pitchFamily="18" charset="0"/>
                <a:ea typeface="宋体" charset="-122"/>
                <a:cs typeface="Times New Roman" panose="02020603050405020304" pitchFamily="18" charset="0"/>
              </a:rPr>
              <a:t>SRAM</a:t>
            </a:r>
            <a:r>
              <a:rPr kumimoji="1" lang="zh-CN" altLang="en-US" sz="2400" b="1" dirty="0">
                <a:solidFill>
                  <a:srgbClr val="000000"/>
                </a:solidFill>
                <a:latin typeface="Times New Roman" pitchFamily="18" charset="0"/>
                <a:ea typeface="宋体" charset="-122"/>
                <a:cs typeface="Times New Roman" panose="02020603050405020304" pitchFamily="18" charset="0"/>
              </a:rPr>
              <a:t>中。</a:t>
            </a:r>
            <a:endParaRPr kumimoji="1" lang="en-US" altLang="zh-CN" sz="2400" b="1" dirty="0">
              <a:solidFill>
                <a:srgbClr val="000000"/>
              </a:solidFill>
              <a:latin typeface="Times New Roman" pitchFamily="18" charset="0"/>
              <a:ea typeface="宋体" charset="-122"/>
              <a:cs typeface="Times New Roman" panose="02020603050405020304" pitchFamily="18" charset="0"/>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cs typeface="Times New Roman" panose="02020603050405020304" pitchFamily="18" charset="0"/>
              </a:rPr>
              <a:t>一个</a:t>
            </a:r>
            <a:r>
              <a:rPr kumimoji="1" lang="en-US" altLang="zh-CN" sz="2400" b="1" dirty="0">
                <a:solidFill>
                  <a:srgbClr val="000000"/>
                </a:solidFill>
                <a:latin typeface="Times New Roman" pitchFamily="18" charset="0"/>
                <a:ea typeface="宋体" charset="-122"/>
                <a:cs typeface="Times New Roman" panose="02020603050405020304" pitchFamily="18" charset="0"/>
              </a:rPr>
              <a:t>LUT</a:t>
            </a:r>
            <a:r>
              <a:rPr kumimoji="1" lang="zh-CN" altLang="en-US" sz="2400" b="1" dirty="0">
                <a:solidFill>
                  <a:srgbClr val="000000"/>
                </a:solidFill>
                <a:latin typeface="Times New Roman" pitchFamily="18" charset="0"/>
                <a:ea typeface="宋体" charset="-122"/>
                <a:cs typeface="Times New Roman" panose="02020603050405020304" pitchFamily="18" charset="0"/>
              </a:rPr>
              <a:t>的输入变量一般是</a:t>
            </a:r>
            <a:r>
              <a:rPr kumimoji="1" lang="en-US" altLang="zh-CN" sz="2400" b="1" dirty="0">
                <a:solidFill>
                  <a:srgbClr val="000000"/>
                </a:solidFill>
                <a:latin typeface="Times New Roman" pitchFamily="18" charset="0"/>
                <a:ea typeface="宋体" charset="-122"/>
                <a:cs typeface="Times New Roman" panose="02020603050405020304" pitchFamily="18" charset="0"/>
              </a:rPr>
              <a:t>4</a:t>
            </a:r>
            <a:r>
              <a:rPr kumimoji="1" lang="zh-CN" altLang="en-US" sz="2400" b="1" dirty="0">
                <a:solidFill>
                  <a:srgbClr val="000000"/>
                </a:solidFill>
                <a:latin typeface="Times New Roman" pitchFamily="18" charset="0"/>
                <a:ea typeface="宋体" charset="-122"/>
                <a:cs typeface="Times New Roman" panose="02020603050405020304" pitchFamily="18" charset="0"/>
              </a:rPr>
              <a:t>个或</a:t>
            </a:r>
            <a:r>
              <a:rPr kumimoji="1" lang="en-US" altLang="zh-CN" sz="2400" b="1" dirty="0">
                <a:solidFill>
                  <a:srgbClr val="000000"/>
                </a:solidFill>
                <a:latin typeface="Times New Roman" pitchFamily="18" charset="0"/>
                <a:ea typeface="宋体" charset="-122"/>
                <a:cs typeface="Times New Roman" panose="02020603050405020304" pitchFamily="18" charset="0"/>
              </a:rPr>
              <a:t>5</a:t>
            </a:r>
            <a:r>
              <a:rPr kumimoji="1" lang="zh-CN" altLang="en-US" sz="2400" b="1" dirty="0">
                <a:solidFill>
                  <a:srgbClr val="000000"/>
                </a:solidFill>
                <a:latin typeface="Times New Roman" pitchFamily="18" charset="0"/>
                <a:ea typeface="宋体" charset="-122"/>
                <a:cs typeface="Times New Roman" panose="02020603050405020304" pitchFamily="18" charset="0"/>
              </a:rPr>
              <a:t>个，所以存储单元的个数一般是</a:t>
            </a:r>
            <a:r>
              <a:rPr kumimoji="1" lang="en-US" altLang="zh-CN" sz="2400" b="1" dirty="0">
                <a:solidFill>
                  <a:srgbClr val="000000"/>
                </a:solidFill>
                <a:latin typeface="Times New Roman" pitchFamily="18" charset="0"/>
                <a:ea typeface="宋体" charset="-122"/>
                <a:cs typeface="Times New Roman" panose="02020603050405020304" pitchFamily="18" charset="0"/>
              </a:rPr>
              <a:t>16</a:t>
            </a:r>
            <a:r>
              <a:rPr kumimoji="1" lang="zh-CN" altLang="en-US" sz="2400" b="1" dirty="0">
                <a:solidFill>
                  <a:srgbClr val="000000"/>
                </a:solidFill>
                <a:latin typeface="Times New Roman" pitchFamily="18" charset="0"/>
                <a:ea typeface="宋体" charset="-122"/>
                <a:cs typeface="Times New Roman" panose="02020603050405020304" pitchFamily="18" charset="0"/>
              </a:rPr>
              <a:t>个或</a:t>
            </a:r>
            <a:r>
              <a:rPr kumimoji="1" lang="en-US" altLang="zh-CN" sz="2400" b="1" dirty="0">
                <a:solidFill>
                  <a:srgbClr val="000000"/>
                </a:solidFill>
                <a:latin typeface="Times New Roman" pitchFamily="18" charset="0"/>
                <a:ea typeface="宋体" charset="-122"/>
                <a:cs typeface="Times New Roman" panose="02020603050405020304" pitchFamily="18" charset="0"/>
              </a:rPr>
              <a:t>32</a:t>
            </a:r>
            <a:r>
              <a:rPr kumimoji="1" lang="zh-CN" altLang="en-US" sz="2400" b="1" dirty="0">
                <a:solidFill>
                  <a:srgbClr val="000000"/>
                </a:solidFill>
                <a:latin typeface="Times New Roman" pitchFamily="18" charset="0"/>
                <a:ea typeface="宋体" charset="-122"/>
                <a:cs typeface="Times New Roman" panose="02020603050405020304" pitchFamily="18" charset="0"/>
              </a:rPr>
              <a:t>个。输入变量多于</a:t>
            </a:r>
            <a:r>
              <a:rPr kumimoji="1" lang="en-US" altLang="zh-CN" sz="2400" b="1" dirty="0">
                <a:solidFill>
                  <a:srgbClr val="000000"/>
                </a:solidFill>
                <a:latin typeface="Times New Roman" pitchFamily="18" charset="0"/>
                <a:ea typeface="宋体" charset="-122"/>
                <a:cs typeface="Times New Roman" panose="02020603050405020304" pitchFamily="18" charset="0"/>
              </a:rPr>
              <a:t>4</a:t>
            </a:r>
            <a:r>
              <a:rPr kumimoji="1" lang="zh-CN" altLang="en-US" sz="2400" b="1" dirty="0">
                <a:solidFill>
                  <a:srgbClr val="000000"/>
                </a:solidFill>
                <a:latin typeface="Times New Roman" pitchFamily="18" charset="0"/>
                <a:ea typeface="宋体" charset="-122"/>
                <a:cs typeface="Times New Roman" panose="02020603050405020304" pitchFamily="18" charset="0"/>
              </a:rPr>
              <a:t>个或</a:t>
            </a:r>
            <a:r>
              <a:rPr kumimoji="1" lang="en-US" altLang="zh-CN" sz="2400" b="1" dirty="0">
                <a:solidFill>
                  <a:srgbClr val="000000"/>
                </a:solidFill>
                <a:latin typeface="Times New Roman" pitchFamily="18" charset="0"/>
                <a:ea typeface="宋体" charset="-122"/>
                <a:cs typeface="Times New Roman" panose="02020603050405020304" pitchFamily="18" charset="0"/>
              </a:rPr>
              <a:t>5</a:t>
            </a:r>
            <a:r>
              <a:rPr kumimoji="1" lang="zh-CN" altLang="en-US" sz="2400" b="1" dirty="0">
                <a:solidFill>
                  <a:srgbClr val="000000"/>
                </a:solidFill>
                <a:latin typeface="Times New Roman" pitchFamily="18" charset="0"/>
                <a:ea typeface="宋体" charset="-122"/>
                <a:cs typeface="Times New Roman" panose="02020603050405020304" pitchFamily="18" charset="0"/>
              </a:rPr>
              <a:t>个的逻辑函数，可以用多个</a:t>
            </a:r>
            <a:r>
              <a:rPr kumimoji="1" lang="zh-CN" altLang="en-US" sz="2400" b="1" dirty="0">
                <a:solidFill>
                  <a:srgbClr val="FF0000"/>
                </a:solidFill>
                <a:latin typeface="Times New Roman" pitchFamily="18" charset="0"/>
                <a:ea typeface="宋体" charset="-122"/>
                <a:cs typeface="Times New Roman" panose="02020603050405020304" pitchFamily="18" charset="0"/>
              </a:rPr>
              <a:t>查找表级联</a:t>
            </a:r>
            <a:r>
              <a:rPr kumimoji="1" lang="zh-CN" altLang="en-US" sz="2400" b="1" dirty="0">
                <a:solidFill>
                  <a:srgbClr val="000000"/>
                </a:solidFill>
                <a:latin typeface="Times New Roman" pitchFamily="18" charset="0"/>
                <a:ea typeface="宋体" charset="-122"/>
                <a:cs typeface="Times New Roman" panose="02020603050405020304" pitchFamily="18" charset="0"/>
              </a:rPr>
              <a:t>来实现。</a:t>
            </a:r>
          </a:p>
          <a:p>
            <a:pPr marL="457200" indent="-457200">
              <a:lnSpc>
                <a:spcPct val="110000"/>
              </a:lnSpc>
              <a:spcAft>
                <a:spcPts val="600"/>
              </a:spcAft>
              <a:buFont typeface="Wingdings" panose="05000000000000000000" pitchFamily="2" charset="2"/>
              <a:buChar char="Ø"/>
            </a:pPr>
            <a:endParaRPr kumimoji="1" lang="zh-CN" altLang="en-US" sz="2400" b="1" dirty="0">
              <a:solidFill>
                <a:srgbClr val="000000"/>
              </a:solidFill>
              <a:latin typeface="Times New Roman" pitchFamily="18" charset="0"/>
              <a:ea typeface="宋体" charset="-122"/>
            </a:endParaRPr>
          </a:p>
        </p:txBody>
      </p:sp>
      <p:sp>
        <p:nvSpPr>
          <p:cNvPr id="9" name="Rectangle 3"/>
          <p:cNvSpPr>
            <a:spLocks noChangeArrowheads="1"/>
          </p:cNvSpPr>
          <p:nvPr/>
        </p:nvSpPr>
        <p:spPr bwMode="auto">
          <a:xfrm>
            <a:off x="1175132" y="713341"/>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基于查找表（</a:t>
            </a:r>
            <a:r>
              <a:rPr lang="en-US" altLang="zh-CN" sz="2800" b="1" dirty="0">
                <a:solidFill>
                  <a:srgbClr val="0070C0"/>
                </a:solidFill>
                <a:latin typeface="Times New Roman" pitchFamily="18" charset="0"/>
                <a:cs typeface="Times New Roman" pitchFamily="18" charset="0"/>
              </a:rPr>
              <a:t>LUT</a:t>
            </a:r>
            <a:r>
              <a:rPr lang="zh-CN" altLang="en-US" sz="2800" b="1" dirty="0">
                <a:solidFill>
                  <a:srgbClr val="0070C0"/>
                </a:solidFill>
                <a:latin typeface="Times New Roman" pitchFamily="18" charset="0"/>
                <a:cs typeface="Times New Roman" pitchFamily="18" charset="0"/>
              </a:rPr>
              <a:t>）结构的特点</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dirty="0"/>
          </a:p>
        </p:txBody>
      </p:sp>
    </p:spTree>
    <p:extLst>
      <p:ext uri="{BB962C8B-B14F-4D97-AF65-F5344CB8AC3E}">
        <p14:creationId xmlns:p14="http://schemas.microsoft.com/office/powerpoint/2010/main" val="2998889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427619" y="1844824"/>
            <a:ext cx="7104821" cy="238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10000"/>
              </a:lnSpc>
              <a:spcAft>
                <a:spcPts val="600"/>
              </a:spcAft>
            </a:pPr>
            <a:r>
              <a:rPr kumimoji="1" lang="en-US" altLang="zh-CN" sz="2400" b="1" dirty="0">
                <a:solidFill>
                  <a:srgbClr val="000000"/>
                </a:solidFill>
                <a:latin typeface="Times New Roman" pitchFamily="18" charset="0"/>
                <a:ea typeface="宋体" charset="-122"/>
                <a:cs typeface="Times New Roman" panose="02020603050405020304" pitchFamily="18" charset="0"/>
              </a:rPr>
              <a:t>         FPGA</a:t>
            </a:r>
            <a:r>
              <a:rPr kumimoji="1" lang="zh-CN" altLang="en-US" sz="2400" b="1" dirty="0">
                <a:solidFill>
                  <a:srgbClr val="000000"/>
                </a:solidFill>
                <a:latin typeface="Times New Roman" pitchFamily="18" charset="0"/>
                <a:ea typeface="宋体" charset="-122"/>
                <a:cs typeface="Times New Roman" panose="02020603050405020304" pitchFamily="18" charset="0"/>
              </a:rPr>
              <a:t>逻辑块中，除了有查找表外，一般还包含</a:t>
            </a:r>
            <a:r>
              <a:rPr kumimoji="1" lang="zh-CN" altLang="en-US" sz="2400" b="1" dirty="0">
                <a:solidFill>
                  <a:srgbClr val="FF0000"/>
                </a:solidFill>
                <a:latin typeface="Times New Roman" pitchFamily="18" charset="0"/>
                <a:ea typeface="宋体" charset="-122"/>
                <a:cs typeface="Times New Roman" panose="02020603050405020304" pitchFamily="18" charset="0"/>
              </a:rPr>
              <a:t>触发器</a:t>
            </a:r>
            <a:r>
              <a:rPr kumimoji="1" lang="zh-CN" altLang="en-US" sz="2400" b="1" dirty="0">
                <a:solidFill>
                  <a:srgbClr val="000000"/>
                </a:solidFill>
                <a:latin typeface="Times New Roman" pitchFamily="18" charset="0"/>
                <a:ea typeface="宋体" charset="-122"/>
                <a:cs typeface="Times New Roman" panose="02020603050405020304" pitchFamily="18" charset="0"/>
              </a:rPr>
              <a:t>等电路。</a:t>
            </a:r>
          </a:p>
          <a:p>
            <a:pPr>
              <a:lnSpc>
                <a:spcPct val="140000"/>
              </a:lnSpc>
              <a:spcBef>
                <a:spcPct val="50000"/>
              </a:spcBef>
            </a:pPr>
            <a:r>
              <a:rPr kumimoji="1" lang="zh-CN" altLang="en-US" sz="2400" b="1" dirty="0">
                <a:solidFill>
                  <a:srgbClr val="0000FF"/>
                </a:solidFill>
                <a:latin typeface="Times New Roman" pitchFamily="18" charset="0"/>
                <a:ea typeface="宋体" charset="-122"/>
                <a:cs typeface="Times New Roman" panose="02020603050405020304" pitchFamily="18" charset="0"/>
              </a:rPr>
              <a:t>作用：将</a:t>
            </a:r>
            <a:r>
              <a:rPr kumimoji="1" lang="en-US" altLang="zh-CN" sz="2400" b="1" dirty="0">
                <a:solidFill>
                  <a:srgbClr val="0000FF"/>
                </a:solidFill>
                <a:latin typeface="Times New Roman" pitchFamily="18" charset="0"/>
                <a:ea typeface="宋体" charset="-122"/>
                <a:cs typeface="Times New Roman" panose="02020603050405020304" pitchFamily="18" charset="0"/>
              </a:rPr>
              <a:t>LUT</a:t>
            </a:r>
            <a:r>
              <a:rPr kumimoji="1" lang="zh-CN" altLang="en-US" sz="2400" b="1" dirty="0">
                <a:solidFill>
                  <a:srgbClr val="0000FF"/>
                </a:solidFill>
                <a:latin typeface="Times New Roman" pitchFamily="18" charset="0"/>
                <a:ea typeface="宋体" charset="-122"/>
                <a:cs typeface="Times New Roman" panose="02020603050405020304" pitchFamily="18" charset="0"/>
              </a:rPr>
              <a:t>输出值保存，用以实现时序逻辑电路。</a:t>
            </a:r>
          </a:p>
          <a:p>
            <a:pPr>
              <a:lnSpc>
                <a:spcPct val="140000"/>
              </a:lnSpc>
              <a:spcBef>
                <a:spcPct val="50000"/>
              </a:spcBef>
            </a:pPr>
            <a:r>
              <a:rPr kumimoji="1" lang="zh-CN" altLang="en-US" sz="2400" b="1" dirty="0">
                <a:solidFill>
                  <a:srgbClr val="0000FF"/>
                </a:solidFill>
                <a:latin typeface="Times New Roman" pitchFamily="18" charset="0"/>
                <a:ea typeface="宋体" charset="-122"/>
                <a:cs typeface="Times New Roman" panose="02020603050405020304" pitchFamily="18" charset="0"/>
              </a:rPr>
              <a:t>             也可将触发器旁路，实现组合逻辑功能。</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dirty="0"/>
          </a:p>
        </p:txBody>
      </p:sp>
    </p:spTree>
    <p:extLst>
      <p:ext uri="{BB962C8B-B14F-4D97-AF65-F5344CB8AC3E}">
        <p14:creationId xmlns:p14="http://schemas.microsoft.com/office/powerpoint/2010/main" val="1284470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017042"/>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§2.4.2 Cyclone 4E/10LP</a:t>
            </a:r>
            <a:r>
              <a:rPr lang="zh-CN" altLang="en-US" sz="3000" b="1" dirty="0">
                <a:solidFill>
                  <a:srgbClr val="000000"/>
                </a:solidFill>
                <a:latin typeface="Times New Roman" pitchFamily="18" charset="0"/>
                <a:cs typeface="Times New Roman" pitchFamily="18" charset="0"/>
              </a:rPr>
              <a:t>系列器件的结构</a:t>
            </a:r>
          </a:p>
        </p:txBody>
      </p:sp>
      <p:sp>
        <p:nvSpPr>
          <p:cNvPr id="16" name="Rectangle 3"/>
          <p:cNvSpPr>
            <a:spLocks noChangeArrowheads="1"/>
          </p:cNvSpPr>
          <p:nvPr/>
        </p:nvSpPr>
        <p:spPr bwMode="auto">
          <a:xfrm>
            <a:off x="1416330" y="1916832"/>
            <a:ext cx="6952158" cy="397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nSpc>
                <a:spcPct val="110000"/>
              </a:lnSpc>
              <a:spcAft>
                <a:spcPts val="600"/>
              </a:spcAft>
              <a:buFont typeface="Wingdings" panose="05000000000000000000" pitchFamily="2" charset="2"/>
              <a:buChar char="Ø"/>
            </a:pPr>
            <a:r>
              <a:rPr kumimoji="1" lang="en-US" altLang="zh-CN" sz="2400" b="1" dirty="0">
                <a:solidFill>
                  <a:srgbClr val="000000"/>
                </a:solidFill>
                <a:latin typeface="Times New Roman" pitchFamily="18" charset="0"/>
                <a:ea typeface="宋体" charset="-122"/>
              </a:rPr>
              <a:t>Cyclone</a:t>
            </a:r>
            <a:r>
              <a:rPr kumimoji="1" lang="zh-CN" altLang="en-US" sz="2400" b="1" dirty="0">
                <a:solidFill>
                  <a:srgbClr val="000000"/>
                </a:solidFill>
                <a:latin typeface="Times New Roman" pitchFamily="18" charset="0"/>
                <a:ea typeface="宋体" charset="-122"/>
              </a:rPr>
              <a:t>器件是</a:t>
            </a:r>
            <a:r>
              <a:rPr kumimoji="1" lang="en-US" altLang="zh-CN" sz="2400" b="1" dirty="0">
                <a:solidFill>
                  <a:srgbClr val="000000"/>
                </a:solidFill>
                <a:latin typeface="Times New Roman" pitchFamily="18" charset="0"/>
                <a:ea typeface="宋体" charset="-122"/>
              </a:rPr>
              <a:t>Altera</a:t>
            </a:r>
            <a:r>
              <a:rPr kumimoji="1" lang="zh-CN" altLang="en-US" sz="2400" b="1" dirty="0">
                <a:solidFill>
                  <a:srgbClr val="000000"/>
                </a:solidFill>
                <a:latin typeface="Times New Roman" pitchFamily="18" charset="0"/>
                <a:ea typeface="宋体" charset="-122"/>
              </a:rPr>
              <a:t>比较典型的</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器件。</a:t>
            </a:r>
            <a:endParaRPr kumimoji="1" lang="en-US" altLang="zh-CN" sz="2400" b="1" dirty="0">
              <a:solidFill>
                <a:srgbClr val="000000"/>
              </a:solidFill>
              <a:latin typeface="Times New Roman" pitchFamily="18" charset="0"/>
              <a:ea typeface="宋体" charset="-122"/>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器件由</a:t>
            </a:r>
            <a:r>
              <a:rPr kumimoji="1" lang="zh-CN" altLang="en-US" sz="2400" b="1" dirty="0">
                <a:solidFill>
                  <a:srgbClr val="0000FF"/>
                </a:solidFill>
                <a:latin typeface="Times New Roman" pitchFamily="18" charset="0"/>
                <a:ea typeface="宋体" charset="-122"/>
              </a:rPr>
              <a:t>逻辑阵列块</a:t>
            </a:r>
            <a:r>
              <a:rPr kumimoji="1" lang="en-US" altLang="zh-CN" sz="2400" b="1" dirty="0">
                <a:solidFill>
                  <a:srgbClr val="0000FF"/>
                </a:solidFill>
                <a:latin typeface="Times New Roman" pitchFamily="18" charset="0"/>
                <a:ea typeface="宋体" charset="-122"/>
              </a:rPr>
              <a:t>LAB</a:t>
            </a:r>
            <a:r>
              <a:rPr kumimoji="1" lang="zh-CN" altLang="en-US" sz="2400" b="1" dirty="0">
                <a:solidFill>
                  <a:srgbClr val="000000"/>
                </a:solidFill>
                <a:latin typeface="Times New Roman" pitchFamily="18" charset="0"/>
                <a:ea typeface="宋体" charset="-122"/>
              </a:rPr>
              <a:t>、</a:t>
            </a:r>
            <a:r>
              <a:rPr kumimoji="1" lang="zh-CN" altLang="en-US" sz="2400" b="1" dirty="0">
                <a:solidFill>
                  <a:srgbClr val="0000FF"/>
                </a:solidFill>
                <a:latin typeface="Times New Roman" pitchFamily="18" charset="0"/>
                <a:ea typeface="宋体" charset="-122"/>
              </a:rPr>
              <a:t>嵌入式存储器块</a:t>
            </a:r>
            <a:r>
              <a:rPr kumimoji="1" lang="zh-CN" altLang="en-US" sz="2400" b="1" dirty="0">
                <a:solidFill>
                  <a:srgbClr val="000000"/>
                </a:solidFill>
                <a:latin typeface="Times New Roman" pitchFamily="18" charset="0"/>
                <a:ea typeface="宋体" charset="-122"/>
              </a:rPr>
              <a:t>、</a:t>
            </a:r>
            <a:r>
              <a:rPr kumimoji="1" lang="zh-CN" altLang="en-US" sz="2400" b="1" dirty="0">
                <a:solidFill>
                  <a:srgbClr val="0000FF"/>
                </a:solidFill>
                <a:latin typeface="Times New Roman" pitchFamily="18" charset="0"/>
                <a:ea typeface="宋体" charset="-122"/>
              </a:rPr>
              <a:t>嵌入式硬件乘法器</a:t>
            </a:r>
            <a:r>
              <a:rPr kumimoji="1" lang="zh-CN" altLang="en-US" sz="2400" b="1" dirty="0">
                <a:solidFill>
                  <a:srgbClr val="000000"/>
                </a:solidFill>
                <a:latin typeface="Times New Roman" pitchFamily="18" charset="0"/>
                <a:ea typeface="宋体" charset="-122"/>
              </a:rPr>
              <a:t>、</a:t>
            </a:r>
            <a:r>
              <a:rPr kumimoji="1" lang="en-US" altLang="zh-CN" sz="2400" b="1" dirty="0">
                <a:solidFill>
                  <a:srgbClr val="0000FF"/>
                </a:solidFill>
                <a:latin typeface="Times New Roman" pitchFamily="18" charset="0"/>
                <a:ea typeface="宋体" charset="-122"/>
              </a:rPr>
              <a:t>I/O</a:t>
            </a:r>
            <a:r>
              <a:rPr kumimoji="1" lang="zh-CN" altLang="en-US" sz="2400" b="1" dirty="0">
                <a:solidFill>
                  <a:srgbClr val="0000FF"/>
                </a:solidFill>
                <a:latin typeface="Times New Roman" pitchFamily="18" charset="0"/>
                <a:ea typeface="宋体" charset="-122"/>
              </a:rPr>
              <a:t>单元</a:t>
            </a:r>
            <a:r>
              <a:rPr kumimoji="1" lang="zh-CN" altLang="en-US" sz="2400" b="1" dirty="0">
                <a:solidFill>
                  <a:srgbClr val="000000"/>
                </a:solidFill>
                <a:latin typeface="Times New Roman" pitchFamily="18" charset="0"/>
                <a:ea typeface="宋体" charset="-122"/>
              </a:rPr>
              <a:t>和</a:t>
            </a:r>
            <a:r>
              <a:rPr kumimoji="1" lang="zh-CN" altLang="en-US" sz="2400" b="1" dirty="0">
                <a:solidFill>
                  <a:srgbClr val="0000FF"/>
                </a:solidFill>
                <a:latin typeface="Times New Roman" pitchFamily="18" charset="0"/>
                <a:ea typeface="宋体" charset="-122"/>
              </a:rPr>
              <a:t>嵌入式</a:t>
            </a:r>
            <a:r>
              <a:rPr kumimoji="1" lang="en-US" altLang="zh-CN" sz="2400" b="1" dirty="0">
                <a:solidFill>
                  <a:srgbClr val="0000FF"/>
                </a:solidFill>
                <a:latin typeface="Times New Roman" pitchFamily="18" charset="0"/>
                <a:ea typeface="宋体" charset="-122"/>
              </a:rPr>
              <a:t>PLL</a:t>
            </a:r>
            <a:r>
              <a:rPr kumimoji="1" lang="zh-CN" altLang="en-US" sz="2400" b="1" dirty="0">
                <a:solidFill>
                  <a:srgbClr val="000000"/>
                </a:solidFill>
                <a:latin typeface="Times New Roman" pitchFamily="18" charset="0"/>
                <a:ea typeface="宋体" charset="-122"/>
              </a:rPr>
              <a:t>等模块构成。</a:t>
            </a:r>
            <a:endParaRPr kumimoji="1" lang="en-US" altLang="zh-CN" sz="2400" b="1" dirty="0">
              <a:solidFill>
                <a:srgbClr val="000000"/>
              </a:solidFill>
              <a:latin typeface="Times New Roman" pitchFamily="18" charset="0"/>
              <a:ea typeface="宋体" charset="-122"/>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各个模块之间存在着丰富的</a:t>
            </a:r>
            <a:r>
              <a:rPr kumimoji="1" lang="zh-CN" altLang="en-US" sz="2400" b="1" dirty="0">
                <a:solidFill>
                  <a:srgbClr val="0000FF"/>
                </a:solidFill>
                <a:latin typeface="Times New Roman" pitchFamily="18" charset="0"/>
                <a:ea typeface="宋体" charset="-122"/>
              </a:rPr>
              <a:t>互连线</a:t>
            </a:r>
            <a:r>
              <a:rPr kumimoji="1" lang="zh-CN" altLang="en-US" sz="2400" b="1" dirty="0">
                <a:solidFill>
                  <a:srgbClr val="000000"/>
                </a:solidFill>
                <a:latin typeface="Times New Roman" pitchFamily="18" charset="0"/>
                <a:ea typeface="宋体" charset="-122"/>
              </a:rPr>
              <a:t>和</a:t>
            </a:r>
            <a:r>
              <a:rPr kumimoji="1" lang="zh-CN" altLang="en-US" sz="2400" b="1" dirty="0">
                <a:solidFill>
                  <a:srgbClr val="0000FF"/>
                </a:solidFill>
                <a:latin typeface="Times New Roman" pitchFamily="18" charset="0"/>
                <a:ea typeface="宋体" charset="-122"/>
              </a:rPr>
              <a:t>时钟网络</a:t>
            </a:r>
            <a:r>
              <a:rPr kumimoji="1" lang="zh-CN" altLang="en-US" sz="2400" b="1" dirty="0">
                <a:solidFill>
                  <a:srgbClr val="000000"/>
                </a:solidFill>
                <a:latin typeface="Times New Roman" pitchFamily="18" charset="0"/>
                <a:ea typeface="宋体" charset="-122"/>
              </a:rPr>
              <a:t>。</a:t>
            </a:r>
            <a:endParaRPr kumimoji="1" lang="en-US" altLang="zh-CN" sz="2400" b="1" dirty="0">
              <a:solidFill>
                <a:srgbClr val="000000"/>
              </a:solidFill>
              <a:latin typeface="Times New Roman" pitchFamily="18" charset="0"/>
              <a:ea typeface="宋体" charset="-122"/>
            </a:endParaRPr>
          </a:p>
          <a:p>
            <a:pPr marL="457200" indent="-457200">
              <a:lnSpc>
                <a:spcPct val="110000"/>
              </a:lnSpc>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可编程资源主要来自</a:t>
            </a:r>
            <a:r>
              <a:rPr kumimoji="1" lang="zh-CN" altLang="en-US" sz="2400" b="1" dirty="0">
                <a:solidFill>
                  <a:srgbClr val="FF0000"/>
                </a:solidFill>
                <a:latin typeface="Times New Roman" pitchFamily="18" charset="0"/>
                <a:ea typeface="宋体" charset="-122"/>
              </a:rPr>
              <a:t>逻辑阵列块</a:t>
            </a:r>
            <a:r>
              <a:rPr kumimoji="1" lang="en-US" altLang="zh-CN" sz="2400" b="1" dirty="0">
                <a:solidFill>
                  <a:srgbClr val="FF0000"/>
                </a:solidFill>
                <a:latin typeface="Times New Roman" pitchFamily="18" charset="0"/>
                <a:ea typeface="宋体" charset="-122"/>
              </a:rPr>
              <a:t>LAB</a:t>
            </a:r>
            <a:r>
              <a:rPr kumimoji="1" lang="zh-CN" altLang="en-US" sz="2400" b="1" dirty="0">
                <a:solidFill>
                  <a:srgbClr val="000000"/>
                </a:solidFill>
                <a:latin typeface="Times New Roman" pitchFamily="18" charset="0"/>
                <a:ea typeface="宋体" charset="-122"/>
              </a:rPr>
              <a:t>，每个</a:t>
            </a:r>
            <a:r>
              <a:rPr kumimoji="1" lang="en-US" altLang="zh-CN" sz="2400" b="1" dirty="0">
                <a:solidFill>
                  <a:srgbClr val="000000"/>
                </a:solidFill>
                <a:latin typeface="Times New Roman" pitchFamily="18" charset="0"/>
                <a:ea typeface="宋体" charset="-122"/>
              </a:rPr>
              <a:t>LAB</a:t>
            </a:r>
            <a:r>
              <a:rPr kumimoji="1" lang="zh-CN" altLang="en-US" sz="2400" b="1" dirty="0">
                <a:solidFill>
                  <a:srgbClr val="000000"/>
                </a:solidFill>
                <a:latin typeface="Times New Roman" pitchFamily="18" charset="0"/>
                <a:ea typeface="宋体" charset="-122"/>
              </a:rPr>
              <a:t>由多个</a:t>
            </a:r>
            <a:r>
              <a:rPr kumimoji="1" lang="zh-CN" altLang="en-US" sz="2400" b="1" dirty="0">
                <a:solidFill>
                  <a:srgbClr val="FF0000"/>
                </a:solidFill>
                <a:latin typeface="Times New Roman" pitchFamily="18" charset="0"/>
                <a:ea typeface="宋体" charset="-122"/>
              </a:rPr>
              <a:t>逻辑宏单元</a:t>
            </a:r>
            <a:r>
              <a:rPr kumimoji="1" lang="en-US" altLang="zh-CN" sz="2400" b="1" dirty="0">
                <a:solidFill>
                  <a:srgbClr val="FF0000"/>
                </a:solidFill>
                <a:latin typeface="Times New Roman" pitchFamily="18" charset="0"/>
                <a:ea typeface="宋体" charset="-122"/>
              </a:rPr>
              <a:t>LE</a:t>
            </a:r>
            <a:r>
              <a:rPr kumimoji="1" lang="zh-CN" altLang="en-US" sz="2400" b="1" dirty="0">
                <a:solidFill>
                  <a:srgbClr val="000000"/>
                </a:solidFill>
                <a:latin typeface="Times New Roman" pitchFamily="18" charset="0"/>
                <a:ea typeface="宋体" charset="-122"/>
              </a:rPr>
              <a:t>（</a:t>
            </a:r>
            <a:r>
              <a:rPr kumimoji="1" lang="en-US" altLang="zh-CN" sz="2400" b="1" dirty="0">
                <a:solidFill>
                  <a:srgbClr val="000000"/>
                </a:solidFill>
                <a:latin typeface="Times New Roman" pitchFamily="18" charset="0"/>
                <a:ea typeface="宋体" charset="-122"/>
              </a:rPr>
              <a:t>Logic Element</a:t>
            </a:r>
            <a:r>
              <a:rPr kumimoji="1" lang="zh-CN" altLang="en-US" sz="2400" b="1" dirty="0">
                <a:solidFill>
                  <a:srgbClr val="000000"/>
                </a:solidFill>
                <a:latin typeface="Times New Roman" pitchFamily="18" charset="0"/>
                <a:ea typeface="宋体" charset="-122"/>
              </a:rPr>
              <a:t>）构成。</a:t>
            </a:r>
            <a:r>
              <a:rPr kumimoji="1" lang="en-US" altLang="zh-CN" sz="2400" b="1" dirty="0">
                <a:solidFill>
                  <a:srgbClr val="000000"/>
                </a:solidFill>
                <a:latin typeface="Times New Roman" pitchFamily="18" charset="0"/>
                <a:ea typeface="宋体" charset="-122"/>
              </a:rPr>
              <a:t>LE</a:t>
            </a:r>
            <a:r>
              <a:rPr kumimoji="1" lang="zh-CN" altLang="en-US" sz="2400" b="1" dirty="0">
                <a:solidFill>
                  <a:srgbClr val="000000"/>
                </a:solidFill>
                <a:latin typeface="Times New Roman" pitchFamily="18" charset="0"/>
                <a:ea typeface="宋体" charset="-122"/>
              </a:rPr>
              <a:t>是</a:t>
            </a:r>
            <a:r>
              <a:rPr kumimoji="1" lang="en-US" altLang="zh-CN" sz="2400" b="1" dirty="0">
                <a:solidFill>
                  <a:srgbClr val="000000"/>
                </a:solidFill>
                <a:latin typeface="Times New Roman" pitchFamily="18" charset="0"/>
                <a:ea typeface="宋体" charset="-122"/>
              </a:rPr>
              <a:t>Cyclone 4E FPGA</a:t>
            </a:r>
            <a:r>
              <a:rPr kumimoji="1" lang="zh-CN" altLang="en-US" sz="2400" b="1" dirty="0">
                <a:solidFill>
                  <a:srgbClr val="000000"/>
                </a:solidFill>
                <a:latin typeface="Times New Roman" pitchFamily="18" charset="0"/>
                <a:ea typeface="宋体" charset="-122"/>
              </a:rPr>
              <a:t>器件的最基本可编程单元。</a:t>
            </a:r>
            <a:endParaRPr kumimoji="1" lang="en-US" altLang="zh-CN" sz="2400" b="1" dirty="0">
              <a:solidFill>
                <a:srgbClr val="000000"/>
              </a:solidFill>
              <a:latin typeface="Times New Roman" pitchFamily="18" charset="0"/>
              <a:ea typeface="宋体" charset="-122"/>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dirty="0"/>
          </a:p>
        </p:txBody>
      </p:sp>
    </p:spTree>
    <p:extLst>
      <p:ext uri="{BB962C8B-B14F-4D97-AF65-F5344CB8AC3E}">
        <p14:creationId xmlns:p14="http://schemas.microsoft.com/office/powerpoint/2010/main" val="857895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4" name="组合 3"/>
          <p:cNvGrpSpPr/>
          <p:nvPr/>
        </p:nvGrpSpPr>
        <p:grpSpPr>
          <a:xfrm>
            <a:off x="827088" y="940713"/>
            <a:ext cx="8064500" cy="5614868"/>
            <a:chOff x="827088" y="940713"/>
            <a:chExt cx="8064500" cy="5614868"/>
          </a:xfrm>
        </p:grpSpPr>
        <p:pic>
          <p:nvPicPr>
            <p:cNvPr id="1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9216"/>
            <a:stretch/>
          </p:blipFill>
          <p:spPr bwMode="auto">
            <a:xfrm>
              <a:off x="827088" y="940713"/>
              <a:ext cx="8064500" cy="561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1957544833"/>
                </p:ext>
              </p:extLst>
            </p:nvPr>
          </p:nvGraphicFramePr>
          <p:xfrm>
            <a:off x="968721" y="4221089"/>
            <a:ext cx="2447579" cy="1800300"/>
          </p:xfrm>
          <a:graphic>
            <a:graphicData uri="http://schemas.openxmlformats.org/presentationml/2006/ole">
              <mc:AlternateContent xmlns:mc="http://schemas.openxmlformats.org/markup-compatibility/2006">
                <mc:Choice xmlns:v="urn:schemas-microsoft-com:vml" Requires="v">
                  <p:oleObj name="Equation" r:id="rId4" imgW="1295280" imgH="952200" progId="Equation.DSMT4">
                    <p:embed/>
                  </p:oleObj>
                </mc:Choice>
                <mc:Fallback>
                  <p:oleObj name="Equation" r:id="rId4" imgW="1295280" imgH="952200" progId="Equation.DSMT4">
                    <p:embed/>
                    <p:pic>
                      <p:nvPicPr>
                        <p:cNvPr id="2" name="对象 1"/>
                        <p:cNvPicPr/>
                        <p:nvPr/>
                      </p:nvPicPr>
                      <p:blipFill>
                        <a:blip r:embed="rId5"/>
                        <a:stretch>
                          <a:fillRect/>
                        </a:stretch>
                      </p:blipFill>
                      <p:spPr>
                        <a:xfrm>
                          <a:off x="968721" y="4221089"/>
                          <a:ext cx="2447579" cy="1800300"/>
                        </a:xfrm>
                        <a:prstGeom prst="rect">
                          <a:avLst/>
                        </a:prstGeom>
                      </p:spPr>
                    </p:pic>
                  </p:oleObj>
                </mc:Fallback>
              </mc:AlternateContent>
            </a:graphicData>
          </a:graphic>
        </p:graphicFrame>
      </p:grpSp>
      <p:sp>
        <p:nvSpPr>
          <p:cNvPr id="12"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逻辑宏单元</a:t>
            </a:r>
            <a:r>
              <a:rPr lang="en-US" altLang="zh-CN" sz="2800" b="1" dirty="0">
                <a:solidFill>
                  <a:srgbClr val="0070C0"/>
                </a:solidFill>
                <a:latin typeface="Times New Roman" pitchFamily="18" charset="0"/>
                <a:cs typeface="Times New Roman" pitchFamily="18" charset="0"/>
              </a:rPr>
              <a:t>LE</a:t>
            </a:r>
            <a:endParaRPr lang="zh-CN" altLang="en-US" sz="2800" b="1" dirty="0">
              <a:solidFill>
                <a:srgbClr val="0070C0"/>
              </a:solidFill>
              <a:latin typeface="Times New Roman" pitchFamily="18" charset="0"/>
              <a:cs typeface="Times New Roman" pitchFamily="18" charset="0"/>
            </a:endParaRPr>
          </a:p>
        </p:txBody>
      </p:sp>
      <p:sp>
        <p:nvSpPr>
          <p:cNvPr id="14" name="Rectangle 3"/>
          <p:cNvSpPr>
            <a:spLocks noChangeArrowheads="1"/>
          </p:cNvSpPr>
          <p:nvPr/>
        </p:nvSpPr>
        <p:spPr bwMode="auto">
          <a:xfrm>
            <a:off x="6732241" y="5313428"/>
            <a:ext cx="1512167"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Cyclone 4E LE</a:t>
            </a:r>
            <a:r>
              <a:rPr lang="zh-CN" altLang="en-US" sz="2000" b="1" dirty="0">
                <a:latin typeface="Times New Roman" panose="02020603050405020304" pitchFamily="18" charset="0"/>
                <a:cs typeface="Times New Roman" panose="02020603050405020304" pitchFamily="18" charset="0"/>
              </a:rPr>
              <a:t>结构图</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dirty="0"/>
          </a:p>
        </p:txBody>
      </p:sp>
      <p:sp>
        <p:nvSpPr>
          <p:cNvPr id="3" name="矩形 2"/>
          <p:cNvSpPr/>
          <p:nvPr/>
        </p:nvSpPr>
        <p:spPr>
          <a:xfrm>
            <a:off x="2555776" y="2052000"/>
            <a:ext cx="972000" cy="9540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00192" y="2016290"/>
            <a:ext cx="972000" cy="134070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31801" y="2048821"/>
            <a:ext cx="486000" cy="957180"/>
          </a:xfrm>
          <a:prstGeom prst="rect">
            <a:avLst/>
          </a:prstGeom>
          <a:noFill/>
          <a:ln w="38100">
            <a:solidFill>
              <a:srgbClr val="F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835696" y="1268760"/>
            <a:ext cx="1206080" cy="504056"/>
          </a:xfrm>
          <a:prstGeom prst="ellipse">
            <a:avLst/>
          </a:prstGeom>
          <a:noFill/>
          <a:ln w="38100">
            <a:solidFill>
              <a:srgbClr val="F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219725" y="5157927"/>
            <a:ext cx="1206080" cy="504056"/>
          </a:xfrm>
          <a:prstGeom prst="ellipse">
            <a:avLst/>
          </a:prstGeom>
          <a:noFill/>
          <a:ln w="38100">
            <a:solidFill>
              <a:srgbClr val="F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414761" y="818756"/>
            <a:ext cx="1206080" cy="504056"/>
          </a:xfrm>
          <a:prstGeom prst="ellipse">
            <a:avLst/>
          </a:prstGeom>
          <a:noFill/>
          <a:ln w="38100">
            <a:solidFill>
              <a:srgbClr val="7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685508" y="4648330"/>
            <a:ext cx="1206080" cy="504056"/>
          </a:xfrm>
          <a:prstGeom prst="ellipse">
            <a:avLst/>
          </a:prstGeom>
          <a:noFill/>
          <a:ln w="38100">
            <a:solidFill>
              <a:srgbClr val="7F7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597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heel(1)">
                                      <p:cBhvr>
                                        <p:cTn id="12" dur="1500"/>
                                        <p:tgtEl>
                                          <p:spTgt spid="16"/>
                                        </p:tgtEl>
                                      </p:cBhvr>
                                    </p:animEffect>
                                  </p:childTnLst>
                                </p:cTn>
                              </p:par>
                            </p:childTnLst>
                          </p:cTn>
                        </p:par>
                        <p:par>
                          <p:cTn id="13" fill="hold">
                            <p:stCondLst>
                              <p:cond delay="1500"/>
                            </p:stCondLst>
                            <p:childTnLst>
                              <p:par>
                                <p:cTn id="14" presetID="21"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1000"/>
                                        <p:tgtEl>
                                          <p:spTgt spid="5"/>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heel(1)">
                                      <p:cBhvr>
                                        <p:cTn id="20" dur="10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1500"/>
                                        <p:tgtEl>
                                          <p:spTgt spid="13"/>
                                        </p:tgtEl>
                                      </p:cBhvr>
                                    </p:animEffect>
                                  </p:childTnLst>
                                </p:cTn>
                              </p:par>
                            </p:childTnLst>
                          </p:cTn>
                        </p:par>
                        <p:par>
                          <p:cTn id="26" fill="hold">
                            <p:stCondLst>
                              <p:cond delay="15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1000"/>
                                        <p:tgtEl>
                                          <p:spTgt spid="2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1)">
                                      <p:cBhvr>
                                        <p:cTn id="3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6" grpId="0" animBg="1"/>
      <p:bldP spid="5" grpId="0" animBg="1"/>
      <p:bldP spid="21" grpId="0" animBg="1"/>
      <p:bldP spid="22" grpId="0" animBg="1"/>
      <p:bldP spid="2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1175132" y="8895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可编程寄存器</a:t>
            </a:r>
          </a:p>
        </p:txBody>
      </p:sp>
      <p:sp>
        <p:nvSpPr>
          <p:cNvPr id="6" name="矩形 5"/>
          <p:cNvSpPr/>
          <p:nvPr/>
        </p:nvSpPr>
        <p:spPr>
          <a:xfrm>
            <a:off x="1619672" y="1619095"/>
            <a:ext cx="6984776" cy="3650230"/>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可以被配置成</a:t>
            </a:r>
            <a:r>
              <a:rPr lang="en-US" altLang="zh-CN" sz="2400" b="1" dirty="0">
                <a:solidFill>
                  <a:srgbClr val="7030A0"/>
                </a:solidFill>
                <a:latin typeface="Times New Roman" pitchFamily="18" charset="0"/>
                <a:cs typeface="Times New Roman" pitchFamily="18" charset="0"/>
              </a:rPr>
              <a:t>D</a:t>
            </a:r>
            <a:r>
              <a:rPr lang="zh-CN" altLang="en-US" sz="2400" b="1" dirty="0">
                <a:solidFill>
                  <a:srgbClr val="7030A0"/>
                </a:solidFill>
                <a:latin typeface="Times New Roman" pitchFamily="18" charset="0"/>
                <a:cs typeface="Times New Roman" pitchFamily="18" charset="0"/>
              </a:rPr>
              <a:t>触发器、</a:t>
            </a:r>
            <a:r>
              <a:rPr lang="en-US" altLang="zh-CN" sz="2400" b="1" dirty="0">
                <a:solidFill>
                  <a:srgbClr val="7030A0"/>
                </a:solidFill>
                <a:latin typeface="Times New Roman" pitchFamily="18" charset="0"/>
                <a:cs typeface="Times New Roman" pitchFamily="18" charset="0"/>
              </a:rPr>
              <a:t>T</a:t>
            </a:r>
            <a:r>
              <a:rPr lang="zh-CN" altLang="en-US" sz="2400" b="1" dirty="0">
                <a:solidFill>
                  <a:srgbClr val="7030A0"/>
                </a:solidFill>
                <a:latin typeface="Times New Roman" pitchFamily="18" charset="0"/>
                <a:cs typeface="Times New Roman" pitchFamily="18" charset="0"/>
              </a:rPr>
              <a:t>触发器、</a:t>
            </a:r>
            <a:r>
              <a:rPr lang="en-US" altLang="zh-CN" sz="2400" b="1" dirty="0">
                <a:solidFill>
                  <a:srgbClr val="7030A0"/>
                </a:solidFill>
                <a:latin typeface="Times New Roman" pitchFamily="18" charset="0"/>
                <a:cs typeface="Times New Roman" pitchFamily="18" charset="0"/>
              </a:rPr>
              <a:t>JK</a:t>
            </a:r>
            <a:r>
              <a:rPr lang="zh-CN" altLang="en-US" sz="2400" b="1" dirty="0">
                <a:solidFill>
                  <a:srgbClr val="7030A0"/>
                </a:solidFill>
                <a:latin typeface="Times New Roman" pitchFamily="18" charset="0"/>
                <a:cs typeface="Times New Roman" pitchFamily="18" charset="0"/>
              </a:rPr>
              <a:t>触发器和</a:t>
            </a:r>
            <a:r>
              <a:rPr lang="en-US" altLang="zh-CN" sz="2400" b="1" dirty="0">
                <a:solidFill>
                  <a:srgbClr val="7030A0"/>
                </a:solidFill>
                <a:latin typeface="Times New Roman" pitchFamily="18" charset="0"/>
                <a:cs typeface="Times New Roman" pitchFamily="18" charset="0"/>
              </a:rPr>
              <a:t>RS</a:t>
            </a:r>
            <a:r>
              <a:rPr lang="zh-CN" altLang="en-US" sz="2400" b="1" dirty="0">
                <a:solidFill>
                  <a:srgbClr val="7030A0"/>
                </a:solidFill>
                <a:latin typeface="Times New Roman" pitchFamily="18" charset="0"/>
                <a:cs typeface="Times New Roman" pitchFamily="18" charset="0"/>
              </a:rPr>
              <a:t>触发器</a:t>
            </a:r>
            <a:r>
              <a:rPr lang="zh-CN" altLang="en-US" sz="2400" dirty="0">
                <a:solidFill>
                  <a:srgbClr val="000514"/>
                </a:solidFill>
                <a:latin typeface="Times New Roman" pitchFamily="18" charset="0"/>
                <a:cs typeface="Times New Roman" pitchFamily="18" charset="0"/>
              </a:rPr>
              <a:t>。</a:t>
            </a:r>
            <a:endParaRPr lang="en-US" altLang="zh-CN" sz="2400"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具有数据、时钟、时钟使能和清零输入信号。</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itchFamily="18" charset="0"/>
              </a:rPr>
              <a:t>时钟和清零信号</a:t>
            </a:r>
            <a:r>
              <a:rPr lang="zh-CN" altLang="en-US" sz="2400" b="1" dirty="0">
                <a:solidFill>
                  <a:srgbClr val="000514"/>
                </a:solidFill>
                <a:latin typeface="Times New Roman" pitchFamily="18" charset="0"/>
                <a:cs typeface="Times New Roman" pitchFamily="18" charset="0"/>
              </a:rPr>
              <a:t>来自全局时钟网络、通用</a:t>
            </a:r>
            <a:r>
              <a:rPr lang="en-US" altLang="zh-CN" sz="2400" b="1" dirty="0">
                <a:solidFill>
                  <a:srgbClr val="000514"/>
                </a:solidFill>
                <a:latin typeface="Times New Roman" pitchFamily="18" charset="0"/>
                <a:cs typeface="Times New Roman" pitchFamily="18" charset="0"/>
              </a:rPr>
              <a:t>I/O</a:t>
            </a:r>
            <a:r>
              <a:rPr lang="zh-CN" altLang="en-US" sz="2400" b="1" dirty="0">
                <a:solidFill>
                  <a:srgbClr val="000514"/>
                </a:solidFill>
                <a:latin typeface="Times New Roman" pitchFamily="18" charset="0"/>
                <a:cs typeface="Times New Roman" pitchFamily="18" charset="0"/>
              </a:rPr>
              <a:t>口和内部逻辑，配置灵活。</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itchFamily="18" charset="0"/>
              </a:rPr>
              <a:t>时钟使能信号</a:t>
            </a:r>
            <a:r>
              <a:rPr lang="zh-CN" altLang="en-US" sz="2400" b="1" dirty="0">
                <a:solidFill>
                  <a:srgbClr val="000514"/>
                </a:solidFill>
                <a:latin typeface="Times New Roman" pitchFamily="18" charset="0"/>
                <a:cs typeface="Times New Roman" pitchFamily="18" charset="0"/>
              </a:rPr>
              <a:t>来自通用</a:t>
            </a:r>
            <a:r>
              <a:rPr lang="en-US" altLang="zh-CN" sz="2400" b="1" dirty="0">
                <a:solidFill>
                  <a:srgbClr val="000514"/>
                </a:solidFill>
                <a:latin typeface="Times New Roman" pitchFamily="18" charset="0"/>
                <a:cs typeface="Times New Roman" pitchFamily="18" charset="0"/>
              </a:rPr>
              <a:t>I/O</a:t>
            </a:r>
            <a:r>
              <a:rPr lang="zh-CN" altLang="en-US" sz="2400" b="1" dirty="0">
                <a:solidFill>
                  <a:srgbClr val="000514"/>
                </a:solidFill>
                <a:latin typeface="Times New Roman" pitchFamily="18" charset="0"/>
                <a:cs typeface="Times New Roman" pitchFamily="18" charset="0"/>
              </a:rPr>
              <a:t>口和内部逻辑。</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可以将</a:t>
            </a:r>
            <a:r>
              <a:rPr lang="zh-CN" altLang="en-US" sz="2400" b="1" dirty="0">
                <a:solidFill>
                  <a:srgbClr val="FF0000"/>
                </a:solidFill>
                <a:latin typeface="Times New Roman" pitchFamily="18" charset="0"/>
                <a:cs typeface="Times New Roman" pitchFamily="18" charset="0"/>
              </a:rPr>
              <a:t>寄存器旁路</a:t>
            </a:r>
            <a:r>
              <a:rPr lang="zh-CN" altLang="en-US" sz="2400" b="1" dirty="0">
                <a:solidFill>
                  <a:srgbClr val="000514"/>
                </a:solidFill>
                <a:latin typeface="Times New Roman" pitchFamily="18" charset="0"/>
                <a:cs typeface="Times New Roman" pitchFamily="18" charset="0"/>
              </a:rPr>
              <a:t>，以</a:t>
            </a:r>
            <a:r>
              <a:rPr lang="en-US" altLang="zh-CN" sz="2400" b="1" dirty="0">
                <a:solidFill>
                  <a:srgbClr val="000514"/>
                </a:solidFill>
                <a:latin typeface="Times New Roman" pitchFamily="18" charset="0"/>
                <a:cs typeface="Times New Roman" pitchFamily="18" charset="0"/>
              </a:rPr>
              <a:t>LUT</a:t>
            </a:r>
            <a:r>
              <a:rPr lang="zh-CN" altLang="en-US" sz="2400" b="1" dirty="0">
                <a:solidFill>
                  <a:srgbClr val="000514"/>
                </a:solidFill>
                <a:latin typeface="Times New Roman" pitchFamily="18" charset="0"/>
                <a:cs typeface="Times New Roman" pitchFamily="18" charset="0"/>
              </a:rPr>
              <a:t>的输出作为</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的输出，实现</a:t>
            </a:r>
            <a:r>
              <a:rPr lang="zh-CN" altLang="en-US" sz="2400" b="1" dirty="0">
                <a:solidFill>
                  <a:srgbClr val="FF0000"/>
                </a:solidFill>
                <a:latin typeface="Times New Roman" pitchFamily="18" charset="0"/>
                <a:cs typeface="Times New Roman" pitchFamily="18" charset="0"/>
              </a:rPr>
              <a:t>组合逻辑</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dirty="0"/>
          </a:p>
        </p:txBody>
      </p:sp>
    </p:spTree>
    <p:extLst>
      <p:ext uri="{BB962C8B-B14F-4D97-AF65-F5344CB8AC3E}">
        <p14:creationId xmlns:p14="http://schemas.microsoft.com/office/powerpoint/2010/main" val="21258022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9216"/>
          <a:stretch/>
        </p:blipFill>
        <p:spPr bwMode="auto">
          <a:xfrm>
            <a:off x="867569" y="908720"/>
            <a:ext cx="8064500" cy="561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输出和反馈</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dirty="0"/>
          </a:p>
        </p:txBody>
      </p:sp>
      <p:sp>
        <p:nvSpPr>
          <p:cNvPr id="2" name="圆角矩形标注 1"/>
          <p:cNvSpPr/>
          <p:nvPr/>
        </p:nvSpPr>
        <p:spPr>
          <a:xfrm>
            <a:off x="5975666" y="5163030"/>
            <a:ext cx="2232248" cy="1321862"/>
          </a:xfrm>
          <a:prstGeom prst="wedgeRoundRectCallout">
            <a:avLst>
              <a:gd name="adj1" fmla="val 26653"/>
              <a:gd name="adj2" fmla="val -9417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10000"/>
              </a:lnSpc>
              <a:spcAft>
                <a:spcPts val="600"/>
              </a:spcAft>
              <a:buClr>
                <a:schemeClr val="tx1"/>
              </a:buClr>
            </a:pPr>
            <a:r>
              <a:rPr lang="en-US" altLang="zh-CN" b="1" dirty="0">
                <a:solidFill>
                  <a:srgbClr val="000514"/>
                </a:solidFill>
                <a:latin typeface="Times New Roman" pitchFamily="18" charset="0"/>
                <a:cs typeface="Times New Roman" pitchFamily="18" charset="0"/>
              </a:rPr>
              <a:t>3</a:t>
            </a:r>
            <a:r>
              <a:rPr lang="zh-CN" altLang="en-US" b="1" dirty="0">
                <a:solidFill>
                  <a:srgbClr val="000514"/>
                </a:solidFill>
                <a:latin typeface="Times New Roman" pitchFamily="18" charset="0"/>
                <a:cs typeface="Times New Roman" pitchFamily="18" charset="0"/>
              </a:rPr>
              <a:t>个输出驱动内部互连：</a:t>
            </a:r>
            <a:r>
              <a:rPr lang="en-US" altLang="zh-CN" b="1" dirty="0">
                <a:solidFill>
                  <a:srgbClr val="000514"/>
                </a:solidFill>
                <a:latin typeface="Times New Roman" pitchFamily="18" charset="0"/>
                <a:cs typeface="Times New Roman" pitchFamily="18" charset="0"/>
              </a:rPr>
              <a:t>1</a:t>
            </a:r>
            <a:r>
              <a:rPr lang="zh-CN" altLang="en-US" b="1" dirty="0">
                <a:solidFill>
                  <a:srgbClr val="000514"/>
                </a:solidFill>
                <a:latin typeface="Times New Roman" pitchFamily="18" charset="0"/>
                <a:cs typeface="Times New Roman" pitchFamily="18" charset="0"/>
              </a:rPr>
              <a:t>个驱动局部互连，</a:t>
            </a:r>
            <a:r>
              <a:rPr lang="en-US" altLang="zh-CN" b="1" dirty="0">
                <a:solidFill>
                  <a:srgbClr val="000514"/>
                </a:solidFill>
                <a:latin typeface="Times New Roman" pitchFamily="18" charset="0"/>
                <a:cs typeface="Times New Roman" pitchFamily="18" charset="0"/>
              </a:rPr>
              <a:t>2</a:t>
            </a:r>
            <a:r>
              <a:rPr lang="zh-CN" altLang="en-US" b="1" dirty="0">
                <a:solidFill>
                  <a:srgbClr val="000514"/>
                </a:solidFill>
                <a:latin typeface="Times New Roman" pitchFamily="18" charset="0"/>
                <a:cs typeface="Times New Roman" pitchFamily="18" charset="0"/>
              </a:rPr>
              <a:t>个驱动行或列的互连资源</a:t>
            </a:r>
            <a:endParaRPr lang="en-US" altLang="zh-CN" b="1" dirty="0">
              <a:solidFill>
                <a:srgbClr val="000514"/>
              </a:solidFill>
              <a:latin typeface="Times New Roman" pitchFamily="18" charset="0"/>
              <a:cs typeface="Times New Roman" pitchFamily="18" charset="0"/>
            </a:endParaRPr>
          </a:p>
        </p:txBody>
      </p:sp>
      <p:sp>
        <p:nvSpPr>
          <p:cNvPr id="12" name="矩形 11"/>
          <p:cNvSpPr/>
          <p:nvPr/>
        </p:nvSpPr>
        <p:spPr>
          <a:xfrm>
            <a:off x="7596335" y="2052000"/>
            <a:ext cx="1335733" cy="245712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4067944" y="2520000"/>
            <a:ext cx="432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36000" y="1728000"/>
            <a:ext cx="0" cy="81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536000" y="1728000"/>
            <a:ext cx="277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306146" y="1728000"/>
            <a:ext cx="0" cy="432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308304" y="2160000"/>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128284" y="2420888"/>
            <a:ext cx="360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7470000" y="2420888"/>
            <a:ext cx="0" cy="10081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7460704" y="3429000"/>
            <a:ext cx="2076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圆角矩形标注 31"/>
          <p:cNvSpPr/>
          <p:nvPr/>
        </p:nvSpPr>
        <p:spPr>
          <a:xfrm>
            <a:off x="4572000" y="126228"/>
            <a:ext cx="4415815" cy="1142532"/>
          </a:xfrm>
          <a:prstGeom prst="wedgeRoundRectCallout">
            <a:avLst>
              <a:gd name="adj1" fmla="val -14333"/>
              <a:gd name="adj2" fmla="val 7784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10000"/>
              </a:lnSpc>
              <a:spcAft>
                <a:spcPts val="600"/>
              </a:spcAft>
              <a:buClr>
                <a:schemeClr val="tx1"/>
              </a:buClr>
            </a:pPr>
            <a:r>
              <a:rPr lang="en-US" altLang="zh-CN" b="1" dirty="0">
                <a:solidFill>
                  <a:srgbClr val="000514"/>
                </a:solidFill>
                <a:latin typeface="Times New Roman" pitchFamily="18" charset="0"/>
                <a:cs typeface="Times New Roman" pitchFamily="18" charset="0"/>
              </a:rPr>
              <a:t>LUT</a:t>
            </a:r>
            <a:r>
              <a:rPr lang="zh-CN" altLang="en-US" b="1" dirty="0">
                <a:solidFill>
                  <a:srgbClr val="000514"/>
                </a:solidFill>
                <a:latin typeface="Times New Roman" pitchFamily="18" charset="0"/>
                <a:cs typeface="Times New Roman" pitchFamily="18" charset="0"/>
              </a:rPr>
              <a:t>和寄存器的输出可单独控制。可实现在一个</a:t>
            </a:r>
            <a:r>
              <a:rPr lang="en-US" altLang="zh-CN" b="1" dirty="0">
                <a:solidFill>
                  <a:srgbClr val="000514"/>
                </a:solidFill>
                <a:latin typeface="Times New Roman" pitchFamily="18" charset="0"/>
                <a:cs typeface="Times New Roman" pitchFamily="18" charset="0"/>
              </a:rPr>
              <a:t>LE</a:t>
            </a:r>
            <a:r>
              <a:rPr lang="zh-CN" altLang="en-US" b="1" dirty="0">
                <a:solidFill>
                  <a:srgbClr val="000514"/>
                </a:solidFill>
                <a:latin typeface="Times New Roman" pitchFamily="18" charset="0"/>
                <a:cs typeface="Times New Roman" pitchFamily="18" charset="0"/>
              </a:rPr>
              <a:t>中，</a:t>
            </a:r>
            <a:r>
              <a:rPr lang="en-US" altLang="zh-CN" b="1" dirty="0">
                <a:solidFill>
                  <a:srgbClr val="000514"/>
                </a:solidFill>
                <a:latin typeface="Times New Roman" pitchFamily="18" charset="0"/>
                <a:cs typeface="Times New Roman" pitchFamily="18" charset="0"/>
              </a:rPr>
              <a:t>LUT</a:t>
            </a:r>
            <a:r>
              <a:rPr lang="zh-CN" altLang="en-US" b="1" dirty="0">
                <a:solidFill>
                  <a:srgbClr val="000514"/>
                </a:solidFill>
                <a:latin typeface="Times New Roman" pitchFamily="18" charset="0"/>
                <a:cs typeface="Times New Roman" pitchFamily="18" charset="0"/>
              </a:rPr>
              <a:t>驱动输出，寄存器驱动另一个输出（寄存器打包）</a:t>
            </a:r>
          </a:p>
        </p:txBody>
      </p:sp>
      <p:sp>
        <p:nvSpPr>
          <p:cNvPr id="33" name="椭圆 32"/>
          <p:cNvSpPr/>
          <p:nvPr/>
        </p:nvSpPr>
        <p:spPr>
          <a:xfrm>
            <a:off x="3414761" y="818756"/>
            <a:ext cx="1206080" cy="504056"/>
          </a:xfrm>
          <a:prstGeom prst="ellipse">
            <a:avLst/>
          </a:prstGeom>
          <a:noFill/>
          <a:ln w="38100">
            <a:solidFill>
              <a:srgbClr val="00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884368" y="4648330"/>
            <a:ext cx="1007220" cy="436854"/>
          </a:xfrm>
          <a:prstGeom prst="ellipse">
            <a:avLst/>
          </a:prstGeom>
          <a:noFill/>
          <a:ln w="38100">
            <a:solidFill>
              <a:srgbClr val="00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flipV="1">
            <a:off x="4032000" y="1322812"/>
            <a:ext cx="0" cy="32400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032000" y="1646812"/>
            <a:ext cx="94172" cy="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4320000" y="1728474"/>
            <a:ext cx="108000" cy="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19889" y="1728474"/>
            <a:ext cx="0" cy="64800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4405820" y="2375939"/>
            <a:ext cx="382204" cy="535"/>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4968000" y="2466000"/>
            <a:ext cx="180000" cy="1"/>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084168" y="2465999"/>
            <a:ext cx="576064" cy="1"/>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660232" y="2232000"/>
            <a:ext cx="468052" cy="900000"/>
          </a:xfrm>
          <a:prstGeom prst="rect">
            <a:avLst/>
          </a:prstGeom>
          <a:noFill/>
          <a:ln w="38100">
            <a:solidFill>
              <a:srgbClr val="00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7128000" y="2448000"/>
            <a:ext cx="324000" cy="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7434000" y="2448000"/>
            <a:ext cx="0" cy="2418757"/>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442400" y="4866757"/>
            <a:ext cx="585984" cy="0"/>
          </a:xfrm>
          <a:prstGeom prst="line">
            <a:avLst/>
          </a:prstGeom>
          <a:ln w="28575">
            <a:solidFill>
              <a:srgbClr val="00FF99"/>
            </a:solidFill>
          </a:ln>
        </p:spPr>
        <p:style>
          <a:lnRef idx="1">
            <a:schemeClr val="accent1"/>
          </a:lnRef>
          <a:fillRef idx="0">
            <a:schemeClr val="accent1"/>
          </a:fillRef>
          <a:effectRef idx="0">
            <a:schemeClr val="accent1"/>
          </a:effectRef>
          <a:fontRef idx="minor">
            <a:schemeClr val="tx1"/>
          </a:fontRef>
        </p:style>
      </p:cxnSp>
      <p:sp>
        <p:nvSpPr>
          <p:cNvPr id="61" name="圆角矩形标注 60"/>
          <p:cNvSpPr/>
          <p:nvPr/>
        </p:nvSpPr>
        <p:spPr>
          <a:xfrm>
            <a:off x="3923928" y="3647427"/>
            <a:ext cx="3254077" cy="1365749"/>
          </a:xfrm>
          <a:prstGeom prst="wedgeRoundRectCallout">
            <a:avLst>
              <a:gd name="adj1" fmla="val 58153"/>
              <a:gd name="adj2" fmla="val -3007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nSpc>
                <a:spcPct val="110000"/>
              </a:lnSpc>
              <a:spcAft>
                <a:spcPts val="600"/>
              </a:spcAft>
              <a:buClr>
                <a:schemeClr val="tx1"/>
              </a:buClr>
            </a:pPr>
            <a:r>
              <a:rPr lang="zh-CN" altLang="en-US" b="1" dirty="0">
                <a:solidFill>
                  <a:srgbClr val="000514"/>
                </a:solidFill>
                <a:latin typeface="Times New Roman" pitchFamily="18" charset="0"/>
                <a:cs typeface="Times New Roman" pitchFamily="18" charset="0"/>
              </a:rPr>
              <a:t>在一个</a:t>
            </a:r>
            <a:r>
              <a:rPr lang="en-US" altLang="zh-CN" b="1" dirty="0">
                <a:solidFill>
                  <a:srgbClr val="000514"/>
                </a:solidFill>
                <a:latin typeface="Times New Roman" pitchFamily="18" charset="0"/>
                <a:cs typeface="Times New Roman" pitchFamily="18" charset="0"/>
              </a:rPr>
              <a:t>LAB</a:t>
            </a:r>
            <a:r>
              <a:rPr lang="zh-CN" altLang="en-US" b="1" dirty="0">
                <a:solidFill>
                  <a:srgbClr val="000514"/>
                </a:solidFill>
                <a:latin typeface="Times New Roman" pitchFamily="18" charset="0"/>
                <a:cs typeface="Times New Roman" pitchFamily="18" charset="0"/>
              </a:rPr>
              <a:t>中的</a:t>
            </a:r>
            <a:r>
              <a:rPr lang="en-US" altLang="zh-CN" b="1" dirty="0">
                <a:solidFill>
                  <a:srgbClr val="000514"/>
                </a:solidFill>
                <a:latin typeface="Times New Roman" pitchFamily="18" charset="0"/>
                <a:cs typeface="Times New Roman" pitchFamily="18" charset="0"/>
              </a:rPr>
              <a:t>LE</a:t>
            </a:r>
            <a:r>
              <a:rPr lang="zh-CN" altLang="en-US" b="1" dirty="0">
                <a:solidFill>
                  <a:srgbClr val="000514"/>
                </a:solidFill>
                <a:latin typeface="Times New Roman" pitchFamily="18" charset="0"/>
                <a:cs typeface="Times New Roman" pitchFamily="18" charset="0"/>
              </a:rPr>
              <a:t>可以通过寄存器链级联，构成一个移位寄存器。这些</a:t>
            </a:r>
            <a:r>
              <a:rPr lang="en-US" altLang="zh-CN" b="1" dirty="0">
                <a:solidFill>
                  <a:srgbClr val="000514"/>
                </a:solidFill>
                <a:latin typeface="Times New Roman" pitchFamily="18" charset="0"/>
                <a:cs typeface="Times New Roman" pitchFamily="18" charset="0"/>
              </a:rPr>
              <a:t>LE</a:t>
            </a:r>
            <a:r>
              <a:rPr lang="zh-CN" altLang="en-US" b="1" dirty="0">
                <a:solidFill>
                  <a:srgbClr val="000514"/>
                </a:solidFill>
                <a:latin typeface="Times New Roman" pitchFamily="18" charset="0"/>
                <a:cs typeface="Times New Roman" pitchFamily="18" charset="0"/>
              </a:rPr>
              <a:t>中的</a:t>
            </a:r>
            <a:r>
              <a:rPr lang="en-US" altLang="zh-CN" b="1" dirty="0">
                <a:solidFill>
                  <a:srgbClr val="000514"/>
                </a:solidFill>
                <a:latin typeface="Times New Roman" pitchFamily="18" charset="0"/>
                <a:cs typeface="Times New Roman" pitchFamily="18" charset="0"/>
              </a:rPr>
              <a:t>LUT</a:t>
            </a:r>
            <a:r>
              <a:rPr lang="zh-CN" altLang="en-US" b="1" dirty="0">
                <a:solidFill>
                  <a:srgbClr val="000514"/>
                </a:solidFill>
                <a:latin typeface="Times New Roman" pitchFamily="18" charset="0"/>
                <a:cs typeface="Times New Roman" pitchFamily="18" charset="0"/>
              </a:rPr>
              <a:t>可单独实现组合逻辑功能。</a:t>
            </a:r>
          </a:p>
        </p:txBody>
      </p:sp>
      <p:cxnSp>
        <p:nvCxnSpPr>
          <p:cNvPr id="62" name="直接连接符 61"/>
          <p:cNvCxnSpPr/>
          <p:nvPr/>
        </p:nvCxnSpPr>
        <p:spPr>
          <a:xfrm>
            <a:off x="7128000" y="2466000"/>
            <a:ext cx="28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401600" y="2466002"/>
            <a:ext cx="0" cy="9629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763688" y="3429000"/>
            <a:ext cx="5652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1766268" y="2694380"/>
            <a:ext cx="0" cy="734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766268" y="2694380"/>
            <a:ext cx="285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圆角矩形标注 74"/>
          <p:cNvSpPr/>
          <p:nvPr/>
        </p:nvSpPr>
        <p:spPr>
          <a:xfrm>
            <a:off x="971600" y="3789040"/>
            <a:ext cx="2693629" cy="1142532"/>
          </a:xfrm>
          <a:prstGeom prst="wedgeRoundRectCallout">
            <a:avLst>
              <a:gd name="adj1" fmla="val 13249"/>
              <a:gd name="adj2" fmla="val -74722"/>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nSpc>
                <a:spcPct val="110000"/>
              </a:lnSpc>
              <a:spcAft>
                <a:spcPts val="600"/>
              </a:spcAft>
              <a:buClr>
                <a:schemeClr val="tx1"/>
              </a:buClr>
            </a:pPr>
            <a:r>
              <a:rPr lang="zh-CN" altLang="en-US" b="1" dirty="0">
                <a:solidFill>
                  <a:srgbClr val="000514"/>
                </a:solidFill>
                <a:latin typeface="Times New Roman" pitchFamily="18" charset="0"/>
                <a:cs typeface="Times New Roman" pitchFamily="18" charset="0"/>
              </a:rPr>
              <a:t>一个</a:t>
            </a:r>
            <a:r>
              <a:rPr lang="en-US" altLang="zh-CN" b="1" dirty="0">
                <a:solidFill>
                  <a:srgbClr val="000514"/>
                </a:solidFill>
                <a:latin typeface="Times New Roman" pitchFamily="18" charset="0"/>
                <a:cs typeface="Times New Roman" pitchFamily="18" charset="0"/>
              </a:rPr>
              <a:t>LE</a:t>
            </a:r>
            <a:r>
              <a:rPr lang="zh-CN" altLang="en-US" b="1" dirty="0">
                <a:solidFill>
                  <a:srgbClr val="000514"/>
                </a:solidFill>
                <a:latin typeface="Times New Roman" pitchFamily="18" charset="0"/>
                <a:cs typeface="Times New Roman" pitchFamily="18" charset="0"/>
              </a:rPr>
              <a:t>中，寄存器的输出可作为反馈信号加到</a:t>
            </a:r>
            <a:r>
              <a:rPr lang="en-US" altLang="zh-CN" b="1" dirty="0">
                <a:solidFill>
                  <a:srgbClr val="000514"/>
                </a:solidFill>
                <a:latin typeface="Times New Roman" pitchFamily="18" charset="0"/>
                <a:cs typeface="Times New Roman" pitchFamily="18" charset="0"/>
              </a:rPr>
              <a:t>LUT</a:t>
            </a:r>
            <a:r>
              <a:rPr lang="zh-CN" altLang="en-US" b="1" dirty="0">
                <a:solidFill>
                  <a:srgbClr val="000514"/>
                </a:solidFill>
                <a:latin typeface="Times New Roman" pitchFamily="18" charset="0"/>
                <a:cs typeface="Times New Roman" pitchFamily="18" charset="0"/>
              </a:rPr>
              <a:t>的一个输入上</a:t>
            </a:r>
          </a:p>
        </p:txBody>
      </p:sp>
    </p:spTree>
    <p:extLst>
      <p:ext uri="{BB962C8B-B14F-4D97-AF65-F5344CB8AC3E}">
        <p14:creationId xmlns:p14="http://schemas.microsoft.com/office/powerpoint/2010/main" val="4782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500"/>
                                        <p:tgtEl>
                                          <p:spTgt spid="12"/>
                                        </p:tgtEl>
                                      </p:cBhvr>
                                    </p:animEffect>
                                  </p:childTnLst>
                                </p:cTn>
                              </p:par>
                            </p:childTnLst>
                          </p:cTn>
                        </p:par>
                        <p:par>
                          <p:cTn id="8" fill="hold">
                            <p:stCondLst>
                              <p:cond delay="1500"/>
                            </p:stCondLst>
                            <p:childTnLst>
                              <p:par>
                                <p:cTn id="9" presetID="55"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strVal val="#ppt_w*0.70"/>
                                          </p:val>
                                        </p:tav>
                                        <p:tav tm="100000">
                                          <p:val>
                                            <p:strVal val="#ppt_w"/>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250"/>
                                        <p:tgtEl>
                                          <p:spTgt spid="4"/>
                                        </p:tgtEl>
                                      </p:cBhvr>
                                    </p:animEffect>
                                  </p:childTnLst>
                                </p:cTn>
                              </p:par>
                            </p:childTnLst>
                          </p:cTn>
                        </p:par>
                        <p:par>
                          <p:cTn id="19" fill="hold">
                            <p:stCondLst>
                              <p:cond delay="25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250"/>
                                        <p:tgtEl>
                                          <p:spTgt spid="1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250"/>
                                        <p:tgtEl>
                                          <p:spTgt spid="17"/>
                                        </p:tgtEl>
                                      </p:cBhvr>
                                    </p:animEffect>
                                  </p:childTnLst>
                                </p:cTn>
                              </p:par>
                            </p:childTnLst>
                          </p:cTn>
                        </p:par>
                        <p:par>
                          <p:cTn id="27" fill="hold">
                            <p:stCondLst>
                              <p:cond delay="75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250"/>
                                        <p:tgtEl>
                                          <p:spTgt spid="20"/>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250"/>
                                        <p:tgtEl>
                                          <p:spTgt spid="22"/>
                                        </p:tgtEl>
                                      </p:cBhvr>
                                    </p:animEffect>
                                  </p:childTnLst>
                                </p:cTn>
                              </p:par>
                            </p:childTnLst>
                          </p:cTn>
                        </p:par>
                        <p:par>
                          <p:cTn id="35" fill="hold">
                            <p:stCondLst>
                              <p:cond delay="1250"/>
                            </p:stCondLst>
                            <p:childTnLst>
                              <p:par>
                                <p:cTn id="36" presetID="22" presetClass="entr" presetSubtype="8"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250"/>
                                        <p:tgtEl>
                                          <p:spTgt spid="25"/>
                                        </p:tgtEl>
                                      </p:cBhvr>
                                    </p:animEffect>
                                  </p:childTnLst>
                                </p:cTn>
                              </p:par>
                            </p:childTnLst>
                          </p:cTn>
                        </p:par>
                        <p:par>
                          <p:cTn id="39" fill="hold">
                            <p:stCondLst>
                              <p:cond delay="1500"/>
                            </p:stCondLst>
                            <p:childTnLst>
                              <p:par>
                                <p:cTn id="40" presetID="22" presetClass="entr" presetSubtype="1"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up)">
                                      <p:cBhvr>
                                        <p:cTn id="42" dur="250"/>
                                        <p:tgtEl>
                                          <p:spTgt spid="26"/>
                                        </p:tgtEl>
                                      </p:cBhvr>
                                    </p:animEffect>
                                  </p:childTnLst>
                                </p:cTn>
                              </p:par>
                            </p:childTnLst>
                          </p:cTn>
                        </p:par>
                        <p:par>
                          <p:cTn id="43" fill="hold">
                            <p:stCondLst>
                              <p:cond delay="1750"/>
                            </p:stCondLst>
                            <p:childTnLst>
                              <p:par>
                                <p:cTn id="44" presetID="22" presetClass="entr" presetSubtype="8"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250"/>
                                        <p:tgtEl>
                                          <p:spTgt spid="29"/>
                                        </p:tgtEl>
                                      </p:cBhvr>
                                    </p:animEffect>
                                  </p:childTnLst>
                                </p:cTn>
                              </p:par>
                            </p:childTnLst>
                          </p:cTn>
                        </p:par>
                        <p:par>
                          <p:cTn id="47" fill="hold">
                            <p:stCondLst>
                              <p:cond delay="2000"/>
                            </p:stCondLst>
                            <p:childTnLst>
                              <p:par>
                                <p:cTn id="48" presetID="55" presetClass="entr" presetSubtype="0"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1000" fill="hold"/>
                                        <p:tgtEl>
                                          <p:spTgt spid="32"/>
                                        </p:tgtEl>
                                        <p:attrNameLst>
                                          <p:attrName>ppt_w</p:attrName>
                                        </p:attrNameLst>
                                      </p:cBhvr>
                                      <p:tavLst>
                                        <p:tav tm="0">
                                          <p:val>
                                            <p:strVal val="#ppt_w*0.70"/>
                                          </p:val>
                                        </p:tav>
                                        <p:tav tm="100000">
                                          <p:val>
                                            <p:strVal val="#ppt_w"/>
                                          </p:val>
                                        </p:tav>
                                      </p:tavLst>
                                    </p:anim>
                                    <p:anim calcmode="lin" valueType="num">
                                      <p:cBhvr>
                                        <p:cTn id="51" dur="1000" fill="hold"/>
                                        <p:tgtEl>
                                          <p:spTgt spid="32"/>
                                        </p:tgtEl>
                                        <p:attrNameLst>
                                          <p:attrName>ppt_h</p:attrName>
                                        </p:attrNameLst>
                                      </p:cBhvr>
                                      <p:tavLst>
                                        <p:tav tm="0">
                                          <p:val>
                                            <p:strVal val="#ppt_h"/>
                                          </p:val>
                                        </p:tav>
                                        <p:tav tm="100000">
                                          <p:val>
                                            <p:strVal val="#ppt_h"/>
                                          </p:val>
                                        </p:tav>
                                      </p:tavLst>
                                    </p:anim>
                                    <p:animEffect transition="in" filter="fade">
                                      <p:cBhvr>
                                        <p:cTn id="52" dur="10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heel(1)">
                                      <p:cBhvr>
                                        <p:cTn id="57" dur="1000"/>
                                        <p:tgtEl>
                                          <p:spTgt spid="33"/>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up)">
                                      <p:cBhvr>
                                        <p:cTn id="61" dur="250"/>
                                        <p:tgtEl>
                                          <p:spTgt spid="35"/>
                                        </p:tgtEl>
                                      </p:cBhvr>
                                    </p:animEffect>
                                  </p:childTnLst>
                                </p:cTn>
                              </p:par>
                            </p:childTnLst>
                          </p:cTn>
                        </p:par>
                        <p:par>
                          <p:cTn id="62" fill="hold">
                            <p:stCondLst>
                              <p:cond delay="1250"/>
                            </p:stCondLst>
                            <p:childTnLst>
                              <p:par>
                                <p:cTn id="63" presetID="22" presetClass="entr" presetSubtype="8"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250"/>
                                        <p:tgtEl>
                                          <p:spTgt spid="40"/>
                                        </p:tgtEl>
                                      </p:cBhvr>
                                    </p:animEffect>
                                  </p:childTnLst>
                                </p:cTn>
                              </p:par>
                            </p:childTnLst>
                          </p:cTn>
                        </p:par>
                        <p:par>
                          <p:cTn id="66" fill="hold">
                            <p:stCondLst>
                              <p:cond delay="1500"/>
                            </p:stCondLst>
                            <p:childTnLst>
                              <p:par>
                                <p:cTn id="67" presetID="22" presetClass="entr" presetSubtype="8" fill="hold"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left)">
                                      <p:cBhvr>
                                        <p:cTn id="69" dur="250"/>
                                        <p:tgtEl>
                                          <p:spTgt spid="44"/>
                                        </p:tgtEl>
                                      </p:cBhvr>
                                    </p:animEffect>
                                  </p:childTnLst>
                                </p:cTn>
                              </p:par>
                            </p:childTnLst>
                          </p:cTn>
                        </p:par>
                        <p:par>
                          <p:cTn id="70" fill="hold">
                            <p:stCondLst>
                              <p:cond delay="1750"/>
                            </p:stCondLst>
                            <p:childTnLst>
                              <p:par>
                                <p:cTn id="71" presetID="22" presetClass="entr" presetSubtype="1" fill="hold"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up)">
                                      <p:cBhvr>
                                        <p:cTn id="73" dur="250"/>
                                        <p:tgtEl>
                                          <p:spTgt spid="45"/>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250"/>
                                        <p:tgtEl>
                                          <p:spTgt spid="47"/>
                                        </p:tgtEl>
                                      </p:cBhvr>
                                    </p:animEffect>
                                  </p:childTnLst>
                                </p:cTn>
                              </p:par>
                            </p:childTnLst>
                          </p:cTn>
                        </p:par>
                        <p:par>
                          <p:cTn id="78" fill="hold">
                            <p:stCondLst>
                              <p:cond delay="225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250"/>
                                        <p:tgtEl>
                                          <p:spTgt spid="49"/>
                                        </p:tgtEl>
                                      </p:cBhvr>
                                    </p:animEffect>
                                  </p:childTnLst>
                                </p:cTn>
                              </p:par>
                            </p:childTnLst>
                          </p:cTn>
                        </p:par>
                        <p:par>
                          <p:cTn id="82" fill="hold">
                            <p:stCondLst>
                              <p:cond delay="2500"/>
                            </p:stCondLst>
                            <p:childTnLst>
                              <p:par>
                                <p:cTn id="83" presetID="22" presetClass="entr" presetSubtype="8" fill="hold" nodeType="after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wipe(left)">
                                      <p:cBhvr>
                                        <p:cTn id="85" dur="250"/>
                                        <p:tgtEl>
                                          <p:spTgt spid="52"/>
                                        </p:tgtEl>
                                      </p:cBhvr>
                                    </p:animEffect>
                                  </p:childTnLst>
                                </p:cTn>
                              </p:par>
                            </p:childTnLst>
                          </p:cTn>
                        </p:par>
                        <p:par>
                          <p:cTn id="86" fill="hold">
                            <p:stCondLst>
                              <p:cond delay="2750"/>
                            </p:stCondLst>
                            <p:childTnLst>
                              <p:par>
                                <p:cTn id="87" presetID="21" presetClass="entr" presetSubtype="1" fill="hold" grpId="0" nodeType="after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wheel(1)">
                                      <p:cBhvr>
                                        <p:cTn id="89" dur="1000"/>
                                        <p:tgtEl>
                                          <p:spTgt spid="54"/>
                                        </p:tgtEl>
                                      </p:cBhvr>
                                    </p:animEffect>
                                  </p:childTnLst>
                                </p:cTn>
                              </p:par>
                            </p:childTnLst>
                          </p:cTn>
                        </p:par>
                        <p:par>
                          <p:cTn id="90" fill="hold">
                            <p:stCondLst>
                              <p:cond delay="3750"/>
                            </p:stCondLst>
                            <p:childTnLst>
                              <p:par>
                                <p:cTn id="91" presetID="22" presetClass="entr" presetSubtype="8" fill="hold"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250"/>
                                        <p:tgtEl>
                                          <p:spTgt spid="56"/>
                                        </p:tgtEl>
                                      </p:cBhvr>
                                    </p:animEffect>
                                  </p:childTnLst>
                                </p:cTn>
                              </p:par>
                            </p:childTnLst>
                          </p:cTn>
                        </p:par>
                        <p:par>
                          <p:cTn id="94" fill="hold">
                            <p:stCondLst>
                              <p:cond delay="4000"/>
                            </p:stCondLst>
                            <p:childTnLst>
                              <p:par>
                                <p:cTn id="95" presetID="22" presetClass="entr" presetSubtype="1" fill="hold" nodeType="after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up)">
                                      <p:cBhvr>
                                        <p:cTn id="97" dur="250"/>
                                        <p:tgtEl>
                                          <p:spTgt spid="57"/>
                                        </p:tgtEl>
                                      </p:cBhvr>
                                    </p:animEffect>
                                  </p:childTnLst>
                                </p:cTn>
                              </p:par>
                            </p:childTnLst>
                          </p:cTn>
                        </p:par>
                        <p:par>
                          <p:cTn id="98" fill="hold">
                            <p:stCondLst>
                              <p:cond delay="4250"/>
                            </p:stCondLst>
                            <p:childTnLst>
                              <p:par>
                                <p:cTn id="99" presetID="22" presetClass="entr" presetSubtype="8" fill="hold" nodeType="after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250"/>
                                        <p:tgtEl>
                                          <p:spTgt spid="59"/>
                                        </p:tgtEl>
                                      </p:cBhvr>
                                    </p:animEffect>
                                  </p:childTnLst>
                                </p:cTn>
                              </p:par>
                            </p:childTnLst>
                          </p:cTn>
                        </p:par>
                        <p:par>
                          <p:cTn id="102" fill="hold">
                            <p:stCondLst>
                              <p:cond delay="4500"/>
                            </p:stCondLst>
                            <p:childTnLst>
                              <p:par>
                                <p:cTn id="103" presetID="21" presetClass="entr" presetSubtype="1" fill="hold" grpId="0" nodeType="after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wheel(1)">
                                      <p:cBhvr>
                                        <p:cTn id="105" dur="1000"/>
                                        <p:tgtEl>
                                          <p:spTgt spid="34"/>
                                        </p:tgtEl>
                                      </p:cBhvr>
                                    </p:animEffect>
                                  </p:childTnLst>
                                </p:cTn>
                              </p:par>
                            </p:childTnLst>
                          </p:cTn>
                        </p:par>
                        <p:par>
                          <p:cTn id="106" fill="hold">
                            <p:stCondLst>
                              <p:cond delay="5500"/>
                            </p:stCondLst>
                            <p:childTnLst>
                              <p:par>
                                <p:cTn id="107" presetID="55" presetClass="entr" presetSubtype="0" fill="hold" grpId="0" nodeType="after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p:cTn id="109" dur="1000" fill="hold"/>
                                        <p:tgtEl>
                                          <p:spTgt spid="61"/>
                                        </p:tgtEl>
                                        <p:attrNameLst>
                                          <p:attrName>ppt_w</p:attrName>
                                        </p:attrNameLst>
                                      </p:cBhvr>
                                      <p:tavLst>
                                        <p:tav tm="0">
                                          <p:val>
                                            <p:strVal val="#ppt_w*0.70"/>
                                          </p:val>
                                        </p:tav>
                                        <p:tav tm="100000">
                                          <p:val>
                                            <p:strVal val="#ppt_w"/>
                                          </p:val>
                                        </p:tav>
                                      </p:tavLst>
                                    </p:anim>
                                    <p:anim calcmode="lin" valueType="num">
                                      <p:cBhvr>
                                        <p:cTn id="110" dur="1000" fill="hold"/>
                                        <p:tgtEl>
                                          <p:spTgt spid="61"/>
                                        </p:tgtEl>
                                        <p:attrNameLst>
                                          <p:attrName>ppt_h</p:attrName>
                                        </p:attrNameLst>
                                      </p:cBhvr>
                                      <p:tavLst>
                                        <p:tav tm="0">
                                          <p:val>
                                            <p:strVal val="#ppt_h"/>
                                          </p:val>
                                        </p:tav>
                                        <p:tav tm="100000">
                                          <p:val>
                                            <p:strVal val="#ppt_h"/>
                                          </p:val>
                                        </p:tav>
                                      </p:tavLst>
                                    </p:anim>
                                    <p:animEffect transition="in" filter="fade">
                                      <p:cBhvr>
                                        <p:cTn id="111" dur="1000"/>
                                        <p:tgtEl>
                                          <p:spTgt spid="6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wipe(left)">
                                      <p:cBhvr>
                                        <p:cTn id="116" dur="500"/>
                                        <p:tgtEl>
                                          <p:spTgt spid="62"/>
                                        </p:tgtEl>
                                      </p:cBhvr>
                                    </p:animEffect>
                                  </p:childTnLst>
                                </p:cTn>
                              </p:par>
                            </p:childTnLst>
                          </p:cTn>
                        </p:par>
                        <p:par>
                          <p:cTn id="117" fill="hold">
                            <p:stCondLst>
                              <p:cond delay="500"/>
                            </p:stCondLst>
                            <p:childTnLst>
                              <p:par>
                                <p:cTn id="118" presetID="22" presetClass="entr" presetSubtype="1" fill="hold" nodeType="after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wipe(up)">
                                      <p:cBhvr>
                                        <p:cTn id="120" dur="500"/>
                                        <p:tgtEl>
                                          <p:spTgt spid="63"/>
                                        </p:tgtEl>
                                      </p:cBhvr>
                                    </p:animEffect>
                                  </p:childTnLst>
                                </p:cTn>
                              </p:par>
                            </p:childTnLst>
                          </p:cTn>
                        </p:par>
                        <p:par>
                          <p:cTn id="121" fill="hold">
                            <p:stCondLst>
                              <p:cond delay="1000"/>
                            </p:stCondLst>
                            <p:childTnLst>
                              <p:par>
                                <p:cTn id="122" presetID="22" presetClass="entr" presetSubtype="2" fill="hold" nodeType="after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wipe(right)">
                                      <p:cBhvr>
                                        <p:cTn id="124" dur="500"/>
                                        <p:tgtEl>
                                          <p:spTgt spid="66"/>
                                        </p:tgtEl>
                                      </p:cBhvr>
                                    </p:animEffect>
                                  </p:childTnLst>
                                </p:cTn>
                              </p:par>
                            </p:childTnLst>
                          </p:cTn>
                        </p:par>
                        <p:par>
                          <p:cTn id="125" fill="hold">
                            <p:stCondLst>
                              <p:cond delay="1500"/>
                            </p:stCondLst>
                            <p:childTnLst>
                              <p:par>
                                <p:cTn id="126" presetID="22" presetClass="entr" presetSubtype="4" fill="hold" nodeType="after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wipe(down)">
                                      <p:cBhvr>
                                        <p:cTn id="128" dur="500"/>
                                        <p:tgtEl>
                                          <p:spTgt spid="70"/>
                                        </p:tgtEl>
                                      </p:cBhvr>
                                    </p:animEffect>
                                  </p:childTnLst>
                                </p:cTn>
                              </p:par>
                            </p:childTnLst>
                          </p:cTn>
                        </p:par>
                        <p:par>
                          <p:cTn id="129" fill="hold">
                            <p:stCondLst>
                              <p:cond delay="2000"/>
                            </p:stCondLst>
                            <p:childTnLst>
                              <p:par>
                                <p:cTn id="130" presetID="22" presetClass="entr" presetSubtype="8" fill="hold" nodeType="afterEffect">
                                  <p:stCondLst>
                                    <p:cond delay="0"/>
                                  </p:stCondLst>
                                  <p:childTnLst>
                                    <p:set>
                                      <p:cBhvr>
                                        <p:cTn id="131" dur="1" fill="hold">
                                          <p:stCondLst>
                                            <p:cond delay="0"/>
                                          </p:stCondLst>
                                        </p:cTn>
                                        <p:tgtEl>
                                          <p:spTgt spid="72"/>
                                        </p:tgtEl>
                                        <p:attrNameLst>
                                          <p:attrName>style.visibility</p:attrName>
                                        </p:attrNameLst>
                                      </p:cBhvr>
                                      <p:to>
                                        <p:strVal val="visible"/>
                                      </p:to>
                                    </p:set>
                                    <p:animEffect transition="in" filter="wipe(left)">
                                      <p:cBhvr>
                                        <p:cTn id="132" dur="500"/>
                                        <p:tgtEl>
                                          <p:spTgt spid="72"/>
                                        </p:tgtEl>
                                      </p:cBhvr>
                                    </p:animEffect>
                                  </p:childTnLst>
                                </p:cTn>
                              </p:par>
                            </p:childTnLst>
                          </p:cTn>
                        </p:par>
                        <p:par>
                          <p:cTn id="133" fill="hold">
                            <p:stCondLst>
                              <p:cond delay="2500"/>
                            </p:stCondLst>
                            <p:childTnLst>
                              <p:par>
                                <p:cTn id="134" presetID="55" presetClass="entr" presetSubtype="0" fill="hold" grpId="0" nodeType="afterEffect">
                                  <p:stCondLst>
                                    <p:cond delay="0"/>
                                  </p:stCondLst>
                                  <p:childTnLst>
                                    <p:set>
                                      <p:cBhvr>
                                        <p:cTn id="135" dur="1" fill="hold">
                                          <p:stCondLst>
                                            <p:cond delay="0"/>
                                          </p:stCondLst>
                                        </p:cTn>
                                        <p:tgtEl>
                                          <p:spTgt spid="75"/>
                                        </p:tgtEl>
                                        <p:attrNameLst>
                                          <p:attrName>style.visibility</p:attrName>
                                        </p:attrNameLst>
                                      </p:cBhvr>
                                      <p:to>
                                        <p:strVal val="visible"/>
                                      </p:to>
                                    </p:set>
                                    <p:anim calcmode="lin" valueType="num">
                                      <p:cBhvr>
                                        <p:cTn id="136" dur="1000" fill="hold"/>
                                        <p:tgtEl>
                                          <p:spTgt spid="75"/>
                                        </p:tgtEl>
                                        <p:attrNameLst>
                                          <p:attrName>ppt_w</p:attrName>
                                        </p:attrNameLst>
                                      </p:cBhvr>
                                      <p:tavLst>
                                        <p:tav tm="0">
                                          <p:val>
                                            <p:strVal val="#ppt_w*0.70"/>
                                          </p:val>
                                        </p:tav>
                                        <p:tav tm="100000">
                                          <p:val>
                                            <p:strVal val="#ppt_w"/>
                                          </p:val>
                                        </p:tav>
                                      </p:tavLst>
                                    </p:anim>
                                    <p:anim calcmode="lin" valueType="num">
                                      <p:cBhvr>
                                        <p:cTn id="137" dur="1000" fill="hold"/>
                                        <p:tgtEl>
                                          <p:spTgt spid="75"/>
                                        </p:tgtEl>
                                        <p:attrNameLst>
                                          <p:attrName>ppt_h</p:attrName>
                                        </p:attrNameLst>
                                      </p:cBhvr>
                                      <p:tavLst>
                                        <p:tav tm="0">
                                          <p:val>
                                            <p:strVal val="#ppt_h"/>
                                          </p:val>
                                        </p:tav>
                                        <p:tav tm="100000">
                                          <p:val>
                                            <p:strVal val="#ppt_h"/>
                                          </p:val>
                                        </p:tav>
                                      </p:tavLst>
                                    </p:anim>
                                    <p:animEffect transition="in" filter="fade">
                                      <p:cBhvr>
                                        <p:cTn id="138"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32" grpId="0" animBg="1"/>
      <p:bldP spid="33" grpId="0" animBg="1"/>
      <p:bldP spid="34" grpId="0" animBg="1"/>
      <p:bldP spid="54" grpId="0" animBg="1"/>
      <p:bldP spid="61" grpId="0" animBg="1"/>
      <p:bldP spid="7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两种操作模式</a:t>
            </a:r>
          </a:p>
        </p:txBody>
      </p:sp>
      <p:sp>
        <p:nvSpPr>
          <p:cNvPr id="5" name="Rectangle 2"/>
          <p:cNvSpPr>
            <a:spLocks noGrp="1" noChangeArrowheads="1"/>
          </p:cNvSpPr>
          <p:nvPr>
            <p:ph type="title"/>
          </p:nvPr>
        </p:nvSpPr>
        <p:spPr>
          <a:xfrm>
            <a:off x="1187549" y="888447"/>
            <a:ext cx="5400675" cy="647700"/>
          </a:xfrm>
        </p:spPr>
        <p:txBody>
          <a:bodyPr/>
          <a:lstStyle/>
          <a:p>
            <a:pPr algn="l">
              <a:lnSpc>
                <a:spcPct val="125000"/>
              </a:lnSpc>
              <a:spcBef>
                <a:spcPct val="55000"/>
              </a:spcBef>
            </a:pPr>
            <a:r>
              <a:rPr lang="zh-CN" altLang="en-US" sz="2800" b="1" dirty="0">
                <a:solidFill>
                  <a:srgbClr val="FF6600"/>
                </a:solidFill>
                <a:latin typeface="Times New Roman" pitchFamily="18" charset="0"/>
                <a:cs typeface="Times New Roman" pitchFamily="18" charset="0"/>
              </a:rPr>
              <a:t>（</a:t>
            </a:r>
            <a:r>
              <a:rPr lang="en-US" altLang="zh-CN" sz="2800" b="1" dirty="0">
                <a:solidFill>
                  <a:srgbClr val="FF6600"/>
                </a:solidFill>
                <a:latin typeface="Times New Roman" pitchFamily="18" charset="0"/>
                <a:cs typeface="Times New Roman" pitchFamily="18" charset="0"/>
              </a:rPr>
              <a:t>1</a:t>
            </a:r>
            <a:r>
              <a:rPr lang="zh-CN" altLang="en-US" sz="2800" b="1" dirty="0">
                <a:solidFill>
                  <a:srgbClr val="FF6600"/>
                </a:solidFill>
                <a:latin typeface="Times New Roman" pitchFamily="18" charset="0"/>
                <a:cs typeface="Times New Roman" pitchFamily="18" charset="0"/>
              </a:rPr>
              <a:t>）普通模式</a:t>
            </a:r>
          </a:p>
        </p:txBody>
      </p:sp>
      <p:sp>
        <p:nvSpPr>
          <p:cNvPr id="8" name="Rectangle 3"/>
          <p:cNvSpPr>
            <a:spLocks noChangeArrowheads="1"/>
          </p:cNvSpPr>
          <p:nvPr/>
        </p:nvSpPr>
        <p:spPr bwMode="auto">
          <a:xfrm>
            <a:off x="3779912" y="5870444"/>
            <a:ext cx="2952328"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Cyclone 4E LE</a:t>
            </a:r>
            <a:r>
              <a:rPr lang="zh-CN" altLang="en-US" sz="2000" b="1" dirty="0">
                <a:latin typeface="Times New Roman" panose="02020603050405020304" pitchFamily="18" charset="0"/>
                <a:cs typeface="Times New Roman" panose="02020603050405020304" pitchFamily="18" charset="0"/>
              </a:rPr>
              <a:t>普通模式</a:t>
            </a:r>
          </a:p>
        </p:txBody>
      </p:sp>
      <p:grpSp>
        <p:nvGrpSpPr>
          <p:cNvPr id="3" name="组合 2"/>
          <p:cNvGrpSpPr/>
          <p:nvPr/>
        </p:nvGrpSpPr>
        <p:grpSpPr>
          <a:xfrm>
            <a:off x="1259632" y="1588794"/>
            <a:ext cx="7655007" cy="4339841"/>
            <a:chOff x="1259632" y="1588794"/>
            <a:chExt cx="7655007" cy="4339841"/>
          </a:xfrm>
        </p:grpSpPr>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9493"/>
            <a:stretch/>
          </p:blipFill>
          <p:spPr bwMode="auto">
            <a:xfrm>
              <a:off x="1259632" y="1588794"/>
              <a:ext cx="7655007" cy="43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1907704" y="2607323"/>
              <a:ext cx="2016224" cy="403252"/>
            </a:xfrm>
            <a:prstGeom prst="rect">
              <a:avLst/>
            </a:prstGeom>
            <a:solidFill>
              <a:schemeClr val="bg1"/>
            </a:solidFill>
            <a:ln>
              <a:noFill/>
            </a:ln>
            <a:effectLst/>
          </p:spPr>
          <p:txBody>
            <a:bodyPr wrap="square" anchor="ctr">
              <a:spAutoFit/>
            </a:bodyPr>
            <a:lstStyle/>
            <a:p>
              <a:pPr algn="ctr">
                <a:lnSpc>
                  <a:spcPct val="110000"/>
                </a:lnSpc>
                <a:spcAft>
                  <a:spcPts val="600"/>
                </a:spcAft>
              </a:pPr>
              <a:r>
                <a:rPr lang="zh-CN" altLang="en-US" sz="2000" b="1" dirty="0">
                  <a:solidFill>
                    <a:schemeClr val="accent6">
                      <a:lumMod val="50000"/>
                    </a:schemeClr>
                  </a:solidFill>
                  <a:latin typeface="Times New Roman" panose="02020603050405020304" pitchFamily="18" charset="0"/>
                  <a:cs typeface="Times New Roman" panose="02020603050405020304" pitchFamily="18" charset="0"/>
                </a:rPr>
                <a:t>寄存器打包输入</a:t>
              </a:r>
            </a:p>
          </p:txBody>
        </p:sp>
        <p:sp>
          <p:nvSpPr>
            <p:cNvPr id="2" name="矩形 1"/>
            <p:cNvSpPr/>
            <p:nvPr/>
          </p:nvSpPr>
          <p:spPr>
            <a:xfrm>
              <a:off x="1259632" y="4011323"/>
              <a:ext cx="1008112" cy="54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3"/>
            <p:cNvSpPr>
              <a:spLocks noChangeArrowheads="1"/>
            </p:cNvSpPr>
            <p:nvPr/>
          </p:nvSpPr>
          <p:spPr bwMode="auto">
            <a:xfrm>
              <a:off x="5256076" y="5352571"/>
              <a:ext cx="1584176" cy="403252"/>
            </a:xfrm>
            <a:prstGeom prst="rect">
              <a:avLst/>
            </a:prstGeom>
            <a:solidFill>
              <a:schemeClr val="bg1"/>
            </a:solidFill>
            <a:ln>
              <a:noFill/>
            </a:ln>
            <a:effectLst/>
          </p:spPr>
          <p:txBody>
            <a:bodyPr wrap="square" anchor="ctr">
              <a:spAutoFit/>
            </a:bodyPr>
            <a:lstStyle/>
            <a:p>
              <a:pPr algn="ctr">
                <a:lnSpc>
                  <a:spcPct val="110000"/>
                </a:lnSpc>
                <a:spcAft>
                  <a:spcPts val="600"/>
                </a:spcAft>
              </a:pPr>
              <a:r>
                <a:rPr lang="zh-CN" altLang="en-US" sz="2000" b="1" dirty="0">
                  <a:solidFill>
                    <a:schemeClr val="accent6">
                      <a:lumMod val="50000"/>
                    </a:schemeClr>
                  </a:solidFill>
                  <a:latin typeface="Times New Roman" panose="02020603050405020304" pitchFamily="18" charset="0"/>
                  <a:cs typeface="Times New Roman" panose="02020603050405020304" pitchFamily="18" charset="0"/>
                </a:rPr>
                <a:t>寄存器反馈</a:t>
              </a:r>
            </a:p>
          </p:txBody>
        </p:sp>
        <p:sp>
          <p:nvSpPr>
            <p:cNvPr id="12" name="Rectangle 3"/>
            <p:cNvSpPr>
              <a:spLocks noChangeArrowheads="1"/>
            </p:cNvSpPr>
            <p:nvPr/>
          </p:nvSpPr>
          <p:spPr bwMode="auto">
            <a:xfrm>
              <a:off x="5436096" y="5091323"/>
              <a:ext cx="1584176" cy="126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auto">
            <a:xfrm>
              <a:off x="6206480" y="1713093"/>
              <a:ext cx="2253952" cy="769441"/>
            </a:xfrm>
            <a:prstGeom prst="rect">
              <a:avLst/>
            </a:prstGeom>
            <a:solidFill>
              <a:schemeClr val="bg1"/>
            </a:solidFill>
            <a:ln>
              <a:noFill/>
            </a:ln>
            <a:effectLst/>
          </p:spPr>
          <p:txBody>
            <a:bodyPr wrap="square" anchor="ctr">
              <a:spAutoFit/>
            </a:bodyPr>
            <a:lstStyle/>
            <a:p>
              <a:pPr algn="ct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适合通用普通逻辑和组合逻辑的实现</a:t>
              </a:r>
            </a:p>
          </p:txBody>
        </p:sp>
      </p:gr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48</a:t>
            </a:fld>
            <a:endParaRPr lang="zh-CN" altLang="en-US" dirty="0"/>
          </a:p>
        </p:txBody>
      </p:sp>
    </p:spTree>
    <p:extLst>
      <p:ext uri="{BB962C8B-B14F-4D97-AF65-F5344CB8AC3E}">
        <p14:creationId xmlns:p14="http://schemas.microsoft.com/office/powerpoint/2010/main" val="411682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两种操作模式</a:t>
            </a:r>
          </a:p>
        </p:txBody>
      </p:sp>
      <p:sp>
        <p:nvSpPr>
          <p:cNvPr id="5" name="Rectangle 2"/>
          <p:cNvSpPr>
            <a:spLocks noGrp="1" noChangeArrowheads="1"/>
          </p:cNvSpPr>
          <p:nvPr>
            <p:ph type="title"/>
          </p:nvPr>
        </p:nvSpPr>
        <p:spPr>
          <a:xfrm>
            <a:off x="1187549" y="888447"/>
            <a:ext cx="5400675" cy="647700"/>
          </a:xfrm>
        </p:spPr>
        <p:txBody>
          <a:bodyPr/>
          <a:lstStyle/>
          <a:p>
            <a:pPr algn="l">
              <a:lnSpc>
                <a:spcPct val="125000"/>
              </a:lnSpc>
              <a:spcBef>
                <a:spcPct val="55000"/>
              </a:spcBef>
            </a:pPr>
            <a:r>
              <a:rPr lang="zh-CN" altLang="en-US" sz="2800" b="1" dirty="0">
                <a:solidFill>
                  <a:srgbClr val="FF6600"/>
                </a:solidFill>
                <a:latin typeface="Times New Roman" pitchFamily="18" charset="0"/>
                <a:cs typeface="Times New Roman" pitchFamily="18" charset="0"/>
              </a:rPr>
              <a:t>（</a:t>
            </a:r>
            <a:r>
              <a:rPr lang="en-US" altLang="zh-CN" sz="2800" b="1" dirty="0">
                <a:solidFill>
                  <a:srgbClr val="FF6600"/>
                </a:solidFill>
                <a:latin typeface="Times New Roman" pitchFamily="18" charset="0"/>
                <a:cs typeface="Times New Roman" pitchFamily="18" charset="0"/>
              </a:rPr>
              <a:t>2</a:t>
            </a:r>
            <a:r>
              <a:rPr lang="zh-CN" altLang="en-US" sz="2800" b="1" dirty="0">
                <a:solidFill>
                  <a:srgbClr val="FF6600"/>
                </a:solidFill>
                <a:latin typeface="Times New Roman" pitchFamily="18" charset="0"/>
                <a:cs typeface="Times New Roman" pitchFamily="18" charset="0"/>
              </a:rPr>
              <a:t>）算术模式</a:t>
            </a:r>
          </a:p>
        </p:txBody>
      </p:sp>
      <p:sp>
        <p:nvSpPr>
          <p:cNvPr id="8" name="Rectangle 3"/>
          <p:cNvSpPr>
            <a:spLocks noChangeArrowheads="1"/>
          </p:cNvSpPr>
          <p:nvPr/>
        </p:nvSpPr>
        <p:spPr bwMode="auto">
          <a:xfrm>
            <a:off x="5256076" y="5468590"/>
            <a:ext cx="2952328"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Cyclone 4E LE</a:t>
            </a:r>
            <a:r>
              <a:rPr lang="zh-CN" altLang="en-US" sz="2000" b="1" dirty="0">
                <a:latin typeface="Times New Roman" panose="02020603050405020304" pitchFamily="18" charset="0"/>
                <a:cs typeface="Times New Roman" panose="02020603050405020304" pitchFamily="18" charset="0"/>
              </a:rPr>
              <a:t>算术模式</a:t>
            </a:r>
          </a:p>
        </p:txBody>
      </p:sp>
      <p:grpSp>
        <p:nvGrpSpPr>
          <p:cNvPr id="3" name="组合 2"/>
          <p:cNvGrpSpPr/>
          <p:nvPr/>
        </p:nvGrpSpPr>
        <p:grpSpPr>
          <a:xfrm>
            <a:off x="1116012" y="1713094"/>
            <a:ext cx="7689789" cy="4812250"/>
            <a:chOff x="1116012" y="1713094"/>
            <a:chExt cx="7689789" cy="4812250"/>
          </a:xfrm>
        </p:grpSpPr>
        <p:pic>
          <p:nvPicPr>
            <p:cNvPr id="1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9015"/>
            <a:stretch/>
          </p:blipFill>
          <p:spPr bwMode="auto">
            <a:xfrm>
              <a:off x="1116013" y="1713094"/>
              <a:ext cx="7689788" cy="363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1907704" y="2147834"/>
              <a:ext cx="2016224" cy="430887"/>
            </a:xfrm>
            <a:prstGeom prst="rect">
              <a:avLst/>
            </a:prstGeom>
            <a:solidFill>
              <a:schemeClr val="bg1"/>
            </a:solidFill>
            <a:ln>
              <a:noFill/>
            </a:ln>
            <a:effectLst/>
          </p:spPr>
          <p:txBody>
            <a:bodyPr wrap="square" anchor="ctr">
              <a:spAutoFit/>
            </a:bodyPr>
            <a:lstStyle/>
            <a:p>
              <a:pPr algn="ctr">
                <a:lnSpc>
                  <a:spcPct val="110000"/>
                </a:lnSpc>
                <a:spcAft>
                  <a:spcPts val="600"/>
                </a:spcAft>
              </a:pPr>
              <a:r>
                <a:rPr lang="zh-CN" altLang="en-US" sz="2000" b="1" dirty="0">
                  <a:solidFill>
                    <a:schemeClr val="accent6">
                      <a:lumMod val="50000"/>
                    </a:schemeClr>
                  </a:solidFill>
                  <a:latin typeface="Times New Roman" panose="02020603050405020304" pitchFamily="18" charset="0"/>
                  <a:cs typeface="Times New Roman" panose="02020603050405020304" pitchFamily="18" charset="0"/>
                </a:rPr>
                <a:t>寄存器打包输入</a:t>
              </a:r>
            </a:p>
          </p:txBody>
        </p:sp>
        <p:sp>
          <p:nvSpPr>
            <p:cNvPr id="2" name="矩形 1"/>
            <p:cNvSpPr/>
            <p:nvPr/>
          </p:nvSpPr>
          <p:spPr>
            <a:xfrm>
              <a:off x="3060000" y="3060000"/>
              <a:ext cx="1044000" cy="14265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3"/>
            <p:cNvSpPr>
              <a:spLocks noChangeArrowheads="1"/>
            </p:cNvSpPr>
            <p:nvPr/>
          </p:nvSpPr>
          <p:spPr bwMode="auto">
            <a:xfrm>
              <a:off x="5580112" y="4959184"/>
              <a:ext cx="1584176" cy="126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3" name="Rectangle 3"/>
            <p:cNvSpPr>
              <a:spLocks noChangeArrowheads="1"/>
            </p:cNvSpPr>
            <p:nvPr/>
          </p:nvSpPr>
          <p:spPr bwMode="auto">
            <a:xfrm>
              <a:off x="6422503" y="1888956"/>
              <a:ext cx="2109937" cy="1107996"/>
            </a:xfrm>
            <a:prstGeom prst="rect">
              <a:avLst/>
            </a:prstGeom>
            <a:solidFill>
              <a:schemeClr val="bg1"/>
            </a:solidFill>
            <a:ln>
              <a:noFill/>
            </a:ln>
            <a:effectLst/>
          </p:spPr>
          <p:txBody>
            <a:bodyPr wrap="square" anchor="ctr">
              <a:spAutoFit/>
            </a:bodyPr>
            <a:lstStyle/>
            <a:p>
              <a:pPr algn="ct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可更好地实现加法器、计数器、累加器和比较器</a:t>
              </a:r>
            </a:p>
          </p:txBody>
        </p:sp>
        <p:sp>
          <p:nvSpPr>
            <p:cNvPr id="11" name="Rectangle 3"/>
            <p:cNvSpPr>
              <a:spLocks noChangeArrowheads="1"/>
            </p:cNvSpPr>
            <p:nvPr/>
          </p:nvSpPr>
          <p:spPr bwMode="auto">
            <a:xfrm>
              <a:off x="5508104" y="4725144"/>
              <a:ext cx="1584176" cy="403252"/>
            </a:xfrm>
            <a:prstGeom prst="rect">
              <a:avLst/>
            </a:prstGeom>
            <a:noFill/>
            <a:ln>
              <a:noFill/>
            </a:ln>
            <a:effectLst/>
          </p:spPr>
          <p:txBody>
            <a:bodyPr wrap="square" anchor="ctr">
              <a:spAutoFit/>
            </a:bodyPr>
            <a:lstStyle/>
            <a:p>
              <a:pPr algn="ctr">
                <a:lnSpc>
                  <a:spcPct val="110000"/>
                </a:lnSpc>
                <a:spcAft>
                  <a:spcPts val="600"/>
                </a:spcAft>
              </a:pPr>
              <a:r>
                <a:rPr lang="zh-CN" altLang="en-US" sz="2000" b="1" dirty="0">
                  <a:solidFill>
                    <a:schemeClr val="accent6">
                      <a:lumMod val="50000"/>
                    </a:schemeClr>
                  </a:solidFill>
                  <a:latin typeface="Times New Roman" panose="02020603050405020304" pitchFamily="18" charset="0"/>
                  <a:cs typeface="Times New Roman" panose="02020603050405020304" pitchFamily="18" charset="0"/>
                </a:rPr>
                <a:t>寄存器反馈</a:t>
              </a:r>
            </a:p>
          </p:txBody>
        </p:sp>
        <p:sp>
          <p:nvSpPr>
            <p:cNvPr id="15" name="AutoShape 6"/>
            <p:cNvSpPr>
              <a:spLocks noChangeArrowheads="1"/>
            </p:cNvSpPr>
            <p:nvPr/>
          </p:nvSpPr>
          <p:spPr bwMode="auto">
            <a:xfrm>
              <a:off x="1116012" y="5013176"/>
              <a:ext cx="3455988" cy="1512168"/>
            </a:xfrm>
            <a:prstGeom prst="wedgeRoundRectCallout">
              <a:avLst>
                <a:gd name="adj1" fmla="val 14467"/>
                <a:gd name="adj2" fmla="val -82246"/>
                <a:gd name="adj3" fmla="val 16667"/>
              </a:avLst>
            </a:prstGeom>
            <a:noFill/>
            <a:ln>
              <a:solidFill>
                <a:srgbClr val="FF0000"/>
              </a:solidFill>
              <a:headEnd/>
              <a:tailEnd/>
            </a:ln>
          </p:spPr>
          <p:style>
            <a:lnRef idx="2">
              <a:schemeClr val="accent1"/>
            </a:lnRef>
            <a:fillRef idx="1">
              <a:schemeClr val="lt1"/>
            </a:fillRef>
            <a:effectRef idx="0">
              <a:schemeClr val="accent1"/>
            </a:effectRef>
            <a:fontRef idx="minor">
              <a:schemeClr val="dk1"/>
            </a:fontRef>
          </p:style>
          <p:txBody>
            <a:bodyPr lIns="90000" tIns="46800" rIns="90000" bIns="46800" anchor="ctr"/>
            <a:lstStyle/>
            <a:p>
              <a:pPr algn="ctr">
                <a:spcBef>
                  <a:spcPct val="50000"/>
                </a:spcBef>
              </a:pPr>
              <a:r>
                <a:rPr kumimoji="1" lang="en-US" altLang="zh-CN" sz="2000" b="1" dirty="0">
                  <a:solidFill>
                    <a:srgbClr val="000000"/>
                  </a:solidFill>
                  <a:latin typeface="Times New Roman" pitchFamily="18" charset="0"/>
                  <a:ea typeface="宋体" charset="-122"/>
                </a:rPr>
                <a:t>2</a:t>
              </a:r>
              <a:r>
                <a:rPr kumimoji="1" lang="zh-CN" altLang="en-US" sz="2000" b="1" dirty="0">
                  <a:solidFill>
                    <a:srgbClr val="000000"/>
                  </a:solidFill>
                  <a:latin typeface="Times New Roman" pitchFamily="18" charset="0"/>
                  <a:ea typeface="宋体" charset="-122"/>
                </a:rPr>
                <a:t>个</a:t>
              </a:r>
              <a:r>
                <a:rPr kumimoji="1" lang="en-US" altLang="zh-CN" sz="2000" b="1" dirty="0">
                  <a:solidFill>
                    <a:srgbClr val="000000"/>
                  </a:solidFill>
                  <a:latin typeface="Times New Roman" pitchFamily="18" charset="0"/>
                  <a:ea typeface="宋体" charset="-122"/>
                </a:rPr>
                <a:t>3</a:t>
              </a:r>
              <a:r>
                <a:rPr kumimoji="1" lang="zh-CN" altLang="en-US" sz="2000" b="1" dirty="0">
                  <a:solidFill>
                    <a:srgbClr val="000000"/>
                  </a:solidFill>
                  <a:latin typeface="Times New Roman" pitchFamily="18" charset="0"/>
                  <a:ea typeface="宋体" charset="-122"/>
                </a:rPr>
                <a:t>输入</a:t>
              </a:r>
              <a:r>
                <a:rPr kumimoji="1" lang="en-US" altLang="zh-CN" sz="2000" b="1" dirty="0">
                  <a:solidFill>
                    <a:srgbClr val="000000"/>
                  </a:solidFill>
                  <a:latin typeface="Times New Roman" pitchFamily="18" charset="0"/>
                  <a:ea typeface="宋体" charset="-122"/>
                </a:rPr>
                <a:t>LUT</a:t>
              </a:r>
              <a:r>
                <a:rPr kumimoji="1" lang="zh-CN" altLang="en-US" sz="2000" b="1" dirty="0">
                  <a:solidFill>
                    <a:srgbClr val="000000"/>
                  </a:solidFill>
                  <a:latin typeface="Times New Roman" pitchFamily="18" charset="0"/>
                  <a:ea typeface="宋体" charset="-122"/>
                </a:rPr>
                <a:t>，一个用于计算，另一个用于生成进位输出信号</a:t>
              </a:r>
              <a:r>
                <a:rPr kumimoji="1" lang="en-US" altLang="zh-CN" sz="2000" b="1" dirty="0" err="1">
                  <a:solidFill>
                    <a:srgbClr val="000000"/>
                  </a:solidFill>
                  <a:latin typeface="Times New Roman" pitchFamily="18" charset="0"/>
                  <a:ea typeface="宋体" charset="-122"/>
                </a:rPr>
                <a:t>cout</a:t>
              </a:r>
              <a:r>
                <a:rPr kumimoji="1" lang="zh-CN" altLang="en-US" sz="2000" b="1" dirty="0">
                  <a:solidFill>
                    <a:srgbClr val="000000"/>
                  </a:solidFill>
                  <a:latin typeface="Times New Roman" pitchFamily="18" charset="0"/>
                  <a:ea typeface="宋体" charset="-122"/>
                </a:rPr>
                <a:t>。可被配置成一位全加器和基本进位链</a:t>
              </a:r>
            </a:p>
          </p:txBody>
        </p:sp>
      </p:gr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49</a:t>
            </a:fld>
            <a:endParaRPr lang="zh-CN" altLang="en-US" dirty="0"/>
          </a:p>
        </p:txBody>
      </p:sp>
    </p:spTree>
    <p:extLst>
      <p:ext uri="{BB962C8B-B14F-4D97-AF65-F5344CB8AC3E}">
        <p14:creationId xmlns:p14="http://schemas.microsoft.com/office/powerpoint/2010/main" val="112438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7" name="Rectangle 2"/>
          <p:cNvSpPr>
            <a:spLocks noGrp="1" noChangeArrowheads="1"/>
          </p:cNvSpPr>
          <p:nvPr/>
        </p:nvSpPr>
        <p:spPr bwMode="auto">
          <a:xfrm>
            <a:off x="1174750" y="782638"/>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§2.1.1 PLD</a:t>
            </a:r>
            <a:r>
              <a:rPr lang="zh-CN" altLang="en-US" sz="3000" b="1">
                <a:solidFill>
                  <a:srgbClr val="000000"/>
                </a:solidFill>
                <a:latin typeface="Times New Roman" pitchFamily="18" charset="0"/>
                <a:cs typeface="Times New Roman" pitchFamily="18" charset="0"/>
              </a:rPr>
              <a:t>的发展历程</a:t>
            </a:r>
          </a:p>
        </p:txBody>
      </p:sp>
      <p:sp>
        <p:nvSpPr>
          <p:cNvPr id="6148" name="矩形 8"/>
          <p:cNvSpPr>
            <a:spLocks noChangeArrowheads="1"/>
          </p:cNvSpPr>
          <p:nvPr/>
        </p:nvSpPr>
        <p:spPr bwMode="auto">
          <a:xfrm>
            <a:off x="1619250" y="1601788"/>
            <a:ext cx="7345363" cy="356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20</a:t>
            </a:r>
            <a:r>
              <a:rPr lang="zh-CN" altLang="en-US" sz="2200" b="1" dirty="0">
                <a:solidFill>
                  <a:srgbClr val="000514"/>
                </a:solidFill>
                <a:latin typeface="Times New Roman" pitchFamily="18" charset="0"/>
                <a:cs typeface="Times New Roman" pitchFamily="18" charset="0"/>
              </a:rPr>
              <a:t>世纪</a:t>
            </a:r>
            <a:r>
              <a:rPr lang="en-US" altLang="zh-CN" sz="2200" b="1" dirty="0">
                <a:solidFill>
                  <a:srgbClr val="000514"/>
                </a:solidFill>
                <a:latin typeface="Times New Roman" pitchFamily="18" charset="0"/>
                <a:cs typeface="Times New Roman" pitchFamily="18" charset="0"/>
              </a:rPr>
              <a:t>80</a:t>
            </a:r>
            <a:r>
              <a:rPr lang="zh-CN" altLang="en-US" sz="2200" b="1" dirty="0">
                <a:solidFill>
                  <a:srgbClr val="000514"/>
                </a:solidFill>
                <a:latin typeface="Times New Roman" pitchFamily="18" charset="0"/>
                <a:cs typeface="Times New Roman" pitchFamily="18" charset="0"/>
              </a:rPr>
              <a:t>年代末，新高度。</a:t>
            </a:r>
            <a:r>
              <a:rPr lang="en-US" altLang="zh-CN" sz="2200" b="1" dirty="0">
                <a:solidFill>
                  <a:srgbClr val="000514"/>
                </a:solidFill>
                <a:latin typeface="Times New Roman" pitchFamily="18" charset="0"/>
                <a:cs typeface="Times New Roman" pitchFamily="18" charset="0"/>
              </a:rPr>
              <a:t>Lattice</a:t>
            </a:r>
            <a:r>
              <a:rPr lang="zh-CN" altLang="en-US" sz="2200" b="1" dirty="0">
                <a:solidFill>
                  <a:srgbClr val="000514"/>
                </a:solidFill>
                <a:latin typeface="Times New Roman" pitchFamily="18" charset="0"/>
                <a:cs typeface="Times New Roman" pitchFamily="18" charset="0"/>
              </a:rPr>
              <a:t>公司又提出在系统可编程技术，并推出</a:t>
            </a:r>
            <a:r>
              <a:rPr lang="en-US" altLang="zh-CN" sz="2200" b="1" dirty="0">
                <a:solidFill>
                  <a:srgbClr val="000514"/>
                </a:solidFill>
                <a:latin typeface="Times New Roman" pitchFamily="18" charset="0"/>
                <a:cs typeface="Times New Roman" pitchFamily="18" charset="0"/>
              </a:rPr>
              <a:t>CPLD</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Complex Programmable Logic Device</a:t>
            </a:r>
            <a:r>
              <a:rPr lang="zh-CN" altLang="en-US" sz="2200" b="1" dirty="0">
                <a:solidFill>
                  <a:srgbClr val="000514"/>
                </a:solidFill>
                <a:latin typeface="Times New Roman" pitchFamily="18" charset="0"/>
                <a:cs typeface="Times New Roman" pitchFamily="18" charset="0"/>
              </a:rPr>
              <a:t>）器件。</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20</a:t>
            </a:r>
            <a:r>
              <a:rPr lang="zh-CN" altLang="en-US" sz="2200" b="1" dirty="0">
                <a:solidFill>
                  <a:srgbClr val="000514"/>
                </a:solidFill>
                <a:latin typeface="Times New Roman" pitchFamily="18" charset="0"/>
                <a:cs typeface="Times New Roman" pitchFamily="18" charset="0"/>
              </a:rPr>
              <a:t>世纪</a:t>
            </a:r>
            <a:r>
              <a:rPr lang="en-US" altLang="zh-CN" sz="2200" b="1" dirty="0">
                <a:solidFill>
                  <a:srgbClr val="000514"/>
                </a:solidFill>
                <a:latin typeface="Times New Roman" pitchFamily="18" charset="0"/>
                <a:cs typeface="Times New Roman" pitchFamily="18" charset="0"/>
              </a:rPr>
              <a:t>90</a:t>
            </a:r>
            <a:r>
              <a:rPr lang="zh-CN" altLang="en-US" sz="2200" b="1" dirty="0">
                <a:solidFill>
                  <a:srgbClr val="000514"/>
                </a:solidFill>
                <a:latin typeface="Times New Roman" pitchFamily="18" charset="0"/>
                <a:cs typeface="Times New Roman" pitchFamily="18" charset="0"/>
              </a:rPr>
              <a:t>年代后，飞速发展时期。器件的可用逻辑门数超过百万门，出现了内嵌复杂功能模块（加法器、乘法器、</a:t>
            </a:r>
            <a:r>
              <a:rPr lang="en-US" altLang="zh-CN" sz="2200" b="1" dirty="0">
                <a:solidFill>
                  <a:srgbClr val="000514"/>
                </a:solidFill>
                <a:latin typeface="Times New Roman" pitchFamily="18" charset="0"/>
                <a:cs typeface="Times New Roman" pitchFamily="18" charset="0"/>
              </a:rPr>
              <a:t>RAM</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CPU</a:t>
            </a:r>
            <a:r>
              <a:rPr lang="zh-CN" altLang="en-US" sz="2200" b="1" dirty="0">
                <a:solidFill>
                  <a:srgbClr val="000514"/>
                </a:solidFill>
                <a:latin typeface="Times New Roman" pitchFamily="18" charset="0"/>
                <a:cs typeface="Times New Roman" pitchFamily="18" charset="0"/>
              </a:rPr>
              <a:t>核、</a:t>
            </a:r>
            <a:r>
              <a:rPr lang="en-US" altLang="zh-CN" sz="2200" b="1" dirty="0">
                <a:solidFill>
                  <a:srgbClr val="000514"/>
                </a:solidFill>
                <a:latin typeface="Times New Roman" pitchFamily="18" charset="0"/>
                <a:cs typeface="Times New Roman" pitchFamily="18" charset="0"/>
              </a:rPr>
              <a:t>DSP</a:t>
            </a:r>
            <a:r>
              <a:rPr lang="zh-CN" altLang="en-US" sz="2200" b="1" dirty="0">
                <a:solidFill>
                  <a:srgbClr val="000514"/>
                </a:solidFill>
                <a:latin typeface="Times New Roman" pitchFamily="18" charset="0"/>
                <a:cs typeface="Times New Roman" pitchFamily="18" charset="0"/>
              </a:rPr>
              <a:t>核、</a:t>
            </a:r>
            <a:r>
              <a:rPr lang="en-US" altLang="zh-CN" sz="2200" b="1" dirty="0">
                <a:solidFill>
                  <a:srgbClr val="000514"/>
                </a:solidFill>
                <a:latin typeface="Times New Roman" pitchFamily="18" charset="0"/>
                <a:cs typeface="Times New Roman" pitchFamily="18" charset="0"/>
              </a:rPr>
              <a:t>PLL</a:t>
            </a:r>
            <a:r>
              <a:rPr lang="zh-CN" altLang="en-US" sz="2200" b="1" dirty="0">
                <a:solidFill>
                  <a:srgbClr val="000514"/>
                </a:solidFill>
                <a:latin typeface="Times New Roman" pitchFamily="18" charset="0"/>
                <a:cs typeface="Times New Roman" pitchFamily="18" charset="0"/>
              </a:rPr>
              <a:t>等）的</a:t>
            </a:r>
            <a:r>
              <a:rPr lang="en-US" altLang="zh-CN" sz="2200" b="1" dirty="0">
                <a:solidFill>
                  <a:srgbClr val="000514"/>
                </a:solidFill>
                <a:latin typeface="Times New Roman" pitchFamily="18" charset="0"/>
                <a:cs typeface="Times New Roman" pitchFamily="18" charset="0"/>
              </a:rPr>
              <a:t>SOPC</a:t>
            </a:r>
            <a:r>
              <a:rPr lang="zh-CN" altLang="en-US" sz="2200" b="1" dirty="0">
                <a:solidFill>
                  <a:srgbClr val="000514"/>
                </a:solidFill>
                <a:latin typeface="Times New Roman" pitchFamily="18" charset="0"/>
                <a:cs typeface="Times New Roman" pitchFamily="18" charset="0"/>
              </a:rPr>
              <a:t>。特别是</a:t>
            </a:r>
            <a:r>
              <a:rPr lang="en-US" altLang="zh-CN" sz="2200" b="1" dirty="0">
                <a:solidFill>
                  <a:srgbClr val="000514"/>
                </a:solidFill>
                <a:latin typeface="Times New Roman" pitchFamily="18" charset="0"/>
                <a:cs typeface="Times New Roman" pitchFamily="18" charset="0"/>
              </a:rPr>
              <a:t>21</a:t>
            </a:r>
            <a:r>
              <a:rPr lang="zh-CN" altLang="en-US" sz="2200" b="1" dirty="0">
                <a:solidFill>
                  <a:srgbClr val="000514"/>
                </a:solidFill>
                <a:latin typeface="Times New Roman" pitchFamily="18" charset="0"/>
                <a:cs typeface="Times New Roman" pitchFamily="18" charset="0"/>
              </a:rPr>
              <a:t>世纪以来，</a:t>
            </a:r>
            <a:r>
              <a:rPr lang="en-US" altLang="zh-CN" sz="2200" b="1" dirty="0">
                <a:solidFill>
                  <a:srgbClr val="000514"/>
                </a:solidFill>
                <a:latin typeface="Times New Roman" pitchFamily="18" charset="0"/>
                <a:cs typeface="Times New Roman" pitchFamily="18" charset="0"/>
              </a:rPr>
              <a:t>FPGA</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Field Programmable Gate Array</a:t>
            </a:r>
            <a:r>
              <a:rPr lang="zh-CN" altLang="en-US" sz="2200" b="1" dirty="0">
                <a:solidFill>
                  <a:srgbClr val="000514"/>
                </a:solidFill>
                <a:latin typeface="Times New Roman" pitchFamily="18" charset="0"/>
                <a:cs typeface="Times New Roman" pitchFamily="18" charset="0"/>
              </a:rPr>
              <a:t>）在逻辑规模、适用领域、工作速度、成本与功能等方面都有很大的提高和发展。</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dissolve">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dissolve">
                                      <p:cBhvr>
                                        <p:cTn id="12" dur="500"/>
                                        <p:tgtEl>
                                          <p:spTgt spid="61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7" name="Rectangle 3"/>
          <p:cNvSpPr>
            <a:spLocks noChangeArrowheads="1"/>
          </p:cNvSpPr>
          <p:nvPr/>
        </p:nvSpPr>
        <p:spPr bwMode="auto">
          <a:xfrm>
            <a:off x="899592" y="225368"/>
            <a:ext cx="8064896" cy="6516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latin typeface="Times New Roman" panose="02020603050405020304" pitchFamily="18" charset="0"/>
              <a:cs typeface="Times New Roman" panose="02020603050405020304" pitchFamily="18" charset="0"/>
            </a:endParaRPr>
          </a:p>
        </p:txBody>
      </p:sp>
      <p:pic>
        <p:nvPicPr>
          <p:cNvPr id="1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6694"/>
          <a:stretch/>
        </p:blipFill>
        <p:spPr bwMode="auto">
          <a:xfrm>
            <a:off x="1013195" y="243130"/>
            <a:ext cx="7839421" cy="575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3"/>
          <p:cNvSpPr>
            <a:spLocks noChangeArrowheads="1"/>
          </p:cNvSpPr>
          <p:nvPr/>
        </p:nvSpPr>
        <p:spPr bwMode="auto">
          <a:xfrm>
            <a:off x="3623765" y="5648450"/>
            <a:ext cx="674063" cy="144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8" name="Rectangle 3"/>
          <p:cNvSpPr>
            <a:spLocks noChangeArrowheads="1"/>
          </p:cNvSpPr>
          <p:nvPr/>
        </p:nvSpPr>
        <p:spPr bwMode="auto">
          <a:xfrm>
            <a:off x="3347864" y="5610922"/>
            <a:ext cx="1944216" cy="372153"/>
          </a:xfrm>
          <a:prstGeom prst="rect">
            <a:avLst/>
          </a:prstGeom>
          <a:noFill/>
          <a:ln>
            <a:noFill/>
          </a:ln>
          <a:effectLst/>
        </p:spPr>
        <p:txBody>
          <a:bodyPr wrap="square" anchor="ctr">
            <a:spAutoFit/>
          </a:bodyPr>
          <a:lstStyle/>
          <a:p>
            <a:pPr algn="ctr">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LAB</a:t>
            </a:r>
            <a:r>
              <a:rPr lang="zh-CN" altLang="en-US" b="1" dirty="0">
                <a:solidFill>
                  <a:srgbClr val="FF0000"/>
                </a:solidFill>
                <a:latin typeface="Times New Roman" panose="02020603050405020304" pitchFamily="18" charset="0"/>
                <a:cs typeface="Times New Roman" panose="02020603050405020304" pitchFamily="18" charset="0"/>
              </a:rPr>
              <a:t>（含</a:t>
            </a:r>
            <a:r>
              <a:rPr lang="en-US" altLang="zh-CN" b="1" dirty="0">
                <a:solidFill>
                  <a:srgbClr val="FF0000"/>
                </a:solidFill>
                <a:latin typeface="Times New Roman" panose="02020603050405020304" pitchFamily="18" charset="0"/>
                <a:cs typeface="Times New Roman" panose="02020603050405020304" pitchFamily="18" charset="0"/>
              </a:rPr>
              <a:t>16</a:t>
            </a:r>
            <a:r>
              <a:rPr lang="zh-CN" altLang="en-US" b="1" dirty="0">
                <a:solidFill>
                  <a:srgbClr val="FF0000"/>
                </a:solidFill>
                <a:latin typeface="Times New Roman" panose="02020603050405020304" pitchFamily="18" charset="0"/>
                <a:cs typeface="Times New Roman" panose="02020603050405020304" pitchFamily="18" charset="0"/>
              </a:rPr>
              <a:t>个</a:t>
            </a:r>
            <a:r>
              <a:rPr lang="en-US" altLang="zh-CN" b="1" dirty="0">
                <a:solidFill>
                  <a:srgbClr val="FF0000"/>
                </a:solidFill>
                <a:latin typeface="Times New Roman" panose="02020603050405020304" pitchFamily="18" charset="0"/>
                <a:cs typeface="Times New Roman" panose="02020603050405020304" pitchFamily="18" charset="0"/>
              </a:rPr>
              <a:t>LE</a:t>
            </a:r>
            <a:r>
              <a:rPr lang="zh-CN" altLang="en-US" b="1" dirty="0">
                <a:solidFill>
                  <a:srgbClr val="FF0000"/>
                </a:solidFill>
                <a:latin typeface="Times New Roman" panose="02020603050405020304" pitchFamily="18" charset="0"/>
                <a:cs typeface="Times New Roman" panose="02020603050405020304" pitchFamily="18" charset="0"/>
              </a:rPr>
              <a:t>）</a:t>
            </a:r>
          </a:p>
        </p:txBody>
      </p:sp>
      <p:sp>
        <p:nvSpPr>
          <p:cNvPr id="20" name="Rectangle 3"/>
          <p:cNvSpPr>
            <a:spLocks noChangeArrowheads="1"/>
          </p:cNvSpPr>
          <p:nvPr/>
        </p:nvSpPr>
        <p:spPr bwMode="auto">
          <a:xfrm>
            <a:off x="5436096" y="5634483"/>
            <a:ext cx="674063" cy="180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Rectangle 3"/>
          <p:cNvSpPr>
            <a:spLocks noChangeArrowheads="1"/>
          </p:cNvSpPr>
          <p:nvPr/>
        </p:nvSpPr>
        <p:spPr bwMode="auto">
          <a:xfrm>
            <a:off x="1115616" y="4203571"/>
            <a:ext cx="674063" cy="720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2" name="Rectangle 3"/>
          <p:cNvSpPr>
            <a:spLocks noChangeArrowheads="1"/>
          </p:cNvSpPr>
          <p:nvPr/>
        </p:nvSpPr>
        <p:spPr bwMode="auto">
          <a:xfrm>
            <a:off x="1161633" y="2835419"/>
            <a:ext cx="674063" cy="720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3" name="Rectangle 3"/>
          <p:cNvSpPr>
            <a:spLocks noChangeArrowheads="1"/>
          </p:cNvSpPr>
          <p:nvPr/>
        </p:nvSpPr>
        <p:spPr bwMode="auto">
          <a:xfrm>
            <a:off x="8100392" y="4190130"/>
            <a:ext cx="674063" cy="720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4" name="Rectangle 3"/>
          <p:cNvSpPr>
            <a:spLocks noChangeArrowheads="1"/>
          </p:cNvSpPr>
          <p:nvPr/>
        </p:nvSpPr>
        <p:spPr bwMode="auto">
          <a:xfrm>
            <a:off x="8178553" y="2546376"/>
            <a:ext cx="674063" cy="720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5" name="Rectangle 3"/>
          <p:cNvSpPr>
            <a:spLocks noChangeArrowheads="1"/>
          </p:cNvSpPr>
          <p:nvPr/>
        </p:nvSpPr>
        <p:spPr bwMode="auto">
          <a:xfrm>
            <a:off x="8051568" y="1899315"/>
            <a:ext cx="674063" cy="216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6" name="Rectangle 3"/>
          <p:cNvSpPr>
            <a:spLocks noChangeArrowheads="1"/>
          </p:cNvSpPr>
          <p:nvPr/>
        </p:nvSpPr>
        <p:spPr bwMode="auto">
          <a:xfrm>
            <a:off x="6372200" y="603171"/>
            <a:ext cx="674063" cy="216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Rectangle 3"/>
          <p:cNvSpPr>
            <a:spLocks noChangeArrowheads="1"/>
          </p:cNvSpPr>
          <p:nvPr/>
        </p:nvSpPr>
        <p:spPr bwMode="auto">
          <a:xfrm>
            <a:off x="3779911" y="2520483"/>
            <a:ext cx="360000" cy="144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0" name="Rectangle 3"/>
          <p:cNvSpPr>
            <a:spLocks noChangeArrowheads="1"/>
          </p:cNvSpPr>
          <p:nvPr/>
        </p:nvSpPr>
        <p:spPr bwMode="auto">
          <a:xfrm>
            <a:off x="6372199" y="2115339"/>
            <a:ext cx="360000" cy="144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7" name="Rectangle 3"/>
          <p:cNvSpPr>
            <a:spLocks noChangeArrowheads="1"/>
          </p:cNvSpPr>
          <p:nvPr/>
        </p:nvSpPr>
        <p:spPr bwMode="auto">
          <a:xfrm>
            <a:off x="3491880" y="2403371"/>
            <a:ext cx="972108" cy="374974"/>
          </a:xfrm>
          <a:prstGeom prst="rect">
            <a:avLst/>
          </a:prstGeom>
          <a:noFill/>
          <a:ln>
            <a:noFill/>
          </a:ln>
          <a:effectLst/>
        </p:spPr>
        <p:txBody>
          <a:bodyPr wrap="square" anchor="ctr">
            <a:spAutoFit/>
          </a:bodyPr>
          <a:lstStyle/>
          <a:p>
            <a:pPr algn="ctr">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LE</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Rectangle 3"/>
          <p:cNvSpPr>
            <a:spLocks noChangeArrowheads="1"/>
          </p:cNvSpPr>
          <p:nvPr/>
        </p:nvSpPr>
        <p:spPr bwMode="auto">
          <a:xfrm>
            <a:off x="6084168" y="1998483"/>
            <a:ext cx="972108" cy="374974"/>
          </a:xfrm>
          <a:prstGeom prst="rect">
            <a:avLst/>
          </a:prstGeom>
          <a:noFill/>
          <a:ln>
            <a:noFill/>
          </a:ln>
          <a:effectLst/>
        </p:spPr>
        <p:txBody>
          <a:bodyPr wrap="square" anchor="ctr">
            <a:spAutoFit/>
          </a:bodyPr>
          <a:lstStyle/>
          <a:p>
            <a:pPr algn="ctr">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LE</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31" name="Rectangle 3"/>
          <p:cNvSpPr>
            <a:spLocks noChangeArrowheads="1"/>
          </p:cNvSpPr>
          <p:nvPr/>
        </p:nvSpPr>
        <p:spPr bwMode="auto">
          <a:xfrm>
            <a:off x="5148065" y="5598483"/>
            <a:ext cx="1296143" cy="372153"/>
          </a:xfrm>
          <a:prstGeom prst="rect">
            <a:avLst/>
          </a:prstGeom>
          <a:noFill/>
          <a:ln>
            <a:noFill/>
          </a:ln>
          <a:effectLst/>
        </p:spPr>
        <p:txBody>
          <a:bodyPr wrap="square" anchor="ctr">
            <a:spAutoFit/>
          </a:bodyPr>
          <a:lstStyle/>
          <a:p>
            <a:pPr algn="ctr">
              <a:lnSpc>
                <a:spcPct val="110000"/>
              </a:lnSpc>
              <a:spcAft>
                <a:spcPts val="600"/>
              </a:spcAft>
            </a:pPr>
            <a:r>
              <a:rPr lang="zh-CN" altLang="en-US" b="1" dirty="0">
                <a:solidFill>
                  <a:srgbClr val="0000FF"/>
                </a:solidFill>
                <a:latin typeface="Times New Roman" panose="02020603050405020304" pitchFamily="18" charset="0"/>
                <a:cs typeface="Times New Roman" panose="02020603050405020304" pitchFamily="18" charset="0"/>
              </a:rPr>
              <a:t>局部互连</a:t>
            </a:r>
          </a:p>
        </p:txBody>
      </p:sp>
      <p:sp>
        <p:nvSpPr>
          <p:cNvPr id="32" name="Rectangle 3"/>
          <p:cNvSpPr>
            <a:spLocks noChangeArrowheads="1"/>
          </p:cNvSpPr>
          <p:nvPr/>
        </p:nvSpPr>
        <p:spPr bwMode="auto">
          <a:xfrm>
            <a:off x="7996240" y="3995880"/>
            <a:ext cx="968248"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latin typeface="Times New Roman" panose="02020603050405020304" pitchFamily="18" charset="0"/>
                <a:cs typeface="Times New Roman" panose="02020603050405020304" pitchFamily="18" charset="0"/>
              </a:rPr>
              <a:t>来自相邻块直连通路的互连</a:t>
            </a:r>
          </a:p>
        </p:txBody>
      </p:sp>
      <p:sp>
        <p:nvSpPr>
          <p:cNvPr id="33" name="Rectangle 3"/>
          <p:cNvSpPr>
            <a:spLocks noChangeArrowheads="1"/>
          </p:cNvSpPr>
          <p:nvPr/>
        </p:nvSpPr>
        <p:spPr bwMode="auto">
          <a:xfrm>
            <a:off x="7996240" y="2524069"/>
            <a:ext cx="968248"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latin typeface="Times New Roman" panose="02020603050405020304" pitchFamily="18" charset="0"/>
                <a:cs typeface="Times New Roman" panose="02020603050405020304" pitchFamily="18" charset="0"/>
              </a:rPr>
              <a:t>来自相邻块直连通路的互连</a:t>
            </a:r>
          </a:p>
        </p:txBody>
      </p:sp>
      <p:sp>
        <p:nvSpPr>
          <p:cNvPr id="34" name="Rectangle 3"/>
          <p:cNvSpPr>
            <a:spLocks noChangeArrowheads="1"/>
          </p:cNvSpPr>
          <p:nvPr/>
        </p:nvSpPr>
        <p:spPr bwMode="auto">
          <a:xfrm>
            <a:off x="7996240" y="1827307"/>
            <a:ext cx="968248" cy="372153"/>
          </a:xfrm>
          <a:prstGeom prst="rect">
            <a:avLst/>
          </a:prstGeom>
          <a:noFill/>
          <a:ln>
            <a:noFill/>
          </a:ln>
          <a:effectLst/>
        </p:spPr>
        <p:txBody>
          <a:bodyPr wrap="square" anchor="ctr">
            <a:spAutoFit/>
          </a:bodyPr>
          <a:lstStyle/>
          <a:p>
            <a:pPr algn="ctr">
              <a:lnSpc>
                <a:spcPct val="110000"/>
              </a:lnSpc>
              <a:spcAft>
                <a:spcPts val="600"/>
              </a:spcAft>
            </a:pPr>
            <a:r>
              <a:rPr lang="zh-CN" altLang="en-US" b="1" dirty="0">
                <a:solidFill>
                  <a:srgbClr val="0000FF"/>
                </a:solidFill>
                <a:latin typeface="Times New Roman" panose="02020603050405020304" pitchFamily="18" charset="0"/>
                <a:cs typeface="Times New Roman" panose="02020603050405020304" pitchFamily="18" charset="0"/>
              </a:rPr>
              <a:t>列互连</a:t>
            </a:r>
          </a:p>
        </p:txBody>
      </p:sp>
      <p:sp>
        <p:nvSpPr>
          <p:cNvPr id="35" name="Rectangle 3"/>
          <p:cNvSpPr>
            <a:spLocks noChangeArrowheads="1"/>
          </p:cNvSpPr>
          <p:nvPr/>
        </p:nvSpPr>
        <p:spPr bwMode="auto">
          <a:xfrm>
            <a:off x="6248075" y="417094"/>
            <a:ext cx="968248" cy="372153"/>
          </a:xfrm>
          <a:prstGeom prst="rect">
            <a:avLst/>
          </a:prstGeom>
          <a:noFill/>
          <a:ln>
            <a:noFill/>
          </a:ln>
          <a:effectLst/>
        </p:spPr>
        <p:txBody>
          <a:bodyPr wrap="square" anchor="ctr">
            <a:spAutoFit/>
          </a:bodyPr>
          <a:lstStyle/>
          <a:p>
            <a:pPr algn="ctr">
              <a:lnSpc>
                <a:spcPct val="110000"/>
              </a:lnSpc>
              <a:spcAft>
                <a:spcPts val="600"/>
              </a:spcAft>
            </a:pPr>
            <a:r>
              <a:rPr lang="zh-CN" altLang="en-US" b="1" dirty="0">
                <a:solidFill>
                  <a:srgbClr val="0000FF"/>
                </a:solidFill>
                <a:latin typeface="Times New Roman" panose="02020603050405020304" pitchFamily="18" charset="0"/>
                <a:cs typeface="Times New Roman" panose="02020603050405020304" pitchFamily="18" charset="0"/>
              </a:rPr>
              <a:t>行互连</a:t>
            </a:r>
          </a:p>
        </p:txBody>
      </p:sp>
      <p:sp>
        <p:nvSpPr>
          <p:cNvPr id="36" name="Rectangle 3"/>
          <p:cNvSpPr>
            <a:spLocks noChangeArrowheads="1"/>
          </p:cNvSpPr>
          <p:nvPr/>
        </p:nvSpPr>
        <p:spPr bwMode="auto">
          <a:xfrm>
            <a:off x="939456" y="4019198"/>
            <a:ext cx="968248"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latin typeface="Times New Roman" panose="02020603050405020304" pitchFamily="18" charset="0"/>
                <a:cs typeface="Times New Roman" panose="02020603050405020304" pitchFamily="18" charset="0"/>
              </a:rPr>
              <a:t>来自相邻块直连通路的互连</a:t>
            </a:r>
          </a:p>
        </p:txBody>
      </p:sp>
      <p:sp>
        <p:nvSpPr>
          <p:cNvPr id="37" name="Rectangle 3"/>
          <p:cNvSpPr>
            <a:spLocks noChangeArrowheads="1"/>
          </p:cNvSpPr>
          <p:nvPr/>
        </p:nvSpPr>
        <p:spPr bwMode="auto">
          <a:xfrm>
            <a:off x="939456" y="2547387"/>
            <a:ext cx="968248"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latin typeface="Times New Roman" panose="02020603050405020304" pitchFamily="18" charset="0"/>
                <a:cs typeface="Times New Roman" panose="02020603050405020304" pitchFamily="18" charset="0"/>
              </a:rPr>
              <a:t>来自相邻块直连通路的互连</a:t>
            </a:r>
          </a:p>
        </p:txBody>
      </p:sp>
      <p:sp>
        <p:nvSpPr>
          <p:cNvPr id="49" name="Rectangle 3"/>
          <p:cNvSpPr>
            <a:spLocks noChangeArrowheads="1"/>
          </p:cNvSpPr>
          <p:nvPr/>
        </p:nvSpPr>
        <p:spPr bwMode="auto">
          <a:xfrm>
            <a:off x="7308304" y="5430240"/>
            <a:ext cx="1584176"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solidFill>
                  <a:srgbClr val="008000"/>
                </a:solidFill>
                <a:latin typeface="Times New Roman" panose="02020603050405020304" pitchFamily="18" charset="0"/>
                <a:cs typeface="Times New Roman" panose="02020603050405020304" pitchFamily="18" charset="0"/>
              </a:rPr>
              <a:t>多个</a:t>
            </a:r>
            <a:r>
              <a:rPr lang="en-US" altLang="zh-CN" b="1" dirty="0">
                <a:solidFill>
                  <a:srgbClr val="008000"/>
                </a:solidFill>
                <a:latin typeface="Times New Roman" panose="02020603050405020304" pitchFamily="18" charset="0"/>
                <a:cs typeface="Times New Roman" panose="02020603050405020304" pitchFamily="18" charset="0"/>
              </a:rPr>
              <a:t>LE</a:t>
            </a:r>
            <a:r>
              <a:rPr lang="zh-CN" altLang="en-US" b="1" dirty="0">
                <a:solidFill>
                  <a:srgbClr val="008000"/>
                </a:solidFill>
                <a:latin typeface="Times New Roman" panose="02020603050405020304" pitchFamily="18" charset="0"/>
                <a:cs typeface="Times New Roman" panose="02020603050405020304" pitchFamily="18" charset="0"/>
              </a:rPr>
              <a:t>排列构成</a:t>
            </a:r>
            <a:r>
              <a:rPr lang="en-US" altLang="zh-CN" b="1" dirty="0">
                <a:solidFill>
                  <a:srgbClr val="008000"/>
                </a:solidFill>
                <a:latin typeface="Times New Roman" panose="02020603050405020304" pitchFamily="18" charset="0"/>
                <a:cs typeface="Times New Roman" panose="02020603050405020304" pitchFamily="18" charset="0"/>
              </a:rPr>
              <a:t>LAB</a:t>
            </a:r>
            <a:r>
              <a:rPr lang="zh-CN" altLang="en-US" b="1" dirty="0">
                <a:solidFill>
                  <a:srgbClr val="008000"/>
                </a:solidFill>
                <a:latin typeface="Times New Roman" panose="02020603050405020304" pitchFamily="18" charset="0"/>
                <a:cs typeface="Times New Roman" panose="02020603050405020304" pitchFamily="18" charset="0"/>
              </a:rPr>
              <a:t>，多个</a:t>
            </a:r>
            <a:r>
              <a:rPr lang="en-US" altLang="zh-CN" b="1" dirty="0">
                <a:solidFill>
                  <a:srgbClr val="008000"/>
                </a:solidFill>
                <a:latin typeface="Times New Roman" panose="02020603050405020304" pitchFamily="18" charset="0"/>
                <a:cs typeface="Times New Roman" panose="02020603050405020304" pitchFamily="18" charset="0"/>
              </a:rPr>
              <a:t> LAB</a:t>
            </a:r>
            <a:r>
              <a:rPr lang="zh-CN" altLang="en-US" b="1" dirty="0">
                <a:solidFill>
                  <a:srgbClr val="008000"/>
                </a:solidFill>
                <a:latin typeface="Times New Roman" panose="02020603050405020304" pitchFamily="18" charset="0"/>
                <a:cs typeface="Times New Roman" panose="02020603050405020304" pitchFamily="18" charset="0"/>
              </a:rPr>
              <a:t>排列构成</a:t>
            </a:r>
            <a:r>
              <a:rPr lang="en-US" altLang="zh-CN" b="1" dirty="0">
                <a:solidFill>
                  <a:srgbClr val="008000"/>
                </a:solidFill>
                <a:latin typeface="Times New Roman" panose="02020603050405020304" pitchFamily="18" charset="0"/>
                <a:cs typeface="Times New Roman" panose="02020603050405020304" pitchFamily="18" charset="0"/>
              </a:rPr>
              <a:t>LAB</a:t>
            </a:r>
            <a:r>
              <a:rPr lang="zh-CN" altLang="en-US" b="1" dirty="0">
                <a:solidFill>
                  <a:srgbClr val="008000"/>
                </a:solidFill>
                <a:latin typeface="Times New Roman" panose="02020603050405020304" pitchFamily="18" charset="0"/>
                <a:cs typeface="Times New Roman" panose="02020603050405020304" pitchFamily="18" charset="0"/>
              </a:rPr>
              <a:t>阵列</a:t>
            </a:r>
          </a:p>
        </p:txBody>
      </p:sp>
      <p:grpSp>
        <p:nvGrpSpPr>
          <p:cNvPr id="9232" name="组合 9231"/>
          <p:cNvGrpSpPr/>
          <p:nvPr/>
        </p:nvGrpSpPr>
        <p:grpSpPr>
          <a:xfrm>
            <a:off x="971600" y="5445224"/>
            <a:ext cx="2264619" cy="1170491"/>
            <a:chOff x="971600" y="5445224"/>
            <a:chExt cx="2264619" cy="1170491"/>
          </a:xfrm>
        </p:grpSpPr>
        <p:grpSp>
          <p:nvGrpSpPr>
            <p:cNvPr id="9217" name="组合 9216"/>
            <p:cNvGrpSpPr/>
            <p:nvPr/>
          </p:nvGrpSpPr>
          <p:grpSpPr>
            <a:xfrm>
              <a:off x="971600" y="5445224"/>
              <a:ext cx="2264619" cy="1170491"/>
              <a:chOff x="1026199" y="5597509"/>
              <a:chExt cx="2264619" cy="1170491"/>
            </a:xfrm>
          </p:grpSpPr>
          <p:sp>
            <p:nvSpPr>
              <p:cNvPr id="38" name="Rectangle 3"/>
              <p:cNvSpPr>
                <a:spLocks noChangeArrowheads="1"/>
              </p:cNvSpPr>
              <p:nvPr/>
            </p:nvSpPr>
            <p:spPr bwMode="auto">
              <a:xfrm>
                <a:off x="1994674" y="5776541"/>
                <a:ext cx="1296144" cy="397032"/>
              </a:xfrm>
              <a:prstGeom prst="rect">
                <a:avLst/>
              </a:prstGeom>
              <a:noFill/>
              <a:ln>
                <a:noFill/>
              </a:ln>
              <a:effectLst/>
            </p:spPr>
            <p:txBody>
              <a:bodyPr wrap="square" anchor="ctr">
                <a:spAutoFit/>
              </a:bodyPr>
              <a:lstStyle/>
              <a:p>
                <a:pPr algn="ctr">
                  <a:lnSpc>
                    <a:spcPct val="110000"/>
                  </a:lnSpc>
                  <a:spcAft>
                    <a:spcPts val="600"/>
                  </a:spcAft>
                </a:pPr>
                <a:r>
                  <a:rPr lang="en-US" altLang="zh-CN" b="1" dirty="0">
                    <a:solidFill>
                      <a:srgbClr val="0000FF"/>
                    </a:solidFill>
                    <a:latin typeface="Times New Roman" panose="02020603050405020304" pitchFamily="18" charset="0"/>
                    <a:cs typeface="Times New Roman" panose="02020603050405020304" pitchFamily="18" charset="0"/>
                  </a:rPr>
                  <a:t>LE</a:t>
                </a:r>
                <a:r>
                  <a:rPr lang="zh-CN" altLang="en-US" b="1" dirty="0">
                    <a:solidFill>
                      <a:srgbClr val="0000FF"/>
                    </a:solidFill>
                    <a:latin typeface="Times New Roman" panose="02020603050405020304" pitchFamily="18" charset="0"/>
                    <a:cs typeface="Times New Roman" panose="02020603050405020304" pitchFamily="18" charset="0"/>
                  </a:rPr>
                  <a:t>进位链</a:t>
                </a:r>
              </a:p>
            </p:txBody>
          </p:sp>
          <p:sp>
            <p:nvSpPr>
              <p:cNvPr id="39" name="Rectangle 3"/>
              <p:cNvSpPr>
                <a:spLocks noChangeArrowheads="1"/>
              </p:cNvSpPr>
              <p:nvPr/>
            </p:nvSpPr>
            <p:spPr bwMode="auto">
              <a:xfrm>
                <a:off x="1962304" y="6074285"/>
                <a:ext cx="792088" cy="646331"/>
              </a:xfrm>
              <a:prstGeom prst="rect">
                <a:avLst/>
              </a:prstGeom>
              <a:noFill/>
              <a:ln>
                <a:noFill/>
              </a:ln>
              <a:effectLst/>
            </p:spPr>
            <p:txBody>
              <a:bodyPr wrap="square" anchor="ctr">
                <a:spAutoFit/>
              </a:bodyPr>
              <a:lstStyle/>
              <a:p>
                <a:pPr algn="ctr">
                  <a:spcAft>
                    <a:spcPts val="600"/>
                  </a:spcAft>
                </a:pPr>
                <a:r>
                  <a:rPr lang="zh-CN" altLang="en-US" b="1" dirty="0">
                    <a:solidFill>
                      <a:srgbClr val="0000FF"/>
                    </a:solidFill>
                    <a:latin typeface="Times New Roman" panose="02020603050405020304" pitchFamily="18" charset="0"/>
                    <a:cs typeface="Times New Roman" panose="02020603050405020304" pitchFamily="18" charset="0"/>
                  </a:rPr>
                  <a:t>寄存器链</a:t>
                </a:r>
              </a:p>
            </p:txBody>
          </p:sp>
          <p:sp>
            <p:nvSpPr>
              <p:cNvPr id="40" name="Rectangle 3"/>
              <p:cNvSpPr>
                <a:spLocks noChangeArrowheads="1"/>
              </p:cNvSpPr>
              <p:nvPr/>
            </p:nvSpPr>
            <p:spPr bwMode="auto">
              <a:xfrm>
                <a:off x="1259632" y="5798599"/>
                <a:ext cx="807050" cy="374974"/>
              </a:xfrm>
              <a:prstGeom prst="rect">
                <a:avLst/>
              </a:prstGeom>
              <a:noFill/>
              <a:ln/>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LE</a:t>
                </a:r>
              </a:p>
            </p:txBody>
          </p:sp>
          <p:sp>
            <p:nvSpPr>
              <p:cNvPr id="45" name="Rectangle 3"/>
              <p:cNvSpPr>
                <a:spLocks noChangeArrowheads="1"/>
              </p:cNvSpPr>
              <p:nvPr/>
            </p:nvSpPr>
            <p:spPr bwMode="auto">
              <a:xfrm>
                <a:off x="1026199" y="5597509"/>
                <a:ext cx="2264619" cy="1170491"/>
              </a:xfrm>
              <a:prstGeom prst="rect">
                <a:avLst/>
              </a:prstGeom>
              <a:noFill/>
              <a:ln>
                <a:solidFill>
                  <a:schemeClr val="tx1">
                    <a:lumMod val="75000"/>
                    <a:lumOff val="25000"/>
                  </a:schemeClr>
                </a:solidFill>
                <a:prstDash val="sysDash"/>
              </a:ln>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10000"/>
                  </a:lnSpc>
                  <a:spcAft>
                    <a:spcPts val="600"/>
                  </a:spcAft>
                </a:pPr>
                <a:endParaRPr lang="zh-CN" altLang="en-US" b="1" dirty="0">
                  <a:solidFill>
                    <a:schemeClr val="accent6">
                      <a:lumMod val="50000"/>
                    </a:schemeClr>
                  </a:solidFill>
                  <a:latin typeface="Times New Roman" panose="02020603050405020304" pitchFamily="18" charset="0"/>
                  <a:cs typeface="Times New Roman" panose="02020603050405020304" pitchFamily="18" charset="0"/>
                </a:endParaRPr>
              </a:p>
            </p:txBody>
          </p:sp>
        </p:grpSp>
        <p:sp>
          <p:nvSpPr>
            <p:cNvPr id="50" name="Rectangle 3"/>
            <p:cNvSpPr>
              <a:spLocks noChangeArrowheads="1"/>
            </p:cNvSpPr>
            <p:nvPr/>
          </p:nvSpPr>
          <p:spPr bwMode="auto">
            <a:xfrm>
              <a:off x="1206000" y="6021288"/>
              <a:ext cx="807050" cy="374974"/>
            </a:xfrm>
            <a:prstGeom prst="rect">
              <a:avLst/>
            </a:prstGeom>
            <a:noFill/>
            <a:ln/>
          </p:spPr>
          <p:style>
            <a:lnRef idx="2">
              <a:schemeClr val="dk1"/>
            </a:lnRef>
            <a:fillRef idx="1">
              <a:schemeClr val="lt1"/>
            </a:fillRef>
            <a:effectRef idx="0">
              <a:schemeClr val="dk1"/>
            </a:effectRef>
            <a:fontRef idx="minor">
              <a:schemeClr val="dk1"/>
            </a:fontRef>
          </p:style>
          <p:txBody>
            <a:bodyPr wrap="square" anchor="ctr">
              <a:spAutoFit/>
            </a:bodyPr>
            <a:lstStyle/>
            <a:p>
              <a:pPr algn="ctr">
                <a:lnSpc>
                  <a:spcPct val="110000"/>
                </a:lnSpc>
                <a:spcAft>
                  <a:spcPts val="600"/>
                </a:spcAft>
              </a:pPr>
              <a:r>
                <a:rPr lang="en-US" altLang="zh-CN" b="1" dirty="0">
                  <a:solidFill>
                    <a:srgbClr val="FF0000"/>
                  </a:solidFill>
                  <a:latin typeface="Times New Roman" panose="02020603050405020304" pitchFamily="18" charset="0"/>
                  <a:cs typeface="Times New Roman" panose="02020603050405020304" pitchFamily="18" charset="0"/>
                </a:rPr>
                <a:t>LE</a:t>
              </a:r>
            </a:p>
          </p:txBody>
        </p:sp>
        <p:cxnSp>
          <p:nvCxnSpPr>
            <p:cNvPr id="9223" name="直接连接符 9222"/>
            <p:cNvCxnSpPr/>
            <p:nvPr/>
          </p:nvCxnSpPr>
          <p:spPr>
            <a:xfrm>
              <a:off x="2012083" y="5688000"/>
              <a:ext cx="6157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627784" y="5517232"/>
              <a:ext cx="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43608" y="5517232"/>
              <a:ext cx="1595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051200" y="5508459"/>
              <a:ext cx="0" cy="61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040400" y="6120459"/>
              <a:ext cx="16200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012083" y="5976000"/>
              <a:ext cx="6157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627784" y="5976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1043608" y="6516000"/>
              <a:ext cx="1595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1051200" y="6264000"/>
              <a:ext cx="0" cy="25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1043608" y="6272859"/>
              <a:ext cx="162000"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7" name="Rectangle 3"/>
          <p:cNvSpPr>
            <a:spLocks noChangeArrowheads="1"/>
          </p:cNvSpPr>
          <p:nvPr/>
        </p:nvSpPr>
        <p:spPr bwMode="auto">
          <a:xfrm>
            <a:off x="4644008" y="6090757"/>
            <a:ext cx="2520280" cy="403252"/>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Cyclone 4E LAB</a:t>
            </a:r>
            <a:r>
              <a:rPr lang="zh-CN" altLang="en-US" sz="2000" b="1" dirty="0">
                <a:latin typeface="Times New Roman" panose="02020603050405020304" pitchFamily="18" charset="0"/>
                <a:cs typeface="Times New Roman" panose="02020603050405020304" pitchFamily="18" charset="0"/>
              </a:rPr>
              <a:t>结构</a:t>
            </a:r>
          </a:p>
        </p:txBody>
      </p:sp>
      <p:sp>
        <p:nvSpPr>
          <p:cNvPr id="4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50</a:t>
            </a:fld>
            <a:endParaRPr lang="zh-CN" altLang="en-US" dirty="0"/>
          </a:p>
        </p:txBody>
      </p:sp>
    </p:spTree>
    <p:extLst>
      <p:ext uri="{BB962C8B-B14F-4D97-AF65-F5344CB8AC3E}">
        <p14:creationId xmlns:p14="http://schemas.microsoft.com/office/powerpoint/2010/main" val="318787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dissolv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32"/>
                                        </p:tgtEl>
                                        <p:attrNameLst>
                                          <p:attrName>style.visibility</p:attrName>
                                        </p:attrNameLst>
                                      </p:cBhvr>
                                      <p:to>
                                        <p:strVal val="visible"/>
                                      </p:to>
                                    </p:set>
                                    <p:animEffect transition="in" filter="fade">
                                      <p:cBhvr>
                                        <p:cTn id="22"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 name="矩形 40"/>
          <p:cNvSpPr/>
          <p:nvPr/>
        </p:nvSpPr>
        <p:spPr>
          <a:xfrm>
            <a:off x="1403648" y="1052736"/>
            <a:ext cx="6984776" cy="4869025"/>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rPr>
              <a:t>行互连</a:t>
            </a:r>
            <a:r>
              <a:rPr lang="zh-CN" altLang="en-US" sz="2400" b="1" dirty="0">
                <a:solidFill>
                  <a:srgbClr val="000514"/>
                </a:solidFill>
                <a:latin typeface="Times New Roman" pitchFamily="18" charset="0"/>
                <a:cs typeface="Times New Roman" pitchFamily="18" charset="0"/>
              </a:rPr>
              <a:t>：</a:t>
            </a:r>
            <a:r>
              <a:rPr lang="zh-CN" altLang="en-US" sz="2400" b="1" dirty="0">
                <a:latin typeface="Times New Roman" panose="02020603050405020304" pitchFamily="18" charset="0"/>
                <a:cs typeface="Times New Roman" panose="02020603050405020304" pitchFamily="18" charset="0"/>
              </a:rPr>
              <a:t>可以驱动</a:t>
            </a:r>
            <a:r>
              <a:rPr lang="en-US" altLang="zh-CN" sz="2400" b="1" dirty="0">
                <a:latin typeface="Times New Roman" panose="02020603050405020304" pitchFamily="18" charset="0"/>
                <a:cs typeface="Times New Roman" panose="02020603050405020304" pitchFamily="18" charset="0"/>
              </a:rPr>
              <a:t>I/O</a:t>
            </a:r>
            <a:r>
              <a:rPr lang="zh-CN" altLang="en-US" sz="2400" b="1" dirty="0">
                <a:latin typeface="Times New Roman" panose="02020603050405020304" pitchFamily="18" charset="0"/>
                <a:cs typeface="Times New Roman" panose="02020603050405020304" pitchFamily="18" charset="0"/>
              </a:rPr>
              <a:t>引脚，或馈送到其它</a:t>
            </a:r>
            <a:r>
              <a:rPr lang="en-US" altLang="zh-CN" sz="2400" b="1" dirty="0">
                <a:latin typeface="Times New Roman" panose="02020603050405020304" pitchFamily="18" charset="0"/>
                <a:cs typeface="Times New Roman" panose="02020603050405020304" pitchFamily="18" charset="0"/>
              </a:rPr>
              <a:t>LAB</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rPr>
              <a:t>列互连</a:t>
            </a:r>
            <a:r>
              <a:rPr lang="zh-CN" altLang="en-US" sz="2400" b="1" dirty="0">
                <a:solidFill>
                  <a:srgbClr val="000514"/>
                </a:solidFill>
                <a:latin typeface="Times New Roman" pitchFamily="18" charset="0"/>
                <a:cs typeface="Times New Roman" pitchFamily="18" charset="0"/>
              </a:rPr>
              <a:t>：</a:t>
            </a:r>
            <a:r>
              <a:rPr lang="zh-CN" altLang="en-US" sz="2400" b="1" dirty="0">
                <a:latin typeface="Times New Roman" panose="02020603050405020304" pitchFamily="18" charset="0"/>
                <a:cs typeface="Times New Roman" panose="02020603050405020304" pitchFamily="18" charset="0"/>
              </a:rPr>
              <a:t>连接各行，也能驱动</a:t>
            </a:r>
            <a:r>
              <a:rPr lang="en-US" altLang="zh-CN" sz="2400" b="1" dirty="0">
                <a:latin typeface="Times New Roman" panose="02020603050405020304" pitchFamily="18" charset="0"/>
                <a:cs typeface="Times New Roman" panose="02020603050405020304" pitchFamily="18" charset="0"/>
              </a:rPr>
              <a:t>I/O</a:t>
            </a:r>
            <a:r>
              <a:rPr lang="zh-CN" altLang="en-US" sz="2400" b="1" dirty="0">
                <a:latin typeface="Times New Roman" panose="02020603050405020304" pitchFamily="18" charset="0"/>
                <a:cs typeface="Times New Roman" panose="02020603050405020304" pitchFamily="18" charset="0"/>
              </a:rPr>
              <a:t>引脚。</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itchFamily="18" charset="0"/>
              </a:rPr>
              <a:t>局部互连</a:t>
            </a:r>
            <a:r>
              <a:rPr lang="zh-CN" altLang="en-US" sz="2400" b="1" dirty="0">
                <a:solidFill>
                  <a:srgbClr val="000514"/>
                </a:solidFill>
                <a:latin typeface="Times New Roman" pitchFamily="18" charset="0"/>
                <a:cs typeface="Times New Roman" pitchFamily="18" charset="0"/>
              </a:rPr>
              <a:t>：可在同一个</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的</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之间传输信号；可以连接行与列互连和在同一个</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中的</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；相邻的</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、左侧或右侧的</a:t>
            </a:r>
            <a:r>
              <a:rPr lang="en-US" altLang="zh-CN" sz="2400" b="1" dirty="0">
                <a:solidFill>
                  <a:srgbClr val="000514"/>
                </a:solidFill>
                <a:latin typeface="Times New Roman" pitchFamily="18" charset="0"/>
                <a:cs typeface="Times New Roman" pitchFamily="18" charset="0"/>
              </a:rPr>
              <a:t>PPL</a:t>
            </a:r>
            <a:r>
              <a:rPr lang="zh-CN" altLang="en-US" sz="2400" b="1" dirty="0">
                <a:solidFill>
                  <a:srgbClr val="000514"/>
                </a:solidFill>
                <a:latin typeface="Times New Roman" pitchFamily="18" charset="0"/>
                <a:cs typeface="Times New Roman" pitchFamily="18" charset="0"/>
              </a:rPr>
              <a:t>（锁相环）和</a:t>
            </a:r>
            <a:r>
              <a:rPr lang="en-US" altLang="zh-CN" sz="2400" b="1" dirty="0">
                <a:solidFill>
                  <a:srgbClr val="000514"/>
                </a:solidFill>
                <a:latin typeface="Times New Roman" pitchFamily="18" charset="0"/>
                <a:cs typeface="Times New Roman" pitchFamily="18" charset="0"/>
              </a:rPr>
              <a:t>M9K RAM</a:t>
            </a:r>
            <a:r>
              <a:rPr lang="zh-CN" altLang="en-US" sz="2400" b="1" dirty="0">
                <a:solidFill>
                  <a:srgbClr val="000514"/>
                </a:solidFill>
                <a:latin typeface="Times New Roman" pitchFamily="18" charset="0"/>
                <a:cs typeface="Times New Roman" pitchFamily="18" charset="0"/>
              </a:rPr>
              <a:t>块（嵌入式存储器）通过直连线也可以驱动一个</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的局部互连。</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itchFamily="18" charset="0"/>
              </a:rPr>
              <a:t>进位链</a:t>
            </a:r>
            <a:r>
              <a:rPr lang="zh-CN" altLang="en-US" sz="2400" b="1" dirty="0">
                <a:solidFill>
                  <a:srgbClr val="000514"/>
                </a:solidFill>
                <a:latin typeface="Times New Roman" pitchFamily="18" charset="0"/>
                <a:cs typeface="Times New Roman" pitchFamily="18" charset="0"/>
              </a:rPr>
              <a:t>：在同一个</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中，不通过局部互连，连接</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的进位输出和下一个</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的进位输入。</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itchFamily="18" charset="0"/>
              </a:rPr>
              <a:t>寄存器链</a:t>
            </a:r>
            <a:r>
              <a:rPr lang="zh-CN" altLang="en-US" sz="2400" b="1" dirty="0">
                <a:solidFill>
                  <a:srgbClr val="000514"/>
                </a:solidFill>
                <a:latin typeface="Times New Roman" pitchFamily="18" charset="0"/>
                <a:cs typeface="Times New Roman" pitchFamily="18" charset="0"/>
              </a:rPr>
              <a:t>：在同一个</a:t>
            </a:r>
            <a:r>
              <a:rPr lang="en-US" altLang="zh-CN" sz="2400" b="1" dirty="0">
                <a:solidFill>
                  <a:srgbClr val="000514"/>
                </a:solidFill>
                <a:latin typeface="Times New Roman" pitchFamily="18" charset="0"/>
                <a:cs typeface="Times New Roman" pitchFamily="18" charset="0"/>
              </a:rPr>
              <a:t>LAB</a:t>
            </a:r>
            <a:r>
              <a:rPr lang="zh-CN" altLang="en-US" sz="2400" b="1" dirty="0">
                <a:solidFill>
                  <a:srgbClr val="000514"/>
                </a:solidFill>
                <a:latin typeface="Times New Roman" pitchFamily="18" charset="0"/>
                <a:cs typeface="Times New Roman" pitchFamily="18" charset="0"/>
              </a:rPr>
              <a:t>中，不通过局部互连，连接</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的寄存器输出和下一个</a:t>
            </a:r>
            <a:r>
              <a:rPr lang="en-US" altLang="zh-CN" sz="2400" b="1" dirty="0">
                <a:solidFill>
                  <a:srgbClr val="000514"/>
                </a:solidFill>
                <a:latin typeface="Times New Roman" pitchFamily="18" charset="0"/>
                <a:cs typeface="Times New Roman" pitchFamily="18" charset="0"/>
              </a:rPr>
              <a:t>LE</a:t>
            </a:r>
            <a:r>
              <a:rPr lang="zh-CN" altLang="en-US" sz="2400" b="1" dirty="0">
                <a:solidFill>
                  <a:srgbClr val="000514"/>
                </a:solidFill>
                <a:latin typeface="Times New Roman" pitchFamily="18" charset="0"/>
                <a:cs typeface="Times New Roman" pitchFamily="18" charset="0"/>
              </a:rPr>
              <a:t>的寄存器输入。</a:t>
            </a:r>
            <a:endParaRPr lang="en-US" altLang="zh-CN" sz="2400" b="1" dirty="0">
              <a:solidFill>
                <a:srgbClr val="000514"/>
              </a:solidFill>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51</a:t>
            </a:fld>
            <a:endParaRPr lang="zh-CN" altLang="en-US" dirty="0"/>
          </a:p>
        </p:txBody>
      </p:sp>
    </p:spTree>
    <p:extLst>
      <p:ext uri="{BB962C8B-B14F-4D97-AF65-F5344CB8AC3E}">
        <p14:creationId xmlns:p14="http://schemas.microsoft.com/office/powerpoint/2010/main" val="989459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嵌入式存储器</a:t>
            </a:r>
          </a:p>
        </p:txBody>
      </p:sp>
      <p:sp>
        <p:nvSpPr>
          <p:cNvPr id="6" name="矩形 5"/>
          <p:cNvSpPr/>
          <p:nvPr/>
        </p:nvSpPr>
        <p:spPr>
          <a:xfrm>
            <a:off x="1619672" y="1032091"/>
            <a:ext cx="6984776" cy="1794337"/>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由数十个</a:t>
            </a:r>
            <a:r>
              <a:rPr lang="en-US" altLang="zh-CN" sz="2400" b="1" dirty="0">
                <a:solidFill>
                  <a:srgbClr val="000514"/>
                </a:solidFill>
                <a:latin typeface="Times New Roman" pitchFamily="18" charset="0"/>
                <a:cs typeface="Times New Roman" pitchFamily="18" charset="0"/>
              </a:rPr>
              <a:t>M9K</a:t>
            </a:r>
            <a:r>
              <a:rPr lang="zh-CN" altLang="en-US" sz="2400" b="1" dirty="0">
                <a:solidFill>
                  <a:srgbClr val="000514"/>
                </a:solidFill>
                <a:latin typeface="Times New Roman" pitchFamily="18" charset="0"/>
                <a:cs typeface="Times New Roman" pitchFamily="18" charset="0"/>
              </a:rPr>
              <a:t>的存储器块构成。</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可实现功能：</a:t>
            </a:r>
            <a:r>
              <a:rPr lang="en-US" altLang="zh-CN" sz="2400" b="1" dirty="0">
                <a:solidFill>
                  <a:srgbClr val="000514"/>
                </a:solidFill>
                <a:latin typeface="Times New Roman" pitchFamily="18" charset="0"/>
                <a:cs typeface="Times New Roman" pitchFamily="18" charset="0"/>
              </a:rPr>
              <a:t>8192</a:t>
            </a:r>
            <a:r>
              <a:rPr lang="zh-CN" altLang="en-US" sz="2400" b="1" dirty="0">
                <a:solidFill>
                  <a:srgbClr val="000514"/>
                </a:solidFill>
                <a:latin typeface="Times New Roman" pitchFamily="18" charset="0"/>
                <a:cs typeface="Times New Roman" pitchFamily="18" charset="0"/>
              </a:rPr>
              <a:t>位的</a:t>
            </a:r>
            <a:r>
              <a:rPr lang="en-US" altLang="zh-CN" sz="2400" b="1" dirty="0">
                <a:solidFill>
                  <a:srgbClr val="FF0000"/>
                </a:solidFill>
                <a:latin typeface="Times New Roman" pitchFamily="18" charset="0"/>
                <a:cs typeface="Times New Roman" pitchFamily="18" charset="0"/>
              </a:rPr>
              <a:t>RAM</a:t>
            </a:r>
            <a:r>
              <a:rPr lang="zh-CN" altLang="en-US" sz="2400" b="1" dirty="0">
                <a:solidFill>
                  <a:srgbClr val="000514"/>
                </a:solidFill>
                <a:latin typeface="Times New Roman" pitchFamily="18" charset="0"/>
                <a:cs typeface="Times New Roman" pitchFamily="18" charset="0"/>
              </a:rPr>
              <a:t>（单端口、双端口、带校验、字节使能）、</a:t>
            </a:r>
            <a:r>
              <a:rPr lang="en-US" altLang="zh-CN" sz="2400" b="1" dirty="0">
                <a:solidFill>
                  <a:srgbClr val="FF0000"/>
                </a:solidFill>
                <a:latin typeface="Times New Roman" pitchFamily="18" charset="0"/>
                <a:cs typeface="Times New Roman" pitchFamily="18" charset="0"/>
              </a:rPr>
              <a:t>ROM</a:t>
            </a:r>
            <a:r>
              <a:rPr lang="zh-CN" altLang="en-US" sz="2400" b="1" dirty="0">
                <a:solidFill>
                  <a:srgbClr val="000514"/>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移位寄存器</a:t>
            </a:r>
            <a:r>
              <a:rPr lang="zh-CN" altLang="en-US" sz="2400" b="1" dirty="0">
                <a:solidFill>
                  <a:srgbClr val="000514"/>
                </a:solidFill>
                <a:latin typeface="Times New Roman" pitchFamily="18" charset="0"/>
                <a:cs typeface="Times New Roman" pitchFamily="18" charset="0"/>
              </a:rPr>
              <a:t>、</a:t>
            </a:r>
            <a:r>
              <a:rPr lang="en-US" altLang="zh-CN" sz="2400" b="1" dirty="0">
                <a:solidFill>
                  <a:srgbClr val="FF0000"/>
                </a:solidFill>
                <a:latin typeface="Times New Roman" pitchFamily="18" charset="0"/>
                <a:cs typeface="Times New Roman" pitchFamily="18" charset="0"/>
              </a:rPr>
              <a:t>FIFO</a:t>
            </a:r>
            <a:r>
              <a:rPr lang="zh-CN" altLang="en-US" sz="2400" b="1" dirty="0">
                <a:solidFill>
                  <a:srgbClr val="000514"/>
                </a:solidFill>
                <a:latin typeface="Times New Roman" pitchFamily="18" charset="0"/>
                <a:cs typeface="Times New Roman" pitchFamily="18" charset="0"/>
              </a:rPr>
              <a:t>（先入先出）等。</a:t>
            </a:r>
            <a:endParaRPr lang="en-US" altLang="zh-CN" sz="2400" b="1" dirty="0">
              <a:solidFill>
                <a:srgbClr val="000514"/>
              </a:solidFill>
              <a:latin typeface="Times New Roman" pitchFamily="18" charset="0"/>
              <a:cs typeface="Times New Roman" pitchFamily="18" charset="0"/>
            </a:endParaRPr>
          </a:p>
        </p:txBody>
      </p:sp>
      <p:sp>
        <p:nvSpPr>
          <p:cNvPr id="5" name="Rectangle 3"/>
          <p:cNvSpPr>
            <a:spLocks noChangeArrowheads="1"/>
          </p:cNvSpPr>
          <p:nvPr/>
        </p:nvSpPr>
        <p:spPr bwMode="auto">
          <a:xfrm>
            <a:off x="1327532" y="321297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嵌入式乘法器</a:t>
            </a:r>
          </a:p>
        </p:txBody>
      </p:sp>
      <p:sp>
        <p:nvSpPr>
          <p:cNvPr id="7" name="矩形 6"/>
          <p:cNvSpPr/>
          <p:nvPr/>
        </p:nvSpPr>
        <p:spPr>
          <a:xfrm>
            <a:off x="1772072" y="3912411"/>
            <a:ext cx="6984776" cy="2683812"/>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实现</a:t>
            </a:r>
            <a:r>
              <a:rPr lang="en-US" altLang="zh-CN" sz="2400" b="1" dirty="0">
                <a:solidFill>
                  <a:srgbClr val="000514"/>
                </a:solidFill>
                <a:latin typeface="Times New Roman" pitchFamily="18" charset="0"/>
                <a:cs typeface="Times New Roman" pitchFamily="18" charset="0"/>
              </a:rPr>
              <a:t>9×9</a:t>
            </a:r>
            <a:r>
              <a:rPr lang="zh-CN" altLang="en-US" sz="2400" b="1" dirty="0">
                <a:solidFill>
                  <a:srgbClr val="000514"/>
                </a:solidFill>
                <a:latin typeface="Times New Roman" pitchFamily="18" charset="0"/>
                <a:cs typeface="Times New Roman" pitchFamily="18" charset="0"/>
              </a:rPr>
              <a:t>乘法器或</a:t>
            </a:r>
            <a:r>
              <a:rPr lang="en-US" altLang="zh-CN" sz="2400" b="1" dirty="0">
                <a:solidFill>
                  <a:srgbClr val="000514"/>
                </a:solidFill>
                <a:latin typeface="Times New Roman" pitchFamily="18" charset="0"/>
                <a:cs typeface="Times New Roman" pitchFamily="18" charset="0"/>
              </a:rPr>
              <a:t>18×18</a:t>
            </a:r>
            <a:r>
              <a:rPr lang="zh-CN" altLang="en-US" sz="2400" b="1" dirty="0">
                <a:solidFill>
                  <a:srgbClr val="000514"/>
                </a:solidFill>
                <a:latin typeface="Times New Roman" pitchFamily="18" charset="0"/>
                <a:cs typeface="Times New Roman" pitchFamily="18" charset="0"/>
              </a:rPr>
              <a:t>乘法器，乘法器的输入与输出可以选择是寄存（时序输入输出）的还是非寄存的（组合输入输出）。</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可与</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中其他资源灵活地构成适合</a:t>
            </a:r>
            <a:r>
              <a:rPr lang="en-US" altLang="zh-CN" sz="2400" b="1" dirty="0">
                <a:solidFill>
                  <a:srgbClr val="000514"/>
                </a:solidFill>
                <a:latin typeface="Times New Roman" pitchFamily="18" charset="0"/>
                <a:cs typeface="Times New Roman" pitchFamily="18" charset="0"/>
              </a:rPr>
              <a:t>DSP</a:t>
            </a:r>
            <a:r>
              <a:rPr lang="zh-CN" altLang="en-US" sz="2400" b="1" dirty="0">
                <a:solidFill>
                  <a:srgbClr val="000514"/>
                </a:solidFill>
                <a:latin typeface="Times New Roman" pitchFamily="18" charset="0"/>
                <a:cs typeface="Times New Roman" pitchFamily="18" charset="0"/>
              </a:rPr>
              <a:t>算法的</a:t>
            </a:r>
            <a:r>
              <a:rPr lang="en-US" altLang="zh-CN" sz="2400" b="1" dirty="0">
                <a:solidFill>
                  <a:srgbClr val="000514"/>
                </a:solidFill>
                <a:latin typeface="Times New Roman" pitchFamily="18" charset="0"/>
                <a:cs typeface="Times New Roman" pitchFamily="18" charset="0"/>
              </a:rPr>
              <a:t>MAC</a:t>
            </a:r>
            <a:r>
              <a:rPr lang="zh-CN" altLang="en-US" sz="2400" b="1" dirty="0">
                <a:solidFill>
                  <a:srgbClr val="000514"/>
                </a:solidFill>
                <a:latin typeface="Times New Roman" pitchFamily="18" charset="0"/>
                <a:cs typeface="Times New Roman" pitchFamily="18" charset="0"/>
              </a:rPr>
              <a:t>（乘加单元）。</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大大提高了</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在处理</a:t>
            </a:r>
            <a:r>
              <a:rPr lang="en-US" altLang="zh-CN" sz="2400" b="1" dirty="0">
                <a:solidFill>
                  <a:srgbClr val="FF0000"/>
                </a:solidFill>
                <a:latin typeface="Times New Roman" pitchFamily="18" charset="0"/>
                <a:cs typeface="Times New Roman" pitchFamily="18" charset="0"/>
              </a:rPr>
              <a:t>DSP</a:t>
            </a:r>
            <a:r>
              <a:rPr lang="zh-CN" altLang="en-US" sz="2400" b="1" dirty="0">
                <a:solidFill>
                  <a:srgbClr val="000514"/>
                </a:solidFill>
                <a:latin typeface="Times New Roman" pitchFamily="18" charset="0"/>
                <a:cs typeface="Times New Roman" pitchFamily="18" charset="0"/>
              </a:rPr>
              <a:t>任务时的能力。</a:t>
            </a:r>
            <a:endParaRPr lang="en-US" altLang="zh-CN" sz="2400" b="1" dirty="0">
              <a:solidFill>
                <a:srgbClr val="000514"/>
              </a:solidFill>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52</a:t>
            </a:fld>
            <a:endParaRPr lang="zh-CN" altLang="en-US" dirty="0"/>
          </a:p>
        </p:txBody>
      </p:sp>
    </p:spTree>
    <p:extLst>
      <p:ext uri="{BB962C8B-B14F-4D97-AF65-F5344CB8AC3E}">
        <p14:creationId xmlns:p14="http://schemas.microsoft.com/office/powerpoint/2010/main" val="38822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5295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全局时钟网络</a:t>
            </a:r>
          </a:p>
        </p:txBody>
      </p:sp>
      <p:sp>
        <p:nvSpPr>
          <p:cNvPr id="8" name="Rectangle 3"/>
          <p:cNvSpPr>
            <a:spLocks noChangeArrowheads="1"/>
          </p:cNvSpPr>
          <p:nvPr/>
        </p:nvSpPr>
        <p:spPr bwMode="auto">
          <a:xfrm>
            <a:off x="5580112" y="4675783"/>
            <a:ext cx="2160240"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Cyclone 4E</a:t>
            </a:r>
            <a:r>
              <a:rPr lang="zh-CN" altLang="en-US" sz="2000" b="1" dirty="0">
                <a:latin typeface="Times New Roman" panose="02020603050405020304" pitchFamily="18" charset="0"/>
                <a:cs typeface="Times New Roman" panose="02020603050405020304" pitchFamily="18" charset="0"/>
              </a:rPr>
              <a:t>时钟网络的时钟控制</a:t>
            </a:r>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2988"/>
          <a:stretch/>
        </p:blipFill>
        <p:spPr bwMode="auto">
          <a:xfrm>
            <a:off x="1043608" y="1363216"/>
            <a:ext cx="7825135" cy="320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635896" y="3068960"/>
            <a:ext cx="1224136" cy="12961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utoShape 6"/>
          <p:cNvSpPr>
            <a:spLocks noChangeArrowheads="1"/>
          </p:cNvSpPr>
          <p:nvPr/>
        </p:nvSpPr>
        <p:spPr bwMode="auto">
          <a:xfrm>
            <a:off x="2436291" y="4899414"/>
            <a:ext cx="2423741" cy="1512168"/>
          </a:xfrm>
          <a:prstGeom prst="wedgeRoundRectCallout">
            <a:avLst>
              <a:gd name="adj1" fmla="val 26074"/>
              <a:gd name="adj2" fmla="val -82246"/>
              <a:gd name="adj3" fmla="val 16667"/>
            </a:avLst>
          </a:prstGeom>
          <a:noFill/>
          <a:ln>
            <a:solidFill>
              <a:schemeClr val="accent6"/>
            </a:solidFill>
            <a:headEnd/>
            <a:tailEnd/>
          </a:ln>
        </p:spPr>
        <p:style>
          <a:lnRef idx="2">
            <a:schemeClr val="accent1"/>
          </a:lnRef>
          <a:fillRef idx="1">
            <a:schemeClr val="lt1"/>
          </a:fillRef>
          <a:effectRef idx="0">
            <a:schemeClr val="accent1"/>
          </a:effectRef>
          <a:fontRef idx="minor">
            <a:schemeClr val="dk1"/>
          </a:fontRef>
        </p:style>
        <p:txBody>
          <a:bodyPr lIns="90000" tIns="46800" rIns="90000" bIns="46800" anchor="ctr"/>
          <a:lstStyle/>
          <a:p>
            <a:pPr algn="ctr">
              <a:spcBef>
                <a:spcPct val="50000"/>
              </a:spcBef>
            </a:pPr>
            <a:r>
              <a:rPr kumimoji="1" lang="zh-CN" altLang="en-US" sz="2000" b="1" dirty="0">
                <a:solidFill>
                  <a:srgbClr val="000000"/>
                </a:solidFill>
                <a:latin typeface="Times New Roman" pitchFamily="18" charset="0"/>
                <a:ea typeface="宋体" charset="-122"/>
              </a:rPr>
              <a:t>嵌入式锁相环</a:t>
            </a:r>
            <a:r>
              <a:rPr kumimoji="1" lang="en-US" altLang="zh-CN" sz="2000" b="1" dirty="0">
                <a:solidFill>
                  <a:srgbClr val="000000"/>
                </a:solidFill>
                <a:latin typeface="Times New Roman" pitchFamily="18" charset="0"/>
                <a:ea typeface="宋体" charset="-122"/>
              </a:rPr>
              <a:t>PLL</a:t>
            </a:r>
            <a:r>
              <a:rPr kumimoji="1" lang="zh-CN" altLang="en-US" sz="2000" b="1" dirty="0">
                <a:solidFill>
                  <a:srgbClr val="000000"/>
                </a:solidFill>
                <a:latin typeface="Times New Roman" pitchFamily="18" charset="0"/>
                <a:ea typeface="宋体" charset="-122"/>
              </a:rPr>
              <a:t>，可以用来调整时钟信号的波形、频率和相位</a:t>
            </a:r>
          </a:p>
        </p:txBody>
      </p:sp>
      <p:sp>
        <p:nvSpPr>
          <p:cNvPr id="11" name="Rectangle 3"/>
          <p:cNvSpPr>
            <a:spLocks noChangeArrowheads="1"/>
          </p:cNvSpPr>
          <p:nvPr/>
        </p:nvSpPr>
        <p:spPr bwMode="auto">
          <a:xfrm>
            <a:off x="8028384" y="2414498"/>
            <a:ext cx="840359" cy="1446550"/>
          </a:xfrm>
          <a:prstGeom prst="rect">
            <a:avLst/>
          </a:prstGeom>
          <a:noFill/>
          <a:ln>
            <a:noFill/>
          </a:ln>
          <a:effectLst/>
        </p:spPr>
        <p:txBody>
          <a:bodyPr wrap="square" anchor="ctr">
            <a:spAutoFit/>
          </a:bodyPr>
          <a:lstStyle/>
          <a:p>
            <a:pPr algn="ct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提供同步时钟信号</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53</a:t>
            </a:fld>
            <a:endParaRPr lang="zh-CN" altLang="en-US" dirty="0"/>
          </a:p>
        </p:txBody>
      </p:sp>
    </p:spTree>
    <p:extLst>
      <p:ext uri="{BB962C8B-B14F-4D97-AF65-F5344CB8AC3E}">
        <p14:creationId xmlns:p14="http://schemas.microsoft.com/office/powerpoint/2010/main" val="13369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1000" fill="hold"/>
                                        <p:tgtEl>
                                          <p:spTgt spid="10"/>
                                        </p:tgtEl>
                                        <p:attrNameLst>
                                          <p:attrName>ppt_w</p:attrName>
                                        </p:attrNameLst>
                                      </p:cBhvr>
                                      <p:tavLst>
                                        <p:tav tm="0">
                                          <p:val>
                                            <p:strVal val="#ppt_w*0.70"/>
                                          </p:val>
                                        </p:tav>
                                        <p:tav tm="100000">
                                          <p:val>
                                            <p:strVal val="#ppt_w"/>
                                          </p:val>
                                        </p:tav>
                                      </p:tavLst>
                                    </p:anim>
                                    <p:anim calcmode="lin" valueType="num">
                                      <p:cBhvr>
                                        <p:cTn id="12" dur="1000" fill="hold"/>
                                        <p:tgtEl>
                                          <p:spTgt spid="10"/>
                                        </p:tgtEl>
                                        <p:attrNameLst>
                                          <p:attrName>ppt_h</p:attrName>
                                        </p:attrNameLst>
                                      </p:cBhvr>
                                      <p:tavLst>
                                        <p:tav tm="0">
                                          <p:val>
                                            <p:strVal val="#ppt_h"/>
                                          </p:val>
                                        </p:tav>
                                        <p:tav tm="100000">
                                          <p:val>
                                            <p:strVal val="#ppt_h"/>
                                          </p:val>
                                        </p:tav>
                                      </p:tavLst>
                                    </p:anim>
                                    <p:animEffect transition="in" filter="fade">
                                      <p:cBhvr>
                                        <p:cTn id="13" dur="1000"/>
                                        <p:tgtEl>
                                          <p:spTgt spid="10"/>
                                        </p:tgtEl>
                                      </p:cBhvr>
                                    </p:animEffect>
                                  </p:childTnLst>
                                </p:cTn>
                              </p:par>
                            </p:childTnLst>
                          </p:cTn>
                        </p:par>
                        <p:par>
                          <p:cTn id="14" fill="hold">
                            <p:stCondLst>
                              <p:cond delay="3000"/>
                            </p:stCondLst>
                            <p:childTnLst>
                              <p:par>
                                <p:cTn id="15" presetID="9"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9615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的区别</a:t>
            </a:r>
          </a:p>
        </p:txBody>
      </p:sp>
      <p:sp>
        <p:nvSpPr>
          <p:cNvPr id="8" name="矩形 7"/>
          <p:cNvSpPr/>
          <p:nvPr/>
        </p:nvSpPr>
        <p:spPr>
          <a:xfrm>
            <a:off x="1619672" y="1844824"/>
            <a:ext cx="6736134" cy="3090077"/>
          </a:xfrm>
          <a:prstGeom prst="rect">
            <a:avLst/>
          </a:prstGeom>
        </p:spPr>
        <p:txBody>
          <a:bodyPr wrap="square">
            <a:spAutoFit/>
          </a:bodyPr>
          <a:lstStyle/>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采用</a:t>
            </a:r>
            <a:r>
              <a:rPr lang="en-US" altLang="zh-CN" sz="2400" b="1" dirty="0">
                <a:solidFill>
                  <a:srgbClr val="000514"/>
                </a:solidFill>
                <a:latin typeface="Times New Roman" pitchFamily="18" charset="0"/>
                <a:cs typeface="Times New Roman" pitchFamily="18" charset="0"/>
              </a:rPr>
              <a:t>SRAM</a:t>
            </a:r>
            <a:r>
              <a:rPr lang="zh-CN" altLang="en-US" sz="2400" b="1" dirty="0">
                <a:solidFill>
                  <a:srgbClr val="000514"/>
                </a:solidFill>
                <a:latin typeface="Times New Roman" pitchFamily="18" charset="0"/>
                <a:cs typeface="Times New Roman" pitchFamily="18" charset="0"/>
              </a:rPr>
              <a:t>进行功能配置，可重复编程，但</a:t>
            </a:r>
            <a:r>
              <a:rPr lang="zh-CN" altLang="en-US" sz="2400" b="1" dirty="0">
                <a:solidFill>
                  <a:srgbClr val="0000FF"/>
                </a:solidFill>
                <a:latin typeface="Times New Roman" pitchFamily="18" charset="0"/>
                <a:cs typeface="Times New Roman" pitchFamily="18" charset="0"/>
              </a:rPr>
              <a:t>系统掉电后，</a:t>
            </a:r>
            <a:r>
              <a:rPr lang="en-US" altLang="zh-CN" sz="2400" b="1" dirty="0">
                <a:solidFill>
                  <a:srgbClr val="0000FF"/>
                </a:solidFill>
                <a:latin typeface="Times New Roman" pitchFamily="18" charset="0"/>
                <a:cs typeface="Times New Roman" pitchFamily="18" charset="0"/>
              </a:rPr>
              <a:t>SRAM</a:t>
            </a:r>
            <a:r>
              <a:rPr lang="zh-CN" altLang="en-US" sz="2400" b="1" dirty="0">
                <a:solidFill>
                  <a:srgbClr val="0000FF"/>
                </a:solidFill>
                <a:latin typeface="Times New Roman" pitchFamily="18" charset="0"/>
                <a:cs typeface="Times New Roman" pitchFamily="18" charset="0"/>
              </a:rPr>
              <a:t>中的数据丢失</a:t>
            </a:r>
            <a:r>
              <a:rPr lang="zh-CN" altLang="en-US" sz="2400" b="1" dirty="0">
                <a:solidFill>
                  <a:srgbClr val="000514"/>
                </a:solidFill>
                <a:latin typeface="Times New Roman" pitchFamily="18" charset="0"/>
                <a:cs typeface="Times New Roman" pitchFamily="18" charset="0"/>
              </a:rPr>
              <a:t>。因此，需在</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外加</a:t>
            </a:r>
            <a:r>
              <a:rPr lang="en-US" altLang="zh-CN" sz="2400" b="1" dirty="0">
                <a:solidFill>
                  <a:srgbClr val="000514"/>
                </a:solidFill>
                <a:latin typeface="Times New Roman" pitchFamily="18" charset="0"/>
                <a:cs typeface="Times New Roman" pitchFamily="18" charset="0"/>
              </a:rPr>
              <a:t>EPROM</a:t>
            </a:r>
            <a:r>
              <a:rPr lang="zh-CN" altLang="en-US" sz="2400" b="1" dirty="0">
                <a:solidFill>
                  <a:srgbClr val="000514"/>
                </a:solidFill>
                <a:latin typeface="Times New Roman" pitchFamily="18" charset="0"/>
                <a:cs typeface="Times New Roman" pitchFamily="18" charset="0"/>
              </a:rPr>
              <a:t>，将配置数据写入其中，系统每次上电自动将数据引入</a:t>
            </a:r>
            <a:r>
              <a:rPr lang="en-US" altLang="zh-CN" sz="2400" b="1" dirty="0">
                <a:solidFill>
                  <a:srgbClr val="000514"/>
                </a:solidFill>
                <a:latin typeface="Times New Roman" pitchFamily="18" charset="0"/>
                <a:cs typeface="Times New Roman" pitchFamily="18" charset="0"/>
              </a:rPr>
              <a:t>SRAM</a:t>
            </a:r>
            <a:r>
              <a:rPr lang="zh-CN" altLang="en-US" sz="2400" b="1" dirty="0">
                <a:solidFill>
                  <a:srgbClr val="000514"/>
                </a:solidFill>
                <a:latin typeface="Times New Roman" pitchFamily="18" charset="0"/>
                <a:cs typeface="Times New Roman" pitchFamily="18" charset="0"/>
              </a:rPr>
              <a:t>中。</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itchFamily="18" charset="0"/>
              </a:rPr>
              <a:t>CPLD</a:t>
            </a:r>
            <a:r>
              <a:rPr lang="zh-CN" altLang="en-US" sz="2400" b="1" dirty="0">
                <a:solidFill>
                  <a:srgbClr val="000514"/>
                </a:solidFill>
                <a:latin typeface="Times New Roman" pitchFamily="18" charset="0"/>
                <a:cs typeface="Times New Roman" pitchFamily="18" charset="0"/>
              </a:rPr>
              <a:t>器件一般采用</a:t>
            </a:r>
            <a:r>
              <a:rPr lang="en-US" altLang="zh-CN" sz="2400" b="1" dirty="0">
                <a:solidFill>
                  <a:srgbClr val="000514"/>
                </a:solidFill>
                <a:latin typeface="Times New Roman" pitchFamily="18" charset="0"/>
                <a:cs typeface="Times New Roman" pitchFamily="18" charset="0"/>
              </a:rPr>
              <a:t>EEPROM</a:t>
            </a:r>
            <a:r>
              <a:rPr lang="zh-CN" altLang="en-US" sz="2400" b="1" dirty="0">
                <a:solidFill>
                  <a:srgbClr val="000514"/>
                </a:solidFill>
                <a:latin typeface="Times New Roman" pitchFamily="18" charset="0"/>
                <a:cs typeface="Times New Roman" pitchFamily="18" charset="0"/>
              </a:rPr>
              <a:t>存储技术，可重复编程，并且</a:t>
            </a:r>
            <a:r>
              <a:rPr lang="zh-CN" altLang="en-US" sz="2400" b="1" dirty="0">
                <a:solidFill>
                  <a:srgbClr val="0000FF"/>
                </a:solidFill>
                <a:latin typeface="Times New Roman" pitchFamily="18" charset="0"/>
                <a:cs typeface="Times New Roman" pitchFamily="18" charset="0"/>
              </a:rPr>
              <a:t>系统掉电后，</a:t>
            </a:r>
            <a:r>
              <a:rPr lang="en-US" altLang="zh-CN" sz="2400" b="1" dirty="0">
                <a:solidFill>
                  <a:srgbClr val="0000FF"/>
                </a:solidFill>
                <a:latin typeface="Times New Roman" pitchFamily="18" charset="0"/>
                <a:cs typeface="Times New Roman" pitchFamily="18" charset="0"/>
              </a:rPr>
              <a:t>EEPROM</a:t>
            </a:r>
            <a:r>
              <a:rPr lang="zh-CN" altLang="en-US" sz="2400" b="1" dirty="0">
                <a:solidFill>
                  <a:srgbClr val="0000FF"/>
                </a:solidFill>
                <a:latin typeface="Times New Roman" pitchFamily="18" charset="0"/>
                <a:cs typeface="Times New Roman" pitchFamily="18" charset="0"/>
              </a:rPr>
              <a:t>中的数据不会丢失</a:t>
            </a:r>
            <a:r>
              <a:rPr lang="zh-CN" altLang="en-US" sz="2400" b="1" dirty="0">
                <a:solidFill>
                  <a:srgbClr val="000514"/>
                </a:solidFill>
                <a:latin typeface="Times New Roman" pitchFamily="18" charset="0"/>
                <a:cs typeface="Times New Roman" pitchFamily="18" charset="0"/>
              </a:rPr>
              <a:t>，适于数据的保密。</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54</a:t>
            </a:fld>
            <a:endParaRPr lang="zh-CN" altLang="en-US" dirty="0"/>
          </a:p>
        </p:txBody>
      </p:sp>
    </p:spTree>
    <p:extLst>
      <p:ext uri="{BB962C8B-B14F-4D97-AF65-F5344CB8AC3E}">
        <p14:creationId xmlns:p14="http://schemas.microsoft.com/office/powerpoint/2010/main" val="24576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dissolve">
                                      <p:cBhvr>
                                        <p:cTn id="14" dur="500"/>
                                        <p:tgtEl>
                                          <p:spTgt spid="8">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9615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的区别</a:t>
            </a:r>
          </a:p>
        </p:txBody>
      </p:sp>
      <p:sp>
        <p:nvSpPr>
          <p:cNvPr id="8" name="矩形 7"/>
          <p:cNvSpPr/>
          <p:nvPr/>
        </p:nvSpPr>
        <p:spPr>
          <a:xfrm>
            <a:off x="1619672" y="1844824"/>
            <a:ext cx="6736134" cy="2277547"/>
          </a:xfrm>
          <a:prstGeom prst="rect">
            <a:avLst/>
          </a:prstGeom>
        </p:spPr>
        <p:txBody>
          <a:bodyPr wrap="square">
            <a:spAutoFit/>
          </a:bodyPr>
          <a:lstStyle/>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FPGA</a:t>
            </a:r>
            <a:r>
              <a:rPr lang="zh-CN" altLang="en-US" sz="2400" b="1" dirty="0">
                <a:latin typeface="Times New Roman" pitchFamily="18" charset="0"/>
                <a:cs typeface="Times New Roman" panose="02020603050405020304" pitchFamily="18" charset="0"/>
              </a:rPr>
              <a:t>器件含有丰富的触发器资源，易于实现</a:t>
            </a:r>
            <a:r>
              <a:rPr lang="zh-CN" altLang="en-US" sz="2400" b="1" dirty="0">
                <a:solidFill>
                  <a:srgbClr val="0000FF"/>
                </a:solidFill>
                <a:latin typeface="Times New Roman" pitchFamily="18" charset="0"/>
                <a:cs typeface="Times New Roman" panose="02020603050405020304" pitchFamily="18" charset="0"/>
              </a:rPr>
              <a:t>时序逻辑</a:t>
            </a:r>
            <a:r>
              <a:rPr lang="zh-CN" altLang="en-US" sz="2400" b="1" dirty="0">
                <a:latin typeface="Times New Roman" pitchFamily="18" charset="0"/>
                <a:cs typeface="Times New Roman" panose="02020603050405020304" pitchFamily="18" charset="0"/>
              </a:rPr>
              <a:t>，如果要求实现较复杂的组合电路则需要几个可配置逻辑块结合起来实现。</a:t>
            </a:r>
            <a:endParaRPr lang="en-US" altLang="zh-CN" sz="2400" b="1" dirty="0">
              <a:latin typeface="Times New Roman" pitchFamily="18" charset="0"/>
              <a:cs typeface="Times New Roman" panose="02020603050405020304" pitchFamily="18" charset="0"/>
            </a:endParaRPr>
          </a:p>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CPLD</a:t>
            </a:r>
            <a:r>
              <a:rPr lang="zh-CN" altLang="en-US" sz="2400" b="1" dirty="0">
                <a:latin typeface="Times New Roman" pitchFamily="18" charset="0"/>
                <a:cs typeface="Times New Roman" panose="02020603050405020304" pitchFamily="18" charset="0"/>
              </a:rPr>
              <a:t>的与或阵列结构，使其适于实现大规模的</a:t>
            </a:r>
            <a:r>
              <a:rPr lang="zh-CN" altLang="en-US" sz="2400" b="1" dirty="0">
                <a:solidFill>
                  <a:srgbClr val="0000FF"/>
                </a:solidFill>
                <a:latin typeface="Times New Roman" pitchFamily="18" charset="0"/>
                <a:cs typeface="Times New Roman" panose="02020603050405020304" pitchFamily="18" charset="0"/>
              </a:rPr>
              <a:t>组合功能</a:t>
            </a:r>
            <a:r>
              <a:rPr lang="zh-CN" altLang="en-US" sz="2400" b="1" dirty="0">
                <a:latin typeface="Times New Roman" pitchFamily="18" charset="0"/>
                <a:cs typeface="Times New Roman" panose="02020603050405020304" pitchFamily="18" charset="0"/>
              </a:rPr>
              <a:t>，但触发器资源相对较少。</a:t>
            </a:r>
            <a:endParaRPr lang="en-US" altLang="zh-CN" sz="2400" b="1" dirty="0">
              <a:latin typeface="Times New Roman" pitchFamily="18" charset="0"/>
              <a:cs typeface="Times New Roman" panose="02020603050405020304"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55</a:t>
            </a:fld>
            <a:endParaRPr lang="zh-CN" altLang="en-US" dirty="0"/>
          </a:p>
        </p:txBody>
      </p:sp>
    </p:spTree>
    <p:extLst>
      <p:ext uri="{BB962C8B-B14F-4D97-AF65-F5344CB8AC3E}">
        <p14:creationId xmlns:p14="http://schemas.microsoft.com/office/powerpoint/2010/main" val="80822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9615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的区别</a:t>
            </a:r>
          </a:p>
        </p:txBody>
      </p:sp>
      <p:sp>
        <p:nvSpPr>
          <p:cNvPr id="8" name="矩形 7"/>
          <p:cNvSpPr/>
          <p:nvPr/>
        </p:nvSpPr>
        <p:spPr>
          <a:xfrm>
            <a:off x="1619672" y="1844824"/>
            <a:ext cx="6736134" cy="3650230"/>
          </a:xfrm>
          <a:prstGeom prst="rect">
            <a:avLst/>
          </a:prstGeom>
        </p:spPr>
        <p:txBody>
          <a:bodyPr wrap="square">
            <a:spAutoFit/>
          </a:bodyPr>
          <a:lstStyle/>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FPGA</a:t>
            </a:r>
            <a:r>
              <a:rPr lang="zh-CN" altLang="en-US" sz="2400" b="1" dirty="0">
                <a:latin typeface="Times New Roman" pitchFamily="18" charset="0"/>
                <a:cs typeface="Times New Roman" panose="02020603050405020304" pitchFamily="18" charset="0"/>
              </a:rPr>
              <a:t>为</a:t>
            </a:r>
            <a:r>
              <a:rPr lang="zh-CN" altLang="en-US" sz="2400" b="1" dirty="0">
                <a:solidFill>
                  <a:srgbClr val="0000FF"/>
                </a:solidFill>
                <a:latin typeface="Times New Roman" pitchFamily="18" charset="0"/>
                <a:cs typeface="Times New Roman" panose="02020603050405020304" pitchFamily="18" charset="0"/>
              </a:rPr>
              <a:t>细粒度</a:t>
            </a:r>
            <a:r>
              <a:rPr lang="zh-CN" altLang="en-US" sz="2400" b="1" dirty="0">
                <a:latin typeface="Times New Roman" pitchFamily="18" charset="0"/>
                <a:cs typeface="Times New Roman" panose="02020603050405020304" pitchFamily="18" charset="0"/>
              </a:rPr>
              <a:t>结构，内部有丰富连线资源，可配置逻辑块分块较小，芯片的</a:t>
            </a:r>
            <a:r>
              <a:rPr lang="zh-CN" altLang="en-US" sz="2400" b="1" dirty="0">
                <a:solidFill>
                  <a:srgbClr val="0000FF"/>
                </a:solidFill>
                <a:latin typeface="Times New Roman" pitchFamily="18" charset="0"/>
                <a:cs typeface="Times New Roman" panose="02020603050405020304" pitchFamily="18" charset="0"/>
              </a:rPr>
              <a:t>利用率较高</a:t>
            </a:r>
            <a:r>
              <a:rPr lang="zh-CN" altLang="en-US" sz="2400" b="1" dirty="0">
                <a:latin typeface="Times New Roman" pitchFamily="18" charset="0"/>
                <a:cs typeface="Times New Roman" panose="02020603050405020304" pitchFamily="18" charset="0"/>
              </a:rPr>
              <a:t>。</a:t>
            </a:r>
            <a:endParaRPr lang="en-US" altLang="zh-CN" sz="2400" b="1" dirty="0">
              <a:latin typeface="Times New Roman" pitchFamily="18" charset="0"/>
              <a:cs typeface="Times New Roman" panose="02020603050405020304" pitchFamily="18" charset="0"/>
            </a:endParaRPr>
          </a:p>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CPLD</a:t>
            </a:r>
            <a:r>
              <a:rPr lang="zh-CN" altLang="en-US" sz="2400" b="1" dirty="0">
                <a:latin typeface="Times New Roman" pitchFamily="18" charset="0"/>
                <a:cs typeface="Times New Roman" panose="02020603050405020304" pitchFamily="18" charset="0"/>
              </a:rPr>
              <a:t>为</a:t>
            </a:r>
            <a:r>
              <a:rPr lang="zh-CN" altLang="en-US" sz="2400" b="1" dirty="0">
                <a:solidFill>
                  <a:srgbClr val="0000FF"/>
                </a:solidFill>
                <a:latin typeface="Times New Roman" pitchFamily="18" charset="0"/>
                <a:cs typeface="Times New Roman" panose="02020603050405020304" pitchFamily="18" charset="0"/>
              </a:rPr>
              <a:t>粗粒度</a:t>
            </a:r>
            <a:r>
              <a:rPr lang="zh-CN" altLang="en-US" sz="2400" b="1" dirty="0">
                <a:latin typeface="Times New Roman" pitchFamily="18" charset="0"/>
                <a:cs typeface="Times New Roman" panose="02020603050405020304" pitchFamily="18" charset="0"/>
              </a:rPr>
              <a:t>结构，宏单元的与或阵列较大，通常不能完全被应用，且宏单元之间主要通过高速数据通道连接，其容量有限，限制了器件的灵活布线，因此</a:t>
            </a:r>
            <a:r>
              <a:rPr lang="en-US" altLang="zh-CN" sz="2400" b="1" dirty="0">
                <a:latin typeface="Times New Roman" pitchFamily="18" charset="0"/>
                <a:cs typeface="Times New Roman" panose="02020603050405020304" pitchFamily="18" charset="0"/>
              </a:rPr>
              <a:t>CPLD</a:t>
            </a:r>
            <a:r>
              <a:rPr lang="zh-CN" altLang="en-US" sz="2400" b="1" dirty="0">
                <a:solidFill>
                  <a:srgbClr val="0000FF"/>
                </a:solidFill>
                <a:latin typeface="Times New Roman" pitchFamily="18" charset="0"/>
                <a:cs typeface="Times New Roman" panose="02020603050405020304" pitchFamily="18" charset="0"/>
              </a:rPr>
              <a:t>利用率较</a:t>
            </a:r>
            <a:r>
              <a:rPr lang="en-US" altLang="zh-CN" sz="2400" b="1" dirty="0">
                <a:solidFill>
                  <a:srgbClr val="0000FF"/>
                </a:solidFill>
                <a:latin typeface="Times New Roman" pitchFamily="18" charset="0"/>
                <a:cs typeface="Times New Roman" panose="02020603050405020304" pitchFamily="18" charset="0"/>
              </a:rPr>
              <a:t>FPGA</a:t>
            </a:r>
            <a:r>
              <a:rPr lang="zh-CN" altLang="en-US" sz="2400" b="1" dirty="0">
                <a:solidFill>
                  <a:srgbClr val="0000FF"/>
                </a:solidFill>
                <a:latin typeface="Times New Roman" pitchFamily="18" charset="0"/>
                <a:cs typeface="Times New Roman" panose="02020603050405020304" pitchFamily="18" charset="0"/>
              </a:rPr>
              <a:t>器件低</a:t>
            </a:r>
            <a:r>
              <a:rPr lang="zh-CN" altLang="en-US" sz="2400" b="1" dirty="0">
                <a:latin typeface="Times New Roman" pitchFamily="18" charset="0"/>
                <a:cs typeface="Times New Roman" panose="02020603050405020304" pitchFamily="18" charset="0"/>
              </a:rPr>
              <a:t>。 </a:t>
            </a:r>
          </a:p>
          <a:p>
            <a:pPr marL="342000" indent="-342000">
              <a:lnSpc>
                <a:spcPct val="110000"/>
              </a:lnSpc>
              <a:spcAft>
                <a:spcPts val="1200"/>
              </a:spcAft>
              <a:buClr>
                <a:schemeClr val="tx1"/>
              </a:buClr>
              <a:buFont typeface="Wingdings" pitchFamily="2" charset="2"/>
              <a:buChar char="Ø"/>
            </a:pPr>
            <a:endParaRPr lang="zh-CN" altLang="en-US"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56</a:t>
            </a:fld>
            <a:endParaRPr lang="zh-CN" altLang="en-US" dirty="0"/>
          </a:p>
        </p:txBody>
      </p:sp>
    </p:spTree>
    <p:extLst>
      <p:ext uri="{BB962C8B-B14F-4D97-AF65-F5344CB8AC3E}">
        <p14:creationId xmlns:p14="http://schemas.microsoft.com/office/powerpoint/2010/main" val="396061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9615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的区别</a:t>
            </a:r>
          </a:p>
        </p:txBody>
      </p:sp>
      <p:sp>
        <p:nvSpPr>
          <p:cNvPr id="8" name="矩形 7"/>
          <p:cNvSpPr/>
          <p:nvPr/>
        </p:nvSpPr>
        <p:spPr>
          <a:xfrm>
            <a:off x="1619672" y="1844824"/>
            <a:ext cx="6736134" cy="3463192"/>
          </a:xfrm>
          <a:prstGeom prst="rect">
            <a:avLst/>
          </a:prstGeom>
        </p:spPr>
        <p:txBody>
          <a:bodyPr wrap="square">
            <a:spAutoFit/>
          </a:bodyPr>
          <a:lstStyle/>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FPGA</a:t>
            </a:r>
            <a:r>
              <a:rPr lang="zh-CN" altLang="en-US" sz="2400" b="1" dirty="0">
                <a:latin typeface="Times New Roman" pitchFamily="18" charset="0"/>
                <a:cs typeface="Times New Roman" panose="02020603050405020304" pitchFamily="18" charset="0"/>
              </a:rPr>
              <a:t>为</a:t>
            </a:r>
            <a:r>
              <a:rPr lang="zh-CN" altLang="en-US" sz="2400" b="1" dirty="0">
                <a:solidFill>
                  <a:srgbClr val="0000FF"/>
                </a:solidFill>
                <a:latin typeface="Times New Roman" pitchFamily="18" charset="0"/>
              </a:rPr>
              <a:t>非连续式布线，</a:t>
            </a:r>
            <a:r>
              <a:rPr lang="zh-CN" altLang="en-US" sz="2400" b="1" dirty="0">
                <a:latin typeface="Times New Roman" pitchFamily="18" charset="0"/>
              </a:rPr>
              <a:t>在每次编程时实现的逻辑功能一样，但</a:t>
            </a:r>
            <a:r>
              <a:rPr lang="zh-CN" altLang="en-US" sz="2400" b="1" dirty="0">
                <a:solidFill>
                  <a:srgbClr val="0000FF"/>
                </a:solidFill>
                <a:latin typeface="Times New Roman" pitchFamily="18" charset="0"/>
              </a:rPr>
              <a:t>走的路线不同</a:t>
            </a:r>
            <a:r>
              <a:rPr lang="zh-CN" altLang="en-US" sz="2400" b="1" dirty="0">
                <a:latin typeface="Times New Roman" pitchFamily="18" charset="0"/>
              </a:rPr>
              <a:t>，因此</a:t>
            </a:r>
            <a:r>
              <a:rPr lang="zh-CN" altLang="en-US" sz="2400" b="1" dirty="0">
                <a:solidFill>
                  <a:srgbClr val="0000FF"/>
                </a:solidFill>
                <a:latin typeface="Times New Roman" pitchFamily="18" charset="0"/>
              </a:rPr>
              <a:t>延时不易控制</a:t>
            </a:r>
            <a:r>
              <a:rPr lang="zh-CN" altLang="en-US" sz="2400" b="1" dirty="0">
                <a:latin typeface="Times New Roman" pitchFamily="18" charset="0"/>
              </a:rPr>
              <a:t>，要求开发软件允许工程师对关键的路线给予限制</a:t>
            </a:r>
            <a:r>
              <a:rPr lang="zh-CN" altLang="en-US" sz="2400" b="1" dirty="0">
                <a:latin typeface="Times New Roman" pitchFamily="18" charset="0"/>
                <a:cs typeface="Times New Roman" panose="02020603050405020304" pitchFamily="18" charset="0"/>
              </a:rPr>
              <a:t>。</a:t>
            </a:r>
            <a:endParaRPr lang="en-US" altLang="zh-CN" sz="2400" b="1" dirty="0">
              <a:latin typeface="Times New Roman" pitchFamily="18" charset="0"/>
              <a:cs typeface="Times New Roman" panose="02020603050405020304" pitchFamily="18" charset="0"/>
            </a:endParaRPr>
          </a:p>
          <a:p>
            <a:pPr marL="342000" indent="-342000">
              <a:lnSpc>
                <a:spcPct val="110000"/>
              </a:lnSpc>
              <a:spcAft>
                <a:spcPts val="1200"/>
              </a:spcAft>
              <a:buClr>
                <a:schemeClr val="tx1"/>
              </a:buClr>
              <a:buFont typeface="Wingdings" pitchFamily="2" charset="2"/>
              <a:buChar char="Ø"/>
            </a:pPr>
            <a:r>
              <a:rPr lang="en-US" altLang="zh-CN" sz="2400" b="1" dirty="0">
                <a:solidFill>
                  <a:srgbClr val="FF0000"/>
                </a:solidFill>
                <a:latin typeface="Times New Roman" pitchFamily="18" charset="0"/>
                <a:cs typeface="Times New Roman" panose="02020603050405020304" pitchFamily="18" charset="0"/>
              </a:rPr>
              <a:t>CPLD</a:t>
            </a:r>
            <a:r>
              <a:rPr lang="zh-CN" altLang="en-US" sz="2400" b="1" dirty="0">
                <a:latin typeface="Times New Roman" pitchFamily="18" charset="0"/>
              </a:rPr>
              <a:t>为</a:t>
            </a:r>
            <a:r>
              <a:rPr lang="zh-CN" altLang="en-US" sz="2400" b="1" dirty="0">
                <a:solidFill>
                  <a:srgbClr val="0000FF"/>
                </a:solidFill>
                <a:latin typeface="Times New Roman" pitchFamily="18" charset="0"/>
              </a:rPr>
              <a:t>连续式布线，</a:t>
            </a:r>
            <a:r>
              <a:rPr lang="zh-CN" altLang="en-US" sz="2400" b="1" dirty="0">
                <a:latin typeface="Times New Roman" pitchFamily="18" charset="0"/>
              </a:rPr>
              <a:t>每次</a:t>
            </a:r>
            <a:r>
              <a:rPr lang="zh-CN" altLang="en-US" sz="2400" b="1" dirty="0">
                <a:solidFill>
                  <a:srgbClr val="0000FF"/>
                </a:solidFill>
                <a:latin typeface="Times New Roman" pitchFamily="18" charset="0"/>
              </a:rPr>
              <a:t>布线路径一样</a:t>
            </a:r>
            <a:r>
              <a:rPr lang="zh-CN" altLang="en-US" sz="2400" b="1" dirty="0">
                <a:latin typeface="Times New Roman" pitchFamily="18" charset="0"/>
              </a:rPr>
              <a:t>，消除了分段式互连结构在定时上的差异，并在逻辑单元之间提供快速且具有固定延时的通路。</a:t>
            </a:r>
            <a:r>
              <a:rPr lang="en-US" altLang="zh-CN" sz="2400" b="1" dirty="0">
                <a:latin typeface="Times New Roman" pitchFamily="18" charset="0"/>
              </a:rPr>
              <a:t>CPLD</a:t>
            </a:r>
            <a:r>
              <a:rPr lang="zh-CN" altLang="en-US" sz="2400" b="1" dirty="0">
                <a:latin typeface="Times New Roman" pitchFamily="18" charset="0"/>
              </a:rPr>
              <a:t>的</a:t>
            </a:r>
            <a:r>
              <a:rPr lang="zh-CN" altLang="en-US" sz="2400" b="1" dirty="0">
                <a:solidFill>
                  <a:srgbClr val="0000FF"/>
                </a:solidFill>
                <a:latin typeface="Times New Roman" pitchFamily="18" charset="0"/>
              </a:rPr>
              <a:t>延时较小</a:t>
            </a:r>
            <a:r>
              <a:rPr lang="zh-CN" altLang="en-US" sz="2400" b="1" dirty="0">
                <a:latin typeface="Times New Roman" pitchFamily="18" charset="0"/>
              </a:rPr>
              <a:t>。</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57</a:t>
            </a:fld>
            <a:endParaRPr lang="zh-CN" altLang="en-US" dirty="0"/>
          </a:p>
        </p:txBody>
      </p:sp>
    </p:spTree>
    <p:extLst>
      <p:ext uri="{BB962C8B-B14F-4D97-AF65-F5344CB8AC3E}">
        <p14:creationId xmlns:p14="http://schemas.microsoft.com/office/powerpoint/2010/main" val="51322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的区别</a:t>
            </a:r>
          </a:p>
        </p:txBody>
      </p:sp>
      <p:graphicFrame>
        <p:nvGraphicFramePr>
          <p:cNvPr id="7" name="表格 6"/>
          <p:cNvGraphicFramePr>
            <a:graphicFrameLocks noGrp="1"/>
          </p:cNvGraphicFramePr>
          <p:nvPr>
            <p:extLst>
              <p:ext uri="{D42A27DB-BD31-4B8C-83A1-F6EECF244321}">
                <p14:modId xmlns:p14="http://schemas.microsoft.com/office/powerpoint/2010/main" val="3642153099"/>
              </p:ext>
            </p:extLst>
          </p:nvPr>
        </p:nvGraphicFramePr>
        <p:xfrm>
          <a:off x="1188488" y="1340768"/>
          <a:ext cx="7776000" cy="4854960"/>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gridCol w="2844000">
                  <a:extLst>
                    <a:ext uri="{9D8B030D-6E8A-4147-A177-3AD203B41FA5}">
                      <a16:colId xmlns:a16="http://schemas.microsoft.com/office/drawing/2014/main" val="20001"/>
                    </a:ext>
                  </a:extLst>
                </a:gridCol>
                <a:gridCol w="3384000">
                  <a:extLst>
                    <a:ext uri="{9D8B030D-6E8A-4147-A177-3AD203B41FA5}">
                      <a16:colId xmlns:a16="http://schemas.microsoft.com/office/drawing/2014/main" val="20002"/>
                    </a:ext>
                  </a:extLst>
                </a:gridCol>
              </a:tblGrid>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CPLD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FPGA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内部结构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与或阵列（乘积项）</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查找表</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程序存储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内部</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EEPROM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SRAM</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，外挂</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EPROM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资源类型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组合电路资源丰富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触发器资源丰富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集成度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使用场合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完成控制逻辑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能完成比较复杂的算法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速度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其他资源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EAB</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（嵌入阵列块），锁相环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保密性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可加密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一般不能保密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58</a:t>
            </a:fld>
            <a:endParaRPr lang="zh-CN" altLang="en-US" dirty="0"/>
          </a:p>
        </p:txBody>
      </p:sp>
    </p:spTree>
    <p:extLst>
      <p:ext uri="{BB962C8B-B14F-4D97-AF65-F5344CB8AC3E}">
        <p14:creationId xmlns:p14="http://schemas.microsoft.com/office/powerpoint/2010/main" val="2018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67353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CPLD</a:t>
            </a:r>
            <a:r>
              <a:rPr lang="zh-CN" altLang="en-US" sz="2800" b="1" dirty="0">
                <a:solidFill>
                  <a:srgbClr val="0070C0"/>
                </a:solidFill>
                <a:latin typeface="Times New Roman" pitchFamily="18" charset="0"/>
                <a:cs typeface="Times New Roman" pitchFamily="18" charset="0"/>
              </a:rPr>
              <a:t>与</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的选择</a:t>
            </a:r>
          </a:p>
        </p:txBody>
      </p:sp>
      <p:sp>
        <p:nvSpPr>
          <p:cNvPr id="8" name="Text Box 3"/>
          <p:cNvSpPr txBox="1">
            <a:spLocks noChangeArrowheads="1"/>
          </p:cNvSpPr>
          <p:nvPr/>
        </p:nvSpPr>
        <p:spPr bwMode="auto">
          <a:xfrm>
            <a:off x="1909292" y="1916832"/>
            <a:ext cx="6300000" cy="956288"/>
          </a:xfrm>
          <a:prstGeom prst="rect">
            <a:avLst/>
          </a:prstGeom>
          <a:ln/>
        </p:spPr>
        <p:style>
          <a:lnRef idx="1">
            <a:schemeClr val="accent5"/>
          </a:lnRef>
          <a:fillRef idx="2">
            <a:schemeClr val="accent5"/>
          </a:fillRef>
          <a:effectRef idx="1">
            <a:schemeClr val="accent5"/>
          </a:effectRef>
          <a:fontRef idx="minor">
            <a:schemeClr val="dk1"/>
          </a:fontRef>
        </p:style>
        <p:txBody>
          <a:bodyPr wrap="square" lIns="90000" tIns="46800" rIns="90000" bIns="46800" anchor="ctr">
            <a:spAutoFit/>
          </a:bodyPr>
          <a:lstStyle/>
          <a:p>
            <a:pPr>
              <a:spcBef>
                <a:spcPts val="0"/>
              </a:spcBef>
            </a:pPr>
            <a:r>
              <a:rPr kumimoji="1" lang="en-US" altLang="zh-CN" sz="2800" b="1" dirty="0">
                <a:latin typeface="Times New Roman" pitchFamily="18" charset="0"/>
                <a:ea typeface="宋体" charset="-122"/>
              </a:rPr>
              <a:t>CPLD</a:t>
            </a:r>
            <a:r>
              <a:rPr kumimoji="1" lang="zh-CN" altLang="en-US" sz="2800" b="1" dirty="0">
                <a:latin typeface="Times New Roman" pitchFamily="18" charset="0"/>
                <a:ea typeface="宋体" charset="-122"/>
              </a:rPr>
              <a:t>适合于设计译码等复杂组合逻辑，上电即可以工作</a:t>
            </a:r>
            <a:r>
              <a:rPr kumimoji="1" lang="en-US" altLang="zh-CN" sz="2800" b="1" dirty="0">
                <a:latin typeface="Times New Roman" pitchFamily="18" charset="0"/>
                <a:ea typeface="宋体" charset="-122"/>
              </a:rPr>
              <a:t>; </a:t>
            </a:r>
          </a:p>
        </p:txBody>
      </p:sp>
      <p:sp>
        <p:nvSpPr>
          <p:cNvPr id="9" name="Text Box 4"/>
          <p:cNvSpPr txBox="1">
            <a:spLocks noChangeArrowheads="1"/>
          </p:cNvSpPr>
          <p:nvPr/>
        </p:nvSpPr>
        <p:spPr bwMode="auto">
          <a:xfrm>
            <a:off x="1907704" y="3479753"/>
            <a:ext cx="6300000" cy="1387176"/>
          </a:xfrm>
          <a:prstGeom prst="rect">
            <a:avLst/>
          </a:prstGeom>
          <a:ln/>
        </p:spPr>
        <p:style>
          <a:lnRef idx="1">
            <a:schemeClr val="accent3"/>
          </a:lnRef>
          <a:fillRef idx="2">
            <a:schemeClr val="accent3"/>
          </a:fillRef>
          <a:effectRef idx="1">
            <a:schemeClr val="accent3"/>
          </a:effectRef>
          <a:fontRef idx="minor">
            <a:schemeClr val="dk1"/>
          </a:fontRef>
        </p:style>
        <p:txBody>
          <a:bodyPr wrap="square" lIns="90000" tIns="46800" rIns="90000" bIns="46800" anchor="ctr">
            <a:spAutoFit/>
          </a:bodyPr>
          <a:lstStyle/>
          <a:p>
            <a:pPr>
              <a:spcBef>
                <a:spcPts val="0"/>
              </a:spcBef>
            </a:pPr>
            <a:r>
              <a:rPr kumimoji="1" lang="en-US" altLang="zh-CN" sz="2800" b="1" dirty="0">
                <a:solidFill>
                  <a:schemeClr val="tx1"/>
                </a:solidFill>
                <a:latin typeface="Times New Roman" pitchFamily="18" charset="0"/>
                <a:ea typeface="宋体" charset="-122"/>
              </a:rPr>
              <a:t>FPGA</a:t>
            </a:r>
            <a:r>
              <a:rPr kumimoji="1" lang="zh-CN" altLang="en-US" sz="2800" b="1" dirty="0">
                <a:solidFill>
                  <a:schemeClr val="tx1"/>
                </a:solidFill>
                <a:latin typeface="Times New Roman" pitchFamily="18" charset="0"/>
                <a:ea typeface="宋体" charset="-122"/>
              </a:rPr>
              <a:t>中的触发器很多，适合于复杂时序逻辑电路，但上电时需要专用配置芯片进行配置。</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59</a:t>
            </a:fld>
            <a:endParaRPr lang="zh-CN" altLang="en-US" dirty="0"/>
          </a:p>
        </p:txBody>
      </p:sp>
    </p:spTree>
    <p:extLst>
      <p:ext uri="{BB962C8B-B14F-4D97-AF65-F5344CB8AC3E}">
        <p14:creationId xmlns:p14="http://schemas.microsoft.com/office/powerpoint/2010/main" val="6246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1" name="Rectangle 2"/>
          <p:cNvSpPr>
            <a:spLocks noGrp="1" noChangeArrowheads="1"/>
          </p:cNvSpPr>
          <p:nvPr/>
        </p:nvSpPr>
        <p:spPr bwMode="auto">
          <a:xfrm>
            <a:off x="1174750" y="782638"/>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§2.1.2 PLD</a:t>
            </a:r>
            <a:r>
              <a:rPr lang="zh-CN" altLang="en-US" sz="3000" b="1">
                <a:solidFill>
                  <a:srgbClr val="000000"/>
                </a:solidFill>
                <a:latin typeface="Times New Roman" pitchFamily="18" charset="0"/>
                <a:cs typeface="Times New Roman" pitchFamily="18" charset="0"/>
              </a:rPr>
              <a:t>分类</a:t>
            </a:r>
          </a:p>
        </p:txBody>
      </p:sp>
      <p:sp>
        <p:nvSpPr>
          <p:cNvPr id="7172" name="矩形 8"/>
          <p:cNvSpPr>
            <a:spLocks noChangeArrowheads="1"/>
          </p:cNvSpPr>
          <p:nvPr/>
        </p:nvSpPr>
        <p:spPr bwMode="auto">
          <a:xfrm>
            <a:off x="1619250" y="1601788"/>
            <a:ext cx="7345363"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按集成度区分：简单</a:t>
            </a:r>
            <a:r>
              <a:rPr lang="en-US" altLang="zh-CN" sz="2200" b="1" dirty="0">
                <a:solidFill>
                  <a:srgbClr val="000514"/>
                </a:solidFill>
                <a:latin typeface="Times New Roman" pitchFamily="18" charset="0"/>
                <a:cs typeface="Times New Roman" pitchFamily="18" charset="0"/>
              </a:rPr>
              <a:t>PLD</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PROM</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PLA</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PAL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GAL</a:t>
            </a:r>
            <a:r>
              <a:rPr lang="zh-CN" altLang="en-US" sz="2200" b="1" dirty="0">
                <a:solidFill>
                  <a:srgbClr val="000514"/>
                </a:solidFill>
                <a:latin typeface="Times New Roman" pitchFamily="18" charset="0"/>
                <a:cs typeface="Times New Roman" pitchFamily="18" charset="0"/>
              </a:rPr>
              <a:t>），复杂</a:t>
            </a:r>
            <a:r>
              <a:rPr lang="en-US" altLang="zh-CN" sz="2200" b="1" dirty="0">
                <a:solidFill>
                  <a:srgbClr val="000514"/>
                </a:solidFill>
                <a:latin typeface="Times New Roman" pitchFamily="18" charset="0"/>
                <a:cs typeface="Times New Roman" pitchFamily="18" charset="0"/>
              </a:rPr>
              <a:t>PLD</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CPLD</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FPGA</a:t>
            </a:r>
            <a:r>
              <a:rPr lang="zh-CN" altLang="en-US" sz="2200" b="1" dirty="0">
                <a:solidFill>
                  <a:srgbClr val="000514"/>
                </a:solidFill>
                <a:latin typeface="Times New Roman" pitchFamily="18" charset="0"/>
                <a:cs typeface="Times New Roman" pitchFamily="18" charset="0"/>
              </a:rPr>
              <a:t>）。</a:t>
            </a:r>
            <a:endParaRPr lang="en-US" altLang="zh-CN" sz="2200" b="1" dirty="0">
              <a:solidFill>
                <a:srgbClr val="000514"/>
              </a:solidFill>
              <a:latin typeface="Times New Roman" pitchFamily="18" charset="0"/>
              <a:cs typeface="Times New Roman" pitchFamily="18" charset="0"/>
            </a:endParaRPr>
          </a:p>
          <a:p>
            <a:pPr eaLnBrk="1" hangingPunct="1">
              <a:lnSpc>
                <a:spcPct val="110000"/>
              </a:lnSpc>
              <a:spcBef>
                <a:spcPct val="0"/>
              </a:spcBef>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按结构区分：乘积项结构器件（与</a:t>
            </a:r>
            <a:r>
              <a:rPr lang="en-US" altLang="zh-CN" sz="2200" b="1" dirty="0">
                <a:solidFill>
                  <a:srgbClr val="000514"/>
                </a:solidFill>
                <a:latin typeface="Times New Roman" pitchFamily="18" charset="0"/>
                <a:cs typeface="Times New Roman" pitchFamily="18" charset="0"/>
              </a:rPr>
              <a:t>-</a:t>
            </a:r>
            <a:r>
              <a:rPr lang="zh-CN" altLang="en-US" sz="2200" b="1" dirty="0">
                <a:solidFill>
                  <a:srgbClr val="000514"/>
                </a:solidFill>
                <a:latin typeface="Times New Roman" pitchFamily="18" charset="0"/>
                <a:cs typeface="Times New Roman" pitchFamily="18" charset="0"/>
              </a:rPr>
              <a:t>或阵列），基于查找表结构的器件（由简单的查找表组成可编程门，再构成阵列形式）。</a:t>
            </a:r>
            <a:endParaRPr lang="en-US" altLang="zh-CN" sz="2200" b="1" dirty="0">
              <a:solidFill>
                <a:srgbClr val="000514"/>
              </a:solidFill>
              <a:latin typeface="Times New Roman" pitchFamily="18" charset="0"/>
              <a:cs typeface="Times New Roman" pitchFamily="18" charset="0"/>
            </a:endParaRPr>
          </a:p>
        </p:txBody>
      </p:sp>
      <p:pic>
        <p:nvPicPr>
          <p:cNvPr id="717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3708400"/>
            <a:ext cx="5570537"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219" name="标题 1"/>
          <p:cNvSpPr>
            <a:spLocks noGrp="1"/>
          </p:cNvSpPr>
          <p:nvPr>
            <p:ph type="title"/>
          </p:nvPr>
        </p:nvSpPr>
        <p:spPr>
          <a:xfrm>
            <a:off x="1403350" y="197768"/>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2.6</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PLD</a:t>
            </a:r>
            <a:r>
              <a:rPr lang="zh-CN" altLang="en-US" sz="3600" b="1" dirty="0">
                <a:solidFill>
                  <a:srgbClr val="7030A0"/>
                </a:solidFill>
                <a:latin typeface="Times New Roman" pitchFamily="18" charset="0"/>
                <a:cs typeface="Times New Roman" pitchFamily="18" charset="0"/>
              </a:rPr>
              <a:t>产品概述</a:t>
            </a:r>
          </a:p>
        </p:txBody>
      </p:sp>
      <p:graphicFrame>
        <p:nvGraphicFramePr>
          <p:cNvPr id="2" name="表格 1"/>
          <p:cNvGraphicFramePr>
            <a:graphicFrameLocks noGrp="1"/>
          </p:cNvGraphicFramePr>
          <p:nvPr>
            <p:extLst>
              <p:ext uri="{D42A27DB-BD31-4B8C-83A1-F6EECF244321}">
                <p14:modId xmlns:p14="http://schemas.microsoft.com/office/powerpoint/2010/main" val="2836307121"/>
              </p:ext>
            </p:extLst>
          </p:nvPr>
        </p:nvGraphicFramePr>
        <p:xfrm>
          <a:off x="1403648" y="1124744"/>
          <a:ext cx="7344816" cy="540004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370840">
                <a:tc>
                  <a:txBody>
                    <a:bodyPr/>
                    <a:lstStyle/>
                    <a:p>
                      <a:r>
                        <a:rPr lang="zh-CN" altLang="en-US" sz="1800" b="1" dirty="0">
                          <a:latin typeface="Times New Roman" panose="02020603050405020304" pitchFamily="18" charset="0"/>
                          <a:cs typeface="Times New Roman" panose="02020603050405020304" pitchFamily="18" charset="0"/>
                        </a:rPr>
                        <a:t>公司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dirty="0">
                          <a:latin typeface="Times New Roman" panose="02020603050405020304" pitchFamily="18" charset="0"/>
                          <a:cs typeface="Times New Roman" panose="02020603050405020304" pitchFamily="18" charset="0"/>
                        </a:rPr>
                        <a:t>产品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altLang="zh-CN" sz="1800" b="1" dirty="0">
                          <a:latin typeface="Times New Roman" panose="02020603050405020304" pitchFamily="18" charset="0"/>
                          <a:cs typeface="Times New Roman" panose="02020603050405020304" pitchFamily="18" charset="0"/>
                        </a:rPr>
                        <a:t>Intel</a:t>
                      </a:r>
                      <a:r>
                        <a:rPr lang="zh-CN" altLang="en-US" sz="1800" b="1" dirty="0">
                          <a:latin typeface="Times New Roman" panose="02020603050405020304" pitchFamily="18" charset="0"/>
                          <a:cs typeface="Times New Roman" panose="02020603050405020304" pitchFamily="18" charset="0"/>
                        </a:rPr>
                        <a:t>公司（原</a:t>
                      </a:r>
                      <a:r>
                        <a:rPr lang="en-US" altLang="zh-CN" sz="1800" b="1" dirty="0">
                          <a:latin typeface="Times New Roman" panose="02020603050405020304" pitchFamily="18" charset="0"/>
                          <a:cs typeface="Times New Roman" panose="02020603050405020304" pitchFamily="18" charset="0"/>
                        </a:rPr>
                        <a:t>Altera</a:t>
                      </a:r>
                      <a:r>
                        <a:rPr lang="zh-CN" altLang="en-US" sz="1800" b="1" dirty="0">
                          <a:latin typeface="Times New Roman" panose="02020603050405020304" pitchFamily="18" charset="0"/>
                          <a:cs typeface="Times New Roman" panose="02020603050405020304" pitchFamily="18" charset="0"/>
                        </a:rPr>
                        <a:t>公司）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dirty="0">
                          <a:latin typeface="Times New Roman" panose="02020603050405020304" pitchFamily="18" charset="0"/>
                          <a:cs typeface="Times New Roman" panose="02020603050405020304" pitchFamily="18" charset="0"/>
                        </a:rPr>
                        <a:t>Stratix 10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err="1">
                          <a:latin typeface="Times New Roman" panose="02020603050405020304" pitchFamily="18" charset="0"/>
                          <a:cs typeface="Times New Roman" panose="02020603050405020304" pitchFamily="18" charset="0"/>
                        </a:rPr>
                        <a:t>Arria</a:t>
                      </a:r>
                      <a:r>
                        <a:rPr lang="en-US" altLang="zh-CN" sz="1800" b="1" dirty="0">
                          <a:latin typeface="Times New Roman" panose="02020603050405020304" pitchFamily="18" charset="0"/>
                          <a:cs typeface="Times New Roman" panose="02020603050405020304" pitchFamily="18" charset="0"/>
                        </a:rPr>
                        <a:t> 10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a:latin typeface="Times New Roman" panose="02020603050405020304" pitchFamily="18" charset="0"/>
                          <a:cs typeface="Times New Roman" panose="02020603050405020304" pitchFamily="18" charset="0"/>
                        </a:rPr>
                        <a:t>Cyclone 4/5/10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a:latin typeface="Times New Roman" panose="02020603050405020304" pitchFamily="18" charset="0"/>
                          <a:cs typeface="Times New Roman" panose="02020603050405020304" pitchFamily="18" charset="0"/>
                        </a:rPr>
                        <a:t>MAX 10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800" b="1" dirty="0">
                          <a:latin typeface="Times New Roman" panose="02020603050405020304" pitchFamily="18" charset="0"/>
                          <a:cs typeface="Times New Roman" panose="02020603050405020304" pitchFamily="18" charset="0"/>
                        </a:rPr>
                        <a:t>Lattice</a:t>
                      </a:r>
                      <a:r>
                        <a:rPr lang="zh-CN" altLang="en-US" sz="1800" b="1" dirty="0">
                          <a:latin typeface="Times New Roman" panose="02020603050405020304" pitchFamily="18" charset="0"/>
                          <a:cs typeface="Times New Roman" panose="02020603050405020304" pitchFamily="18" charset="0"/>
                        </a:rPr>
                        <a:t>公司</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（最早推出</a:t>
                      </a:r>
                      <a:r>
                        <a:rPr lang="en-US" altLang="zh-CN" sz="1800" b="1" dirty="0">
                          <a:latin typeface="Times New Roman" panose="02020603050405020304" pitchFamily="18" charset="0"/>
                          <a:cs typeface="Times New Roman" panose="02020603050405020304" pitchFamily="18" charset="0"/>
                        </a:rPr>
                        <a:t>PLD</a:t>
                      </a:r>
                      <a:r>
                        <a:rPr lang="zh-CN" altLang="en-US" sz="1800" b="1"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dirty="0" err="1">
                          <a:latin typeface="Times New Roman" panose="02020603050405020304" pitchFamily="18" charset="0"/>
                          <a:cs typeface="Times New Roman" panose="02020603050405020304" pitchFamily="18" charset="0"/>
                        </a:rPr>
                        <a:t>ispLSI</a:t>
                      </a:r>
                      <a:r>
                        <a:rPr lang="zh-CN" altLang="en-US" sz="1800" b="1" dirty="0">
                          <a:latin typeface="Times New Roman" panose="02020603050405020304" pitchFamily="18" charset="0"/>
                          <a:cs typeface="Times New Roman" panose="02020603050405020304" pitchFamily="18" charset="0"/>
                        </a:rPr>
                        <a:t>系列</a:t>
                      </a:r>
                    </a:p>
                    <a:p>
                      <a:r>
                        <a:rPr lang="en-US" altLang="zh-CN" sz="1800" b="1" dirty="0" err="1">
                          <a:latin typeface="Times New Roman" panose="02020603050405020304" pitchFamily="18" charset="0"/>
                          <a:cs typeface="Times New Roman" panose="02020603050405020304" pitchFamily="18" charset="0"/>
                        </a:rPr>
                        <a:t>MachXO</a:t>
                      </a:r>
                      <a:r>
                        <a:rPr lang="zh-CN" altLang="en-US" sz="1800" b="1" dirty="0">
                          <a:latin typeface="Times New Roman" panose="02020603050405020304" pitchFamily="18" charset="0"/>
                          <a:cs typeface="Times New Roman" panose="02020603050405020304" pitchFamily="18" charset="0"/>
                        </a:rPr>
                        <a:t>系列</a:t>
                      </a:r>
                      <a:endParaRPr lang="en-US" altLang="zh-CN" sz="1800" b="1"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ICE40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endParaRPr lang="zh-CN" altLang="en-US" sz="1800" b="1" dirty="0">
                        <a:latin typeface="Times New Roman" panose="02020603050405020304" pitchFamily="18" charset="0"/>
                        <a:cs typeface="Times New Roman" panose="02020603050405020304" pitchFamily="18" charset="0"/>
                      </a:endParaRPr>
                    </a:p>
                    <a:p>
                      <a:r>
                        <a:rPr lang="en-US" altLang="zh-CN" sz="1800" b="1" dirty="0" err="1">
                          <a:latin typeface="Times New Roman" panose="02020603050405020304" pitchFamily="18" charset="0"/>
                          <a:cs typeface="Times New Roman" panose="02020603050405020304" pitchFamily="18" charset="0"/>
                        </a:rPr>
                        <a:t>ispMACH</a:t>
                      </a:r>
                      <a:r>
                        <a:rPr lang="en-US" altLang="zh-CN" sz="1800" b="1" dirty="0">
                          <a:latin typeface="Times New Roman" panose="02020603050405020304" pitchFamily="18" charset="0"/>
                          <a:cs typeface="Times New Roman" panose="02020603050405020304" pitchFamily="18" charset="0"/>
                        </a:rPr>
                        <a:t> 4000</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CPLD</a:t>
                      </a:r>
                    </a:p>
                    <a:p>
                      <a:r>
                        <a:rPr lang="en-US" altLang="zh-CN" sz="1800" b="1" dirty="0">
                          <a:latin typeface="Times New Roman" panose="02020603050405020304" pitchFamily="18" charset="0"/>
                          <a:cs typeface="Times New Roman" panose="02020603050405020304" pitchFamily="18" charset="0"/>
                        </a:rPr>
                        <a:t>Lattice SC/M</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a:latin typeface="Times New Roman" panose="02020603050405020304" pitchFamily="18" charset="0"/>
                          <a:cs typeface="Times New Roman" panose="02020603050405020304" pitchFamily="18" charset="0"/>
                        </a:rPr>
                        <a:t>ECP</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800" b="1" dirty="0">
                          <a:latin typeface="Times New Roman" panose="02020603050405020304" pitchFamily="18" charset="0"/>
                          <a:cs typeface="Times New Roman" panose="02020603050405020304" pitchFamily="18" charset="0"/>
                        </a:rPr>
                        <a:t>Xilinx</a:t>
                      </a:r>
                      <a:r>
                        <a:rPr lang="zh-CN" altLang="en-US" sz="1800" b="1" dirty="0">
                          <a:latin typeface="Times New Roman" panose="02020603050405020304" pitchFamily="18" charset="0"/>
                          <a:cs typeface="Times New Roman" panose="02020603050405020304" pitchFamily="18" charset="0"/>
                        </a:rPr>
                        <a:t>公司</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（最早推出</a:t>
                      </a:r>
                      <a:r>
                        <a:rPr lang="en-US" altLang="zh-CN" sz="1800" b="1" dirty="0">
                          <a:latin typeface="Times New Roman" panose="02020603050405020304" pitchFamily="18" charset="0"/>
                          <a:cs typeface="Times New Roman" panose="02020603050405020304" pitchFamily="18" charset="0"/>
                        </a:rPr>
                        <a:t>FPGA</a:t>
                      </a:r>
                      <a:r>
                        <a:rPr lang="zh-CN" altLang="en-US" sz="1800" b="1"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1" dirty="0" err="1">
                          <a:latin typeface="Times New Roman" panose="02020603050405020304" pitchFamily="18" charset="0"/>
                          <a:cs typeface="Times New Roman" panose="02020603050405020304" pitchFamily="18" charset="0"/>
                        </a:rPr>
                        <a:t>Virtex</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err="1">
                          <a:latin typeface="Times New Roman" panose="02020603050405020304" pitchFamily="18" charset="0"/>
                          <a:cs typeface="Times New Roman" panose="02020603050405020304" pitchFamily="18" charset="0"/>
                        </a:rPr>
                        <a:t>Kintex</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err="1">
                          <a:latin typeface="Times New Roman" panose="02020603050405020304" pitchFamily="18" charset="0"/>
                          <a:cs typeface="Times New Roman" panose="02020603050405020304" pitchFamily="18" charset="0"/>
                        </a:rPr>
                        <a:t>Aritex</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p>
                      <a:r>
                        <a:rPr lang="en-US" altLang="zh-CN" sz="1800" b="1" dirty="0">
                          <a:latin typeface="Times New Roman" panose="02020603050405020304" pitchFamily="18" charset="0"/>
                          <a:cs typeface="Times New Roman" panose="02020603050405020304" pitchFamily="18" charset="0"/>
                        </a:rPr>
                        <a:t>Spartan</a:t>
                      </a:r>
                      <a:r>
                        <a:rPr lang="zh-CN" altLang="en-US" sz="1800" b="1" dirty="0">
                          <a:latin typeface="Times New Roman" panose="02020603050405020304" pitchFamily="18" charset="0"/>
                          <a:cs typeface="Times New Roman" panose="02020603050405020304" pitchFamily="18" charset="0"/>
                        </a:rPr>
                        <a:t>系列</a:t>
                      </a:r>
                      <a:r>
                        <a:rPr lang="en-US" altLang="zh-CN" sz="1800" b="1" dirty="0">
                          <a:latin typeface="Times New Roman" panose="02020603050405020304" pitchFamily="18" charset="0"/>
                          <a:cs typeface="Times New Roman" panose="02020603050405020304" pitchFamily="18" charset="0"/>
                        </a:rPr>
                        <a:t>FPGA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zh-CN" altLang="en-US" sz="1800" b="1" dirty="0">
                          <a:latin typeface="Times New Roman" panose="02020603050405020304" pitchFamily="18" charset="0"/>
                          <a:cs typeface="Times New Roman" panose="02020603050405020304" pitchFamily="18" charset="0"/>
                        </a:rPr>
                        <a:t>广东高云（</a:t>
                      </a:r>
                      <a:r>
                        <a:rPr lang="en-US" altLang="zh-CN" sz="1800" b="1" dirty="0" err="1">
                          <a:latin typeface="Times New Roman" panose="02020603050405020304" pitchFamily="18" charset="0"/>
                          <a:cs typeface="Times New Roman" panose="02020603050405020304" pitchFamily="18" charset="0"/>
                        </a:rPr>
                        <a:t>GoWin</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上海遨格芯微（</a:t>
                      </a:r>
                      <a:r>
                        <a:rPr lang="en-US" altLang="zh-CN" sz="1800" b="1" dirty="0">
                          <a:latin typeface="Times New Roman" panose="02020603050405020304" pitchFamily="18" charset="0"/>
                          <a:cs typeface="Times New Roman" panose="02020603050405020304" pitchFamily="18" charset="0"/>
                        </a:rPr>
                        <a:t>AGM</a:t>
                      </a:r>
                      <a:r>
                        <a:rPr lang="zh-CN" altLang="en-US" sz="1800" b="1" dirty="0">
                          <a:latin typeface="Times New Roman" panose="02020603050405020304" pitchFamily="18" charset="0"/>
                          <a:cs typeface="Times New Roman" panose="02020603050405020304" pitchFamily="18" charset="0"/>
                        </a:rPr>
                        <a:t>）</a:t>
                      </a:r>
                      <a:endParaRPr lang="en-US" altLang="zh-CN" sz="1800" b="1" dirty="0">
                        <a:latin typeface="Times New Roman" panose="02020603050405020304" pitchFamily="18" charset="0"/>
                        <a:cs typeface="Times New Roman" panose="02020603050405020304" pitchFamily="18" charset="0"/>
                      </a:endParaRPr>
                    </a:p>
                    <a:p>
                      <a:r>
                        <a:rPr lang="zh-CN" altLang="en-US" sz="1800" b="1" dirty="0">
                          <a:latin typeface="Times New Roman" panose="02020603050405020304" pitchFamily="18" charset="0"/>
                          <a:cs typeface="Times New Roman" panose="02020603050405020304" pitchFamily="18" charset="0"/>
                        </a:rPr>
                        <a:t>北京京微齐力（京微雅格）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b="1" dirty="0">
                          <a:latin typeface="Times New Roman" panose="02020603050405020304" pitchFamily="18" charset="0"/>
                          <a:cs typeface="Times New Roman" panose="02020603050405020304" pitchFamily="18" charset="0"/>
                        </a:rPr>
                        <a:t>国产</a:t>
                      </a:r>
                      <a:r>
                        <a:rPr lang="en-US" altLang="zh-CN" sz="1800" b="1" dirty="0">
                          <a:latin typeface="Times New Roman" panose="02020603050405020304" pitchFamily="18" charset="0"/>
                          <a:cs typeface="Times New Roman" panose="02020603050405020304" pitchFamily="18" charset="0"/>
                        </a:rPr>
                        <a:t>FPGA</a:t>
                      </a:r>
                      <a:r>
                        <a:rPr lang="zh-CN" altLang="en-US" sz="1800" b="1" dirty="0">
                          <a:latin typeface="Times New Roman" panose="02020603050405020304" pitchFamily="18" charset="0"/>
                          <a:cs typeface="Times New Roman" panose="02020603050405020304" pitchFamily="18" charset="0"/>
                        </a:rPr>
                        <a:t>器件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60</a:t>
            </a:fld>
            <a:endParaRPr lang="zh-CN" altLang="en-US" dirty="0"/>
          </a:p>
        </p:txBody>
      </p:sp>
    </p:spTree>
    <p:extLst>
      <p:ext uri="{BB962C8B-B14F-4D97-AF65-F5344CB8AC3E}">
        <p14:creationId xmlns:p14="http://schemas.microsoft.com/office/powerpoint/2010/main" val="11119218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9" name="标题 1"/>
          <p:cNvSpPr>
            <a:spLocks noGrp="1"/>
          </p:cNvSpPr>
          <p:nvPr>
            <p:ph type="title"/>
          </p:nvPr>
        </p:nvSpPr>
        <p:spPr>
          <a:xfrm>
            <a:off x="1403350" y="40466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2.5</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硬件测试</a:t>
            </a:r>
            <a:endParaRPr lang="zh-CN" altLang="en-US" sz="3600" b="1" dirty="0">
              <a:solidFill>
                <a:srgbClr val="7030A0"/>
              </a:solidFill>
              <a:latin typeface="Times New Roman" pitchFamily="18" charset="0"/>
              <a:cs typeface="Times New Roman" pitchFamily="18" charset="0"/>
            </a:endParaRPr>
          </a:p>
        </p:txBody>
      </p:sp>
      <p:sp>
        <p:nvSpPr>
          <p:cNvPr id="12" name="Rectangle 9"/>
          <p:cNvSpPr txBox="1">
            <a:spLocks noChangeArrowheads="1"/>
          </p:cNvSpPr>
          <p:nvPr/>
        </p:nvSpPr>
        <p:spPr bwMode="auto">
          <a:xfrm>
            <a:off x="1480120" y="1628799"/>
            <a:ext cx="7340352" cy="295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1200"/>
              </a:spcAft>
              <a:buFont typeface="Wingdings" panose="05000000000000000000" pitchFamily="2" charset="2"/>
              <a:buChar char="Ø"/>
            </a:pPr>
            <a:r>
              <a:rPr kumimoji="1" lang="en-US" altLang="zh-CN" sz="2400" b="1" dirty="0">
                <a:solidFill>
                  <a:srgbClr val="000000"/>
                </a:solidFill>
                <a:latin typeface="Times New Roman" pitchFamily="18" charset="0"/>
                <a:ea typeface="宋体" charset="-122"/>
              </a:rPr>
              <a:t>CPLD</a:t>
            </a:r>
            <a:r>
              <a:rPr kumimoji="1" lang="zh-CN" altLang="en-US" sz="2400" b="1" dirty="0">
                <a:solidFill>
                  <a:srgbClr val="000000"/>
                </a:solidFill>
                <a:latin typeface="Times New Roman" pitchFamily="18" charset="0"/>
                <a:ea typeface="宋体" charset="-122"/>
              </a:rPr>
              <a:t>、</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和</a:t>
            </a:r>
            <a:r>
              <a:rPr kumimoji="1" lang="en-US" altLang="zh-CN" sz="2400" b="1" dirty="0">
                <a:solidFill>
                  <a:srgbClr val="000000"/>
                </a:solidFill>
                <a:latin typeface="Times New Roman" pitchFamily="18" charset="0"/>
                <a:ea typeface="宋体" charset="-122"/>
              </a:rPr>
              <a:t>ASIC</a:t>
            </a:r>
            <a:r>
              <a:rPr kumimoji="1" lang="zh-CN" altLang="en-US" sz="2400" b="1" dirty="0">
                <a:solidFill>
                  <a:srgbClr val="000000"/>
                </a:solidFill>
                <a:latin typeface="Times New Roman" pitchFamily="18" charset="0"/>
                <a:ea typeface="宋体" charset="-122"/>
              </a:rPr>
              <a:t>的规模越来越大，复杂程度越来越高，测试越来越重要。</a:t>
            </a:r>
            <a:endParaRPr kumimoji="1" lang="en-US" altLang="zh-CN" sz="2400" b="1" dirty="0">
              <a:solidFill>
                <a:srgbClr val="000000"/>
              </a:solidFill>
              <a:latin typeface="Times New Roman" pitchFamily="18" charset="0"/>
              <a:ea typeface="宋体" charset="-122"/>
            </a:endParaRPr>
          </a:p>
          <a:p>
            <a:pPr>
              <a:lnSpc>
                <a:spcPct val="110000"/>
              </a:lnSpc>
              <a:spcBef>
                <a:spcPts val="0"/>
              </a:spcBef>
              <a:spcAft>
                <a:spcPts val="12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“软”的方面：验证逻辑设计的正确性，包括功能和时延特性。</a:t>
            </a:r>
            <a:endParaRPr kumimoji="1" lang="en-US" altLang="zh-CN" sz="2400" b="1" dirty="0">
              <a:solidFill>
                <a:srgbClr val="000000"/>
              </a:solidFill>
              <a:latin typeface="Times New Roman" pitchFamily="18" charset="0"/>
              <a:ea typeface="宋体" charset="-122"/>
            </a:endParaRPr>
          </a:p>
          <a:p>
            <a:pPr>
              <a:lnSpc>
                <a:spcPct val="110000"/>
              </a:lnSpc>
              <a:spcBef>
                <a:spcPts val="0"/>
              </a:spcBef>
              <a:spcAft>
                <a:spcPts val="12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“硬”的方面：</a:t>
            </a:r>
            <a:r>
              <a:rPr kumimoji="1" lang="en-US" altLang="zh-CN" sz="2400" b="1" dirty="0">
                <a:solidFill>
                  <a:srgbClr val="000000"/>
                </a:solidFill>
                <a:latin typeface="Times New Roman" pitchFamily="18" charset="0"/>
                <a:ea typeface="宋体" charset="-122"/>
              </a:rPr>
              <a:t>PCB</a:t>
            </a:r>
            <a:r>
              <a:rPr kumimoji="1" lang="zh-CN" altLang="en-US" sz="2400" b="1" dirty="0">
                <a:solidFill>
                  <a:srgbClr val="000000"/>
                </a:solidFill>
                <a:latin typeface="Times New Roman" pitchFamily="18" charset="0"/>
                <a:ea typeface="宋体" charset="-122"/>
              </a:rPr>
              <a:t>板级引脚的连接问题进行测试，</a:t>
            </a:r>
            <a:r>
              <a:rPr kumimoji="1" lang="en-US" altLang="zh-CN" sz="2400" b="1" dirty="0">
                <a:solidFill>
                  <a:srgbClr val="000000"/>
                </a:solidFill>
                <a:latin typeface="Times New Roman" pitchFamily="18" charset="0"/>
                <a:ea typeface="宋体" charset="-122"/>
              </a:rPr>
              <a:t>I/O</a:t>
            </a:r>
            <a:r>
              <a:rPr kumimoji="1" lang="zh-CN" altLang="en-US" sz="2400" b="1" dirty="0">
                <a:solidFill>
                  <a:srgbClr val="000000"/>
                </a:solidFill>
                <a:latin typeface="Times New Roman" pitchFamily="18" charset="0"/>
                <a:ea typeface="宋体" charset="-122"/>
              </a:rPr>
              <a:t>功能需要专门测试。</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61</a:t>
            </a:fld>
            <a:endParaRPr lang="zh-CN" altLang="en-US" dirty="0"/>
          </a:p>
        </p:txBody>
      </p:sp>
    </p:spTree>
    <p:extLst>
      <p:ext uri="{BB962C8B-B14F-4D97-AF65-F5344CB8AC3E}">
        <p14:creationId xmlns:p14="http://schemas.microsoft.com/office/powerpoint/2010/main" val="368199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dissolve">
                                      <p:cBhvr>
                                        <p:cTn id="16"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76672"/>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§2.5.1 </a:t>
            </a:r>
            <a:r>
              <a:rPr lang="zh-CN" altLang="en-US" sz="3000" b="1" dirty="0">
                <a:solidFill>
                  <a:srgbClr val="000000"/>
                </a:solidFill>
                <a:latin typeface="Times New Roman" pitchFamily="18" charset="0"/>
                <a:cs typeface="Times New Roman" pitchFamily="18" charset="0"/>
              </a:rPr>
              <a:t>内部逻辑测试</a:t>
            </a:r>
          </a:p>
        </p:txBody>
      </p:sp>
      <p:sp>
        <p:nvSpPr>
          <p:cNvPr id="10" name="矩形 9"/>
          <p:cNvSpPr/>
          <p:nvPr/>
        </p:nvSpPr>
        <p:spPr>
          <a:xfrm>
            <a:off x="1547664" y="1234143"/>
            <a:ext cx="7272808" cy="4308872"/>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anose="02020603050405020304" pitchFamily="18" charset="0"/>
              </a:rPr>
              <a:t>内部逻辑测试</a:t>
            </a:r>
            <a:r>
              <a:rPr lang="zh-CN" altLang="en-US" sz="2400" b="1" dirty="0">
                <a:latin typeface="Times New Roman" pitchFamily="18" charset="0"/>
                <a:cs typeface="Times New Roman" panose="02020603050405020304" pitchFamily="18" charset="0"/>
              </a:rPr>
              <a:t>：针对</a:t>
            </a:r>
            <a:r>
              <a:rPr lang="en-US" altLang="zh-CN" sz="2400" b="1" dirty="0">
                <a:latin typeface="Times New Roman" pitchFamily="18" charset="0"/>
                <a:cs typeface="Times New Roman" panose="02020603050405020304" pitchFamily="18" charset="0"/>
              </a:rPr>
              <a:t>CPLD/FPGA</a:t>
            </a:r>
            <a:r>
              <a:rPr lang="zh-CN" altLang="en-US" sz="2400" b="1" dirty="0">
                <a:latin typeface="Times New Roman" pitchFamily="18" charset="0"/>
                <a:cs typeface="Times New Roman" panose="02020603050405020304" pitchFamily="18" charset="0"/>
              </a:rPr>
              <a:t>，在设计时加入用于</a:t>
            </a:r>
            <a:r>
              <a:rPr lang="zh-CN" altLang="en-US" sz="2400" b="1" dirty="0">
                <a:solidFill>
                  <a:srgbClr val="FF0000"/>
                </a:solidFill>
                <a:latin typeface="Times New Roman" pitchFamily="18" charset="0"/>
                <a:cs typeface="Times New Roman" panose="02020603050405020304" pitchFamily="18" charset="0"/>
              </a:rPr>
              <a:t>测试的专用逻辑</a:t>
            </a:r>
            <a:r>
              <a:rPr lang="zh-CN" altLang="en-US" sz="2400" b="1" dirty="0">
                <a:latin typeface="Times New Roman" pitchFamily="18" charset="0"/>
                <a:cs typeface="Times New Roman" panose="02020603050405020304" pitchFamily="18" charset="0"/>
              </a:rPr>
              <a:t>（可测性设计</a:t>
            </a:r>
            <a:r>
              <a:rPr lang="en-US" altLang="zh-CN" sz="2400" b="1" dirty="0">
                <a:latin typeface="Times New Roman" pitchFamily="18" charset="0"/>
                <a:cs typeface="Times New Roman" panose="02020603050405020304" pitchFamily="18" charset="0"/>
              </a:rPr>
              <a:t>DFT</a:t>
            </a:r>
            <a:r>
              <a:rPr lang="zh-CN" altLang="en-US" sz="2400" b="1" dirty="0">
                <a:latin typeface="Times New Roman" pitchFamily="18" charset="0"/>
                <a:cs typeface="Times New Roman" panose="02020603050405020304" pitchFamily="18" charset="0"/>
              </a:rPr>
              <a:t>），设计完成后用来测试关键逻辑。</a:t>
            </a:r>
            <a:endParaRPr lang="en-US" altLang="zh-CN" sz="2400" b="1" dirty="0">
              <a:latin typeface="Times New Roman" pitchFamily="18" charset="0"/>
              <a:cs typeface="Times New Roman" panose="02020603050405020304"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0FF"/>
                </a:solidFill>
                <a:latin typeface="Times New Roman" pitchFamily="18" charset="0"/>
                <a:cs typeface="Times New Roman" panose="02020603050405020304" pitchFamily="18" charset="0"/>
              </a:rPr>
              <a:t>扫描寄存器</a:t>
            </a:r>
            <a:r>
              <a:rPr lang="zh-CN" altLang="en-US" sz="2400" b="1" dirty="0">
                <a:latin typeface="Times New Roman" pitchFamily="18" charset="0"/>
                <a:cs typeface="Times New Roman" panose="02020603050405020304" pitchFamily="18" charset="0"/>
              </a:rPr>
              <a:t>：针对</a:t>
            </a:r>
            <a:r>
              <a:rPr lang="en-US" altLang="zh-CN" sz="2400" b="1" dirty="0">
                <a:latin typeface="Times New Roman" pitchFamily="18" charset="0"/>
                <a:cs typeface="Times New Roman" panose="02020603050405020304" pitchFamily="18" charset="0"/>
              </a:rPr>
              <a:t>ASIC</a:t>
            </a:r>
            <a:r>
              <a:rPr lang="zh-CN" altLang="en-US" sz="2400" b="1" dirty="0">
                <a:latin typeface="Times New Roman" pitchFamily="18" charset="0"/>
                <a:cs typeface="Times New Roman" panose="02020603050405020304" pitchFamily="18" charset="0"/>
              </a:rPr>
              <a:t>，把关键逻辑部分的普通寄存器用</a:t>
            </a:r>
            <a:r>
              <a:rPr lang="zh-CN" altLang="en-US" sz="2400" b="1" dirty="0">
                <a:solidFill>
                  <a:srgbClr val="FF0000"/>
                </a:solidFill>
                <a:latin typeface="Times New Roman" pitchFamily="18" charset="0"/>
                <a:cs typeface="Times New Roman" panose="02020603050405020304" pitchFamily="18" charset="0"/>
              </a:rPr>
              <a:t>测试扫描寄存器代替</a:t>
            </a:r>
            <a:r>
              <a:rPr lang="zh-CN" altLang="en-US" sz="2400" b="1" dirty="0">
                <a:latin typeface="Times New Roman" pitchFamily="18" charset="0"/>
                <a:cs typeface="Times New Roman" panose="02020603050405020304" pitchFamily="18" charset="0"/>
              </a:rPr>
              <a:t>，在测试中可以动态地测试、分析、设计其中寄存器所处的状态，甚至对某个寄存器加激励信号，以改变该寄存器的状态。</a:t>
            </a:r>
            <a:endParaRPr lang="en-US" altLang="zh-CN" sz="2400" b="1" dirty="0">
              <a:latin typeface="Times New Roman" pitchFamily="18" charset="0"/>
              <a:cs typeface="Times New Roman" panose="02020603050405020304" pitchFamily="18" charset="0"/>
            </a:endParaRPr>
          </a:p>
          <a:p>
            <a:pPr marL="342000" indent="-342000">
              <a:lnSpc>
                <a:spcPct val="110000"/>
              </a:lnSpc>
              <a:spcAft>
                <a:spcPts val="600"/>
              </a:spcAft>
              <a:buClr>
                <a:schemeClr val="tx1"/>
              </a:buClr>
              <a:buFont typeface="Wingdings" pitchFamily="2" charset="2"/>
              <a:buChar char="Ø"/>
            </a:pPr>
            <a:r>
              <a:rPr lang="en-US" altLang="zh-CN" sz="2400" b="1" dirty="0" err="1">
                <a:solidFill>
                  <a:srgbClr val="0000FF"/>
                </a:solidFill>
                <a:latin typeface="Times New Roman" pitchFamily="18" charset="0"/>
                <a:cs typeface="Times New Roman" panose="02020603050405020304" pitchFamily="18" charset="0"/>
              </a:rPr>
              <a:t>SignalTap</a:t>
            </a:r>
            <a:r>
              <a:rPr lang="en-US" altLang="zh-CN" sz="2400" b="1" dirty="0">
                <a:solidFill>
                  <a:srgbClr val="0000FF"/>
                </a:solidFill>
                <a:latin typeface="Times New Roman" pitchFamily="18" charset="0"/>
                <a:cs typeface="Times New Roman" panose="02020603050405020304" pitchFamily="18" charset="0"/>
              </a:rPr>
              <a:t> II</a:t>
            </a:r>
            <a:r>
              <a:rPr lang="zh-CN" altLang="en-US" sz="2400" b="1" dirty="0">
                <a:solidFill>
                  <a:srgbClr val="0000FF"/>
                </a:solidFill>
                <a:latin typeface="Times New Roman" pitchFamily="18" charset="0"/>
                <a:cs typeface="Times New Roman" panose="02020603050405020304" pitchFamily="18" charset="0"/>
              </a:rPr>
              <a:t>技术</a:t>
            </a:r>
            <a:r>
              <a:rPr lang="zh-CN" altLang="en-US" sz="2400" b="1" dirty="0">
                <a:latin typeface="Times New Roman" pitchFamily="18" charset="0"/>
                <a:cs typeface="Times New Roman" panose="02020603050405020304" pitchFamily="18" charset="0"/>
              </a:rPr>
              <a:t>：在</a:t>
            </a:r>
            <a:r>
              <a:rPr lang="en-US" altLang="zh-CN" sz="2400" b="1" dirty="0">
                <a:latin typeface="Times New Roman" pitchFamily="18" charset="0"/>
                <a:cs typeface="Times New Roman" panose="02020603050405020304" pitchFamily="18" charset="0"/>
              </a:rPr>
              <a:t>FPGA</a:t>
            </a:r>
            <a:r>
              <a:rPr lang="zh-CN" altLang="en-US" sz="2400" b="1" dirty="0">
                <a:latin typeface="Times New Roman" pitchFamily="18" charset="0"/>
                <a:cs typeface="Times New Roman" panose="02020603050405020304" pitchFamily="18" charset="0"/>
              </a:rPr>
              <a:t>中动态载入某种逻辑功能模块，与</a:t>
            </a:r>
            <a:r>
              <a:rPr lang="en-US" altLang="zh-CN" sz="2400" b="1" dirty="0">
                <a:latin typeface="Times New Roman" pitchFamily="18" charset="0"/>
                <a:cs typeface="Times New Roman" panose="02020603050405020304" pitchFamily="18" charset="0"/>
              </a:rPr>
              <a:t>EDA</a:t>
            </a:r>
            <a:r>
              <a:rPr lang="zh-CN" altLang="en-US" sz="2400" b="1" dirty="0">
                <a:latin typeface="Times New Roman" pitchFamily="18" charset="0"/>
                <a:cs typeface="Times New Roman" panose="02020603050405020304" pitchFamily="18" charset="0"/>
              </a:rPr>
              <a:t>工具软件相配合，提供一种</a:t>
            </a:r>
            <a:r>
              <a:rPr lang="zh-CN" altLang="en-US" sz="2400" b="1" dirty="0">
                <a:solidFill>
                  <a:srgbClr val="FF0000"/>
                </a:solidFill>
                <a:latin typeface="Times New Roman" pitchFamily="18" charset="0"/>
                <a:cs typeface="Times New Roman" panose="02020603050405020304" pitchFamily="18" charset="0"/>
              </a:rPr>
              <a:t>嵌入式逻辑分析仪</a:t>
            </a:r>
            <a:r>
              <a:rPr lang="zh-CN" altLang="en-US" sz="2400" b="1" dirty="0">
                <a:latin typeface="Times New Roman" pitchFamily="18" charset="0"/>
                <a:cs typeface="Times New Roman" panose="02020603050405020304" pitchFamily="18" charset="0"/>
              </a:rPr>
              <a:t>，帮助测试工程师发现内部逻辑问题。</a:t>
            </a:r>
            <a:endParaRPr lang="en-US" altLang="zh-CN" sz="2400" b="1" dirty="0">
              <a:latin typeface="Times New Roman" pitchFamily="18" charset="0"/>
              <a:cs typeface="Times New Roman" panose="02020603050405020304"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62</a:t>
            </a:fld>
            <a:endParaRPr lang="zh-CN" altLang="en-US" dirty="0"/>
          </a:p>
        </p:txBody>
      </p:sp>
    </p:spTree>
    <p:extLst>
      <p:ext uri="{BB962C8B-B14F-4D97-AF65-F5344CB8AC3E}">
        <p14:creationId xmlns:p14="http://schemas.microsoft.com/office/powerpoint/2010/main" val="25708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637927"/>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§2.5.2 JTAG</a:t>
            </a:r>
            <a:r>
              <a:rPr lang="zh-CN" altLang="en-US" sz="3000" b="1" dirty="0">
                <a:solidFill>
                  <a:srgbClr val="000000"/>
                </a:solidFill>
                <a:latin typeface="Times New Roman" pitchFamily="18" charset="0"/>
                <a:cs typeface="Times New Roman" pitchFamily="18" charset="0"/>
              </a:rPr>
              <a:t>边界扫描</a:t>
            </a:r>
          </a:p>
        </p:txBody>
      </p:sp>
      <p:sp>
        <p:nvSpPr>
          <p:cNvPr id="10" name="矩形 9"/>
          <p:cNvSpPr/>
          <p:nvPr/>
        </p:nvSpPr>
        <p:spPr>
          <a:xfrm>
            <a:off x="1547664" y="1395398"/>
            <a:ext cx="7272808" cy="4121834"/>
          </a:xfrm>
          <a:prstGeom prst="rect">
            <a:avLst/>
          </a:prstGeom>
        </p:spPr>
        <p:txBody>
          <a:bodyPr wrap="square">
            <a:spAutoFit/>
          </a:bodyPr>
          <a:lstStyle/>
          <a:p>
            <a:pPr>
              <a:lnSpc>
                <a:spcPct val="110000"/>
              </a:lnSpc>
              <a:spcAft>
                <a:spcPts val="600"/>
              </a:spcAft>
              <a:buClr>
                <a:schemeClr val="tx1"/>
              </a:buClr>
            </a:pPr>
            <a:r>
              <a:rPr lang="zh-CN" altLang="en-US" sz="2400" b="1" dirty="0">
                <a:latin typeface="Times New Roman" pitchFamily="18" charset="0"/>
                <a:cs typeface="Times New Roman" panose="02020603050405020304" pitchFamily="18" charset="0"/>
              </a:rPr>
              <a:t>        随着微电子技术、微封装技术和印制板制造技术的不断发展，印制电路板变得越来越小，密度越来越大，复杂程度越来越高，使用万用表、示波器测试芯片的传统“探针”方法已不能满足要求。在这种背景下，早在</a:t>
            </a:r>
            <a:r>
              <a:rPr lang="en-US" altLang="zh-CN" sz="2400" b="1" dirty="0">
                <a:latin typeface="Times New Roman" pitchFamily="18" charset="0"/>
                <a:cs typeface="Times New Roman" panose="02020603050405020304" pitchFamily="18" charset="0"/>
              </a:rPr>
              <a:t>20</a:t>
            </a:r>
            <a:r>
              <a:rPr lang="zh-CN" altLang="en-US" sz="2400" b="1" dirty="0">
                <a:latin typeface="Times New Roman" pitchFamily="18" charset="0"/>
                <a:cs typeface="Times New Roman" panose="02020603050405020304" pitchFamily="18" charset="0"/>
              </a:rPr>
              <a:t>世纪</a:t>
            </a:r>
            <a:r>
              <a:rPr lang="en-US" altLang="zh-CN" sz="2400" b="1" dirty="0">
                <a:latin typeface="Times New Roman" pitchFamily="18" charset="0"/>
                <a:cs typeface="Times New Roman" panose="02020603050405020304" pitchFamily="18" charset="0"/>
              </a:rPr>
              <a:t>80</a:t>
            </a:r>
            <a:r>
              <a:rPr lang="zh-CN" altLang="en-US" sz="2400" b="1" dirty="0">
                <a:latin typeface="Times New Roman" pitchFamily="18" charset="0"/>
                <a:cs typeface="Times New Roman" panose="02020603050405020304" pitchFamily="18" charset="0"/>
              </a:rPr>
              <a:t>年代，联合测试行动组（</a:t>
            </a:r>
            <a:r>
              <a:rPr lang="en-US" altLang="zh-CN" sz="2400" b="1" dirty="0">
                <a:latin typeface="Times New Roman" pitchFamily="18" charset="0"/>
                <a:cs typeface="Times New Roman" panose="02020603050405020304" pitchFamily="18" charset="0"/>
              </a:rPr>
              <a:t>Joint Test Action Group</a:t>
            </a:r>
            <a:r>
              <a:rPr lang="zh-CN" altLang="en-US" sz="2400" b="1" dirty="0">
                <a:latin typeface="Times New Roman" pitchFamily="18" charset="0"/>
                <a:cs typeface="Times New Roman" panose="02020603050405020304" pitchFamily="18" charset="0"/>
              </a:rPr>
              <a:t>，简称</a:t>
            </a:r>
            <a:r>
              <a:rPr lang="en-US" altLang="zh-CN" sz="2400" b="1" dirty="0">
                <a:solidFill>
                  <a:srgbClr val="7030A0"/>
                </a:solidFill>
                <a:latin typeface="Times New Roman" pitchFamily="18" charset="0"/>
                <a:cs typeface="Times New Roman" panose="02020603050405020304" pitchFamily="18" charset="0"/>
              </a:rPr>
              <a:t>JTAG</a:t>
            </a:r>
            <a:r>
              <a:rPr lang="zh-CN" altLang="en-US" sz="2400" b="1" dirty="0">
                <a:latin typeface="Times New Roman" pitchFamily="18" charset="0"/>
                <a:cs typeface="Times New Roman" panose="02020603050405020304" pitchFamily="18" charset="0"/>
              </a:rPr>
              <a:t>）就起草了</a:t>
            </a:r>
            <a:r>
              <a:rPr lang="zh-CN" altLang="en-US" sz="2400" b="1" dirty="0">
                <a:solidFill>
                  <a:srgbClr val="7030A0"/>
                </a:solidFill>
                <a:latin typeface="Times New Roman" pitchFamily="18" charset="0"/>
                <a:cs typeface="Times New Roman" panose="02020603050405020304" pitchFamily="18" charset="0"/>
              </a:rPr>
              <a:t>边界扫描测试</a:t>
            </a:r>
            <a:r>
              <a:rPr lang="en-US" altLang="zh-CN" sz="2400" b="1" dirty="0">
                <a:latin typeface="Times New Roman" pitchFamily="18" charset="0"/>
                <a:cs typeface="Times New Roman" panose="02020603050405020304" pitchFamily="18" charset="0"/>
              </a:rPr>
              <a:t>(Boundary Scan Testing</a:t>
            </a:r>
            <a:r>
              <a:rPr lang="zh-CN" altLang="en-US" sz="2400" b="1" dirty="0">
                <a:latin typeface="Times New Roman" pitchFamily="18" charset="0"/>
                <a:cs typeface="Times New Roman" panose="02020603050405020304" pitchFamily="18" charset="0"/>
              </a:rPr>
              <a:t>，简写</a:t>
            </a:r>
            <a:r>
              <a:rPr lang="en-US" altLang="zh-CN" sz="2400" b="1" dirty="0">
                <a:solidFill>
                  <a:srgbClr val="7030A0"/>
                </a:solidFill>
                <a:latin typeface="Times New Roman" pitchFamily="18" charset="0"/>
                <a:cs typeface="Times New Roman" panose="02020603050405020304" pitchFamily="18" charset="0"/>
              </a:rPr>
              <a:t>BST)</a:t>
            </a:r>
            <a:r>
              <a:rPr lang="zh-CN" altLang="en-US" sz="2400" b="1" dirty="0">
                <a:latin typeface="Times New Roman" pitchFamily="18" charset="0"/>
                <a:cs typeface="Times New Roman" panose="02020603050405020304" pitchFamily="18" charset="0"/>
              </a:rPr>
              <a:t>技术规范，后来在</a:t>
            </a:r>
            <a:r>
              <a:rPr lang="en-US" altLang="zh-CN" sz="2400" b="1" dirty="0">
                <a:latin typeface="Times New Roman" pitchFamily="18" charset="0"/>
                <a:cs typeface="Times New Roman" panose="02020603050405020304" pitchFamily="18" charset="0"/>
              </a:rPr>
              <a:t>1990</a:t>
            </a:r>
            <a:r>
              <a:rPr lang="zh-CN" altLang="en-US" sz="2400" b="1" dirty="0">
                <a:latin typeface="Times New Roman" pitchFamily="18" charset="0"/>
                <a:cs typeface="Times New Roman" panose="02020603050405020304" pitchFamily="18" charset="0"/>
              </a:rPr>
              <a:t>年被批准为</a:t>
            </a:r>
            <a:r>
              <a:rPr lang="en-US" altLang="zh-CN" sz="2400" b="1" dirty="0">
                <a:latin typeface="Times New Roman" pitchFamily="18" charset="0"/>
                <a:cs typeface="Times New Roman" panose="02020603050405020304" pitchFamily="18" charset="0"/>
              </a:rPr>
              <a:t>IEEE</a:t>
            </a:r>
            <a:r>
              <a:rPr lang="zh-CN" altLang="en-US" sz="2400" b="1" dirty="0">
                <a:latin typeface="Times New Roman" pitchFamily="18" charset="0"/>
                <a:cs typeface="Times New Roman" panose="02020603050405020304" pitchFamily="18" charset="0"/>
              </a:rPr>
              <a:t>标准</a:t>
            </a:r>
            <a:r>
              <a:rPr lang="en-US" altLang="zh-CN" sz="2400" b="1" dirty="0">
                <a:latin typeface="Times New Roman" pitchFamily="18" charset="0"/>
                <a:cs typeface="Times New Roman" panose="02020603050405020304" pitchFamily="18" charset="0"/>
              </a:rPr>
              <a:t>1149.1-1990</a:t>
            </a:r>
            <a:r>
              <a:rPr lang="zh-CN" altLang="en-US" sz="2400" b="1" dirty="0">
                <a:latin typeface="Times New Roman" pitchFamily="18" charset="0"/>
                <a:cs typeface="Times New Roman" panose="02020603050405020304" pitchFamily="18" charset="0"/>
              </a:rPr>
              <a:t>规定，简称</a:t>
            </a:r>
            <a:r>
              <a:rPr lang="en-US" altLang="zh-CN" sz="2400" b="1" dirty="0">
                <a:solidFill>
                  <a:srgbClr val="FF0000"/>
                </a:solidFill>
                <a:latin typeface="Times New Roman" pitchFamily="18" charset="0"/>
                <a:cs typeface="Times New Roman" panose="02020603050405020304" pitchFamily="18" charset="0"/>
              </a:rPr>
              <a:t>JTAG</a:t>
            </a:r>
            <a:r>
              <a:rPr lang="zh-CN" altLang="en-US" sz="2400" b="1" dirty="0">
                <a:solidFill>
                  <a:srgbClr val="FF0000"/>
                </a:solidFill>
                <a:latin typeface="Times New Roman" pitchFamily="18" charset="0"/>
                <a:cs typeface="Times New Roman" panose="02020603050405020304" pitchFamily="18" charset="0"/>
              </a:rPr>
              <a:t>标准</a:t>
            </a:r>
            <a:r>
              <a:rPr lang="zh-CN" altLang="en-US" sz="2400" b="1" dirty="0">
                <a:latin typeface="Times New Roman" pitchFamily="18" charset="0"/>
                <a:cs typeface="Times New Roman" panose="02020603050405020304" pitchFamily="18" charset="0"/>
              </a:rPr>
              <a:t>。该规范</a:t>
            </a:r>
            <a:r>
              <a:rPr lang="zh-CN" altLang="en-US" sz="2400" b="1" dirty="0">
                <a:solidFill>
                  <a:srgbClr val="0000FF"/>
                </a:solidFill>
                <a:latin typeface="Times New Roman" pitchFamily="18" charset="0"/>
                <a:cs typeface="Times New Roman" panose="02020603050405020304" pitchFamily="18" charset="0"/>
              </a:rPr>
              <a:t>提供了有效地测试引线间隔致密的电路板上元器件的能力</a:t>
            </a:r>
            <a:r>
              <a:rPr lang="zh-CN" altLang="en-US" sz="2400" b="1" dirty="0">
                <a:latin typeface="Times New Roman" pitchFamily="18" charset="0"/>
                <a:cs typeface="Times New Roman" panose="02020603050405020304" pitchFamily="18" charset="0"/>
              </a:rPr>
              <a:t>。</a:t>
            </a:r>
            <a:endParaRPr lang="en-US" altLang="zh-CN" sz="2400" b="1" dirty="0">
              <a:latin typeface="Times New Roman" pitchFamily="18" charset="0"/>
              <a:cs typeface="Times New Roman" panose="02020603050405020304"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63</a:t>
            </a:fld>
            <a:endParaRPr lang="zh-CN" altLang="en-US" dirty="0"/>
          </a:p>
        </p:txBody>
      </p:sp>
    </p:spTree>
    <p:extLst>
      <p:ext uri="{BB962C8B-B14F-4D97-AF65-F5344CB8AC3E}">
        <p14:creationId xmlns:p14="http://schemas.microsoft.com/office/powerpoint/2010/main" val="625445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1547664" y="1395398"/>
            <a:ext cx="7056784" cy="4081117"/>
          </a:xfrm>
          <a:prstGeom prst="rect">
            <a:avLst/>
          </a:prstGeom>
        </p:spPr>
        <p:txBody>
          <a:bodyPr wrap="square">
            <a:spAutoFit/>
          </a:bodyPr>
          <a:lstStyle/>
          <a:p>
            <a:pPr algn="just">
              <a:lnSpc>
                <a:spcPct val="120000"/>
              </a:lnSpc>
            </a:pPr>
            <a:r>
              <a:rPr lang="zh-CN" altLang="en-US" sz="2400" b="1" dirty="0">
                <a:latin typeface="Times New Roman" pitchFamily="18" charset="0"/>
                <a:cs typeface="Times New Roman" panose="02020603050405020304" pitchFamily="18" charset="0"/>
              </a:rPr>
              <a:t>        边界扫描技术是一种应用于数字集成电路器件的测试性结构设计方法。所谓“</a:t>
            </a:r>
            <a:r>
              <a:rPr lang="zh-CN" altLang="en-US" sz="2400" b="1" dirty="0">
                <a:solidFill>
                  <a:srgbClr val="FF0000"/>
                </a:solidFill>
                <a:latin typeface="Times New Roman" pitchFamily="18" charset="0"/>
                <a:cs typeface="Times New Roman" panose="02020603050405020304" pitchFamily="18" charset="0"/>
              </a:rPr>
              <a:t>边界</a:t>
            </a:r>
            <a:r>
              <a:rPr lang="zh-CN" altLang="en-US" sz="2400" b="1" dirty="0">
                <a:latin typeface="Times New Roman" pitchFamily="18" charset="0"/>
                <a:cs typeface="Times New Roman" panose="02020603050405020304" pitchFamily="18" charset="0"/>
              </a:rPr>
              <a:t>”是指测试电路被设置在</a:t>
            </a:r>
            <a:r>
              <a:rPr lang="en-US" altLang="zh-CN" sz="2400" b="1" dirty="0">
                <a:latin typeface="Times New Roman" pitchFamily="18" charset="0"/>
                <a:cs typeface="Times New Roman" panose="02020603050405020304" pitchFamily="18" charset="0"/>
              </a:rPr>
              <a:t>IC</a:t>
            </a:r>
            <a:r>
              <a:rPr lang="zh-CN" altLang="en-US" sz="2400" b="1" dirty="0">
                <a:latin typeface="Times New Roman" pitchFamily="18" charset="0"/>
                <a:cs typeface="Times New Roman" panose="02020603050405020304" pitchFamily="18" charset="0"/>
              </a:rPr>
              <a:t>器件逻辑功能电路的四周，位于靠近器件输入、输出引脚的边界处。所谓“</a:t>
            </a:r>
            <a:r>
              <a:rPr lang="zh-CN" altLang="en-US" sz="2400" b="1" dirty="0">
                <a:solidFill>
                  <a:srgbClr val="FF0000"/>
                </a:solidFill>
                <a:latin typeface="Times New Roman" pitchFamily="18" charset="0"/>
                <a:cs typeface="Times New Roman" panose="02020603050405020304" pitchFamily="18" charset="0"/>
              </a:rPr>
              <a:t>扫描</a:t>
            </a:r>
            <a:r>
              <a:rPr lang="zh-CN" altLang="en-US" sz="2400" b="1" dirty="0">
                <a:latin typeface="Times New Roman" pitchFamily="18" charset="0"/>
                <a:cs typeface="Times New Roman" panose="02020603050405020304" pitchFamily="18" charset="0"/>
              </a:rPr>
              <a:t>”是指连接器件各输入、输出引脚的测试电路实际上是一组</a:t>
            </a:r>
            <a:r>
              <a:rPr lang="zh-CN" altLang="en-US" sz="2400" b="1" dirty="0">
                <a:solidFill>
                  <a:srgbClr val="0000FF"/>
                </a:solidFill>
                <a:latin typeface="Times New Roman" pitchFamily="18" charset="0"/>
                <a:cs typeface="Times New Roman" panose="02020603050405020304" pitchFamily="18" charset="0"/>
              </a:rPr>
              <a:t>串行移位寄存器</a:t>
            </a:r>
            <a:r>
              <a:rPr lang="zh-CN" altLang="en-US" sz="2400" b="1" dirty="0">
                <a:latin typeface="Times New Roman" pitchFamily="18" charset="0"/>
                <a:cs typeface="Times New Roman" panose="02020603050405020304" pitchFamily="18" charset="0"/>
              </a:rPr>
              <a:t>，这种串行移位寄存器被叫做“</a:t>
            </a:r>
            <a:r>
              <a:rPr lang="zh-CN" altLang="en-US" sz="2400" b="1" dirty="0">
                <a:solidFill>
                  <a:srgbClr val="0000FF"/>
                </a:solidFill>
                <a:latin typeface="Times New Roman" pitchFamily="18" charset="0"/>
                <a:cs typeface="Times New Roman" panose="02020603050405020304" pitchFamily="18" charset="0"/>
              </a:rPr>
              <a:t>扫描路径</a:t>
            </a:r>
            <a:r>
              <a:rPr lang="zh-CN" altLang="en-US" sz="2400" b="1" dirty="0">
                <a:latin typeface="Times New Roman" pitchFamily="18" charset="0"/>
                <a:cs typeface="Times New Roman" panose="02020603050405020304" pitchFamily="18" charset="0"/>
              </a:rPr>
              <a:t>”，沿着这条路径可输入由“</a:t>
            </a:r>
            <a:r>
              <a:rPr lang="en-US" altLang="zh-CN" sz="2400" b="1" dirty="0">
                <a:latin typeface="Times New Roman" pitchFamily="18" charset="0"/>
                <a:cs typeface="Times New Roman" panose="02020603050405020304" pitchFamily="18" charset="0"/>
              </a:rPr>
              <a:t>0” </a:t>
            </a:r>
            <a:r>
              <a:rPr lang="zh-CN" altLang="en-US" sz="2400" b="1" dirty="0">
                <a:latin typeface="Times New Roman" pitchFamily="18" charset="0"/>
                <a:cs typeface="Times New Roman" panose="02020603050405020304" pitchFamily="18" charset="0"/>
              </a:rPr>
              <a:t>和“</a:t>
            </a:r>
            <a:r>
              <a:rPr lang="en-US" altLang="zh-CN" sz="2400" b="1" dirty="0">
                <a:latin typeface="Times New Roman" pitchFamily="18" charset="0"/>
                <a:cs typeface="Times New Roman" panose="02020603050405020304" pitchFamily="18" charset="0"/>
              </a:rPr>
              <a:t>1”</a:t>
            </a:r>
            <a:r>
              <a:rPr lang="zh-CN" altLang="en-US" sz="2400" b="1" dirty="0">
                <a:latin typeface="Times New Roman" pitchFamily="18" charset="0"/>
                <a:cs typeface="Times New Roman" panose="02020603050405020304" pitchFamily="18" charset="0"/>
              </a:rPr>
              <a:t>组成的各种编码，对电路进行“扫描”式检测，从输出结果判断其是否正确。</a:t>
            </a:r>
          </a:p>
        </p:txBody>
      </p:sp>
      <p:sp>
        <p:nvSpPr>
          <p:cNvPr id="5" name="Rectangle 3"/>
          <p:cNvSpPr>
            <a:spLocks noChangeArrowheads="1"/>
          </p:cNvSpPr>
          <p:nvPr/>
        </p:nvSpPr>
        <p:spPr bwMode="auto">
          <a:xfrm>
            <a:off x="1175132" y="713341"/>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边界扫描测试技术的含义</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64</a:t>
            </a:fld>
            <a:endParaRPr lang="zh-CN" altLang="en-US" dirty="0"/>
          </a:p>
        </p:txBody>
      </p:sp>
    </p:spTree>
    <p:extLst>
      <p:ext uri="{BB962C8B-B14F-4D97-AF65-F5344CB8AC3E}">
        <p14:creationId xmlns:p14="http://schemas.microsoft.com/office/powerpoint/2010/main" val="13410770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3" descr="02-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544581"/>
            <a:ext cx="7968868" cy="26817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3635896" y="3280215"/>
            <a:ext cx="2592000"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边界扫描电路结构图</a:t>
            </a:r>
          </a:p>
        </p:txBody>
      </p:sp>
      <p:sp>
        <p:nvSpPr>
          <p:cNvPr id="8" name="矩形 7"/>
          <p:cNvSpPr/>
          <p:nvPr/>
        </p:nvSpPr>
        <p:spPr>
          <a:xfrm>
            <a:off x="1115616" y="3879618"/>
            <a:ext cx="7837344" cy="2573718"/>
          </a:xfrm>
          <a:prstGeom prst="rect">
            <a:avLst/>
          </a:prstGeom>
        </p:spPr>
        <p:txBody>
          <a:bodyPr wrap="square">
            <a:spAutoFit/>
          </a:bodyPr>
          <a:lstStyle/>
          <a:p>
            <a:pPr marL="342900" indent="-342900" eaLnBrk="0" hangingPunct="0">
              <a:lnSpc>
                <a:spcPct val="110000"/>
              </a:lnSpc>
              <a:spcBef>
                <a:spcPts val="0"/>
              </a:spcBef>
              <a:spcAft>
                <a:spcPts val="600"/>
              </a:spcAft>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提供了一个串行扫描路径，它能捕获</a:t>
            </a:r>
            <a:r>
              <a:rPr lang="zh-CN" altLang="en-US" sz="2400" b="1" dirty="0">
                <a:solidFill>
                  <a:srgbClr val="0000FF"/>
                </a:solidFill>
                <a:latin typeface="Times New Roman" pitchFamily="18" charset="0"/>
                <a:cs typeface="Times New Roman" panose="02020603050405020304" pitchFamily="18" charset="0"/>
              </a:rPr>
              <a:t>器件核心逻辑</a:t>
            </a:r>
            <a:r>
              <a:rPr lang="zh-CN" altLang="en-US" sz="2400" b="1" dirty="0">
                <a:latin typeface="Times New Roman" pitchFamily="18" charset="0"/>
                <a:cs typeface="Times New Roman" panose="02020603050405020304" pitchFamily="18" charset="0"/>
              </a:rPr>
              <a:t>的内容，也可以测试遵守</a:t>
            </a:r>
            <a:r>
              <a:rPr lang="en-US" altLang="zh-CN" sz="2400" b="1" dirty="0">
                <a:latin typeface="Times New Roman" pitchFamily="18" charset="0"/>
                <a:cs typeface="Times New Roman" panose="02020603050405020304" pitchFamily="18" charset="0"/>
              </a:rPr>
              <a:t>JTAG</a:t>
            </a:r>
            <a:r>
              <a:rPr lang="zh-CN" altLang="en-US" sz="2400" b="1" dirty="0">
                <a:latin typeface="Times New Roman" pitchFamily="18" charset="0"/>
                <a:cs typeface="Times New Roman" panose="02020603050405020304" pitchFamily="18" charset="0"/>
              </a:rPr>
              <a:t>规范的器件之间的</a:t>
            </a:r>
            <a:r>
              <a:rPr lang="zh-CN" altLang="en-US" sz="2400" b="1" dirty="0">
                <a:solidFill>
                  <a:srgbClr val="0000FF"/>
                </a:solidFill>
                <a:latin typeface="Times New Roman" pitchFamily="18" charset="0"/>
                <a:cs typeface="Times New Roman" panose="02020603050405020304" pitchFamily="18" charset="0"/>
              </a:rPr>
              <a:t>引脚连接情况</a:t>
            </a:r>
            <a:r>
              <a:rPr lang="zh-CN" altLang="en-US" sz="2400" b="1" dirty="0">
                <a:latin typeface="Times New Roman" pitchFamily="18" charset="0"/>
                <a:cs typeface="Times New Roman" panose="02020603050405020304" pitchFamily="18" charset="0"/>
              </a:rPr>
              <a:t>，而且可以在器件正常工作时捕获功能数据。</a:t>
            </a:r>
          </a:p>
          <a:p>
            <a:pPr marL="342900" indent="-342900" eaLnBrk="0" hangingPunct="0">
              <a:lnSpc>
                <a:spcPct val="110000"/>
              </a:lnSpc>
              <a:spcBef>
                <a:spcPts val="0"/>
              </a:spcBef>
              <a:spcAft>
                <a:spcPts val="600"/>
              </a:spcAft>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测试从左边一个边界扫描单元</a:t>
            </a:r>
            <a:r>
              <a:rPr lang="zh-CN" altLang="en-US" sz="2400" b="1" dirty="0">
                <a:solidFill>
                  <a:srgbClr val="0000FF"/>
                </a:solidFill>
                <a:latin typeface="Times New Roman" pitchFamily="18" charset="0"/>
                <a:cs typeface="Times New Roman" panose="02020603050405020304" pitchFamily="18" charset="0"/>
              </a:rPr>
              <a:t>串行移入</a:t>
            </a:r>
            <a:r>
              <a:rPr lang="zh-CN" altLang="en-US" sz="2400" b="1" dirty="0">
                <a:latin typeface="Times New Roman" pitchFamily="18" charset="0"/>
                <a:cs typeface="Times New Roman" panose="02020603050405020304" pitchFamily="18" charset="0"/>
              </a:rPr>
              <a:t>，捕获的数据从右边一个边界扫描单元</a:t>
            </a:r>
            <a:r>
              <a:rPr lang="zh-CN" altLang="en-US" sz="2400" b="1" dirty="0">
                <a:solidFill>
                  <a:srgbClr val="0000FF"/>
                </a:solidFill>
                <a:latin typeface="Times New Roman" pitchFamily="18" charset="0"/>
                <a:cs typeface="Times New Roman" panose="02020603050405020304" pitchFamily="18" charset="0"/>
              </a:rPr>
              <a:t>串行移出</a:t>
            </a:r>
            <a:r>
              <a:rPr lang="zh-CN" altLang="en-US" sz="2400" b="1" dirty="0">
                <a:latin typeface="Times New Roman" pitchFamily="18" charset="0"/>
                <a:cs typeface="Times New Roman" panose="02020603050405020304" pitchFamily="18" charset="0"/>
              </a:rPr>
              <a:t>，然后同标准数据进行比较，就能够知道芯片性能的好坏了。</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65</a:t>
            </a:fld>
            <a:endParaRPr lang="zh-CN" altLang="en-US" dirty="0"/>
          </a:p>
        </p:txBody>
      </p:sp>
    </p:spTree>
    <p:extLst>
      <p:ext uri="{BB962C8B-B14F-4D97-AF65-F5344CB8AC3E}">
        <p14:creationId xmlns:p14="http://schemas.microsoft.com/office/powerpoint/2010/main" val="14617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dissolve">
                                      <p:cBhvr>
                                        <p:cTn id="14" dur="500"/>
                                        <p:tgtEl>
                                          <p:spTgt spid="8">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dissolve">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1152480" y="534516"/>
            <a:ext cx="7740000" cy="4968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sz="2000" b="1" dirty="0">
              <a:latin typeface="Times New Roman" panose="02020603050405020304" pitchFamily="18" charset="0"/>
              <a:cs typeface="Times New Roman" panose="02020603050405020304" pitchFamily="18" charset="0"/>
            </a:endParaRPr>
          </a:p>
        </p:txBody>
      </p:sp>
      <p:pic>
        <p:nvPicPr>
          <p:cNvPr id="8" name="Picture 3" descr="02-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9526" y="534516"/>
            <a:ext cx="6192838" cy="48387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392502" y="2060848"/>
            <a:ext cx="3491880" cy="3040576"/>
          </a:xfrm>
          <a:prstGeom prst="rect">
            <a:avLst/>
          </a:prstGeom>
        </p:spPr>
        <p:txBody>
          <a:bodyPr wrap="square">
            <a:spAutoFit/>
          </a:bodyPr>
          <a:lstStyle/>
          <a:p>
            <a:pPr marL="180000" indent="-180000" eaLnBrk="0" hangingPunct="0">
              <a:lnSpc>
                <a:spcPct val="110000"/>
              </a:lnSpc>
              <a:spcBef>
                <a:spcPts val="0"/>
              </a:spcBef>
              <a:spcAft>
                <a:spcPts val="300"/>
              </a:spcAft>
              <a:buClr>
                <a:schemeClr val="tx1"/>
              </a:buClr>
              <a:buFont typeface="Arial" panose="020B0604020202020204" pitchFamily="34" charset="0"/>
              <a:buChar char="•"/>
            </a:pPr>
            <a:r>
              <a:rPr lang="en-US" altLang="zh-CN" b="1" dirty="0">
                <a:latin typeface="Times New Roman" pitchFamily="18" charset="0"/>
                <a:cs typeface="Times New Roman" panose="02020603050405020304" pitchFamily="18" charset="0"/>
              </a:rPr>
              <a:t>JTAG</a:t>
            </a:r>
            <a:r>
              <a:rPr lang="zh-CN" altLang="en-US" b="1" dirty="0">
                <a:latin typeface="Times New Roman" pitchFamily="18" charset="0"/>
                <a:cs typeface="Times New Roman" panose="02020603050405020304" pitchFamily="18" charset="0"/>
              </a:rPr>
              <a:t>边界扫描测试由测试访问端口（</a:t>
            </a:r>
            <a:r>
              <a:rPr lang="en-US" altLang="zh-CN" b="1" dirty="0">
                <a:latin typeface="Times New Roman" pitchFamily="18" charset="0"/>
                <a:cs typeface="Times New Roman" panose="02020603050405020304" pitchFamily="18" charset="0"/>
              </a:rPr>
              <a:t>TAP</a:t>
            </a:r>
            <a:r>
              <a:rPr lang="zh-CN" altLang="en-US" b="1" dirty="0">
                <a:latin typeface="Times New Roman" pitchFamily="18" charset="0"/>
                <a:cs typeface="Times New Roman" panose="02020603050405020304" pitchFamily="18" charset="0"/>
              </a:rPr>
              <a:t>）的控制器管理</a:t>
            </a:r>
            <a:endParaRPr lang="en-US" altLang="zh-CN" b="1" dirty="0">
              <a:latin typeface="Times New Roman" pitchFamily="18" charset="0"/>
              <a:cs typeface="Times New Roman" panose="02020603050405020304" pitchFamily="18" charset="0"/>
            </a:endParaRPr>
          </a:p>
          <a:p>
            <a:pPr marL="180000" indent="-180000" eaLnBrk="0" hangingPunct="0">
              <a:lnSpc>
                <a:spcPct val="110000"/>
              </a:lnSpc>
              <a:spcBef>
                <a:spcPts val="0"/>
              </a:spcBef>
              <a:spcAft>
                <a:spcPts val="300"/>
              </a:spcAft>
              <a:buClr>
                <a:schemeClr val="tx1"/>
              </a:buClr>
              <a:buFont typeface="Arial" panose="020B0604020202020204" pitchFamily="34" charset="0"/>
              <a:buChar char="•"/>
            </a:pPr>
            <a:r>
              <a:rPr lang="en-US" altLang="zh-CN" b="1" dirty="0">
                <a:solidFill>
                  <a:srgbClr val="0000FF"/>
                </a:solidFill>
                <a:latin typeface="Times New Roman" pitchFamily="18" charset="0"/>
                <a:cs typeface="Times New Roman" panose="02020603050405020304" pitchFamily="18" charset="0"/>
              </a:rPr>
              <a:t>TMS</a:t>
            </a:r>
            <a:r>
              <a:rPr lang="zh-CN" altLang="en-US" b="1" dirty="0">
                <a:latin typeface="Times New Roman" pitchFamily="18" charset="0"/>
                <a:cs typeface="Times New Roman" panose="02020603050405020304" pitchFamily="18" charset="0"/>
              </a:rPr>
              <a:t>、</a:t>
            </a:r>
            <a:r>
              <a:rPr lang="en-US" altLang="zh-CN" b="1" dirty="0">
                <a:solidFill>
                  <a:srgbClr val="0000FF"/>
                </a:solidFill>
                <a:latin typeface="Times New Roman" pitchFamily="18" charset="0"/>
                <a:cs typeface="Times New Roman" panose="02020603050405020304" pitchFamily="18" charset="0"/>
              </a:rPr>
              <a:t>TRST</a:t>
            </a:r>
            <a:r>
              <a:rPr lang="zh-CN" altLang="en-US" b="1" dirty="0">
                <a:latin typeface="Times New Roman" pitchFamily="18" charset="0"/>
                <a:cs typeface="Times New Roman" panose="02020603050405020304" pitchFamily="18" charset="0"/>
              </a:rPr>
              <a:t>和</a:t>
            </a:r>
            <a:r>
              <a:rPr lang="en-US" altLang="zh-CN" b="1" dirty="0">
                <a:solidFill>
                  <a:srgbClr val="0000FF"/>
                </a:solidFill>
                <a:latin typeface="Times New Roman" pitchFamily="18" charset="0"/>
                <a:cs typeface="Times New Roman" panose="02020603050405020304" pitchFamily="18" charset="0"/>
              </a:rPr>
              <a:t>TCK</a:t>
            </a:r>
            <a:r>
              <a:rPr lang="zh-CN" altLang="en-US" b="1" dirty="0">
                <a:latin typeface="Times New Roman" pitchFamily="18" charset="0"/>
                <a:cs typeface="Times New Roman" panose="02020603050405020304" pitchFamily="18" charset="0"/>
              </a:rPr>
              <a:t>引脚管理</a:t>
            </a:r>
            <a:r>
              <a:rPr lang="en-US" altLang="zh-CN" b="1" dirty="0">
                <a:latin typeface="Times New Roman" pitchFamily="18" charset="0"/>
                <a:cs typeface="Times New Roman" panose="02020603050405020304" pitchFamily="18" charset="0"/>
              </a:rPr>
              <a:t>TAP</a:t>
            </a:r>
            <a:r>
              <a:rPr lang="zh-CN" altLang="en-US" b="1" dirty="0">
                <a:latin typeface="Times New Roman" pitchFamily="18" charset="0"/>
                <a:cs typeface="Times New Roman" panose="02020603050405020304" pitchFamily="18" charset="0"/>
              </a:rPr>
              <a:t>控制器的操作</a:t>
            </a:r>
            <a:endParaRPr lang="en-US" altLang="zh-CN" b="1" dirty="0">
              <a:latin typeface="Times New Roman" pitchFamily="18" charset="0"/>
              <a:cs typeface="Times New Roman" panose="02020603050405020304" pitchFamily="18" charset="0"/>
            </a:endParaRPr>
          </a:p>
          <a:p>
            <a:pPr marL="180000" indent="-180000" eaLnBrk="0" hangingPunct="0">
              <a:lnSpc>
                <a:spcPct val="110000"/>
              </a:lnSpc>
              <a:spcBef>
                <a:spcPts val="0"/>
              </a:spcBef>
              <a:spcAft>
                <a:spcPts val="300"/>
              </a:spcAft>
              <a:buClr>
                <a:schemeClr val="tx1"/>
              </a:buClr>
              <a:buFont typeface="Arial" panose="020B0604020202020204" pitchFamily="34" charset="0"/>
              <a:buChar char="•"/>
            </a:pPr>
            <a:r>
              <a:rPr lang="en-US" altLang="zh-CN" b="1" dirty="0">
                <a:solidFill>
                  <a:srgbClr val="0000FF"/>
                </a:solidFill>
                <a:latin typeface="Times New Roman" pitchFamily="18" charset="0"/>
                <a:cs typeface="Times New Roman" panose="02020603050405020304" pitchFamily="18" charset="0"/>
              </a:rPr>
              <a:t>TDI</a:t>
            </a:r>
            <a:r>
              <a:rPr lang="zh-CN" altLang="en-US" b="1" dirty="0">
                <a:latin typeface="Times New Roman" pitchFamily="18" charset="0"/>
                <a:cs typeface="Times New Roman" panose="02020603050405020304" pitchFamily="18" charset="0"/>
              </a:rPr>
              <a:t>和</a:t>
            </a:r>
            <a:r>
              <a:rPr lang="en-US" altLang="zh-CN" b="1" dirty="0">
                <a:solidFill>
                  <a:srgbClr val="0000FF"/>
                </a:solidFill>
                <a:latin typeface="Times New Roman" pitchFamily="18" charset="0"/>
                <a:cs typeface="Times New Roman" panose="02020603050405020304" pitchFamily="18" charset="0"/>
              </a:rPr>
              <a:t>TDO</a:t>
            </a:r>
            <a:r>
              <a:rPr lang="zh-CN" altLang="en-US" b="1" dirty="0">
                <a:latin typeface="Times New Roman" pitchFamily="18" charset="0"/>
                <a:cs typeface="Times New Roman" panose="02020603050405020304" pitchFamily="18" charset="0"/>
              </a:rPr>
              <a:t>为数据寄存器提供串行通道</a:t>
            </a:r>
            <a:endParaRPr lang="en-US" altLang="zh-CN" b="1" dirty="0">
              <a:latin typeface="Times New Roman" pitchFamily="18" charset="0"/>
              <a:cs typeface="Times New Roman" panose="02020603050405020304" pitchFamily="18" charset="0"/>
            </a:endParaRPr>
          </a:p>
          <a:p>
            <a:pPr marL="180000" indent="-180000" eaLnBrk="0" hangingPunct="0">
              <a:lnSpc>
                <a:spcPct val="110000"/>
              </a:lnSpc>
              <a:spcBef>
                <a:spcPts val="0"/>
              </a:spcBef>
              <a:spcAft>
                <a:spcPts val="300"/>
              </a:spcAft>
              <a:buClr>
                <a:schemeClr val="tx1"/>
              </a:buClr>
              <a:buFont typeface="Arial" panose="020B0604020202020204" pitchFamily="34" charset="0"/>
              <a:buChar char="•"/>
            </a:pPr>
            <a:r>
              <a:rPr lang="en-US" altLang="zh-CN" b="1" dirty="0">
                <a:solidFill>
                  <a:srgbClr val="0000FF"/>
                </a:solidFill>
                <a:latin typeface="Times New Roman" pitchFamily="18" charset="0"/>
                <a:cs typeface="Times New Roman" panose="02020603050405020304" pitchFamily="18" charset="0"/>
              </a:rPr>
              <a:t>TDI</a:t>
            </a:r>
            <a:r>
              <a:rPr lang="zh-CN" altLang="en-US" b="1" dirty="0">
                <a:latin typeface="Times New Roman" pitchFamily="18" charset="0"/>
                <a:cs typeface="Times New Roman" panose="02020603050405020304" pitchFamily="18" charset="0"/>
              </a:rPr>
              <a:t>也为指令寄存器提供数据，然后为数据寄存器产生控制逻辑</a:t>
            </a:r>
          </a:p>
        </p:txBody>
      </p:sp>
      <p:sp>
        <p:nvSpPr>
          <p:cNvPr id="11" name="Rectangle 3"/>
          <p:cNvSpPr>
            <a:spLocks noChangeArrowheads="1"/>
          </p:cNvSpPr>
          <p:nvPr/>
        </p:nvSpPr>
        <p:spPr bwMode="auto">
          <a:xfrm>
            <a:off x="3059832" y="5733256"/>
            <a:ext cx="309634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边界扫描数据移位方式</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66</a:t>
            </a:fld>
            <a:endParaRPr lang="zh-CN" altLang="en-US" dirty="0"/>
          </a:p>
        </p:txBody>
      </p:sp>
    </p:spTree>
    <p:extLst>
      <p:ext uri="{BB962C8B-B14F-4D97-AF65-F5344CB8AC3E}">
        <p14:creationId xmlns:p14="http://schemas.microsoft.com/office/powerpoint/2010/main" val="25123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40466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边界扫描</a:t>
            </a:r>
            <a:r>
              <a:rPr lang="en-US" altLang="zh-CN" sz="2800" b="1" dirty="0">
                <a:solidFill>
                  <a:srgbClr val="0070C0"/>
                </a:solidFill>
                <a:latin typeface="Times New Roman" pitchFamily="18" charset="0"/>
                <a:cs typeface="Times New Roman" pitchFamily="18" charset="0"/>
              </a:rPr>
              <a:t>I/O</a:t>
            </a:r>
            <a:r>
              <a:rPr lang="zh-CN" altLang="en-US" sz="2800" b="1" dirty="0">
                <a:solidFill>
                  <a:srgbClr val="0070C0"/>
                </a:solidFill>
                <a:latin typeface="Times New Roman" pitchFamily="18" charset="0"/>
                <a:cs typeface="Times New Roman" pitchFamily="18" charset="0"/>
              </a:rPr>
              <a:t>引脚功能 </a:t>
            </a:r>
          </a:p>
        </p:txBody>
      </p:sp>
      <p:graphicFrame>
        <p:nvGraphicFramePr>
          <p:cNvPr id="7" name="表格 6"/>
          <p:cNvGraphicFramePr>
            <a:graphicFrameLocks noGrp="1"/>
          </p:cNvGraphicFramePr>
          <p:nvPr>
            <p:extLst>
              <p:ext uri="{D42A27DB-BD31-4B8C-83A1-F6EECF244321}">
                <p14:modId xmlns:p14="http://schemas.microsoft.com/office/powerpoint/2010/main" val="3911078541"/>
              </p:ext>
            </p:extLst>
          </p:nvPr>
        </p:nvGraphicFramePr>
        <p:xfrm>
          <a:off x="1152472" y="1180744"/>
          <a:ext cx="7668000" cy="4984560"/>
        </p:xfrm>
        <a:graphic>
          <a:graphicData uri="http://schemas.openxmlformats.org/drawingml/2006/table">
            <a:tbl>
              <a:tblPr firstRow="1" bandRow="1">
                <a:tableStyleId>{5C22544A-7EE6-4342-B048-85BDC9FD1C3A}</a:tableStyleId>
              </a:tblPr>
              <a:tblGrid>
                <a:gridCol w="936000">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4860000">
                  <a:extLst>
                    <a:ext uri="{9D8B030D-6E8A-4147-A177-3AD203B41FA5}">
                      <a16:colId xmlns:a16="http://schemas.microsoft.com/office/drawing/2014/main" val="20002"/>
                    </a:ext>
                  </a:extLst>
                </a:gridCol>
              </a:tblGrid>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引脚</a:t>
                      </a:r>
                      <a:endParaRPr kumimoji="0" lang="zh-CN" altLang="zh-CN"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描述</a:t>
                      </a:r>
                      <a:endParaRPr kumimoji="0" lang="en-US" altLang="zh-CN"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功能</a:t>
                      </a:r>
                      <a:endParaRPr kumimoji="0" lang="en-US" altLang="zh-CN" sz="22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TDI</a:t>
                      </a:r>
                      <a:endParaRPr kumimoji="0" lang="zh-CN" altLang="en-US"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测试数据输入</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测试指令和编程数据的串行输入引脚。数据在</a:t>
                      </a:r>
                      <a:r>
                        <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TCK</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的</a:t>
                      </a:r>
                      <a:r>
                        <a:rPr kumimoji="0" lang="zh-CN" altLang="en-US" sz="2200" b="1" i="0" u="none" strike="noStrike" cap="none" normalizeH="0" baseline="0" dirty="0">
                          <a:ln>
                            <a:noFill/>
                          </a:ln>
                          <a:solidFill>
                            <a:srgbClr val="FF0000"/>
                          </a:solidFill>
                          <a:effectLst/>
                          <a:latin typeface="Times New Roman" panose="02020603050405020304" pitchFamily="18" charset="0"/>
                          <a:ea typeface="宋体" charset="-122"/>
                          <a:cs typeface="Times New Roman" panose="02020603050405020304" pitchFamily="18" charset="0"/>
                        </a:rPr>
                        <a:t>上升沿</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移入</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TDO</a:t>
                      </a:r>
                      <a:endParaRPr kumimoji="0" lang="zh-CN" altLang="en-US"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测试数据输出</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测试指令和编程数据的串行输出引脚，数据在</a:t>
                      </a:r>
                      <a:r>
                        <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TCK</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的</a:t>
                      </a:r>
                      <a:r>
                        <a:rPr kumimoji="0" lang="zh-CN" altLang="en-US" sz="2200" b="1" i="0" u="none" strike="noStrike" cap="none" normalizeH="0" baseline="0" dirty="0">
                          <a:ln>
                            <a:noFill/>
                          </a:ln>
                          <a:solidFill>
                            <a:srgbClr val="FF0000"/>
                          </a:solidFill>
                          <a:effectLst/>
                          <a:latin typeface="Times New Roman" panose="02020603050405020304" pitchFamily="18" charset="0"/>
                          <a:ea typeface="宋体" charset="-122"/>
                          <a:cs typeface="Times New Roman" panose="02020603050405020304" pitchFamily="18" charset="0"/>
                        </a:rPr>
                        <a:t>下降沿</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移出。如果数据没有被移出时，该引脚处于高阻态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TMS</a:t>
                      </a:r>
                      <a:endParaRPr kumimoji="0" lang="zh-CN" altLang="en-US"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测试模式选择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控制信号输入引脚，负责</a:t>
                      </a:r>
                      <a:r>
                        <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TAP</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（测试访问端口）控制器的转换。</a:t>
                      </a:r>
                      <a:r>
                        <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TMS</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必须在</a:t>
                      </a:r>
                      <a:r>
                        <a:rPr kumimoji="0" lang="en-US" altLang="zh-CN"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TCK</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的</a:t>
                      </a:r>
                      <a:r>
                        <a:rPr kumimoji="0" lang="zh-CN" altLang="en-US" sz="2200" b="1" i="0" u="none" strike="noStrike" cap="none" normalizeH="0" baseline="0" dirty="0">
                          <a:ln>
                            <a:noFill/>
                          </a:ln>
                          <a:solidFill>
                            <a:srgbClr val="FF0000"/>
                          </a:solidFill>
                          <a:effectLst/>
                          <a:latin typeface="Times New Roman" panose="02020603050405020304" pitchFamily="18" charset="0"/>
                          <a:ea typeface="宋体" charset="-122"/>
                          <a:cs typeface="Times New Roman" panose="02020603050405020304" pitchFamily="18" charset="0"/>
                        </a:rPr>
                        <a:t>上升沿</a:t>
                      </a: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到来之前稳定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TCK</a:t>
                      </a:r>
                      <a:endParaRPr kumimoji="0" lang="zh-CN" altLang="en-US"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测试时钟输入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zh-CN" altLang="en-US"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时钟输入到</a:t>
                      </a:r>
                      <a:r>
                        <a:rPr kumimoji="0" lang="en-US" altLang="zh-CN"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BST</a:t>
                      </a:r>
                      <a:r>
                        <a:rPr kumimoji="0" lang="zh-CN" altLang="en-US"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电路，一些操作发生在上升沿，而另一些发生在下降沿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TRST</a:t>
                      </a:r>
                      <a:endParaRPr kumimoji="0" lang="zh-CN" altLang="en-US" sz="22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测试复位输入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低电平有效，</a:t>
                      </a:r>
                      <a:r>
                        <a:rPr kumimoji="0" lang="zh-CN" altLang="en-US" sz="2200" b="1" i="0" u="none" strike="noStrike" kern="1200" cap="none" normalizeH="0" baseline="0" dirty="0">
                          <a:ln>
                            <a:noFill/>
                          </a:ln>
                          <a:solidFill>
                            <a:srgbClr val="FF0000"/>
                          </a:solidFill>
                          <a:effectLst/>
                          <a:latin typeface="Times New Roman" panose="02020603050405020304" pitchFamily="18" charset="0"/>
                          <a:ea typeface="宋体" charset="-122"/>
                          <a:cs typeface="Times New Roman" panose="02020603050405020304" pitchFamily="18" charset="0"/>
                        </a:rPr>
                        <a:t>异步</a:t>
                      </a:r>
                      <a:r>
                        <a:rPr kumimoji="0" lang="zh-CN" altLang="en-US"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复位边界扫描电路（在</a:t>
                      </a:r>
                      <a:r>
                        <a:rPr kumimoji="0" lang="en-US" altLang="zh-CN"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IEEE</a:t>
                      </a:r>
                      <a:r>
                        <a:rPr kumimoji="0" lang="zh-CN" altLang="en-US" sz="2200" b="1" i="0" u="none" strike="noStrike" kern="1200"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规范中，该引脚可选）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67</a:t>
            </a:fld>
            <a:endParaRPr lang="zh-CN" altLang="en-US" dirty="0"/>
          </a:p>
        </p:txBody>
      </p:sp>
    </p:spTree>
    <p:extLst>
      <p:ext uri="{BB962C8B-B14F-4D97-AF65-F5344CB8AC3E}">
        <p14:creationId xmlns:p14="http://schemas.microsoft.com/office/powerpoint/2010/main" val="391342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1691680" y="1772816"/>
            <a:ext cx="6696744" cy="2991588"/>
          </a:xfrm>
          <a:prstGeom prst="rect">
            <a:avLst/>
          </a:prstGeom>
        </p:spPr>
        <p:txBody>
          <a:bodyPr wrap="square">
            <a:spAutoFit/>
          </a:bodyPr>
          <a:lstStyle/>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solidFill>
                  <a:srgbClr val="0000FF"/>
                </a:solidFill>
                <a:latin typeface="Times New Roman" pitchFamily="18" charset="0"/>
                <a:cs typeface="Times New Roman" panose="02020603050405020304" pitchFamily="18" charset="0"/>
              </a:rPr>
              <a:t>指令寄存器</a:t>
            </a:r>
            <a:r>
              <a:rPr lang="zh-CN" altLang="en-US" sz="2400" b="1" dirty="0">
                <a:latin typeface="Times New Roman" pitchFamily="18" charset="0"/>
                <a:cs typeface="Times New Roman" panose="02020603050405020304" pitchFamily="18" charset="0"/>
              </a:rPr>
              <a:t>：决定是否进行测试访问或访问数据寄存器操作。</a:t>
            </a:r>
            <a:endParaRPr lang="en-US" altLang="zh-CN" sz="2400" b="1" dirty="0">
              <a:latin typeface="Times New Roman" pitchFamily="18" charset="0"/>
              <a:cs typeface="Times New Roman" panose="02020603050405020304" pitchFamily="18" charset="0"/>
            </a:endParaRPr>
          </a:p>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solidFill>
                  <a:srgbClr val="0000FF"/>
                </a:solidFill>
                <a:latin typeface="Times New Roman" pitchFamily="18" charset="0"/>
                <a:cs typeface="Times New Roman" panose="02020603050405020304" pitchFamily="18" charset="0"/>
              </a:rPr>
              <a:t>旁路寄存器</a:t>
            </a:r>
            <a:r>
              <a:rPr lang="zh-CN" altLang="en-US" sz="2400" b="1" dirty="0">
                <a:latin typeface="Times New Roman" pitchFamily="18" charset="0"/>
                <a:cs typeface="Times New Roman" panose="02020603050405020304" pitchFamily="18" charset="0"/>
              </a:rPr>
              <a:t>：是</a:t>
            </a:r>
            <a:r>
              <a:rPr lang="en-US" altLang="zh-CN" sz="2400" b="1" dirty="0">
                <a:latin typeface="Times New Roman" pitchFamily="18" charset="0"/>
                <a:cs typeface="Times New Roman" panose="02020603050405020304" pitchFamily="18" charset="0"/>
              </a:rPr>
              <a:t>1</a:t>
            </a:r>
            <a:r>
              <a:rPr lang="zh-CN" altLang="en-US" sz="2400" b="1" dirty="0">
                <a:latin typeface="Times New Roman" pitchFamily="18" charset="0"/>
                <a:cs typeface="Times New Roman" panose="02020603050405020304" pitchFamily="18" charset="0"/>
              </a:rPr>
              <a:t>位寄存器，用来提供</a:t>
            </a:r>
            <a:r>
              <a:rPr lang="en-US" altLang="zh-CN" sz="2400" b="1" dirty="0">
                <a:latin typeface="Times New Roman" pitchFamily="18" charset="0"/>
                <a:cs typeface="Times New Roman" panose="02020603050405020304" pitchFamily="18" charset="0"/>
              </a:rPr>
              <a:t>TDI</a:t>
            </a:r>
            <a:r>
              <a:rPr lang="zh-CN" altLang="en-US" sz="2400" b="1" dirty="0">
                <a:latin typeface="Times New Roman" pitchFamily="18" charset="0"/>
                <a:cs typeface="Times New Roman" panose="02020603050405020304" pitchFamily="18" charset="0"/>
              </a:rPr>
              <a:t>和</a:t>
            </a:r>
            <a:r>
              <a:rPr lang="en-US" altLang="zh-CN" sz="2400" b="1" dirty="0">
                <a:latin typeface="Times New Roman" pitchFamily="18" charset="0"/>
                <a:cs typeface="Times New Roman" panose="02020603050405020304" pitchFamily="18" charset="0"/>
              </a:rPr>
              <a:t>TDO</a:t>
            </a:r>
            <a:r>
              <a:rPr lang="zh-CN" altLang="en-US" sz="2400" b="1" dirty="0">
                <a:latin typeface="Times New Roman" pitchFamily="18" charset="0"/>
                <a:cs typeface="Times New Roman" panose="02020603050405020304" pitchFamily="18" charset="0"/>
              </a:rPr>
              <a:t>的最小串行通道。</a:t>
            </a:r>
            <a:endParaRPr lang="en-US" altLang="zh-CN" sz="2400" b="1" dirty="0">
              <a:latin typeface="Times New Roman" pitchFamily="18" charset="0"/>
              <a:cs typeface="Times New Roman" panose="02020603050405020304" pitchFamily="18" charset="0"/>
            </a:endParaRPr>
          </a:p>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solidFill>
                  <a:srgbClr val="0000FF"/>
                </a:solidFill>
                <a:latin typeface="Times New Roman" pitchFamily="18" charset="0"/>
                <a:cs typeface="Times New Roman" panose="02020603050405020304" pitchFamily="18" charset="0"/>
              </a:rPr>
              <a:t>边界扫描寄存器</a:t>
            </a:r>
            <a:r>
              <a:rPr lang="zh-CN" altLang="en-US" sz="2400" b="1" dirty="0">
                <a:latin typeface="Times New Roman" pitchFamily="18" charset="0"/>
                <a:cs typeface="Times New Roman" panose="02020603050405020304" pitchFamily="18" charset="0"/>
              </a:rPr>
              <a:t>：由器件引脚上的所有边界扫描单元构成。</a:t>
            </a:r>
            <a:endParaRPr lang="en-US" altLang="zh-CN" sz="2400" b="1" dirty="0">
              <a:latin typeface="Times New Roman" pitchFamily="18" charset="0"/>
              <a:cs typeface="Times New Roman" panose="02020603050405020304" pitchFamily="18" charset="0"/>
            </a:endParaRPr>
          </a:p>
        </p:txBody>
      </p:sp>
      <p:sp>
        <p:nvSpPr>
          <p:cNvPr id="4" name="矩形 3"/>
          <p:cNvSpPr/>
          <p:nvPr/>
        </p:nvSpPr>
        <p:spPr>
          <a:xfrm>
            <a:off x="1259632" y="970789"/>
            <a:ext cx="6696744" cy="527580"/>
          </a:xfrm>
          <a:prstGeom prst="rect">
            <a:avLst/>
          </a:prstGeom>
        </p:spPr>
        <p:txBody>
          <a:bodyPr wrap="square">
            <a:spAutoFit/>
          </a:bodyPr>
          <a:lstStyle/>
          <a:p>
            <a:pPr eaLnBrk="0" hangingPunct="0">
              <a:lnSpc>
                <a:spcPct val="110000"/>
              </a:lnSpc>
              <a:spcBef>
                <a:spcPts val="0"/>
              </a:spcBef>
              <a:spcAft>
                <a:spcPts val="1800"/>
              </a:spcAft>
              <a:buClr>
                <a:schemeClr val="tx1"/>
              </a:buClr>
            </a:pPr>
            <a:r>
              <a:rPr lang="en-US" altLang="zh-CN" sz="2800" b="1" dirty="0">
                <a:latin typeface="Times New Roman" pitchFamily="18" charset="0"/>
                <a:cs typeface="Times New Roman" panose="02020603050405020304" pitchFamily="18" charset="0"/>
              </a:rPr>
              <a:t>JTAG BST</a:t>
            </a:r>
            <a:r>
              <a:rPr lang="zh-CN" altLang="en-US" sz="2800" b="1" dirty="0">
                <a:latin typeface="Times New Roman" pitchFamily="18" charset="0"/>
                <a:cs typeface="Times New Roman" panose="02020603050405020304" pitchFamily="18" charset="0"/>
              </a:rPr>
              <a:t>需要以下寄存器</a:t>
            </a:r>
            <a:endParaRPr lang="en-US" altLang="zh-CN" sz="2800" b="1" dirty="0">
              <a:latin typeface="Times New Roman" pitchFamily="18" charset="0"/>
              <a:cs typeface="Times New Roman" panose="02020603050405020304"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68</a:t>
            </a:fld>
            <a:endParaRPr lang="zh-CN" altLang="en-US" dirty="0"/>
          </a:p>
        </p:txBody>
      </p:sp>
    </p:spTree>
    <p:extLst>
      <p:ext uri="{BB962C8B-B14F-4D97-AF65-F5344CB8AC3E}">
        <p14:creationId xmlns:p14="http://schemas.microsoft.com/office/powerpoint/2010/main" val="947287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1691680" y="1772816"/>
            <a:ext cx="3168352" cy="2986138"/>
          </a:xfrm>
          <a:prstGeom prst="rect">
            <a:avLst/>
          </a:prstGeom>
        </p:spPr>
        <p:txBody>
          <a:bodyPr wrap="square">
            <a:spAutoFit/>
          </a:bodyPr>
          <a:lstStyle/>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边界扫描</a:t>
            </a:r>
            <a:endParaRPr lang="en-US" altLang="zh-CN" sz="2400" b="1" dirty="0">
              <a:latin typeface="Times New Roman" pitchFamily="18" charset="0"/>
              <a:cs typeface="Times New Roman" panose="02020603050405020304" pitchFamily="18" charset="0"/>
            </a:endParaRPr>
          </a:p>
          <a:p>
            <a:pPr marL="342900" indent="-342900" eaLnBrk="0" hangingPunct="0">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下载</a:t>
            </a:r>
            <a:endParaRPr lang="en-US" altLang="zh-CN" sz="2400" b="1" dirty="0">
              <a:latin typeface="Times New Roman" pitchFamily="18" charset="0"/>
              <a:cs typeface="Times New Roman" panose="02020603050405020304" pitchFamily="18" charset="0"/>
            </a:endParaRPr>
          </a:p>
          <a:p>
            <a:pPr marL="720000" indent="-342000" eaLnBrk="0" hangingPunct="0">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编程或配置</a:t>
            </a:r>
            <a:endParaRPr lang="en-US" altLang="zh-CN" sz="2000" b="1" dirty="0">
              <a:latin typeface="Times New Roman" pitchFamily="18" charset="0"/>
              <a:cs typeface="Times New Roman" panose="02020603050405020304" pitchFamily="18" charset="0"/>
            </a:endParaRPr>
          </a:p>
          <a:p>
            <a:pPr marL="720000" indent="-342000" eaLnBrk="0" hangingPunct="0">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多芯片下载</a:t>
            </a:r>
            <a:endParaRPr lang="en-US" altLang="zh-CN" sz="2000" b="1" dirty="0">
              <a:latin typeface="Times New Roman" pitchFamily="18" charset="0"/>
              <a:cs typeface="Times New Roman" panose="02020603050405020304" pitchFamily="18" charset="0"/>
            </a:endParaRPr>
          </a:p>
          <a:p>
            <a:pPr marL="720000" indent="-342000" eaLnBrk="0" hangingPunct="0">
              <a:lnSpc>
                <a:spcPct val="110000"/>
              </a:lnSpc>
              <a:spcBef>
                <a:spcPts val="0"/>
              </a:spcBef>
              <a:spcAft>
                <a:spcPts val="18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部分配置</a:t>
            </a:r>
            <a:endParaRPr lang="en-US" altLang="zh-CN" sz="2000" b="1" dirty="0">
              <a:latin typeface="Times New Roman" pitchFamily="18" charset="0"/>
              <a:cs typeface="Times New Roman" panose="02020603050405020304" pitchFamily="18" charset="0"/>
            </a:endParaRPr>
          </a:p>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片内介入式测试</a:t>
            </a:r>
            <a:endParaRPr lang="en-US" altLang="zh-CN" sz="2400" b="1" dirty="0">
              <a:latin typeface="Times New Roman" pitchFamily="18" charset="0"/>
              <a:cs typeface="Times New Roman" panose="02020603050405020304" pitchFamily="18" charset="0"/>
            </a:endParaRPr>
          </a:p>
        </p:txBody>
      </p:sp>
      <p:sp>
        <p:nvSpPr>
          <p:cNvPr id="4" name="Rectangle 3"/>
          <p:cNvSpPr>
            <a:spLocks noChangeArrowheads="1"/>
          </p:cNvSpPr>
          <p:nvPr/>
        </p:nvSpPr>
        <p:spPr bwMode="auto">
          <a:xfrm>
            <a:off x="1175132" y="8175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应用</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69</a:t>
            </a:fld>
            <a:endParaRPr lang="zh-CN" altLang="en-US" dirty="0"/>
          </a:p>
        </p:txBody>
      </p:sp>
      <p:sp>
        <p:nvSpPr>
          <p:cNvPr id="6" name="矩形 5">
            <a:extLst>
              <a:ext uri="{FF2B5EF4-FFF2-40B4-BE49-F238E27FC236}">
                <a16:creationId xmlns:a16="http://schemas.microsoft.com/office/drawing/2014/main" id="{65CA467A-C027-28D6-302A-213F83139865}"/>
              </a:ext>
            </a:extLst>
          </p:cNvPr>
          <p:cNvSpPr/>
          <p:nvPr/>
        </p:nvSpPr>
        <p:spPr>
          <a:xfrm>
            <a:off x="5436096" y="1772816"/>
            <a:ext cx="3168352" cy="2349041"/>
          </a:xfrm>
          <a:prstGeom prst="rect">
            <a:avLst/>
          </a:prstGeom>
        </p:spPr>
        <p:txBody>
          <a:bodyPr wrap="square">
            <a:spAutoFit/>
          </a:bodyPr>
          <a:lstStyle/>
          <a:p>
            <a:pPr marL="342900" indent="-342900" eaLnBrk="0" hangingPunct="0">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在线调试</a:t>
            </a:r>
            <a:endParaRPr lang="en-US" altLang="zh-CN" sz="2400" b="1" dirty="0">
              <a:latin typeface="Times New Roman" pitchFamily="18" charset="0"/>
              <a:cs typeface="Times New Roman" panose="02020603050405020304" pitchFamily="18" charset="0"/>
            </a:endParaRPr>
          </a:p>
          <a:p>
            <a:pPr marL="720000" indent="-342900" eaLnBrk="0" hangingPunct="0">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嵌入式逻辑分析仪</a:t>
            </a:r>
            <a:endParaRPr lang="en-US" altLang="zh-CN" sz="2000" b="1" dirty="0">
              <a:latin typeface="Times New Roman" pitchFamily="18" charset="0"/>
              <a:cs typeface="Times New Roman" panose="02020603050405020304" pitchFamily="18" charset="0"/>
            </a:endParaRPr>
          </a:p>
          <a:p>
            <a:pPr marL="720000" indent="-342900" eaLnBrk="0" hangingPunct="0">
              <a:lnSpc>
                <a:spcPct val="110000"/>
              </a:lnSpc>
              <a:spcBef>
                <a:spcPts val="0"/>
              </a:spcBef>
              <a:spcAft>
                <a:spcPts val="6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虚拟</a:t>
            </a:r>
            <a:r>
              <a:rPr lang="en-US" altLang="zh-CN" sz="2000" b="1" dirty="0">
                <a:latin typeface="Times New Roman" pitchFamily="18" charset="0"/>
                <a:cs typeface="Times New Roman" panose="02020603050405020304" pitchFamily="18" charset="0"/>
              </a:rPr>
              <a:t>IO</a:t>
            </a:r>
          </a:p>
          <a:p>
            <a:pPr marL="720000" indent="-342900" eaLnBrk="0" hangingPunct="0">
              <a:lnSpc>
                <a:spcPct val="110000"/>
              </a:lnSpc>
              <a:spcBef>
                <a:spcPts val="0"/>
              </a:spcBef>
              <a:spcAft>
                <a:spcPts val="1800"/>
              </a:spcAft>
              <a:buClr>
                <a:schemeClr val="tx1"/>
              </a:buClr>
              <a:buFont typeface="Arial" panose="020B0604020202020204" pitchFamily="34" charset="0"/>
              <a:buChar char="•"/>
            </a:pPr>
            <a:r>
              <a:rPr lang="zh-CN" altLang="en-US" sz="2000" b="1" dirty="0">
                <a:latin typeface="Times New Roman" pitchFamily="18" charset="0"/>
                <a:cs typeface="Times New Roman" panose="02020603050405020304" pitchFamily="18" charset="0"/>
              </a:rPr>
              <a:t>片内</a:t>
            </a:r>
            <a:r>
              <a:rPr lang="en-US" altLang="zh-CN" sz="2000" b="1" dirty="0">
                <a:latin typeface="Times New Roman" pitchFamily="18" charset="0"/>
                <a:cs typeface="Times New Roman" panose="02020603050405020304" pitchFamily="18" charset="0"/>
              </a:rPr>
              <a:t>RAM</a:t>
            </a:r>
            <a:r>
              <a:rPr lang="zh-CN" altLang="en-US" sz="2000" b="1" dirty="0">
                <a:latin typeface="Times New Roman" pitchFamily="18" charset="0"/>
                <a:cs typeface="Times New Roman" panose="02020603050405020304" pitchFamily="18" charset="0"/>
              </a:rPr>
              <a:t>更新</a:t>
            </a:r>
            <a:endParaRPr lang="en-US" altLang="zh-CN" sz="2000" b="1" dirty="0">
              <a:latin typeface="Times New Roman" pitchFamily="18" charset="0"/>
              <a:cs typeface="Times New Roman" panose="02020603050405020304" pitchFamily="18" charset="0"/>
            </a:endParaRPr>
          </a:p>
          <a:p>
            <a:pPr marL="342900" indent="-342900" eaLnBrk="0" hangingPunct="0">
              <a:lnSpc>
                <a:spcPct val="110000"/>
              </a:lnSpc>
              <a:spcBef>
                <a:spcPts val="0"/>
              </a:spcBef>
              <a:spcAft>
                <a:spcPts val="1800"/>
              </a:spcAft>
              <a:buClr>
                <a:schemeClr val="tx1"/>
              </a:buClr>
              <a:buFont typeface="Wingdings" panose="05000000000000000000" pitchFamily="2" charset="2"/>
              <a:buChar char="Ø"/>
            </a:pPr>
            <a:r>
              <a:rPr lang="zh-CN" altLang="en-US" sz="2400" b="1" dirty="0">
                <a:latin typeface="Times New Roman" pitchFamily="18" charset="0"/>
                <a:cs typeface="Times New Roman" panose="02020603050405020304" pitchFamily="18" charset="0"/>
              </a:rPr>
              <a:t>测试制造</a:t>
            </a:r>
            <a:endParaRPr lang="en-US" altLang="zh-CN" sz="2400" b="1" dirty="0">
              <a:latin typeface="Times New Roman" pitchFamily="18" charset="0"/>
              <a:cs typeface="Times New Roman" panose="02020603050405020304" pitchFamily="18" charset="0"/>
            </a:endParaRPr>
          </a:p>
        </p:txBody>
      </p:sp>
    </p:spTree>
    <p:extLst>
      <p:ext uri="{BB962C8B-B14F-4D97-AF65-F5344CB8AC3E}">
        <p14:creationId xmlns:p14="http://schemas.microsoft.com/office/powerpoint/2010/main" val="107992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196" name="Rectangle 2"/>
          <p:cNvSpPr>
            <a:spLocks noGrp="1" noChangeArrowheads="1"/>
          </p:cNvSpPr>
          <p:nvPr/>
        </p:nvSpPr>
        <p:spPr bwMode="auto">
          <a:xfrm>
            <a:off x="1174750" y="230188"/>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§2.1.2 PLD</a:t>
            </a:r>
            <a:r>
              <a:rPr lang="zh-CN" altLang="en-US" sz="3000" b="1">
                <a:solidFill>
                  <a:srgbClr val="000000"/>
                </a:solidFill>
                <a:latin typeface="Times New Roman" pitchFamily="18" charset="0"/>
                <a:cs typeface="Times New Roman" pitchFamily="18" charset="0"/>
              </a:rPr>
              <a:t>分类</a:t>
            </a:r>
          </a:p>
        </p:txBody>
      </p:sp>
      <p:sp>
        <p:nvSpPr>
          <p:cNvPr id="9" name="矩形 8"/>
          <p:cNvSpPr/>
          <p:nvPr/>
        </p:nvSpPr>
        <p:spPr>
          <a:xfrm>
            <a:off x="1174750" y="904875"/>
            <a:ext cx="7718425" cy="5619750"/>
          </a:xfrm>
          <a:prstGeom prst="rect">
            <a:avLst/>
          </a:prstGeom>
        </p:spPr>
        <p:txBody>
          <a:bodyPr>
            <a:spAutoFit/>
          </a:bodyPr>
          <a:lstStyle/>
          <a:p>
            <a:pPr marL="342000" indent="-342000">
              <a:lnSpc>
                <a:spcPct val="110000"/>
              </a:lnSpc>
              <a:spcAft>
                <a:spcPts val="600"/>
              </a:spcAft>
              <a:buClr>
                <a:schemeClr val="tx1"/>
              </a:buClr>
              <a:buFont typeface="Wingdings" pitchFamily="2" charset="2"/>
              <a:buChar char="Ø"/>
              <a:defRPr/>
            </a:pPr>
            <a:r>
              <a:rPr lang="zh-CN" altLang="en-US" sz="2200" b="1" dirty="0">
                <a:solidFill>
                  <a:srgbClr val="000514"/>
                </a:solidFill>
                <a:latin typeface="Times New Roman" pitchFamily="18" charset="0"/>
                <a:cs typeface="Times New Roman" pitchFamily="18" charset="0"/>
              </a:rPr>
              <a:t>按编程工艺区分：</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zh-CN" altLang="en-US" sz="2000" b="1" dirty="0">
                <a:solidFill>
                  <a:srgbClr val="0000FF"/>
                </a:solidFill>
                <a:latin typeface="Times New Roman" pitchFamily="18" charset="0"/>
                <a:cs typeface="Times New Roman" pitchFamily="18" charset="0"/>
              </a:rPr>
              <a:t>熔丝型</a:t>
            </a:r>
            <a:r>
              <a:rPr lang="zh-CN" altLang="en-US" sz="2000" b="1" dirty="0">
                <a:solidFill>
                  <a:srgbClr val="000514"/>
                </a:solidFill>
                <a:latin typeface="Times New Roman" pitchFamily="18" charset="0"/>
                <a:cs typeface="Times New Roman" pitchFamily="18" charset="0"/>
              </a:rPr>
              <a:t>：编程过程是根据设计的熔丝图文件来烧断对应的熔丝，获得开路，达到编程和逻辑构建的目的。一次性可编程器件。</a:t>
            </a:r>
            <a:endParaRPr lang="en-US" altLang="zh-CN" sz="20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zh-CN" altLang="en-US" sz="2000" b="1" dirty="0">
                <a:solidFill>
                  <a:srgbClr val="0000FF"/>
                </a:solidFill>
                <a:latin typeface="Times New Roman" pitchFamily="18" charset="0"/>
                <a:cs typeface="Times New Roman" pitchFamily="18" charset="0"/>
              </a:rPr>
              <a:t>反熔丝型</a:t>
            </a:r>
            <a:r>
              <a:rPr lang="zh-CN" altLang="en-US" sz="2000" b="1" dirty="0">
                <a:solidFill>
                  <a:srgbClr val="000514"/>
                </a:solidFill>
                <a:latin typeface="Times New Roman" pitchFamily="18" charset="0"/>
                <a:cs typeface="Times New Roman" pitchFamily="18" charset="0"/>
              </a:rPr>
              <a:t>：在编程处通过击穿漏层使得两点之间获得导通。一次性可编程器件。</a:t>
            </a:r>
            <a:endParaRPr lang="en-US" altLang="zh-CN" sz="20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en-US" altLang="zh-CN" sz="2000" b="1" dirty="0">
                <a:solidFill>
                  <a:srgbClr val="0000FF"/>
                </a:solidFill>
                <a:latin typeface="Times New Roman" pitchFamily="18" charset="0"/>
                <a:cs typeface="Times New Roman" pitchFamily="18" charset="0"/>
              </a:rPr>
              <a:t>EPROM</a:t>
            </a:r>
            <a:r>
              <a:rPr lang="zh-CN" altLang="en-US" sz="2000" b="1" dirty="0">
                <a:solidFill>
                  <a:srgbClr val="0000FF"/>
                </a:solidFill>
                <a:latin typeface="Times New Roman" pitchFamily="18" charset="0"/>
                <a:cs typeface="Times New Roman" pitchFamily="18" charset="0"/>
              </a:rPr>
              <a:t>型</a:t>
            </a:r>
            <a:r>
              <a:rPr lang="zh-CN" altLang="en-US" sz="2000" b="1" dirty="0">
                <a:solidFill>
                  <a:srgbClr val="000514"/>
                </a:solidFill>
                <a:latin typeface="Times New Roman" pitchFamily="18" charset="0"/>
                <a:cs typeface="Times New Roman" pitchFamily="18" charset="0"/>
              </a:rPr>
              <a:t>：紫外线擦除电可编程逻辑器件，一组浮栅晶体管，用较高的编程电压进行编程，当需要再次编程时，用紫外线进行擦除。可多次编程。</a:t>
            </a:r>
            <a:endParaRPr lang="en-US" altLang="zh-CN" sz="20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en-US" altLang="zh-CN" sz="2000" b="1" dirty="0">
                <a:solidFill>
                  <a:srgbClr val="0000FF"/>
                </a:solidFill>
                <a:latin typeface="Times New Roman" pitchFamily="18" charset="0"/>
                <a:cs typeface="Times New Roman" pitchFamily="18" charset="0"/>
              </a:rPr>
              <a:t>EEPROM</a:t>
            </a:r>
            <a:r>
              <a:rPr lang="zh-CN" altLang="en-US" sz="2000" b="1" dirty="0">
                <a:solidFill>
                  <a:srgbClr val="0000FF"/>
                </a:solidFill>
                <a:latin typeface="Times New Roman" pitchFamily="18" charset="0"/>
                <a:cs typeface="Times New Roman" pitchFamily="18" charset="0"/>
              </a:rPr>
              <a:t>型</a:t>
            </a:r>
            <a:r>
              <a:rPr lang="zh-CN" altLang="en-US" sz="2000" b="1" dirty="0">
                <a:solidFill>
                  <a:srgbClr val="000514"/>
                </a:solidFill>
                <a:latin typeface="Times New Roman" pitchFamily="18" charset="0"/>
                <a:cs typeface="Times New Roman" pitchFamily="18" charset="0"/>
              </a:rPr>
              <a:t>：电可擦写编程器件。不需要紫外线擦除，用电擦除。</a:t>
            </a:r>
            <a:endParaRPr lang="en-US" altLang="zh-CN" sz="20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en-US" altLang="zh-CN" sz="2000" b="1" dirty="0">
                <a:solidFill>
                  <a:srgbClr val="0000FF"/>
                </a:solidFill>
                <a:latin typeface="Times New Roman" pitchFamily="18" charset="0"/>
                <a:cs typeface="Times New Roman" pitchFamily="18" charset="0"/>
              </a:rPr>
              <a:t>SRAM</a:t>
            </a:r>
            <a:r>
              <a:rPr lang="zh-CN" altLang="en-US" sz="2000" b="1" dirty="0">
                <a:solidFill>
                  <a:srgbClr val="0000FF"/>
                </a:solidFill>
                <a:latin typeface="Times New Roman" pitchFamily="18" charset="0"/>
                <a:cs typeface="Times New Roman" pitchFamily="18" charset="0"/>
              </a:rPr>
              <a:t>型</a:t>
            </a:r>
            <a:r>
              <a:rPr lang="zh-CN" altLang="en-US" sz="2000" b="1" dirty="0">
                <a:solidFill>
                  <a:srgbClr val="000514"/>
                </a:solidFill>
                <a:latin typeface="Times New Roman" pitchFamily="18" charset="0"/>
                <a:cs typeface="Times New Roman" pitchFamily="18" charset="0"/>
              </a:rPr>
              <a:t>：</a:t>
            </a:r>
            <a:r>
              <a:rPr lang="en-US" altLang="zh-CN" sz="2000" b="1" dirty="0">
                <a:solidFill>
                  <a:srgbClr val="000514"/>
                </a:solidFill>
                <a:latin typeface="Times New Roman" pitchFamily="18" charset="0"/>
                <a:cs typeface="Times New Roman" pitchFamily="18" charset="0"/>
              </a:rPr>
              <a:t>SRAM</a:t>
            </a:r>
            <a:r>
              <a:rPr lang="zh-CN" altLang="en-US" sz="2000" b="1" dirty="0">
                <a:solidFill>
                  <a:srgbClr val="000514"/>
                </a:solidFill>
                <a:latin typeface="Times New Roman" pitchFamily="18" charset="0"/>
                <a:cs typeface="Times New Roman" pitchFamily="18" charset="0"/>
              </a:rPr>
              <a:t>查找表结构器件。编程信息存放在</a:t>
            </a:r>
            <a:r>
              <a:rPr lang="en-US" altLang="zh-CN" sz="2000" b="1" dirty="0">
                <a:solidFill>
                  <a:srgbClr val="000514"/>
                </a:solidFill>
                <a:latin typeface="Times New Roman" pitchFamily="18" charset="0"/>
                <a:cs typeface="Times New Roman" pitchFamily="18" charset="0"/>
              </a:rPr>
              <a:t>RAM</a:t>
            </a:r>
            <a:r>
              <a:rPr lang="zh-CN" altLang="en-US" sz="2000" b="1" dirty="0">
                <a:solidFill>
                  <a:srgbClr val="000514"/>
                </a:solidFill>
                <a:latin typeface="Times New Roman" pitchFamily="18" charset="0"/>
                <a:cs typeface="Times New Roman" pitchFamily="18" charset="0"/>
              </a:rPr>
              <a:t>中，断电后丢失，再次上电需再次编程（配置），需要专用器件来完成配置操作。</a:t>
            </a:r>
            <a:endParaRPr lang="en-US" altLang="zh-CN" sz="2000" b="1" dirty="0">
              <a:solidFill>
                <a:srgbClr val="000514"/>
              </a:solidFill>
              <a:latin typeface="Times New Roman" pitchFamily="18" charset="0"/>
              <a:cs typeface="Times New Roman" pitchFamily="18" charset="0"/>
            </a:endParaRPr>
          </a:p>
          <a:p>
            <a:pPr marL="594900" indent="-342900">
              <a:lnSpc>
                <a:spcPct val="110000"/>
              </a:lnSpc>
              <a:spcAft>
                <a:spcPts val="0"/>
              </a:spcAft>
              <a:buClr>
                <a:schemeClr val="tx1"/>
              </a:buClr>
              <a:buFont typeface="Arial" panose="020B0604020202020204" pitchFamily="34" charset="0"/>
              <a:buChar char="•"/>
              <a:defRPr/>
            </a:pPr>
            <a:r>
              <a:rPr lang="en-US" altLang="zh-CN" sz="2000" b="1" dirty="0">
                <a:solidFill>
                  <a:srgbClr val="0000FF"/>
                </a:solidFill>
                <a:latin typeface="Times New Roman" pitchFamily="18" charset="0"/>
                <a:cs typeface="Times New Roman" pitchFamily="18" charset="0"/>
              </a:rPr>
              <a:t>Flash</a:t>
            </a:r>
            <a:r>
              <a:rPr lang="zh-CN" altLang="en-US" sz="2000" b="1" dirty="0">
                <a:solidFill>
                  <a:srgbClr val="0000FF"/>
                </a:solidFill>
                <a:latin typeface="Times New Roman" pitchFamily="18" charset="0"/>
                <a:cs typeface="Times New Roman" pitchFamily="18" charset="0"/>
              </a:rPr>
              <a:t>型</a:t>
            </a:r>
            <a:r>
              <a:rPr lang="zh-CN" altLang="en-US" sz="2000" b="1" dirty="0">
                <a:solidFill>
                  <a:srgbClr val="000514"/>
                </a:solidFill>
                <a:latin typeface="Times New Roman" pitchFamily="18" charset="0"/>
                <a:cs typeface="Times New Roman" pitchFamily="18" charset="0"/>
              </a:rPr>
              <a:t>：基于隧道效应对浮栅进行充电（写数据）和放电（擦除数据）。编程次数可达万次以上，且掉电后不需重新配置。</a:t>
            </a:r>
            <a:endParaRPr lang="en-US" altLang="zh-CN" sz="20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9" name="标题 1"/>
          <p:cNvSpPr>
            <a:spLocks noGrp="1"/>
          </p:cNvSpPr>
          <p:nvPr>
            <p:ph type="title"/>
          </p:nvPr>
        </p:nvSpPr>
        <p:spPr>
          <a:xfrm>
            <a:off x="1403350" y="548680"/>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2.7</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CPLD/FPGA</a:t>
            </a:r>
            <a:r>
              <a:rPr lang="zh-CN" altLang="en-US" sz="3600" b="1" dirty="0">
                <a:solidFill>
                  <a:srgbClr val="7030A0"/>
                </a:solidFill>
                <a:latin typeface="Times New Roman" pitchFamily="18" charset="0"/>
                <a:cs typeface="Times New Roman" pitchFamily="18" charset="0"/>
              </a:rPr>
              <a:t>的编程与配置 </a:t>
            </a:r>
          </a:p>
        </p:txBody>
      </p:sp>
      <p:sp>
        <p:nvSpPr>
          <p:cNvPr id="12" name="Rectangle 9"/>
          <p:cNvSpPr txBox="1">
            <a:spLocks noChangeArrowheads="1"/>
          </p:cNvSpPr>
          <p:nvPr/>
        </p:nvSpPr>
        <p:spPr bwMode="auto">
          <a:xfrm>
            <a:off x="1552128" y="1772816"/>
            <a:ext cx="6980312"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zh-CN" altLang="en-US" sz="2400" b="1" dirty="0">
                <a:solidFill>
                  <a:srgbClr val="000000"/>
                </a:solidFill>
                <a:latin typeface="Times New Roman" pitchFamily="18" charset="0"/>
                <a:ea typeface="宋体" charset="-122"/>
              </a:rPr>
              <a:t>        大规模可编程逻辑器件出现以前，设计数字系统时，若存在问题，设计者需重新设计印制电路板，效率低。</a:t>
            </a:r>
            <a:r>
              <a:rPr kumimoji="1" lang="en-US" altLang="zh-CN" sz="2400" b="1" dirty="0">
                <a:solidFill>
                  <a:srgbClr val="000000"/>
                </a:solidFill>
                <a:latin typeface="Times New Roman" pitchFamily="18" charset="0"/>
                <a:ea typeface="宋体" charset="-122"/>
              </a:rPr>
              <a:t>CPLD/FPGA</a:t>
            </a:r>
            <a:r>
              <a:rPr kumimoji="1" lang="zh-CN" altLang="en-US" sz="2400" b="1" dirty="0">
                <a:solidFill>
                  <a:srgbClr val="000000"/>
                </a:solidFill>
                <a:latin typeface="Times New Roman" pitchFamily="18" charset="0"/>
                <a:ea typeface="宋体" charset="-122"/>
              </a:rPr>
              <a:t>在未设计具体电路时，就把</a:t>
            </a:r>
            <a:r>
              <a:rPr kumimoji="1" lang="en-US" altLang="zh-CN" sz="2400" b="1" dirty="0">
                <a:solidFill>
                  <a:srgbClr val="000000"/>
                </a:solidFill>
                <a:latin typeface="Times New Roman" pitchFamily="18" charset="0"/>
                <a:ea typeface="宋体" charset="-122"/>
              </a:rPr>
              <a:t>CPLD/FPGA</a:t>
            </a:r>
            <a:r>
              <a:rPr kumimoji="1" lang="zh-CN" altLang="en-US" sz="2400" b="1" dirty="0">
                <a:solidFill>
                  <a:srgbClr val="000000"/>
                </a:solidFill>
                <a:latin typeface="Times New Roman" pitchFamily="18" charset="0"/>
                <a:ea typeface="宋体" charset="-122"/>
              </a:rPr>
              <a:t>焊接在印制电路板上，设计调试时通过</a:t>
            </a:r>
            <a:r>
              <a:rPr kumimoji="1" lang="zh-CN" altLang="en-US" sz="2400" b="1" dirty="0">
                <a:solidFill>
                  <a:srgbClr val="0000FF"/>
                </a:solidFill>
                <a:latin typeface="Times New Roman" pitchFamily="18" charset="0"/>
                <a:ea typeface="宋体" charset="-122"/>
              </a:rPr>
              <a:t>在系统下载</a:t>
            </a:r>
            <a:r>
              <a:rPr kumimoji="1" lang="zh-CN" altLang="en-US" sz="2400" b="1" dirty="0">
                <a:solidFill>
                  <a:srgbClr val="000000"/>
                </a:solidFill>
                <a:latin typeface="Times New Roman" pitchFamily="18" charset="0"/>
                <a:ea typeface="宋体" charset="-122"/>
              </a:rPr>
              <a:t>或</a:t>
            </a:r>
            <a:r>
              <a:rPr kumimoji="1" lang="zh-CN" altLang="en-US" sz="2400" b="1" dirty="0">
                <a:solidFill>
                  <a:srgbClr val="0000FF"/>
                </a:solidFill>
                <a:latin typeface="Times New Roman" pitchFamily="18" charset="0"/>
                <a:ea typeface="宋体" charset="-122"/>
              </a:rPr>
              <a:t>重新配置</a:t>
            </a:r>
            <a:r>
              <a:rPr kumimoji="1" lang="zh-CN" altLang="en-US" sz="2400" b="1" dirty="0">
                <a:solidFill>
                  <a:srgbClr val="000000"/>
                </a:solidFill>
                <a:latin typeface="Times New Roman" pitchFamily="18" charset="0"/>
                <a:ea typeface="宋体" charset="-122"/>
              </a:rPr>
              <a:t>功能，改变整个电路的逻辑关系，而不必改变电路板的结构。</a:t>
            </a:r>
            <a:endParaRPr kumimoji="1" lang="en-US" altLang="zh-CN" sz="2400" b="1" dirty="0">
              <a:solidFill>
                <a:srgbClr val="000000"/>
              </a:solidFill>
              <a:latin typeface="Times New Roman" pitchFamily="18" charset="0"/>
              <a:ea typeface="宋体" charset="-122"/>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70</a:t>
            </a:fld>
            <a:endParaRPr lang="zh-CN" altLang="en-US" dirty="0"/>
          </a:p>
        </p:txBody>
      </p:sp>
    </p:spTree>
    <p:extLst>
      <p:ext uri="{BB962C8B-B14F-4D97-AF65-F5344CB8AC3E}">
        <p14:creationId xmlns:p14="http://schemas.microsoft.com/office/powerpoint/2010/main" val="29320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552128" y="692696"/>
            <a:ext cx="6980312" cy="537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1800"/>
              </a:spcAft>
              <a:buNone/>
            </a:pPr>
            <a:r>
              <a:rPr kumimoji="1" lang="zh-CN" altLang="en-US" sz="2800" b="1" dirty="0">
                <a:solidFill>
                  <a:srgbClr val="0000FF"/>
                </a:solidFill>
                <a:latin typeface="Times New Roman" pitchFamily="18" charset="0"/>
                <a:cs typeface="Times New Roman" panose="02020603050405020304" pitchFamily="18" charset="0"/>
              </a:rPr>
              <a:t>下载：应用电路写入</a:t>
            </a:r>
            <a:r>
              <a:rPr kumimoji="1" lang="en-US" altLang="zh-CN" sz="2800" b="1" dirty="0">
                <a:solidFill>
                  <a:srgbClr val="0000FF"/>
                </a:solidFill>
                <a:latin typeface="Times New Roman" pitchFamily="18" charset="0"/>
                <a:cs typeface="Times New Roman" panose="02020603050405020304" pitchFamily="18" charset="0"/>
              </a:rPr>
              <a:t>PLD</a:t>
            </a:r>
            <a:r>
              <a:rPr kumimoji="1" lang="zh-CN" altLang="en-US" sz="2800" b="1" dirty="0">
                <a:solidFill>
                  <a:srgbClr val="0000FF"/>
                </a:solidFill>
                <a:latin typeface="Times New Roman" pitchFamily="18" charset="0"/>
                <a:cs typeface="Times New Roman" panose="02020603050405020304" pitchFamily="18" charset="0"/>
              </a:rPr>
              <a:t>芯片的过程</a:t>
            </a:r>
            <a:endParaRPr kumimoji="1" lang="en-US" altLang="zh-CN" sz="2800" b="1" dirty="0">
              <a:solidFill>
                <a:srgbClr val="0000FF"/>
              </a:solidFill>
              <a:latin typeface="Times New Roman" pitchFamily="18" charset="0"/>
              <a:cs typeface="Times New Roman" panose="02020603050405020304" pitchFamily="18" charset="0"/>
            </a:endParaRPr>
          </a:p>
          <a:p>
            <a:pPr marL="540000">
              <a:lnSpc>
                <a:spcPct val="110000"/>
              </a:lnSpc>
              <a:spcBef>
                <a:spcPts val="0"/>
              </a:spcBef>
              <a:spcAft>
                <a:spcPts val="1200"/>
              </a:spcAft>
              <a:buClr>
                <a:schemeClr val="tx1"/>
              </a:buClr>
              <a:buFont typeface="Wingdings" panose="05000000000000000000" pitchFamily="2" charset="2"/>
              <a:buChar char="Ø"/>
            </a:pPr>
            <a:r>
              <a:rPr kumimoji="1" lang="zh-CN" altLang="en-US" sz="2400" b="1" dirty="0">
                <a:solidFill>
                  <a:srgbClr val="FF0000"/>
                </a:solidFill>
                <a:latin typeface="Times New Roman" pitchFamily="18" charset="0"/>
                <a:cs typeface="Times New Roman" panose="02020603050405020304" pitchFamily="18" charset="0"/>
              </a:rPr>
              <a:t>编程</a:t>
            </a:r>
            <a:r>
              <a:rPr kumimoji="1" lang="en-US" altLang="zh-CN" sz="2400" b="1" dirty="0">
                <a:solidFill>
                  <a:srgbClr val="FF0000"/>
                </a:solidFill>
                <a:latin typeface="Times New Roman" pitchFamily="18" charset="0"/>
                <a:cs typeface="Times New Roman" panose="02020603050405020304" pitchFamily="18" charset="0"/>
              </a:rPr>
              <a:t>——Flash/EEPROM/</a:t>
            </a:r>
            <a:r>
              <a:rPr kumimoji="1" lang="zh-CN" altLang="en-US" sz="2400" b="1" dirty="0">
                <a:solidFill>
                  <a:srgbClr val="FF0000"/>
                </a:solidFill>
                <a:latin typeface="Times New Roman" pitchFamily="18" charset="0"/>
                <a:cs typeface="Times New Roman" panose="02020603050405020304" pitchFamily="18" charset="0"/>
              </a:rPr>
              <a:t>反熔丝工艺</a:t>
            </a:r>
            <a:endParaRPr kumimoji="1" lang="en-US" altLang="zh-CN" sz="2400" b="1" dirty="0">
              <a:solidFill>
                <a:srgbClr val="FF0000"/>
              </a:solidFill>
              <a:latin typeface="Times New Roman" pitchFamily="18" charset="0"/>
              <a:cs typeface="Times New Roman" panose="02020603050405020304" pitchFamily="18" charset="0"/>
            </a:endParaRPr>
          </a:p>
          <a:p>
            <a:pPr marL="900000">
              <a:lnSpc>
                <a:spcPct val="110000"/>
              </a:lnSpc>
              <a:spcBef>
                <a:spcPts val="0"/>
              </a:spcBef>
              <a:spcAft>
                <a:spcPts val="1200"/>
              </a:spcAft>
              <a:buFont typeface="Arial" panose="020B0604020202020204" pitchFamily="34" charset="0"/>
              <a:buChar char="•"/>
            </a:pPr>
            <a:r>
              <a:rPr kumimoji="1" lang="en-US" altLang="zh-CN" sz="2000" b="1" dirty="0">
                <a:latin typeface="Times New Roman" pitchFamily="18" charset="0"/>
                <a:cs typeface="Times New Roman" panose="02020603050405020304" pitchFamily="18" charset="0"/>
              </a:rPr>
              <a:t>CPLD</a:t>
            </a:r>
            <a:r>
              <a:rPr kumimoji="1" lang="zh-CN" altLang="en-US" sz="2000" b="1" dirty="0">
                <a:latin typeface="Times New Roman" pitchFamily="18" charset="0"/>
                <a:cs typeface="Times New Roman" panose="02020603050405020304" pitchFamily="18" charset="0"/>
              </a:rPr>
              <a:t>编程（</a:t>
            </a:r>
            <a:r>
              <a:rPr kumimoji="1" lang="en-US" altLang="zh-CN" sz="2000" b="1" dirty="0">
                <a:latin typeface="Times New Roman" pitchFamily="18" charset="0"/>
                <a:cs typeface="Times New Roman" panose="02020603050405020304" pitchFamily="18" charset="0"/>
              </a:rPr>
              <a:t>Flash/EEPROM</a:t>
            </a:r>
            <a:r>
              <a:rPr kumimoji="1" lang="zh-CN" altLang="en-US" sz="2000" b="1" dirty="0">
                <a:latin typeface="Times New Roman" pitchFamily="18" charset="0"/>
                <a:cs typeface="Times New Roman" panose="02020603050405020304" pitchFamily="18" charset="0"/>
              </a:rPr>
              <a:t>）</a:t>
            </a:r>
            <a:endParaRPr kumimoji="1" lang="en-US" altLang="zh-CN" sz="2000" b="1" dirty="0">
              <a:latin typeface="Times New Roman" pitchFamily="18" charset="0"/>
              <a:cs typeface="Times New Roman" panose="02020603050405020304" pitchFamily="18" charset="0"/>
            </a:endParaRPr>
          </a:p>
          <a:p>
            <a:pPr marL="900000">
              <a:lnSpc>
                <a:spcPct val="110000"/>
              </a:lnSpc>
              <a:spcBef>
                <a:spcPts val="0"/>
              </a:spcBef>
              <a:spcAft>
                <a:spcPts val="1200"/>
              </a:spcAft>
              <a:buFont typeface="Arial" panose="020B0604020202020204" pitchFamily="34" charset="0"/>
              <a:buChar char="•"/>
            </a:pPr>
            <a:r>
              <a:rPr kumimoji="1" lang="zh-CN" altLang="en-US" sz="2000" b="1" dirty="0">
                <a:latin typeface="Times New Roman" pitchFamily="18" charset="0"/>
                <a:cs typeface="Times New Roman" panose="02020603050405020304" pitchFamily="18" charset="0"/>
              </a:rPr>
              <a:t>反熔丝结构</a:t>
            </a:r>
            <a:r>
              <a:rPr kumimoji="1" lang="en-US" altLang="zh-CN" sz="2000" b="1" dirty="0">
                <a:latin typeface="Times New Roman" pitchFamily="18" charset="0"/>
                <a:cs typeface="Times New Roman" panose="02020603050405020304" pitchFamily="18" charset="0"/>
              </a:rPr>
              <a:t>FPGA</a:t>
            </a:r>
            <a:r>
              <a:rPr kumimoji="1" lang="zh-CN" altLang="en-US" sz="2000" b="1" dirty="0">
                <a:latin typeface="Times New Roman" pitchFamily="18" charset="0"/>
                <a:cs typeface="Times New Roman" panose="02020603050405020304" pitchFamily="18" charset="0"/>
              </a:rPr>
              <a:t>编程</a:t>
            </a:r>
            <a:endParaRPr kumimoji="1" lang="en-US" altLang="zh-CN" sz="2000" b="1" dirty="0">
              <a:latin typeface="Times New Roman" pitchFamily="18" charset="0"/>
              <a:cs typeface="Times New Roman" panose="02020603050405020304" pitchFamily="18" charset="0"/>
            </a:endParaRPr>
          </a:p>
          <a:p>
            <a:pPr marL="900000">
              <a:lnSpc>
                <a:spcPct val="110000"/>
              </a:lnSpc>
              <a:spcBef>
                <a:spcPts val="0"/>
              </a:spcBef>
              <a:spcAft>
                <a:spcPts val="1800"/>
              </a:spcAft>
              <a:buFont typeface="Arial" panose="020B0604020202020204" pitchFamily="34" charset="0"/>
              <a:buChar char="•"/>
            </a:pPr>
            <a:r>
              <a:rPr kumimoji="1" lang="zh-CN" altLang="en-US" sz="2000" b="1" dirty="0">
                <a:latin typeface="Times New Roman" pitchFamily="18" charset="0"/>
                <a:cs typeface="Times New Roman" panose="02020603050405020304" pitchFamily="18" charset="0"/>
              </a:rPr>
              <a:t>内嵌</a:t>
            </a:r>
            <a:r>
              <a:rPr kumimoji="1" lang="en-US" altLang="zh-CN" sz="2000" b="1" dirty="0">
                <a:latin typeface="Times New Roman" pitchFamily="18" charset="0"/>
                <a:cs typeface="Times New Roman" panose="02020603050405020304" pitchFamily="18" charset="0"/>
              </a:rPr>
              <a:t>Flash</a:t>
            </a:r>
            <a:r>
              <a:rPr kumimoji="1" lang="zh-CN" altLang="en-US" sz="2000" b="1" dirty="0">
                <a:latin typeface="Times New Roman" pitchFamily="18" charset="0"/>
                <a:cs typeface="Times New Roman" panose="02020603050405020304" pitchFamily="18" charset="0"/>
              </a:rPr>
              <a:t>的</a:t>
            </a:r>
            <a:r>
              <a:rPr kumimoji="1" lang="en-US" altLang="zh-CN" sz="2000" b="1" dirty="0">
                <a:latin typeface="Times New Roman" pitchFamily="18" charset="0"/>
                <a:cs typeface="Times New Roman" panose="02020603050405020304" pitchFamily="18" charset="0"/>
              </a:rPr>
              <a:t>FPGA</a:t>
            </a:r>
            <a:r>
              <a:rPr kumimoji="1" lang="zh-CN" altLang="en-US" sz="2000" b="1" dirty="0">
                <a:latin typeface="Times New Roman" pitchFamily="18" charset="0"/>
                <a:cs typeface="Times New Roman" panose="02020603050405020304" pitchFamily="18" charset="0"/>
              </a:rPr>
              <a:t>的</a:t>
            </a:r>
            <a:r>
              <a:rPr kumimoji="1" lang="en-US" altLang="zh-CN" sz="2000" b="1" dirty="0">
                <a:latin typeface="Times New Roman" pitchFamily="18" charset="0"/>
                <a:cs typeface="Times New Roman" panose="02020603050405020304" pitchFamily="18" charset="0"/>
              </a:rPr>
              <a:t>Flash</a:t>
            </a:r>
            <a:r>
              <a:rPr kumimoji="1" lang="zh-CN" altLang="en-US" sz="2000" b="1" dirty="0">
                <a:latin typeface="Times New Roman" pitchFamily="18" charset="0"/>
                <a:cs typeface="Times New Roman" panose="02020603050405020304" pitchFamily="18" charset="0"/>
              </a:rPr>
              <a:t>编程</a:t>
            </a:r>
            <a:endParaRPr kumimoji="1" lang="en-US" altLang="zh-CN" sz="2000" b="1" dirty="0">
              <a:latin typeface="Times New Roman" pitchFamily="18" charset="0"/>
              <a:cs typeface="Times New Roman" panose="02020603050405020304" pitchFamily="18" charset="0"/>
            </a:endParaRPr>
          </a:p>
          <a:p>
            <a:pPr marL="540000">
              <a:lnSpc>
                <a:spcPct val="110000"/>
              </a:lnSpc>
              <a:spcBef>
                <a:spcPts val="0"/>
              </a:spcBef>
              <a:spcAft>
                <a:spcPts val="1200"/>
              </a:spcAft>
              <a:buClr>
                <a:schemeClr val="tx1"/>
              </a:buClr>
              <a:buFont typeface="Wingdings" panose="05000000000000000000" pitchFamily="2" charset="2"/>
              <a:buChar char="Ø"/>
            </a:pPr>
            <a:r>
              <a:rPr kumimoji="1" lang="zh-CN" altLang="en-US" sz="2400" b="1" dirty="0">
                <a:solidFill>
                  <a:srgbClr val="FF0000"/>
                </a:solidFill>
                <a:latin typeface="Times New Roman" pitchFamily="18" charset="0"/>
                <a:cs typeface="Times New Roman" panose="02020603050405020304" pitchFamily="18" charset="0"/>
              </a:rPr>
              <a:t>配置</a:t>
            </a:r>
            <a:r>
              <a:rPr kumimoji="1" lang="en-US" altLang="zh-CN" sz="2400" b="1" dirty="0">
                <a:solidFill>
                  <a:srgbClr val="FF0000"/>
                </a:solidFill>
                <a:latin typeface="Times New Roman" pitchFamily="18" charset="0"/>
                <a:cs typeface="Times New Roman" panose="02020603050405020304" pitchFamily="18" charset="0"/>
              </a:rPr>
              <a:t>——SRAM</a:t>
            </a:r>
            <a:r>
              <a:rPr kumimoji="1" lang="zh-CN" altLang="en-US" sz="2400" b="1" dirty="0">
                <a:solidFill>
                  <a:srgbClr val="FF0000"/>
                </a:solidFill>
                <a:latin typeface="Times New Roman" pitchFamily="18" charset="0"/>
                <a:cs typeface="Times New Roman" panose="02020603050405020304" pitchFamily="18" charset="0"/>
              </a:rPr>
              <a:t>工艺</a:t>
            </a:r>
            <a:endParaRPr kumimoji="1" lang="en-US" altLang="zh-CN" sz="2400" b="1" dirty="0">
              <a:solidFill>
                <a:srgbClr val="FF0000"/>
              </a:solidFill>
              <a:latin typeface="Times New Roman" pitchFamily="18" charset="0"/>
              <a:cs typeface="Times New Roman" panose="02020603050405020304" pitchFamily="18" charset="0"/>
            </a:endParaRPr>
          </a:p>
          <a:p>
            <a:pPr marL="900000">
              <a:lnSpc>
                <a:spcPct val="110000"/>
              </a:lnSpc>
              <a:spcBef>
                <a:spcPts val="0"/>
              </a:spcBef>
              <a:spcAft>
                <a:spcPts val="1200"/>
              </a:spcAft>
              <a:buFont typeface="Arial" panose="020B0604020202020204" pitchFamily="34" charset="0"/>
              <a:buChar char="•"/>
            </a:pPr>
            <a:r>
              <a:rPr kumimoji="1" lang="en-US" altLang="zh-CN" sz="2000" b="1" dirty="0">
                <a:latin typeface="Times New Roman" pitchFamily="18" charset="0"/>
                <a:cs typeface="Times New Roman" panose="02020603050405020304" pitchFamily="18" charset="0"/>
              </a:rPr>
              <a:t>FPGA</a:t>
            </a:r>
            <a:r>
              <a:rPr kumimoji="1" lang="zh-CN" altLang="en-US" sz="2000" b="1" dirty="0">
                <a:latin typeface="Times New Roman" pitchFamily="18" charset="0"/>
                <a:cs typeface="Times New Roman" panose="02020603050405020304" pitchFamily="18" charset="0"/>
              </a:rPr>
              <a:t>配置</a:t>
            </a:r>
            <a:endParaRPr kumimoji="1" lang="en-US" altLang="zh-CN" sz="2000" b="1" dirty="0">
              <a:latin typeface="Times New Roman" pitchFamily="18" charset="0"/>
              <a:cs typeface="Times New Roman" panose="02020603050405020304" pitchFamily="18" charset="0"/>
            </a:endParaRPr>
          </a:p>
          <a:p>
            <a:pPr marL="900000">
              <a:lnSpc>
                <a:spcPct val="110000"/>
              </a:lnSpc>
              <a:spcBef>
                <a:spcPts val="0"/>
              </a:spcBef>
              <a:spcAft>
                <a:spcPts val="1800"/>
              </a:spcAft>
              <a:buFont typeface="Arial" panose="020B0604020202020204" pitchFamily="34" charset="0"/>
              <a:buChar char="•"/>
            </a:pPr>
            <a:r>
              <a:rPr kumimoji="1" lang="en-US" altLang="zh-CN" sz="2000" b="1" dirty="0">
                <a:latin typeface="Times New Roman" pitchFamily="18" charset="0"/>
                <a:cs typeface="Times New Roman" panose="02020603050405020304" pitchFamily="18" charset="0"/>
              </a:rPr>
              <a:t>FPGA</a:t>
            </a:r>
            <a:r>
              <a:rPr kumimoji="1" lang="zh-CN" altLang="en-US" sz="2000" b="1" dirty="0">
                <a:latin typeface="Times New Roman" pitchFamily="18" charset="0"/>
                <a:cs typeface="Times New Roman" panose="02020603050405020304" pitchFamily="18" charset="0"/>
              </a:rPr>
              <a:t>部分配置</a:t>
            </a:r>
            <a:endParaRPr kumimoji="1" lang="en-US" altLang="zh-CN" sz="2000" b="1" dirty="0">
              <a:latin typeface="Times New Roman" pitchFamily="18" charset="0"/>
              <a:cs typeface="Times New Roman" panose="02020603050405020304" pitchFamily="18" charset="0"/>
            </a:endParaRPr>
          </a:p>
          <a:p>
            <a:pPr marL="540000">
              <a:lnSpc>
                <a:spcPct val="110000"/>
              </a:lnSpc>
              <a:spcBef>
                <a:spcPts val="0"/>
              </a:spcBef>
              <a:spcAft>
                <a:spcPts val="1200"/>
              </a:spcAft>
              <a:buFont typeface="Wingdings" panose="05000000000000000000" pitchFamily="2" charset="2"/>
              <a:buChar char="Ø"/>
            </a:pPr>
            <a:r>
              <a:rPr kumimoji="1" lang="zh-CN" altLang="en-US" sz="2400" b="1" dirty="0">
                <a:latin typeface="Times New Roman" pitchFamily="18" charset="0"/>
                <a:cs typeface="Times New Roman" panose="02020603050405020304" pitchFamily="18" charset="0"/>
              </a:rPr>
              <a:t>配置器件编程</a:t>
            </a:r>
            <a:r>
              <a:rPr kumimoji="1" lang="en-US" altLang="zh-CN" sz="2400" b="1" dirty="0">
                <a:latin typeface="Times New Roman" pitchFamily="18" charset="0"/>
                <a:cs typeface="Times New Roman" panose="02020603050405020304" pitchFamily="18" charset="0"/>
              </a:rPr>
              <a:t>——FPGA</a:t>
            </a:r>
            <a:r>
              <a:rPr kumimoji="1" lang="zh-CN" altLang="en-US" sz="2400" b="1" dirty="0">
                <a:latin typeface="Times New Roman" pitchFamily="18" charset="0"/>
                <a:cs typeface="Times New Roman" panose="02020603050405020304" pitchFamily="18" charset="0"/>
              </a:rPr>
              <a:t>外接</a:t>
            </a:r>
            <a:r>
              <a:rPr kumimoji="1" lang="en-US" altLang="zh-CN" sz="2400" b="1" dirty="0">
                <a:latin typeface="Times New Roman" pitchFamily="18" charset="0"/>
                <a:cs typeface="Times New Roman" panose="02020603050405020304" pitchFamily="18" charset="0"/>
              </a:rPr>
              <a:t>Flash</a:t>
            </a:r>
            <a:r>
              <a:rPr kumimoji="1" lang="zh-CN" altLang="en-US" sz="2400" b="1" dirty="0">
                <a:latin typeface="Times New Roman" pitchFamily="18" charset="0"/>
                <a:cs typeface="Times New Roman" panose="02020603050405020304" pitchFamily="18" charset="0"/>
              </a:rPr>
              <a:t> </a:t>
            </a:r>
          </a:p>
          <a:p>
            <a:pPr marL="0" indent="0">
              <a:lnSpc>
                <a:spcPct val="110000"/>
              </a:lnSpc>
              <a:spcBef>
                <a:spcPts val="0"/>
              </a:spcBef>
              <a:spcAft>
                <a:spcPts val="1200"/>
              </a:spcAft>
              <a:buNone/>
            </a:pPr>
            <a:endParaRPr kumimoji="1" lang="zh-CN" altLang="en-US" sz="2400" b="1" dirty="0">
              <a:solidFill>
                <a:srgbClr val="000000"/>
              </a:solidFill>
              <a:latin typeface="Times New Roman" pitchFamily="18" charset="0"/>
              <a:ea typeface="宋体" charset="-122"/>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71</a:t>
            </a:fld>
            <a:endParaRPr lang="zh-CN" altLang="en-US" dirty="0"/>
          </a:p>
        </p:txBody>
      </p:sp>
    </p:spTree>
    <p:extLst>
      <p:ext uri="{BB962C8B-B14F-4D97-AF65-F5344CB8AC3E}">
        <p14:creationId xmlns:p14="http://schemas.microsoft.com/office/powerpoint/2010/main" val="20417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dissolve">
                                      <p:cBhvr>
                                        <p:cTn id="16" dur="500"/>
                                        <p:tgtEl>
                                          <p:spTgt spid="12">
                                            <p:txEl>
                                              <p:pRg st="2" end="2"/>
                                            </p:txEl>
                                          </p:spTgt>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dissolve">
                                      <p:cBhvr>
                                        <p:cTn id="20" dur="500"/>
                                        <p:tgtEl>
                                          <p:spTgt spid="12">
                                            <p:txEl>
                                              <p:pRg st="3" end="3"/>
                                            </p:txEl>
                                          </p:spTgt>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dissolve">
                                      <p:cBhvr>
                                        <p:cTn id="24" dur="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Effect transition="in" filter="dissolve">
                                      <p:cBhvr>
                                        <p:cTn id="29" dur="500"/>
                                        <p:tgtEl>
                                          <p:spTgt spid="12">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Effect transition="in" filter="dissolve">
                                      <p:cBhvr>
                                        <p:cTn id="33" dur="500"/>
                                        <p:tgtEl>
                                          <p:spTgt spid="12">
                                            <p:txEl>
                                              <p:pRg st="6" end="6"/>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Effect transition="in" filter="dissolve">
                                      <p:cBhvr>
                                        <p:cTn id="37" dur="500"/>
                                        <p:tgtEl>
                                          <p:spTgt spid="12">
                                            <p:txEl>
                                              <p:pRg st="7" end="7"/>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animEffect transition="in" filter="dissolve">
                                      <p:cBhvr>
                                        <p:cTn id="41"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972496" y="1221553"/>
            <a:ext cx="8064000" cy="5040000"/>
          </a:xfrm>
          <a:prstGeom prst="rect">
            <a:avLst/>
          </a:prstGeom>
          <a:solidFill>
            <a:schemeClr val="bg1"/>
          </a:solidFill>
          <a:ln>
            <a:noFill/>
          </a:ln>
          <a:effectLst/>
        </p:spPr>
        <p:style>
          <a:lnRef idx="3">
            <a:schemeClr val="lt1"/>
          </a:lnRef>
          <a:fillRef idx="1">
            <a:schemeClr val="accent1"/>
          </a:fillRef>
          <a:effectRef idx="1">
            <a:schemeClr val="accent1"/>
          </a:effectRef>
          <a:fontRef idx="minor">
            <a:schemeClr val="lt1"/>
          </a:fontRef>
        </p:style>
        <p:txBody>
          <a:bodyPr rtlCol="0" anchor="ctr"/>
          <a:lstStyle/>
          <a:p>
            <a:endParaRPr lang="zh-CN" altLang="en-US" sz="2800" b="1" dirty="0">
              <a:solidFill>
                <a:srgbClr val="0070C0"/>
              </a:solidFill>
              <a:latin typeface="Times New Roman" pitchFamily="18" charset="0"/>
              <a:cs typeface="Times New Roman"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496" y="1196752"/>
            <a:ext cx="7848872" cy="4536503"/>
          </a:xfrm>
          <a:prstGeom prst="rect">
            <a:avLst/>
          </a:prstGeom>
        </p:spPr>
      </p:pic>
      <p:sp>
        <p:nvSpPr>
          <p:cNvPr id="3" name="矩形 2"/>
          <p:cNvSpPr/>
          <p:nvPr/>
        </p:nvSpPr>
        <p:spPr>
          <a:xfrm>
            <a:off x="6877152" y="5157192"/>
            <a:ext cx="1440160" cy="57606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b="1" dirty="0"/>
              <a:t>用户板</a:t>
            </a:r>
          </a:p>
        </p:txBody>
      </p:sp>
      <p:sp>
        <p:nvSpPr>
          <p:cNvPr id="6" name="矩形 5"/>
          <p:cNvSpPr/>
          <p:nvPr/>
        </p:nvSpPr>
        <p:spPr>
          <a:xfrm>
            <a:off x="1620568" y="1556792"/>
            <a:ext cx="1440160" cy="57606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PC</a:t>
            </a:r>
            <a:endParaRPr lang="zh-CN" altLang="en-US" sz="2800" b="1" dirty="0">
              <a:latin typeface="Times New Roman" panose="02020603050405020304" pitchFamily="18" charset="0"/>
              <a:cs typeface="Times New Roman" panose="02020603050405020304" pitchFamily="18" charset="0"/>
            </a:endParaRPr>
          </a:p>
        </p:txBody>
      </p:sp>
      <p:sp>
        <p:nvSpPr>
          <p:cNvPr id="4" name="圆角矩形标注 3"/>
          <p:cNvSpPr/>
          <p:nvPr/>
        </p:nvSpPr>
        <p:spPr>
          <a:xfrm>
            <a:off x="7741248" y="3933056"/>
            <a:ext cx="1224136" cy="648072"/>
          </a:xfrm>
          <a:prstGeom prst="wedgeRoundRectCallout">
            <a:avLst>
              <a:gd name="adj1" fmla="val -43577"/>
              <a:gd name="adj2" fmla="val 81453"/>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800" b="1" dirty="0">
                <a:latin typeface="Times New Roman" panose="02020603050405020304" pitchFamily="18" charset="0"/>
                <a:cs typeface="Times New Roman" panose="02020603050405020304" pitchFamily="18" charset="0"/>
              </a:rPr>
              <a:t>PLD</a:t>
            </a:r>
            <a:endParaRPr lang="zh-CN" altLang="en-US" sz="2800" b="1" dirty="0">
              <a:latin typeface="Times New Roman" panose="02020603050405020304" pitchFamily="18" charset="0"/>
              <a:cs typeface="Times New Roman" panose="02020603050405020304" pitchFamily="18" charset="0"/>
            </a:endParaRPr>
          </a:p>
        </p:txBody>
      </p:sp>
      <p:sp>
        <p:nvSpPr>
          <p:cNvPr id="5" name="椭圆 4"/>
          <p:cNvSpPr/>
          <p:nvPr/>
        </p:nvSpPr>
        <p:spPr>
          <a:xfrm>
            <a:off x="6013056" y="3861048"/>
            <a:ext cx="1368152" cy="1008112"/>
          </a:xfrm>
          <a:prstGeom prst="ellipse">
            <a:avLst/>
          </a:prstGeom>
          <a:noFill/>
          <a:ln>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noFill/>
            </a:endParaRPr>
          </a:p>
        </p:txBody>
      </p:sp>
      <p:sp>
        <p:nvSpPr>
          <p:cNvPr id="9" name="圆角矩形标注 8"/>
          <p:cNvSpPr/>
          <p:nvPr/>
        </p:nvSpPr>
        <p:spPr>
          <a:xfrm>
            <a:off x="1404544" y="5006128"/>
            <a:ext cx="2520280" cy="1139485"/>
          </a:xfrm>
          <a:prstGeom prst="wedgeRoundRectCallout">
            <a:avLst>
              <a:gd name="adj1" fmla="val 134041"/>
              <a:gd name="adj2" fmla="val -8622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800" b="1" dirty="0">
                <a:latin typeface="Times New Roman" panose="02020603050405020304" pitchFamily="18" charset="0"/>
                <a:cs typeface="Times New Roman" panose="02020603050405020304" pitchFamily="18" charset="0"/>
              </a:rPr>
              <a:t>用户板上的编程下载接口</a:t>
            </a:r>
          </a:p>
        </p:txBody>
      </p:sp>
      <p:sp>
        <p:nvSpPr>
          <p:cNvPr id="10" name="矩形 9"/>
          <p:cNvSpPr/>
          <p:nvPr/>
        </p:nvSpPr>
        <p:spPr>
          <a:xfrm>
            <a:off x="1275744" y="476672"/>
            <a:ext cx="4824536" cy="576063"/>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rtlCol="0" anchor="ctr"/>
          <a:lstStyle/>
          <a:p>
            <a:r>
              <a:rPr lang="zh-CN" altLang="en-US" sz="2800" b="1" dirty="0">
                <a:solidFill>
                  <a:srgbClr val="0070C0"/>
                </a:solidFill>
                <a:latin typeface="Times New Roman" pitchFamily="18" charset="0"/>
                <a:cs typeface="Times New Roman" pitchFamily="18" charset="0"/>
              </a:rPr>
              <a:t>下载电缆连接器</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72</a:t>
            </a:fld>
            <a:endParaRPr lang="zh-CN" altLang="en-US" dirty="0"/>
          </a:p>
        </p:txBody>
      </p:sp>
    </p:spTree>
    <p:extLst>
      <p:ext uri="{BB962C8B-B14F-4D97-AF65-F5344CB8AC3E}">
        <p14:creationId xmlns:p14="http://schemas.microsoft.com/office/powerpoint/2010/main" val="287121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strVal val="#ppt_w*0.70"/>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1000"/>
                                        <p:tgtEl>
                                          <p:spTgt spid="5"/>
                                        </p:tgtEl>
                                      </p:cBhvr>
                                    </p:animEffect>
                                  </p:childTnLst>
                                </p:cTn>
                              </p:par>
                            </p:childTnLst>
                          </p:cTn>
                        </p:par>
                        <p:par>
                          <p:cTn id="26" fill="hold">
                            <p:stCondLst>
                              <p:cond delay="1000"/>
                            </p:stCondLst>
                            <p:childTnLst>
                              <p:par>
                                <p:cTn id="27" presetID="55"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strVal val="#ppt_w*0.70"/>
                                          </p:val>
                                        </p:tav>
                                        <p:tav tm="100000">
                                          <p:val>
                                            <p:strVal val="#ppt_w"/>
                                          </p:val>
                                        </p:tav>
                                      </p:tavLst>
                                    </p:anim>
                                    <p:anim calcmode="lin" valueType="num">
                                      <p:cBhvr>
                                        <p:cTn id="30" dur="1000" fill="hold"/>
                                        <p:tgtEl>
                                          <p:spTgt spid="9"/>
                                        </p:tgtEl>
                                        <p:attrNameLst>
                                          <p:attrName>ppt_h</p:attrName>
                                        </p:attrNameLst>
                                      </p:cBhvr>
                                      <p:tavLst>
                                        <p:tav tm="0">
                                          <p:val>
                                            <p:strVal val="#ppt_h"/>
                                          </p:val>
                                        </p:tav>
                                        <p:tav tm="100000">
                                          <p:val>
                                            <p:strVal val="#ppt_h"/>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4" grpId="0" animBg="1"/>
      <p:bldP spid="5"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5076056" y="836712"/>
            <a:ext cx="3672408" cy="229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ts val="0"/>
              </a:spcBef>
              <a:spcAft>
                <a:spcPts val="1200"/>
              </a:spcAft>
              <a:buClr>
                <a:schemeClr val="tx1"/>
              </a:buClr>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CPLD</a:t>
            </a:r>
            <a:r>
              <a:rPr lang="zh-CN" altLang="en-US" sz="2200" b="1" dirty="0">
                <a:latin typeface="Times New Roman" panose="02020603050405020304" pitchFamily="18" charset="0"/>
                <a:cs typeface="Times New Roman" panose="02020603050405020304" pitchFamily="18" charset="0"/>
              </a:rPr>
              <a:t>编程和</a:t>
            </a:r>
            <a:r>
              <a:rPr lang="en-US" altLang="zh-CN" sz="2200" b="1" dirty="0">
                <a:latin typeface="Times New Roman" panose="02020603050405020304" pitchFamily="18" charset="0"/>
                <a:cs typeface="Times New Roman" panose="02020603050405020304" pitchFamily="18" charset="0"/>
              </a:rPr>
              <a:t>FPGA</a:t>
            </a:r>
            <a:r>
              <a:rPr lang="zh-CN" altLang="en-US" sz="2200" b="1" dirty="0">
                <a:latin typeface="Times New Roman" panose="02020603050405020304" pitchFamily="18" charset="0"/>
                <a:cs typeface="Times New Roman" panose="02020603050405020304" pitchFamily="18" charset="0"/>
              </a:rPr>
              <a:t>配置可使用专用编程设备，也可使用下载电缆（如</a:t>
            </a:r>
            <a:r>
              <a:rPr lang="en-US" altLang="zh-CN" sz="2200" b="1" dirty="0">
                <a:latin typeface="Times New Roman" panose="02020603050405020304" pitchFamily="18" charset="0"/>
                <a:cs typeface="Times New Roman" panose="02020603050405020304" pitchFamily="18" charset="0"/>
              </a:rPr>
              <a:t>Altera</a:t>
            </a:r>
            <a:r>
              <a:rPr lang="zh-CN" altLang="en-US" sz="2200" b="1" dirty="0">
                <a:latin typeface="Times New Roman" panose="02020603050405020304" pitchFamily="18" charset="0"/>
                <a:cs typeface="Times New Roman" panose="02020603050405020304" pitchFamily="18" charset="0"/>
              </a:rPr>
              <a:t>的</a:t>
            </a:r>
            <a:r>
              <a:rPr lang="en-US" altLang="zh-CN" sz="2200" b="1" dirty="0">
                <a:solidFill>
                  <a:srgbClr val="FF0000"/>
                </a:solidFill>
                <a:latin typeface="Times New Roman" panose="02020603050405020304" pitchFamily="18" charset="0"/>
                <a:cs typeface="Times New Roman" panose="02020603050405020304" pitchFamily="18" charset="0"/>
              </a:rPr>
              <a:t>USB-Blaster</a:t>
            </a:r>
            <a:r>
              <a:rPr lang="zh-CN" altLang="en-US" sz="2200" b="1" dirty="0">
                <a:latin typeface="Times New Roman" panose="02020603050405020304" pitchFamily="18" charset="0"/>
                <a:cs typeface="Times New Roman" panose="02020603050405020304" pitchFamily="18" charset="0"/>
              </a:rPr>
              <a:t>）。</a:t>
            </a:r>
            <a:endParaRPr lang="en-US" altLang="zh-CN" sz="2200" b="1" dirty="0">
              <a:latin typeface="Times New Roman" panose="02020603050405020304" pitchFamily="18" charset="0"/>
              <a:cs typeface="Times New Roman" panose="02020603050405020304" pitchFamily="18" charset="0"/>
            </a:endParaRPr>
          </a:p>
          <a:p>
            <a:pPr eaLnBrk="1" hangingPunct="1">
              <a:spcBef>
                <a:spcPts val="0"/>
              </a:spcBef>
              <a:spcAft>
                <a:spcPts val="1200"/>
              </a:spcAft>
              <a:buClr>
                <a:schemeClr val="tx1"/>
              </a:buClr>
              <a:buFont typeface="Wingdings" panose="05000000000000000000" pitchFamily="2" charset="2"/>
              <a:buChar char="Ø"/>
            </a:pPr>
            <a:r>
              <a:rPr lang="zh-CN" altLang="en-US" sz="2200" b="1" dirty="0">
                <a:latin typeface="Times New Roman" panose="02020603050405020304" pitchFamily="18" charset="0"/>
                <a:cs typeface="Times New Roman" panose="02020603050405020304" pitchFamily="18" charset="0"/>
              </a:rPr>
              <a:t>下载电缆编程口与</a:t>
            </a:r>
            <a:r>
              <a:rPr lang="en-US" altLang="zh-CN" sz="2200" b="1" dirty="0">
                <a:latin typeface="Times New Roman" panose="02020603050405020304" pitchFamily="18" charset="0"/>
                <a:cs typeface="Times New Roman" panose="02020603050405020304" pitchFamily="18" charset="0"/>
              </a:rPr>
              <a:t>Altera</a:t>
            </a:r>
            <a:r>
              <a:rPr lang="zh-CN" altLang="en-US" sz="2200" b="1" dirty="0">
                <a:latin typeface="Times New Roman" panose="02020603050405020304" pitchFamily="18" charset="0"/>
                <a:cs typeface="Times New Roman" panose="02020603050405020304" pitchFamily="18" charset="0"/>
              </a:rPr>
              <a:t>器件的接口一般是</a:t>
            </a:r>
            <a:r>
              <a:rPr lang="en-US" altLang="zh-CN" sz="2200" b="1" dirty="0">
                <a:solidFill>
                  <a:srgbClr val="FF0000"/>
                </a:solidFill>
                <a:latin typeface="Times New Roman" panose="02020603050405020304" pitchFamily="18" charset="0"/>
                <a:cs typeface="Times New Roman" panose="02020603050405020304" pitchFamily="18" charset="0"/>
              </a:rPr>
              <a:t>10</a:t>
            </a:r>
            <a:r>
              <a:rPr lang="zh-CN" altLang="en-US" sz="2200" b="1" dirty="0">
                <a:solidFill>
                  <a:srgbClr val="FF0000"/>
                </a:solidFill>
                <a:latin typeface="Times New Roman" panose="02020603050405020304" pitchFamily="18" charset="0"/>
                <a:cs typeface="Times New Roman" panose="02020603050405020304" pitchFamily="18" charset="0"/>
              </a:rPr>
              <a:t>芯</a:t>
            </a:r>
            <a:r>
              <a:rPr lang="zh-CN" altLang="en-US" sz="2200" b="1" dirty="0">
                <a:latin typeface="Times New Roman" panose="02020603050405020304" pitchFamily="18" charset="0"/>
                <a:cs typeface="Times New Roman" panose="02020603050405020304" pitchFamily="18" charset="0"/>
              </a:rPr>
              <a:t>。</a:t>
            </a:r>
          </a:p>
        </p:txBody>
      </p:sp>
      <p:graphicFrame>
        <p:nvGraphicFramePr>
          <p:cNvPr id="7" name="表格 6"/>
          <p:cNvGraphicFramePr>
            <a:graphicFrameLocks noGrp="1"/>
          </p:cNvGraphicFramePr>
          <p:nvPr>
            <p:extLst>
              <p:ext uri="{D42A27DB-BD31-4B8C-83A1-F6EECF244321}">
                <p14:modId xmlns:p14="http://schemas.microsoft.com/office/powerpoint/2010/main" val="2676482347"/>
              </p:ext>
            </p:extLst>
          </p:nvPr>
        </p:nvGraphicFramePr>
        <p:xfrm>
          <a:off x="1691680" y="3969436"/>
          <a:ext cx="6408000" cy="216000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40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引脚</a:t>
                      </a:r>
                      <a:endParaRPr kumimoji="0" lang="zh-CN"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JTAG</a:t>
                      </a: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TCK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GND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TDO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VCC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TMS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引脚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2"/>
                  </a:ext>
                </a:extLst>
              </a:tr>
              <a:tr h="540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JTAG</a:t>
                      </a: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TDI</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GND</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ectangle 9"/>
          <p:cNvSpPr txBox="1">
            <a:spLocks noChangeArrowheads="1"/>
          </p:cNvSpPr>
          <p:nvPr/>
        </p:nvSpPr>
        <p:spPr bwMode="auto">
          <a:xfrm>
            <a:off x="2123728" y="3393372"/>
            <a:ext cx="5024934" cy="432048"/>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Clr>
                <a:schemeClr val="tx1"/>
              </a:buClr>
              <a:buNone/>
            </a:pPr>
            <a:r>
              <a:rPr lang="en-US" altLang="zh-CN" sz="2000" b="1" dirty="0">
                <a:solidFill>
                  <a:srgbClr val="333399"/>
                </a:solidFill>
                <a:latin typeface="Times New Roman" panose="02020603050405020304" pitchFamily="18" charset="0"/>
                <a:cs typeface="Times New Roman" panose="02020603050405020304" pitchFamily="18" charset="0"/>
              </a:rPr>
              <a:t>10</a:t>
            </a:r>
            <a:r>
              <a:rPr lang="zh-CN" altLang="en-US" sz="2000" b="1" dirty="0">
                <a:solidFill>
                  <a:srgbClr val="333399"/>
                </a:solidFill>
                <a:latin typeface="Times New Roman" panose="02020603050405020304" pitchFamily="18" charset="0"/>
                <a:cs typeface="Times New Roman" panose="02020603050405020304" pitchFamily="18" charset="0"/>
              </a:rPr>
              <a:t>芯下载接口对应的</a:t>
            </a:r>
            <a:r>
              <a:rPr lang="en-US" altLang="zh-CN" sz="2000" b="1" dirty="0">
                <a:solidFill>
                  <a:srgbClr val="333399"/>
                </a:solidFill>
                <a:latin typeface="Times New Roman" panose="02020603050405020304" pitchFamily="18" charset="0"/>
                <a:cs typeface="Times New Roman" panose="02020603050405020304" pitchFamily="18" charset="0"/>
              </a:rPr>
              <a:t>JTAG</a:t>
            </a:r>
            <a:r>
              <a:rPr lang="zh-CN" altLang="en-US" sz="2000" b="1" dirty="0">
                <a:solidFill>
                  <a:srgbClr val="333399"/>
                </a:solidFill>
                <a:latin typeface="Times New Roman" panose="02020603050405020304" pitchFamily="18" charset="0"/>
                <a:cs typeface="Times New Roman" panose="02020603050405020304" pitchFamily="18" charset="0"/>
              </a:rPr>
              <a:t>模式引脚信号名</a:t>
            </a:r>
          </a:p>
        </p:txBody>
      </p:sp>
      <p:pic>
        <p:nvPicPr>
          <p:cNvPr id="9" name="Picture 107" descr="USBBLA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017108"/>
            <a:ext cx="3671888"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73</a:t>
            </a:fld>
            <a:endParaRPr lang="zh-CN" altLang="en-US" dirty="0"/>
          </a:p>
        </p:txBody>
      </p:sp>
    </p:spTree>
    <p:extLst>
      <p:ext uri="{BB962C8B-B14F-4D97-AF65-F5344CB8AC3E}">
        <p14:creationId xmlns:p14="http://schemas.microsoft.com/office/powerpoint/2010/main" val="41804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Effect transition="in" filter="dissolve">
                                      <p:cBhvr>
                                        <p:cTn id="11" dur="500"/>
                                        <p:tgtEl>
                                          <p:spTgt spid="1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dissolve">
                                      <p:cBhvr>
                                        <p:cTn id="16" dur="500"/>
                                        <p:tgtEl>
                                          <p:spTgt spid="12">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15735"/>
            <a:ext cx="7412360" cy="222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Clr>
                <a:schemeClr val="tx1"/>
              </a:buClr>
              <a:buNone/>
            </a:pPr>
            <a:r>
              <a:rPr kumimoji="1" lang="zh-CN" altLang="en-US" sz="2400" b="1" dirty="0">
                <a:solidFill>
                  <a:srgbClr val="0000FF"/>
                </a:solidFill>
                <a:latin typeface="Times New Roman" pitchFamily="18" charset="0"/>
                <a:ea typeface="宋体" charset="-122"/>
              </a:rPr>
              <a:t>在系统可编程（</a:t>
            </a:r>
            <a:r>
              <a:rPr kumimoji="1" lang="en-US" altLang="zh-CN" sz="2400" b="1" dirty="0">
                <a:solidFill>
                  <a:srgbClr val="0000FF"/>
                </a:solidFill>
                <a:latin typeface="Times New Roman" pitchFamily="18" charset="0"/>
                <a:ea typeface="宋体" charset="-122"/>
              </a:rPr>
              <a:t>ISP</a:t>
            </a:r>
            <a:r>
              <a:rPr kumimoji="1" lang="zh-CN" altLang="en-US" sz="2400" b="1" dirty="0">
                <a:solidFill>
                  <a:srgbClr val="0000FF"/>
                </a:solidFill>
                <a:latin typeface="Times New Roman" pitchFamily="18" charset="0"/>
                <a:ea typeface="宋体" charset="-122"/>
              </a:rPr>
              <a:t>）</a:t>
            </a:r>
            <a:r>
              <a:rPr kumimoji="1" lang="zh-CN" altLang="en-US" sz="2400" b="1" dirty="0">
                <a:solidFill>
                  <a:srgbClr val="000000"/>
                </a:solidFill>
                <a:latin typeface="Times New Roman" pitchFamily="18" charset="0"/>
                <a:ea typeface="宋体" charset="-122"/>
              </a:rPr>
              <a:t>：当系统上电并正常工作时，计算机通过系统中的</a:t>
            </a:r>
            <a:r>
              <a:rPr kumimoji="1" lang="en-US" altLang="zh-CN" sz="2400" b="1" dirty="0">
                <a:solidFill>
                  <a:srgbClr val="000000"/>
                </a:solidFill>
                <a:latin typeface="Times New Roman" pitchFamily="18" charset="0"/>
                <a:ea typeface="宋体" charset="-122"/>
              </a:rPr>
              <a:t>CPLD</a:t>
            </a:r>
            <a:r>
              <a:rPr kumimoji="1" lang="zh-CN" altLang="en-US" sz="2400" b="1" dirty="0">
                <a:solidFill>
                  <a:srgbClr val="000000"/>
                </a:solidFill>
                <a:latin typeface="Times New Roman" pitchFamily="18" charset="0"/>
                <a:ea typeface="宋体" charset="-122"/>
              </a:rPr>
              <a:t>拥有的</a:t>
            </a:r>
            <a:r>
              <a:rPr kumimoji="1" lang="en-US" altLang="zh-CN" sz="2400" b="1" dirty="0">
                <a:solidFill>
                  <a:srgbClr val="000000"/>
                </a:solidFill>
                <a:latin typeface="Times New Roman" pitchFamily="18" charset="0"/>
                <a:ea typeface="宋体" charset="-122"/>
              </a:rPr>
              <a:t>ISP</a:t>
            </a:r>
            <a:r>
              <a:rPr kumimoji="1" lang="zh-CN" altLang="en-US" sz="2400" b="1" dirty="0">
                <a:solidFill>
                  <a:srgbClr val="000000"/>
                </a:solidFill>
                <a:latin typeface="Times New Roman" pitchFamily="18" charset="0"/>
                <a:ea typeface="宋体" charset="-122"/>
              </a:rPr>
              <a:t>接口直接对其进行编程，器件在编程后立即进入正常工作状态。这种编程具有可</a:t>
            </a:r>
            <a:r>
              <a:rPr kumimoji="1" lang="zh-CN" altLang="en-US" sz="2400" b="1" dirty="0">
                <a:solidFill>
                  <a:srgbClr val="FF0000"/>
                </a:solidFill>
                <a:latin typeface="Times New Roman" pitchFamily="18" charset="0"/>
                <a:ea typeface="宋体" charset="-122"/>
              </a:rPr>
              <a:t>随时进行</a:t>
            </a:r>
            <a:r>
              <a:rPr kumimoji="1" lang="zh-CN" altLang="en-US" sz="2400" b="1" dirty="0">
                <a:solidFill>
                  <a:srgbClr val="000000"/>
                </a:solidFill>
                <a:latin typeface="Times New Roman" pitchFamily="18" charset="0"/>
                <a:ea typeface="宋体" charset="-122"/>
              </a:rPr>
              <a:t>的能力，可以在产品设计、生产过程的任一环节进行，甚至是交付用户以后。</a:t>
            </a:r>
            <a:endParaRPr kumimoji="1" lang="en-US" altLang="zh-CN"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620689"/>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§2.7.1 CPLD</a:t>
            </a:r>
            <a:r>
              <a:rPr lang="zh-CN" altLang="en-US" sz="3000" b="1" dirty="0">
                <a:solidFill>
                  <a:srgbClr val="000000"/>
                </a:solidFill>
                <a:latin typeface="Times New Roman" pitchFamily="18" charset="0"/>
                <a:cs typeface="Times New Roman" pitchFamily="18" charset="0"/>
              </a:rPr>
              <a:t>在系统编程</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74</a:t>
            </a:fld>
            <a:endParaRPr lang="zh-CN" altLang="en-US" dirty="0"/>
          </a:p>
        </p:txBody>
      </p:sp>
    </p:spTree>
    <p:extLst>
      <p:ext uri="{BB962C8B-B14F-4D97-AF65-F5344CB8AC3E}">
        <p14:creationId xmlns:p14="http://schemas.microsoft.com/office/powerpoint/2010/main" val="3890651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Rectangle 2"/>
          <p:cNvSpPr>
            <a:spLocks noChangeArrowheads="1"/>
          </p:cNvSpPr>
          <p:nvPr/>
        </p:nvSpPr>
        <p:spPr bwMode="auto">
          <a:xfrm>
            <a:off x="971600" y="352606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kumimoji="1" lang="zh-CN" altLang="en-US" sz="2000" b="1" dirty="0">
                <a:solidFill>
                  <a:srgbClr val="333399"/>
                </a:solidFill>
                <a:ea typeface="宋体" charset="-122"/>
              </a:rPr>
              <a:t>未编程前先焊接安装</a:t>
            </a:r>
          </a:p>
        </p:txBody>
      </p:sp>
      <p:sp>
        <p:nvSpPr>
          <p:cNvPr id="13" name="Rectangle 3"/>
          <p:cNvSpPr>
            <a:spLocks noChangeArrowheads="1"/>
          </p:cNvSpPr>
          <p:nvPr/>
        </p:nvSpPr>
        <p:spPr bwMode="auto">
          <a:xfrm>
            <a:off x="971600" y="4211861"/>
            <a:ext cx="2514600" cy="165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减少对器件的触摸和损伤</a:t>
            </a:r>
          </a:p>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不计较器件的封装形式</a:t>
            </a:r>
          </a:p>
        </p:txBody>
      </p:sp>
      <p:sp>
        <p:nvSpPr>
          <p:cNvPr id="14" name="Rectangle 4"/>
          <p:cNvSpPr>
            <a:spLocks noChangeArrowheads="1"/>
          </p:cNvSpPr>
          <p:nvPr/>
        </p:nvSpPr>
        <p:spPr bwMode="auto">
          <a:xfrm>
            <a:off x="3638600" y="3526061"/>
            <a:ext cx="228600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kumimoji="1" lang="zh-CN" altLang="en-US" sz="2000" b="1" dirty="0">
                <a:solidFill>
                  <a:srgbClr val="333399"/>
                </a:solidFill>
                <a:ea typeface="宋体" charset="-122"/>
              </a:rPr>
              <a:t>系统内编程</a:t>
            </a:r>
            <a:r>
              <a:rPr kumimoji="1" lang="en-US" altLang="zh-CN" sz="2000" b="1" dirty="0">
                <a:solidFill>
                  <a:srgbClr val="333399"/>
                </a:solidFill>
                <a:ea typeface="宋体" charset="-122"/>
              </a:rPr>
              <a:t>--</a:t>
            </a:r>
            <a:r>
              <a:rPr kumimoji="1" lang="en-US" altLang="zh-CN" sz="2000" b="1" dirty="0">
                <a:solidFill>
                  <a:srgbClr val="333399"/>
                </a:solidFill>
                <a:latin typeface="Times New Roman" panose="02020603050405020304" pitchFamily="18" charset="0"/>
                <a:ea typeface="宋体" charset="-122"/>
                <a:cs typeface="Times New Roman" panose="02020603050405020304" pitchFamily="18" charset="0"/>
              </a:rPr>
              <a:t>ISP</a:t>
            </a:r>
          </a:p>
        </p:txBody>
      </p:sp>
      <p:sp>
        <p:nvSpPr>
          <p:cNvPr id="15" name="Rectangle 5"/>
          <p:cNvSpPr>
            <a:spLocks noChangeArrowheads="1"/>
          </p:cNvSpPr>
          <p:nvPr/>
        </p:nvSpPr>
        <p:spPr bwMode="auto">
          <a:xfrm>
            <a:off x="3714800" y="4135661"/>
            <a:ext cx="2286000" cy="165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样机制造方便</a:t>
            </a:r>
          </a:p>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支持生产和测试流程中的修改</a:t>
            </a:r>
          </a:p>
        </p:txBody>
      </p:sp>
      <p:sp>
        <p:nvSpPr>
          <p:cNvPr id="16" name="Rectangle 6"/>
          <p:cNvSpPr>
            <a:spLocks noChangeArrowheads="1"/>
          </p:cNvSpPr>
          <p:nvPr/>
        </p:nvSpPr>
        <p:spPr bwMode="auto">
          <a:xfrm>
            <a:off x="6229400" y="3476848"/>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kumimoji="1" lang="zh-CN" altLang="en-US" sz="2000" b="1" dirty="0">
                <a:solidFill>
                  <a:srgbClr val="333399"/>
                </a:solidFill>
                <a:ea typeface="宋体" charset="-122"/>
              </a:rPr>
              <a:t>在系统现场重编程修改</a:t>
            </a:r>
          </a:p>
        </p:txBody>
      </p:sp>
      <p:sp>
        <p:nvSpPr>
          <p:cNvPr id="17" name="Rectangle 7"/>
          <p:cNvSpPr>
            <a:spLocks noChangeArrowheads="1"/>
          </p:cNvSpPr>
          <p:nvPr/>
        </p:nvSpPr>
        <p:spPr bwMode="auto">
          <a:xfrm>
            <a:off x="6229400" y="4211861"/>
            <a:ext cx="2738438"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42900" indent="-342900">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允许现场硬件升级</a:t>
            </a:r>
          </a:p>
          <a:p>
            <a:pPr eaLnBrk="0" hangingPunct="0">
              <a:lnSpc>
                <a:spcPct val="120000"/>
              </a:lnSpc>
              <a:spcBef>
                <a:spcPct val="40000"/>
              </a:spcBef>
              <a:buClr>
                <a:srgbClr val="FF0000"/>
              </a:buClr>
              <a:buFont typeface="Wingdings" pitchFamily="2" charset="2"/>
              <a:buChar char="n"/>
            </a:pPr>
            <a:r>
              <a:rPr lang="zh-CN" altLang="en-US" sz="2000" b="1" dirty="0">
                <a:solidFill>
                  <a:srgbClr val="000000"/>
                </a:solidFill>
                <a:latin typeface="Arial" charset="0"/>
              </a:rPr>
              <a:t>迅速方便地提升功能</a:t>
            </a:r>
          </a:p>
        </p:txBody>
      </p:sp>
      <p:pic>
        <p:nvPicPr>
          <p:cNvPr id="18" name="Picture 8"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63" y="1917923"/>
            <a:ext cx="24384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9"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88" y="1628998"/>
            <a:ext cx="220662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图片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7813" y="1832198"/>
            <a:ext cx="2590800" cy="144780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11"/>
          <p:cNvSpPr>
            <a:spLocks noChangeArrowheads="1"/>
          </p:cNvSpPr>
          <p:nvPr/>
        </p:nvSpPr>
        <p:spPr bwMode="auto">
          <a:xfrm>
            <a:off x="1043038" y="764704"/>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4400">
                <a:solidFill>
                  <a:schemeClr val="tx2"/>
                </a:solidFill>
                <a:latin typeface="Tahoma" pitchFamily="34" charset="0"/>
                <a:ea typeface="宋体" charset="-122"/>
              </a:defRPr>
            </a:lvl1pPr>
            <a:lvl2pPr>
              <a:defRPr kumimoji="1" sz="4400">
                <a:solidFill>
                  <a:schemeClr val="tx2"/>
                </a:solidFill>
                <a:latin typeface="Tahoma" pitchFamily="34" charset="0"/>
                <a:ea typeface="宋体" charset="-122"/>
              </a:defRPr>
            </a:lvl2pPr>
            <a:lvl3pPr>
              <a:defRPr kumimoji="1" sz="4400">
                <a:solidFill>
                  <a:schemeClr val="tx2"/>
                </a:solidFill>
                <a:latin typeface="Tahoma" pitchFamily="34" charset="0"/>
                <a:ea typeface="宋体" charset="-122"/>
              </a:defRPr>
            </a:lvl3pPr>
            <a:lvl4pPr>
              <a:defRPr kumimoji="1" sz="4400">
                <a:solidFill>
                  <a:schemeClr val="tx2"/>
                </a:solidFill>
                <a:latin typeface="Tahoma" pitchFamily="34" charset="0"/>
                <a:ea typeface="宋体" charset="-122"/>
              </a:defRPr>
            </a:lvl4pPr>
            <a:lvl5pPr>
              <a:defRPr kumimoji="1" sz="4400">
                <a:solidFill>
                  <a:schemeClr val="tx2"/>
                </a:solidFill>
                <a:latin typeface="Tahoma" pitchFamily="34" charset="0"/>
                <a:ea typeface="宋体" charset="-122"/>
              </a:defRPr>
            </a:lvl5pPr>
            <a:lvl6pPr marL="457200" fontAlgn="base">
              <a:spcBef>
                <a:spcPct val="0"/>
              </a:spcBef>
              <a:spcAft>
                <a:spcPct val="0"/>
              </a:spcAft>
              <a:defRPr kumimoji="1" sz="4400">
                <a:solidFill>
                  <a:schemeClr val="tx2"/>
                </a:solidFill>
                <a:latin typeface="Tahoma" pitchFamily="34" charset="0"/>
                <a:ea typeface="宋体" charset="-122"/>
              </a:defRPr>
            </a:lvl6pPr>
            <a:lvl7pPr marL="914400" fontAlgn="base">
              <a:spcBef>
                <a:spcPct val="0"/>
              </a:spcBef>
              <a:spcAft>
                <a:spcPct val="0"/>
              </a:spcAft>
              <a:defRPr kumimoji="1" sz="4400">
                <a:solidFill>
                  <a:schemeClr val="tx2"/>
                </a:solidFill>
                <a:latin typeface="Tahoma" pitchFamily="34" charset="0"/>
                <a:ea typeface="宋体" charset="-122"/>
              </a:defRPr>
            </a:lvl7pPr>
            <a:lvl8pPr marL="1371600" fontAlgn="base">
              <a:spcBef>
                <a:spcPct val="0"/>
              </a:spcBef>
              <a:spcAft>
                <a:spcPct val="0"/>
              </a:spcAft>
              <a:defRPr kumimoji="1" sz="4400">
                <a:solidFill>
                  <a:schemeClr val="tx2"/>
                </a:solidFill>
                <a:latin typeface="Tahoma" pitchFamily="34" charset="0"/>
                <a:ea typeface="宋体" charset="-122"/>
              </a:defRPr>
            </a:lvl8pPr>
            <a:lvl9pPr marL="1828800" fontAlgn="base">
              <a:spcBef>
                <a:spcPct val="0"/>
              </a:spcBef>
              <a:spcAft>
                <a:spcPct val="0"/>
              </a:spcAft>
              <a:defRPr kumimoji="1" sz="4400">
                <a:solidFill>
                  <a:schemeClr val="tx2"/>
                </a:solidFill>
                <a:latin typeface="Tahoma" pitchFamily="34" charset="0"/>
                <a:ea typeface="宋体" charset="-122"/>
              </a:defRPr>
            </a:lvl9pPr>
          </a:lstStyle>
          <a:p>
            <a:pPr algn="ctr"/>
            <a:r>
              <a:rPr lang="en-US" altLang="zh-CN" sz="3200" b="1" dirty="0">
                <a:solidFill>
                  <a:srgbClr val="333399"/>
                </a:solidFill>
                <a:effectLst>
                  <a:outerShdw blurRad="38100" dist="38100" dir="2700000" algn="tl">
                    <a:srgbClr val="C0C0C0"/>
                  </a:outerShdw>
                </a:effectLst>
                <a:ea typeface="华文新魏" pitchFamily="2" charset="-122"/>
              </a:rPr>
              <a:t>ISP</a:t>
            </a:r>
            <a:r>
              <a:rPr lang="zh-CN" altLang="en-US" sz="3200" b="1" dirty="0">
                <a:solidFill>
                  <a:srgbClr val="333399"/>
                </a:solidFill>
                <a:effectLst>
                  <a:outerShdw blurRad="38100" dist="38100" dir="2700000" algn="tl">
                    <a:srgbClr val="C0C0C0"/>
                  </a:outerShdw>
                </a:effectLst>
                <a:ea typeface="华文新魏" pitchFamily="2" charset="-122"/>
              </a:rPr>
              <a:t>功能提高设计和应用的灵活性</a:t>
            </a:r>
          </a:p>
        </p:txBody>
      </p:sp>
      <p:sp>
        <p:nvSpPr>
          <p:cNvPr id="2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75</a:t>
            </a:fld>
            <a:endParaRPr lang="zh-CN" altLang="en-US" dirty="0"/>
          </a:p>
        </p:txBody>
      </p:sp>
    </p:spTree>
    <p:extLst>
      <p:ext uri="{BB962C8B-B14F-4D97-AF65-F5344CB8AC3E}">
        <p14:creationId xmlns:p14="http://schemas.microsoft.com/office/powerpoint/2010/main" val="1069225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15735"/>
            <a:ext cx="7412360" cy="100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buNone/>
            </a:pPr>
            <a:r>
              <a:rPr kumimoji="1" lang="zh-CN" altLang="en-US" sz="2400" b="1" dirty="0">
                <a:latin typeface="Times New Roman" pitchFamily="18" charset="0"/>
                <a:ea typeface="宋体" charset="-122"/>
              </a:rPr>
              <a:t>在系统编程通过</a:t>
            </a:r>
            <a:r>
              <a:rPr kumimoji="1" lang="zh-CN" altLang="en-US" sz="2400" b="1" dirty="0">
                <a:solidFill>
                  <a:srgbClr val="0000FF"/>
                </a:solidFill>
                <a:latin typeface="Times New Roman" pitchFamily="18" charset="0"/>
                <a:ea typeface="宋体" charset="-122"/>
              </a:rPr>
              <a:t>编程电缆</a:t>
            </a:r>
            <a:r>
              <a:rPr kumimoji="1" lang="zh-CN" altLang="en-US" sz="2400" b="1" dirty="0">
                <a:latin typeface="Times New Roman" pitchFamily="18" charset="0"/>
                <a:ea typeface="宋体" charset="-122"/>
              </a:rPr>
              <a:t>和</a:t>
            </a:r>
            <a:r>
              <a:rPr kumimoji="1" lang="zh-CN" altLang="en-US" sz="2400" b="1" dirty="0">
                <a:solidFill>
                  <a:srgbClr val="0000FF"/>
                </a:solidFill>
                <a:latin typeface="Times New Roman" pitchFamily="18" charset="0"/>
                <a:ea typeface="宋体" charset="-122"/>
              </a:rPr>
              <a:t>编程接口</a:t>
            </a:r>
            <a:r>
              <a:rPr kumimoji="1" lang="zh-CN" altLang="en-US" sz="2400" b="1" dirty="0">
                <a:latin typeface="Times New Roman" pitchFamily="18" charset="0"/>
                <a:ea typeface="宋体" charset="-122"/>
              </a:rPr>
              <a:t>，将配置数据从计算机下载至具有</a:t>
            </a:r>
            <a:r>
              <a:rPr kumimoji="1" lang="en-US" altLang="zh-CN" sz="2400" b="1" dirty="0">
                <a:latin typeface="Times New Roman" pitchFamily="18" charset="0"/>
                <a:ea typeface="宋体" charset="-122"/>
              </a:rPr>
              <a:t>ISP</a:t>
            </a:r>
            <a:r>
              <a:rPr kumimoji="1" lang="zh-CN" altLang="en-US" sz="2400" b="1" dirty="0">
                <a:latin typeface="Times New Roman" pitchFamily="18" charset="0"/>
                <a:ea typeface="宋体" charset="-122"/>
              </a:rPr>
              <a:t>功能的芯片。</a:t>
            </a:r>
          </a:p>
          <a:p>
            <a:pPr marL="0" indent="0">
              <a:lnSpc>
                <a:spcPct val="110000"/>
              </a:lnSpc>
              <a:spcBef>
                <a:spcPts val="0"/>
              </a:spcBef>
              <a:spcAft>
                <a:spcPts val="6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620689"/>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§2.7.1 CPLD</a:t>
            </a:r>
            <a:r>
              <a:rPr lang="zh-CN" altLang="en-US" sz="3000" b="1" dirty="0">
                <a:solidFill>
                  <a:srgbClr val="000000"/>
                </a:solidFill>
                <a:latin typeface="Times New Roman" pitchFamily="18" charset="0"/>
                <a:cs typeface="Times New Roman" pitchFamily="18" charset="0"/>
              </a:rPr>
              <a:t>在系统编程</a:t>
            </a:r>
          </a:p>
        </p:txBody>
      </p:sp>
      <p:grpSp>
        <p:nvGrpSpPr>
          <p:cNvPr id="2" name="组合 1"/>
          <p:cNvGrpSpPr/>
          <p:nvPr/>
        </p:nvGrpSpPr>
        <p:grpSpPr>
          <a:xfrm>
            <a:off x="1907703" y="2420888"/>
            <a:ext cx="6660000" cy="3852000"/>
            <a:chOff x="1907703" y="2420888"/>
            <a:chExt cx="6660000" cy="3852000"/>
          </a:xfrm>
        </p:grpSpPr>
        <p:sp>
          <p:nvSpPr>
            <p:cNvPr id="10" name="Rectangle 3"/>
            <p:cNvSpPr>
              <a:spLocks noChangeArrowheads="1"/>
            </p:cNvSpPr>
            <p:nvPr/>
          </p:nvSpPr>
          <p:spPr bwMode="auto">
            <a:xfrm>
              <a:off x="1907703" y="2420888"/>
              <a:ext cx="6660000" cy="3852000"/>
            </a:xfrm>
            <a:prstGeom prst="rect">
              <a:avLst/>
            </a:prstGeom>
            <a:solidFill>
              <a:schemeClr val="bg1"/>
            </a:solidFill>
            <a:ln>
              <a:noFill/>
            </a:ln>
            <a:effectLst/>
          </p:spPr>
          <p:txBody>
            <a:bodyPr wrap="square" anchor="ctr">
              <a:spAutoFit/>
            </a:bodyPr>
            <a:lstStyle/>
            <a:p>
              <a:pPr algn="ctr">
                <a:lnSpc>
                  <a:spcPct val="110000"/>
                </a:lnSpc>
                <a:spcAft>
                  <a:spcPts val="600"/>
                </a:spcAft>
              </a:pPr>
              <a:endParaRPr lang="zh-CN" altLang="en-US" b="1" dirty="0">
                <a:solidFill>
                  <a:srgbClr val="0000FF"/>
                </a:solidFill>
                <a:latin typeface="Times New Roman" panose="02020603050405020304" pitchFamily="18" charset="0"/>
                <a:cs typeface="Times New Roman" panose="02020603050405020304" pitchFamily="18" charset="0"/>
              </a:endParaRPr>
            </a:p>
          </p:txBody>
        </p:sp>
        <p:pic>
          <p:nvPicPr>
            <p:cNvPr id="6"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0599"/>
            <a:stretch/>
          </p:blipFill>
          <p:spPr bwMode="auto">
            <a:xfrm>
              <a:off x="1907703" y="2435089"/>
              <a:ext cx="6192689" cy="3732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6876256" y="2710603"/>
              <a:ext cx="1656184" cy="1006429"/>
            </a:xfrm>
            <a:prstGeom prst="rect">
              <a:avLst/>
            </a:prstGeom>
            <a:noFill/>
            <a:ln>
              <a:noFill/>
            </a:ln>
            <a:effectLst/>
          </p:spPr>
          <p:txBody>
            <a:bodyPr wrap="square" anchor="ctr">
              <a:spAutoFit/>
            </a:bodyPr>
            <a:lstStyle/>
            <a:p>
              <a:pPr algn="ctr">
                <a:lnSpc>
                  <a:spcPct val="110000"/>
                </a:lnSpc>
                <a:spcAft>
                  <a:spcPts val="600"/>
                </a:spcAft>
              </a:pPr>
              <a:r>
                <a:rPr lang="en-US" altLang="zh-CN" b="1" dirty="0">
                  <a:solidFill>
                    <a:srgbClr val="0000FF"/>
                  </a:solidFill>
                  <a:latin typeface="Times New Roman" panose="02020603050405020304" pitchFamily="18" charset="0"/>
                  <a:cs typeface="Times New Roman" panose="02020603050405020304" pitchFamily="18" charset="0"/>
                </a:rPr>
                <a:t>USB-Blaster</a:t>
              </a:r>
              <a:r>
                <a:rPr lang="zh-CN" altLang="en-US" b="1" dirty="0">
                  <a:solidFill>
                    <a:srgbClr val="0000FF"/>
                  </a:solidFill>
                  <a:latin typeface="Times New Roman" panose="02020603050405020304" pitchFamily="18" charset="0"/>
                  <a:cs typeface="Times New Roman" panose="02020603050405020304" pitchFamily="18" charset="0"/>
                </a:rPr>
                <a:t>的另一端与计算机</a:t>
              </a:r>
              <a:r>
                <a:rPr lang="en-US" altLang="zh-CN" b="1" dirty="0">
                  <a:solidFill>
                    <a:srgbClr val="0000FF"/>
                  </a:solidFill>
                  <a:latin typeface="Times New Roman" panose="02020603050405020304" pitchFamily="18" charset="0"/>
                  <a:cs typeface="Times New Roman" panose="02020603050405020304" pitchFamily="18" charset="0"/>
                </a:rPr>
                <a:t>USB</a:t>
              </a:r>
              <a:r>
                <a:rPr lang="zh-CN" altLang="en-US" b="1" dirty="0">
                  <a:solidFill>
                    <a:srgbClr val="0000FF"/>
                  </a:solidFill>
                  <a:latin typeface="Times New Roman" panose="02020603050405020304" pitchFamily="18" charset="0"/>
                  <a:cs typeface="Times New Roman" panose="02020603050405020304" pitchFamily="18" charset="0"/>
                </a:rPr>
                <a:t>口相连</a:t>
              </a:r>
            </a:p>
          </p:txBody>
        </p:sp>
      </p:grpSp>
      <p:sp>
        <p:nvSpPr>
          <p:cNvPr id="8" name="Rectangle 3"/>
          <p:cNvSpPr>
            <a:spLocks noChangeArrowheads="1"/>
          </p:cNvSpPr>
          <p:nvPr/>
        </p:nvSpPr>
        <p:spPr bwMode="auto">
          <a:xfrm>
            <a:off x="2339752" y="5733256"/>
            <a:ext cx="352839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CPLD </a:t>
            </a:r>
            <a:r>
              <a:rPr lang="zh-CN" altLang="en-US" sz="2000" b="1" dirty="0">
                <a:latin typeface="Times New Roman" panose="02020603050405020304" pitchFamily="18" charset="0"/>
                <a:cs typeface="Times New Roman" panose="02020603050405020304" pitchFamily="18" charset="0"/>
              </a:rPr>
              <a:t>在系统编程下载连接图</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76</a:t>
            </a:fld>
            <a:endParaRPr lang="zh-CN" altLang="en-US" dirty="0"/>
          </a:p>
        </p:txBody>
      </p:sp>
    </p:spTree>
    <p:extLst>
      <p:ext uri="{BB962C8B-B14F-4D97-AF65-F5344CB8AC3E}">
        <p14:creationId xmlns:p14="http://schemas.microsoft.com/office/powerpoint/2010/main" val="42943858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331640" y="836712"/>
            <a:ext cx="741236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在系统编程一般采用</a:t>
            </a:r>
            <a:r>
              <a:rPr kumimoji="1" lang="en-US" altLang="zh-CN" sz="2400" b="1" dirty="0">
                <a:solidFill>
                  <a:srgbClr val="0000FF"/>
                </a:solidFill>
                <a:latin typeface="Times New Roman" pitchFamily="18" charset="0"/>
                <a:ea typeface="宋体" charset="-122"/>
              </a:rPr>
              <a:t>IEEE 1149.1 JTAG</a:t>
            </a:r>
            <a:r>
              <a:rPr kumimoji="1" lang="zh-CN" altLang="en-US" sz="2400" b="1" dirty="0">
                <a:solidFill>
                  <a:srgbClr val="0000FF"/>
                </a:solidFill>
                <a:latin typeface="Times New Roman" pitchFamily="18" charset="0"/>
                <a:ea typeface="宋体" charset="-122"/>
              </a:rPr>
              <a:t>接口</a:t>
            </a:r>
            <a:r>
              <a:rPr kumimoji="1" lang="zh-CN" altLang="en-US" sz="2400" b="1" dirty="0">
                <a:solidFill>
                  <a:srgbClr val="000000"/>
                </a:solidFill>
                <a:latin typeface="Times New Roman" pitchFamily="18" charset="0"/>
                <a:ea typeface="宋体" charset="-122"/>
              </a:rPr>
              <a:t>进行，比如</a:t>
            </a:r>
            <a:r>
              <a:rPr kumimoji="1" lang="en-US" altLang="zh-CN" sz="2400" b="1" dirty="0">
                <a:solidFill>
                  <a:srgbClr val="000000"/>
                </a:solidFill>
                <a:latin typeface="Times New Roman" pitchFamily="18" charset="0"/>
                <a:ea typeface="宋体" charset="-122"/>
              </a:rPr>
              <a:t>Altera</a:t>
            </a:r>
            <a:r>
              <a:rPr kumimoji="1" lang="zh-CN" altLang="en-US" sz="2400" b="1" dirty="0">
                <a:solidFill>
                  <a:srgbClr val="000000"/>
                </a:solidFill>
                <a:latin typeface="Times New Roman" pitchFamily="18" charset="0"/>
                <a:ea typeface="宋体" charset="-122"/>
              </a:rPr>
              <a:t>的</a:t>
            </a:r>
            <a:r>
              <a:rPr kumimoji="1" lang="en-US" altLang="zh-CN" sz="2400" b="1" dirty="0">
                <a:solidFill>
                  <a:srgbClr val="000000"/>
                </a:solidFill>
                <a:latin typeface="Times New Roman" pitchFamily="18" charset="0"/>
                <a:ea typeface="宋体" charset="-122"/>
              </a:rPr>
              <a:t>MAX7000</a:t>
            </a:r>
            <a:r>
              <a:rPr kumimoji="1" lang="zh-CN" altLang="en-US" sz="2400" b="1" dirty="0">
                <a:solidFill>
                  <a:srgbClr val="000000"/>
                </a:solidFill>
                <a:latin typeface="Times New Roman" pitchFamily="18" charset="0"/>
                <a:ea typeface="宋体" charset="-122"/>
              </a:rPr>
              <a:t>、</a:t>
            </a:r>
            <a:r>
              <a:rPr kumimoji="1" lang="en-US" altLang="zh-CN" sz="2400" b="1" dirty="0">
                <a:solidFill>
                  <a:srgbClr val="000000"/>
                </a:solidFill>
                <a:latin typeface="Times New Roman" pitchFamily="18" charset="0"/>
                <a:ea typeface="宋体" charset="-122"/>
              </a:rPr>
              <a:t>MAX3000</a:t>
            </a:r>
            <a:r>
              <a:rPr kumimoji="1" lang="zh-CN" altLang="en-US" sz="2400" b="1" dirty="0">
                <a:solidFill>
                  <a:srgbClr val="000000"/>
                </a:solidFill>
                <a:latin typeface="Times New Roman" pitchFamily="18" charset="0"/>
                <a:ea typeface="宋体" charset="-122"/>
              </a:rPr>
              <a:t>等</a:t>
            </a:r>
            <a:r>
              <a:rPr kumimoji="1" lang="en-US" altLang="zh-CN" sz="2400" b="1" dirty="0">
                <a:solidFill>
                  <a:srgbClr val="000000"/>
                </a:solidFill>
                <a:latin typeface="Times New Roman" pitchFamily="18" charset="0"/>
                <a:ea typeface="宋体" charset="-122"/>
              </a:rPr>
              <a:t>CPLD</a:t>
            </a:r>
            <a:r>
              <a:rPr kumimoji="1" lang="zh-CN" altLang="en-US" sz="2400" b="1" dirty="0">
                <a:solidFill>
                  <a:srgbClr val="000000"/>
                </a:solidFill>
                <a:latin typeface="Times New Roman" pitchFamily="18" charset="0"/>
                <a:ea typeface="宋体" charset="-122"/>
              </a:rPr>
              <a:t>器件使用了</a:t>
            </a:r>
            <a:r>
              <a:rPr kumimoji="1" lang="en-US" altLang="zh-CN" sz="2400" b="1" dirty="0">
                <a:solidFill>
                  <a:srgbClr val="0000FF"/>
                </a:solidFill>
                <a:latin typeface="Times New Roman" pitchFamily="18" charset="0"/>
                <a:ea typeface="宋体" charset="-122"/>
              </a:rPr>
              <a:t>TCK</a:t>
            </a:r>
            <a:r>
              <a:rPr kumimoji="1" lang="zh-CN" altLang="en-US" sz="2400" b="1" dirty="0">
                <a:solidFill>
                  <a:srgbClr val="0000FF"/>
                </a:solidFill>
                <a:latin typeface="Times New Roman" pitchFamily="18" charset="0"/>
                <a:ea typeface="宋体" charset="-122"/>
              </a:rPr>
              <a:t>、</a:t>
            </a:r>
            <a:r>
              <a:rPr kumimoji="1" lang="en-US" altLang="zh-CN" sz="2400" b="1" dirty="0">
                <a:solidFill>
                  <a:srgbClr val="0000FF"/>
                </a:solidFill>
                <a:latin typeface="Times New Roman" pitchFamily="18" charset="0"/>
                <a:ea typeface="宋体" charset="-122"/>
              </a:rPr>
              <a:t>TDO</a:t>
            </a:r>
            <a:r>
              <a:rPr kumimoji="1" lang="zh-CN" altLang="en-US" sz="2400" b="1" dirty="0">
                <a:solidFill>
                  <a:srgbClr val="0000FF"/>
                </a:solidFill>
                <a:latin typeface="Times New Roman" pitchFamily="18" charset="0"/>
                <a:ea typeface="宋体" charset="-122"/>
              </a:rPr>
              <a:t>、</a:t>
            </a:r>
            <a:r>
              <a:rPr kumimoji="1" lang="en-US" altLang="zh-CN" sz="2400" b="1" dirty="0">
                <a:solidFill>
                  <a:srgbClr val="0000FF"/>
                </a:solidFill>
                <a:latin typeface="Times New Roman" pitchFamily="18" charset="0"/>
                <a:ea typeface="宋体" charset="-122"/>
              </a:rPr>
              <a:t>TMS</a:t>
            </a:r>
            <a:r>
              <a:rPr kumimoji="1" lang="zh-CN" altLang="en-US" sz="2400" b="1" dirty="0">
                <a:solidFill>
                  <a:srgbClr val="0000FF"/>
                </a:solidFill>
                <a:latin typeface="Times New Roman" pitchFamily="18" charset="0"/>
                <a:ea typeface="宋体" charset="-122"/>
              </a:rPr>
              <a:t>和</a:t>
            </a:r>
            <a:r>
              <a:rPr kumimoji="1" lang="en-US" altLang="zh-CN" sz="2400" b="1" dirty="0">
                <a:solidFill>
                  <a:srgbClr val="0000FF"/>
                </a:solidFill>
                <a:latin typeface="Times New Roman" pitchFamily="18" charset="0"/>
                <a:ea typeface="宋体" charset="-122"/>
              </a:rPr>
              <a:t>TDI</a:t>
            </a:r>
            <a:r>
              <a:rPr kumimoji="1" lang="zh-CN" altLang="en-US" sz="2400" b="1" dirty="0">
                <a:solidFill>
                  <a:srgbClr val="000000"/>
                </a:solidFill>
                <a:latin typeface="Times New Roman" pitchFamily="18" charset="0"/>
                <a:ea typeface="宋体" charset="-122"/>
              </a:rPr>
              <a:t>这四条</a:t>
            </a:r>
            <a:r>
              <a:rPr kumimoji="1" lang="en-US" altLang="zh-CN" sz="2400" b="1" dirty="0">
                <a:solidFill>
                  <a:srgbClr val="000000"/>
                </a:solidFill>
                <a:latin typeface="Times New Roman" pitchFamily="18" charset="0"/>
                <a:ea typeface="宋体" charset="-122"/>
              </a:rPr>
              <a:t>JTAG</a:t>
            </a:r>
            <a:r>
              <a:rPr kumimoji="1" lang="zh-CN" altLang="en-US" sz="2400" b="1" dirty="0">
                <a:solidFill>
                  <a:srgbClr val="000000"/>
                </a:solidFill>
                <a:latin typeface="Times New Roman" pitchFamily="18" charset="0"/>
                <a:ea typeface="宋体" charset="-122"/>
              </a:rPr>
              <a:t>信号线。</a:t>
            </a:r>
          </a:p>
          <a:p>
            <a:pPr>
              <a:lnSpc>
                <a:spcPct val="110000"/>
              </a:lnSpc>
              <a:spcBef>
                <a:spcPts val="0"/>
              </a:spcBef>
              <a:spcAft>
                <a:spcPts val="1200"/>
              </a:spcAft>
              <a:buFont typeface="Wingdings" panose="05000000000000000000" pitchFamily="2" charset="2"/>
              <a:buChar char="Ø"/>
            </a:pPr>
            <a:r>
              <a:rPr kumimoji="1" lang="en-US" altLang="zh-CN" sz="2400" b="1" dirty="0">
                <a:solidFill>
                  <a:srgbClr val="000000"/>
                </a:solidFill>
                <a:latin typeface="Times New Roman" pitchFamily="18" charset="0"/>
                <a:ea typeface="宋体" charset="-122"/>
              </a:rPr>
              <a:t>JTAG</a:t>
            </a:r>
            <a:r>
              <a:rPr kumimoji="1" lang="zh-CN" altLang="en-US" sz="2400" b="1" dirty="0">
                <a:solidFill>
                  <a:srgbClr val="000000"/>
                </a:solidFill>
                <a:latin typeface="Times New Roman" pitchFamily="18" charset="0"/>
                <a:ea typeface="宋体" charset="-122"/>
              </a:rPr>
              <a:t>接口本来是用来进行边界扫描测试的，用它同时作为编程接口，可以</a:t>
            </a:r>
            <a:r>
              <a:rPr kumimoji="1" lang="zh-CN" altLang="en-US" sz="2400" b="1" dirty="0">
                <a:solidFill>
                  <a:srgbClr val="009900"/>
                </a:solidFill>
                <a:latin typeface="Times New Roman" pitchFamily="18" charset="0"/>
                <a:ea typeface="宋体" charset="-122"/>
              </a:rPr>
              <a:t>省去专用的编程接口，减少对芯片引脚的占用</a:t>
            </a:r>
            <a:r>
              <a:rPr kumimoji="1" lang="zh-CN" altLang="en-US" sz="2400" b="1" dirty="0">
                <a:solidFill>
                  <a:srgbClr val="000000"/>
                </a:solidFill>
                <a:latin typeface="Times New Roman" pitchFamily="18" charset="0"/>
                <a:ea typeface="宋体" charset="-122"/>
              </a:rPr>
              <a:t>。</a:t>
            </a:r>
            <a:endParaRPr kumimoji="1" lang="en-US" altLang="zh-CN" sz="2400" b="1" dirty="0">
              <a:solidFill>
                <a:srgbClr val="000000"/>
              </a:solidFill>
              <a:latin typeface="Times New Roman" pitchFamily="18" charset="0"/>
              <a:ea typeface="宋体" charset="-122"/>
            </a:endParaRPr>
          </a:p>
          <a:p>
            <a:pPr>
              <a:lnSpc>
                <a:spcPct val="110000"/>
              </a:lnSpc>
              <a:spcBef>
                <a:spcPts val="0"/>
              </a:spcBef>
              <a:spcAft>
                <a:spcPts val="600"/>
              </a:spcAft>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由于</a:t>
            </a:r>
            <a:r>
              <a:rPr kumimoji="1" lang="en-US" altLang="zh-CN" sz="2400" b="1" dirty="0">
                <a:solidFill>
                  <a:srgbClr val="000000"/>
                </a:solidFill>
                <a:latin typeface="Times New Roman" pitchFamily="18" charset="0"/>
                <a:ea typeface="宋体" charset="-122"/>
              </a:rPr>
              <a:t>JTAG</a:t>
            </a:r>
            <a:r>
              <a:rPr kumimoji="1" lang="zh-CN" altLang="en-US" sz="2400" b="1" dirty="0">
                <a:solidFill>
                  <a:srgbClr val="000000"/>
                </a:solidFill>
                <a:latin typeface="Times New Roman" pitchFamily="18" charset="0"/>
                <a:ea typeface="宋体" charset="-122"/>
              </a:rPr>
              <a:t>是工业标准的</a:t>
            </a:r>
            <a:r>
              <a:rPr kumimoji="1" lang="en-US" altLang="zh-CN" sz="2400" b="1" dirty="0">
                <a:solidFill>
                  <a:srgbClr val="000000"/>
                </a:solidFill>
                <a:latin typeface="Times New Roman" pitchFamily="18" charset="0"/>
                <a:ea typeface="宋体" charset="-122"/>
              </a:rPr>
              <a:t>IEEE 1149.1</a:t>
            </a:r>
            <a:r>
              <a:rPr kumimoji="1" lang="zh-CN" altLang="en-US" sz="2400" b="1" dirty="0">
                <a:solidFill>
                  <a:srgbClr val="000000"/>
                </a:solidFill>
                <a:latin typeface="Times New Roman" pitchFamily="18" charset="0"/>
                <a:ea typeface="宋体" charset="-122"/>
              </a:rPr>
              <a:t>边界扫描测试的访问接口，用作编程功能有利于各可编程逻辑器件</a:t>
            </a:r>
            <a:r>
              <a:rPr kumimoji="1" lang="zh-CN" altLang="en-US" sz="2400" b="1" dirty="0">
                <a:solidFill>
                  <a:srgbClr val="FF0000"/>
                </a:solidFill>
                <a:latin typeface="Times New Roman" pitchFamily="18" charset="0"/>
                <a:ea typeface="宋体" charset="-122"/>
              </a:rPr>
              <a:t>编程接口的统一</a:t>
            </a:r>
            <a:r>
              <a:rPr kumimoji="1" lang="zh-CN" altLang="en-US" sz="2400" b="1" dirty="0">
                <a:solidFill>
                  <a:srgbClr val="000000"/>
                </a:solidFill>
                <a:latin typeface="Times New Roman" pitchFamily="18" charset="0"/>
                <a:ea typeface="宋体" charset="-122"/>
              </a:rPr>
              <a:t>。由此在</a:t>
            </a:r>
            <a:r>
              <a:rPr kumimoji="1" lang="en-US" altLang="zh-CN" sz="2400" b="1" dirty="0">
                <a:solidFill>
                  <a:srgbClr val="000000"/>
                </a:solidFill>
                <a:latin typeface="Times New Roman" pitchFamily="18" charset="0"/>
                <a:ea typeface="宋体" charset="-122"/>
              </a:rPr>
              <a:t>IEEE 1149.1</a:t>
            </a:r>
            <a:r>
              <a:rPr kumimoji="1" lang="zh-CN" altLang="en-US" sz="2400" b="1" dirty="0">
                <a:solidFill>
                  <a:srgbClr val="000000"/>
                </a:solidFill>
                <a:latin typeface="Times New Roman" pitchFamily="18" charset="0"/>
                <a:ea typeface="宋体" charset="-122"/>
              </a:rPr>
              <a:t>边界扫描测试接口规范的基础上产生了</a:t>
            </a:r>
            <a:r>
              <a:rPr kumimoji="1" lang="en-US" altLang="zh-CN" sz="2400" b="1" dirty="0">
                <a:solidFill>
                  <a:srgbClr val="0000FF"/>
                </a:solidFill>
                <a:latin typeface="Times New Roman" pitchFamily="18" charset="0"/>
                <a:ea typeface="宋体" charset="-122"/>
              </a:rPr>
              <a:t>IEEE 1532</a:t>
            </a:r>
            <a:r>
              <a:rPr kumimoji="1" lang="zh-CN" altLang="en-US" sz="2400" b="1" dirty="0">
                <a:solidFill>
                  <a:srgbClr val="000000"/>
                </a:solidFill>
                <a:latin typeface="Times New Roman" pitchFamily="18" charset="0"/>
                <a:ea typeface="宋体" charset="-122"/>
              </a:rPr>
              <a:t>编程标准，以对</a:t>
            </a:r>
            <a:r>
              <a:rPr kumimoji="1" lang="en-US" altLang="zh-CN" sz="2400" b="1" dirty="0">
                <a:solidFill>
                  <a:srgbClr val="000000"/>
                </a:solidFill>
                <a:latin typeface="Times New Roman" pitchFamily="18" charset="0"/>
                <a:ea typeface="宋体" charset="-122"/>
              </a:rPr>
              <a:t>JTAG</a:t>
            </a:r>
            <a:r>
              <a:rPr kumimoji="1" lang="zh-CN" altLang="en-US" sz="2400" b="1" dirty="0">
                <a:solidFill>
                  <a:srgbClr val="000000"/>
                </a:solidFill>
                <a:latin typeface="Times New Roman" pitchFamily="18" charset="0"/>
                <a:ea typeface="宋体" charset="-122"/>
              </a:rPr>
              <a:t>编程方式进行标准化。</a:t>
            </a: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77</a:t>
            </a:fld>
            <a:endParaRPr lang="zh-CN" altLang="en-US" dirty="0"/>
          </a:p>
        </p:txBody>
      </p:sp>
    </p:spTree>
    <p:extLst>
      <p:ext uri="{BB962C8B-B14F-4D97-AF65-F5344CB8AC3E}">
        <p14:creationId xmlns:p14="http://schemas.microsoft.com/office/powerpoint/2010/main" val="973166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15735"/>
            <a:ext cx="7412360" cy="302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1200"/>
              </a:spcAft>
              <a:buFont typeface="Wingdings" panose="05000000000000000000" pitchFamily="2" charset="2"/>
              <a:buChar char="Ø"/>
            </a:pPr>
            <a:r>
              <a:rPr kumimoji="1" lang="zh-CN" altLang="en-US" sz="2400" b="1" dirty="0">
                <a:latin typeface="Times New Roman" pitchFamily="18" charset="0"/>
                <a:ea typeface="宋体" charset="-122"/>
              </a:rPr>
              <a:t>基于</a:t>
            </a:r>
            <a:r>
              <a:rPr kumimoji="1" lang="en-US" altLang="zh-CN" sz="2400" b="1" dirty="0">
                <a:latin typeface="Times New Roman" pitchFamily="18" charset="0"/>
                <a:ea typeface="宋体" charset="-122"/>
              </a:rPr>
              <a:t>SRAM</a:t>
            </a:r>
            <a:r>
              <a:rPr kumimoji="1" lang="zh-CN" altLang="en-US" sz="2400" b="1" dirty="0">
                <a:latin typeface="Times New Roman" pitchFamily="18" charset="0"/>
                <a:ea typeface="宋体" charset="-122"/>
              </a:rPr>
              <a:t>的</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器件，没有</a:t>
            </a:r>
            <a:r>
              <a:rPr kumimoji="1" lang="en-US" altLang="zh-CN" sz="2400" b="1" dirty="0">
                <a:latin typeface="Times New Roman" pitchFamily="18" charset="0"/>
                <a:ea typeface="宋体" charset="-122"/>
              </a:rPr>
              <a:t>ISP</a:t>
            </a:r>
            <a:r>
              <a:rPr kumimoji="1" lang="zh-CN" altLang="en-US" sz="2400" b="1" dirty="0">
                <a:latin typeface="Times New Roman" pitchFamily="18" charset="0"/>
                <a:ea typeface="宋体" charset="-122"/>
              </a:rPr>
              <a:t>的概念，代之以</a:t>
            </a:r>
            <a:r>
              <a:rPr kumimoji="1" lang="en-US" altLang="zh-CN" sz="2400" b="1" dirty="0">
                <a:solidFill>
                  <a:srgbClr val="FF0000"/>
                </a:solidFill>
                <a:latin typeface="Times New Roman" pitchFamily="18" charset="0"/>
                <a:ea typeface="宋体" charset="-122"/>
              </a:rPr>
              <a:t>ICR</a:t>
            </a:r>
            <a:r>
              <a:rPr kumimoji="1" lang="zh-CN" altLang="en-US" sz="2400" b="1" dirty="0">
                <a:latin typeface="Times New Roman" pitchFamily="18" charset="0"/>
                <a:ea typeface="宋体" charset="-122"/>
              </a:rPr>
              <a:t>（</a:t>
            </a:r>
            <a:r>
              <a:rPr kumimoji="1" lang="zh-CN" altLang="en-US" sz="2400" b="1" dirty="0">
                <a:solidFill>
                  <a:srgbClr val="FF0000"/>
                </a:solidFill>
                <a:latin typeface="Times New Roman" pitchFamily="18" charset="0"/>
                <a:ea typeface="宋体" charset="-122"/>
              </a:rPr>
              <a:t>在线可重配置方式</a:t>
            </a:r>
            <a:r>
              <a:rPr kumimoji="1" lang="zh-CN" altLang="en-US" sz="2400" b="1" dirty="0">
                <a:latin typeface="Times New Roman" pitchFamily="18" charset="0"/>
                <a:ea typeface="宋体" charset="-122"/>
              </a:rPr>
              <a:t>）。</a:t>
            </a:r>
            <a:endParaRPr kumimoji="1" lang="en-US" altLang="zh-CN" sz="2400" b="1" dirty="0">
              <a:latin typeface="Times New Roman" pitchFamily="18" charset="0"/>
              <a:ea typeface="宋体" charset="-122"/>
            </a:endParaRPr>
          </a:p>
          <a:p>
            <a:pPr>
              <a:lnSpc>
                <a:spcPct val="110000"/>
              </a:lnSpc>
              <a:spcBef>
                <a:spcPts val="0"/>
              </a:spcBef>
              <a:spcAft>
                <a:spcPts val="1200"/>
              </a:spcAft>
              <a:buClr>
                <a:schemeClr val="tx1"/>
              </a:buClr>
              <a:buFont typeface="Wingdings" panose="05000000000000000000" pitchFamily="2" charset="2"/>
              <a:buChar char="Ø"/>
            </a:pP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结构使之在上电后需要重新配置一次。</a:t>
            </a:r>
            <a:endParaRPr kumimoji="1" lang="en-US" altLang="zh-CN" sz="2400" b="1" dirty="0">
              <a:latin typeface="Times New Roman" pitchFamily="18" charset="0"/>
              <a:ea typeface="宋体" charset="-122"/>
            </a:endParaRPr>
          </a:p>
          <a:p>
            <a:pPr>
              <a:lnSpc>
                <a:spcPct val="110000"/>
              </a:lnSpc>
              <a:spcBef>
                <a:spcPts val="0"/>
              </a:spcBef>
              <a:spcAft>
                <a:spcPts val="1200"/>
              </a:spcAft>
              <a:buFont typeface="Wingdings" panose="05000000000000000000" pitchFamily="2" charset="2"/>
              <a:buChar char="Ø"/>
            </a:pPr>
            <a:r>
              <a:rPr kumimoji="1" lang="zh-CN" altLang="en-US" sz="2400" b="1" dirty="0">
                <a:latin typeface="Times New Roman" pitchFamily="18" charset="0"/>
                <a:ea typeface="宋体" charset="-122"/>
              </a:rPr>
              <a:t>电路可重配置是指允许器件已经配置好的情况下进行重新配置，以改变电路逻辑结构和功能。如采用</a:t>
            </a:r>
            <a:r>
              <a:rPr kumimoji="1" lang="en-US" altLang="zh-CN" sz="2400" b="1" dirty="0">
                <a:latin typeface="Times New Roman" pitchFamily="18" charset="0"/>
                <a:ea typeface="宋体" charset="-122"/>
              </a:rPr>
              <a:t>PC</a:t>
            </a:r>
            <a:r>
              <a:rPr kumimoji="1" lang="zh-CN" altLang="en-US" sz="2400" b="1" dirty="0">
                <a:latin typeface="Times New Roman" pitchFamily="18" charset="0"/>
                <a:ea typeface="宋体" charset="-122"/>
              </a:rPr>
              <a:t>机的下载电缆下载设计文件至</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a:t>
            </a:r>
          </a:p>
          <a:p>
            <a:pPr marL="0" indent="0">
              <a:lnSpc>
                <a:spcPct val="110000"/>
              </a:lnSpc>
              <a:spcBef>
                <a:spcPts val="0"/>
              </a:spcBef>
              <a:spcAft>
                <a:spcPts val="1200"/>
              </a:spcAft>
              <a:buNone/>
            </a:pPr>
            <a:endParaRPr kumimoji="1" lang="zh-CN" altLang="en-US" sz="2400" b="1" dirty="0">
              <a:latin typeface="Times New Roman" pitchFamily="18" charset="0"/>
              <a:ea typeface="宋体" charset="-122"/>
            </a:endParaRPr>
          </a:p>
          <a:p>
            <a:pPr marL="0" indent="0">
              <a:lnSpc>
                <a:spcPct val="110000"/>
              </a:lnSpc>
              <a:spcBef>
                <a:spcPts val="0"/>
              </a:spcBef>
              <a:spcAft>
                <a:spcPts val="12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12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620689"/>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§2.7.2 FPGA</a:t>
            </a:r>
            <a:r>
              <a:rPr lang="zh-CN" altLang="en-US" sz="3000" b="1" dirty="0">
                <a:solidFill>
                  <a:srgbClr val="000000"/>
                </a:solidFill>
                <a:latin typeface="Times New Roman" pitchFamily="18" charset="0"/>
                <a:cs typeface="Times New Roman" pitchFamily="18" charset="0"/>
              </a:rPr>
              <a:t>配置方式</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78</a:t>
            </a:fld>
            <a:endParaRPr lang="zh-CN" altLang="en-US" dirty="0"/>
          </a:p>
        </p:txBody>
      </p:sp>
    </p:spTree>
    <p:extLst>
      <p:ext uri="{BB962C8B-B14F-4D97-AF65-F5344CB8AC3E}">
        <p14:creationId xmlns:p14="http://schemas.microsoft.com/office/powerpoint/2010/main" val="2933099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315228" y="1268760"/>
            <a:ext cx="6916688" cy="4583499"/>
          </a:xfrm>
          <a:prstGeom prst="rect">
            <a:avLst/>
          </a:prstGeom>
          <a:noFill/>
          <a:ln w="9525">
            <a:noFill/>
            <a:miter lim="800000"/>
            <a:headEnd/>
            <a:tailEnd/>
          </a:ln>
          <a:effectLst/>
        </p:spPr>
        <p:txBody>
          <a:bodyPr wrap="square">
            <a:spAutoFit/>
          </a:bodyPr>
          <a:lstStyle>
            <a:lvl1pPr>
              <a:defRPr kumimoji="1" sz="2400">
                <a:solidFill>
                  <a:schemeClr val="tx1"/>
                </a:solidFill>
                <a:latin typeface="Times New Roman" pitchFamily="18" charset="0"/>
                <a:ea typeface="宋体" charset="-122"/>
              </a:defRPr>
            </a:lvl1pPr>
            <a:lvl2pPr marL="742950" indent="-285750">
              <a:defRPr kumimoji="1" sz="2400">
                <a:solidFill>
                  <a:schemeClr val="tx1"/>
                </a:solidFill>
                <a:latin typeface="Times New Roman" pitchFamily="18" charset="0"/>
                <a:ea typeface="宋体" charset="-122"/>
              </a:defRPr>
            </a:lvl2pPr>
            <a:lvl3pPr marL="1143000" indent="-228600">
              <a:defRPr kumimoji="1" sz="2400">
                <a:solidFill>
                  <a:schemeClr val="tx1"/>
                </a:solidFill>
                <a:latin typeface="Times New Roman" pitchFamily="18" charset="0"/>
                <a:ea typeface="宋体" charset="-122"/>
              </a:defRPr>
            </a:lvl3pPr>
            <a:lvl4pPr marL="1600200" indent="-228600">
              <a:defRPr kumimoji="1" sz="2400">
                <a:solidFill>
                  <a:schemeClr val="tx1"/>
                </a:solidFill>
                <a:latin typeface="Times New Roman" pitchFamily="18" charset="0"/>
                <a:ea typeface="宋体" charset="-122"/>
              </a:defRPr>
            </a:lvl4pPr>
            <a:lvl5pPr marL="2057400" indent="-228600">
              <a:defRPr kumimoji="1" sz="2400">
                <a:solidFill>
                  <a:schemeClr val="tx1"/>
                </a:solidFill>
                <a:latin typeface="Times New Roman" pitchFamily="18" charset="0"/>
                <a:ea typeface="宋体" charset="-122"/>
              </a:defRPr>
            </a:lvl5pPr>
            <a:lvl6pPr marL="2514600" indent="-228600" fontAlgn="base">
              <a:spcBef>
                <a:spcPct val="0"/>
              </a:spcBef>
              <a:spcAft>
                <a:spcPct val="0"/>
              </a:spcAft>
              <a:defRPr kumimoji="1" sz="2400">
                <a:solidFill>
                  <a:schemeClr val="tx1"/>
                </a:solidFill>
                <a:latin typeface="Times New Roman" pitchFamily="18" charset="0"/>
                <a:ea typeface="宋体" charset="-122"/>
              </a:defRPr>
            </a:lvl6pPr>
            <a:lvl7pPr marL="2971800" indent="-228600" fontAlgn="base">
              <a:spcBef>
                <a:spcPct val="0"/>
              </a:spcBef>
              <a:spcAft>
                <a:spcPct val="0"/>
              </a:spcAft>
              <a:defRPr kumimoji="1" sz="2400">
                <a:solidFill>
                  <a:schemeClr val="tx1"/>
                </a:solidFill>
                <a:latin typeface="Times New Roman" pitchFamily="18" charset="0"/>
                <a:ea typeface="宋体" charset="-122"/>
              </a:defRPr>
            </a:lvl7pPr>
            <a:lvl8pPr marL="3429000" indent="-228600" fontAlgn="base">
              <a:spcBef>
                <a:spcPct val="0"/>
              </a:spcBef>
              <a:spcAft>
                <a:spcPct val="0"/>
              </a:spcAft>
              <a:defRPr kumimoji="1" sz="2400">
                <a:solidFill>
                  <a:schemeClr val="tx1"/>
                </a:solidFill>
                <a:latin typeface="Times New Roman" pitchFamily="18" charset="0"/>
                <a:ea typeface="宋体" charset="-122"/>
              </a:defRPr>
            </a:lvl8pPr>
            <a:lvl9pPr marL="3886200" indent="-228600" fontAlgn="base">
              <a:spcBef>
                <a:spcPct val="0"/>
              </a:spcBef>
              <a:spcAft>
                <a:spcPct val="0"/>
              </a:spcAft>
              <a:defRPr kumimoji="1" sz="2400">
                <a:solidFill>
                  <a:schemeClr val="tx1"/>
                </a:solidFill>
                <a:latin typeface="Times New Roman" pitchFamily="18" charset="0"/>
                <a:ea typeface="宋体" charset="-122"/>
              </a:defRPr>
            </a:lvl9pPr>
          </a:lstStyle>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PS</a:t>
            </a:r>
            <a:r>
              <a:rPr kumimoji="0" lang="zh-CN" altLang="en-US" b="1" dirty="0">
                <a:ea typeface="楷体_GB2312" pitchFamily="49" charset="-122"/>
                <a:cs typeface="Times New Roman" panose="02020603050405020304" pitchFamily="18" charset="0"/>
              </a:rPr>
              <a:t>（</a:t>
            </a:r>
            <a:r>
              <a:rPr kumimoji="0" lang="en-US" altLang="zh-CN" b="1" dirty="0">
                <a:ea typeface="楷体_GB2312" pitchFamily="49" charset="-122"/>
                <a:cs typeface="Times New Roman" panose="02020603050405020304" pitchFamily="18" charset="0"/>
              </a:rPr>
              <a:t>Passive Serial</a:t>
            </a:r>
            <a:r>
              <a:rPr kumimoji="0" lang="zh-CN" altLang="en-US" b="1" dirty="0">
                <a:ea typeface="楷体_GB2312" pitchFamily="49" charset="-122"/>
                <a:cs typeface="Times New Roman" panose="02020603050405020304" pitchFamily="18" charset="0"/>
              </a:rPr>
              <a:t>，</a:t>
            </a:r>
            <a:r>
              <a:rPr kumimoji="0" lang="zh-CN" altLang="en-US" b="1" dirty="0">
                <a:solidFill>
                  <a:srgbClr val="0000FF"/>
                </a:solidFill>
                <a:ea typeface="楷体_GB2312" pitchFamily="49" charset="-122"/>
                <a:cs typeface="Times New Roman" panose="02020603050405020304" pitchFamily="18" charset="0"/>
              </a:rPr>
              <a:t>被动串行</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PPS</a:t>
            </a:r>
            <a:r>
              <a:rPr kumimoji="0" lang="zh-CN" altLang="en-US" b="1" dirty="0">
                <a:ea typeface="楷体_GB2312" pitchFamily="49" charset="-122"/>
                <a:cs typeface="Times New Roman" panose="02020603050405020304" pitchFamily="18" charset="0"/>
              </a:rPr>
              <a:t>（</a:t>
            </a:r>
            <a:r>
              <a:rPr kumimoji="0" lang="en-US" altLang="zh-CN" b="1" dirty="0">
                <a:ea typeface="楷体_GB2312" pitchFamily="49" charset="-122"/>
                <a:cs typeface="Times New Roman" panose="02020603050405020304" pitchFamily="18" charset="0"/>
              </a:rPr>
              <a:t>Passive Parallel synchronous</a:t>
            </a:r>
            <a:r>
              <a:rPr kumimoji="0" lang="zh-CN" altLang="en-US" b="1" dirty="0">
                <a:ea typeface="楷体_GB2312" pitchFamily="49" charset="-122"/>
                <a:cs typeface="Times New Roman" panose="02020603050405020304" pitchFamily="18" charset="0"/>
              </a:rPr>
              <a:t>，</a:t>
            </a:r>
            <a:r>
              <a:rPr kumimoji="0" lang="zh-CN" altLang="en-US" b="1" dirty="0">
                <a:solidFill>
                  <a:srgbClr val="0000FF"/>
                </a:solidFill>
                <a:ea typeface="楷体_GB2312" pitchFamily="49" charset="-122"/>
                <a:cs typeface="Times New Roman" panose="02020603050405020304" pitchFamily="18" charset="0"/>
              </a:rPr>
              <a:t>被动并行同步</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PPA</a:t>
            </a:r>
            <a:r>
              <a:rPr kumimoji="0" lang="zh-CN" altLang="en-US" b="1" dirty="0">
                <a:ea typeface="楷体_GB2312" pitchFamily="49" charset="-122"/>
                <a:cs typeface="Times New Roman" panose="02020603050405020304" pitchFamily="18" charset="0"/>
              </a:rPr>
              <a:t>（</a:t>
            </a:r>
            <a:r>
              <a:rPr kumimoji="0" lang="en-US" altLang="zh-CN" b="1" dirty="0">
                <a:ea typeface="楷体_GB2312" pitchFamily="49" charset="-122"/>
                <a:cs typeface="Times New Roman" panose="02020603050405020304" pitchFamily="18" charset="0"/>
              </a:rPr>
              <a:t>Passive Parallel Asynchronous</a:t>
            </a:r>
            <a:r>
              <a:rPr kumimoji="0" lang="zh-CN" altLang="en-US" b="1" dirty="0">
                <a:ea typeface="楷体_GB2312" pitchFamily="49" charset="-122"/>
                <a:cs typeface="Times New Roman" panose="02020603050405020304" pitchFamily="18" charset="0"/>
              </a:rPr>
              <a:t>，</a:t>
            </a:r>
            <a:r>
              <a:rPr kumimoji="0" lang="zh-CN" altLang="en-US" b="1" dirty="0">
                <a:solidFill>
                  <a:srgbClr val="0000FF"/>
                </a:solidFill>
                <a:ea typeface="楷体_GB2312" pitchFamily="49" charset="-122"/>
                <a:cs typeface="Times New Roman" panose="02020603050405020304" pitchFamily="18" charset="0"/>
              </a:rPr>
              <a:t>被动并行异步</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PSA</a:t>
            </a:r>
            <a:r>
              <a:rPr kumimoji="0" lang="zh-CN" altLang="en-US" b="1" dirty="0">
                <a:ea typeface="楷体_GB2312" pitchFamily="49" charset="-122"/>
                <a:cs typeface="Times New Roman" panose="02020603050405020304" pitchFamily="18" charset="0"/>
              </a:rPr>
              <a:t>（</a:t>
            </a:r>
            <a:r>
              <a:rPr kumimoji="0" lang="en-US" altLang="zh-CN" b="1" dirty="0">
                <a:ea typeface="楷体_GB2312" pitchFamily="49" charset="-122"/>
                <a:cs typeface="Times New Roman" panose="02020603050405020304" pitchFamily="18" charset="0"/>
              </a:rPr>
              <a:t>Passive Serial Asynchronous</a:t>
            </a:r>
            <a:r>
              <a:rPr kumimoji="0" lang="zh-CN" altLang="en-US" b="1" dirty="0">
                <a:ea typeface="楷体_GB2312" pitchFamily="49" charset="-122"/>
                <a:cs typeface="Times New Roman" panose="02020603050405020304" pitchFamily="18" charset="0"/>
              </a:rPr>
              <a:t>，</a:t>
            </a:r>
            <a:r>
              <a:rPr kumimoji="0" lang="zh-CN" altLang="en-US" b="1" dirty="0">
                <a:solidFill>
                  <a:srgbClr val="0000FF"/>
                </a:solidFill>
                <a:ea typeface="楷体_GB2312" pitchFamily="49" charset="-122"/>
                <a:cs typeface="Times New Roman" panose="02020603050405020304" pitchFamily="18" charset="0"/>
              </a:rPr>
              <a:t>被动串行异步</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JTAG</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zh-CN" altLang="en-US" b="1" dirty="0">
                <a:solidFill>
                  <a:srgbClr val="0000FF"/>
                </a:solidFill>
                <a:ea typeface="楷体_GB2312" pitchFamily="49" charset="-122"/>
                <a:cs typeface="Times New Roman" panose="02020603050405020304" pitchFamily="18" charset="0"/>
              </a:rPr>
              <a:t>配置器</a:t>
            </a:r>
            <a:r>
              <a:rPr kumimoji="0" lang="zh-CN" altLang="en-US" b="1" dirty="0">
                <a:ea typeface="楷体_GB2312" pitchFamily="49" charset="-122"/>
                <a:cs typeface="Times New Roman" panose="02020603050405020304" pitchFamily="18" charset="0"/>
              </a:rPr>
              <a:t>方式</a:t>
            </a:r>
            <a:endParaRPr kumimoji="0" lang="en-US" altLang="zh-CN" b="1" dirty="0">
              <a:ea typeface="楷体_GB2312" pitchFamily="49" charset="-122"/>
              <a:cs typeface="Times New Roman" panose="02020603050405020304" pitchFamily="18" charset="0"/>
            </a:endParaRPr>
          </a:p>
          <a:p>
            <a:pPr marL="799200" indent="-457200">
              <a:lnSpc>
                <a:spcPct val="110000"/>
              </a:lnSpc>
              <a:spcBef>
                <a:spcPts val="0"/>
              </a:spcBef>
              <a:spcAft>
                <a:spcPts val="600"/>
              </a:spcAft>
              <a:buClr>
                <a:schemeClr val="tx1"/>
              </a:buClr>
              <a:buAutoNum type="arabicPeriod"/>
            </a:pPr>
            <a:r>
              <a:rPr kumimoji="0" lang="en-US" altLang="zh-CN" b="1" dirty="0">
                <a:solidFill>
                  <a:srgbClr val="0000FF"/>
                </a:solidFill>
                <a:ea typeface="楷体_GB2312" pitchFamily="49" charset="-122"/>
                <a:cs typeface="Times New Roman" panose="02020603050405020304" pitchFamily="18" charset="0"/>
              </a:rPr>
              <a:t>AS</a:t>
            </a:r>
            <a:r>
              <a:rPr kumimoji="0" lang="zh-CN" altLang="en-US" b="1" dirty="0">
                <a:ea typeface="楷体_GB2312" pitchFamily="49" charset="-122"/>
                <a:cs typeface="Times New Roman" panose="02020603050405020304" pitchFamily="18" charset="0"/>
              </a:rPr>
              <a:t>（</a:t>
            </a:r>
            <a:r>
              <a:rPr kumimoji="0" lang="en-US" altLang="zh-CN" b="1" dirty="0">
                <a:ea typeface="楷体_GB2312" pitchFamily="49" charset="-122"/>
                <a:cs typeface="Times New Roman" panose="02020603050405020304" pitchFamily="18" charset="0"/>
              </a:rPr>
              <a:t>Active Serial</a:t>
            </a:r>
            <a:r>
              <a:rPr kumimoji="0" lang="zh-CN" altLang="en-US" b="1" dirty="0">
                <a:solidFill>
                  <a:srgbClr val="0000FF"/>
                </a:solidFill>
                <a:ea typeface="楷体_GB2312" pitchFamily="49" charset="-122"/>
                <a:cs typeface="Times New Roman" panose="02020603050405020304" pitchFamily="18" charset="0"/>
              </a:rPr>
              <a:t>主动串行</a:t>
            </a:r>
            <a:r>
              <a:rPr kumimoji="0" lang="zh-CN" altLang="en-US" b="1" dirty="0">
                <a:ea typeface="楷体_GB2312" pitchFamily="49" charset="-122"/>
                <a:cs typeface="Times New Roman" panose="02020603050405020304" pitchFamily="18" charset="0"/>
              </a:rPr>
              <a:t>）模式</a:t>
            </a:r>
          </a:p>
        </p:txBody>
      </p:sp>
      <p:sp>
        <p:nvSpPr>
          <p:cNvPr id="7" name="Rectangle 3"/>
          <p:cNvSpPr>
            <a:spLocks noChangeArrowheads="1"/>
          </p:cNvSpPr>
          <p:nvPr/>
        </p:nvSpPr>
        <p:spPr bwMode="auto">
          <a:xfrm>
            <a:off x="1175132" y="663079"/>
            <a:ext cx="7645340" cy="461665"/>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400" b="1" dirty="0">
                <a:solidFill>
                  <a:schemeClr val="accent6">
                    <a:lumMod val="50000"/>
                  </a:schemeClr>
                </a:solidFill>
                <a:latin typeface="Times New Roman" pitchFamily="18" charset="0"/>
                <a:cs typeface="Times New Roman" pitchFamily="18" charset="0"/>
              </a:rPr>
              <a:t>SRAM  LUT</a:t>
            </a:r>
            <a:r>
              <a:rPr lang="zh-CN" altLang="en-US" sz="2400" b="1" dirty="0">
                <a:solidFill>
                  <a:schemeClr val="accent6">
                    <a:lumMod val="50000"/>
                  </a:schemeClr>
                </a:solidFill>
                <a:latin typeface="Times New Roman" pitchFamily="18" charset="0"/>
                <a:cs typeface="Times New Roman" pitchFamily="18" charset="0"/>
              </a:rPr>
              <a:t>有多种配置方式</a:t>
            </a:r>
            <a:r>
              <a:rPr lang="zh-CN" altLang="en-US" sz="2400" b="1" dirty="0">
                <a:solidFill>
                  <a:schemeClr val="accent6">
                    <a:lumMod val="50000"/>
                  </a:schemeClr>
                </a:solidFill>
                <a:latin typeface="Times New Roman" pitchFamily="18" charset="0"/>
                <a:cs typeface="Times New Roman" pitchFamily="18" charset="0"/>
                <a:sym typeface="Wingdings" pitchFamily="2" charset="2"/>
              </a:rPr>
              <a:t>（引脚</a:t>
            </a:r>
            <a:r>
              <a:rPr lang="en-US" altLang="zh-CN" sz="2400" b="1" dirty="0">
                <a:solidFill>
                  <a:schemeClr val="accent6">
                    <a:lumMod val="50000"/>
                  </a:schemeClr>
                </a:solidFill>
                <a:latin typeface="Times New Roman" pitchFamily="18" charset="0"/>
                <a:cs typeface="Times New Roman" pitchFamily="18" charset="0"/>
                <a:sym typeface="Wingdings" pitchFamily="2" charset="2"/>
              </a:rPr>
              <a:t>MSEL</a:t>
            </a:r>
            <a:r>
              <a:rPr lang="zh-CN" altLang="en-US" sz="2400" b="1" dirty="0">
                <a:solidFill>
                  <a:schemeClr val="accent6">
                    <a:lumMod val="50000"/>
                  </a:schemeClr>
                </a:solidFill>
                <a:latin typeface="Times New Roman" pitchFamily="18" charset="0"/>
                <a:cs typeface="Times New Roman" pitchFamily="18" charset="0"/>
                <a:sym typeface="Wingdings" pitchFamily="2" charset="2"/>
              </a:rPr>
              <a:t>）</a:t>
            </a:r>
            <a:r>
              <a:rPr lang="zh-CN" altLang="en-US" sz="2400" b="1" dirty="0">
                <a:solidFill>
                  <a:schemeClr val="accent6">
                    <a:lumMod val="50000"/>
                  </a:schemeClr>
                </a:solidFill>
                <a:latin typeface="Times New Roman" pitchFamily="18" charset="0"/>
                <a:cs typeface="Times New Roman" pitchFamily="18" charset="0"/>
              </a:rPr>
              <a:t>：</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79</a:t>
            </a:fld>
            <a:endParaRPr lang="zh-CN" altLang="en-US" dirty="0"/>
          </a:p>
        </p:txBody>
      </p:sp>
    </p:spTree>
    <p:extLst>
      <p:ext uri="{BB962C8B-B14F-4D97-AF65-F5344CB8AC3E}">
        <p14:creationId xmlns:p14="http://schemas.microsoft.com/office/powerpoint/2010/main" val="39174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dissolve">
                                      <p:cBhvr>
                                        <p:cTn id="27" dur="500"/>
                                        <p:tgtEl>
                                          <p:spTgt spid="6">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dissolv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9" name="标题 1"/>
          <p:cNvSpPr>
            <a:spLocks noGrp="1"/>
          </p:cNvSpPr>
          <p:nvPr>
            <p:ph type="title"/>
          </p:nvPr>
        </p:nvSpPr>
        <p:spPr>
          <a:xfrm>
            <a:off x="1403350" y="404813"/>
            <a:ext cx="7072313"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2.2</a:t>
            </a:r>
            <a:r>
              <a:rPr lang="en-US" altLang="zh-CN" sz="3600" b="1">
                <a:solidFill>
                  <a:srgbClr val="7030A0"/>
                </a:solidFill>
                <a:latin typeface="宋体" pitchFamily="2" charset="-122"/>
              </a:rPr>
              <a:t>  </a:t>
            </a:r>
            <a:r>
              <a:rPr lang="zh-CN" altLang="en-US" sz="3600" b="1">
                <a:solidFill>
                  <a:srgbClr val="7030A0"/>
                </a:solidFill>
                <a:latin typeface="宋体" pitchFamily="2" charset="-122"/>
              </a:rPr>
              <a:t>简单</a:t>
            </a:r>
            <a:r>
              <a:rPr lang="en-US" altLang="zh-CN" sz="3600" b="1">
                <a:solidFill>
                  <a:srgbClr val="7030A0"/>
                </a:solidFill>
                <a:latin typeface="Times New Roman" pitchFamily="18" charset="0"/>
                <a:cs typeface="Times New Roman" pitchFamily="18" charset="0"/>
              </a:rPr>
              <a:t>PLD</a:t>
            </a:r>
            <a:r>
              <a:rPr lang="zh-CN" altLang="en-US" sz="3600" b="1">
                <a:solidFill>
                  <a:srgbClr val="7030A0"/>
                </a:solidFill>
                <a:latin typeface="宋体" pitchFamily="2" charset="-122"/>
              </a:rPr>
              <a:t>结构原理</a:t>
            </a:r>
            <a:endParaRPr lang="zh-CN" altLang="en-US" sz="3600" b="1">
              <a:solidFill>
                <a:srgbClr val="7030A0"/>
              </a:solidFill>
              <a:latin typeface="Times New Roman" pitchFamily="18" charset="0"/>
              <a:cs typeface="Times New Roman" pitchFamily="18" charset="0"/>
            </a:endParaRPr>
          </a:p>
        </p:txBody>
      </p:sp>
      <p:sp>
        <p:nvSpPr>
          <p:cNvPr id="9220" name="Rectangle 2"/>
          <p:cNvSpPr>
            <a:spLocks noGrp="1" noChangeArrowheads="1"/>
          </p:cNvSpPr>
          <p:nvPr/>
        </p:nvSpPr>
        <p:spPr bwMode="auto">
          <a:xfrm>
            <a:off x="1174750" y="1520825"/>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§2.2.1 </a:t>
            </a:r>
            <a:r>
              <a:rPr lang="zh-CN" altLang="en-US" sz="3000" b="1">
                <a:solidFill>
                  <a:srgbClr val="000000"/>
                </a:solidFill>
                <a:latin typeface="Times New Roman" pitchFamily="18" charset="0"/>
                <a:cs typeface="Times New Roman" pitchFamily="18" charset="0"/>
              </a:rPr>
              <a:t>逻辑元件符号表示</a:t>
            </a:r>
          </a:p>
        </p:txBody>
      </p:sp>
      <p:pic>
        <p:nvPicPr>
          <p:cNvPr id="92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435225"/>
            <a:ext cx="8018463"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71550" y="2435225"/>
            <a:ext cx="8018463" cy="345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77092" y="4581128"/>
            <a:ext cx="8018463"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115616" y="605729"/>
            <a:ext cx="7560000" cy="5558959"/>
            <a:chOff x="1115616" y="605729"/>
            <a:chExt cx="7560000" cy="5558959"/>
          </a:xfrm>
        </p:grpSpPr>
        <p:sp>
          <p:nvSpPr>
            <p:cNvPr id="11" name="Rectangle 3"/>
            <p:cNvSpPr>
              <a:spLocks noChangeArrowheads="1"/>
            </p:cNvSpPr>
            <p:nvPr/>
          </p:nvSpPr>
          <p:spPr bwMode="auto">
            <a:xfrm>
              <a:off x="1115616" y="620688"/>
              <a:ext cx="7560000" cy="5544000"/>
            </a:xfrm>
            <a:prstGeom prst="rect">
              <a:avLst/>
            </a:prstGeom>
            <a:solidFill>
              <a:schemeClr val="bg1"/>
            </a:solidFill>
            <a:ln>
              <a:noFill/>
            </a:ln>
            <a:effectLst/>
          </p:spPr>
          <p:txBody>
            <a:bodyPr wrap="square" anchor="ctr">
              <a:spAutoFit/>
            </a:bodyPr>
            <a:lstStyle/>
            <a:p>
              <a:pPr>
                <a:lnSpc>
                  <a:spcPct val="110000"/>
                </a:lnSpc>
                <a:spcAft>
                  <a:spcPts val="600"/>
                </a:spcAft>
              </a:pPr>
              <a:endParaRPr lang="zh-CN" altLang="en-US"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0527"/>
            <a:stretch/>
          </p:blipFill>
          <p:spPr bwMode="auto">
            <a:xfrm>
              <a:off x="1259632" y="605729"/>
              <a:ext cx="7066513" cy="4898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4572000" y="5647051"/>
              <a:ext cx="3960440"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JTAG </a:t>
              </a:r>
              <a:r>
                <a:rPr lang="zh-CN" altLang="en-US" sz="2000" b="1" dirty="0">
                  <a:latin typeface="Times New Roman" panose="02020603050405020304" pitchFamily="18" charset="0"/>
                  <a:cs typeface="Times New Roman" panose="02020603050405020304" pitchFamily="18" charset="0"/>
                </a:rPr>
                <a:t>在配置</a:t>
              </a:r>
              <a:r>
                <a:rPr lang="en-US" altLang="zh-CN" sz="2000" b="1" dirty="0">
                  <a:latin typeface="Times New Roman" panose="02020603050405020304" pitchFamily="18" charset="0"/>
                  <a:cs typeface="Times New Roman" panose="02020603050405020304" pitchFamily="18" charset="0"/>
                </a:rPr>
                <a:t>FPGA</a:t>
              </a:r>
              <a:r>
                <a:rPr lang="zh-CN" altLang="en-US" sz="2000" b="1" dirty="0">
                  <a:latin typeface="Times New Roman" panose="02020603050405020304" pitchFamily="18" charset="0"/>
                  <a:cs typeface="Times New Roman" panose="02020603050405020304" pitchFamily="18" charset="0"/>
                </a:rPr>
                <a:t>的电路原理图</a:t>
              </a:r>
            </a:p>
          </p:txBody>
        </p:sp>
        <p:sp>
          <p:nvSpPr>
            <p:cNvPr id="9" name="Rectangle 3"/>
            <p:cNvSpPr>
              <a:spLocks noChangeArrowheads="1"/>
            </p:cNvSpPr>
            <p:nvPr/>
          </p:nvSpPr>
          <p:spPr bwMode="auto">
            <a:xfrm>
              <a:off x="6444208" y="794542"/>
              <a:ext cx="1656184" cy="1311128"/>
            </a:xfrm>
            <a:prstGeom prst="rect">
              <a:avLst/>
            </a:prstGeom>
            <a:noFill/>
            <a:ln>
              <a:noFill/>
            </a:ln>
            <a:effectLst/>
          </p:spPr>
          <p:txBody>
            <a:bodyPr wrap="square" anchor="ctr">
              <a:spAutoFit/>
            </a:bodyPr>
            <a:lstStyle/>
            <a:p>
              <a:pPr algn="ctr">
                <a:lnSpc>
                  <a:spcPct val="110000"/>
                </a:lnSpc>
                <a:spcAft>
                  <a:spcPts val="600"/>
                </a:spcAft>
              </a:pPr>
              <a:r>
                <a:rPr lang="zh-CN" altLang="en-US" b="1" dirty="0">
                  <a:solidFill>
                    <a:srgbClr val="0000FF"/>
                  </a:solidFill>
                  <a:latin typeface="Times New Roman" panose="02020603050405020304" pitchFamily="18" charset="0"/>
                  <a:cs typeface="Times New Roman" panose="02020603050405020304" pitchFamily="18" charset="0"/>
                </a:rPr>
                <a:t>利用</a:t>
              </a:r>
              <a:r>
                <a:rPr lang="en-US" altLang="zh-CN" b="1" dirty="0">
                  <a:solidFill>
                    <a:srgbClr val="0000FF"/>
                  </a:solidFill>
                  <a:latin typeface="Times New Roman" panose="02020603050405020304" pitchFamily="18" charset="0"/>
                  <a:cs typeface="Times New Roman" panose="02020603050405020304" pitchFamily="18" charset="0"/>
                </a:rPr>
                <a:t>PC</a:t>
              </a:r>
              <a:r>
                <a:rPr lang="zh-CN" altLang="en-US" b="1" dirty="0">
                  <a:solidFill>
                    <a:srgbClr val="0000FF"/>
                  </a:solidFill>
                  <a:latin typeface="Times New Roman" panose="02020603050405020304" pitchFamily="18" charset="0"/>
                  <a:cs typeface="Times New Roman" panose="02020603050405020304" pitchFamily="18" charset="0"/>
                </a:rPr>
                <a:t>的</a:t>
              </a:r>
              <a:r>
                <a:rPr lang="en-US" altLang="zh-CN" b="1" dirty="0">
                  <a:solidFill>
                    <a:srgbClr val="0000FF"/>
                  </a:solidFill>
                  <a:latin typeface="Times New Roman" panose="02020603050405020304" pitchFamily="18" charset="0"/>
                  <a:cs typeface="Times New Roman" panose="02020603050405020304" pitchFamily="18" charset="0"/>
                </a:rPr>
                <a:t>USB</a:t>
              </a:r>
              <a:r>
                <a:rPr lang="zh-CN" altLang="en-US" b="1" dirty="0">
                  <a:solidFill>
                    <a:srgbClr val="0000FF"/>
                  </a:solidFill>
                  <a:latin typeface="Times New Roman" panose="02020603050405020304" pitchFamily="18" charset="0"/>
                  <a:cs typeface="Times New Roman" panose="02020603050405020304" pitchFamily="18" charset="0"/>
                </a:rPr>
                <a:t>接口通过</a:t>
              </a:r>
              <a:r>
                <a:rPr lang="en-US" altLang="zh-CN" b="1" dirty="0">
                  <a:solidFill>
                    <a:srgbClr val="0000FF"/>
                  </a:solidFill>
                  <a:latin typeface="Times New Roman" panose="02020603050405020304" pitchFamily="18" charset="0"/>
                  <a:cs typeface="Times New Roman" panose="02020603050405020304" pitchFamily="18" charset="0"/>
                </a:rPr>
                <a:t>USB-Blaster</a:t>
              </a:r>
              <a:r>
                <a:rPr lang="zh-CN" altLang="en-US" b="1" dirty="0">
                  <a:solidFill>
                    <a:srgbClr val="0000FF"/>
                  </a:solidFill>
                  <a:latin typeface="Times New Roman" panose="02020603050405020304" pitchFamily="18" charset="0"/>
                  <a:cs typeface="Times New Roman" panose="02020603050405020304" pitchFamily="18" charset="0"/>
                </a:rPr>
                <a:t>进行</a:t>
              </a:r>
              <a:r>
                <a:rPr lang="en-US" altLang="zh-CN" b="1" dirty="0">
                  <a:solidFill>
                    <a:srgbClr val="0000FF"/>
                  </a:solidFill>
                  <a:latin typeface="Times New Roman" panose="02020603050405020304" pitchFamily="18" charset="0"/>
                  <a:cs typeface="Times New Roman" panose="02020603050405020304" pitchFamily="18" charset="0"/>
                </a:rPr>
                <a:t>FPGA</a:t>
              </a:r>
              <a:r>
                <a:rPr lang="zh-CN" altLang="en-US" b="1" dirty="0">
                  <a:solidFill>
                    <a:srgbClr val="0000FF"/>
                  </a:solidFill>
                  <a:latin typeface="Times New Roman" panose="02020603050405020304" pitchFamily="18" charset="0"/>
                  <a:cs typeface="Times New Roman" panose="02020603050405020304" pitchFamily="18" charset="0"/>
                </a:rPr>
                <a:t>配置</a:t>
              </a:r>
            </a:p>
          </p:txBody>
        </p:sp>
        <p:sp>
          <p:nvSpPr>
            <p:cNvPr id="10" name="Rectangle 3"/>
            <p:cNvSpPr>
              <a:spLocks noChangeArrowheads="1"/>
            </p:cNvSpPr>
            <p:nvPr/>
          </p:nvSpPr>
          <p:spPr bwMode="auto">
            <a:xfrm>
              <a:off x="1115616" y="3933056"/>
              <a:ext cx="2016224" cy="2225225"/>
            </a:xfrm>
            <a:prstGeom prst="rect">
              <a:avLst/>
            </a:prstGeom>
            <a:noFill/>
            <a:ln>
              <a:noFill/>
            </a:ln>
            <a:effectLst/>
          </p:spPr>
          <p:txBody>
            <a:bodyPr wrap="square" anchor="ctr">
              <a:spAutoFit/>
            </a:bodyPr>
            <a:lstStyle/>
            <a:p>
              <a:pPr>
                <a:lnSpc>
                  <a:spcPct val="110000"/>
                </a:lnSpc>
                <a:spcAft>
                  <a:spcPts val="600"/>
                </a:spcAft>
              </a:pPr>
              <a:r>
                <a:rPr lang="en-US" altLang="zh-CN" b="1" dirty="0">
                  <a:solidFill>
                    <a:srgbClr val="008000"/>
                  </a:solidFill>
                  <a:latin typeface="Times New Roman" panose="02020603050405020304" pitchFamily="18" charset="0"/>
                  <a:cs typeface="Times New Roman" panose="02020603050405020304" pitchFamily="18" charset="0"/>
                </a:rPr>
                <a:t>JTAG</a:t>
              </a:r>
              <a:r>
                <a:rPr lang="zh-CN" altLang="en-US" b="1" dirty="0">
                  <a:solidFill>
                    <a:srgbClr val="008000"/>
                  </a:solidFill>
                  <a:latin typeface="Times New Roman" panose="02020603050405020304" pitchFamily="18" charset="0"/>
                  <a:cs typeface="Times New Roman" panose="02020603050405020304" pitchFamily="18" charset="0"/>
                </a:rPr>
                <a:t>模式配置的优先级高于其他任何模式，且</a:t>
              </a:r>
              <a:r>
                <a:rPr lang="en-US" altLang="zh-CN" b="1" dirty="0">
                  <a:solidFill>
                    <a:srgbClr val="008000"/>
                  </a:solidFill>
                  <a:latin typeface="Times New Roman" panose="02020603050405020304" pitchFamily="18" charset="0"/>
                  <a:cs typeface="Times New Roman" panose="02020603050405020304" pitchFamily="18" charset="0"/>
                </a:rPr>
                <a:t>MSEL</a:t>
              </a:r>
              <a:r>
                <a:rPr lang="zh-CN" altLang="en-US" b="1" dirty="0">
                  <a:solidFill>
                    <a:srgbClr val="008000"/>
                  </a:solidFill>
                  <a:latin typeface="Times New Roman" panose="02020603050405020304" pitchFamily="18" charset="0"/>
                  <a:cs typeface="Times New Roman" panose="02020603050405020304" pitchFamily="18" charset="0"/>
                </a:rPr>
                <a:t>的值被忽略，如果只用</a:t>
              </a:r>
              <a:r>
                <a:rPr lang="en-US" altLang="zh-CN" b="1" dirty="0">
                  <a:solidFill>
                    <a:srgbClr val="008000"/>
                  </a:solidFill>
                  <a:latin typeface="Times New Roman" panose="02020603050405020304" pitchFamily="18" charset="0"/>
                  <a:cs typeface="Times New Roman" panose="02020603050405020304" pitchFamily="18" charset="0"/>
                </a:rPr>
                <a:t>JTAG</a:t>
              </a:r>
              <a:r>
                <a:rPr lang="zh-CN" altLang="en-US" b="1" dirty="0">
                  <a:solidFill>
                    <a:srgbClr val="008000"/>
                  </a:solidFill>
                  <a:latin typeface="Times New Roman" panose="02020603050405020304" pitchFamily="18" charset="0"/>
                  <a:cs typeface="Times New Roman" panose="02020603050405020304" pitchFamily="18" charset="0"/>
                </a:rPr>
                <a:t>模式配置，建议把</a:t>
              </a:r>
              <a:r>
                <a:rPr lang="en-US" altLang="zh-CN" b="1" dirty="0">
                  <a:solidFill>
                    <a:srgbClr val="008000"/>
                  </a:solidFill>
                  <a:latin typeface="Times New Roman" panose="02020603050405020304" pitchFamily="18" charset="0"/>
                  <a:cs typeface="Times New Roman" panose="02020603050405020304" pitchFamily="18" charset="0"/>
                </a:rPr>
                <a:t>MSEL</a:t>
              </a:r>
              <a:r>
                <a:rPr lang="zh-CN" altLang="en-US" b="1" dirty="0">
                  <a:solidFill>
                    <a:srgbClr val="008000"/>
                  </a:solidFill>
                  <a:latin typeface="Times New Roman" panose="02020603050405020304" pitchFamily="18" charset="0"/>
                  <a:cs typeface="Times New Roman" panose="02020603050405020304" pitchFamily="18" charset="0"/>
                </a:rPr>
                <a:t>接</a:t>
              </a:r>
              <a:r>
                <a:rPr lang="en-US" altLang="zh-CN" b="1" dirty="0">
                  <a:solidFill>
                    <a:srgbClr val="008000"/>
                  </a:solidFill>
                  <a:latin typeface="Times New Roman" panose="02020603050405020304" pitchFamily="18" charset="0"/>
                  <a:cs typeface="Times New Roman" panose="02020603050405020304" pitchFamily="18" charset="0"/>
                </a:rPr>
                <a:t>GND</a:t>
              </a:r>
              <a:r>
                <a:rPr lang="zh-CN" altLang="en-US" b="1" dirty="0">
                  <a:solidFill>
                    <a:srgbClr val="008000"/>
                  </a:solidFill>
                  <a:latin typeface="Times New Roman" panose="02020603050405020304" pitchFamily="18" charset="0"/>
                  <a:cs typeface="Times New Roman" panose="02020603050405020304" pitchFamily="18" charset="0"/>
                </a:rPr>
                <a:t>。</a:t>
              </a:r>
            </a:p>
          </p:txBody>
        </p:sp>
      </p:gr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80</a:t>
            </a:fld>
            <a:endParaRPr lang="zh-CN" altLang="en-US" dirty="0"/>
          </a:p>
        </p:txBody>
      </p:sp>
    </p:spTree>
    <p:extLst>
      <p:ext uri="{BB962C8B-B14F-4D97-AF65-F5344CB8AC3E}">
        <p14:creationId xmlns:p14="http://schemas.microsoft.com/office/powerpoint/2010/main" val="321985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15735"/>
            <a:ext cx="7412360" cy="482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0"/>
              </a:spcBef>
              <a:spcAft>
                <a:spcPts val="1200"/>
              </a:spcAft>
              <a:buFont typeface="Wingdings" panose="05000000000000000000" pitchFamily="2" charset="2"/>
              <a:buChar char="Ø"/>
            </a:pPr>
            <a:r>
              <a:rPr kumimoji="1" lang="en-US" altLang="zh-CN" sz="2400" b="1" dirty="0">
                <a:latin typeface="Times New Roman" pitchFamily="18" charset="0"/>
                <a:ea typeface="宋体" charset="-122"/>
              </a:rPr>
              <a:t>PC</a:t>
            </a:r>
            <a:r>
              <a:rPr kumimoji="1" lang="zh-CN" altLang="en-US" sz="2400" b="1" dirty="0">
                <a:latin typeface="Times New Roman" pitchFamily="18" charset="0"/>
                <a:ea typeface="宋体" charset="-122"/>
              </a:rPr>
              <a:t>机直接对</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进行配置，具有方便的特点。当数字系统设计完成，正式投入使用时，每次都使用</a:t>
            </a:r>
            <a:r>
              <a:rPr kumimoji="1" lang="en-US" altLang="zh-CN" sz="2400" b="1" dirty="0">
                <a:latin typeface="Times New Roman" pitchFamily="18" charset="0"/>
                <a:ea typeface="宋体" charset="-122"/>
              </a:rPr>
              <a:t>PC</a:t>
            </a:r>
            <a:r>
              <a:rPr kumimoji="1" lang="zh-CN" altLang="en-US" sz="2400" b="1" dirty="0">
                <a:latin typeface="Times New Roman" pitchFamily="18" charset="0"/>
                <a:ea typeface="宋体" charset="-122"/>
              </a:rPr>
              <a:t>机不太可能，需要在应用现场的</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能自动加载配置，所以需要专用的配置器件来完成。</a:t>
            </a:r>
            <a:endParaRPr kumimoji="1" lang="en-US" altLang="zh-CN" sz="2400" b="1" dirty="0">
              <a:latin typeface="Times New Roman" pitchFamily="18" charset="0"/>
              <a:ea typeface="宋体" charset="-122"/>
            </a:endParaRPr>
          </a:p>
          <a:p>
            <a:pPr>
              <a:lnSpc>
                <a:spcPct val="120000"/>
              </a:lnSpc>
              <a:spcBef>
                <a:spcPts val="0"/>
              </a:spcBef>
              <a:spcAft>
                <a:spcPts val="1200"/>
              </a:spcAft>
              <a:buFont typeface="Wingdings" panose="05000000000000000000" pitchFamily="2" charset="2"/>
              <a:buChar char="Ø"/>
            </a:pPr>
            <a:r>
              <a:rPr kumimoji="1" lang="zh-CN" altLang="en-US" sz="2400" b="1" dirty="0">
                <a:latin typeface="Times New Roman" pitchFamily="18" charset="0"/>
                <a:ea typeface="宋体" charset="-122"/>
              </a:rPr>
              <a:t>对于配置器件，</a:t>
            </a:r>
            <a:r>
              <a:rPr kumimoji="1" lang="en-US" altLang="zh-CN" sz="2400" b="1" dirty="0">
                <a:latin typeface="Times New Roman" pitchFamily="18" charset="0"/>
                <a:ea typeface="宋体" charset="-122"/>
              </a:rPr>
              <a:t>Altera</a:t>
            </a:r>
            <a:r>
              <a:rPr kumimoji="1" lang="zh-CN" altLang="en-US" sz="2400" b="1" dirty="0">
                <a:latin typeface="Times New Roman" pitchFamily="18" charset="0"/>
                <a:ea typeface="宋体" charset="-122"/>
              </a:rPr>
              <a:t>的</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允许多个配置器件配置单个</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器件，也允许多个配置器件配置多个</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器件。</a:t>
            </a:r>
          </a:p>
          <a:p>
            <a:pPr>
              <a:lnSpc>
                <a:spcPct val="120000"/>
              </a:lnSpc>
              <a:spcBef>
                <a:spcPts val="0"/>
              </a:spcBef>
              <a:spcAft>
                <a:spcPts val="1200"/>
              </a:spcAft>
              <a:buFont typeface="Wingdings" panose="05000000000000000000" pitchFamily="2" charset="2"/>
              <a:buChar char="Ø"/>
            </a:pPr>
            <a:endParaRPr kumimoji="1" lang="zh-CN" altLang="en-US" sz="2400" b="1" dirty="0">
              <a:latin typeface="Times New Roman" pitchFamily="18" charset="0"/>
              <a:ea typeface="宋体" charset="-122"/>
            </a:endParaRPr>
          </a:p>
          <a:p>
            <a:pPr marL="0" indent="0">
              <a:lnSpc>
                <a:spcPct val="120000"/>
              </a:lnSpc>
              <a:spcBef>
                <a:spcPts val="0"/>
              </a:spcBef>
              <a:spcAft>
                <a:spcPts val="1200"/>
              </a:spcAft>
              <a:buNone/>
            </a:pPr>
            <a:endParaRPr kumimoji="1" lang="zh-CN" altLang="en-US" sz="2400" b="1" dirty="0">
              <a:latin typeface="Times New Roman" pitchFamily="18" charset="0"/>
              <a:ea typeface="宋体" charset="-122"/>
            </a:endParaRPr>
          </a:p>
          <a:p>
            <a:pPr marL="0" indent="0">
              <a:lnSpc>
                <a:spcPct val="120000"/>
              </a:lnSpc>
              <a:spcBef>
                <a:spcPts val="0"/>
              </a:spcBef>
              <a:spcAft>
                <a:spcPts val="12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20000"/>
              </a:lnSpc>
              <a:spcBef>
                <a:spcPts val="0"/>
              </a:spcBef>
              <a:spcAft>
                <a:spcPts val="12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620689"/>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§2.7.3 FPGA</a:t>
            </a:r>
            <a:r>
              <a:rPr lang="zh-CN" altLang="en-US" sz="3000" b="1" dirty="0">
                <a:solidFill>
                  <a:srgbClr val="000000"/>
                </a:solidFill>
                <a:latin typeface="Times New Roman" pitchFamily="18" charset="0"/>
                <a:cs typeface="Times New Roman" pitchFamily="18" charset="0"/>
              </a:rPr>
              <a:t>专用配置器件</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81</a:t>
            </a:fld>
            <a:endParaRPr lang="zh-CN" altLang="en-US" dirty="0"/>
          </a:p>
        </p:txBody>
      </p:sp>
    </p:spTree>
    <p:extLst>
      <p:ext uri="{BB962C8B-B14F-4D97-AF65-F5344CB8AC3E}">
        <p14:creationId xmlns:p14="http://schemas.microsoft.com/office/powerpoint/2010/main" val="41001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331640" y="5157192"/>
            <a:ext cx="741236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600"/>
              </a:spcAft>
              <a:buFont typeface="Wingdings" panose="05000000000000000000" pitchFamily="2" charset="2"/>
              <a:buChar char="Ø"/>
            </a:pPr>
            <a:r>
              <a:rPr kumimoji="1" lang="en-US" altLang="zh-CN" sz="2400" b="1" dirty="0">
                <a:solidFill>
                  <a:srgbClr val="000000"/>
                </a:solidFill>
                <a:latin typeface="Times New Roman" pitchFamily="18" charset="0"/>
                <a:ea typeface="宋体" charset="-122"/>
              </a:rPr>
              <a:t>Altera</a:t>
            </a:r>
            <a:r>
              <a:rPr kumimoji="1" lang="zh-CN" altLang="en-US" sz="2400" b="1" dirty="0">
                <a:solidFill>
                  <a:srgbClr val="000000"/>
                </a:solidFill>
                <a:latin typeface="Times New Roman" pitchFamily="18" charset="0"/>
                <a:ea typeface="宋体" charset="-122"/>
              </a:rPr>
              <a:t>公司还提供了可重复编程配置器件，如</a:t>
            </a:r>
            <a:r>
              <a:rPr kumimoji="1" lang="en-US" altLang="zh-CN" sz="2400" b="1" dirty="0">
                <a:solidFill>
                  <a:srgbClr val="0000FF"/>
                </a:solidFill>
                <a:latin typeface="Times New Roman" pitchFamily="18" charset="0"/>
                <a:ea typeface="宋体" charset="-122"/>
              </a:rPr>
              <a:t>EPCS</a:t>
            </a:r>
            <a:r>
              <a:rPr kumimoji="1" lang="zh-CN" altLang="en-US" sz="2400" b="1" dirty="0">
                <a:solidFill>
                  <a:srgbClr val="000000"/>
                </a:solidFill>
                <a:latin typeface="Times New Roman" pitchFamily="18" charset="0"/>
                <a:ea typeface="宋体" charset="-122"/>
              </a:rPr>
              <a:t>系列。配置器件可通过</a:t>
            </a:r>
            <a:r>
              <a:rPr kumimoji="1" lang="en-US" altLang="zh-CN" sz="2400" b="1" dirty="0">
                <a:solidFill>
                  <a:srgbClr val="FF0000"/>
                </a:solidFill>
                <a:latin typeface="Times New Roman" pitchFamily="18" charset="0"/>
                <a:ea typeface="宋体" charset="-122"/>
              </a:rPr>
              <a:t>JTAG</a:t>
            </a:r>
            <a:r>
              <a:rPr kumimoji="1" lang="zh-CN" altLang="en-US" sz="2400" b="1" dirty="0">
                <a:solidFill>
                  <a:srgbClr val="FF0000"/>
                </a:solidFill>
                <a:latin typeface="Times New Roman" pitchFamily="18" charset="0"/>
                <a:ea typeface="宋体" charset="-122"/>
              </a:rPr>
              <a:t>口</a:t>
            </a:r>
            <a:r>
              <a:rPr kumimoji="1" lang="zh-CN" altLang="en-US" sz="2400" b="1" dirty="0">
                <a:solidFill>
                  <a:srgbClr val="000000"/>
                </a:solidFill>
                <a:latin typeface="Times New Roman" pitchFamily="18" charset="0"/>
                <a:ea typeface="宋体" charset="-122"/>
              </a:rPr>
              <a:t>完成，而且器件间还可以进行级联。 </a:t>
            </a:r>
          </a:p>
          <a:p>
            <a:pPr>
              <a:lnSpc>
                <a:spcPct val="110000"/>
              </a:lnSpc>
              <a:spcBef>
                <a:spcPts val="0"/>
              </a:spcBef>
              <a:spcAft>
                <a:spcPts val="600"/>
              </a:spcAft>
              <a:buFont typeface="Wingdings" panose="05000000000000000000" pitchFamily="2" charset="2"/>
              <a:buChar char="Ø"/>
            </a:pPr>
            <a:endParaRPr kumimoji="1" lang="zh-CN" altLang="en-US" sz="2400" b="1" dirty="0">
              <a:latin typeface="Times New Roman" pitchFamily="18" charset="0"/>
              <a:ea typeface="宋体" charset="-122"/>
            </a:endParaRPr>
          </a:p>
          <a:p>
            <a:pPr>
              <a:lnSpc>
                <a:spcPct val="110000"/>
              </a:lnSpc>
              <a:spcBef>
                <a:spcPts val="0"/>
              </a:spcBef>
              <a:spcAft>
                <a:spcPts val="600"/>
              </a:spcAft>
              <a:buFont typeface="Wingdings" panose="05000000000000000000" pitchFamily="2" charset="2"/>
              <a:buChar char="Ø"/>
            </a:pPr>
            <a:endParaRPr kumimoji="1" lang="zh-CN" altLang="en-US" sz="2400" b="1" dirty="0">
              <a:latin typeface="Times New Roman" pitchFamily="18" charset="0"/>
              <a:ea typeface="宋体" charset="-122"/>
            </a:endParaRPr>
          </a:p>
          <a:p>
            <a:pPr marL="0" indent="0">
              <a:lnSpc>
                <a:spcPct val="110000"/>
              </a:lnSpc>
              <a:spcBef>
                <a:spcPts val="0"/>
              </a:spcBef>
              <a:buNone/>
            </a:pPr>
            <a:endParaRPr kumimoji="1" lang="zh-CN" altLang="en-US" sz="24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7" name="Rectangle 3"/>
          <p:cNvSpPr>
            <a:spLocks noChangeArrowheads="1"/>
          </p:cNvSpPr>
          <p:nvPr/>
        </p:nvSpPr>
        <p:spPr bwMode="auto">
          <a:xfrm>
            <a:off x="2776228" y="4582289"/>
            <a:ext cx="417646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EPCS</a:t>
            </a:r>
            <a:r>
              <a:rPr lang="zh-CN" altLang="en-US" sz="2000" b="1" dirty="0">
                <a:latin typeface="Times New Roman" panose="02020603050405020304" pitchFamily="18" charset="0"/>
                <a:cs typeface="Times New Roman" panose="02020603050405020304" pitchFamily="18" charset="0"/>
              </a:rPr>
              <a:t>器件配置</a:t>
            </a:r>
            <a:r>
              <a:rPr lang="en-US" altLang="zh-CN" sz="2000" b="1" dirty="0">
                <a:latin typeface="Times New Roman" panose="02020603050405020304" pitchFamily="18" charset="0"/>
                <a:cs typeface="Times New Roman" panose="02020603050405020304" pitchFamily="18" charset="0"/>
              </a:rPr>
              <a:t>FPGA</a:t>
            </a:r>
            <a:r>
              <a:rPr lang="zh-CN" altLang="en-US" sz="2000" b="1" dirty="0">
                <a:latin typeface="Times New Roman" panose="02020603050405020304" pitchFamily="18" charset="0"/>
                <a:cs typeface="Times New Roman" panose="02020603050405020304" pitchFamily="18" charset="0"/>
              </a:rPr>
              <a:t>的电路原理图</a:t>
            </a: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8527"/>
          <a:stretch/>
        </p:blipFill>
        <p:spPr bwMode="auto">
          <a:xfrm>
            <a:off x="1696108" y="332656"/>
            <a:ext cx="6063534" cy="402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82</a:t>
            </a:fld>
            <a:endParaRPr lang="zh-CN" altLang="en-US" dirty="0"/>
          </a:p>
        </p:txBody>
      </p:sp>
    </p:spTree>
    <p:extLst>
      <p:ext uri="{BB962C8B-B14F-4D97-AF65-F5344CB8AC3E}">
        <p14:creationId xmlns:p14="http://schemas.microsoft.com/office/powerpoint/2010/main" val="377200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dissolve">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199710"/>
            <a:ext cx="7412360" cy="503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600"/>
              </a:spcAft>
              <a:buFont typeface="Wingdings" panose="05000000000000000000" pitchFamily="2" charset="2"/>
              <a:buChar char="Ø"/>
            </a:pP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的实际应用中，设计的</a:t>
            </a:r>
            <a:r>
              <a:rPr kumimoji="1" lang="zh-CN" altLang="en-US" sz="2400" b="1" dirty="0">
                <a:solidFill>
                  <a:srgbClr val="0000FF"/>
                </a:solidFill>
                <a:latin typeface="Times New Roman" pitchFamily="18" charset="0"/>
                <a:ea typeface="宋体" charset="-122"/>
              </a:rPr>
              <a:t>保密</a:t>
            </a:r>
            <a:r>
              <a:rPr kumimoji="1" lang="zh-CN" altLang="en-US" sz="2400" b="1" dirty="0">
                <a:latin typeface="Times New Roman" pitchFamily="18" charset="0"/>
                <a:ea typeface="宋体" charset="-122"/>
              </a:rPr>
              <a:t>和设计的</a:t>
            </a:r>
            <a:r>
              <a:rPr kumimoji="1" lang="zh-CN" altLang="en-US" sz="2400" b="1" dirty="0">
                <a:solidFill>
                  <a:srgbClr val="0000FF"/>
                </a:solidFill>
                <a:latin typeface="Times New Roman" pitchFamily="18" charset="0"/>
                <a:ea typeface="宋体" charset="-122"/>
              </a:rPr>
              <a:t>可升级</a:t>
            </a:r>
            <a:r>
              <a:rPr kumimoji="1" lang="zh-CN" altLang="en-US" sz="2400" b="1" dirty="0">
                <a:latin typeface="Times New Roman" pitchFamily="18" charset="0"/>
                <a:ea typeface="宋体" charset="-122"/>
              </a:rPr>
              <a:t>（甚至是实时升级）十分重要，用单片机或</a:t>
            </a:r>
            <a:r>
              <a:rPr kumimoji="1" lang="en-US" altLang="zh-CN" sz="2400" b="1" dirty="0">
                <a:latin typeface="Times New Roman" pitchFamily="18" charset="0"/>
                <a:ea typeface="宋体" charset="-122"/>
              </a:rPr>
              <a:t>CPLD</a:t>
            </a:r>
            <a:r>
              <a:rPr kumimoji="1" lang="zh-CN" altLang="en-US" sz="2400" b="1" dirty="0">
                <a:latin typeface="Times New Roman" pitchFamily="18" charset="0"/>
                <a:ea typeface="宋体" charset="-122"/>
              </a:rPr>
              <a:t>器件来配置</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可以较好地解决上述问题。</a:t>
            </a:r>
            <a:endParaRPr kumimoji="1" lang="en-US" altLang="zh-CN" sz="2400" b="1" dirty="0">
              <a:latin typeface="Times New Roman" pitchFamily="18" charset="0"/>
              <a:ea typeface="宋体" charset="-122"/>
            </a:endParaRPr>
          </a:p>
          <a:p>
            <a:pPr>
              <a:lnSpc>
                <a:spcPct val="110000"/>
              </a:lnSpc>
              <a:spcBef>
                <a:spcPts val="0"/>
              </a:spcBef>
              <a:spcAft>
                <a:spcPts val="600"/>
              </a:spcAft>
              <a:buFont typeface="Wingdings" panose="05000000000000000000" pitchFamily="2" charset="2"/>
              <a:buChar char="Ø"/>
            </a:pPr>
            <a:r>
              <a:rPr kumimoji="1" lang="zh-CN" altLang="en-US" sz="2400" b="1" dirty="0">
                <a:latin typeface="Times New Roman" pitchFamily="18" charset="0"/>
                <a:ea typeface="宋体" charset="-122"/>
              </a:rPr>
              <a:t>利用单片机对</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进行配置，可以取代昂贵的专用一次可编程配置</a:t>
            </a:r>
            <a:r>
              <a:rPr kumimoji="1" lang="en-US" altLang="zh-CN" sz="2400" b="1" dirty="0">
                <a:latin typeface="Times New Roman" pitchFamily="18" charset="0"/>
                <a:ea typeface="宋体" charset="-122"/>
              </a:rPr>
              <a:t>ROM</a:t>
            </a:r>
            <a:r>
              <a:rPr kumimoji="1" lang="zh-CN" altLang="en-US" sz="2400" b="1" dirty="0">
                <a:latin typeface="Times New Roman" pitchFamily="18" charset="0"/>
                <a:ea typeface="宋体" charset="-122"/>
              </a:rPr>
              <a:t>，可实现单片机仿真的仿真器设计、多功能虚拟仪器设计、多任务通信设备设计或</a:t>
            </a:r>
            <a:r>
              <a:rPr kumimoji="1" lang="en-US" altLang="zh-CN" sz="2400" b="1" dirty="0">
                <a:latin typeface="Times New Roman" pitchFamily="18" charset="0"/>
                <a:ea typeface="宋体" charset="-122"/>
              </a:rPr>
              <a:t>EDA</a:t>
            </a:r>
            <a:r>
              <a:rPr kumimoji="1" lang="zh-CN" altLang="en-US" sz="2400" b="1" dirty="0">
                <a:latin typeface="Times New Roman" pitchFamily="18" charset="0"/>
                <a:ea typeface="宋体" charset="-122"/>
              </a:rPr>
              <a:t>实验系统设计等。</a:t>
            </a:r>
            <a:endParaRPr kumimoji="1" lang="en-US" altLang="zh-CN" sz="2400" b="1" dirty="0">
              <a:latin typeface="Times New Roman" pitchFamily="18" charset="0"/>
              <a:ea typeface="宋体" charset="-122"/>
            </a:endParaRPr>
          </a:p>
          <a:p>
            <a:pPr>
              <a:lnSpc>
                <a:spcPct val="110000"/>
              </a:lnSpc>
              <a:spcBef>
                <a:spcPts val="0"/>
              </a:spcBef>
              <a:spcAft>
                <a:spcPts val="600"/>
              </a:spcAft>
              <a:buClr>
                <a:schemeClr val="tx1"/>
              </a:buClr>
              <a:buFont typeface="Wingdings" panose="05000000000000000000" pitchFamily="2" charset="2"/>
              <a:buChar char="Ø"/>
            </a:pPr>
            <a:r>
              <a:rPr kumimoji="1" lang="en-US" altLang="zh-CN" sz="2400" b="1" dirty="0">
                <a:latin typeface="Times New Roman" pitchFamily="18" charset="0"/>
                <a:ea typeface="宋体" charset="-122"/>
              </a:rPr>
              <a:t>ROM</a:t>
            </a:r>
            <a:r>
              <a:rPr kumimoji="1" lang="zh-CN" altLang="en-US" sz="2400" b="1" dirty="0">
                <a:latin typeface="Times New Roman" pitchFamily="18" charset="0"/>
                <a:ea typeface="宋体" charset="-122"/>
              </a:rPr>
              <a:t>内按不同地址放置多个针对不同功能要求设计好的</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配置文件，然后由单片机接收不同的命令，以选择不同的地址控制，从而使所需要的配置文件下载到</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中。这就是</a:t>
            </a:r>
            <a:r>
              <a:rPr kumimoji="1" lang="zh-CN" altLang="en-US" sz="2400" b="1" dirty="0">
                <a:solidFill>
                  <a:srgbClr val="FF0000"/>
                </a:solidFill>
                <a:latin typeface="Times New Roman" pitchFamily="18" charset="0"/>
                <a:ea typeface="宋体" charset="-122"/>
              </a:rPr>
              <a:t>多任务电路结构重配置技术</a:t>
            </a:r>
            <a:r>
              <a:rPr kumimoji="1" lang="zh-CN" altLang="en-US" sz="2400" b="1" dirty="0">
                <a:latin typeface="Times New Roman" pitchFamily="18" charset="0"/>
                <a:ea typeface="宋体" charset="-122"/>
              </a:rPr>
              <a:t>，可随时实现系统硬件重构更新。</a:t>
            </a:r>
          </a:p>
          <a:p>
            <a:pPr>
              <a:lnSpc>
                <a:spcPct val="110000"/>
              </a:lnSpc>
              <a:spcBef>
                <a:spcPts val="0"/>
              </a:spcBef>
              <a:spcAft>
                <a:spcPts val="600"/>
              </a:spcAft>
              <a:buFont typeface="Wingdings" panose="05000000000000000000" pitchFamily="2" charset="2"/>
              <a:buChar char="Ø"/>
            </a:pPr>
            <a:endParaRPr kumimoji="1" lang="zh-CN" altLang="en-US" sz="2400" b="1" dirty="0">
              <a:latin typeface="Times New Roman" pitchFamily="18" charset="0"/>
              <a:ea typeface="宋体" charset="-122"/>
            </a:endParaRPr>
          </a:p>
          <a:p>
            <a:pPr marL="0" indent="0">
              <a:lnSpc>
                <a:spcPct val="110000"/>
              </a:lnSpc>
              <a:spcBef>
                <a:spcPts val="0"/>
              </a:spcBef>
              <a:buNone/>
            </a:pPr>
            <a:endParaRPr kumimoji="1" lang="zh-CN" altLang="en-US" sz="24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4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404664"/>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§2.7.4 </a:t>
            </a:r>
            <a:r>
              <a:rPr lang="zh-CN" altLang="en-US" sz="3000" b="1" dirty="0">
                <a:solidFill>
                  <a:srgbClr val="000000"/>
                </a:solidFill>
                <a:latin typeface="Times New Roman" pitchFamily="18" charset="0"/>
                <a:cs typeface="Times New Roman" pitchFamily="18" charset="0"/>
              </a:rPr>
              <a:t>使用单片机配置</a:t>
            </a:r>
            <a:r>
              <a:rPr lang="en-US" altLang="zh-CN" sz="3000" b="1" dirty="0">
                <a:solidFill>
                  <a:srgbClr val="000000"/>
                </a:solidFill>
                <a:latin typeface="Times New Roman" pitchFamily="18" charset="0"/>
                <a:cs typeface="Times New Roman" pitchFamily="18" charset="0"/>
              </a:rPr>
              <a:t>FPGA</a:t>
            </a:r>
            <a:endParaRPr lang="zh-CN" altLang="en-US" sz="30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83</a:t>
            </a:fld>
            <a:endParaRPr lang="zh-CN" altLang="en-US" dirty="0"/>
          </a:p>
        </p:txBody>
      </p:sp>
    </p:spTree>
    <p:extLst>
      <p:ext uri="{BB962C8B-B14F-4D97-AF65-F5344CB8AC3E}">
        <p14:creationId xmlns:p14="http://schemas.microsoft.com/office/powerpoint/2010/main" val="42156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5213"/>
          <a:stretch/>
        </p:blipFill>
        <p:spPr bwMode="auto">
          <a:xfrm>
            <a:off x="1619671" y="548680"/>
            <a:ext cx="6976373"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a:spLocks noChangeArrowheads="1"/>
          </p:cNvSpPr>
          <p:nvPr/>
        </p:nvSpPr>
        <p:spPr bwMode="auto">
          <a:xfrm>
            <a:off x="5220072" y="3933056"/>
            <a:ext cx="2227820"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用</a:t>
            </a:r>
            <a:r>
              <a:rPr lang="en-US" altLang="zh-CN" sz="2000" b="1" dirty="0">
                <a:latin typeface="Times New Roman" panose="02020603050405020304" pitchFamily="18" charset="0"/>
                <a:cs typeface="Times New Roman" panose="02020603050405020304" pitchFamily="18" charset="0"/>
              </a:rPr>
              <a:t>89C52</a:t>
            </a:r>
            <a:r>
              <a:rPr lang="zh-CN" altLang="en-US" sz="2000" b="1" dirty="0">
                <a:latin typeface="Times New Roman" panose="02020603050405020304" pitchFamily="18" charset="0"/>
                <a:cs typeface="Times New Roman" panose="02020603050405020304" pitchFamily="18" charset="0"/>
              </a:rPr>
              <a:t>进行配置</a:t>
            </a:r>
          </a:p>
        </p:txBody>
      </p:sp>
      <p:sp>
        <p:nvSpPr>
          <p:cNvPr id="8" name="Rectangle 9"/>
          <p:cNvSpPr txBox="1">
            <a:spLocks noChangeArrowheads="1"/>
          </p:cNvSpPr>
          <p:nvPr/>
        </p:nvSpPr>
        <p:spPr bwMode="auto">
          <a:xfrm>
            <a:off x="1160024" y="4653136"/>
            <a:ext cx="7588440"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en-US" altLang="zh-CN" sz="2400" b="1" dirty="0">
                <a:latin typeface="Times New Roman" pitchFamily="18" charset="0"/>
                <a:ea typeface="宋体" charset="-122"/>
              </a:rPr>
              <a:t>Altera</a:t>
            </a:r>
            <a:r>
              <a:rPr kumimoji="1" lang="zh-CN" altLang="en-US" sz="2400" b="1" dirty="0">
                <a:latin typeface="Times New Roman" pitchFamily="18" charset="0"/>
                <a:ea typeface="宋体" charset="-122"/>
              </a:rPr>
              <a:t>的基于</a:t>
            </a:r>
            <a:r>
              <a:rPr kumimoji="1" lang="en-US" altLang="zh-CN" sz="2400" b="1" dirty="0">
                <a:latin typeface="Times New Roman" pitchFamily="18" charset="0"/>
                <a:ea typeface="宋体" charset="-122"/>
              </a:rPr>
              <a:t>SRAM LUT</a:t>
            </a:r>
            <a:r>
              <a:rPr kumimoji="1" lang="zh-CN" altLang="en-US" sz="2400" b="1" dirty="0">
                <a:latin typeface="Times New Roman" pitchFamily="18" charset="0"/>
                <a:ea typeface="宋体" charset="-122"/>
              </a:rPr>
              <a:t>的</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提供了多种配置模式，包括</a:t>
            </a:r>
            <a:r>
              <a:rPr kumimoji="1" lang="en-US" altLang="zh-CN" sz="2400" b="1" dirty="0">
                <a:latin typeface="Times New Roman" pitchFamily="18" charset="0"/>
                <a:ea typeface="宋体" charset="-122"/>
              </a:rPr>
              <a:t>PS</a:t>
            </a:r>
            <a:r>
              <a:rPr kumimoji="1" lang="zh-CN" altLang="en-US" sz="2400" b="1" dirty="0">
                <a:latin typeface="Times New Roman" pitchFamily="18" charset="0"/>
                <a:ea typeface="宋体" charset="-122"/>
              </a:rPr>
              <a:t>被动串行模式、</a:t>
            </a:r>
            <a:r>
              <a:rPr kumimoji="1" lang="en-US" altLang="zh-CN" sz="2400" b="1" dirty="0">
                <a:latin typeface="Times New Roman" pitchFamily="18" charset="0"/>
                <a:ea typeface="宋体" charset="-122"/>
              </a:rPr>
              <a:t>PPS</a:t>
            </a:r>
            <a:r>
              <a:rPr kumimoji="1" lang="zh-CN" altLang="en-US" sz="2400" b="1" dirty="0">
                <a:latin typeface="Times New Roman" pitchFamily="18" charset="0"/>
                <a:ea typeface="宋体" charset="-122"/>
              </a:rPr>
              <a:t>被动并行同步模式、</a:t>
            </a:r>
            <a:r>
              <a:rPr kumimoji="1" lang="en-US" altLang="zh-CN" sz="2400" b="1" dirty="0">
                <a:latin typeface="Times New Roman" pitchFamily="18" charset="0"/>
                <a:ea typeface="宋体" charset="-122"/>
              </a:rPr>
              <a:t>PSA</a:t>
            </a:r>
            <a:r>
              <a:rPr kumimoji="1" lang="zh-CN" altLang="en-US" sz="2400" b="1" dirty="0">
                <a:latin typeface="Times New Roman" pitchFamily="18" charset="0"/>
                <a:ea typeface="宋体" charset="-122"/>
              </a:rPr>
              <a:t>被动串行异步模式、</a:t>
            </a:r>
            <a:r>
              <a:rPr kumimoji="1" lang="en-US" altLang="zh-CN" sz="2400" b="1" dirty="0">
                <a:latin typeface="Times New Roman" pitchFamily="18" charset="0"/>
                <a:ea typeface="宋体" charset="-122"/>
              </a:rPr>
              <a:t>PPA</a:t>
            </a:r>
            <a:r>
              <a:rPr kumimoji="1" lang="zh-CN" altLang="en-US" sz="2400" b="1" dirty="0">
                <a:latin typeface="Times New Roman" pitchFamily="18" charset="0"/>
                <a:ea typeface="宋体" charset="-122"/>
              </a:rPr>
              <a:t>被动并行异步模式和</a:t>
            </a:r>
            <a:r>
              <a:rPr kumimoji="1" lang="en-US" altLang="zh-CN" sz="2400" b="1" dirty="0">
                <a:latin typeface="Times New Roman" pitchFamily="18" charset="0"/>
                <a:ea typeface="宋体" charset="-122"/>
              </a:rPr>
              <a:t>JTAG</a:t>
            </a:r>
            <a:r>
              <a:rPr kumimoji="1" lang="zh-CN" altLang="en-US" sz="2400" b="1" dirty="0">
                <a:latin typeface="Times New Roman" pitchFamily="18" charset="0"/>
                <a:ea typeface="宋体" charset="-122"/>
              </a:rPr>
              <a:t>模式都适用于单片机配置。</a:t>
            </a:r>
          </a:p>
          <a:p>
            <a:pPr marL="0" indent="0">
              <a:lnSpc>
                <a:spcPct val="110000"/>
              </a:lnSpc>
              <a:spcBef>
                <a:spcPts val="0"/>
              </a:spcBef>
              <a:buNone/>
            </a:pPr>
            <a:endParaRPr kumimoji="1" lang="zh-CN" altLang="en-US" sz="24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4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400" b="1" dirty="0">
              <a:latin typeface="Times New Roman" pitchFamily="18" charset="0"/>
              <a:ea typeface="宋体" charset="-122"/>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84</a:t>
            </a:fld>
            <a:endParaRPr lang="zh-CN" altLang="en-US" dirty="0"/>
          </a:p>
        </p:txBody>
      </p:sp>
    </p:spTree>
    <p:extLst>
      <p:ext uri="{BB962C8B-B14F-4D97-AF65-F5344CB8AC3E}">
        <p14:creationId xmlns:p14="http://schemas.microsoft.com/office/powerpoint/2010/main" val="42046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007604" y="4869160"/>
            <a:ext cx="2124236" cy="152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en-US" altLang="zh-CN" sz="2000" b="1" dirty="0">
                <a:solidFill>
                  <a:srgbClr val="0000FF"/>
                </a:solidFill>
                <a:latin typeface="Times New Roman" pitchFamily="18" charset="0"/>
                <a:ea typeface="宋体" charset="-122"/>
              </a:rPr>
              <a:t>PS</a:t>
            </a:r>
            <a:r>
              <a:rPr kumimoji="1" lang="zh-CN" altLang="en-US" sz="2000" b="1" dirty="0">
                <a:solidFill>
                  <a:srgbClr val="0000FF"/>
                </a:solidFill>
                <a:latin typeface="Times New Roman" pitchFamily="18" charset="0"/>
                <a:ea typeface="宋体" charset="-122"/>
              </a:rPr>
              <a:t>（被动串行）模式可对</a:t>
            </a:r>
            <a:r>
              <a:rPr kumimoji="1" lang="en-US" altLang="zh-CN" sz="2000" b="1" dirty="0">
                <a:solidFill>
                  <a:srgbClr val="0000FF"/>
                </a:solidFill>
                <a:latin typeface="Times New Roman" pitchFamily="18" charset="0"/>
                <a:ea typeface="宋体" charset="-122"/>
              </a:rPr>
              <a:t>Altera</a:t>
            </a:r>
            <a:r>
              <a:rPr kumimoji="1" lang="zh-CN" altLang="en-US" sz="2000" b="1" dirty="0">
                <a:solidFill>
                  <a:srgbClr val="0000FF"/>
                </a:solidFill>
                <a:latin typeface="Times New Roman" pitchFamily="18" charset="0"/>
                <a:ea typeface="宋体" charset="-122"/>
              </a:rPr>
              <a:t>器件应用</a:t>
            </a:r>
            <a:r>
              <a:rPr kumimoji="1" lang="en-US" altLang="zh-CN" sz="2000" b="1" dirty="0">
                <a:solidFill>
                  <a:srgbClr val="0000FF"/>
                </a:solidFill>
                <a:latin typeface="Times New Roman" pitchFamily="18" charset="0"/>
                <a:ea typeface="宋体" charset="-122"/>
              </a:rPr>
              <a:t>ICR</a:t>
            </a:r>
            <a:r>
              <a:rPr kumimoji="1" lang="zh-CN" altLang="en-US" sz="2000" b="1" dirty="0">
                <a:solidFill>
                  <a:srgbClr val="0000FF"/>
                </a:solidFill>
                <a:latin typeface="Times New Roman" pitchFamily="18" charset="0"/>
                <a:ea typeface="宋体" charset="-122"/>
              </a:rPr>
              <a:t>（在线可重配置）</a:t>
            </a:r>
          </a:p>
          <a:p>
            <a:pPr>
              <a:lnSpc>
                <a:spcPct val="110000"/>
              </a:lnSpc>
              <a:spcBef>
                <a:spcPts val="0"/>
              </a:spcBef>
              <a:spcAft>
                <a:spcPts val="600"/>
              </a:spcAft>
              <a:buFont typeface="Wingdings" panose="05000000000000000000" pitchFamily="2" charset="2"/>
              <a:buChar char="Ø"/>
            </a:pPr>
            <a:endParaRPr kumimoji="1" lang="zh-CN" altLang="en-US" sz="2000" b="1" dirty="0">
              <a:solidFill>
                <a:srgbClr val="0000FF"/>
              </a:solidFill>
              <a:latin typeface="Times New Roman" pitchFamily="18" charset="0"/>
              <a:ea typeface="宋体" charset="-122"/>
            </a:endParaRPr>
          </a:p>
          <a:p>
            <a:pPr marL="0" indent="0">
              <a:lnSpc>
                <a:spcPct val="110000"/>
              </a:lnSpc>
              <a:spcBef>
                <a:spcPts val="0"/>
              </a:spcBef>
              <a:buNone/>
            </a:pPr>
            <a:endParaRPr kumimoji="1" lang="zh-CN" altLang="en-US" sz="2000" b="1" dirty="0">
              <a:solidFill>
                <a:srgbClr val="0000FF"/>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000" b="1" dirty="0">
              <a:solidFill>
                <a:srgbClr val="0000FF"/>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000" b="1" dirty="0">
              <a:solidFill>
                <a:srgbClr val="0000FF"/>
              </a:solidFill>
              <a:latin typeface="Times New Roman" pitchFamily="18" charset="0"/>
              <a:ea typeface="宋体" charset="-122"/>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1926"/>
          <a:stretch/>
        </p:blipFill>
        <p:spPr bwMode="auto">
          <a:xfrm>
            <a:off x="979433" y="260648"/>
            <a:ext cx="7761197" cy="3232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a:spLocks noChangeArrowheads="1"/>
          </p:cNvSpPr>
          <p:nvPr/>
        </p:nvSpPr>
        <p:spPr bwMode="auto">
          <a:xfrm>
            <a:off x="1043608" y="3717032"/>
            <a:ext cx="1944215"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PS</a:t>
            </a:r>
            <a:r>
              <a:rPr lang="zh-CN" altLang="en-US" sz="2000" b="1" dirty="0">
                <a:latin typeface="Times New Roman" panose="02020603050405020304" pitchFamily="18" charset="0"/>
                <a:cs typeface="Times New Roman" panose="02020603050405020304" pitchFamily="18" charset="0"/>
              </a:rPr>
              <a:t>模式的</a:t>
            </a:r>
            <a:r>
              <a:rPr lang="en-US" altLang="zh-CN" sz="2000" b="1" dirty="0">
                <a:latin typeface="Times New Roman" panose="02020603050405020304" pitchFamily="18" charset="0"/>
                <a:cs typeface="Times New Roman" panose="02020603050405020304" pitchFamily="18" charset="0"/>
              </a:rPr>
              <a:t>FPGA</a:t>
            </a:r>
            <a:r>
              <a:rPr lang="zh-CN" altLang="en-US" sz="2000" b="1" dirty="0">
                <a:latin typeface="Times New Roman" panose="02020603050405020304" pitchFamily="18" charset="0"/>
                <a:cs typeface="Times New Roman" panose="02020603050405020304" pitchFamily="18" charset="0"/>
              </a:rPr>
              <a:t>配置时序</a:t>
            </a:r>
          </a:p>
        </p:txBody>
      </p:sp>
      <p:sp>
        <p:nvSpPr>
          <p:cNvPr id="8" name="Rectangle 9"/>
          <p:cNvSpPr txBox="1">
            <a:spLocks noChangeArrowheads="1"/>
          </p:cNvSpPr>
          <p:nvPr/>
        </p:nvSpPr>
        <p:spPr bwMode="auto">
          <a:xfrm>
            <a:off x="3347864" y="3717032"/>
            <a:ext cx="1512168" cy="212400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zh-CN" altLang="en-US" sz="2000" b="1" dirty="0">
                <a:solidFill>
                  <a:srgbClr val="C00000"/>
                </a:solidFill>
                <a:latin typeface="Times New Roman" pitchFamily="18" charset="0"/>
                <a:ea typeface="宋体" charset="-122"/>
              </a:rPr>
              <a:t>配置状态</a:t>
            </a:r>
            <a:r>
              <a:rPr kumimoji="1" lang="zh-CN" altLang="en-US" sz="2000" b="1" dirty="0">
                <a:latin typeface="Times New Roman" pitchFamily="18" charset="0"/>
                <a:ea typeface="宋体" charset="-122"/>
              </a:rPr>
              <a:t>：</a:t>
            </a:r>
            <a:r>
              <a:rPr kumimoji="1" lang="en-US" altLang="zh-CN" sz="2000" b="1" dirty="0">
                <a:latin typeface="Times New Roman" pitchFamily="18" charset="0"/>
                <a:ea typeface="宋体" charset="-122"/>
              </a:rPr>
              <a:t>FPGA</a:t>
            </a:r>
            <a:r>
              <a:rPr kumimoji="1" lang="zh-CN" altLang="en-US" sz="2000" b="1" dirty="0">
                <a:latin typeface="Times New Roman" pitchFamily="18" charset="0"/>
                <a:ea typeface="宋体" charset="-122"/>
              </a:rPr>
              <a:t>正在配置的状态，用户</a:t>
            </a:r>
            <a:r>
              <a:rPr kumimoji="1" lang="en-US" altLang="zh-CN" sz="2000" b="1" dirty="0">
                <a:latin typeface="Times New Roman" pitchFamily="18" charset="0"/>
                <a:ea typeface="宋体" charset="-122"/>
              </a:rPr>
              <a:t>I/O</a:t>
            </a:r>
            <a:r>
              <a:rPr kumimoji="1" lang="zh-CN" altLang="en-US" sz="2000" b="1" dirty="0">
                <a:latin typeface="Times New Roman" pitchFamily="18" charset="0"/>
                <a:ea typeface="宋体" charset="-122"/>
              </a:rPr>
              <a:t>全部处于高阻态</a:t>
            </a:r>
          </a:p>
          <a:p>
            <a:pPr>
              <a:lnSpc>
                <a:spcPct val="110000"/>
              </a:lnSpc>
              <a:spcBef>
                <a:spcPts val="0"/>
              </a:spcBef>
              <a:spcAft>
                <a:spcPts val="600"/>
              </a:spcAft>
              <a:buFont typeface="Wingdings" panose="05000000000000000000" pitchFamily="2" charset="2"/>
              <a:buChar char="Ø"/>
            </a:pPr>
            <a:endParaRPr kumimoji="1" lang="zh-CN" altLang="en-US" sz="2000" b="1" dirty="0">
              <a:latin typeface="Times New Roman" pitchFamily="18" charset="0"/>
              <a:ea typeface="宋体" charset="-122"/>
            </a:endParaRPr>
          </a:p>
          <a:p>
            <a:pPr marL="0" indent="0">
              <a:lnSpc>
                <a:spcPct val="110000"/>
              </a:lnSpc>
              <a:spcBef>
                <a:spcPts val="0"/>
              </a:spcBef>
              <a:buNone/>
            </a:pPr>
            <a:endParaRPr kumimoji="1" lang="zh-CN" altLang="en-US" sz="20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0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000" b="1" dirty="0">
              <a:solidFill>
                <a:srgbClr val="000000"/>
              </a:solidFill>
              <a:latin typeface="Times New Roman" pitchFamily="18" charset="0"/>
              <a:ea typeface="宋体" charset="-122"/>
            </a:endParaRPr>
          </a:p>
        </p:txBody>
      </p:sp>
      <p:sp>
        <p:nvSpPr>
          <p:cNvPr id="9" name="Rectangle 9"/>
          <p:cNvSpPr txBox="1">
            <a:spLocks noChangeArrowheads="1"/>
          </p:cNvSpPr>
          <p:nvPr/>
        </p:nvSpPr>
        <p:spPr bwMode="auto">
          <a:xfrm>
            <a:off x="6948264" y="3717033"/>
            <a:ext cx="1935832" cy="2167185"/>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zh-CN" altLang="en-US" sz="2000" b="1" dirty="0">
                <a:solidFill>
                  <a:srgbClr val="C00000"/>
                </a:solidFill>
                <a:latin typeface="Times New Roman" pitchFamily="18" charset="0"/>
                <a:ea typeface="宋体" charset="-122"/>
              </a:rPr>
              <a:t>用户模式</a:t>
            </a:r>
            <a:r>
              <a:rPr kumimoji="1" lang="zh-CN" altLang="en-US" sz="2000" b="1" dirty="0">
                <a:latin typeface="Times New Roman" pitchFamily="18" charset="0"/>
                <a:ea typeface="宋体" charset="-122"/>
              </a:rPr>
              <a:t>：</a:t>
            </a:r>
            <a:r>
              <a:rPr kumimoji="1" lang="en-US" altLang="zh-CN" sz="2000" b="1" dirty="0">
                <a:latin typeface="Times New Roman" pitchFamily="18" charset="0"/>
                <a:ea typeface="宋体" charset="-122"/>
              </a:rPr>
              <a:t>FPGA</a:t>
            </a:r>
            <a:r>
              <a:rPr kumimoji="1" lang="zh-CN" altLang="en-US" sz="2000" b="1" dirty="0">
                <a:latin typeface="Times New Roman" pitchFamily="18" charset="0"/>
                <a:ea typeface="宋体" charset="-122"/>
              </a:rPr>
              <a:t>器件已得到配置的状态，并处于正常工作状态，用户</a:t>
            </a:r>
            <a:r>
              <a:rPr kumimoji="1" lang="en-US" altLang="zh-CN" sz="2000" b="1" dirty="0">
                <a:latin typeface="Times New Roman" pitchFamily="18" charset="0"/>
                <a:ea typeface="宋体" charset="-122"/>
              </a:rPr>
              <a:t>I/O</a:t>
            </a:r>
            <a:r>
              <a:rPr kumimoji="1" lang="zh-CN" altLang="en-US" sz="2000" b="1" dirty="0">
                <a:latin typeface="Times New Roman" pitchFamily="18" charset="0"/>
                <a:ea typeface="宋体" charset="-122"/>
              </a:rPr>
              <a:t>正常工作</a:t>
            </a:r>
          </a:p>
          <a:p>
            <a:pPr marL="0" indent="0">
              <a:lnSpc>
                <a:spcPct val="110000"/>
              </a:lnSpc>
              <a:spcBef>
                <a:spcPts val="0"/>
              </a:spcBef>
              <a:buNone/>
            </a:pPr>
            <a:endParaRPr kumimoji="1" lang="zh-CN" altLang="en-US" sz="20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0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000" b="1" dirty="0">
              <a:solidFill>
                <a:srgbClr val="000000"/>
              </a:solidFill>
              <a:latin typeface="Times New Roman" pitchFamily="18" charset="0"/>
              <a:ea typeface="宋体" charset="-122"/>
            </a:endParaRPr>
          </a:p>
        </p:txBody>
      </p:sp>
      <p:sp>
        <p:nvSpPr>
          <p:cNvPr id="10" name="Rectangle 9"/>
          <p:cNvSpPr txBox="1">
            <a:spLocks noChangeArrowheads="1"/>
          </p:cNvSpPr>
          <p:nvPr/>
        </p:nvSpPr>
        <p:spPr bwMode="auto">
          <a:xfrm>
            <a:off x="4932040" y="3717033"/>
            <a:ext cx="1944216" cy="2844000"/>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600"/>
              </a:spcAft>
              <a:buNone/>
            </a:pPr>
            <a:r>
              <a:rPr kumimoji="1" lang="zh-CN" altLang="en-US" sz="2000" b="1" dirty="0">
                <a:solidFill>
                  <a:srgbClr val="C00000"/>
                </a:solidFill>
                <a:latin typeface="Times New Roman" pitchFamily="18" charset="0"/>
                <a:ea typeface="宋体" charset="-122"/>
              </a:rPr>
              <a:t>初始化状态</a:t>
            </a:r>
            <a:r>
              <a:rPr kumimoji="1" lang="zh-CN" altLang="en-US" sz="2000" b="1" dirty="0">
                <a:latin typeface="Times New Roman" pitchFamily="18" charset="0"/>
                <a:ea typeface="宋体" charset="-122"/>
              </a:rPr>
              <a:t>：</a:t>
            </a:r>
            <a:endParaRPr kumimoji="1" lang="en-US" altLang="zh-CN" sz="2000" b="1" dirty="0">
              <a:latin typeface="Times New Roman" pitchFamily="18" charset="0"/>
              <a:ea typeface="宋体" charset="-122"/>
            </a:endParaRPr>
          </a:p>
          <a:p>
            <a:pPr marL="0" indent="0">
              <a:lnSpc>
                <a:spcPct val="110000"/>
              </a:lnSpc>
              <a:spcBef>
                <a:spcPts val="0"/>
              </a:spcBef>
              <a:spcAft>
                <a:spcPts val="600"/>
              </a:spcAft>
              <a:buNone/>
            </a:pPr>
            <a:r>
              <a:rPr kumimoji="1" lang="zh-CN" altLang="en-US" sz="2000" b="1" dirty="0">
                <a:latin typeface="Times New Roman" pitchFamily="18" charset="0"/>
                <a:ea typeface="宋体" charset="-122"/>
              </a:rPr>
              <a:t>配置已完成，但</a:t>
            </a:r>
            <a:r>
              <a:rPr kumimoji="1" lang="en-US" altLang="zh-CN" sz="2000" b="1" dirty="0">
                <a:latin typeface="Times New Roman" pitchFamily="18" charset="0"/>
                <a:ea typeface="宋体" charset="-122"/>
              </a:rPr>
              <a:t>FPGA</a:t>
            </a:r>
            <a:r>
              <a:rPr kumimoji="1" lang="zh-CN" altLang="en-US" sz="2000" b="1" dirty="0">
                <a:latin typeface="Times New Roman" pitchFamily="18" charset="0"/>
                <a:ea typeface="宋体" charset="-122"/>
              </a:rPr>
              <a:t>器件内部资源如寄存器还未复位完成，逻辑电路还未进入正常状态</a:t>
            </a:r>
          </a:p>
          <a:p>
            <a:pPr marL="0" indent="0">
              <a:lnSpc>
                <a:spcPct val="110000"/>
              </a:lnSpc>
              <a:spcBef>
                <a:spcPts val="0"/>
              </a:spcBef>
              <a:buNone/>
            </a:pPr>
            <a:endParaRPr kumimoji="1" lang="zh-CN" altLang="en-US" sz="2000" b="1" dirty="0">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zh-CN" altLang="en-US" sz="2000" b="1" dirty="0">
              <a:solidFill>
                <a:srgbClr val="000000"/>
              </a:solidFill>
              <a:latin typeface="Times New Roman" pitchFamily="18" charset="0"/>
              <a:ea typeface="宋体" charset="-122"/>
            </a:endParaRPr>
          </a:p>
          <a:p>
            <a:pPr marL="0" indent="0">
              <a:lnSpc>
                <a:spcPct val="110000"/>
              </a:lnSpc>
              <a:spcBef>
                <a:spcPts val="0"/>
              </a:spcBef>
              <a:spcAft>
                <a:spcPts val="600"/>
              </a:spcAft>
              <a:buClr>
                <a:schemeClr val="tx1"/>
              </a:buClr>
              <a:buNone/>
            </a:pPr>
            <a:endParaRPr kumimoji="1" lang="en-US" altLang="zh-CN" sz="2000" b="1" dirty="0">
              <a:solidFill>
                <a:srgbClr val="000000"/>
              </a:solidFill>
              <a:latin typeface="Times New Roman" pitchFamily="18" charset="0"/>
              <a:ea typeface="宋体" charset="-122"/>
            </a:endParaRPr>
          </a:p>
        </p:txBody>
      </p:sp>
      <p:cxnSp>
        <p:nvCxnSpPr>
          <p:cNvPr id="3" name="直接箭头连接符 2"/>
          <p:cNvCxnSpPr/>
          <p:nvPr/>
        </p:nvCxnSpPr>
        <p:spPr>
          <a:xfrm flipV="1">
            <a:off x="4355976" y="2708920"/>
            <a:ext cx="360040" cy="10081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300192" y="2708920"/>
            <a:ext cx="360040" cy="1008112"/>
          </a:xfrm>
          <a:prstGeom prst="straightConnector1">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7812360" y="2708920"/>
            <a:ext cx="360040" cy="10081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85</a:t>
            </a:fld>
            <a:endParaRPr lang="zh-CN" altLang="en-US" dirty="0"/>
          </a:p>
        </p:txBody>
      </p:sp>
    </p:spTree>
    <p:extLst>
      <p:ext uri="{BB962C8B-B14F-4D97-AF65-F5344CB8AC3E}">
        <p14:creationId xmlns:p14="http://schemas.microsoft.com/office/powerpoint/2010/main" val="285223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1"/>
                                          </p:val>
                                        </p:tav>
                                        <p:tav tm="100000">
                                          <p:val>
                                            <p:strVal val="#ppt_y"/>
                                          </p:val>
                                        </p:tav>
                                      </p:tavLst>
                                    </p:anim>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8" grpId="0" animBg="1"/>
      <p:bldP spid="9" grpId="0" animBg="1"/>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87742"/>
            <a:ext cx="7412360" cy="273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spcBef>
                <a:spcPts val="0"/>
              </a:spcBef>
              <a:spcAft>
                <a:spcPts val="1800"/>
              </a:spcAft>
              <a:buNone/>
            </a:pPr>
            <a:r>
              <a:rPr lang="zh-CN" altLang="en-US" sz="2800" b="1" dirty="0">
                <a:solidFill>
                  <a:srgbClr val="0070C0"/>
                </a:solidFill>
                <a:latin typeface="Times New Roman" pitchFamily="18" charset="0"/>
                <a:cs typeface="Times New Roman" pitchFamily="18" charset="0"/>
              </a:rPr>
              <a:t>使用单片机配置的缺点：</a:t>
            </a:r>
            <a:endParaRPr lang="en-US" altLang="zh-CN" sz="2800" b="1" dirty="0">
              <a:solidFill>
                <a:srgbClr val="0070C0"/>
              </a:solidFill>
              <a:latin typeface="Times New Roman" pitchFamily="18" charset="0"/>
              <a:cs typeface="Times New Roman" pitchFamily="18" charset="0"/>
            </a:endParaRPr>
          </a:p>
          <a:p>
            <a:pPr marL="540000" indent="-288000">
              <a:lnSpc>
                <a:spcPct val="110000"/>
              </a:lnSpc>
              <a:spcBef>
                <a:spcPts val="0"/>
              </a:spcBef>
              <a:spcAft>
                <a:spcPts val="600"/>
              </a:spcAft>
              <a:buFont typeface="Wingdings" panose="05000000000000000000" pitchFamily="2" charset="2"/>
              <a:buChar char="Ø"/>
            </a:pPr>
            <a:r>
              <a:rPr kumimoji="1" lang="zh-CN" altLang="en-US" sz="2400" b="1" dirty="0">
                <a:latin typeface="Times New Roman" pitchFamily="18" charset="0"/>
                <a:ea typeface="宋体" charset="-122"/>
              </a:rPr>
              <a:t>速度慢，不适用于大规模</a:t>
            </a:r>
            <a:r>
              <a:rPr kumimoji="1" lang="en-US" altLang="zh-CN" sz="2400" b="1" dirty="0">
                <a:latin typeface="Times New Roman" pitchFamily="18" charset="0"/>
                <a:ea typeface="宋体" charset="-122"/>
              </a:rPr>
              <a:t>FPGA</a:t>
            </a:r>
            <a:r>
              <a:rPr kumimoji="1" lang="zh-CN" altLang="en-US" sz="2400" b="1" dirty="0">
                <a:latin typeface="Times New Roman" pitchFamily="18" charset="0"/>
                <a:ea typeface="宋体" charset="-122"/>
              </a:rPr>
              <a:t>和高可靠性应用；</a:t>
            </a:r>
            <a:endParaRPr kumimoji="1" lang="en-US" altLang="zh-CN" sz="2400" b="1" dirty="0">
              <a:latin typeface="Times New Roman" pitchFamily="18" charset="0"/>
              <a:ea typeface="宋体" charset="-122"/>
            </a:endParaRPr>
          </a:p>
          <a:p>
            <a:pPr marL="540000" indent="-288000">
              <a:lnSpc>
                <a:spcPct val="110000"/>
              </a:lnSpc>
              <a:spcBef>
                <a:spcPts val="0"/>
              </a:spcBef>
              <a:spcAft>
                <a:spcPts val="600"/>
              </a:spcAft>
              <a:buFont typeface="Wingdings" panose="05000000000000000000" pitchFamily="2" charset="2"/>
              <a:buChar char="Ø"/>
            </a:pPr>
            <a:r>
              <a:rPr kumimoji="1" lang="zh-CN" altLang="en-US" sz="2400" b="1" dirty="0">
                <a:latin typeface="Times New Roman" pitchFamily="18" charset="0"/>
                <a:ea typeface="宋体" charset="-122"/>
              </a:rPr>
              <a:t>容量小，单片机引脚少，不适合接大的</a:t>
            </a:r>
            <a:r>
              <a:rPr kumimoji="1" lang="en-US" altLang="zh-CN" sz="2400" b="1" dirty="0">
                <a:latin typeface="Times New Roman" pitchFamily="18" charset="0"/>
                <a:ea typeface="宋体" charset="-122"/>
              </a:rPr>
              <a:t>ROM</a:t>
            </a:r>
            <a:r>
              <a:rPr kumimoji="1" lang="zh-CN" altLang="en-US" sz="2400" b="1" dirty="0">
                <a:latin typeface="Times New Roman" pitchFamily="18" charset="0"/>
                <a:ea typeface="宋体" charset="-122"/>
              </a:rPr>
              <a:t>以存储较大的配置文件；</a:t>
            </a:r>
            <a:endParaRPr kumimoji="1" lang="en-US" altLang="zh-CN" sz="2400" b="1" dirty="0">
              <a:latin typeface="Times New Roman" pitchFamily="18" charset="0"/>
              <a:ea typeface="宋体" charset="-122"/>
            </a:endParaRPr>
          </a:p>
          <a:p>
            <a:pPr marL="540000" indent="-288000">
              <a:lnSpc>
                <a:spcPct val="110000"/>
              </a:lnSpc>
              <a:spcBef>
                <a:spcPts val="0"/>
              </a:spcBef>
              <a:spcAft>
                <a:spcPts val="600"/>
              </a:spcAft>
              <a:buFont typeface="Wingdings" panose="05000000000000000000" pitchFamily="2" charset="2"/>
              <a:buChar char="Ø"/>
            </a:pPr>
            <a:r>
              <a:rPr kumimoji="1" lang="zh-CN" altLang="en-US" sz="2400" b="1" dirty="0">
                <a:latin typeface="Times New Roman" pitchFamily="18" charset="0"/>
                <a:ea typeface="宋体" charset="-122"/>
              </a:rPr>
              <a:t>体积大，成本和功耗都不利于相关的设计。</a:t>
            </a:r>
            <a:endParaRPr kumimoji="1" lang="zh-CN" altLang="en-US"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512986"/>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§2.7.5 </a:t>
            </a:r>
            <a:r>
              <a:rPr lang="zh-CN" altLang="en-US" sz="3000" b="1" dirty="0">
                <a:solidFill>
                  <a:srgbClr val="000000"/>
                </a:solidFill>
                <a:latin typeface="Times New Roman" pitchFamily="18" charset="0"/>
                <a:cs typeface="Times New Roman" pitchFamily="18" charset="0"/>
              </a:rPr>
              <a:t>使用</a:t>
            </a:r>
            <a:r>
              <a:rPr lang="en-US" altLang="zh-CN" sz="3000" b="1" dirty="0">
                <a:solidFill>
                  <a:srgbClr val="000000"/>
                </a:solidFill>
                <a:latin typeface="Times New Roman" pitchFamily="18" charset="0"/>
                <a:cs typeface="Times New Roman" pitchFamily="18" charset="0"/>
              </a:rPr>
              <a:t>CPLD</a:t>
            </a:r>
            <a:r>
              <a:rPr lang="zh-CN" altLang="en-US" sz="3000" b="1" dirty="0">
                <a:solidFill>
                  <a:srgbClr val="000000"/>
                </a:solidFill>
                <a:latin typeface="Times New Roman" pitchFamily="18" charset="0"/>
                <a:cs typeface="Times New Roman" pitchFamily="18" charset="0"/>
              </a:rPr>
              <a:t>配置</a:t>
            </a:r>
            <a:r>
              <a:rPr lang="en-US" altLang="zh-CN" sz="3000" b="1" dirty="0">
                <a:solidFill>
                  <a:srgbClr val="000000"/>
                </a:solidFill>
                <a:latin typeface="Times New Roman" pitchFamily="18" charset="0"/>
                <a:cs typeface="Times New Roman" pitchFamily="18" charset="0"/>
              </a:rPr>
              <a:t>FPGA</a:t>
            </a:r>
            <a:endParaRPr lang="zh-CN" altLang="en-US" sz="3000" b="1" dirty="0">
              <a:solidFill>
                <a:srgbClr val="000000"/>
              </a:solidFill>
              <a:latin typeface="Times New Roman" pitchFamily="18" charset="0"/>
              <a:cs typeface="Times New Roman" pitchFamily="18" charset="0"/>
            </a:endParaRPr>
          </a:p>
        </p:txBody>
      </p:sp>
      <p:sp>
        <p:nvSpPr>
          <p:cNvPr id="6" name="Text Box 5"/>
          <p:cNvSpPr txBox="1">
            <a:spLocks noChangeArrowheads="1"/>
          </p:cNvSpPr>
          <p:nvPr/>
        </p:nvSpPr>
        <p:spPr bwMode="auto">
          <a:xfrm>
            <a:off x="1331268" y="4725144"/>
            <a:ext cx="7489204" cy="1006475"/>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50000"/>
              </a:spcBef>
            </a:pPr>
            <a:r>
              <a:rPr kumimoji="1" lang="zh-CN" altLang="en-US" sz="2400" b="1">
                <a:solidFill>
                  <a:srgbClr val="000000"/>
                </a:solidFill>
                <a:latin typeface="Times New Roman" pitchFamily="18" charset="0"/>
                <a:ea typeface="宋体" charset="-122"/>
              </a:rPr>
              <a:t>采用</a:t>
            </a:r>
            <a:r>
              <a:rPr kumimoji="1" lang="en-US" altLang="zh-CN" sz="2400" b="1">
                <a:solidFill>
                  <a:srgbClr val="000000"/>
                </a:solidFill>
                <a:latin typeface="Times New Roman" pitchFamily="18" charset="0"/>
                <a:ea typeface="宋体" charset="-122"/>
              </a:rPr>
              <a:t>CPLD</a:t>
            </a:r>
            <a:r>
              <a:rPr kumimoji="1" lang="zh-CN" altLang="en-US" sz="2400" b="1">
                <a:solidFill>
                  <a:srgbClr val="000000"/>
                </a:solidFill>
                <a:latin typeface="Times New Roman" pitchFamily="18" charset="0"/>
                <a:ea typeface="宋体" charset="-122"/>
              </a:rPr>
              <a:t>作为配置控制器件的</a:t>
            </a:r>
            <a:r>
              <a:rPr kumimoji="1" lang="en-US" altLang="zh-CN" sz="2400" b="1">
                <a:solidFill>
                  <a:srgbClr val="000000"/>
                </a:solidFill>
                <a:latin typeface="Times New Roman" pitchFamily="18" charset="0"/>
                <a:ea typeface="宋体" charset="-122"/>
              </a:rPr>
              <a:t>FPGA</a:t>
            </a:r>
            <a:r>
              <a:rPr kumimoji="1" lang="zh-CN" altLang="en-US" sz="2400" b="1">
                <a:solidFill>
                  <a:srgbClr val="000000"/>
                </a:solidFill>
                <a:latin typeface="Times New Roman" pitchFamily="18" charset="0"/>
                <a:ea typeface="宋体" charset="-122"/>
              </a:rPr>
              <a:t>配置电路，能很好地解决单片机配置存在的问题。</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86</a:t>
            </a:fld>
            <a:endParaRPr lang="zh-CN" altLang="en-US" dirty="0"/>
          </a:p>
        </p:txBody>
      </p:sp>
    </p:spTree>
    <p:extLst>
      <p:ext uri="{BB962C8B-B14F-4D97-AF65-F5344CB8AC3E}">
        <p14:creationId xmlns:p14="http://schemas.microsoft.com/office/powerpoint/2010/main" val="102512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dissolve">
                                      <p:cBhvr>
                                        <p:cTn id="11" dur="500"/>
                                        <p:tgtEl>
                                          <p:spTgt spid="12">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dissolve">
                                      <p:cBhvr>
                                        <p:cTn id="15" dur="500"/>
                                        <p:tgtEl>
                                          <p:spTgt spid="12">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dissolve">
                                      <p:cBhvr>
                                        <p:cTn id="19" dur="500"/>
                                        <p:tgtEl>
                                          <p:spTgt spid="1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9"/>
          <p:cNvSpPr txBox="1">
            <a:spLocks noChangeArrowheads="1"/>
          </p:cNvSpPr>
          <p:nvPr/>
        </p:nvSpPr>
        <p:spPr bwMode="auto">
          <a:xfrm>
            <a:off x="1480120" y="1415735"/>
            <a:ext cx="7412360" cy="395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ts val="0"/>
              </a:spcBef>
              <a:spcAft>
                <a:spcPts val="600"/>
              </a:spcAft>
              <a:buClr>
                <a:schemeClr val="tx1"/>
              </a:buClr>
              <a:buFont typeface="Wingdings" panose="05000000000000000000" pitchFamily="2" charset="2"/>
              <a:buChar char="Ø"/>
            </a:pPr>
            <a:r>
              <a:rPr kumimoji="1" lang="zh-CN" altLang="en-US" sz="2400" b="1" dirty="0">
                <a:solidFill>
                  <a:srgbClr val="000000"/>
                </a:solidFill>
                <a:latin typeface="Times New Roman" pitchFamily="18" charset="0"/>
                <a:ea typeface="宋体" charset="-122"/>
              </a:rPr>
              <a:t>两类配置下载方式：</a:t>
            </a:r>
            <a:endParaRPr kumimoji="1" lang="en-US" altLang="zh-CN" sz="2400" b="1" dirty="0">
              <a:solidFill>
                <a:srgbClr val="000000"/>
              </a:solidFill>
              <a:latin typeface="Times New Roman" pitchFamily="18" charset="0"/>
              <a:ea typeface="宋体" charset="-122"/>
            </a:endParaRPr>
          </a:p>
          <a:p>
            <a:pPr marL="540000" indent="-288000">
              <a:lnSpc>
                <a:spcPct val="110000"/>
              </a:lnSpc>
              <a:spcBef>
                <a:spcPts val="0"/>
              </a:spcBef>
              <a:spcAft>
                <a:spcPts val="600"/>
              </a:spcAft>
              <a:buClr>
                <a:schemeClr val="tx1"/>
              </a:buClr>
              <a:buFont typeface="Arial" panose="020B0604020202020204" pitchFamily="34" charset="0"/>
              <a:buChar char="•"/>
            </a:pPr>
            <a:r>
              <a:rPr kumimoji="1" lang="zh-CN" altLang="en-US" sz="2400" b="1" dirty="0">
                <a:solidFill>
                  <a:srgbClr val="0000FF"/>
                </a:solidFill>
                <a:latin typeface="Times New Roman" pitchFamily="18" charset="0"/>
                <a:ea typeface="宋体" charset="-122"/>
              </a:rPr>
              <a:t>主动配置方式</a:t>
            </a:r>
            <a:r>
              <a:rPr kumimoji="1" lang="zh-CN" altLang="en-US" sz="2400" b="1" dirty="0">
                <a:solidFill>
                  <a:srgbClr val="000000"/>
                </a:solidFill>
                <a:latin typeface="Times New Roman" pitchFamily="18" charset="0"/>
                <a:ea typeface="宋体" charset="-122"/>
              </a:rPr>
              <a:t>：由</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器件引导配置操作过程，它控制外部存储器和初始化过程。常用于</a:t>
            </a:r>
            <a:r>
              <a:rPr kumimoji="1" lang="zh-CN" altLang="en-US" sz="2400" b="1" dirty="0">
                <a:solidFill>
                  <a:schemeClr val="accent6">
                    <a:lumMod val="50000"/>
                  </a:schemeClr>
                </a:solidFill>
                <a:latin typeface="Times New Roman" pitchFamily="18" charset="0"/>
                <a:ea typeface="宋体" charset="-122"/>
              </a:rPr>
              <a:t>实用系统</a:t>
            </a:r>
            <a:r>
              <a:rPr kumimoji="1" lang="zh-CN" altLang="en-US" sz="2400" b="1" dirty="0">
                <a:solidFill>
                  <a:srgbClr val="000000"/>
                </a:solidFill>
                <a:latin typeface="Times New Roman" pitchFamily="18" charset="0"/>
                <a:ea typeface="宋体" charset="-122"/>
              </a:rPr>
              <a:t>中，此时</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将主动从外围专用存储芯片获得配置数据，而此芯片中的</a:t>
            </a:r>
            <a:r>
              <a:rPr kumimoji="1" lang="en-US" altLang="zh-CN" sz="2400" b="1" dirty="0">
                <a:solidFill>
                  <a:srgbClr val="000000"/>
                </a:solidFill>
                <a:latin typeface="Times New Roman" pitchFamily="18" charset="0"/>
                <a:ea typeface="宋体" charset="-122"/>
              </a:rPr>
              <a:t>FPGA</a:t>
            </a:r>
            <a:r>
              <a:rPr kumimoji="1" lang="zh-CN" altLang="en-US" sz="2400" b="1" dirty="0">
                <a:solidFill>
                  <a:srgbClr val="000000"/>
                </a:solidFill>
                <a:latin typeface="Times New Roman" pitchFamily="18" charset="0"/>
                <a:ea typeface="宋体" charset="-122"/>
              </a:rPr>
              <a:t>配置信息是用普通编程器将设计所得的</a:t>
            </a:r>
            <a:r>
              <a:rPr kumimoji="1" lang="en-US" altLang="zh-CN" sz="2400" b="1" dirty="0">
                <a:solidFill>
                  <a:srgbClr val="000000"/>
                </a:solidFill>
                <a:latin typeface="Times New Roman" pitchFamily="18" charset="0"/>
                <a:ea typeface="宋体" charset="-122"/>
              </a:rPr>
              <a:t>POF</a:t>
            </a:r>
            <a:r>
              <a:rPr kumimoji="1" lang="zh-CN" altLang="en-US" sz="2400" b="1" dirty="0">
                <a:solidFill>
                  <a:srgbClr val="000000"/>
                </a:solidFill>
                <a:latin typeface="Times New Roman" pitchFamily="18" charset="0"/>
                <a:ea typeface="宋体" charset="-122"/>
              </a:rPr>
              <a:t>格式的文件烧录进去的。</a:t>
            </a:r>
            <a:endParaRPr kumimoji="1" lang="en-US" altLang="zh-CN" sz="2400" b="1" dirty="0">
              <a:solidFill>
                <a:srgbClr val="000000"/>
              </a:solidFill>
              <a:latin typeface="Times New Roman" pitchFamily="18" charset="0"/>
              <a:ea typeface="宋体" charset="-122"/>
            </a:endParaRPr>
          </a:p>
          <a:p>
            <a:pPr marL="540000" indent="-288000">
              <a:lnSpc>
                <a:spcPct val="110000"/>
              </a:lnSpc>
              <a:spcBef>
                <a:spcPts val="0"/>
              </a:spcBef>
              <a:spcAft>
                <a:spcPts val="600"/>
              </a:spcAft>
              <a:buClr>
                <a:schemeClr val="tx1"/>
              </a:buClr>
              <a:buFont typeface="Arial" panose="020B0604020202020204" pitchFamily="34" charset="0"/>
              <a:buChar char="•"/>
            </a:pPr>
            <a:r>
              <a:rPr kumimoji="1" lang="zh-CN" altLang="en-US" sz="2400" b="1" dirty="0">
                <a:solidFill>
                  <a:srgbClr val="0000FF"/>
                </a:solidFill>
                <a:latin typeface="Times New Roman" pitchFamily="18" charset="0"/>
                <a:ea typeface="宋体" charset="-122"/>
              </a:rPr>
              <a:t>被动配置方式</a:t>
            </a:r>
            <a:r>
              <a:rPr kumimoji="1" lang="zh-CN" altLang="en-US" sz="2400" b="1" dirty="0">
                <a:solidFill>
                  <a:srgbClr val="000000"/>
                </a:solidFill>
                <a:latin typeface="Times New Roman" pitchFamily="18" charset="0"/>
                <a:ea typeface="宋体" charset="-122"/>
              </a:rPr>
              <a:t>：由外部计算机或控制器控制配置过程。常用于</a:t>
            </a:r>
            <a:r>
              <a:rPr kumimoji="1" lang="zh-CN" altLang="en-US" sz="2400" b="1" dirty="0">
                <a:solidFill>
                  <a:schemeClr val="accent6">
                    <a:lumMod val="50000"/>
                  </a:schemeClr>
                </a:solidFill>
                <a:latin typeface="Times New Roman" pitchFamily="18" charset="0"/>
                <a:ea typeface="宋体" charset="-122"/>
              </a:rPr>
              <a:t>实验或评估系统</a:t>
            </a:r>
            <a:r>
              <a:rPr kumimoji="1" lang="zh-CN" altLang="en-US" sz="2400" b="1" dirty="0">
                <a:solidFill>
                  <a:srgbClr val="000000"/>
                </a:solidFill>
                <a:latin typeface="Times New Roman" pitchFamily="18" charset="0"/>
                <a:ea typeface="宋体" charset="-122"/>
              </a:rPr>
              <a:t>中。</a:t>
            </a:r>
            <a:endParaRPr kumimoji="1" lang="en-US" altLang="zh-CN" sz="2400" b="1" dirty="0">
              <a:solidFill>
                <a:srgbClr val="000000"/>
              </a:solidFill>
              <a:latin typeface="Times New Roman" pitchFamily="18" charset="0"/>
              <a:ea typeface="宋体" charset="-122"/>
            </a:endParaRPr>
          </a:p>
        </p:txBody>
      </p:sp>
      <p:sp>
        <p:nvSpPr>
          <p:cNvPr id="5" name="Rectangle 2"/>
          <p:cNvSpPr>
            <a:spLocks noGrp="1" noChangeArrowheads="1"/>
          </p:cNvSpPr>
          <p:nvPr/>
        </p:nvSpPr>
        <p:spPr bwMode="auto">
          <a:xfrm>
            <a:off x="1174750" y="620689"/>
            <a:ext cx="78613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§2.6.5 Intel</a:t>
            </a:r>
            <a:r>
              <a:rPr lang="zh-CN" altLang="en-US" sz="3000" b="1">
                <a:solidFill>
                  <a:srgbClr val="000000"/>
                </a:solidFill>
                <a:latin typeface="Times New Roman" pitchFamily="18" charset="0"/>
                <a:cs typeface="Times New Roman" pitchFamily="18" charset="0"/>
              </a:rPr>
              <a:t>公司的</a:t>
            </a:r>
            <a:r>
              <a:rPr lang="en-US" altLang="zh-CN" sz="3000" b="1" dirty="0">
                <a:solidFill>
                  <a:srgbClr val="000000"/>
                </a:solidFill>
                <a:latin typeface="Times New Roman" pitchFamily="18" charset="0"/>
                <a:cs typeface="Times New Roman" pitchFamily="18" charset="0"/>
              </a:rPr>
              <a:t>FPGA</a:t>
            </a:r>
            <a:r>
              <a:rPr lang="zh-CN" altLang="en-US" sz="3000" b="1" dirty="0">
                <a:solidFill>
                  <a:srgbClr val="000000"/>
                </a:solidFill>
                <a:latin typeface="Times New Roman" pitchFamily="18" charset="0"/>
                <a:cs typeface="Times New Roman" pitchFamily="18" charset="0"/>
              </a:rPr>
              <a:t>配置方式</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87</a:t>
            </a:fld>
            <a:endParaRPr lang="zh-CN" altLang="en-US" dirty="0"/>
          </a:p>
        </p:txBody>
      </p:sp>
    </p:spTree>
    <p:extLst>
      <p:ext uri="{BB962C8B-B14F-4D97-AF65-F5344CB8AC3E}">
        <p14:creationId xmlns:p14="http://schemas.microsoft.com/office/powerpoint/2010/main" val="324638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09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3038897"/>
            <a:ext cx="6956425" cy="20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 name="矩形 6"/>
          <p:cNvSpPr>
            <a:spLocks noChangeArrowheads="1"/>
          </p:cNvSpPr>
          <p:nvPr/>
        </p:nvSpPr>
        <p:spPr bwMode="auto">
          <a:xfrm>
            <a:off x="1619250" y="2132856"/>
            <a:ext cx="6913563"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ct val="50000"/>
              </a:spcBef>
              <a:buNone/>
            </a:pPr>
            <a:r>
              <a:rPr lang="en-US" altLang="zh-CN" sz="2400" b="1" dirty="0">
                <a:solidFill>
                  <a:srgbClr val="008000"/>
                </a:solidFill>
                <a:latin typeface="Times New Roman" pitchFamily="18" charset="0"/>
                <a:cs typeface="Times New Roman" pitchFamily="18" charset="0"/>
              </a:rPr>
              <a:t>PLD</a:t>
            </a:r>
            <a:r>
              <a:rPr lang="zh-CN" altLang="en-US" sz="2400" b="1" dirty="0">
                <a:solidFill>
                  <a:srgbClr val="008000"/>
                </a:solidFill>
                <a:latin typeface="Times New Roman" pitchFamily="18" charset="0"/>
                <a:cs typeface="Times New Roman" pitchFamily="18" charset="0"/>
              </a:rPr>
              <a:t>是基于乘积项（与</a:t>
            </a:r>
            <a:r>
              <a:rPr lang="en-US" altLang="zh-CN" sz="2400" b="1" dirty="0">
                <a:solidFill>
                  <a:srgbClr val="008000"/>
                </a:solidFill>
                <a:latin typeface="Times New Roman" pitchFamily="18" charset="0"/>
                <a:cs typeface="Times New Roman" pitchFamily="18" charset="0"/>
              </a:rPr>
              <a:t>-</a:t>
            </a:r>
            <a:r>
              <a:rPr lang="zh-CN" altLang="en-US" sz="2400" b="1" dirty="0">
                <a:solidFill>
                  <a:srgbClr val="008000"/>
                </a:solidFill>
                <a:latin typeface="Times New Roman" pitchFamily="18" charset="0"/>
                <a:cs typeface="Times New Roman" pitchFamily="18" charset="0"/>
              </a:rPr>
              <a:t>或阵列）逻辑可编程结构。</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dirty="0"/>
          </a:p>
        </p:txBody>
      </p:sp>
      <p:sp>
        <p:nvSpPr>
          <p:cNvPr id="6" name="矩形 5"/>
          <p:cNvSpPr/>
          <p:nvPr/>
        </p:nvSpPr>
        <p:spPr>
          <a:xfrm>
            <a:off x="1259632" y="1058194"/>
            <a:ext cx="7560840" cy="498598"/>
          </a:xfrm>
          <a:prstGeom prst="rect">
            <a:avLst/>
          </a:prstGeom>
        </p:spPr>
        <p:txBody>
          <a:bodyPr wrap="square">
            <a:spAutoFit/>
          </a:bodyPr>
          <a:lstStyle/>
          <a:p>
            <a:pPr>
              <a:lnSpc>
                <a:spcPct val="110000"/>
              </a:lnSpc>
              <a:spcBef>
                <a:spcPct val="50000"/>
              </a:spcBef>
              <a:defRPr/>
            </a:pPr>
            <a:r>
              <a:rPr lang="en-US" altLang="zh-CN" sz="2400" b="1" dirty="0">
                <a:latin typeface="Times New Roman" panose="02020603050405020304" pitchFamily="18" charset="0"/>
                <a:cs typeface="Times New Roman" panose="02020603050405020304" pitchFamily="18" charset="0"/>
              </a:rPr>
              <a:t>PLD</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Programmable Logic Devices</a:t>
            </a:r>
            <a:r>
              <a:rPr lang="zh-CN" altLang="en-US" sz="2400" b="1" dirty="0">
                <a:latin typeface="Times New Roman" panose="02020603050405020304" pitchFamily="18" charset="0"/>
                <a:cs typeface="Times New Roman" panose="02020603050405020304" pitchFamily="18" charset="0"/>
              </a:rPr>
              <a:t>）可编程逻辑器件。</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913172"/>
      </p:ext>
    </p:extLst>
  </p:cSld>
  <p:clrMapOvr>
    <a:masterClrMapping/>
  </p:clrMapOvr>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10122</TotalTime>
  <Words>6184</Words>
  <Application>Microsoft Office PowerPoint</Application>
  <PresentationFormat>全屏显示(4:3)</PresentationFormat>
  <Paragraphs>813</Paragraphs>
  <Slides>87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87</vt:i4>
      </vt:variant>
    </vt:vector>
  </HeadingPairs>
  <TitlesOfParts>
    <vt:vector size="100" baseType="lpstr">
      <vt:lpstr>黑体</vt:lpstr>
      <vt:lpstr>华文新魏</vt:lpstr>
      <vt:lpstr>楷体_GB2312</vt:lpstr>
      <vt:lpstr>宋体</vt:lpstr>
      <vt:lpstr>Arial</vt:lpstr>
      <vt:lpstr>Calibri</vt:lpstr>
      <vt:lpstr>Times New Roman</vt:lpstr>
      <vt:lpstr>Wingdings</vt:lpstr>
      <vt:lpstr>1_河海大学模板</vt:lpstr>
      <vt:lpstr>Equation</vt:lpstr>
      <vt:lpstr>Visio</vt:lpstr>
      <vt:lpstr>Microsoft Visio 绘图</vt:lpstr>
      <vt:lpstr>MathType 7.0 Equation</vt:lpstr>
      <vt:lpstr>第2章  FPGA与CPLD的结构原理  </vt:lpstr>
      <vt:lpstr>PowerPoint 演示文稿</vt:lpstr>
      <vt:lpstr>PowerPoint 演示文稿</vt:lpstr>
      <vt:lpstr>§2.1  PLD概述</vt:lpstr>
      <vt:lpstr>PowerPoint 演示文稿</vt:lpstr>
      <vt:lpstr>PowerPoint 演示文稿</vt:lpstr>
      <vt:lpstr>PowerPoint 演示文稿</vt:lpstr>
      <vt:lpstr>§2.2  简单PLD结构原理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（1）寄存器模式（2种）</vt:lpstr>
      <vt:lpstr>（2）复合模式（2种）</vt:lpstr>
      <vt:lpstr>（3）简单模式（3种）</vt:lpstr>
      <vt:lpstr>（3）简单模式（3种）</vt:lpstr>
      <vt:lpstr>PowerPoint 演示文稿</vt:lpstr>
      <vt:lpstr>PowerPoint 演示文稿</vt:lpstr>
      <vt:lpstr>§2.3  CPLD的结构原理 </vt:lpstr>
      <vt:lpstr>PowerPoint 演示文稿</vt:lpstr>
      <vt:lpstr>PowerPoint 演示文稿</vt:lpstr>
      <vt:lpstr>可编程寄存器的3种时钟输入模式</vt:lpstr>
      <vt:lpstr>PowerPoint 演示文稿</vt:lpstr>
      <vt:lpstr>（1）共享逻辑扩展项</vt:lpstr>
      <vt:lpstr>（2）并行扩展项</vt:lpstr>
      <vt:lpstr>PowerPoint 演示文稿</vt:lpstr>
      <vt:lpstr>PowerPoint 演示文稿</vt:lpstr>
      <vt:lpstr>PowerPoint 演示文稿</vt:lpstr>
      <vt:lpstr>§2.4  FPGA的结构原理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（1）普通模式</vt:lpstr>
      <vt:lpstr>（2）算术模式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PLD产品概述</vt:lpstr>
      <vt:lpstr>§2.5  硬件测试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 CPLD/FPGA的编程与配置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300</cp:revision>
  <dcterms:created xsi:type="dcterms:W3CDTF">2013-05-09T03:11:05Z</dcterms:created>
  <dcterms:modified xsi:type="dcterms:W3CDTF">2024-11-20T20:16:06Z</dcterms:modified>
</cp:coreProperties>
</file>