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9"/>
  </p:notesMasterIdLst>
  <p:sldIdLst>
    <p:sldId id="285" r:id="rId2"/>
    <p:sldId id="603" r:id="rId3"/>
    <p:sldId id="702" r:id="rId4"/>
    <p:sldId id="703" r:id="rId5"/>
    <p:sldId id="700" r:id="rId6"/>
    <p:sldId id="598" r:id="rId7"/>
    <p:sldId id="599" r:id="rId8"/>
    <p:sldId id="600" r:id="rId9"/>
    <p:sldId id="601" r:id="rId10"/>
    <p:sldId id="701" r:id="rId11"/>
    <p:sldId id="604" r:id="rId12"/>
    <p:sldId id="602" r:id="rId13"/>
    <p:sldId id="605" r:id="rId14"/>
    <p:sldId id="606" r:id="rId15"/>
    <p:sldId id="607" r:id="rId16"/>
    <p:sldId id="675" r:id="rId17"/>
    <p:sldId id="608" r:id="rId18"/>
    <p:sldId id="609" r:id="rId19"/>
    <p:sldId id="610" r:id="rId20"/>
    <p:sldId id="611" r:id="rId21"/>
    <p:sldId id="612" r:id="rId22"/>
    <p:sldId id="613" r:id="rId23"/>
    <p:sldId id="614" r:id="rId24"/>
    <p:sldId id="616" r:id="rId25"/>
    <p:sldId id="615" r:id="rId26"/>
    <p:sldId id="617" r:id="rId27"/>
    <p:sldId id="618" r:id="rId28"/>
    <p:sldId id="619" r:id="rId29"/>
    <p:sldId id="620" r:id="rId30"/>
    <p:sldId id="622" r:id="rId31"/>
    <p:sldId id="676" r:id="rId32"/>
    <p:sldId id="678" r:id="rId33"/>
    <p:sldId id="624" r:id="rId34"/>
    <p:sldId id="625" r:id="rId35"/>
    <p:sldId id="626" r:id="rId36"/>
    <p:sldId id="677" r:id="rId37"/>
    <p:sldId id="680" r:id="rId38"/>
    <p:sldId id="630" r:id="rId39"/>
    <p:sldId id="679" r:id="rId40"/>
    <p:sldId id="631" r:id="rId41"/>
    <p:sldId id="632" r:id="rId42"/>
    <p:sldId id="633" r:id="rId43"/>
    <p:sldId id="634" r:id="rId44"/>
    <p:sldId id="699" r:id="rId45"/>
    <p:sldId id="635" r:id="rId46"/>
    <p:sldId id="681" r:id="rId47"/>
    <p:sldId id="636" r:id="rId48"/>
    <p:sldId id="638" r:id="rId49"/>
    <p:sldId id="637" r:id="rId50"/>
    <p:sldId id="640" r:id="rId51"/>
    <p:sldId id="641" r:id="rId52"/>
    <p:sldId id="642" r:id="rId53"/>
    <p:sldId id="643" r:id="rId54"/>
    <p:sldId id="682" r:id="rId55"/>
    <p:sldId id="644" r:id="rId56"/>
    <p:sldId id="647" r:id="rId57"/>
    <p:sldId id="648" r:id="rId58"/>
    <p:sldId id="683"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4" r:id="rId75"/>
    <p:sldId id="665" r:id="rId76"/>
    <p:sldId id="666" r:id="rId77"/>
    <p:sldId id="667" r:id="rId78"/>
    <p:sldId id="668" r:id="rId79"/>
    <p:sldId id="669" r:id="rId80"/>
    <p:sldId id="705" r:id="rId81"/>
    <p:sldId id="670" r:id="rId82"/>
    <p:sldId id="673" r:id="rId83"/>
    <p:sldId id="671" r:id="rId84"/>
    <p:sldId id="706" r:id="rId85"/>
    <p:sldId id="687" r:id="rId86"/>
    <p:sldId id="688" r:id="rId87"/>
    <p:sldId id="689" r:id="rId88"/>
    <p:sldId id="690" r:id="rId89"/>
    <p:sldId id="704" r:id="rId90"/>
    <p:sldId id="691" r:id="rId91"/>
    <p:sldId id="692" r:id="rId92"/>
    <p:sldId id="693" r:id="rId93"/>
    <p:sldId id="694" r:id="rId94"/>
    <p:sldId id="696" r:id="rId95"/>
    <p:sldId id="698" r:id="rId96"/>
    <p:sldId id="684" r:id="rId97"/>
    <p:sldId id="685" r:id="rId9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FF"/>
    <a:srgbClr val="009A00"/>
    <a:srgbClr val="CC00CC"/>
    <a:srgbClr val="00B000"/>
    <a:srgbClr val="008000"/>
    <a:srgbClr val="00CC00"/>
    <a:srgbClr val="FFFF99"/>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7D306-B7AE-44DC-8819-396FCD0B8349}" v="342" dt="2024-11-27T12:10:04.98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5214" autoAdjust="0"/>
  </p:normalViewPr>
  <p:slideViewPr>
    <p:cSldViewPr>
      <p:cViewPr varScale="1">
        <p:scale>
          <a:sx n="91" d="100"/>
          <a:sy n="91" d="100"/>
        </p:scale>
        <p:origin x="1024"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liu" userId="359b3e71f01e7129" providerId="LiveId" clId="{00A3C0E7-9E5A-445D-8BB1-66B2CCF1F9C6}"/>
    <pc:docChg chg="modSld">
      <pc:chgData name="helen liu" userId="359b3e71f01e7129" providerId="LiveId" clId="{00A3C0E7-9E5A-445D-8BB1-66B2CCF1F9C6}" dt="2023-08-18T07:34:54.061" v="9" actId="20577"/>
      <pc:docMkLst>
        <pc:docMk/>
      </pc:docMkLst>
      <pc:sldChg chg="modSp">
        <pc:chgData name="helen liu" userId="359b3e71f01e7129" providerId="LiveId" clId="{00A3C0E7-9E5A-445D-8BB1-66B2CCF1F9C6}" dt="2023-08-18T07:21:47.546" v="4" actId="20577"/>
        <pc:sldMkLst>
          <pc:docMk/>
          <pc:sldMk cId="731542838" sldId="666"/>
        </pc:sldMkLst>
      </pc:sldChg>
      <pc:sldChg chg="modSp">
        <pc:chgData name="helen liu" userId="359b3e71f01e7129" providerId="LiveId" clId="{00A3C0E7-9E5A-445D-8BB1-66B2CCF1F9C6}" dt="2023-08-18T07:34:54.061" v="9" actId="20577"/>
        <pc:sldMkLst>
          <pc:docMk/>
          <pc:sldMk cId="4206488688" sldId="667"/>
        </pc:sldMkLst>
      </pc:sldChg>
    </pc:docChg>
  </pc:docChgLst>
  <pc:docChgLst>
    <pc:chgData name="helen liu" userId="359b3e71f01e7129" providerId="LiveId" clId="{A277D306-B7AE-44DC-8819-396FCD0B8349}"/>
    <pc:docChg chg="undo custSel addSld delSld modSld">
      <pc:chgData name="helen liu" userId="359b3e71f01e7129" providerId="LiveId" clId="{A277D306-B7AE-44DC-8819-396FCD0B8349}" dt="2024-11-27T12:10:04.986" v="479" actId="207"/>
      <pc:docMkLst>
        <pc:docMk/>
      </pc:docMkLst>
      <pc:sldChg chg="modAnim">
        <pc:chgData name="helen liu" userId="359b3e71f01e7129" providerId="LiveId" clId="{A277D306-B7AE-44DC-8819-396FCD0B8349}" dt="2024-11-27T11:40:48.891" v="341"/>
        <pc:sldMkLst>
          <pc:docMk/>
          <pc:sldMk cId="356000677" sldId="661"/>
        </pc:sldMkLst>
      </pc:sldChg>
      <pc:sldChg chg="modAnim">
        <pc:chgData name="helen liu" userId="359b3e71f01e7129" providerId="LiveId" clId="{A277D306-B7AE-44DC-8819-396FCD0B8349}" dt="2024-11-27T11:41:00.053" v="342"/>
        <pc:sldMkLst>
          <pc:docMk/>
          <pc:sldMk cId="4206488688" sldId="667"/>
        </pc:sldMkLst>
      </pc:sldChg>
      <pc:sldChg chg="modSp mod">
        <pc:chgData name="helen liu" userId="359b3e71f01e7129" providerId="LiveId" clId="{A277D306-B7AE-44DC-8819-396FCD0B8349}" dt="2024-11-27T02:22:43.143" v="4"/>
        <pc:sldMkLst>
          <pc:docMk/>
          <pc:sldMk cId="1697363451" sldId="684"/>
        </pc:sldMkLst>
        <pc:spChg chg="mod">
          <ac:chgData name="helen liu" userId="359b3e71f01e7129" providerId="LiveId" clId="{A277D306-B7AE-44DC-8819-396FCD0B8349}" dt="2024-11-27T02:22:43.143" v="4"/>
          <ac:spMkLst>
            <pc:docMk/>
            <pc:sldMk cId="1697363451" sldId="684"/>
            <ac:spMk id="7" creationId="{00000000-0000-0000-0000-000000000000}"/>
          </ac:spMkLst>
        </pc:spChg>
      </pc:sldChg>
      <pc:sldChg chg="modSp mod">
        <pc:chgData name="helen liu" userId="359b3e71f01e7129" providerId="LiveId" clId="{A277D306-B7AE-44DC-8819-396FCD0B8349}" dt="2024-11-27T02:22:52.608" v="9"/>
        <pc:sldMkLst>
          <pc:docMk/>
          <pc:sldMk cId="3378362473" sldId="685"/>
        </pc:sldMkLst>
        <pc:spChg chg="mod">
          <ac:chgData name="helen liu" userId="359b3e71f01e7129" providerId="LiveId" clId="{A277D306-B7AE-44DC-8819-396FCD0B8349}" dt="2024-11-27T02:22:52.608" v="9"/>
          <ac:spMkLst>
            <pc:docMk/>
            <pc:sldMk cId="3378362473" sldId="685"/>
            <ac:spMk id="7" creationId="{00000000-0000-0000-0000-000000000000}"/>
          </ac:spMkLst>
        </pc:spChg>
      </pc:sldChg>
      <pc:sldChg chg="addSp modSp add mod modAnim">
        <pc:chgData name="helen liu" userId="359b3e71f01e7129" providerId="LiveId" clId="{A277D306-B7AE-44DC-8819-396FCD0B8349}" dt="2024-11-27T10:41:09.428" v="339"/>
        <pc:sldMkLst>
          <pc:docMk/>
          <pc:sldMk cId="1120106242" sldId="705"/>
        </pc:sldMkLst>
        <pc:spChg chg="add mod">
          <ac:chgData name="helen liu" userId="359b3e71f01e7129" providerId="LiveId" clId="{A277D306-B7AE-44DC-8819-396FCD0B8349}" dt="2024-11-27T10:38:42.033" v="239" actId="1035"/>
          <ac:spMkLst>
            <pc:docMk/>
            <pc:sldMk cId="1120106242" sldId="705"/>
            <ac:spMk id="2" creationId="{EE0B8E46-BF52-4FA1-36FD-53FA7AB76134}"/>
          </ac:spMkLst>
        </pc:spChg>
        <pc:spChg chg="add mod">
          <ac:chgData name="helen liu" userId="359b3e71f01e7129" providerId="LiveId" clId="{A277D306-B7AE-44DC-8819-396FCD0B8349}" dt="2024-11-27T10:40:18.088" v="335" actId="1038"/>
          <ac:spMkLst>
            <pc:docMk/>
            <pc:sldMk cId="1120106242" sldId="705"/>
            <ac:spMk id="3" creationId="{DF2D85FB-8519-5A57-E1BF-5655C0ED6695}"/>
          </ac:spMkLst>
        </pc:spChg>
        <pc:spChg chg="add mod">
          <ac:chgData name="helen liu" userId="359b3e71f01e7129" providerId="LiveId" clId="{A277D306-B7AE-44DC-8819-396FCD0B8349}" dt="2024-11-27T10:40:18.088" v="335" actId="1038"/>
          <ac:spMkLst>
            <pc:docMk/>
            <pc:sldMk cId="1120106242" sldId="705"/>
            <ac:spMk id="5" creationId="{1EA3D96F-2CD4-6318-0A96-BF85F82A2615}"/>
          </ac:spMkLst>
        </pc:spChg>
        <pc:spChg chg="mod">
          <ac:chgData name="helen liu" userId="359b3e71f01e7129" providerId="LiveId" clId="{A277D306-B7AE-44DC-8819-396FCD0B8349}" dt="2024-11-27T10:40:09.674" v="329" actId="14100"/>
          <ac:spMkLst>
            <pc:docMk/>
            <pc:sldMk cId="1120106242" sldId="705"/>
            <ac:spMk id="9" creationId="{F3350594-FE6F-3DAA-A123-0C138F1D1DD6}"/>
          </ac:spMkLst>
        </pc:spChg>
      </pc:sldChg>
      <pc:sldChg chg="delSp modSp add mod delAnim">
        <pc:chgData name="helen liu" userId="359b3e71f01e7129" providerId="LiveId" clId="{A277D306-B7AE-44DC-8819-396FCD0B8349}" dt="2024-11-27T12:10:04.986" v="479" actId="207"/>
        <pc:sldMkLst>
          <pc:docMk/>
          <pc:sldMk cId="662388831" sldId="706"/>
        </pc:sldMkLst>
        <pc:spChg chg="del">
          <ac:chgData name="helen liu" userId="359b3e71f01e7129" providerId="LiveId" clId="{A277D306-B7AE-44DC-8819-396FCD0B8349}" dt="2024-11-27T12:05:26.712" v="345" actId="478"/>
          <ac:spMkLst>
            <pc:docMk/>
            <pc:sldMk cId="662388831" sldId="706"/>
            <ac:spMk id="2" creationId="{33E07BB4-9E70-F5D2-FB22-8DE810D03F3E}"/>
          </ac:spMkLst>
        </pc:spChg>
        <pc:spChg chg="del">
          <ac:chgData name="helen liu" userId="359b3e71f01e7129" providerId="LiveId" clId="{A277D306-B7AE-44DC-8819-396FCD0B8349}" dt="2024-11-27T12:05:26.712" v="345" actId="478"/>
          <ac:spMkLst>
            <pc:docMk/>
            <pc:sldMk cId="662388831" sldId="706"/>
            <ac:spMk id="3" creationId="{BF3E5F11-79C6-0B4E-546D-DE928EDE3222}"/>
          </ac:spMkLst>
        </pc:spChg>
        <pc:spChg chg="mod">
          <ac:chgData name="helen liu" userId="359b3e71f01e7129" providerId="LiveId" clId="{A277D306-B7AE-44DC-8819-396FCD0B8349}" dt="2024-11-27T12:09:49.687" v="477" actId="1035"/>
          <ac:spMkLst>
            <pc:docMk/>
            <pc:sldMk cId="662388831" sldId="706"/>
            <ac:spMk id="8" creationId="{4C28FFFD-2FF9-035F-5316-039D27C98A70}"/>
          </ac:spMkLst>
        </pc:spChg>
        <pc:spChg chg="del">
          <ac:chgData name="helen liu" userId="359b3e71f01e7129" providerId="LiveId" clId="{A277D306-B7AE-44DC-8819-396FCD0B8349}" dt="2024-11-27T12:05:22.826" v="344" actId="478"/>
          <ac:spMkLst>
            <pc:docMk/>
            <pc:sldMk cId="662388831" sldId="706"/>
            <ac:spMk id="10" creationId="{DEBED750-8CEC-7C0E-0CB5-098A96072C99}"/>
          </ac:spMkLst>
        </pc:spChg>
        <pc:spChg chg="mod">
          <ac:chgData name="helen liu" userId="359b3e71f01e7129" providerId="LiveId" clId="{A277D306-B7AE-44DC-8819-396FCD0B8349}" dt="2024-11-27T12:09:41.177" v="470" actId="20577"/>
          <ac:spMkLst>
            <pc:docMk/>
            <pc:sldMk cId="662388831" sldId="706"/>
            <ac:spMk id="11" creationId="{8D4CA5CB-A18C-D7C2-0917-0330AB9BAC0D}"/>
          </ac:spMkLst>
        </pc:spChg>
        <pc:spChg chg="mod">
          <ac:chgData name="helen liu" userId="359b3e71f01e7129" providerId="LiveId" clId="{A277D306-B7AE-44DC-8819-396FCD0B8349}" dt="2024-11-27T12:09:39.191" v="469" actId="20577"/>
          <ac:spMkLst>
            <pc:docMk/>
            <pc:sldMk cId="662388831" sldId="706"/>
            <ac:spMk id="12" creationId="{A8CFFE9D-49E6-CD39-7CD2-27F9C179DF8C}"/>
          </ac:spMkLst>
        </pc:spChg>
        <pc:spChg chg="mod">
          <ac:chgData name="helen liu" userId="359b3e71f01e7129" providerId="LiveId" clId="{A277D306-B7AE-44DC-8819-396FCD0B8349}" dt="2024-11-27T12:10:04.986" v="479" actId="207"/>
          <ac:spMkLst>
            <pc:docMk/>
            <pc:sldMk cId="662388831" sldId="706"/>
            <ac:spMk id="14" creationId="{31031452-CB0E-93C6-010B-84789D6522F8}"/>
          </ac:spMkLst>
        </pc:spChg>
      </pc:sldChg>
      <pc:sldChg chg="addSp delSp modSp add del mod modAnim">
        <pc:chgData name="helen liu" userId="359b3e71f01e7129" providerId="LiveId" clId="{A277D306-B7AE-44DC-8819-396FCD0B8349}" dt="2024-11-27T10:41:31.914" v="340" actId="47"/>
        <pc:sldMkLst>
          <pc:docMk/>
          <pc:sldMk cId="1868704840" sldId="706"/>
        </pc:sldMkLst>
        <pc:spChg chg="del">
          <ac:chgData name="helen liu" userId="359b3e71f01e7129" providerId="LiveId" clId="{A277D306-B7AE-44DC-8819-396FCD0B8349}" dt="2024-11-27T10:36:13.416" v="197" actId="478"/>
          <ac:spMkLst>
            <pc:docMk/>
            <pc:sldMk cId="1868704840" sldId="706"/>
            <ac:spMk id="2" creationId="{AF11AD9C-CD91-26EF-1F2B-363B3FC22CA0}"/>
          </ac:spMkLst>
        </pc:spChg>
        <pc:spChg chg="add del mod">
          <ac:chgData name="helen liu" userId="359b3e71f01e7129" providerId="LiveId" clId="{A277D306-B7AE-44DC-8819-396FCD0B8349}" dt="2024-11-27T10:38:49.754" v="243" actId="21"/>
          <ac:spMkLst>
            <pc:docMk/>
            <pc:sldMk cId="1868704840" sldId="706"/>
            <ac:spMk id="3" creationId="{DF2D85FB-8519-5A57-E1BF-5655C0ED6695}"/>
          </ac:spMkLst>
        </pc:spChg>
        <pc:spChg chg="add del mod">
          <ac:chgData name="helen liu" userId="359b3e71f01e7129" providerId="LiveId" clId="{A277D306-B7AE-44DC-8819-396FCD0B8349}" dt="2024-11-27T10:38:49.754" v="243" actId="21"/>
          <ac:spMkLst>
            <pc:docMk/>
            <pc:sldMk cId="1868704840" sldId="706"/>
            <ac:spMk id="5" creationId="{1EA3D96F-2CD4-6318-0A96-BF85F82A2615}"/>
          </ac:spMkLst>
        </pc:spChg>
        <pc:spChg chg="del">
          <ac:chgData name="helen liu" userId="359b3e71f01e7129" providerId="LiveId" clId="{A277D306-B7AE-44DC-8819-396FCD0B8349}" dt="2024-11-27T10:36:13.416" v="197" actId="478"/>
          <ac:spMkLst>
            <pc:docMk/>
            <pc:sldMk cId="1868704840" sldId="706"/>
            <ac:spMk id="9" creationId="{FA3E6986-B9DE-13FB-4F07-92EA4F629EA1}"/>
          </ac:spMkLst>
        </pc:spChg>
      </pc:sldChg>
    </pc:docChg>
  </pc:docChgLst>
  <pc:docChgLst>
    <pc:chgData name="liu helen" userId="359b3e71f01e7129" providerId="LiveId" clId="{BB47B99A-D1C9-424C-AFF7-7E815C29BDB0}"/>
    <pc:docChg chg="modSld">
      <pc:chgData name="liu helen" userId="359b3e71f01e7129" providerId="LiveId" clId="{BB47B99A-D1C9-424C-AFF7-7E815C29BDB0}" dt="2020-05-06T17:01:34.117" v="12"/>
      <pc:docMkLst>
        <pc:docMk/>
      </pc:docMkLst>
      <pc:sldChg chg="modSp">
        <pc:chgData name="liu helen" userId="359b3e71f01e7129" providerId="LiveId" clId="{BB47B99A-D1C9-424C-AFF7-7E815C29BDB0}" dt="2020-05-06T17:01:34.117" v="12"/>
        <pc:sldMkLst>
          <pc:docMk/>
          <pc:sldMk cId="1224722880" sldId="698"/>
        </pc:sldMkLst>
      </pc:sldChg>
    </pc:docChg>
  </pc:docChgLst>
  <pc:docChgLst>
    <pc:chgData name="liu helen" userId="359b3e71f01e7129" providerId="LiveId" clId="{6502DD82-2E79-4566-B0AA-0C01F24C6216}"/>
    <pc:docChg chg="custSel addSld delSld modSld sldOrd">
      <pc:chgData name="liu helen" userId="359b3e71f01e7129" providerId="LiveId" clId="{6502DD82-2E79-4566-B0AA-0C01F24C6216}" dt="2020-04-29T09:54:13.058" v="66" actId="400"/>
      <pc:docMkLst>
        <pc:docMk/>
      </pc:docMkLst>
      <pc:sldChg chg="del">
        <pc:chgData name="liu helen" userId="359b3e71f01e7129" providerId="LiveId" clId="{6502DD82-2E79-4566-B0AA-0C01F24C6216}" dt="2020-04-22T19:59:42.151" v="6" actId="47"/>
        <pc:sldMkLst>
          <pc:docMk/>
          <pc:sldMk cId="0" sldId="286"/>
        </pc:sldMkLst>
      </pc:sldChg>
      <pc:sldChg chg="addSp delSp modSp ord">
        <pc:chgData name="liu helen" userId="359b3e71f01e7129" providerId="LiveId" clId="{6502DD82-2E79-4566-B0AA-0C01F24C6216}" dt="2020-04-22T20:01:52.604" v="40" actId="14100"/>
        <pc:sldMkLst>
          <pc:docMk/>
          <pc:sldMk cId="1055064364" sldId="603"/>
        </pc:sldMkLst>
      </pc:sldChg>
      <pc:sldChg chg="del">
        <pc:chgData name="liu helen" userId="359b3e71f01e7129" providerId="LiveId" clId="{6502DD82-2E79-4566-B0AA-0C01F24C6216}" dt="2020-04-22T11:37:58.433" v="0" actId="47"/>
        <pc:sldMkLst>
          <pc:docMk/>
          <pc:sldMk cId="1697363451" sldId="684"/>
        </pc:sldMkLst>
      </pc:sldChg>
      <pc:sldChg chg="modSp del">
        <pc:chgData name="liu helen" userId="359b3e71f01e7129" providerId="LiveId" clId="{6502DD82-2E79-4566-B0AA-0C01F24C6216}" dt="2020-04-29T09:54:13.058" v="66" actId="400"/>
        <pc:sldMkLst>
          <pc:docMk/>
          <pc:sldMk cId="3378362473" sldId="685"/>
        </pc:sldMkLst>
      </pc:sldChg>
      <pc:sldChg chg="add">
        <pc:chgData name="liu helen" userId="359b3e71f01e7129" providerId="LiveId" clId="{6502DD82-2E79-4566-B0AA-0C01F24C6216}" dt="2020-04-22T19:58:46.278" v="2"/>
        <pc:sldMkLst>
          <pc:docMk/>
          <pc:sldMk cId="2787687932" sldId="700"/>
        </pc:sldMkLst>
      </pc:sldChg>
      <pc:sldChg chg="add">
        <pc:chgData name="liu helen" userId="359b3e71f01e7129" providerId="LiveId" clId="{6502DD82-2E79-4566-B0AA-0C01F24C6216}" dt="2020-04-22T19:59:35.043" v="3"/>
        <pc:sldMkLst>
          <pc:docMk/>
          <pc:sldMk cId="190331745" sldId="701"/>
        </pc:sldMkLst>
      </pc:sldChg>
      <pc:sldChg chg="delSp modSp add">
        <pc:chgData name="liu helen" userId="359b3e71f01e7129" providerId="LiveId" clId="{6502DD82-2E79-4566-B0AA-0C01F24C6216}" dt="2020-04-22T20:02:48.279" v="58" actId="20577"/>
        <pc:sldMkLst>
          <pc:docMk/>
          <pc:sldMk cId="1665040414" sldId="702"/>
        </pc:sldMkLst>
      </pc:sldChg>
      <pc:sldChg chg="modSp add">
        <pc:chgData name="liu helen" userId="359b3e71f01e7129" providerId="LiveId" clId="{6502DD82-2E79-4566-B0AA-0C01F24C6216}" dt="2020-04-22T20:05:01.618" v="65" actId="948"/>
        <pc:sldMkLst>
          <pc:docMk/>
          <pc:sldMk cId="3955030354" sldId="703"/>
        </pc:sldMkLst>
      </pc:sldChg>
    </pc:docChg>
  </pc:docChgLst>
  <pc:docChgLst>
    <pc:chgData name="liu helen" userId="359b3e71f01e7129" providerId="LiveId" clId="{25E00692-9F81-45F8-9D51-A6471CBFAC7B}"/>
    <pc:docChg chg="undo custSel addSld delSld modSld">
      <pc:chgData name="liu helen" userId="359b3e71f01e7129" providerId="LiveId" clId="{25E00692-9F81-45F8-9D51-A6471CBFAC7B}" dt="2019-04-29T07:38:58.524" v="79" actId="207"/>
      <pc:docMkLst>
        <pc:docMk/>
      </pc:docMkLst>
      <pc:sldChg chg="modSp">
        <pc:chgData name="liu helen" userId="359b3e71f01e7129" providerId="LiveId" clId="{25E00692-9F81-45F8-9D51-A6471CBFAC7B}" dt="2019-04-27T21:49:30.267" v="21" actId="20577"/>
        <pc:sldMkLst>
          <pc:docMk/>
          <pc:sldMk cId="2524025905" sldId="626"/>
        </pc:sldMkLst>
      </pc:sldChg>
      <pc:sldChg chg="modSp">
        <pc:chgData name="liu helen" userId="359b3e71f01e7129" providerId="LiveId" clId="{25E00692-9F81-45F8-9D51-A6471CBFAC7B}" dt="2019-04-27T21:40:10.960" v="18"/>
        <pc:sldMkLst>
          <pc:docMk/>
          <pc:sldMk cId="303096366" sldId="642"/>
        </pc:sldMkLst>
      </pc:sldChg>
      <pc:sldChg chg="modSp">
        <pc:chgData name="liu helen" userId="359b3e71f01e7129" providerId="LiveId" clId="{25E00692-9F81-45F8-9D51-A6471CBFAC7B}" dt="2019-04-29T02:36:42.798" v="31" actId="207"/>
        <pc:sldMkLst>
          <pc:docMk/>
          <pc:sldMk cId="727988639" sldId="649"/>
        </pc:sldMkLst>
      </pc:sldChg>
      <pc:sldChg chg="modSp">
        <pc:chgData name="liu helen" userId="359b3e71f01e7129" providerId="LiveId" clId="{25E00692-9F81-45F8-9D51-A6471CBFAC7B}" dt="2019-04-29T05:35:17.675" v="33" actId="1076"/>
        <pc:sldMkLst>
          <pc:docMk/>
          <pc:sldMk cId="1367057684" sldId="664"/>
        </pc:sldMkLst>
      </pc:sldChg>
      <pc:sldChg chg="modSp">
        <pc:chgData name="liu helen" userId="359b3e71f01e7129" providerId="LiveId" clId="{25E00692-9F81-45F8-9D51-A6471CBFAC7B}" dt="2019-04-28T01:45:06.790" v="23" actId="313"/>
        <pc:sldMkLst>
          <pc:docMk/>
          <pc:sldMk cId="1297639767" sldId="677"/>
        </pc:sldMkLst>
      </pc:sldChg>
      <pc:sldChg chg="modSp">
        <pc:chgData name="liu helen" userId="359b3e71f01e7129" providerId="LiveId" clId="{25E00692-9F81-45F8-9D51-A6471CBFAC7B}" dt="2019-04-29T02:36:13.014" v="28" actId="207"/>
        <pc:sldMkLst>
          <pc:docMk/>
          <pc:sldMk cId="2254758920" sldId="683"/>
        </pc:sldMkLst>
      </pc:sldChg>
      <pc:sldChg chg="delSp modSp delAnim">
        <pc:chgData name="liu helen" userId="359b3e71f01e7129" providerId="LiveId" clId="{25E00692-9F81-45F8-9D51-A6471CBFAC7B}" dt="2019-04-29T07:23:46.493" v="49" actId="478"/>
        <pc:sldMkLst>
          <pc:docMk/>
          <pc:sldMk cId="2545832059" sldId="691"/>
        </pc:sldMkLst>
      </pc:sldChg>
      <pc:sldChg chg="delSp modSp delAnim">
        <pc:chgData name="liu helen" userId="359b3e71f01e7129" providerId="LiveId" clId="{25E00692-9F81-45F8-9D51-A6471CBFAC7B}" dt="2019-04-29T07:27:48.760" v="59" actId="478"/>
        <pc:sldMkLst>
          <pc:docMk/>
          <pc:sldMk cId="182095540" sldId="692"/>
        </pc:sldMkLst>
      </pc:sldChg>
      <pc:sldChg chg="modSp">
        <pc:chgData name="liu helen" userId="359b3e71f01e7129" providerId="LiveId" clId="{25E00692-9F81-45F8-9D51-A6471CBFAC7B}" dt="2019-04-29T07:36:32.622" v="66" actId="167"/>
        <pc:sldMkLst>
          <pc:docMk/>
          <pc:sldMk cId="879140403" sldId="696"/>
        </pc:sldMkLst>
      </pc:sldChg>
      <pc:sldChg chg="modSp">
        <pc:chgData name="liu helen" userId="359b3e71f01e7129" providerId="LiveId" clId="{25E00692-9F81-45F8-9D51-A6471CBFAC7B}" dt="2019-04-29T07:38:58.524" v="79" actId="207"/>
        <pc:sldMkLst>
          <pc:docMk/>
          <pc:sldMk cId="1224722880" sldId="698"/>
        </pc:sldMkLst>
      </pc:sldChg>
      <pc:sldChg chg="modSp">
        <pc:chgData name="liu helen" userId="359b3e71f01e7129" providerId="LiveId" clId="{25E00692-9F81-45F8-9D51-A6471CBFAC7B}" dt="2019-04-27T21:23:47.038" v="15"/>
        <pc:sldMkLst>
          <pc:docMk/>
          <pc:sldMk cId="4028046287" sldId="699"/>
        </pc:sldMkLst>
      </pc:sldChg>
      <pc:sldChg chg="delSp add del delAnim">
        <pc:chgData name="liu helen" userId="359b3e71f01e7129" providerId="LiveId" clId="{25E00692-9F81-45F8-9D51-A6471CBFAC7B}" dt="2019-04-29T07:37:12.826" v="69" actId="2696"/>
        <pc:sldMkLst>
          <pc:docMk/>
          <pc:sldMk cId="262679478" sldId="700"/>
        </pc:sldMkLst>
      </pc:sldChg>
    </pc:docChg>
  </pc:docChgLst>
  <pc:docChgLst>
    <pc:chgData name="helen liu" userId="359b3e71f01e7129" providerId="LiveId" clId="{DACA1CEE-B5AD-4A12-B986-A5BA9AF9C6C3}"/>
    <pc:docChg chg="modSld">
      <pc:chgData name="helen liu" userId="359b3e71f01e7129" providerId="LiveId" clId="{DACA1CEE-B5AD-4A12-B986-A5BA9AF9C6C3}" dt="2024-08-22T06:59:49.283" v="105" actId="20577"/>
      <pc:docMkLst>
        <pc:docMk/>
      </pc:docMkLst>
      <pc:sldChg chg="delSp">
        <pc:chgData name="helen liu" userId="359b3e71f01e7129" providerId="LiveId" clId="{DACA1CEE-B5AD-4A12-B986-A5BA9AF9C6C3}" dt="2024-08-22T06:50:42.183" v="0" actId="478"/>
        <pc:sldMkLst>
          <pc:docMk/>
          <pc:sldMk cId="0" sldId="285"/>
        </pc:sldMkLst>
      </pc:sldChg>
      <pc:sldChg chg="delSp">
        <pc:chgData name="helen liu" userId="359b3e71f01e7129" providerId="LiveId" clId="{DACA1CEE-B5AD-4A12-B986-A5BA9AF9C6C3}" dt="2024-08-22T06:50:47.341" v="5" actId="478"/>
        <pc:sldMkLst>
          <pc:docMk/>
          <pc:sldMk cId="2451920918" sldId="598"/>
        </pc:sldMkLst>
      </pc:sldChg>
      <pc:sldChg chg="delSp">
        <pc:chgData name="helen liu" userId="359b3e71f01e7129" providerId="LiveId" clId="{DACA1CEE-B5AD-4A12-B986-A5BA9AF9C6C3}" dt="2024-08-22T06:50:48.529" v="6" actId="478"/>
        <pc:sldMkLst>
          <pc:docMk/>
          <pc:sldMk cId="1397337160" sldId="599"/>
        </pc:sldMkLst>
      </pc:sldChg>
      <pc:sldChg chg="delSp">
        <pc:chgData name="helen liu" userId="359b3e71f01e7129" providerId="LiveId" clId="{DACA1CEE-B5AD-4A12-B986-A5BA9AF9C6C3}" dt="2024-08-22T06:50:49.920" v="7" actId="478"/>
        <pc:sldMkLst>
          <pc:docMk/>
          <pc:sldMk cId="2630173142" sldId="600"/>
        </pc:sldMkLst>
      </pc:sldChg>
      <pc:sldChg chg="delSp">
        <pc:chgData name="helen liu" userId="359b3e71f01e7129" providerId="LiveId" clId="{DACA1CEE-B5AD-4A12-B986-A5BA9AF9C6C3}" dt="2024-08-22T06:50:51.040" v="8" actId="478"/>
        <pc:sldMkLst>
          <pc:docMk/>
          <pc:sldMk cId="974892627" sldId="601"/>
        </pc:sldMkLst>
      </pc:sldChg>
      <pc:sldChg chg="delSp">
        <pc:chgData name="helen liu" userId="359b3e71f01e7129" providerId="LiveId" clId="{DACA1CEE-B5AD-4A12-B986-A5BA9AF9C6C3}" dt="2024-08-22T06:50:54.108" v="11" actId="478"/>
        <pc:sldMkLst>
          <pc:docMk/>
          <pc:sldMk cId="1846632290" sldId="602"/>
        </pc:sldMkLst>
      </pc:sldChg>
      <pc:sldChg chg="delSp">
        <pc:chgData name="helen liu" userId="359b3e71f01e7129" providerId="LiveId" clId="{DACA1CEE-B5AD-4A12-B986-A5BA9AF9C6C3}" dt="2024-08-22T06:50:43.282" v="1" actId="478"/>
        <pc:sldMkLst>
          <pc:docMk/>
          <pc:sldMk cId="1055064364" sldId="603"/>
        </pc:sldMkLst>
      </pc:sldChg>
      <pc:sldChg chg="delSp">
        <pc:chgData name="helen liu" userId="359b3e71f01e7129" providerId="LiveId" clId="{DACA1CEE-B5AD-4A12-B986-A5BA9AF9C6C3}" dt="2024-08-22T06:50:52.982" v="10" actId="478"/>
        <pc:sldMkLst>
          <pc:docMk/>
          <pc:sldMk cId="1394097745" sldId="604"/>
        </pc:sldMkLst>
      </pc:sldChg>
      <pc:sldChg chg="delSp">
        <pc:chgData name="helen liu" userId="359b3e71f01e7129" providerId="LiveId" clId="{DACA1CEE-B5AD-4A12-B986-A5BA9AF9C6C3}" dt="2024-08-22T06:50:55.296" v="12" actId="478"/>
        <pc:sldMkLst>
          <pc:docMk/>
          <pc:sldMk cId="1426259457" sldId="605"/>
        </pc:sldMkLst>
      </pc:sldChg>
      <pc:sldChg chg="delSp">
        <pc:chgData name="helen liu" userId="359b3e71f01e7129" providerId="LiveId" clId="{DACA1CEE-B5AD-4A12-B986-A5BA9AF9C6C3}" dt="2024-08-22T06:50:56.388" v="13" actId="478"/>
        <pc:sldMkLst>
          <pc:docMk/>
          <pc:sldMk cId="2932716479" sldId="606"/>
        </pc:sldMkLst>
      </pc:sldChg>
      <pc:sldChg chg="delSp">
        <pc:chgData name="helen liu" userId="359b3e71f01e7129" providerId="LiveId" clId="{DACA1CEE-B5AD-4A12-B986-A5BA9AF9C6C3}" dt="2024-08-22T06:50:57.589" v="14" actId="478"/>
        <pc:sldMkLst>
          <pc:docMk/>
          <pc:sldMk cId="1205373463" sldId="607"/>
        </pc:sldMkLst>
      </pc:sldChg>
      <pc:sldChg chg="delSp">
        <pc:chgData name="helen liu" userId="359b3e71f01e7129" providerId="LiveId" clId="{DACA1CEE-B5AD-4A12-B986-A5BA9AF9C6C3}" dt="2024-08-22T06:51:00.122" v="16" actId="478"/>
        <pc:sldMkLst>
          <pc:docMk/>
          <pc:sldMk cId="467265507" sldId="608"/>
        </pc:sldMkLst>
      </pc:sldChg>
      <pc:sldChg chg="delSp">
        <pc:chgData name="helen liu" userId="359b3e71f01e7129" providerId="LiveId" clId="{DACA1CEE-B5AD-4A12-B986-A5BA9AF9C6C3}" dt="2024-08-22T06:51:01.625" v="17" actId="478"/>
        <pc:sldMkLst>
          <pc:docMk/>
          <pc:sldMk cId="151531435" sldId="609"/>
        </pc:sldMkLst>
      </pc:sldChg>
      <pc:sldChg chg="delSp">
        <pc:chgData name="helen liu" userId="359b3e71f01e7129" providerId="LiveId" clId="{DACA1CEE-B5AD-4A12-B986-A5BA9AF9C6C3}" dt="2024-08-22T06:51:03.203" v="18" actId="478"/>
        <pc:sldMkLst>
          <pc:docMk/>
          <pc:sldMk cId="4206483803" sldId="610"/>
        </pc:sldMkLst>
      </pc:sldChg>
      <pc:sldChg chg="delSp">
        <pc:chgData name="helen liu" userId="359b3e71f01e7129" providerId="LiveId" clId="{DACA1CEE-B5AD-4A12-B986-A5BA9AF9C6C3}" dt="2024-08-22T06:51:04.542" v="19" actId="478"/>
        <pc:sldMkLst>
          <pc:docMk/>
          <pc:sldMk cId="3491864298" sldId="611"/>
        </pc:sldMkLst>
      </pc:sldChg>
      <pc:sldChg chg="delSp">
        <pc:chgData name="helen liu" userId="359b3e71f01e7129" providerId="LiveId" clId="{DACA1CEE-B5AD-4A12-B986-A5BA9AF9C6C3}" dt="2024-08-22T06:51:05.928" v="20" actId="478"/>
        <pc:sldMkLst>
          <pc:docMk/>
          <pc:sldMk cId="213656322" sldId="612"/>
        </pc:sldMkLst>
      </pc:sldChg>
      <pc:sldChg chg="delSp">
        <pc:chgData name="helen liu" userId="359b3e71f01e7129" providerId="LiveId" clId="{DACA1CEE-B5AD-4A12-B986-A5BA9AF9C6C3}" dt="2024-08-22T06:51:07.212" v="21" actId="478"/>
        <pc:sldMkLst>
          <pc:docMk/>
          <pc:sldMk cId="239970449" sldId="613"/>
        </pc:sldMkLst>
      </pc:sldChg>
      <pc:sldChg chg="delSp">
        <pc:chgData name="helen liu" userId="359b3e71f01e7129" providerId="LiveId" clId="{DACA1CEE-B5AD-4A12-B986-A5BA9AF9C6C3}" dt="2024-08-22T06:51:08.450" v="22" actId="478"/>
        <pc:sldMkLst>
          <pc:docMk/>
          <pc:sldMk cId="2936352303" sldId="614"/>
        </pc:sldMkLst>
      </pc:sldChg>
      <pc:sldChg chg="delSp">
        <pc:chgData name="helen liu" userId="359b3e71f01e7129" providerId="LiveId" clId="{DACA1CEE-B5AD-4A12-B986-A5BA9AF9C6C3}" dt="2024-08-22T06:51:11.199" v="24" actId="478"/>
        <pc:sldMkLst>
          <pc:docMk/>
          <pc:sldMk cId="2740641880" sldId="615"/>
        </pc:sldMkLst>
      </pc:sldChg>
      <pc:sldChg chg="delSp">
        <pc:chgData name="helen liu" userId="359b3e71f01e7129" providerId="LiveId" clId="{DACA1CEE-B5AD-4A12-B986-A5BA9AF9C6C3}" dt="2024-08-22T06:51:09.969" v="23" actId="478"/>
        <pc:sldMkLst>
          <pc:docMk/>
          <pc:sldMk cId="1925056430" sldId="616"/>
        </pc:sldMkLst>
      </pc:sldChg>
      <pc:sldChg chg="delSp">
        <pc:chgData name="helen liu" userId="359b3e71f01e7129" providerId="LiveId" clId="{DACA1CEE-B5AD-4A12-B986-A5BA9AF9C6C3}" dt="2024-08-22T06:51:12.532" v="25" actId="478"/>
        <pc:sldMkLst>
          <pc:docMk/>
          <pc:sldMk cId="1152994987" sldId="617"/>
        </pc:sldMkLst>
      </pc:sldChg>
      <pc:sldChg chg="delSp">
        <pc:chgData name="helen liu" userId="359b3e71f01e7129" providerId="LiveId" clId="{DACA1CEE-B5AD-4A12-B986-A5BA9AF9C6C3}" dt="2024-08-22T06:51:13.844" v="26" actId="478"/>
        <pc:sldMkLst>
          <pc:docMk/>
          <pc:sldMk cId="3562718574" sldId="618"/>
        </pc:sldMkLst>
      </pc:sldChg>
      <pc:sldChg chg="delSp">
        <pc:chgData name="helen liu" userId="359b3e71f01e7129" providerId="LiveId" clId="{DACA1CEE-B5AD-4A12-B986-A5BA9AF9C6C3}" dt="2024-08-22T06:51:15.120" v="27" actId="478"/>
        <pc:sldMkLst>
          <pc:docMk/>
          <pc:sldMk cId="784327044" sldId="619"/>
        </pc:sldMkLst>
      </pc:sldChg>
      <pc:sldChg chg="delSp">
        <pc:chgData name="helen liu" userId="359b3e71f01e7129" providerId="LiveId" clId="{DACA1CEE-B5AD-4A12-B986-A5BA9AF9C6C3}" dt="2024-08-22T06:51:16.325" v="28" actId="478"/>
        <pc:sldMkLst>
          <pc:docMk/>
          <pc:sldMk cId="2637766825" sldId="620"/>
        </pc:sldMkLst>
      </pc:sldChg>
      <pc:sldChg chg="delSp">
        <pc:chgData name="helen liu" userId="359b3e71f01e7129" providerId="LiveId" clId="{DACA1CEE-B5AD-4A12-B986-A5BA9AF9C6C3}" dt="2024-08-22T06:51:17.435" v="29" actId="478"/>
        <pc:sldMkLst>
          <pc:docMk/>
          <pc:sldMk cId="2363927912" sldId="622"/>
        </pc:sldMkLst>
      </pc:sldChg>
      <pc:sldChg chg="delSp">
        <pc:chgData name="helen liu" userId="359b3e71f01e7129" providerId="LiveId" clId="{DACA1CEE-B5AD-4A12-B986-A5BA9AF9C6C3}" dt="2024-08-22T06:51:20.828" v="32" actId="478"/>
        <pc:sldMkLst>
          <pc:docMk/>
          <pc:sldMk cId="2104217952" sldId="624"/>
        </pc:sldMkLst>
      </pc:sldChg>
      <pc:sldChg chg="delSp">
        <pc:chgData name="helen liu" userId="359b3e71f01e7129" providerId="LiveId" clId="{DACA1CEE-B5AD-4A12-B986-A5BA9AF9C6C3}" dt="2024-08-22T06:51:21.916" v="33" actId="478"/>
        <pc:sldMkLst>
          <pc:docMk/>
          <pc:sldMk cId="2499368264" sldId="625"/>
        </pc:sldMkLst>
      </pc:sldChg>
      <pc:sldChg chg="delSp">
        <pc:chgData name="helen liu" userId="359b3e71f01e7129" providerId="LiveId" clId="{DACA1CEE-B5AD-4A12-B986-A5BA9AF9C6C3}" dt="2024-08-22T06:51:23.573" v="34" actId="478"/>
        <pc:sldMkLst>
          <pc:docMk/>
          <pc:sldMk cId="2524025905" sldId="626"/>
        </pc:sldMkLst>
      </pc:sldChg>
      <pc:sldChg chg="delSp">
        <pc:chgData name="helen liu" userId="359b3e71f01e7129" providerId="LiveId" clId="{DACA1CEE-B5AD-4A12-B986-A5BA9AF9C6C3}" dt="2024-08-22T06:51:27.147" v="37" actId="478"/>
        <pc:sldMkLst>
          <pc:docMk/>
          <pc:sldMk cId="349297675" sldId="630"/>
        </pc:sldMkLst>
      </pc:sldChg>
      <pc:sldChg chg="delSp">
        <pc:chgData name="helen liu" userId="359b3e71f01e7129" providerId="LiveId" clId="{DACA1CEE-B5AD-4A12-B986-A5BA9AF9C6C3}" dt="2024-08-22T06:51:29.195" v="39" actId="478"/>
        <pc:sldMkLst>
          <pc:docMk/>
          <pc:sldMk cId="1917878093" sldId="631"/>
        </pc:sldMkLst>
      </pc:sldChg>
      <pc:sldChg chg="delSp">
        <pc:chgData name="helen liu" userId="359b3e71f01e7129" providerId="LiveId" clId="{DACA1CEE-B5AD-4A12-B986-A5BA9AF9C6C3}" dt="2024-08-22T06:51:30.138" v="40" actId="478"/>
        <pc:sldMkLst>
          <pc:docMk/>
          <pc:sldMk cId="901590300" sldId="632"/>
        </pc:sldMkLst>
      </pc:sldChg>
      <pc:sldChg chg="delSp">
        <pc:chgData name="helen liu" userId="359b3e71f01e7129" providerId="LiveId" clId="{DACA1CEE-B5AD-4A12-B986-A5BA9AF9C6C3}" dt="2024-08-22T06:51:31.340" v="41" actId="478"/>
        <pc:sldMkLst>
          <pc:docMk/>
          <pc:sldMk cId="359410389" sldId="633"/>
        </pc:sldMkLst>
      </pc:sldChg>
      <pc:sldChg chg="delSp">
        <pc:chgData name="helen liu" userId="359b3e71f01e7129" providerId="LiveId" clId="{DACA1CEE-B5AD-4A12-B986-A5BA9AF9C6C3}" dt="2024-08-22T06:51:32.330" v="42" actId="478"/>
        <pc:sldMkLst>
          <pc:docMk/>
          <pc:sldMk cId="290064554" sldId="634"/>
        </pc:sldMkLst>
      </pc:sldChg>
      <pc:sldChg chg="delSp">
        <pc:chgData name="helen liu" userId="359b3e71f01e7129" providerId="LiveId" clId="{DACA1CEE-B5AD-4A12-B986-A5BA9AF9C6C3}" dt="2024-08-22T06:51:34.655" v="44" actId="478"/>
        <pc:sldMkLst>
          <pc:docMk/>
          <pc:sldMk cId="3233632074" sldId="635"/>
        </pc:sldMkLst>
      </pc:sldChg>
      <pc:sldChg chg="delSp">
        <pc:chgData name="helen liu" userId="359b3e71f01e7129" providerId="LiveId" clId="{DACA1CEE-B5AD-4A12-B986-A5BA9AF9C6C3}" dt="2024-08-22T06:51:36.719" v="46" actId="478"/>
        <pc:sldMkLst>
          <pc:docMk/>
          <pc:sldMk cId="16953026" sldId="636"/>
        </pc:sldMkLst>
      </pc:sldChg>
      <pc:sldChg chg="delSp">
        <pc:chgData name="helen liu" userId="359b3e71f01e7129" providerId="LiveId" clId="{DACA1CEE-B5AD-4A12-B986-A5BA9AF9C6C3}" dt="2024-08-22T06:51:38.833" v="48" actId="478"/>
        <pc:sldMkLst>
          <pc:docMk/>
          <pc:sldMk cId="819302533" sldId="637"/>
        </pc:sldMkLst>
      </pc:sldChg>
      <pc:sldChg chg="delSp">
        <pc:chgData name="helen liu" userId="359b3e71f01e7129" providerId="LiveId" clId="{DACA1CEE-B5AD-4A12-B986-A5BA9AF9C6C3}" dt="2024-08-22T06:51:37.660" v="47" actId="478"/>
        <pc:sldMkLst>
          <pc:docMk/>
          <pc:sldMk cId="2648857097" sldId="638"/>
        </pc:sldMkLst>
      </pc:sldChg>
      <pc:sldChg chg="delSp">
        <pc:chgData name="helen liu" userId="359b3e71f01e7129" providerId="LiveId" clId="{DACA1CEE-B5AD-4A12-B986-A5BA9AF9C6C3}" dt="2024-08-22T06:51:39.938" v="49" actId="478"/>
        <pc:sldMkLst>
          <pc:docMk/>
          <pc:sldMk cId="1304918606" sldId="640"/>
        </pc:sldMkLst>
      </pc:sldChg>
      <pc:sldChg chg="delSp">
        <pc:chgData name="helen liu" userId="359b3e71f01e7129" providerId="LiveId" clId="{DACA1CEE-B5AD-4A12-B986-A5BA9AF9C6C3}" dt="2024-08-22T06:51:42.668" v="51" actId="478"/>
        <pc:sldMkLst>
          <pc:docMk/>
          <pc:sldMk cId="2444392924" sldId="641"/>
        </pc:sldMkLst>
      </pc:sldChg>
      <pc:sldChg chg="delSp">
        <pc:chgData name="helen liu" userId="359b3e71f01e7129" providerId="LiveId" clId="{DACA1CEE-B5AD-4A12-B986-A5BA9AF9C6C3}" dt="2024-08-22T06:51:41.157" v="50" actId="478"/>
        <pc:sldMkLst>
          <pc:docMk/>
          <pc:sldMk cId="303096366" sldId="642"/>
        </pc:sldMkLst>
      </pc:sldChg>
      <pc:sldChg chg="delSp">
        <pc:chgData name="helen liu" userId="359b3e71f01e7129" providerId="LiveId" clId="{DACA1CEE-B5AD-4A12-B986-A5BA9AF9C6C3}" dt="2024-08-22T06:51:45.178" v="52" actId="478"/>
        <pc:sldMkLst>
          <pc:docMk/>
          <pc:sldMk cId="744929826" sldId="643"/>
        </pc:sldMkLst>
      </pc:sldChg>
      <pc:sldChg chg="delSp modSp mod">
        <pc:chgData name="helen liu" userId="359b3e71f01e7129" providerId="LiveId" clId="{DACA1CEE-B5AD-4A12-B986-A5BA9AF9C6C3}" dt="2024-08-22T06:58:59.076" v="95" actId="20577"/>
        <pc:sldMkLst>
          <pc:docMk/>
          <pc:sldMk cId="666722991" sldId="644"/>
        </pc:sldMkLst>
      </pc:sldChg>
      <pc:sldChg chg="delSp">
        <pc:chgData name="helen liu" userId="359b3e71f01e7129" providerId="LiveId" clId="{DACA1CEE-B5AD-4A12-B986-A5BA9AF9C6C3}" dt="2024-08-22T06:51:48.524" v="55" actId="478"/>
        <pc:sldMkLst>
          <pc:docMk/>
          <pc:sldMk cId="2936689244" sldId="647"/>
        </pc:sldMkLst>
      </pc:sldChg>
      <pc:sldChg chg="delSp">
        <pc:chgData name="helen liu" userId="359b3e71f01e7129" providerId="LiveId" clId="{DACA1CEE-B5AD-4A12-B986-A5BA9AF9C6C3}" dt="2024-08-22T06:51:49.524" v="56" actId="478"/>
        <pc:sldMkLst>
          <pc:docMk/>
          <pc:sldMk cId="298852549" sldId="648"/>
        </pc:sldMkLst>
      </pc:sldChg>
      <pc:sldChg chg="delSp modSp mod">
        <pc:chgData name="helen liu" userId="359b3e71f01e7129" providerId="LiveId" clId="{DACA1CEE-B5AD-4A12-B986-A5BA9AF9C6C3}" dt="2024-08-22T06:59:03.990" v="96" actId="20577"/>
        <pc:sldMkLst>
          <pc:docMk/>
          <pc:sldMk cId="727988639" sldId="649"/>
        </pc:sldMkLst>
      </pc:sldChg>
      <pc:sldChg chg="delSp modSp mod">
        <pc:chgData name="helen liu" userId="359b3e71f01e7129" providerId="LiveId" clId="{DACA1CEE-B5AD-4A12-B986-A5BA9AF9C6C3}" dt="2024-08-22T06:59:11.272" v="97" actId="20577"/>
        <pc:sldMkLst>
          <pc:docMk/>
          <pc:sldMk cId="607484290" sldId="650"/>
        </pc:sldMkLst>
      </pc:sldChg>
      <pc:sldChg chg="delSp modSp mod">
        <pc:chgData name="helen liu" userId="359b3e71f01e7129" providerId="LiveId" clId="{DACA1CEE-B5AD-4A12-B986-A5BA9AF9C6C3}" dt="2024-08-22T06:59:27.280" v="102" actId="20577"/>
        <pc:sldMkLst>
          <pc:docMk/>
          <pc:sldMk cId="473008834" sldId="651"/>
        </pc:sldMkLst>
      </pc:sldChg>
      <pc:sldChg chg="delSp modSp mod">
        <pc:chgData name="helen liu" userId="359b3e71f01e7129" providerId="LiveId" clId="{DACA1CEE-B5AD-4A12-B986-A5BA9AF9C6C3}" dt="2024-08-22T06:59:32.955" v="103" actId="20577"/>
        <pc:sldMkLst>
          <pc:docMk/>
          <pc:sldMk cId="3697784211" sldId="652"/>
        </pc:sldMkLst>
      </pc:sldChg>
      <pc:sldChg chg="delSp modSp mod">
        <pc:chgData name="helen liu" userId="359b3e71f01e7129" providerId="LiveId" clId="{DACA1CEE-B5AD-4A12-B986-A5BA9AF9C6C3}" dt="2024-08-22T06:59:43.264" v="104" actId="20577"/>
        <pc:sldMkLst>
          <pc:docMk/>
          <pc:sldMk cId="3619071151" sldId="653"/>
        </pc:sldMkLst>
      </pc:sldChg>
      <pc:sldChg chg="delSp">
        <pc:chgData name="helen liu" userId="359b3e71f01e7129" providerId="LiveId" clId="{DACA1CEE-B5AD-4A12-B986-A5BA9AF9C6C3}" dt="2024-08-22T06:51:58.218" v="63" actId="478"/>
        <pc:sldMkLst>
          <pc:docMk/>
          <pc:sldMk cId="3820487340" sldId="654"/>
        </pc:sldMkLst>
      </pc:sldChg>
      <pc:sldChg chg="delSp modSp mod">
        <pc:chgData name="helen liu" userId="359b3e71f01e7129" providerId="LiveId" clId="{DACA1CEE-B5AD-4A12-B986-A5BA9AF9C6C3}" dt="2024-08-22T06:59:49.283" v="105" actId="20577"/>
        <pc:sldMkLst>
          <pc:docMk/>
          <pc:sldMk cId="318519256" sldId="655"/>
        </pc:sldMkLst>
      </pc:sldChg>
      <pc:sldChg chg="delSp">
        <pc:chgData name="helen liu" userId="359b3e71f01e7129" providerId="LiveId" clId="{DACA1CEE-B5AD-4A12-B986-A5BA9AF9C6C3}" dt="2024-08-22T06:52:00.507" v="65" actId="478"/>
        <pc:sldMkLst>
          <pc:docMk/>
          <pc:sldMk cId="2068467472" sldId="656"/>
        </pc:sldMkLst>
      </pc:sldChg>
      <pc:sldChg chg="delSp">
        <pc:chgData name="helen liu" userId="359b3e71f01e7129" providerId="LiveId" clId="{DACA1CEE-B5AD-4A12-B986-A5BA9AF9C6C3}" dt="2024-08-22T06:52:01.713" v="66" actId="478"/>
        <pc:sldMkLst>
          <pc:docMk/>
          <pc:sldMk cId="270359484" sldId="657"/>
        </pc:sldMkLst>
      </pc:sldChg>
      <pc:sldChg chg="delSp">
        <pc:chgData name="helen liu" userId="359b3e71f01e7129" providerId="LiveId" clId="{DACA1CEE-B5AD-4A12-B986-A5BA9AF9C6C3}" dt="2024-08-22T06:52:02.995" v="67" actId="478"/>
        <pc:sldMkLst>
          <pc:docMk/>
          <pc:sldMk cId="2991352552" sldId="658"/>
        </pc:sldMkLst>
      </pc:sldChg>
      <pc:sldChg chg="delSp">
        <pc:chgData name="helen liu" userId="359b3e71f01e7129" providerId="LiveId" clId="{DACA1CEE-B5AD-4A12-B986-A5BA9AF9C6C3}" dt="2024-08-22T06:52:04.060" v="68" actId="478"/>
        <pc:sldMkLst>
          <pc:docMk/>
          <pc:sldMk cId="1743929551" sldId="659"/>
        </pc:sldMkLst>
      </pc:sldChg>
      <pc:sldChg chg="delSp">
        <pc:chgData name="helen liu" userId="359b3e71f01e7129" providerId="LiveId" clId="{DACA1CEE-B5AD-4A12-B986-A5BA9AF9C6C3}" dt="2024-08-22T06:52:05.371" v="69" actId="478"/>
        <pc:sldMkLst>
          <pc:docMk/>
          <pc:sldMk cId="1732926264" sldId="660"/>
        </pc:sldMkLst>
      </pc:sldChg>
      <pc:sldChg chg="delSp">
        <pc:chgData name="helen liu" userId="359b3e71f01e7129" providerId="LiveId" clId="{DACA1CEE-B5AD-4A12-B986-A5BA9AF9C6C3}" dt="2024-08-22T06:52:06.510" v="70" actId="478"/>
        <pc:sldMkLst>
          <pc:docMk/>
          <pc:sldMk cId="356000677" sldId="661"/>
        </pc:sldMkLst>
      </pc:sldChg>
      <pc:sldChg chg="delSp">
        <pc:chgData name="helen liu" userId="359b3e71f01e7129" providerId="LiveId" clId="{DACA1CEE-B5AD-4A12-B986-A5BA9AF9C6C3}" dt="2024-08-22T06:52:07.671" v="71" actId="478"/>
        <pc:sldMkLst>
          <pc:docMk/>
          <pc:sldMk cId="2313285760" sldId="662"/>
        </pc:sldMkLst>
      </pc:sldChg>
      <pc:sldChg chg="delSp">
        <pc:chgData name="helen liu" userId="359b3e71f01e7129" providerId="LiveId" clId="{DACA1CEE-B5AD-4A12-B986-A5BA9AF9C6C3}" dt="2024-08-22T06:52:08.728" v="72" actId="478"/>
        <pc:sldMkLst>
          <pc:docMk/>
          <pc:sldMk cId="801681564" sldId="663"/>
        </pc:sldMkLst>
      </pc:sldChg>
      <pc:sldChg chg="delSp">
        <pc:chgData name="helen liu" userId="359b3e71f01e7129" providerId="LiveId" clId="{DACA1CEE-B5AD-4A12-B986-A5BA9AF9C6C3}" dt="2024-08-22T06:52:09.908" v="73" actId="478"/>
        <pc:sldMkLst>
          <pc:docMk/>
          <pc:sldMk cId="1367057684" sldId="664"/>
        </pc:sldMkLst>
      </pc:sldChg>
      <pc:sldChg chg="delSp">
        <pc:chgData name="helen liu" userId="359b3e71f01e7129" providerId="LiveId" clId="{DACA1CEE-B5AD-4A12-B986-A5BA9AF9C6C3}" dt="2024-08-22T06:52:10.979" v="74" actId="478"/>
        <pc:sldMkLst>
          <pc:docMk/>
          <pc:sldMk cId="569995877" sldId="665"/>
        </pc:sldMkLst>
      </pc:sldChg>
      <pc:sldChg chg="delSp">
        <pc:chgData name="helen liu" userId="359b3e71f01e7129" providerId="LiveId" clId="{DACA1CEE-B5AD-4A12-B986-A5BA9AF9C6C3}" dt="2024-08-22T06:52:12.122" v="75" actId="478"/>
        <pc:sldMkLst>
          <pc:docMk/>
          <pc:sldMk cId="731542838" sldId="666"/>
        </pc:sldMkLst>
      </pc:sldChg>
      <pc:sldChg chg="delSp">
        <pc:chgData name="helen liu" userId="359b3e71f01e7129" providerId="LiveId" clId="{DACA1CEE-B5AD-4A12-B986-A5BA9AF9C6C3}" dt="2024-08-22T06:52:13.204" v="76" actId="478"/>
        <pc:sldMkLst>
          <pc:docMk/>
          <pc:sldMk cId="4206488688" sldId="667"/>
        </pc:sldMkLst>
      </pc:sldChg>
      <pc:sldChg chg="delSp">
        <pc:chgData name="helen liu" userId="359b3e71f01e7129" providerId="LiveId" clId="{DACA1CEE-B5AD-4A12-B986-A5BA9AF9C6C3}" dt="2024-08-22T06:52:14.528" v="77" actId="478"/>
        <pc:sldMkLst>
          <pc:docMk/>
          <pc:sldMk cId="806673132" sldId="668"/>
        </pc:sldMkLst>
      </pc:sldChg>
      <pc:sldChg chg="delSp">
        <pc:chgData name="helen liu" userId="359b3e71f01e7129" providerId="LiveId" clId="{DACA1CEE-B5AD-4A12-B986-A5BA9AF9C6C3}" dt="2024-08-22T06:52:15.449" v="78" actId="478"/>
        <pc:sldMkLst>
          <pc:docMk/>
          <pc:sldMk cId="1661359496" sldId="669"/>
        </pc:sldMkLst>
      </pc:sldChg>
      <pc:sldChg chg="delSp">
        <pc:chgData name="helen liu" userId="359b3e71f01e7129" providerId="LiveId" clId="{DACA1CEE-B5AD-4A12-B986-A5BA9AF9C6C3}" dt="2024-08-22T06:52:16.343" v="79" actId="478"/>
        <pc:sldMkLst>
          <pc:docMk/>
          <pc:sldMk cId="1266630503" sldId="670"/>
        </pc:sldMkLst>
      </pc:sldChg>
      <pc:sldChg chg="delSp">
        <pc:chgData name="helen liu" userId="359b3e71f01e7129" providerId="LiveId" clId="{DACA1CEE-B5AD-4A12-B986-A5BA9AF9C6C3}" dt="2024-08-22T06:52:18.215" v="81" actId="478"/>
        <pc:sldMkLst>
          <pc:docMk/>
          <pc:sldMk cId="3795458143" sldId="671"/>
        </pc:sldMkLst>
      </pc:sldChg>
      <pc:sldChg chg="delSp">
        <pc:chgData name="helen liu" userId="359b3e71f01e7129" providerId="LiveId" clId="{DACA1CEE-B5AD-4A12-B986-A5BA9AF9C6C3}" dt="2024-08-22T06:52:17.283" v="80" actId="478"/>
        <pc:sldMkLst>
          <pc:docMk/>
          <pc:sldMk cId="1105316866" sldId="673"/>
        </pc:sldMkLst>
      </pc:sldChg>
      <pc:sldChg chg="delSp">
        <pc:chgData name="helen liu" userId="359b3e71f01e7129" providerId="LiveId" clId="{DACA1CEE-B5AD-4A12-B986-A5BA9AF9C6C3}" dt="2024-08-22T06:50:58.858" v="15" actId="478"/>
        <pc:sldMkLst>
          <pc:docMk/>
          <pc:sldMk cId="3570382999" sldId="675"/>
        </pc:sldMkLst>
      </pc:sldChg>
      <pc:sldChg chg="delSp">
        <pc:chgData name="helen liu" userId="359b3e71f01e7129" providerId="LiveId" clId="{DACA1CEE-B5AD-4A12-B986-A5BA9AF9C6C3}" dt="2024-08-22T06:51:18.726" v="30" actId="478"/>
        <pc:sldMkLst>
          <pc:docMk/>
          <pc:sldMk cId="3805787007" sldId="676"/>
        </pc:sldMkLst>
      </pc:sldChg>
      <pc:sldChg chg="delSp">
        <pc:chgData name="helen liu" userId="359b3e71f01e7129" providerId="LiveId" clId="{DACA1CEE-B5AD-4A12-B986-A5BA9AF9C6C3}" dt="2024-08-22T06:51:24.617" v="35" actId="478"/>
        <pc:sldMkLst>
          <pc:docMk/>
          <pc:sldMk cId="1297639767" sldId="677"/>
        </pc:sldMkLst>
      </pc:sldChg>
      <pc:sldChg chg="delSp">
        <pc:chgData name="helen liu" userId="359b3e71f01e7129" providerId="LiveId" clId="{DACA1CEE-B5AD-4A12-B986-A5BA9AF9C6C3}" dt="2024-08-22T06:51:19.828" v="31" actId="478"/>
        <pc:sldMkLst>
          <pc:docMk/>
          <pc:sldMk cId="2910962932" sldId="678"/>
        </pc:sldMkLst>
      </pc:sldChg>
      <pc:sldChg chg="delSp">
        <pc:chgData name="helen liu" userId="359b3e71f01e7129" providerId="LiveId" clId="{DACA1CEE-B5AD-4A12-B986-A5BA9AF9C6C3}" dt="2024-08-22T06:51:28.120" v="38" actId="478"/>
        <pc:sldMkLst>
          <pc:docMk/>
          <pc:sldMk cId="4232299076" sldId="679"/>
        </pc:sldMkLst>
      </pc:sldChg>
      <pc:sldChg chg="delSp">
        <pc:chgData name="helen liu" userId="359b3e71f01e7129" providerId="LiveId" clId="{DACA1CEE-B5AD-4A12-B986-A5BA9AF9C6C3}" dt="2024-08-22T06:51:25.639" v="36" actId="478"/>
        <pc:sldMkLst>
          <pc:docMk/>
          <pc:sldMk cId="2789067615" sldId="680"/>
        </pc:sldMkLst>
      </pc:sldChg>
      <pc:sldChg chg="delSp">
        <pc:chgData name="helen liu" userId="359b3e71f01e7129" providerId="LiveId" clId="{DACA1CEE-B5AD-4A12-B986-A5BA9AF9C6C3}" dt="2024-08-22T06:51:35.596" v="45" actId="478"/>
        <pc:sldMkLst>
          <pc:docMk/>
          <pc:sldMk cId="3410681718" sldId="681"/>
        </pc:sldMkLst>
      </pc:sldChg>
      <pc:sldChg chg="delSp">
        <pc:chgData name="helen liu" userId="359b3e71f01e7129" providerId="LiveId" clId="{DACA1CEE-B5AD-4A12-B986-A5BA9AF9C6C3}" dt="2024-08-22T06:51:46.292" v="53" actId="478"/>
        <pc:sldMkLst>
          <pc:docMk/>
          <pc:sldMk cId="3071518337" sldId="682"/>
        </pc:sldMkLst>
      </pc:sldChg>
      <pc:sldChg chg="delSp">
        <pc:chgData name="helen liu" userId="359b3e71f01e7129" providerId="LiveId" clId="{DACA1CEE-B5AD-4A12-B986-A5BA9AF9C6C3}" dt="2024-08-22T06:51:50.822" v="57" actId="478"/>
        <pc:sldMkLst>
          <pc:docMk/>
          <pc:sldMk cId="2254758920" sldId="683"/>
        </pc:sldMkLst>
      </pc:sldChg>
      <pc:sldChg chg="delSp">
        <pc:chgData name="helen liu" userId="359b3e71f01e7129" providerId="LiveId" clId="{DACA1CEE-B5AD-4A12-B986-A5BA9AF9C6C3}" dt="2024-08-22T06:52:31.688" v="93" actId="478"/>
        <pc:sldMkLst>
          <pc:docMk/>
          <pc:sldMk cId="1697363451" sldId="684"/>
        </pc:sldMkLst>
      </pc:sldChg>
      <pc:sldChg chg="delSp">
        <pc:chgData name="helen liu" userId="359b3e71f01e7129" providerId="LiveId" clId="{DACA1CEE-B5AD-4A12-B986-A5BA9AF9C6C3}" dt="2024-08-22T06:52:33.184" v="94" actId="478"/>
        <pc:sldMkLst>
          <pc:docMk/>
          <pc:sldMk cId="3378362473" sldId="685"/>
        </pc:sldMkLst>
      </pc:sldChg>
      <pc:sldChg chg="delSp">
        <pc:chgData name="helen liu" userId="359b3e71f01e7129" providerId="LiveId" clId="{DACA1CEE-B5AD-4A12-B986-A5BA9AF9C6C3}" dt="2024-08-22T06:52:19.985" v="82" actId="478"/>
        <pc:sldMkLst>
          <pc:docMk/>
          <pc:sldMk cId="2662798740" sldId="687"/>
        </pc:sldMkLst>
      </pc:sldChg>
      <pc:sldChg chg="delSp">
        <pc:chgData name="helen liu" userId="359b3e71f01e7129" providerId="LiveId" clId="{DACA1CEE-B5AD-4A12-B986-A5BA9AF9C6C3}" dt="2024-08-22T06:52:21.079" v="83" actId="478"/>
        <pc:sldMkLst>
          <pc:docMk/>
          <pc:sldMk cId="1148851601" sldId="688"/>
        </pc:sldMkLst>
      </pc:sldChg>
      <pc:sldChg chg="delSp">
        <pc:chgData name="helen liu" userId="359b3e71f01e7129" providerId="LiveId" clId="{DACA1CEE-B5AD-4A12-B986-A5BA9AF9C6C3}" dt="2024-08-22T06:52:22.126" v="84" actId="478"/>
        <pc:sldMkLst>
          <pc:docMk/>
          <pc:sldMk cId="3116643508" sldId="689"/>
        </pc:sldMkLst>
      </pc:sldChg>
      <pc:sldChg chg="delSp">
        <pc:chgData name="helen liu" userId="359b3e71f01e7129" providerId="LiveId" clId="{DACA1CEE-B5AD-4A12-B986-A5BA9AF9C6C3}" dt="2024-08-22T06:52:23.023" v="85" actId="478"/>
        <pc:sldMkLst>
          <pc:docMk/>
          <pc:sldMk cId="629569087" sldId="690"/>
        </pc:sldMkLst>
      </pc:sldChg>
      <pc:sldChg chg="delSp">
        <pc:chgData name="helen liu" userId="359b3e71f01e7129" providerId="LiveId" clId="{DACA1CEE-B5AD-4A12-B986-A5BA9AF9C6C3}" dt="2024-08-22T06:52:24.964" v="87" actId="478"/>
        <pc:sldMkLst>
          <pc:docMk/>
          <pc:sldMk cId="2545832059" sldId="691"/>
        </pc:sldMkLst>
      </pc:sldChg>
      <pc:sldChg chg="delSp">
        <pc:chgData name="helen liu" userId="359b3e71f01e7129" providerId="LiveId" clId="{DACA1CEE-B5AD-4A12-B986-A5BA9AF9C6C3}" dt="2024-08-22T06:52:25.952" v="88" actId="478"/>
        <pc:sldMkLst>
          <pc:docMk/>
          <pc:sldMk cId="182095540" sldId="692"/>
        </pc:sldMkLst>
      </pc:sldChg>
      <pc:sldChg chg="delSp">
        <pc:chgData name="helen liu" userId="359b3e71f01e7129" providerId="LiveId" clId="{DACA1CEE-B5AD-4A12-B986-A5BA9AF9C6C3}" dt="2024-08-22T06:52:27.140" v="89" actId="478"/>
        <pc:sldMkLst>
          <pc:docMk/>
          <pc:sldMk cId="532368764" sldId="693"/>
        </pc:sldMkLst>
      </pc:sldChg>
      <pc:sldChg chg="delSp">
        <pc:chgData name="helen liu" userId="359b3e71f01e7129" providerId="LiveId" clId="{DACA1CEE-B5AD-4A12-B986-A5BA9AF9C6C3}" dt="2024-08-22T06:52:28.376" v="90" actId="478"/>
        <pc:sldMkLst>
          <pc:docMk/>
          <pc:sldMk cId="3252624805" sldId="694"/>
        </pc:sldMkLst>
      </pc:sldChg>
      <pc:sldChg chg="delSp">
        <pc:chgData name="helen liu" userId="359b3e71f01e7129" providerId="LiveId" clId="{DACA1CEE-B5AD-4A12-B986-A5BA9AF9C6C3}" dt="2024-08-22T06:52:29.404" v="91" actId="478"/>
        <pc:sldMkLst>
          <pc:docMk/>
          <pc:sldMk cId="879140403" sldId="696"/>
        </pc:sldMkLst>
      </pc:sldChg>
      <pc:sldChg chg="delSp">
        <pc:chgData name="helen liu" userId="359b3e71f01e7129" providerId="LiveId" clId="{DACA1CEE-B5AD-4A12-B986-A5BA9AF9C6C3}" dt="2024-08-22T06:52:30.391" v="92" actId="478"/>
        <pc:sldMkLst>
          <pc:docMk/>
          <pc:sldMk cId="1224722880" sldId="698"/>
        </pc:sldMkLst>
      </pc:sldChg>
      <pc:sldChg chg="delSp">
        <pc:chgData name="helen liu" userId="359b3e71f01e7129" providerId="LiveId" clId="{DACA1CEE-B5AD-4A12-B986-A5BA9AF9C6C3}" dt="2024-08-22T06:51:33.418" v="43" actId="478"/>
        <pc:sldMkLst>
          <pc:docMk/>
          <pc:sldMk cId="4028046287" sldId="699"/>
        </pc:sldMkLst>
      </pc:sldChg>
      <pc:sldChg chg="delSp">
        <pc:chgData name="helen liu" userId="359b3e71f01e7129" providerId="LiveId" clId="{DACA1CEE-B5AD-4A12-B986-A5BA9AF9C6C3}" dt="2024-08-22T06:50:46.314" v="4" actId="478"/>
        <pc:sldMkLst>
          <pc:docMk/>
          <pc:sldMk cId="2787687932" sldId="700"/>
        </pc:sldMkLst>
      </pc:sldChg>
      <pc:sldChg chg="delSp">
        <pc:chgData name="helen liu" userId="359b3e71f01e7129" providerId="LiveId" clId="{DACA1CEE-B5AD-4A12-B986-A5BA9AF9C6C3}" dt="2024-08-22T06:50:51.982" v="9" actId="478"/>
        <pc:sldMkLst>
          <pc:docMk/>
          <pc:sldMk cId="190331745" sldId="701"/>
        </pc:sldMkLst>
      </pc:sldChg>
      <pc:sldChg chg="delSp">
        <pc:chgData name="helen liu" userId="359b3e71f01e7129" providerId="LiveId" clId="{DACA1CEE-B5AD-4A12-B986-A5BA9AF9C6C3}" dt="2024-08-22T06:50:44.338" v="2" actId="478"/>
        <pc:sldMkLst>
          <pc:docMk/>
          <pc:sldMk cId="1665040414" sldId="702"/>
        </pc:sldMkLst>
      </pc:sldChg>
      <pc:sldChg chg="delSp">
        <pc:chgData name="helen liu" userId="359b3e71f01e7129" providerId="LiveId" clId="{DACA1CEE-B5AD-4A12-B986-A5BA9AF9C6C3}" dt="2024-08-22T06:50:45.324" v="3" actId="478"/>
        <pc:sldMkLst>
          <pc:docMk/>
          <pc:sldMk cId="3955030354" sldId="703"/>
        </pc:sldMkLst>
      </pc:sldChg>
      <pc:sldChg chg="delSp">
        <pc:chgData name="helen liu" userId="359b3e71f01e7129" providerId="LiveId" clId="{DACA1CEE-B5AD-4A12-B986-A5BA9AF9C6C3}" dt="2024-08-22T06:52:23.956" v="86" actId="478"/>
        <pc:sldMkLst>
          <pc:docMk/>
          <pc:sldMk cId="338055349" sldId="7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B3ECE5-984C-482F-B007-D4AE159A3126}" type="slidenum">
              <a:rPr lang="zh-CN" altLang="en-US" smtClean="0"/>
              <a:t>9</a:t>
            </a:fld>
            <a:endParaRPr lang="zh-CN" altLang="en-US"/>
          </a:p>
        </p:txBody>
      </p:sp>
    </p:spTree>
    <p:extLst>
      <p:ext uri="{BB962C8B-B14F-4D97-AF65-F5344CB8AC3E}">
        <p14:creationId xmlns:p14="http://schemas.microsoft.com/office/powerpoint/2010/main" val="55725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B3ECE5-984C-482F-B007-D4AE159A3126}" type="slidenum">
              <a:rPr lang="zh-CN" altLang="en-US" smtClean="0"/>
              <a:t>56</a:t>
            </a:fld>
            <a:endParaRPr lang="zh-CN" altLang="en-US"/>
          </a:p>
        </p:txBody>
      </p:sp>
    </p:spTree>
    <p:extLst>
      <p:ext uri="{BB962C8B-B14F-4D97-AF65-F5344CB8AC3E}">
        <p14:creationId xmlns:p14="http://schemas.microsoft.com/office/powerpoint/2010/main" val="293001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B3ECE5-984C-482F-B007-D4AE159A3126}" type="slidenum">
              <a:rPr lang="zh-CN" altLang="en-US" smtClean="0"/>
              <a:t>66</a:t>
            </a:fld>
            <a:endParaRPr lang="zh-CN" altLang="en-US"/>
          </a:p>
        </p:txBody>
      </p:sp>
    </p:spTree>
    <p:extLst>
      <p:ext uri="{BB962C8B-B14F-4D97-AF65-F5344CB8AC3E}">
        <p14:creationId xmlns:p14="http://schemas.microsoft.com/office/powerpoint/2010/main" val="75556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B3ECE5-984C-482F-B007-D4AE159A3126}" type="slidenum">
              <a:rPr lang="zh-CN" altLang="en-US" smtClean="0"/>
              <a:t>81</a:t>
            </a:fld>
            <a:endParaRPr lang="zh-CN" altLang="en-US"/>
          </a:p>
        </p:txBody>
      </p:sp>
    </p:spTree>
    <p:extLst>
      <p:ext uri="{BB962C8B-B14F-4D97-AF65-F5344CB8AC3E}">
        <p14:creationId xmlns:p14="http://schemas.microsoft.com/office/powerpoint/2010/main" val="298077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B3ECE5-984C-482F-B007-D4AE159A3126}" type="slidenum">
              <a:rPr lang="zh-CN" altLang="en-US" smtClean="0"/>
              <a:t>82</a:t>
            </a:fld>
            <a:endParaRPr lang="zh-CN" altLang="en-US"/>
          </a:p>
        </p:txBody>
      </p:sp>
    </p:spTree>
    <p:extLst>
      <p:ext uri="{BB962C8B-B14F-4D97-AF65-F5344CB8AC3E}">
        <p14:creationId xmlns:p14="http://schemas.microsoft.com/office/powerpoint/2010/main" val="298077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9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3</a:t>
            </a:r>
            <a:r>
              <a:rPr lang="zh-CN" altLang="en-US" sz="4800" b="1" dirty="0">
                <a:solidFill>
                  <a:srgbClr val="00B050"/>
                </a:solidFill>
                <a:latin typeface="黑体" pitchFamily="49" charset="-122"/>
                <a:ea typeface="黑体" pitchFamily="49" charset="-122"/>
              </a:rPr>
              <a:t>章  </a:t>
            </a:r>
            <a:r>
              <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rPr>
              <a:t>组合电路的</a:t>
            </a:r>
            <a:r>
              <a:rPr lang="en-US" altLang="zh-CN" sz="4800" b="1" dirty="0">
                <a:solidFill>
                  <a:srgbClr val="00B050"/>
                </a:solidFill>
                <a:latin typeface="Times New Roman" panose="02020603050405020304" pitchFamily="18" charset="0"/>
                <a:ea typeface="黑体" pitchFamily="49" charset="-122"/>
                <a:cs typeface="Times New Roman" panose="02020603050405020304" pitchFamily="18" charset="0"/>
              </a:rPr>
              <a:t>Verilog</a:t>
            </a:r>
            <a:r>
              <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rPr>
              <a:t>设计</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2204864"/>
            <a:ext cx="756084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en-US" altLang="zh-CN" sz="2000" b="1" dirty="0">
                <a:solidFill>
                  <a:srgbClr val="FF0000"/>
                </a:solidFill>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是连续赋值命名的关键词。</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zh-CN" altLang="en-US" sz="2000" b="1" dirty="0">
                <a:latin typeface="Times New Roman" pitchFamily="18" charset="0"/>
                <a:cs typeface="Times New Roman" pitchFamily="18" charset="0"/>
              </a:rPr>
              <a:t>等号右侧的驱动表达式中的</a:t>
            </a:r>
            <a:r>
              <a:rPr lang="zh-CN" altLang="en-US" sz="2000" b="1" dirty="0">
                <a:solidFill>
                  <a:srgbClr val="0000FF"/>
                </a:solidFill>
                <a:latin typeface="Times New Roman" pitchFamily="18" charset="0"/>
                <a:cs typeface="Times New Roman" pitchFamily="18" charset="0"/>
              </a:rPr>
              <a:t>任一信号变量发生变化</a:t>
            </a:r>
            <a:r>
              <a:rPr lang="zh-CN" altLang="en-US" sz="2000" b="1" dirty="0">
                <a:latin typeface="Times New Roman" pitchFamily="18" charset="0"/>
                <a:cs typeface="Times New Roman" pitchFamily="18" charset="0"/>
              </a:rPr>
              <a:t>时，此</a:t>
            </a:r>
            <a:r>
              <a:rPr lang="zh-CN" altLang="en-US" sz="2000" b="1" dirty="0">
                <a:solidFill>
                  <a:srgbClr val="0000FF"/>
                </a:solidFill>
                <a:latin typeface="Times New Roman" pitchFamily="18" charset="0"/>
                <a:cs typeface="Times New Roman" pitchFamily="18" charset="0"/>
              </a:rPr>
              <a:t>表达式被计算一遍</a:t>
            </a:r>
            <a:r>
              <a:rPr lang="zh-CN" altLang="en-US" sz="2000" b="1" dirty="0">
                <a:latin typeface="Times New Roman" pitchFamily="18" charset="0"/>
                <a:cs typeface="Times New Roman" pitchFamily="18" charset="0"/>
              </a:rPr>
              <a:t>，并将获得的数据</a:t>
            </a:r>
            <a:r>
              <a:rPr lang="zh-CN" altLang="en-US" sz="2000" b="1" dirty="0">
                <a:solidFill>
                  <a:srgbClr val="0000FF"/>
                </a:solidFill>
                <a:latin typeface="Times New Roman" pitchFamily="18" charset="0"/>
                <a:cs typeface="Times New Roman" pitchFamily="18" charset="0"/>
              </a:rPr>
              <a:t>立即赋给</a:t>
            </a:r>
            <a:r>
              <a:rPr lang="zh-CN" altLang="en-US" sz="2000" b="1" dirty="0">
                <a:latin typeface="Times New Roman" pitchFamily="18" charset="0"/>
                <a:cs typeface="Times New Roman" pitchFamily="18" charset="0"/>
              </a:rPr>
              <a:t>等号左侧的变量名所标示的目标变量。</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zh-CN" altLang="en-US" sz="2000" b="1" dirty="0">
                <a:latin typeface="Times New Roman" pitchFamily="18" charset="0"/>
                <a:cs typeface="Times New Roman" pitchFamily="18" charset="0"/>
              </a:rPr>
              <a:t>驱动的含义是强调表达式的本质是对于目标变量的激励源或赋值源。</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000" b="1" dirty="0">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引导的赋值语句是</a:t>
            </a:r>
            <a:r>
              <a:rPr lang="zh-CN" altLang="en-US" sz="2000" b="1" dirty="0">
                <a:solidFill>
                  <a:srgbClr val="0000FF"/>
                </a:solidFill>
                <a:latin typeface="Times New Roman" pitchFamily="18" charset="0"/>
                <a:cs typeface="Times New Roman" pitchFamily="18" charset="0"/>
              </a:rPr>
              <a:t>并行赋值</a:t>
            </a:r>
            <a:r>
              <a:rPr lang="zh-CN" altLang="en-US" sz="2000" b="1" dirty="0">
                <a:latin typeface="Times New Roman" pitchFamily="18" charset="0"/>
                <a:cs typeface="Times New Roman" pitchFamily="18" charset="0"/>
              </a:rPr>
              <a:t>语句。</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、连续赋值语句</a:t>
            </a:r>
          </a:p>
        </p:txBody>
      </p:sp>
      <p:sp>
        <p:nvSpPr>
          <p:cNvPr id="10" name="Rectangle 3"/>
          <p:cNvSpPr>
            <a:spLocks noChangeArrowheads="1"/>
          </p:cNvSpPr>
          <p:nvPr/>
        </p:nvSpPr>
        <p:spPr bwMode="auto">
          <a:xfrm>
            <a:off x="1475655" y="1340768"/>
            <a:ext cx="7416825"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assign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chemeClr val="accent6">
                  <a:lumMod val="50000"/>
                </a:schemeClr>
              </a:solidFill>
              <a:latin typeface="Times New Roman" pitchFamily="18" charset="0"/>
              <a:cs typeface="Times New Roman" pitchFamily="18" charset="0"/>
            </a:endParaRPr>
          </a:p>
        </p:txBody>
      </p:sp>
      <p:sp>
        <p:nvSpPr>
          <p:cNvPr id="14" name="矩形 6"/>
          <p:cNvSpPr>
            <a:spLocks noChangeArrowheads="1"/>
          </p:cNvSpPr>
          <p:nvPr/>
        </p:nvSpPr>
        <p:spPr bwMode="auto">
          <a:xfrm>
            <a:off x="1403648" y="5318918"/>
            <a:ext cx="756084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并行执行</a:t>
            </a:r>
            <a:r>
              <a:rPr lang="zh-CN" altLang="en-US" sz="2000" b="1" dirty="0">
                <a:latin typeface="Times New Roman" pitchFamily="18" charset="0"/>
                <a:cs typeface="Times New Roman" pitchFamily="18" charset="0"/>
              </a:rPr>
              <a:t>：语句是同时执行的，与先后次序无关。</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顺序执行</a:t>
            </a:r>
            <a:r>
              <a:rPr lang="zh-CN" altLang="en-US" sz="2000" b="1" dirty="0">
                <a:latin typeface="Times New Roman" pitchFamily="18" charset="0"/>
                <a:cs typeface="Times New Roman" pitchFamily="18" charset="0"/>
              </a:rPr>
              <a:t>：按照语句的前后排列方式逐条顺序执行的。</a:t>
            </a:r>
            <a:endParaRPr lang="en-US" altLang="zh-CN" sz="20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dirty="0"/>
          </a:p>
        </p:txBody>
      </p:sp>
    </p:spTree>
    <p:extLst>
      <p:ext uri="{BB962C8B-B14F-4D97-AF65-F5344CB8AC3E}">
        <p14:creationId xmlns:p14="http://schemas.microsoft.com/office/powerpoint/2010/main" val="19033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Effect transition="in" filter="dissolve">
                                      <p:cBhvr>
                                        <p:cTn id="29" dur="500"/>
                                        <p:tgtEl>
                                          <p:spTgt spid="19">
                                            <p:txEl>
                                              <p:pRg st="3" end="3"/>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4437112"/>
            <a:ext cx="7720642" cy="1188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矩形 6"/>
          <p:cNvSpPr>
            <a:spLocks noChangeArrowheads="1"/>
          </p:cNvSpPr>
          <p:nvPr/>
        </p:nvSpPr>
        <p:spPr bwMode="auto">
          <a:xfrm>
            <a:off x="1187624" y="2204864"/>
            <a:ext cx="7776864"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000" b="1" dirty="0">
                <a:latin typeface="Times New Roman" pitchFamily="18" charset="0"/>
                <a:cs typeface="Times New Roman" pitchFamily="18" charset="0"/>
              </a:rPr>
              <a:t>方括号表示，括号中的内容是可以选择使用的。</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zh-CN" altLang="en-US" sz="2000" b="1" dirty="0">
                <a:latin typeface="Times New Roman" pitchFamily="18" charset="0"/>
                <a:cs typeface="Times New Roman" pitchFamily="18" charset="0"/>
              </a:rPr>
              <a:t>任何时刻，等式右侧的“驱动表达式”中</a:t>
            </a:r>
            <a:r>
              <a:rPr lang="zh-CN" altLang="en-US" sz="2000" b="1" dirty="0">
                <a:solidFill>
                  <a:srgbClr val="0000FF"/>
                </a:solidFill>
                <a:latin typeface="Times New Roman" pitchFamily="18" charset="0"/>
                <a:cs typeface="Times New Roman" pitchFamily="18" charset="0"/>
              </a:rPr>
              <a:t>任一变量发生变化</a:t>
            </a:r>
            <a:r>
              <a:rPr lang="zh-CN" altLang="en-US" sz="2000" b="1" dirty="0">
                <a:latin typeface="Times New Roman" pitchFamily="18" charset="0"/>
                <a:cs typeface="Times New Roman" pitchFamily="18" charset="0"/>
              </a:rPr>
              <a:t>时</a:t>
            </a:r>
            <a:r>
              <a:rPr lang="zh-CN" altLang="en-US" sz="2000" b="1" dirty="0">
                <a:solidFill>
                  <a:srgbClr val="0000FF"/>
                </a:solidFill>
                <a:latin typeface="Times New Roman" pitchFamily="18" charset="0"/>
                <a:cs typeface="Times New Roman" pitchFamily="18" charset="0"/>
              </a:rPr>
              <a:t>立即计算出此表达式</a:t>
            </a:r>
            <a:r>
              <a:rPr lang="zh-CN" altLang="en-US" sz="2000" b="1" dirty="0">
                <a:latin typeface="Times New Roman" pitchFamily="18" charset="0"/>
                <a:cs typeface="Times New Roman" pitchFamily="18" charset="0"/>
              </a:rPr>
              <a:t>的值，经过指定的</a:t>
            </a:r>
            <a:r>
              <a:rPr lang="zh-CN" altLang="en-US" sz="2000" b="1" dirty="0">
                <a:solidFill>
                  <a:srgbClr val="0000FF"/>
                </a:solidFill>
                <a:latin typeface="Times New Roman" pitchFamily="18" charset="0"/>
                <a:cs typeface="Times New Roman" pitchFamily="18" charset="0"/>
              </a:rPr>
              <a:t>延时时间后再赋值</a:t>
            </a:r>
            <a:r>
              <a:rPr lang="zh-CN" altLang="en-US" sz="2000" b="1" dirty="0">
                <a:latin typeface="Times New Roman" pitchFamily="18" charset="0"/>
                <a:cs typeface="Times New Roman" pitchFamily="18" charset="0"/>
              </a:rPr>
              <a:t>给左侧的目标变量。</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zh-CN" altLang="en-US" sz="2000" b="1" dirty="0">
                <a:latin typeface="Times New Roman" pitchFamily="18" charset="0"/>
                <a:cs typeface="Times New Roman" pitchFamily="18" charset="0"/>
              </a:rPr>
              <a:t>延时值用于</a:t>
            </a:r>
            <a:r>
              <a:rPr lang="en-US" altLang="zh-CN" sz="2000" b="1" dirty="0">
                <a:latin typeface="Times New Roman" pitchFamily="18" charset="0"/>
                <a:cs typeface="Times New Roman" pitchFamily="18" charset="0"/>
              </a:rPr>
              <a:t>Verilog Test Bench</a:t>
            </a:r>
            <a:r>
              <a:rPr lang="zh-CN" altLang="en-US" sz="2000" b="1" dirty="0">
                <a:latin typeface="Times New Roman" pitchFamily="18" charset="0"/>
                <a:cs typeface="Times New Roman" pitchFamily="18" charset="0"/>
              </a:rPr>
              <a:t>程序中进行仿真，在综合器中延时值被忽略，</a:t>
            </a:r>
            <a:r>
              <a:rPr lang="zh-CN" altLang="en-US" sz="2000" b="1" dirty="0">
                <a:solidFill>
                  <a:srgbClr val="0000FF"/>
                </a:solidFill>
                <a:latin typeface="Times New Roman" pitchFamily="18" charset="0"/>
                <a:cs typeface="Times New Roman" pitchFamily="18" charset="0"/>
              </a:rPr>
              <a:t>不参与综合</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kumimoji="1" lang="zh-CN" altLang="en-US" sz="2000" b="1" dirty="0">
                <a:latin typeface="Times New Roman" pitchFamily="18" charset="0"/>
                <a:cs typeface="Times New Roman" pitchFamily="18" charset="0"/>
              </a:rPr>
              <a:t>例</a:t>
            </a:r>
            <a:r>
              <a:rPr kumimoji="1" lang="en-US" altLang="zh-CN" sz="2000" b="1" dirty="0">
                <a:latin typeface="Times New Roman" pitchFamily="18" charset="0"/>
                <a:cs typeface="Times New Roman" pitchFamily="18" charset="0"/>
              </a:rPr>
              <a:t>:   	</a:t>
            </a:r>
            <a:r>
              <a:rPr kumimoji="1" lang="en-US" altLang="zh-CN" sz="2000" b="1" dirty="0">
                <a:solidFill>
                  <a:prstClr val="black"/>
                </a:solidFill>
                <a:latin typeface="Times New Roman" pitchFamily="18" charset="0"/>
                <a:cs typeface="Times New Roman" pitchFamily="18" charset="0"/>
              </a:rPr>
              <a:t>timescale  10ns/100ps;</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设置仿真的基本时间单元是</a:t>
            </a:r>
            <a:r>
              <a:rPr kumimoji="1" lang="en-US" altLang="zh-CN" sz="2000" b="1" dirty="0">
                <a:solidFill>
                  <a:schemeClr val="accent6">
                    <a:lumMod val="50000"/>
                  </a:schemeClr>
                </a:solidFill>
                <a:latin typeface="Times New Roman" pitchFamily="18" charset="0"/>
                <a:cs typeface="Times New Roman" pitchFamily="18" charset="0"/>
              </a:rPr>
              <a:t>10ns</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仿真时间精度</a:t>
            </a:r>
            <a:r>
              <a:rPr kumimoji="1" lang="en-US" altLang="zh-CN" sz="2000" b="1" dirty="0">
                <a:solidFill>
                  <a:schemeClr val="accent6">
                    <a:lumMod val="50000"/>
                  </a:schemeClr>
                </a:solidFill>
                <a:latin typeface="Times New Roman" pitchFamily="18" charset="0"/>
                <a:cs typeface="Times New Roman" pitchFamily="18" charset="0"/>
              </a:rPr>
              <a:t>100ps</a:t>
            </a:r>
          </a:p>
          <a:p>
            <a:pPr marL="0" indent="0" eaLnBrk="1" hangingPunct="1">
              <a:lnSpc>
                <a:spcPct val="110000"/>
              </a:lnSpc>
              <a:spcBef>
                <a:spcPts val="0"/>
              </a:spcBef>
              <a:spcAft>
                <a:spcPts val="600"/>
              </a:spcAft>
              <a:buClr>
                <a:schemeClr val="tx1"/>
              </a:buClr>
              <a:buNone/>
            </a:pPr>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latin typeface="Times New Roman" pitchFamily="18" charset="0"/>
                <a:cs typeface="Times New Roman" pitchFamily="18" charset="0"/>
              </a:rPr>
              <a:t>assign  #6  R1=A&amp;B;</a:t>
            </a:r>
            <a:r>
              <a:rPr kumimoji="1" lang="en-US" altLang="zh-CN" sz="2000" b="1" dirty="0">
                <a:solidFill>
                  <a:schemeClr val="accent6">
                    <a:lumMod val="50000"/>
                  </a:schemeClr>
                </a:solidFill>
                <a:latin typeface="Times New Roman" pitchFamily="18" charset="0"/>
                <a:cs typeface="Times New Roman" pitchFamily="18" charset="0"/>
              </a:rPr>
              <a:t>//6</a:t>
            </a:r>
            <a:r>
              <a:rPr kumimoji="1" lang="zh-CN" altLang="en-US" sz="2000" b="1" dirty="0">
                <a:solidFill>
                  <a:schemeClr val="accent6">
                    <a:lumMod val="50000"/>
                  </a:schemeClr>
                </a:solidFill>
                <a:latin typeface="Times New Roman" pitchFamily="18" charset="0"/>
                <a:cs typeface="Times New Roman" pitchFamily="18" charset="0"/>
              </a:rPr>
              <a:t>个时间单元后将结果赋值给目标变量</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、连续赋值语句</a:t>
            </a:r>
          </a:p>
        </p:txBody>
      </p:sp>
      <p:sp>
        <p:nvSpPr>
          <p:cNvPr id="10" name="Rectangle 3"/>
          <p:cNvSpPr>
            <a:spLocks noChangeArrowheads="1"/>
          </p:cNvSpPr>
          <p:nvPr/>
        </p:nvSpPr>
        <p:spPr bwMode="auto">
          <a:xfrm>
            <a:off x="1475655" y="1340768"/>
            <a:ext cx="7416825"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assign  [</a:t>
            </a:r>
            <a:r>
              <a:rPr kumimoji="1" lang="zh-CN" altLang="en-US" sz="2400" b="1" dirty="0">
                <a:solidFill>
                  <a:srgbClr val="000000"/>
                </a:solidFill>
                <a:latin typeface="Times New Roman" pitchFamily="18" charset="0"/>
                <a:cs typeface="Times New Roman" pitchFamily="18" charset="0"/>
              </a:rPr>
              <a:t>延时</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chemeClr val="accent6">
                  <a:lumMod val="50000"/>
                </a:schemeClr>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dirty="0"/>
          </a:p>
        </p:txBody>
      </p:sp>
    </p:spTree>
    <p:extLst>
      <p:ext uri="{BB962C8B-B14F-4D97-AF65-F5344CB8AC3E}">
        <p14:creationId xmlns:p14="http://schemas.microsoft.com/office/powerpoint/2010/main" val="139409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dissolve">
                                      <p:cBhvr>
                                        <p:cTn id="11" dur="500"/>
                                        <p:tgtEl>
                                          <p:spTgt spid="19">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dissolve">
                                      <p:cBhvr>
                                        <p:cTn id="15" dur="500"/>
                                        <p:tgtEl>
                                          <p:spTgt spid="19">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dissolve">
                                      <p:cBhvr>
                                        <p:cTn id="19" dur="500"/>
                                        <p:tgtEl>
                                          <p:spTgt spid="1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xEl>
                                              <p:pRg st="3" end="3"/>
                                            </p:txEl>
                                          </p:spTgt>
                                        </p:tgtEl>
                                        <p:attrNameLst>
                                          <p:attrName>style.visibility</p:attrName>
                                        </p:attrNameLst>
                                      </p:cBhvr>
                                      <p:to>
                                        <p:strVal val="visible"/>
                                      </p:to>
                                    </p:set>
                                    <p:animEffect transition="in" filter="fade">
                                      <p:cBhvr>
                                        <p:cTn id="26" dur="500"/>
                                        <p:tgtEl>
                                          <p:spTgt spid="19">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xEl>
                                              <p:pRg st="4" end="4"/>
                                            </p:txEl>
                                          </p:spTgt>
                                        </p:tgtEl>
                                        <p:attrNameLst>
                                          <p:attrName>style.visibility</p:attrName>
                                        </p:attrNameLst>
                                      </p:cBhvr>
                                      <p:to>
                                        <p:strVal val="visible"/>
                                      </p:to>
                                    </p:set>
                                    <p:animEffect transition="in" filter="fade">
                                      <p:cBhvr>
                                        <p:cTn id="29"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3158678"/>
            <a:ext cx="756084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en-US" altLang="zh-CN"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：逻辑异或。</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000" b="1" dirty="0">
                <a:solidFill>
                  <a:srgbClr val="FF0000"/>
                </a:solidFill>
                <a:latin typeface="Times New Roman" pitchFamily="18" charset="0"/>
                <a:cs typeface="Times New Roman" pitchFamily="18" charset="0"/>
              </a:rPr>
              <a:t>&amp;</a:t>
            </a:r>
            <a:r>
              <a:rPr lang="zh-CN" altLang="en-US" sz="2000" b="1" dirty="0">
                <a:latin typeface="Times New Roman" pitchFamily="18" charset="0"/>
                <a:cs typeface="Times New Roman" pitchFamily="18" charset="0"/>
              </a:rPr>
              <a:t>：逻辑与。</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76876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、逻辑操作符</a:t>
            </a:r>
          </a:p>
        </p:txBody>
      </p:sp>
      <p:sp>
        <p:nvSpPr>
          <p:cNvPr id="10" name="Rectangle 3"/>
          <p:cNvSpPr>
            <a:spLocks noChangeArrowheads="1"/>
          </p:cNvSpPr>
          <p:nvPr/>
        </p:nvSpPr>
        <p:spPr bwMode="auto">
          <a:xfrm>
            <a:off x="1403647" y="1652027"/>
            <a:ext cx="7488833"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A^B</a:t>
            </a:r>
            <a:r>
              <a:rPr kumimoji="1" lang="en-US" altLang="zh-CN" sz="2400" b="1" dirty="0">
                <a:solidFill>
                  <a:schemeClr val="accent6">
                    <a:lumMod val="50000"/>
                  </a:schemeClr>
                </a:solidFill>
                <a:latin typeface="Times New Roman" pitchFamily="18" charset="0"/>
                <a:cs typeface="Times New Roman" pitchFamily="18" charset="0"/>
              </a:rPr>
              <a:t>		//A</a:t>
            </a:r>
            <a:r>
              <a:rPr kumimoji="1" lang="zh-CN" altLang="en-US" sz="2400" b="1" dirty="0">
                <a:solidFill>
                  <a:schemeClr val="accent6">
                    <a:lumMod val="50000"/>
                  </a:schemeClr>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B</a:t>
            </a:r>
            <a:r>
              <a:rPr kumimoji="1" lang="zh-CN" altLang="en-US" sz="2400" b="1" dirty="0">
                <a:solidFill>
                  <a:schemeClr val="accent6">
                    <a:lumMod val="50000"/>
                  </a:schemeClr>
                </a:solidFill>
                <a:latin typeface="Times New Roman" pitchFamily="18" charset="0"/>
                <a:cs typeface="Times New Roman" pitchFamily="18" charset="0"/>
              </a:rPr>
              <a:t>异或</a:t>
            </a:r>
            <a:endParaRPr kumimoji="1" lang="en-US" altLang="zh-CN" sz="2400" b="1" dirty="0">
              <a:solidFill>
                <a:schemeClr val="accent6">
                  <a:lumMod val="50000"/>
                </a:schemeClr>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A&amp;B	</a:t>
            </a:r>
            <a:r>
              <a:rPr kumimoji="1" lang="en-US" altLang="zh-CN" sz="2400" b="1" dirty="0">
                <a:solidFill>
                  <a:schemeClr val="accent6">
                    <a:lumMod val="50000"/>
                  </a:schemeClr>
                </a:solidFill>
                <a:latin typeface="Times New Roman" pitchFamily="18" charset="0"/>
                <a:cs typeface="Times New Roman" pitchFamily="18" charset="0"/>
              </a:rPr>
              <a:t> 	//A</a:t>
            </a:r>
            <a:r>
              <a:rPr kumimoji="1" lang="zh-CN" altLang="en-US" sz="2400" b="1" dirty="0">
                <a:solidFill>
                  <a:schemeClr val="accent6">
                    <a:lumMod val="50000"/>
                  </a:schemeClr>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B</a:t>
            </a:r>
            <a:r>
              <a:rPr kumimoji="1" lang="zh-CN" altLang="en-US" sz="2400" b="1" dirty="0">
                <a:solidFill>
                  <a:schemeClr val="accent6">
                    <a:lumMod val="50000"/>
                  </a:schemeClr>
                </a:solidFill>
                <a:latin typeface="Times New Roman" pitchFamily="18" charset="0"/>
                <a:cs typeface="Times New Roman" pitchFamily="18" charset="0"/>
              </a:rPr>
              <a:t>相与</a:t>
            </a:r>
            <a:endParaRPr kumimoji="1" lang="en-US" altLang="zh-CN" sz="2400" b="1" dirty="0">
              <a:solidFill>
                <a:schemeClr val="accent6">
                  <a:lumMod val="50000"/>
                </a:schemeClr>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dirty="0"/>
          </a:p>
        </p:txBody>
      </p:sp>
    </p:spTree>
    <p:extLst>
      <p:ext uri="{BB962C8B-B14F-4D97-AF65-F5344CB8AC3E}">
        <p14:creationId xmlns:p14="http://schemas.microsoft.com/office/powerpoint/2010/main" val="184663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87624" y="1412776"/>
            <a:ext cx="7776864"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语言</a:t>
            </a:r>
            <a:r>
              <a:rPr kumimoji="1" lang="zh-CN" altLang="en-US" sz="2000" b="1" dirty="0">
                <a:solidFill>
                  <a:srgbClr val="FF0000"/>
                </a:solidFill>
                <a:latin typeface="Times New Roman" pitchFamily="18" charset="0"/>
                <a:cs typeface="Times New Roman" pitchFamily="18" charset="0"/>
              </a:rPr>
              <a:t>预先定义好</a:t>
            </a:r>
            <a:r>
              <a:rPr kumimoji="1" lang="zh-CN" altLang="en-US" sz="2000" b="1" dirty="0">
                <a:latin typeface="Times New Roman" pitchFamily="18" charset="0"/>
                <a:cs typeface="Times New Roman" pitchFamily="18" charset="0"/>
              </a:rPr>
              <a:t>的有特殊含义的英文词语。</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规定所有关键词必须</a:t>
            </a:r>
            <a:r>
              <a:rPr kumimoji="1" lang="zh-CN" altLang="en-US" sz="2000" b="1" dirty="0">
                <a:solidFill>
                  <a:srgbClr val="FF0000"/>
                </a:solidFill>
                <a:latin typeface="Times New Roman" pitchFamily="18" charset="0"/>
                <a:cs typeface="Times New Roman" pitchFamily="18" charset="0"/>
              </a:rPr>
              <a:t>小写</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76470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5</a:t>
            </a:r>
            <a:r>
              <a:rPr lang="zh-CN" altLang="en-US" sz="2800" b="1" dirty="0">
                <a:solidFill>
                  <a:srgbClr val="0070C0"/>
                </a:solidFill>
                <a:latin typeface="Times New Roman" pitchFamily="18" charset="0"/>
                <a:cs typeface="Times New Roman" pitchFamily="18" charset="0"/>
              </a:rPr>
              <a:t>、关键词</a:t>
            </a:r>
          </a:p>
        </p:txBody>
      </p:sp>
      <p:sp>
        <p:nvSpPr>
          <p:cNvPr id="6" name="矩形 6"/>
          <p:cNvSpPr>
            <a:spLocks noChangeArrowheads="1"/>
          </p:cNvSpPr>
          <p:nvPr/>
        </p:nvSpPr>
        <p:spPr bwMode="auto">
          <a:xfrm>
            <a:off x="1187624" y="3645024"/>
            <a:ext cx="7632848"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设计者在</a:t>
            </a: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程序中</a:t>
            </a:r>
            <a:r>
              <a:rPr kumimoji="1" lang="zh-CN" altLang="en-US" sz="2000" b="1" dirty="0">
                <a:solidFill>
                  <a:srgbClr val="FF0000"/>
                </a:solidFill>
                <a:latin typeface="Times New Roman" pitchFamily="18" charset="0"/>
                <a:cs typeface="Times New Roman" pitchFamily="18" charset="0"/>
              </a:rPr>
              <a:t>自定义</a:t>
            </a:r>
            <a:r>
              <a:rPr kumimoji="1" lang="zh-CN" altLang="en-US" sz="2000" b="1" dirty="0">
                <a:latin typeface="Times New Roman" pitchFamily="18" charset="0"/>
                <a:cs typeface="Times New Roman" pitchFamily="18" charset="0"/>
              </a:rPr>
              <a:t>的，用于标识不同名称的词语，如模块名、信号名、端口名等。</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标识符</a:t>
            </a:r>
            <a:r>
              <a:rPr kumimoji="1" lang="zh-CN" altLang="en-US" sz="2000" b="1" dirty="0">
                <a:solidFill>
                  <a:srgbClr val="FF0000"/>
                </a:solidFill>
                <a:latin typeface="Times New Roman" pitchFamily="18" charset="0"/>
                <a:cs typeface="Times New Roman" pitchFamily="18" charset="0"/>
              </a:rPr>
              <a:t>区分大小写</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p:txBody>
      </p:sp>
      <p:sp>
        <p:nvSpPr>
          <p:cNvPr id="7" name="Rectangle 3"/>
          <p:cNvSpPr>
            <a:spLocks noChangeArrowheads="1"/>
          </p:cNvSpPr>
          <p:nvPr/>
        </p:nvSpPr>
        <p:spPr bwMode="auto">
          <a:xfrm>
            <a:off x="1175132" y="30161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6</a:t>
            </a:r>
            <a:r>
              <a:rPr lang="zh-CN" altLang="en-US" sz="2800" b="1" dirty="0">
                <a:solidFill>
                  <a:srgbClr val="0070C0"/>
                </a:solidFill>
                <a:latin typeface="Times New Roman" pitchFamily="18" charset="0"/>
                <a:cs typeface="Times New Roman" pitchFamily="18" charset="0"/>
              </a:rPr>
              <a:t>、标识符</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dirty="0"/>
          </a:p>
        </p:txBody>
      </p:sp>
    </p:spTree>
    <p:extLst>
      <p:ext uri="{BB962C8B-B14F-4D97-AF65-F5344CB8AC3E}">
        <p14:creationId xmlns:p14="http://schemas.microsoft.com/office/powerpoint/2010/main" val="14262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dissolve">
                                      <p:cBhvr>
                                        <p:cTn id="13" dur="500"/>
                                        <p:tgtEl>
                                          <p:spTgt spid="19">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dissolve">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dissolve">
                                      <p:cBhvr>
                                        <p:cTn id="28" dur="500"/>
                                        <p:tgtEl>
                                          <p:spTgt spid="6">
                                            <p:txEl>
                                              <p:pRg st="0" end="0"/>
                                            </p:txEl>
                                          </p:spTgt>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dissolve">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87624" y="1196752"/>
            <a:ext cx="7560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注释符号“</a:t>
            </a:r>
            <a:r>
              <a:rPr kumimoji="1" lang="en-US" altLang="zh-CN" sz="2000" b="1" dirty="0">
                <a:solidFill>
                  <a:srgbClr val="FF0000"/>
                </a:solidFill>
                <a:latin typeface="Times New Roman" pitchFamily="18" charset="0"/>
                <a:cs typeface="Times New Roman" pitchFamily="18" charset="0"/>
              </a:rPr>
              <a:t>//</a:t>
            </a:r>
            <a:r>
              <a:rPr kumimoji="1" lang="zh-CN" altLang="en-US" sz="2000" b="1" dirty="0">
                <a:latin typeface="Times New Roman" pitchFamily="18" charset="0"/>
                <a:cs typeface="Times New Roman" pitchFamily="18" charset="0"/>
              </a:rPr>
              <a:t>”，用于</a:t>
            </a:r>
            <a:r>
              <a:rPr kumimoji="1" lang="zh-CN" altLang="en-US" sz="2000" b="1" dirty="0">
                <a:solidFill>
                  <a:srgbClr val="0000FF"/>
                </a:solidFill>
                <a:latin typeface="Times New Roman" pitchFamily="18" charset="0"/>
                <a:cs typeface="Times New Roman" pitchFamily="18" charset="0"/>
              </a:rPr>
              <a:t>隔离程序</a:t>
            </a:r>
            <a:r>
              <a:rPr kumimoji="1" lang="zh-CN" altLang="en-US" sz="2000" b="1" dirty="0">
                <a:latin typeface="Times New Roman" pitchFamily="18" charset="0"/>
                <a:cs typeface="Times New Roman" pitchFamily="18" charset="0"/>
              </a:rPr>
              <a:t>，添加程序</a:t>
            </a:r>
            <a:r>
              <a:rPr kumimoji="1" lang="zh-CN" altLang="en-US" sz="2000" b="1" dirty="0">
                <a:solidFill>
                  <a:srgbClr val="0000FF"/>
                </a:solidFill>
                <a:latin typeface="Times New Roman" pitchFamily="18" charset="0"/>
                <a:cs typeface="Times New Roman" pitchFamily="18" charset="0"/>
              </a:rPr>
              <a:t>说明文字</a:t>
            </a:r>
            <a:r>
              <a:rPr kumimoji="1" lang="zh-CN" altLang="en-US" sz="2000" b="1" dirty="0">
                <a:latin typeface="Times New Roman" pitchFamily="18" charset="0"/>
                <a:cs typeface="Times New Roman" pitchFamily="18" charset="0"/>
              </a:rPr>
              <a:t>。本身</a:t>
            </a:r>
            <a:r>
              <a:rPr kumimoji="1" lang="zh-CN" altLang="en-US" sz="2000" b="1" dirty="0">
                <a:solidFill>
                  <a:srgbClr val="0000FF"/>
                </a:solidFill>
                <a:latin typeface="Times New Roman" pitchFamily="18" charset="0"/>
                <a:cs typeface="Times New Roman" pitchFamily="18" charset="0"/>
              </a:rPr>
              <a:t>无功能含义</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a:t>
            </a:r>
            <a:r>
              <a:rPr kumimoji="1" lang="en-US" altLang="zh-CN" sz="2000" b="1" dirty="0">
                <a:latin typeface="Times New Roman" pitchFamily="18" charset="0"/>
                <a:cs typeface="Times New Roman" pitchFamily="18" charset="0"/>
              </a:rPr>
              <a:t>//</a:t>
            </a:r>
            <a:r>
              <a:rPr kumimoji="1" lang="zh-CN" altLang="en-US" sz="2000" b="1" dirty="0">
                <a:latin typeface="Times New Roman" pitchFamily="18" charset="0"/>
                <a:cs typeface="Times New Roman" pitchFamily="18" charset="0"/>
              </a:rPr>
              <a:t>”后的注释文字</a:t>
            </a:r>
            <a:r>
              <a:rPr kumimoji="1" lang="zh-CN" altLang="en-US" sz="2000" b="1" dirty="0">
                <a:solidFill>
                  <a:srgbClr val="0000FF"/>
                </a:solidFill>
                <a:latin typeface="Times New Roman" pitchFamily="18" charset="0"/>
                <a:cs typeface="Times New Roman" pitchFamily="18" charset="0"/>
              </a:rPr>
              <a:t>只能放在同一行</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另一种注释符号“</a:t>
            </a:r>
            <a:r>
              <a:rPr kumimoji="1" lang="en-US" altLang="zh-CN" sz="2000" b="1" dirty="0">
                <a:solidFill>
                  <a:srgbClr val="FF0000"/>
                </a:solidFill>
                <a:latin typeface="Times New Roman" pitchFamily="18" charset="0"/>
                <a:cs typeface="Times New Roman" pitchFamily="18" charset="0"/>
              </a:rPr>
              <a:t>/*…*/</a:t>
            </a:r>
            <a:r>
              <a:rPr kumimoji="1" lang="zh-CN" altLang="en-US" sz="2000" b="1" dirty="0">
                <a:latin typeface="Times New Roman" pitchFamily="18" charset="0"/>
                <a:cs typeface="Times New Roman" pitchFamily="18" charset="0"/>
              </a:rPr>
              <a:t>”类似一个括号，只要文字在此“括号”中就</a:t>
            </a:r>
            <a:r>
              <a:rPr kumimoji="1" lang="zh-CN" altLang="en-US" sz="2000" b="1" dirty="0">
                <a:solidFill>
                  <a:srgbClr val="0000FF"/>
                </a:solidFill>
                <a:latin typeface="Times New Roman" pitchFamily="18" charset="0"/>
                <a:cs typeface="Times New Roman" pitchFamily="18" charset="0"/>
              </a:rPr>
              <a:t>可以换行</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54868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7</a:t>
            </a:r>
            <a:r>
              <a:rPr lang="zh-CN" altLang="en-US" sz="2800" b="1" dirty="0">
                <a:solidFill>
                  <a:srgbClr val="0070C0"/>
                </a:solidFill>
                <a:latin typeface="Times New Roman" pitchFamily="18" charset="0"/>
                <a:cs typeface="Times New Roman" pitchFamily="18" charset="0"/>
              </a:rPr>
              <a:t>、注释符号</a:t>
            </a:r>
          </a:p>
        </p:txBody>
      </p:sp>
      <p:sp>
        <p:nvSpPr>
          <p:cNvPr id="6" name="矩形 6"/>
          <p:cNvSpPr>
            <a:spLocks noChangeArrowheads="1"/>
          </p:cNvSpPr>
          <p:nvPr/>
        </p:nvSpPr>
        <p:spPr bwMode="auto">
          <a:xfrm>
            <a:off x="1187624" y="4365104"/>
            <a:ext cx="7632848"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可以一行写多条语句，或分行书写。</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建议最顶层</a:t>
            </a:r>
            <a:r>
              <a:rPr kumimoji="1" lang="en-US" altLang="zh-CN" sz="2000" b="1" dirty="0" err="1">
                <a:latin typeface="Times New Roman" pitchFamily="18" charset="0"/>
                <a:cs typeface="Times New Roman" pitchFamily="18" charset="0"/>
              </a:rPr>
              <a:t>module_endmodule</a:t>
            </a:r>
            <a:r>
              <a:rPr kumimoji="1" lang="zh-CN" altLang="en-US" sz="2000" b="1" dirty="0">
                <a:latin typeface="Times New Roman" pitchFamily="18" charset="0"/>
                <a:cs typeface="Times New Roman" pitchFamily="18" charset="0"/>
              </a:rPr>
              <a:t>模块描述语句放在最左侧，比他低一层次的描述语句靠右一个</a:t>
            </a:r>
            <a:r>
              <a:rPr kumimoji="1" lang="en-US" altLang="zh-CN" sz="2000" b="1" dirty="0">
                <a:latin typeface="Times New Roman" pitchFamily="18" charset="0"/>
                <a:cs typeface="Times New Roman" pitchFamily="18" charset="0"/>
              </a:rPr>
              <a:t>Tab</a:t>
            </a:r>
            <a:r>
              <a:rPr kumimoji="1" lang="zh-CN" altLang="en-US" sz="2000" b="1" dirty="0">
                <a:latin typeface="Times New Roman" pitchFamily="18" charset="0"/>
                <a:cs typeface="Times New Roman" pitchFamily="18" charset="0"/>
              </a:rPr>
              <a:t>键距离，同一语句的关键词对齐（如</a:t>
            </a:r>
            <a:r>
              <a:rPr kumimoji="1" lang="en-US" altLang="zh-CN" sz="2000" b="1" dirty="0" err="1">
                <a:latin typeface="Times New Roman" pitchFamily="18" charset="0"/>
                <a:cs typeface="Times New Roman" pitchFamily="18" charset="0"/>
              </a:rPr>
              <a:t>module_endmodule</a:t>
            </a:r>
            <a:r>
              <a:rPr kumimoji="1" lang="zh-CN" altLang="en-US" sz="2000" b="1" dirty="0">
                <a:latin typeface="Times New Roman" pitchFamily="18" charset="0"/>
                <a:cs typeface="Times New Roman" pitchFamily="18" charset="0"/>
              </a:rPr>
              <a:t>、</a:t>
            </a:r>
            <a:r>
              <a:rPr kumimoji="1" lang="en-US" altLang="zh-CN" sz="2000" b="1" dirty="0" err="1">
                <a:latin typeface="Times New Roman" pitchFamily="18" charset="0"/>
                <a:cs typeface="Times New Roman" pitchFamily="18" charset="0"/>
              </a:rPr>
              <a:t>table_endtable</a:t>
            </a:r>
            <a:r>
              <a:rPr kumimoji="1" lang="zh-CN" altLang="en-US" sz="2000" b="1" dirty="0">
                <a:latin typeface="Times New Roman" pitchFamily="18" charset="0"/>
                <a:cs typeface="Times New Roman" pitchFamily="18" charset="0"/>
              </a:rPr>
              <a:t>、</a:t>
            </a:r>
            <a:r>
              <a:rPr kumimoji="1" lang="en-US" altLang="zh-CN" sz="2000" b="1" dirty="0" err="1">
                <a:latin typeface="Times New Roman" pitchFamily="18" charset="0"/>
                <a:cs typeface="Times New Roman" pitchFamily="18" charset="0"/>
              </a:rPr>
              <a:t>begin_end</a:t>
            </a:r>
            <a:r>
              <a:rPr kumimoji="1" lang="zh-CN" altLang="en-US" sz="2000" b="1" dirty="0">
                <a:latin typeface="Times New Roman" pitchFamily="18" charset="0"/>
                <a:cs typeface="Times New Roman" pitchFamily="18" charset="0"/>
              </a:rPr>
              <a:t>等）。</a:t>
            </a:r>
            <a:endParaRPr kumimoji="1" lang="en-US" altLang="zh-CN" sz="2000" b="1" dirty="0">
              <a:latin typeface="Times New Roman" pitchFamily="18" charset="0"/>
              <a:cs typeface="Times New Roman" pitchFamily="18" charset="0"/>
            </a:endParaRPr>
          </a:p>
        </p:txBody>
      </p:sp>
      <p:sp>
        <p:nvSpPr>
          <p:cNvPr id="7" name="Rectangle 3"/>
          <p:cNvSpPr>
            <a:spLocks noChangeArrowheads="1"/>
          </p:cNvSpPr>
          <p:nvPr/>
        </p:nvSpPr>
        <p:spPr bwMode="auto">
          <a:xfrm>
            <a:off x="1175132" y="37370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8</a:t>
            </a:r>
            <a:r>
              <a:rPr lang="zh-CN" altLang="en-US" sz="2800" b="1" dirty="0">
                <a:solidFill>
                  <a:srgbClr val="0070C0"/>
                </a:solidFill>
                <a:latin typeface="Times New Roman" pitchFamily="18" charset="0"/>
                <a:cs typeface="Times New Roman" pitchFamily="18" charset="0"/>
              </a:rPr>
              <a:t>、规范的程序书写格式</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dirty="0"/>
          </a:p>
        </p:txBody>
      </p:sp>
    </p:spTree>
    <p:extLst>
      <p:ext uri="{BB962C8B-B14F-4D97-AF65-F5344CB8AC3E}">
        <p14:creationId xmlns:p14="http://schemas.microsoft.com/office/powerpoint/2010/main" val="29327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dissolve">
                                      <p:cBhvr>
                                        <p:cTn id="13" dur="500"/>
                                        <p:tgtEl>
                                          <p:spTgt spid="19">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dissolve">
                                      <p:cBhvr>
                                        <p:cTn id="17" dur="500"/>
                                        <p:tgtEl>
                                          <p:spTgt spid="19">
                                            <p:txEl>
                                              <p:pRg st="1" end="1"/>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Effect transition="in" filter="dissolve">
                                      <p:cBhvr>
                                        <p:cTn id="21" dur="500"/>
                                        <p:tgtEl>
                                          <p:spTgt spid="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dissolve">
                                      <p:cBhvr>
                                        <p:cTn id="32" dur="500"/>
                                        <p:tgtEl>
                                          <p:spTgt spid="6">
                                            <p:txEl>
                                              <p:pRg st="0" end="0"/>
                                            </p:txEl>
                                          </p:spTgt>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dissolve">
                                      <p:cBhvr>
                                        <p:cTn id="3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6"/>
          <p:cNvSpPr>
            <a:spLocks noChangeArrowheads="1"/>
          </p:cNvSpPr>
          <p:nvPr/>
        </p:nvSpPr>
        <p:spPr bwMode="auto">
          <a:xfrm>
            <a:off x="1187624" y="1544593"/>
            <a:ext cx="7776864"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文件名可由设计者任意给定，文件后缀扩展名必须是“</a:t>
            </a:r>
            <a:r>
              <a:rPr kumimoji="1" lang="en-US" altLang="zh-CN" sz="2000" b="1" dirty="0">
                <a:solidFill>
                  <a:srgbClr val="FF0000"/>
                </a:solidFill>
                <a:latin typeface="Times New Roman" pitchFamily="18" charset="0"/>
                <a:cs typeface="Times New Roman" pitchFamily="18" charset="0"/>
              </a:rPr>
              <a:t>.v</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建议程序的</a:t>
            </a:r>
            <a:r>
              <a:rPr kumimoji="1" lang="zh-CN" altLang="en-US" sz="2000" b="1" dirty="0">
                <a:solidFill>
                  <a:srgbClr val="0000FF"/>
                </a:solidFill>
                <a:latin typeface="Times New Roman" pitchFamily="18" charset="0"/>
                <a:cs typeface="Times New Roman" pitchFamily="18" charset="0"/>
              </a:rPr>
              <a:t>文件名与</a:t>
            </a:r>
            <a:r>
              <a:rPr kumimoji="1" lang="zh-CN" altLang="en-US" sz="2000" b="1" dirty="0">
                <a:latin typeface="Times New Roman" pitchFamily="18" charset="0"/>
                <a:cs typeface="Times New Roman" pitchFamily="18" charset="0"/>
              </a:rPr>
              <a:t>该程序的</a:t>
            </a:r>
            <a:r>
              <a:rPr kumimoji="1" lang="zh-CN" altLang="en-US" sz="2000" b="1" dirty="0">
                <a:solidFill>
                  <a:srgbClr val="0000FF"/>
                </a:solidFill>
                <a:latin typeface="Times New Roman" pitchFamily="18" charset="0"/>
                <a:cs typeface="Times New Roman" pitchFamily="18" charset="0"/>
              </a:rPr>
              <a:t>模块名一致</a:t>
            </a:r>
            <a:r>
              <a:rPr kumimoji="1" lang="zh-CN" altLang="en-US" sz="2000" b="1" dirty="0">
                <a:latin typeface="Times New Roman" pitchFamily="18" charset="0"/>
                <a:cs typeface="Times New Roman" pitchFamily="18" charset="0"/>
              </a:rPr>
              <a:t>（对于</a:t>
            </a:r>
            <a:r>
              <a:rPr kumimoji="1" lang="en-US" altLang="zh-CN" sz="2000" b="1" dirty="0" err="1">
                <a:latin typeface="Times New Roman" pitchFamily="18" charset="0"/>
                <a:cs typeface="Times New Roman" pitchFamily="18" charset="0"/>
              </a:rPr>
              <a:t>Quartus</a:t>
            </a:r>
            <a:r>
              <a:rPr kumimoji="1" lang="en-US" altLang="zh-CN" sz="2000" b="1" dirty="0">
                <a:latin typeface="Times New Roman" pitchFamily="18" charset="0"/>
                <a:cs typeface="Times New Roman" pitchFamily="18" charset="0"/>
              </a:rPr>
              <a:t> II</a:t>
            </a:r>
            <a:r>
              <a:rPr kumimoji="1" lang="zh-CN" altLang="en-US" sz="2000" b="1" dirty="0">
                <a:latin typeface="Times New Roman" pitchFamily="18" charset="0"/>
                <a:cs typeface="Times New Roman" pitchFamily="18" charset="0"/>
              </a:rPr>
              <a:t>必须满足这一点）。</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文件名</a:t>
            </a:r>
            <a:r>
              <a:rPr kumimoji="1" lang="zh-CN" altLang="en-US" sz="2000" b="1" dirty="0">
                <a:solidFill>
                  <a:srgbClr val="0000FF"/>
                </a:solidFill>
                <a:latin typeface="Times New Roman" pitchFamily="18" charset="0"/>
                <a:cs typeface="Times New Roman" pitchFamily="18" charset="0"/>
              </a:rPr>
              <a:t>区分大小写</a:t>
            </a:r>
            <a:r>
              <a:rPr kumimoji="1" lang="zh-CN" altLang="en-US" sz="2000" b="1" dirty="0">
                <a:latin typeface="Times New Roman" pitchFamily="18" charset="0"/>
                <a:cs typeface="Times New Roman" pitchFamily="18" charset="0"/>
              </a:rPr>
              <a:t>（对于</a:t>
            </a:r>
            <a:r>
              <a:rPr kumimoji="1" lang="en-US" altLang="zh-CN" sz="2000" b="1" dirty="0" err="1">
                <a:latin typeface="Times New Roman" pitchFamily="18" charset="0"/>
                <a:cs typeface="Times New Roman" pitchFamily="18" charset="0"/>
              </a:rPr>
              <a:t>Quartus</a:t>
            </a:r>
            <a:r>
              <a:rPr kumimoji="1" lang="en-US" altLang="zh-CN" sz="2000" b="1" dirty="0">
                <a:latin typeface="Times New Roman" pitchFamily="18" charset="0"/>
                <a:cs typeface="Times New Roman" pitchFamily="18" charset="0"/>
              </a:rPr>
              <a:t> II</a:t>
            </a:r>
            <a:r>
              <a:rPr kumimoji="1" lang="zh-CN" altLang="en-US" sz="2000" b="1" dirty="0">
                <a:latin typeface="Times New Roman" pitchFamily="18" charset="0"/>
                <a:cs typeface="Times New Roman" pitchFamily="18" charset="0"/>
              </a:rPr>
              <a:t>文件名与程序模块名的大小写必须一致）。</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文件名</a:t>
            </a:r>
            <a:r>
              <a:rPr kumimoji="1" lang="zh-CN" altLang="en-US" sz="2000" b="1" dirty="0">
                <a:solidFill>
                  <a:srgbClr val="0000FF"/>
                </a:solidFill>
                <a:latin typeface="Times New Roman" pitchFamily="18" charset="0"/>
                <a:cs typeface="Times New Roman" pitchFamily="18" charset="0"/>
              </a:rPr>
              <a:t>不应该用中文或数字</a:t>
            </a:r>
            <a:r>
              <a:rPr kumimoji="1" lang="zh-CN" altLang="en-US" sz="2000" b="1" dirty="0">
                <a:latin typeface="Times New Roman" pitchFamily="18" charset="0"/>
                <a:cs typeface="Times New Roman" pitchFamily="18" charset="0"/>
              </a:rPr>
              <a:t>来命名。</a:t>
            </a:r>
            <a:endParaRPr kumimoji="1"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kumimoji="1" lang="zh-CN" altLang="en-US" sz="2000" b="1" dirty="0">
                <a:latin typeface="Times New Roman" pitchFamily="18" charset="0"/>
                <a:cs typeface="Times New Roman" pitchFamily="18" charset="0"/>
              </a:rPr>
              <a:t>进入工程设计的</a:t>
            </a: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程序必须存入某文件夹中，不要存在根目录内或桌面上。</a:t>
            </a:r>
            <a:endParaRPr kumimoji="1" lang="en-US" altLang="zh-CN" sz="2000" b="1" dirty="0">
              <a:latin typeface="Times New Roman" pitchFamily="18" charset="0"/>
              <a:cs typeface="Times New Roman" pitchFamily="18" charset="0"/>
            </a:endParaRPr>
          </a:p>
        </p:txBody>
      </p:sp>
      <p:sp>
        <p:nvSpPr>
          <p:cNvPr id="7" name="Rectangle 3"/>
          <p:cNvSpPr>
            <a:spLocks noChangeArrowheads="1"/>
          </p:cNvSpPr>
          <p:nvPr/>
        </p:nvSpPr>
        <p:spPr bwMode="auto">
          <a:xfrm>
            <a:off x="1175132" y="77253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9</a:t>
            </a:r>
            <a:r>
              <a:rPr lang="zh-CN" altLang="en-US" sz="2800" b="1" dirty="0">
                <a:solidFill>
                  <a:srgbClr val="0070C0"/>
                </a:solidFill>
                <a:latin typeface="Times New Roman" pitchFamily="18" charset="0"/>
                <a:cs typeface="Times New Roman" pitchFamily="18" charset="0"/>
              </a:rPr>
              <a:t>、文件取名和存盘</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dirty="0"/>
          </a:p>
        </p:txBody>
      </p:sp>
    </p:spTree>
    <p:extLst>
      <p:ext uri="{BB962C8B-B14F-4D97-AF65-F5344CB8AC3E}">
        <p14:creationId xmlns:p14="http://schemas.microsoft.com/office/powerpoint/2010/main" val="12053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dissolve">
                                      <p:cBhvr>
                                        <p:cTn id="21" dur="500"/>
                                        <p:tgtEl>
                                          <p:spTgt spid="6">
                                            <p:txEl>
                                              <p:pRg st="2" end="2"/>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dissolve">
                                      <p:cBhvr>
                                        <p:cTn id="25" dur="500"/>
                                        <p:tgtEl>
                                          <p:spTgt spid="6">
                                            <p:txEl>
                                              <p:pRg st="3" end="3"/>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dissolve">
                                      <p:cBhvr>
                                        <p:cTn id="2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Text Box 9"/>
          <p:cNvSpPr txBox="1">
            <a:spLocks noChangeArrowheads="1"/>
          </p:cNvSpPr>
          <p:nvPr/>
        </p:nvSpPr>
        <p:spPr bwMode="auto">
          <a:xfrm>
            <a:off x="1115617" y="18864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a:t>
            </a:r>
            <a:r>
              <a:rPr kumimoji="1" lang="zh-CN" altLang="en-US" sz="2400" b="1" dirty="0">
                <a:solidFill>
                  <a:srgbClr val="F79646">
                    <a:lumMod val="50000"/>
                  </a:srgbClr>
                </a:solidFill>
                <a:latin typeface="Times New Roman" pitchFamily="18" charset="0"/>
                <a:cs typeface="Times New Roman" pitchFamily="18" charset="0"/>
              </a:rPr>
              <a:t>：半加器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8" name="Text Box 9"/>
          <p:cNvSpPr txBox="1">
            <a:spLocks noChangeArrowheads="1"/>
          </p:cNvSpPr>
          <p:nvPr/>
        </p:nvSpPr>
        <p:spPr bwMode="auto">
          <a:xfrm>
            <a:off x="1436131" y="836712"/>
            <a:ext cx="7240325"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(A, B, SO, CO);</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SO, CO;</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assign SO=A^B;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将变量</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执行异或逻辑后</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将结果赋值给输出信号</a:t>
            </a:r>
            <a:r>
              <a:rPr kumimoji="1" lang="en-US" altLang="zh-CN" sz="2000" b="1" dirty="0">
                <a:solidFill>
                  <a:schemeClr val="accent6">
                    <a:lumMod val="50000"/>
                  </a:schemeClr>
                </a:solidFill>
                <a:latin typeface="Times New Roman" pitchFamily="18" charset="0"/>
                <a:cs typeface="Times New Roman" pitchFamily="18" charset="0"/>
              </a:rPr>
              <a:t>SO</a:t>
            </a:r>
          </a:p>
          <a:p>
            <a:pPr eaLnBrk="0" hangingPunct="0"/>
            <a:r>
              <a:rPr kumimoji="1" lang="en-US" altLang="zh-CN" sz="2000" b="1" dirty="0">
                <a:solidFill>
                  <a:srgbClr val="000000"/>
                </a:solidFill>
                <a:latin typeface="Times New Roman" pitchFamily="18" charset="0"/>
                <a:cs typeface="Times New Roman" pitchFamily="18" charset="0"/>
              </a:rPr>
              <a:t>	assign CO=A&amp;B;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将变量</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执行与逻辑后将</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结果赋值给输出信号</a:t>
            </a:r>
            <a:r>
              <a:rPr kumimoji="1" lang="en-US" altLang="zh-CN" sz="2000" b="1" dirty="0">
                <a:solidFill>
                  <a:schemeClr val="accent6">
                    <a:lumMod val="50000"/>
                  </a:schemeClr>
                </a:solidFill>
                <a:latin typeface="Times New Roman" pitchFamily="18" charset="0"/>
                <a:cs typeface="Times New Roman" pitchFamily="18" charset="0"/>
              </a:rPr>
              <a:t>CO</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9" name="矩形 6"/>
          <p:cNvSpPr>
            <a:spLocks noChangeArrowheads="1"/>
          </p:cNvSpPr>
          <p:nvPr/>
        </p:nvSpPr>
        <p:spPr bwMode="auto">
          <a:xfrm>
            <a:off x="1259633" y="4080894"/>
            <a:ext cx="756084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err="1">
                <a:solidFill>
                  <a:srgbClr val="FF0000"/>
                </a:solidFill>
                <a:latin typeface="Times New Roman" pitchFamily="18" charset="0"/>
                <a:cs typeface="Times New Roman" pitchFamily="18" charset="0"/>
              </a:rPr>
              <a:t>module_endmodule</a:t>
            </a:r>
            <a:r>
              <a:rPr lang="zh-CN" altLang="en-US" sz="2000" b="1" dirty="0">
                <a:latin typeface="Times New Roman" pitchFamily="18" charset="0"/>
                <a:cs typeface="Times New Roman" pitchFamily="18" charset="0"/>
              </a:rPr>
              <a:t>引导的完整的电路模块或称“</a:t>
            </a:r>
            <a:r>
              <a:rPr lang="zh-CN" altLang="en-US" sz="2000" b="1" dirty="0">
                <a:solidFill>
                  <a:srgbClr val="0000FF"/>
                </a:solidFill>
                <a:latin typeface="Times New Roman" pitchFamily="18" charset="0"/>
                <a:cs typeface="Times New Roman" pitchFamily="18" charset="0"/>
              </a:rPr>
              <a:t>模块</a:t>
            </a:r>
            <a:r>
              <a:rPr lang="zh-CN" altLang="en-US" sz="2000" b="1" dirty="0">
                <a:latin typeface="Times New Roman" pitchFamily="18" charset="0"/>
                <a:cs typeface="Times New Roman" pitchFamily="18" charset="0"/>
              </a:rPr>
              <a:t>”描述。模块对应着硬件电路上的</a:t>
            </a:r>
            <a:r>
              <a:rPr lang="zh-CN" altLang="en-US" sz="2000" b="1" dirty="0">
                <a:solidFill>
                  <a:srgbClr val="7030A0"/>
                </a:solidFill>
                <a:latin typeface="Times New Roman" pitchFamily="18" charset="0"/>
                <a:cs typeface="Times New Roman" pitchFamily="18" charset="0"/>
              </a:rPr>
              <a:t>逻辑实体</a:t>
            </a:r>
            <a:r>
              <a:rPr lang="zh-CN" altLang="en-US" sz="2000" b="1" dirty="0">
                <a:latin typeface="Times New Roman" pitchFamily="18" charset="0"/>
                <a:cs typeface="Times New Roman" pitchFamily="18" charset="0"/>
              </a:rPr>
              <a:t>（也称实例</a:t>
            </a:r>
            <a:r>
              <a:rPr lang="en-US" altLang="zh-CN" sz="2000" b="1" dirty="0">
                <a:latin typeface="Times New Roman" pitchFamily="18" charset="0"/>
                <a:cs typeface="Times New Roman" pitchFamily="18" charset="0"/>
              </a:rPr>
              <a:t>Instance</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a:solidFill>
                  <a:srgbClr val="FF0000"/>
                </a:solidFill>
                <a:latin typeface="Times New Roman" pitchFamily="18" charset="0"/>
                <a:cs typeface="Times New Roman" pitchFamily="18" charset="0"/>
              </a:rPr>
              <a:t>input</a:t>
            </a:r>
            <a:r>
              <a:rPr lang="zh-CN" altLang="en-US" sz="2000" b="1" dirty="0">
                <a:latin typeface="Times New Roman" pitchFamily="18" charset="0"/>
                <a:cs typeface="Times New Roman" pitchFamily="18" charset="0"/>
              </a:rPr>
              <a:t>和</a:t>
            </a:r>
            <a:r>
              <a:rPr lang="en-US" altLang="zh-CN" sz="2000" b="1" dirty="0">
                <a:solidFill>
                  <a:srgbClr val="FF0000"/>
                </a:solidFill>
                <a:latin typeface="Times New Roman" pitchFamily="18" charset="0"/>
                <a:cs typeface="Times New Roman" pitchFamily="18" charset="0"/>
              </a:rPr>
              <a:t>output</a:t>
            </a:r>
            <a:r>
              <a:rPr lang="zh-CN" altLang="en-US" sz="2000" b="1" dirty="0">
                <a:latin typeface="Times New Roman" pitchFamily="18" charset="0"/>
                <a:cs typeface="Times New Roman" pitchFamily="18" charset="0"/>
              </a:rPr>
              <a:t>引导的对模块的</a:t>
            </a:r>
            <a:r>
              <a:rPr lang="zh-CN" altLang="en-US" sz="2000" b="1" dirty="0">
                <a:solidFill>
                  <a:srgbClr val="0000FF"/>
                </a:solidFill>
                <a:latin typeface="Times New Roman" pitchFamily="18" charset="0"/>
                <a:cs typeface="Times New Roman" pitchFamily="18" charset="0"/>
              </a:rPr>
              <a:t>外部端口</a:t>
            </a:r>
            <a:r>
              <a:rPr lang="zh-CN" altLang="en-US" sz="2000" b="1" dirty="0">
                <a:latin typeface="Times New Roman" pitchFamily="18" charset="0"/>
                <a:cs typeface="Times New Roman" pitchFamily="18" charset="0"/>
              </a:rPr>
              <a:t>描述语句。描述电路器件的</a:t>
            </a:r>
            <a:r>
              <a:rPr lang="zh-CN" altLang="en-US" sz="2000" b="1" dirty="0">
                <a:solidFill>
                  <a:srgbClr val="7030A0"/>
                </a:solidFill>
                <a:latin typeface="Times New Roman" pitchFamily="18" charset="0"/>
                <a:cs typeface="Times New Roman" pitchFamily="18" charset="0"/>
              </a:rPr>
              <a:t>端口状况</a:t>
            </a:r>
            <a:r>
              <a:rPr lang="zh-CN" altLang="en-US" sz="2000" b="1" dirty="0">
                <a:latin typeface="Times New Roman" pitchFamily="18" charset="0"/>
                <a:cs typeface="Times New Roman" pitchFamily="18" charset="0"/>
              </a:rPr>
              <a:t>及</a:t>
            </a:r>
            <a:r>
              <a:rPr lang="zh-CN" altLang="en-US" sz="2000" b="1" dirty="0">
                <a:solidFill>
                  <a:srgbClr val="7030A0"/>
                </a:solidFill>
                <a:latin typeface="Times New Roman" pitchFamily="18" charset="0"/>
                <a:cs typeface="Times New Roman" pitchFamily="18" charset="0"/>
              </a:rPr>
              <a:t>信号性质</a:t>
            </a:r>
            <a:r>
              <a:rPr lang="zh-CN" altLang="en-US" sz="2000" b="1" dirty="0">
                <a:latin typeface="Times New Roman" pitchFamily="18" charset="0"/>
                <a:cs typeface="Times New Roman" pitchFamily="18" charset="0"/>
              </a:rPr>
              <a:t>，如信号流动方向和信号的数据类型等。</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a:solidFill>
                  <a:srgbClr val="FF0000"/>
                </a:solidFill>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引导的</a:t>
            </a:r>
            <a:r>
              <a:rPr lang="zh-CN" altLang="en-US" sz="2000" b="1" dirty="0">
                <a:solidFill>
                  <a:srgbClr val="0000FF"/>
                </a:solidFill>
                <a:latin typeface="Times New Roman" pitchFamily="18" charset="0"/>
                <a:cs typeface="Times New Roman" pitchFamily="18" charset="0"/>
              </a:rPr>
              <a:t>赋值语句</a:t>
            </a:r>
            <a:r>
              <a:rPr lang="zh-CN" altLang="en-US" sz="2000" b="1" dirty="0">
                <a:latin typeface="Times New Roman" pitchFamily="18" charset="0"/>
                <a:cs typeface="Times New Roman" pitchFamily="18" charset="0"/>
              </a:rPr>
              <a:t>，用于描述模块的</a:t>
            </a:r>
            <a:r>
              <a:rPr lang="zh-CN" altLang="en-US" sz="2000" b="1" dirty="0">
                <a:solidFill>
                  <a:srgbClr val="7030A0"/>
                </a:solidFill>
                <a:latin typeface="Times New Roman" pitchFamily="18" charset="0"/>
                <a:cs typeface="Times New Roman" pitchFamily="18" charset="0"/>
              </a:rPr>
              <a:t>逻辑功能</a:t>
            </a:r>
            <a:r>
              <a:rPr lang="zh-CN" altLang="en-US" sz="2000" b="1" dirty="0">
                <a:latin typeface="Times New Roman" pitchFamily="18" charset="0"/>
                <a:cs typeface="Times New Roman" pitchFamily="18" charset="0"/>
              </a:rPr>
              <a:t>和</a:t>
            </a:r>
            <a:r>
              <a:rPr lang="zh-CN" altLang="en-US" sz="2000" b="1" dirty="0">
                <a:solidFill>
                  <a:srgbClr val="7030A0"/>
                </a:solidFill>
                <a:latin typeface="Times New Roman" pitchFamily="18" charset="0"/>
                <a:cs typeface="Times New Roman" pitchFamily="18" charset="0"/>
              </a:rPr>
              <a:t>电路结构</a:t>
            </a:r>
            <a:r>
              <a:rPr lang="zh-CN" altLang="en-US" sz="2000" b="1" dirty="0">
                <a:latin typeface="Times New Roman" pitchFamily="18" charset="0"/>
                <a:cs typeface="Times New Roman" pitchFamily="18" charset="0"/>
              </a:rPr>
              <a:t>。</a:t>
            </a:r>
          </a:p>
        </p:txBody>
      </p:sp>
      <p:sp>
        <p:nvSpPr>
          <p:cNvPr id="21" name="Text Box 13"/>
          <p:cNvSpPr txBox="1">
            <a:spLocks noChangeArrowheads="1"/>
          </p:cNvSpPr>
          <p:nvPr/>
        </p:nvSpPr>
        <p:spPr bwMode="auto">
          <a:xfrm>
            <a:off x="1259632" y="3676620"/>
            <a:ext cx="2196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b="1" dirty="0">
                <a:solidFill>
                  <a:srgbClr val="0070C0"/>
                </a:solidFill>
                <a:latin typeface="Times New Roman" pitchFamily="18" charset="0"/>
                <a:cs typeface="Times New Roman" pitchFamily="18" charset="0"/>
              </a:rPr>
              <a:t>三个组成部分：</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dirty="0"/>
          </a:p>
        </p:txBody>
      </p:sp>
    </p:spTree>
    <p:extLst>
      <p:ext uri="{BB962C8B-B14F-4D97-AF65-F5344CB8AC3E}">
        <p14:creationId xmlns:p14="http://schemas.microsoft.com/office/powerpoint/2010/main" val="357038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1403350" y="116632"/>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3.2</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多路选择器</a:t>
            </a:r>
            <a:r>
              <a:rPr lang="zh-CN" altLang="en-US" sz="3600" b="1" dirty="0">
                <a:solidFill>
                  <a:srgbClr val="7030A0"/>
                </a:solidFill>
                <a:latin typeface="Times New Roman" pitchFamily="18" charset="0"/>
                <a:cs typeface="Times New Roman" pitchFamily="18" charset="0"/>
              </a:rPr>
              <a:t>的</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描述</a:t>
            </a:r>
          </a:p>
        </p:txBody>
      </p:sp>
      <p:sp>
        <p:nvSpPr>
          <p:cNvPr id="6" name="Rectangle 3"/>
          <p:cNvSpPr>
            <a:spLocks noChangeArrowheads="1"/>
          </p:cNvSpPr>
          <p:nvPr/>
        </p:nvSpPr>
        <p:spPr bwMode="auto">
          <a:xfrm>
            <a:off x="6773777" y="1892657"/>
            <a:ext cx="1386716"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选</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多路选择器</a:t>
            </a:r>
          </a:p>
        </p:txBody>
      </p:sp>
      <p:sp>
        <p:nvSpPr>
          <p:cNvPr id="9" name="Rectangle 3"/>
          <p:cNvSpPr>
            <a:spLocks noChangeArrowheads="1"/>
          </p:cNvSpPr>
          <p:nvPr/>
        </p:nvSpPr>
        <p:spPr bwMode="auto">
          <a:xfrm>
            <a:off x="3974242" y="5949280"/>
            <a:ext cx="4587830"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选</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多路选择器</a:t>
            </a:r>
            <a:r>
              <a:rPr lang="en-US" altLang="zh-CN" sz="2000" b="1" dirty="0">
                <a:latin typeface="Times New Roman" panose="02020603050405020304" pitchFamily="18" charset="0"/>
                <a:cs typeface="Times New Roman" panose="02020603050405020304" pitchFamily="18" charset="0"/>
              </a:rPr>
              <a:t>MUX41a</a:t>
            </a:r>
            <a:r>
              <a:rPr lang="zh-CN" altLang="en-US" sz="2000" b="1" dirty="0">
                <a:latin typeface="Times New Roman" panose="02020603050405020304" pitchFamily="18" charset="0"/>
                <a:cs typeface="Times New Roman" panose="02020603050405020304" pitchFamily="18" charset="0"/>
              </a:rPr>
              <a:t>的时序波形</a:t>
            </a:r>
          </a:p>
        </p:txBody>
      </p:sp>
      <p:sp>
        <p:nvSpPr>
          <p:cNvPr id="13" name="Rectangle 2"/>
          <p:cNvSpPr>
            <a:spLocks noGrp="1" noChangeArrowheads="1"/>
          </p:cNvSpPr>
          <p:nvPr/>
        </p:nvSpPr>
        <p:spPr bwMode="auto">
          <a:xfrm>
            <a:off x="1174750" y="1087462"/>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§3.2.1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a:t>
            </a:r>
            <a:r>
              <a:rPr lang="en-US" altLang="zh-CN" sz="3000" b="1" dirty="0">
                <a:solidFill>
                  <a:srgbClr val="000000"/>
                </a:solidFill>
                <a:latin typeface="Times New Roman" pitchFamily="18" charset="0"/>
                <a:cs typeface="Times New Roman" pitchFamily="18" charset="0"/>
              </a:rPr>
              <a:t>case</a:t>
            </a:r>
            <a:r>
              <a:rPr lang="zh-CN" altLang="en-US" sz="3000" b="1" dirty="0">
                <a:solidFill>
                  <a:srgbClr val="000000"/>
                </a:solidFill>
                <a:latin typeface="Times New Roman" pitchFamily="18" charset="0"/>
                <a:cs typeface="Times New Roman" pitchFamily="18" charset="0"/>
              </a:rPr>
              <a:t>语句表述方式</a:t>
            </a:r>
          </a:p>
        </p:txBody>
      </p:sp>
      <p:pic>
        <p:nvPicPr>
          <p:cNvPr id="1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6714"/>
          <a:stretch/>
        </p:blipFill>
        <p:spPr bwMode="auto">
          <a:xfrm>
            <a:off x="3059832" y="3982591"/>
            <a:ext cx="5688632" cy="177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475656" y="1772816"/>
            <a:ext cx="6120680" cy="1979077"/>
            <a:chOff x="1475656" y="1772816"/>
            <a:chExt cx="6120680" cy="1979077"/>
          </a:xfrm>
        </p:grpSpPr>
        <p:pic>
          <p:nvPicPr>
            <p:cNvPr id="14"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18331"/>
            <a:stretch/>
          </p:blipFill>
          <p:spPr bwMode="auto">
            <a:xfrm>
              <a:off x="3203848" y="1772816"/>
              <a:ext cx="3312369" cy="197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15"/>
            <p:cNvSpPr/>
            <p:nvPr/>
          </p:nvSpPr>
          <p:spPr>
            <a:xfrm>
              <a:off x="2339752" y="2977105"/>
              <a:ext cx="864096" cy="774788"/>
            </a:xfrm>
            <a:prstGeom prst="wedgeRoundRectCallout">
              <a:avLst>
                <a:gd name="adj1" fmla="val 89366"/>
                <a:gd name="adj2" fmla="val -36342"/>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输入端口</a:t>
              </a:r>
            </a:p>
          </p:txBody>
        </p:sp>
        <p:sp>
          <p:nvSpPr>
            <p:cNvPr id="17" name="圆角矩形标注 16"/>
            <p:cNvSpPr/>
            <p:nvPr/>
          </p:nvSpPr>
          <p:spPr>
            <a:xfrm>
              <a:off x="1475656" y="2000640"/>
              <a:ext cx="1584176" cy="774788"/>
            </a:xfrm>
            <a:prstGeom prst="wedgeRoundRectCallout">
              <a:avLst>
                <a:gd name="adj1" fmla="val 76443"/>
                <a:gd name="adj2" fmla="val -32819"/>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rgbClr val="000514"/>
                  </a:solidFill>
                  <a:latin typeface="Times New Roman" pitchFamily="18" charset="0"/>
                  <a:cs typeface="Times New Roman" pitchFamily="18" charset="0"/>
                </a:rPr>
                <a:t>通道选择控制信号端</a:t>
              </a:r>
              <a:endParaRPr lang="zh-CN" altLang="en-US" sz="2000" b="1" dirty="0">
                <a:solidFill>
                  <a:schemeClr val="tx1"/>
                </a:solidFill>
              </a:endParaRPr>
            </a:p>
          </p:txBody>
        </p:sp>
        <p:sp>
          <p:nvSpPr>
            <p:cNvPr id="18" name="圆角矩形标注 17"/>
            <p:cNvSpPr/>
            <p:nvPr/>
          </p:nvSpPr>
          <p:spPr>
            <a:xfrm>
              <a:off x="6732240" y="2942244"/>
              <a:ext cx="864096" cy="774788"/>
            </a:xfrm>
            <a:prstGeom prst="wedgeRoundRectCallout">
              <a:avLst>
                <a:gd name="adj1" fmla="val -87530"/>
                <a:gd name="adj2" fmla="val -25773"/>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输出端口</a:t>
              </a:r>
            </a:p>
          </p:txBody>
        </p:sp>
      </p:grpSp>
      <p:graphicFrame>
        <p:nvGraphicFramePr>
          <p:cNvPr id="19" name="表格 18"/>
          <p:cNvGraphicFramePr>
            <a:graphicFrameLocks noGrp="1"/>
          </p:cNvGraphicFramePr>
          <p:nvPr>
            <p:extLst>
              <p:ext uri="{D42A27DB-BD31-4B8C-83A1-F6EECF244321}">
                <p14:modId xmlns:p14="http://schemas.microsoft.com/office/powerpoint/2010/main" val="4146261299"/>
              </p:ext>
            </p:extLst>
          </p:nvPr>
        </p:nvGraphicFramePr>
        <p:xfrm>
          <a:off x="1403816" y="4509320"/>
          <a:ext cx="1512000" cy="18000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tblGrid>
              <a:tr h="360000">
                <a:tc>
                  <a:txBody>
                    <a:bodyPr/>
                    <a:lstStyle/>
                    <a:p>
                      <a:pPr algn="ctr">
                        <a:lnSpc>
                          <a:spcPct val="80000"/>
                        </a:lnSpc>
                      </a:pPr>
                      <a:r>
                        <a:rPr lang="en-US" altLang="zh-CN" sz="2200" b="1" dirty="0">
                          <a:latin typeface="Times New Roman" pitchFamily="18" charset="0"/>
                          <a:cs typeface="Times New Roman" pitchFamily="18" charset="0"/>
                        </a:rPr>
                        <a:t>s1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s0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y</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c</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d</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 name="Text Box 13"/>
          <p:cNvSpPr txBox="1">
            <a:spLocks noChangeArrowheads="1"/>
          </p:cNvSpPr>
          <p:nvPr/>
        </p:nvSpPr>
        <p:spPr bwMode="auto">
          <a:xfrm>
            <a:off x="1620715" y="4077072"/>
            <a:ext cx="1151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b="1" dirty="0">
                <a:solidFill>
                  <a:srgbClr val="0070C0"/>
                </a:solidFill>
                <a:latin typeface="Times New Roman" pitchFamily="18" charset="0"/>
                <a:cs typeface="Times New Roman" pitchFamily="18" charset="0"/>
              </a:rPr>
              <a:t>真值表</a:t>
            </a:r>
          </a:p>
        </p:txBody>
      </p:sp>
      <p:sp>
        <p:nvSpPr>
          <p:cNvPr id="2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dirty="0"/>
          </a:p>
        </p:txBody>
      </p:sp>
    </p:spTree>
    <p:extLst>
      <p:ext uri="{BB962C8B-B14F-4D97-AF65-F5344CB8AC3E}">
        <p14:creationId xmlns:p14="http://schemas.microsoft.com/office/powerpoint/2010/main" val="46726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Text Box 9"/>
          <p:cNvSpPr txBox="1">
            <a:spLocks noChangeArrowheads="1"/>
          </p:cNvSpPr>
          <p:nvPr/>
        </p:nvSpPr>
        <p:spPr bwMode="auto">
          <a:xfrm>
            <a:off x="1115617" y="332656"/>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3-2</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8" name="Text Box 9"/>
          <p:cNvSpPr txBox="1">
            <a:spLocks noChangeArrowheads="1"/>
          </p:cNvSpPr>
          <p:nvPr/>
        </p:nvSpPr>
        <p:spPr bwMode="auto">
          <a:xfrm>
            <a:off x="1436130" y="980728"/>
            <a:ext cx="7344000"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y;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信号类型定义段</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always @ (a or b or c or d or s1 or s0)		</a:t>
            </a:r>
            <a:r>
              <a:rPr kumimoji="1" lang="en-US" altLang="zh-CN" sz="2000" b="1" dirty="0">
                <a:solidFill>
                  <a:schemeClr val="tx1"/>
                </a:solidFill>
                <a:latin typeface="Times New Roman" pitchFamily="18" charset="0"/>
                <a:cs typeface="Times New Roman" pitchFamily="18" charset="0"/>
              </a:rPr>
              <a:t>		begin : MUX41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块语句开始</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case({s1,s0})</a:t>
            </a:r>
          </a:p>
          <a:p>
            <a:pPr eaLnBrk="0" hangingPunct="0"/>
            <a:r>
              <a:rPr kumimoji="1" lang="en-US" altLang="zh-CN" sz="2000" b="1" dirty="0">
                <a:solidFill>
                  <a:schemeClr val="tx1"/>
                </a:solidFill>
                <a:latin typeface="Times New Roman" pitchFamily="18" charset="0"/>
                <a:cs typeface="Times New Roman" pitchFamily="18" charset="0"/>
              </a:rPr>
              <a:t>		2'b00: y&lt;=a;</a:t>
            </a:r>
          </a:p>
          <a:p>
            <a:pPr eaLnBrk="0" hangingPunct="0"/>
            <a:r>
              <a:rPr kumimoji="1" lang="en-US" altLang="zh-CN" sz="2000" b="1" dirty="0">
                <a:solidFill>
                  <a:schemeClr val="tx1"/>
                </a:solidFill>
                <a:latin typeface="Times New Roman" pitchFamily="18" charset="0"/>
                <a:cs typeface="Times New Roman" pitchFamily="18" charset="0"/>
              </a:rPr>
              <a:t>	    	2'b01: y&lt;=b;</a:t>
            </a:r>
          </a:p>
          <a:p>
            <a:pPr eaLnBrk="0" hangingPunct="0"/>
            <a:r>
              <a:rPr kumimoji="1" lang="en-US" altLang="zh-CN" sz="2000" b="1" dirty="0">
                <a:solidFill>
                  <a:schemeClr val="tx1"/>
                </a:solidFill>
                <a:latin typeface="Times New Roman" pitchFamily="18" charset="0"/>
                <a:cs typeface="Times New Roman" pitchFamily="18" charset="0"/>
              </a:rPr>
              <a:t>	    	2'b10: y&lt;=c;</a:t>
            </a:r>
          </a:p>
          <a:p>
            <a:pPr eaLnBrk="0" hangingPunct="0"/>
            <a:r>
              <a:rPr kumimoji="1" lang="en-US" altLang="zh-CN" sz="2000" b="1" dirty="0">
                <a:solidFill>
                  <a:schemeClr val="tx1"/>
                </a:solidFill>
                <a:latin typeface="Times New Roman" pitchFamily="18" charset="0"/>
                <a:cs typeface="Times New Roman" pitchFamily="18" charset="0"/>
              </a:rPr>
              <a:t>	    	2'b11: y&lt;=d;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default: y&lt;=a;</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endcase</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66624917"/>
              </p:ext>
            </p:extLst>
          </p:nvPr>
        </p:nvGraphicFramePr>
        <p:xfrm>
          <a:off x="3491880" y="1368886"/>
          <a:ext cx="3672408" cy="835978"/>
        </p:xfrm>
        <a:graphic>
          <a:graphicData uri="http://schemas.openxmlformats.org/presentationml/2006/ole">
            <mc:AlternateContent xmlns:mc="http://schemas.openxmlformats.org/markup-compatibility/2006">
              <mc:Choice xmlns:v="urn:schemas-microsoft-com:vml" Requires="v">
                <p:oleObj name="Equation" r:id="rId3" imgW="2057400" imgH="469800" progId="Equation.DSMT4">
                  <p:embed/>
                </p:oleObj>
              </mc:Choice>
              <mc:Fallback>
                <p:oleObj name="Equation" r:id="rId3" imgW="2057400" imgH="469800" progId="Equation.DSMT4">
                  <p:embed/>
                  <p:pic>
                    <p:nvPicPr>
                      <p:cNvPr id="2" name="对象 1"/>
                      <p:cNvPicPr>
                        <a:picLocks noChangeAspect="1" noChangeArrowheads="1"/>
                      </p:cNvPicPr>
                      <p:nvPr/>
                    </p:nvPicPr>
                    <p:blipFill>
                      <a:blip r:embed="rId4"/>
                      <a:srcRect/>
                      <a:stretch>
                        <a:fillRect/>
                      </a:stretch>
                    </p:blipFill>
                    <p:spPr bwMode="auto">
                      <a:xfrm>
                        <a:off x="3491880" y="1368886"/>
                        <a:ext cx="3672408" cy="835978"/>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89226152"/>
              </p:ext>
            </p:extLst>
          </p:nvPr>
        </p:nvGraphicFramePr>
        <p:xfrm>
          <a:off x="4860032" y="3501008"/>
          <a:ext cx="1379487" cy="1521322"/>
        </p:xfrm>
        <a:graphic>
          <a:graphicData uri="http://schemas.openxmlformats.org/presentationml/2006/ole">
            <mc:AlternateContent xmlns:mc="http://schemas.openxmlformats.org/markup-compatibility/2006">
              <mc:Choice xmlns:v="urn:schemas-microsoft-com:vml" Requires="v">
                <p:oleObj name="Equation" r:id="rId5" imgW="838080" imgH="927000" progId="Equation.DSMT4">
                  <p:embed/>
                </p:oleObj>
              </mc:Choice>
              <mc:Fallback>
                <p:oleObj name="Equation" r:id="rId5" imgW="838080" imgH="927000" progId="Equation.DSMT4">
                  <p:embed/>
                  <p:pic>
                    <p:nvPicPr>
                      <p:cNvPr id="3" name="对象 2"/>
                      <p:cNvPicPr>
                        <a:picLocks noChangeAspect="1" noChangeArrowheads="1"/>
                      </p:cNvPicPr>
                      <p:nvPr/>
                    </p:nvPicPr>
                    <p:blipFill>
                      <a:blip r:embed="rId6"/>
                      <a:srcRect/>
                      <a:stretch>
                        <a:fillRect/>
                      </a:stretch>
                    </p:blipFill>
                    <p:spPr bwMode="auto">
                      <a:xfrm>
                        <a:off x="4860032" y="3501008"/>
                        <a:ext cx="1379487" cy="152132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89261302"/>
              </p:ext>
            </p:extLst>
          </p:nvPr>
        </p:nvGraphicFramePr>
        <p:xfrm>
          <a:off x="6156176" y="2640235"/>
          <a:ext cx="1128712" cy="3021013"/>
        </p:xfrm>
        <a:graphic>
          <a:graphicData uri="http://schemas.openxmlformats.org/presentationml/2006/ole">
            <mc:AlternateContent xmlns:mc="http://schemas.openxmlformats.org/markup-compatibility/2006">
              <mc:Choice xmlns:v="urn:schemas-microsoft-com:vml" Requires="v">
                <p:oleObj name="Equation" r:id="rId7" imgW="685800" imgH="1841400" progId="Equation.DSMT4">
                  <p:embed/>
                </p:oleObj>
              </mc:Choice>
              <mc:Fallback>
                <p:oleObj name="Equation" r:id="rId7" imgW="685800" imgH="1841400" progId="Equation.DSMT4">
                  <p:embed/>
                  <p:pic>
                    <p:nvPicPr>
                      <p:cNvPr id="4" name="对象 3"/>
                      <p:cNvPicPr>
                        <a:picLocks noChangeAspect="1" noChangeArrowheads="1"/>
                      </p:cNvPicPr>
                      <p:nvPr/>
                    </p:nvPicPr>
                    <p:blipFill>
                      <a:blip r:embed="rId8"/>
                      <a:srcRect/>
                      <a:stretch>
                        <a:fillRect/>
                      </a:stretch>
                    </p:blipFill>
                    <p:spPr bwMode="auto">
                      <a:xfrm>
                        <a:off x="6156176" y="2640235"/>
                        <a:ext cx="1128712"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32671820"/>
              </p:ext>
            </p:extLst>
          </p:nvPr>
        </p:nvGraphicFramePr>
        <p:xfrm>
          <a:off x="7204075" y="1009204"/>
          <a:ext cx="1482725" cy="4894262"/>
        </p:xfrm>
        <a:graphic>
          <a:graphicData uri="http://schemas.openxmlformats.org/presentationml/2006/ole">
            <mc:AlternateContent xmlns:mc="http://schemas.openxmlformats.org/markup-compatibility/2006">
              <mc:Choice xmlns:v="urn:schemas-microsoft-com:vml" Requires="v">
                <p:oleObj name="Equation" r:id="rId9" imgW="901440" imgH="2984400" progId="Equation.DSMT4">
                  <p:embed/>
                </p:oleObj>
              </mc:Choice>
              <mc:Fallback>
                <p:oleObj name="Equation" r:id="rId9" imgW="901440" imgH="2984400" progId="Equation.DSMT4">
                  <p:embed/>
                  <p:pic>
                    <p:nvPicPr>
                      <p:cNvPr id="5" name="对象 4"/>
                      <p:cNvPicPr>
                        <a:picLocks noChangeAspect="1" noChangeArrowheads="1"/>
                      </p:cNvPicPr>
                      <p:nvPr/>
                    </p:nvPicPr>
                    <p:blipFill>
                      <a:blip r:embed="rId10"/>
                      <a:srcRect/>
                      <a:stretch>
                        <a:fillRect/>
                      </a:stretch>
                    </p:blipFill>
                    <p:spPr bwMode="auto">
                      <a:xfrm>
                        <a:off x="7204075" y="1009204"/>
                        <a:ext cx="14827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dirty="0"/>
          </a:p>
        </p:txBody>
      </p:sp>
    </p:spTree>
    <p:extLst>
      <p:ext uri="{BB962C8B-B14F-4D97-AF65-F5344CB8AC3E}">
        <p14:creationId xmlns:p14="http://schemas.microsoft.com/office/powerpoint/2010/main" val="1515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1912183"/>
            <a:ext cx="7560840"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以关键词</a:t>
            </a:r>
            <a:r>
              <a:rPr lang="en-US" altLang="zh-CN" sz="2200" b="1" dirty="0" err="1">
                <a:solidFill>
                  <a:srgbClr val="FF0000"/>
                </a:solidFill>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定义的</a:t>
            </a:r>
            <a:r>
              <a:rPr lang="zh-CN" altLang="en-US" sz="2200" b="1" dirty="0">
                <a:solidFill>
                  <a:srgbClr val="7030A0"/>
                </a:solidFill>
                <a:latin typeface="Times New Roman" pitchFamily="18" charset="0"/>
                <a:cs typeface="Times New Roman" pitchFamily="18" charset="0"/>
              </a:rPr>
              <a:t>模块内相关信号的特性和数据类型</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以关键词</a:t>
            </a:r>
            <a:r>
              <a:rPr lang="en-US" altLang="zh-CN" sz="2200" b="1" dirty="0">
                <a:solidFill>
                  <a:srgbClr val="FF0000"/>
                </a:solidFill>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引导的</a:t>
            </a:r>
            <a:r>
              <a:rPr lang="zh-CN" altLang="en-US" sz="2200" b="1" dirty="0">
                <a:solidFill>
                  <a:srgbClr val="7030A0"/>
                </a:solidFill>
                <a:latin typeface="Times New Roman" pitchFamily="18" charset="0"/>
                <a:cs typeface="Times New Roman" pitchFamily="18" charset="0"/>
              </a:rPr>
              <a:t>对模块逻辑功能描述的顺序语句</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以</a:t>
            </a:r>
            <a:r>
              <a:rPr lang="en-US" altLang="zh-CN" sz="2200" b="1" dirty="0" err="1">
                <a:solidFill>
                  <a:srgbClr val="FF0000"/>
                </a:solidFill>
                <a:latin typeface="Times New Roman" pitchFamily="18" charset="0"/>
                <a:cs typeface="Times New Roman" pitchFamily="18" charset="0"/>
              </a:rPr>
              <a:t>case_endcase</a:t>
            </a:r>
            <a:r>
              <a:rPr lang="zh-CN" altLang="en-US" sz="2200" b="1" dirty="0">
                <a:latin typeface="Times New Roman" pitchFamily="18" charset="0"/>
                <a:cs typeface="Times New Roman" pitchFamily="18" charset="0"/>
              </a:rPr>
              <a:t>引导的</a:t>
            </a:r>
            <a:r>
              <a:rPr lang="zh-CN" altLang="en-US" sz="2200" b="1" dirty="0">
                <a:solidFill>
                  <a:srgbClr val="7030A0"/>
                </a:solidFill>
                <a:latin typeface="Times New Roman" pitchFamily="18" charset="0"/>
                <a:cs typeface="Times New Roman" pitchFamily="18" charset="0"/>
              </a:rPr>
              <a:t>多条件分支赋值语句</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以</a:t>
            </a:r>
            <a:r>
              <a:rPr lang="en-US" altLang="zh-CN" sz="2200" b="1" dirty="0" err="1">
                <a:solidFill>
                  <a:srgbClr val="FF0000"/>
                </a:solidFill>
                <a:latin typeface="Times New Roman" pitchFamily="18" charset="0"/>
                <a:cs typeface="Times New Roman" pitchFamily="18" charset="0"/>
              </a:rPr>
              <a:t>begin_end</a:t>
            </a:r>
            <a:r>
              <a:rPr lang="zh-CN" altLang="en-US" sz="2200" b="1" dirty="0">
                <a:latin typeface="Times New Roman" pitchFamily="18" charset="0"/>
                <a:cs typeface="Times New Roman" pitchFamily="18" charset="0"/>
              </a:rPr>
              <a:t>引导的</a:t>
            </a:r>
            <a:r>
              <a:rPr lang="zh-CN" altLang="en-US" sz="2200" b="1" dirty="0">
                <a:solidFill>
                  <a:srgbClr val="7030A0"/>
                </a:solidFill>
                <a:latin typeface="Times New Roman" pitchFamily="18" charset="0"/>
                <a:cs typeface="Times New Roman" pitchFamily="18" charset="0"/>
              </a:rPr>
              <a:t>顺序语句块</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en-US" altLang="zh-CN" sz="2200" b="1" dirty="0">
                <a:latin typeface="Times New Roman" pitchFamily="18" charset="0"/>
                <a:cs typeface="Times New Roman" pitchFamily="18" charset="0"/>
              </a:rPr>
              <a:t>Verilog</a:t>
            </a:r>
            <a:r>
              <a:rPr lang="zh-CN" altLang="en-US" sz="2200" b="1" dirty="0">
                <a:solidFill>
                  <a:srgbClr val="7030A0"/>
                </a:solidFill>
                <a:latin typeface="Times New Roman" pitchFamily="18" charset="0"/>
                <a:cs typeface="Times New Roman" pitchFamily="18" charset="0"/>
              </a:rPr>
              <a:t>数据并位</a:t>
            </a:r>
            <a:r>
              <a:rPr lang="zh-CN" altLang="en-US" sz="2200" b="1" dirty="0">
                <a:latin typeface="Times New Roman" pitchFamily="18" charset="0"/>
                <a:cs typeface="Times New Roman" pitchFamily="18" charset="0"/>
              </a:rPr>
              <a:t>及</a:t>
            </a:r>
            <a:r>
              <a:rPr lang="zh-CN" altLang="en-US" sz="2200" b="1" dirty="0">
                <a:solidFill>
                  <a:srgbClr val="7030A0"/>
                </a:solidFill>
                <a:latin typeface="Times New Roman" pitchFamily="18" charset="0"/>
                <a:cs typeface="Times New Roman" pitchFamily="18" charset="0"/>
              </a:rPr>
              <a:t>数据表达方式</a:t>
            </a:r>
            <a:r>
              <a:rPr lang="zh-CN" altLang="en-US" sz="2200" b="1" dirty="0">
                <a:latin typeface="Times New Roman" pitchFamily="18" charset="0"/>
                <a:cs typeface="Times New Roman" pitchFamily="18" charset="0"/>
              </a:rPr>
              <a:t>。</a:t>
            </a:r>
          </a:p>
        </p:txBody>
      </p:sp>
      <p:sp>
        <p:nvSpPr>
          <p:cNvPr id="21" name="Text Box 13"/>
          <p:cNvSpPr txBox="1">
            <a:spLocks noChangeArrowheads="1"/>
          </p:cNvSpPr>
          <p:nvPr/>
        </p:nvSpPr>
        <p:spPr bwMode="auto">
          <a:xfrm>
            <a:off x="1259631" y="1196752"/>
            <a:ext cx="4176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b="1" dirty="0">
                <a:solidFill>
                  <a:srgbClr val="0070C0"/>
                </a:solidFill>
                <a:latin typeface="Times New Roman" pitchFamily="18" charset="0"/>
                <a:cs typeface="Times New Roman" pitchFamily="18" charset="0"/>
              </a:rPr>
              <a:t>五种新的语句结构和表述方式：</a:t>
            </a:r>
          </a:p>
        </p:txBody>
      </p:sp>
      <p:sp>
        <p:nvSpPr>
          <p:cNvPr id="8" name="Text Box 9"/>
          <p:cNvSpPr txBox="1">
            <a:spLocks noChangeArrowheads="1"/>
          </p:cNvSpPr>
          <p:nvPr/>
        </p:nvSpPr>
        <p:spPr bwMode="auto">
          <a:xfrm>
            <a:off x="1115617" y="332656"/>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3-2</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dirty="0"/>
          </a:p>
        </p:txBody>
      </p:sp>
    </p:spTree>
    <p:extLst>
      <p:ext uri="{BB962C8B-B14F-4D97-AF65-F5344CB8AC3E}">
        <p14:creationId xmlns:p14="http://schemas.microsoft.com/office/powerpoint/2010/main" val="42064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dissolve">
                                      <p:cBhvr>
                                        <p:cTn id="11" dur="500"/>
                                        <p:tgtEl>
                                          <p:spTgt spid="19">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dissolve">
                                      <p:cBhvr>
                                        <p:cTn id="15" dur="500"/>
                                        <p:tgtEl>
                                          <p:spTgt spid="19">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dissolve">
                                      <p:cBhvr>
                                        <p:cTn id="19" dur="500"/>
                                        <p:tgtEl>
                                          <p:spTgt spid="19">
                                            <p:txEl>
                                              <p:pRg st="2" end="2"/>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animEffect transition="in" filter="dissolve">
                                      <p:cBhvr>
                                        <p:cTn id="23" dur="500"/>
                                        <p:tgtEl>
                                          <p:spTgt spid="19">
                                            <p:txEl>
                                              <p:pRg st="3" end="3"/>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dissolv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43013" y="1268760"/>
            <a:ext cx="6713363" cy="235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电路的描述是开展设计的基础，是实现自动设计的关键之一。</a:t>
            </a:r>
          </a:p>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描述一个电路最直观、最传统的方式是图形。</a:t>
            </a:r>
          </a:p>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如下图是一个简单的二选一多路选择器及其门级电路组成。</a:t>
            </a: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数字电路的描述：图形</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dirty="0"/>
          </a:p>
        </p:txBody>
      </p:sp>
      <p:grpSp>
        <p:nvGrpSpPr>
          <p:cNvPr id="9" name="Group 20">
            <a:extLst>
              <a:ext uri="{FF2B5EF4-FFF2-40B4-BE49-F238E27FC236}">
                <a16:creationId xmlns:a16="http://schemas.microsoft.com/office/drawing/2014/main" id="{4977C15F-511D-4579-85AB-D9605F4963E9}"/>
              </a:ext>
            </a:extLst>
          </p:cNvPr>
          <p:cNvGrpSpPr>
            <a:grpSpLocks/>
          </p:cNvGrpSpPr>
          <p:nvPr/>
        </p:nvGrpSpPr>
        <p:grpSpPr bwMode="auto">
          <a:xfrm>
            <a:off x="1240160" y="4149725"/>
            <a:ext cx="2971800" cy="1752600"/>
            <a:chOff x="476" y="2886"/>
            <a:chExt cx="1872" cy="1104"/>
          </a:xfrm>
        </p:grpSpPr>
        <p:sp>
          <p:nvSpPr>
            <p:cNvPr id="11" name="AutoShape 5">
              <a:extLst>
                <a:ext uri="{FF2B5EF4-FFF2-40B4-BE49-F238E27FC236}">
                  <a16:creationId xmlns:a16="http://schemas.microsoft.com/office/drawing/2014/main" id="{A0B4091F-5051-4D10-AFDC-457332281284}"/>
                </a:ext>
              </a:extLst>
            </p:cNvPr>
            <p:cNvSpPr>
              <a:spLocks noChangeArrowheads="1"/>
            </p:cNvSpPr>
            <p:nvPr/>
          </p:nvSpPr>
          <p:spPr bwMode="auto">
            <a:xfrm rot="-5385566">
              <a:off x="1052" y="3174"/>
              <a:ext cx="816"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
              <a:extLst>
                <a:ext uri="{FF2B5EF4-FFF2-40B4-BE49-F238E27FC236}">
                  <a16:creationId xmlns:a16="http://schemas.microsoft.com/office/drawing/2014/main" id="{FFA74BE6-416C-42B5-9E58-C27D70E78172}"/>
                </a:ext>
              </a:extLst>
            </p:cNvPr>
            <p:cNvSpPr>
              <a:spLocks noChangeShapeType="1"/>
            </p:cNvSpPr>
            <p:nvPr/>
          </p:nvSpPr>
          <p:spPr bwMode="auto">
            <a:xfrm>
              <a:off x="668" y="3126"/>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7">
              <a:extLst>
                <a:ext uri="{FF2B5EF4-FFF2-40B4-BE49-F238E27FC236}">
                  <a16:creationId xmlns:a16="http://schemas.microsoft.com/office/drawing/2014/main" id="{73B99C8B-E521-4B6E-B5D6-D34E5BE206F7}"/>
                </a:ext>
              </a:extLst>
            </p:cNvPr>
            <p:cNvSpPr>
              <a:spLocks noChangeShapeType="1"/>
            </p:cNvSpPr>
            <p:nvPr/>
          </p:nvSpPr>
          <p:spPr bwMode="auto">
            <a:xfrm>
              <a:off x="668" y="3462"/>
              <a:ext cx="62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a:extLst>
                <a:ext uri="{FF2B5EF4-FFF2-40B4-BE49-F238E27FC236}">
                  <a16:creationId xmlns:a16="http://schemas.microsoft.com/office/drawing/2014/main" id="{784DC31C-431B-4598-BCA2-8615CAD7DBAF}"/>
                </a:ext>
              </a:extLst>
            </p:cNvPr>
            <p:cNvSpPr>
              <a:spLocks noChangeShapeType="1"/>
            </p:cNvSpPr>
            <p:nvPr/>
          </p:nvSpPr>
          <p:spPr bwMode="auto">
            <a:xfrm>
              <a:off x="764" y="3974"/>
              <a:ext cx="72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9">
              <a:extLst>
                <a:ext uri="{FF2B5EF4-FFF2-40B4-BE49-F238E27FC236}">
                  <a16:creationId xmlns:a16="http://schemas.microsoft.com/office/drawing/2014/main" id="{C0476F45-2133-4128-A667-7FD902368E19}"/>
                </a:ext>
              </a:extLst>
            </p:cNvPr>
            <p:cNvSpPr>
              <a:spLocks noChangeShapeType="1"/>
            </p:cNvSpPr>
            <p:nvPr/>
          </p:nvSpPr>
          <p:spPr bwMode="auto">
            <a:xfrm flipV="1">
              <a:off x="1484" y="3638"/>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0">
              <a:extLst>
                <a:ext uri="{FF2B5EF4-FFF2-40B4-BE49-F238E27FC236}">
                  <a16:creationId xmlns:a16="http://schemas.microsoft.com/office/drawing/2014/main" id="{D834B80E-E71D-44F8-944E-5DE78DD4A773}"/>
                </a:ext>
              </a:extLst>
            </p:cNvPr>
            <p:cNvSpPr>
              <a:spLocks noChangeShapeType="1"/>
            </p:cNvSpPr>
            <p:nvPr/>
          </p:nvSpPr>
          <p:spPr bwMode="auto">
            <a:xfrm>
              <a:off x="1628" y="3318"/>
              <a:ext cx="33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11">
              <a:extLst>
                <a:ext uri="{FF2B5EF4-FFF2-40B4-BE49-F238E27FC236}">
                  <a16:creationId xmlns:a16="http://schemas.microsoft.com/office/drawing/2014/main" id="{51E37AEE-7A2C-495E-A4BE-1B2A97917635}"/>
                </a:ext>
              </a:extLst>
            </p:cNvPr>
            <p:cNvSpPr txBox="1">
              <a:spLocks noChangeArrowheads="1"/>
            </p:cNvSpPr>
            <p:nvPr/>
          </p:nvSpPr>
          <p:spPr bwMode="auto">
            <a:xfrm>
              <a:off x="476" y="288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p>
          </p:txBody>
        </p:sp>
        <p:sp>
          <p:nvSpPr>
            <p:cNvPr id="20" name="Text Box 12">
              <a:extLst>
                <a:ext uri="{FF2B5EF4-FFF2-40B4-BE49-F238E27FC236}">
                  <a16:creationId xmlns:a16="http://schemas.microsoft.com/office/drawing/2014/main" id="{F5D1296D-391F-48E2-9E08-A3F9F5DA7C6C}"/>
                </a:ext>
              </a:extLst>
            </p:cNvPr>
            <p:cNvSpPr txBox="1">
              <a:spLocks noChangeArrowheads="1"/>
            </p:cNvSpPr>
            <p:nvPr/>
          </p:nvSpPr>
          <p:spPr bwMode="auto">
            <a:xfrm>
              <a:off x="476" y="322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a:t>
              </a:r>
            </a:p>
          </p:txBody>
        </p:sp>
        <p:sp>
          <p:nvSpPr>
            <p:cNvPr id="21" name="Text Box 13">
              <a:extLst>
                <a:ext uri="{FF2B5EF4-FFF2-40B4-BE49-F238E27FC236}">
                  <a16:creationId xmlns:a16="http://schemas.microsoft.com/office/drawing/2014/main" id="{77C6810E-A64C-4A45-BEEF-AB02B0891D4B}"/>
                </a:ext>
              </a:extLst>
            </p:cNvPr>
            <p:cNvSpPr txBox="1">
              <a:spLocks noChangeArrowheads="1"/>
            </p:cNvSpPr>
            <p:nvPr/>
          </p:nvSpPr>
          <p:spPr bwMode="auto">
            <a:xfrm>
              <a:off x="620" y="370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sel</a:t>
              </a:r>
            </a:p>
          </p:txBody>
        </p:sp>
        <p:sp>
          <p:nvSpPr>
            <p:cNvPr id="22" name="Text Box 14">
              <a:extLst>
                <a:ext uri="{FF2B5EF4-FFF2-40B4-BE49-F238E27FC236}">
                  <a16:creationId xmlns:a16="http://schemas.microsoft.com/office/drawing/2014/main" id="{27A0A7CE-833A-415D-B9E4-D43A5C15C0C4}"/>
                </a:ext>
              </a:extLst>
            </p:cNvPr>
            <p:cNvSpPr txBox="1">
              <a:spLocks noChangeArrowheads="1"/>
            </p:cNvSpPr>
            <p:nvPr/>
          </p:nvSpPr>
          <p:spPr bwMode="auto">
            <a:xfrm>
              <a:off x="1676" y="3030"/>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out1</a:t>
              </a:r>
            </a:p>
          </p:txBody>
        </p:sp>
      </p:grpSp>
      <p:graphicFrame>
        <p:nvGraphicFramePr>
          <p:cNvPr id="23" name="对象 3">
            <a:extLst>
              <a:ext uri="{FF2B5EF4-FFF2-40B4-BE49-F238E27FC236}">
                <a16:creationId xmlns:a16="http://schemas.microsoft.com/office/drawing/2014/main" id="{5E78471F-FEE2-4D79-A65B-0CA57B25A6D8}"/>
              </a:ext>
            </a:extLst>
          </p:cNvPr>
          <p:cNvGraphicFramePr>
            <a:graphicFrameLocks noChangeAspect="1"/>
          </p:cNvGraphicFramePr>
          <p:nvPr>
            <p:extLst>
              <p:ext uri="{D42A27DB-BD31-4B8C-83A1-F6EECF244321}">
                <p14:modId xmlns:p14="http://schemas.microsoft.com/office/powerpoint/2010/main" val="2500354718"/>
              </p:ext>
            </p:extLst>
          </p:nvPr>
        </p:nvGraphicFramePr>
        <p:xfrm>
          <a:off x="4211960" y="4077844"/>
          <a:ext cx="4638775" cy="1799428"/>
        </p:xfrm>
        <a:graphic>
          <a:graphicData uri="http://schemas.openxmlformats.org/presentationml/2006/ole">
            <mc:AlternateContent xmlns:mc="http://schemas.openxmlformats.org/markup-compatibility/2006">
              <mc:Choice xmlns:v="urn:schemas-microsoft-com:vml" Requires="v">
                <p:oleObj name="Visio" r:id="rId3" imgW="4246970" imgH="1647305" progId="Visio.Drawing.11">
                  <p:embed/>
                </p:oleObj>
              </mc:Choice>
              <mc:Fallback>
                <p:oleObj name="Visio" r:id="rId3" imgW="4246970" imgH="1647305" progId="Visio.Drawing.11">
                  <p:embed/>
                  <p:pic>
                    <p:nvPicPr>
                      <p:cNvPr id="23" name="对象 3">
                        <a:extLst>
                          <a:ext uri="{FF2B5EF4-FFF2-40B4-BE49-F238E27FC236}">
                            <a16:creationId xmlns:a16="http://schemas.microsoft.com/office/drawing/2014/main" id="{5E78471F-FEE2-4D79-A65B-0CA57B25A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4077844"/>
                        <a:ext cx="4638775" cy="17994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5506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2" y="2152020"/>
            <a:ext cx="7704855" cy="451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用于定义</a:t>
            </a:r>
            <a:r>
              <a:rPr lang="zh-CN" altLang="en-US" sz="2000" b="1" dirty="0">
                <a:solidFill>
                  <a:srgbClr val="FF0000"/>
                </a:solidFill>
                <a:latin typeface="Times New Roman" pitchFamily="18" charset="0"/>
                <a:cs typeface="Times New Roman" pitchFamily="18" charset="0"/>
              </a:rPr>
              <a:t>寄存器型</a:t>
            </a:r>
            <a:r>
              <a:rPr lang="zh-CN" altLang="en-US" sz="2000" b="1" dirty="0">
                <a:latin typeface="Times New Roman" pitchFamily="18" charset="0"/>
                <a:cs typeface="Times New Roman" pitchFamily="18" charset="0"/>
              </a:rPr>
              <a:t>数据类型的变量。</a:t>
            </a:r>
            <a:endParaRPr lang="en-US" altLang="zh-CN" sz="2000" b="1" dirty="0">
              <a:latin typeface="Times New Roman" pitchFamily="18" charset="0"/>
              <a:cs typeface="Times New Roman" pitchFamily="18" charset="0"/>
            </a:endParaRPr>
          </a:p>
          <a:p>
            <a:pPr eaLnBrk="1" hangingPunct="1">
              <a:lnSpc>
                <a:spcPct val="120000"/>
              </a:lnSpc>
              <a:spcBef>
                <a:spcPts val="0"/>
              </a:spcBef>
              <a:spcAft>
                <a:spcPts val="600"/>
              </a:spcAft>
              <a:buFont typeface="Wingdings"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中最常用的变量：</a:t>
            </a:r>
            <a:endParaRPr lang="en-US" altLang="zh-CN" sz="2000" b="1" dirty="0">
              <a:latin typeface="Times New Roman" pitchFamily="18" charset="0"/>
              <a:cs typeface="Times New Roman" pitchFamily="18" charset="0"/>
            </a:endParaRPr>
          </a:p>
          <a:p>
            <a:pPr marL="540000" indent="-288000" eaLnBrk="1" hangingPunct="1">
              <a:lnSpc>
                <a:spcPct val="120000"/>
              </a:lnSpc>
              <a:spcBef>
                <a:spcPts val="0"/>
              </a:spcBef>
              <a:spcAft>
                <a:spcPts val="600"/>
              </a:spcAft>
              <a:buClr>
                <a:schemeClr val="tx1"/>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寄存器型变量</a:t>
            </a:r>
            <a:r>
              <a:rPr lang="zh-CN" altLang="en-US" sz="2000" b="1" dirty="0">
                <a:latin typeface="Times New Roman" pitchFamily="18" charset="0"/>
                <a:cs typeface="Times New Roman" pitchFamily="18" charset="0"/>
              </a:rPr>
              <a:t>：表示暂时存储数据的变量（并不一定表示硬件中的物理寄存器）。</a:t>
            </a:r>
            <a:endParaRPr lang="en-US" altLang="zh-CN" sz="2000" b="1" dirty="0">
              <a:latin typeface="Times New Roman" pitchFamily="18" charset="0"/>
              <a:cs typeface="Times New Roman" pitchFamily="18" charset="0"/>
            </a:endParaRPr>
          </a:p>
          <a:p>
            <a:pPr marL="900000" indent="-216000" eaLnBrk="1" hangingPunct="1">
              <a:lnSpc>
                <a:spcPct val="120000"/>
              </a:lnSpc>
              <a:spcBef>
                <a:spcPts val="0"/>
              </a:spcBef>
              <a:spcAft>
                <a:spcPts val="600"/>
              </a:spcAft>
              <a:buClr>
                <a:schemeClr val="tx1"/>
              </a:buClr>
              <a:buFont typeface="Times New Roman" pitchFamily="18" charset="0"/>
              <a:buChar char="−"/>
            </a:pPr>
            <a:r>
              <a:rPr lang="zh-CN" altLang="en-US" sz="1800" b="1" dirty="0">
                <a:latin typeface="Times New Roman" pitchFamily="18" charset="0"/>
                <a:cs typeface="Times New Roman" pitchFamily="18" charset="0"/>
              </a:rPr>
              <a:t>关键词是</a:t>
            </a:r>
            <a:r>
              <a:rPr lang="en-US" altLang="zh-CN" sz="1800" b="1" dirty="0" err="1">
                <a:solidFill>
                  <a:srgbClr val="FF0000"/>
                </a:solidFill>
                <a:latin typeface="Times New Roman" pitchFamily="18" charset="0"/>
                <a:cs typeface="Times New Roman" pitchFamily="18" charset="0"/>
              </a:rPr>
              <a:t>reg</a:t>
            </a:r>
            <a:r>
              <a:rPr lang="zh-CN" altLang="en-US" sz="1800" b="1" dirty="0">
                <a:latin typeface="Times New Roman" pitchFamily="18" charset="0"/>
                <a:cs typeface="Times New Roman" pitchFamily="18" charset="0"/>
              </a:rPr>
              <a:t>，需要定义某信号为寄存器型变量时，必须</a:t>
            </a:r>
            <a:r>
              <a:rPr lang="zh-CN" altLang="en-US" sz="1800" b="1" dirty="0">
                <a:solidFill>
                  <a:srgbClr val="009A00"/>
                </a:solidFill>
                <a:latin typeface="Times New Roman" pitchFamily="18" charset="0"/>
                <a:cs typeface="Times New Roman" pitchFamily="18" charset="0"/>
              </a:rPr>
              <a:t>显性定义</a:t>
            </a:r>
            <a:endParaRPr lang="en-US" altLang="zh-CN" sz="1800" b="1" dirty="0">
              <a:solidFill>
                <a:srgbClr val="009A00"/>
              </a:solidFill>
              <a:latin typeface="Times New Roman" pitchFamily="18" charset="0"/>
              <a:cs typeface="Times New Roman" pitchFamily="18" charset="0"/>
            </a:endParaRPr>
          </a:p>
          <a:p>
            <a:pPr marL="900000" indent="-216000" eaLnBrk="1" hangingPunct="1">
              <a:lnSpc>
                <a:spcPct val="120000"/>
              </a:lnSpc>
              <a:spcBef>
                <a:spcPts val="0"/>
              </a:spcBef>
              <a:spcAft>
                <a:spcPts val="600"/>
              </a:spcAft>
              <a:buClr>
                <a:schemeClr val="tx1"/>
              </a:buClr>
              <a:buFont typeface="Times New Roman" pitchFamily="18" charset="0"/>
              <a:buChar char="−"/>
            </a:pPr>
            <a:r>
              <a:rPr lang="zh-CN" altLang="en-US" sz="1800" b="1" dirty="0">
                <a:latin typeface="Times New Roman" pitchFamily="18" charset="0"/>
                <a:cs typeface="Times New Roman" pitchFamily="18" charset="0"/>
              </a:rPr>
              <a:t>被赋值的信号在过程语句</a:t>
            </a:r>
            <a:r>
              <a:rPr lang="en-US" altLang="zh-CN" sz="1800" b="1" dirty="0">
                <a:solidFill>
                  <a:srgbClr val="009A00"/>
                </a:solidFill>
                <a:latin typeface="Times New Roman" pitchFamily="18" charset="0"/>
                <a:cs typeface="Times New Roman" pitchFamily="18" charset="0"/>
              </a:rPr>
              <a:t>always</a:t>
            </a:r>
            <a:r>
              <a:rPr lang="zh-CN" altLang="en-US" sz="1800" b="1" dirty="0">
                <a:latin typeface="Times New Roman" pitchFamily="18" charset="0"/>
                <a:cs typeface="Times New Roman" pitchFamily="18" charset="0"/>
              </a:rPr>
              <a:t>引导的语句中必须是</a:t>
            </a:r>
            <a:r>
              <a:rPr lang="en-US" altLang="zh-CN" sz="1800" b="1" dirty="0" err="1">
                <a:latin typeface="Times New Roman" pitchFamily="18" charset="0"/>
                <a:cs typeface="Times New Roman" pitchFamily="18" charset="0"/>
              </a:rPr>
              <a:t>reg</a:t>
            </a:r>
            <a:r>
              <a:rPr lang="zh-CN" altLang="en-US" sz="1800" b="1" dirty="0">
                <a:latin typeface="Times New Roman" pitchFamily="18" charset="0"/>
                <a:cs typeface="Times New Roman" pitchFamily="18" charset="0"/>
              </a:rPr>
              <a:t>型变量</a:t>
            </a:r>
            <a:endParaRPr lang="en-US" altLang="zh-CN" sz="1800" b="1" dirty="0">
              <a:latin typeface="Times New Roman" pitchFamily="18" charset="0"/>
              <a:cs typeface="Times New Roman" pitchFamily="18" charset="0"/>
            </a:endParaRPr>
          </a:p>
          <a:p>
            <a:pPr marL="900000" indent="-216000" eaLnBrk="1" hangingPunct="1">
              <a:lnSpc>
                <a:spcPct val="120000"/>
              </a:lnSpc>
              <a:spcBef>
                <a:spcPts val="0"/>
              </a:spcBef>
              <a:spcAft>
                <a:spcPts val="600"/>
              </a:spcAft>
              <a:buClr>
                <a:schemeClr val="tx1"/>
              </a:buClr>
              <a:buFont typeface="Times New Roman" pitchFamily="18" charset="0"/>
              <a:buChar char="−"/>
            </a:pPr>
            <a:r>
              <a:rPr lang="zh-CN" altLang="en-US" sz="1800" b="1" dirty="0">
                <a:solidFill>
                  <a:schemeClr val="accent6">
                    <a:lumMod val="50000"/>
                  </a:schemeClr>
                </a:solidFill>
                <a:latin typeface="Times New Roman" pitchFamily="18" charset="0"/>
                <a:cs typeface="Times New Roman" pitchFamily="18" charset="0"/>
              </a:rPr>
              <a:t>不能</a:t>
            </a:r>
            <a:r>
              <a:rPr lang="zh-CN" altLang="en-US" sz="1800" b="1" dirty="0">
                <a:latin typeface="Times New Roman" pitchFamily="18" charset="0"/>
                <a:cs typeface="Times New Roman" pitchFamily="18" charset="0"/>
              </a:rPr>
              <a:t>作为逻辑门输出或者</a:t>
            </a:r>
            <a:r>
              <a:rPr lang="en-US" altLang="zh-CN" sz="1800" b="1" dirty="0">
                <a:latin typeface="Times New Roman" pitchFamily="18" charset="0"/>
                <a:cs typeface="Times New Roman" pitchFamily="18" charset="0"/>
              </a:rPr>
              <a:t>assign</a:t>
            </a:r>
            <a:r>
              <a:rPr lang="zh-CN" altLang="en-US" sz="1800" b="1" dirty="0">
                <a:latin typeface="Times New Roman" pitchFamily="18" charset="0"/>
                <a:cs typeface="Times New Roman" pitchFamily="18" charset="0"/>
              </a:rPr>
              <a:t>语句输出，</a:t>
            </a:r>
            <a:r>
              <a:rPr lang="zh-CN" altLang="en-US" sz="1800" b="1" dirty="0">
                <a:solidFill>
                  <a:schemeClr val="accent6">
                    <a:lumMod val="50000"/>
                  </a:schemeClr>
                </a:solidFill>
                <a:latin typeface="Times New Roman" pitchFamily="18" charset="0"/>
                <a:cs typeface="Times New Roman" pitchFamily="18" charset="0"/>
              </a:rPr>
              <a:t>不能</a:t>
            </a:r>
            <a:r>
              <a:rPr lang="zh-CN" altLang="en-US" sz="1800" b="1" dirty="0">
                <a:latin typeface="Times New Roman" pitchFamily="18" charset="0"/>
                <a:cs typeface="Times New Roman" pitchFamily="18" charset="0"/>
              </a:rPr>
              <a:t>作为输入端口</a:t>
            </a:r>
            <a:endParaRPr lang="en-US" altLang="zh-CN" sz="1800" b="1" dirty="0">
              <a:latin typeface="Times New Roman" pitchFamily="18" charset="0"/>
              <a:cs typeface="Times New Roman" pitchFamily="18" charset="0"/>
            </a:endParaRPr>
          </a:p>
          <a:p>
            <a:pPr marL="540000" indent="-288000" eaLnBrk="1" hangingPunct="1">
              <a:lnSpc>
                <a:spcPct val="120000"/>
              </a:lnSpc>
              <a:spcBef>
                <a:spcPts val="0"/>
              </a:spcBef>
              <a:spcAft>
                <a:spcPts val="600"/>
              </a:spcAft>
              <a:buClr>
                <a:schemeClr val="tx1"/>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网线型变量</a:t>
            </a:r>
            <a:r>
              <a:rPr lang="zh-CN" altLang="en-US" sz="2000" b="1" dirty="0">
                <a:latin typeface="Times New Roman" pitchFamily="18" charset="0"/>
                <a:cs typeface="Times New Roman" pitchFamily="18" charset="0"/>
              </a:rPr>
              <a:t>：进程之间的物理互连。</a:t>
            </a:r>
            <a:endParaRPr lang="en-US" altLang="zh-CN" sz="2000" b="1" dirty="0">
              <a:latin typeface="Times New Roman" pitchFamily="18" charset="0"/>
              <a:cs typeface="Times New Roman" pitchFamily="18" charset="0"/>
            </a:endParaRPr>
          </a:p>
          <a:p>
            <a:pPr marL="900000" indent="-216000" eaLnBrk="1" hangingPunct="1">
              <a:lnSpc>
                <a:spcPct val="120000"/>
              </a:lnSpc>
              <a:spcBef>
                <a:spcPts val="0"/>
              </a:spcBef>
              <a:spcAft>
                <a:spcPts val="600"/>
              </a:spcAft>
              <a:buClr>
                <a:schemeClr val="tx1"/>
              </a:buClr>
              <a:buFont typeface="Times New Roman" pitchFamily="18" charset="0"/>
              <a:buChar char="−"/>
            </a:pPr>
            <a:r>
              <a:rPr lang="zh-CN" altLang="en-US" sz="1800" b="1" dirty="0">
                <a:latin typeface="Times New Roman" pitchFamily="18" charset="0"/>
                <a:cs typeface="Times New Roman" pitchFamily="18" charset="0"/>
              </a:rPr>
              <a:t>常用关键词是</a:t>
            </a:r>
            <a:r>
              <a:rPr lang="en-US" altLang="zh-CN" sz="1800" b="1" dirty="0">
                <a:solidFill>
                  <a:srgbClr val="FF0000"/>
                </a:solidFill>
                <a:latin typeface="Times New Roman" pitchFamily="18" charset="0"/>
                <a:cs typeface="Times New Roman" pitchFamily="18" charset="0"/>
              </a:rPr>
              <a:t>wire</a:t>
            </a:r>
            <a:r>
              <a:rPr lang="zh-CN" altLang="en-US" sz="1800" b="1" dirty="0">
                <a:latin typeface="Times New Roman" pitchFamily="18" charset="0"/>
                <a:cs typeface="Times New Roman" pitchFamily="18" charset="0"/>
              </a:rPr>
              <a:t>，</a:t>
            </a:r>
            <a:r>
              <a:rPr lang="zh-CN" altLang="en-US" sz="1800" b="1" dirty="0">
                <a:solidFill>
                  <a:srgbClr val="009A00"/>
                </a:solidFill>
                <a:latin typeface="Times New Roman" pitchFamily="18" charset="0"/>
                <a:cs typeface="Times New Roman" pitchFamily="18" charset="0"/>
              </a:rPr>
              <a:t>默认定义</a:t>
            </a:r>
            <a:r>
              <a:rPr lang="zh-CN" altLang="en-US" sz="1800" b="1" dirty="0">
                <a:latin typeface="Times New Roman" pitchFamily="18" charset="0"/>
                <a:cs typeface="Times New Roman" pitchFamily="18" charset="0"/>
              </a:rPr>
              <a:t>为</a:t>
            </a:r>
            <a:r>
              <a:rPr lang="en-US" altLang="zh-CN" sz="1800" b="1" dirty="0">
                <a:latin typeface="Times New Roman" pitchFamily="18" charset="0"/>
                <a:cs typeface="Times New Roman" pitchFamily="18" charset="0"/>
              </a:rPr>
              <a:t>wire</a:t>
            </a:r>
            <a:r>
              <a:rPr lang="zh-CN" altLang="en-US" sz="1800" b="1" dirty="0">
                <a:latin typeface="Times New Roman" pitchFamily="18" charset="0"/>
                <a:cs typeface="Times New Roman" pitchFamily="18" charset="0"/>
              </a:rPr>
              <a:t>型</a:t>
            </a:r>
            <a:endParaRPr lang="en-US" altLang="zh-CN" sz="1800" b="1" dirty="0">
              <a:latin typeface="Times New Roman" pitchFamily="18" charset="0"/>
              <a:cs typeface="Times New Roman" pitchFamily="18" charset="0"/>
            </a:endParaRPr>
          </a:p>
          <a:p>
            <a:pPr marL="900000" indent="-216000" eaLnBrk="1" hangingPunct="1">
              <a:lnSpc>
                <a:spcPct val="120000"/>
              </a:lnSpc>
              <a:spcBef>
                <a:spcPts val="0"/>
              </a:spcBef>
              <a:spcAft>
                <a:spcPts val="600"/>
              </a:spcAft>
              <a:buClr>
                <a:schemeClr val="tx1"/>
              </a:buClr>
              <a:buFont typeface="Times New Roman" pitchFamily="18" charset="0"/>
              <a:buChar char="−"/>
            </a:pPr>
            <a:r>
              <a:rPr lang="en-US" altLang="zh-CN" sz="1800" b="1" dirty="0">
                <a:solidFill>
                  <a:srgbClr val="009A00"/>
                </a:solidFill>
                <a:latin typeface="Times New Roman" pitchFamily="18" charset="0"/>
                <a:cs typeface="Times New Roman" pitchFamily="18" charset="0"/>
              </a:rPr>
              <a:t>assign</a:t>
            </a:r>
            <a:r>
              <a:rPr lang="zh-CN" altLang="en-US" sz="1800" b="1" dirty="0">
                <a:latin typeface="Times New Roman" pitchFamily="18" charset="0"/>
                <a:cs typeface="Times New Roman" pitchFamily="18" charset="0"/>
              </a:rPr>
              <a:t>引导的赋值语句左侧的目标信号的类型必须是网线型</a:t>
            </a:r>
            <a:r>
              <a:rPr lang="en-US" altLang="zh-CN" sz="1800" b="1" dirty="0">
                <a:latin typeface="Times New Roman" pitchFamily="18" charset="0"/>
                <a:cs typeface="Times New Roman" pitchFamily="18" charset="0"/>
              </a:rPr>
              <a:t>wire</a:t>
            </a:r>
            <a:r>
              <a:rPr lang="zh-CN" altLang="en-US" sz="1800" b="1" dirty="0">
                <a:latin typeface="Times New Roman" pitchFamily="18" charset="0"/>
                <a:cs typeface="Times New Roman" pitchFamily="18" charset="0"/>
              </a:rPr>
              <a:t>，所有</a:t>
            </a:r>
            <a:r>
              <a:rPr lang="zh-CN" altLang="en-US" sz="1800" b="1" dirty="0">
                <a:solidFill>
                  <a:srgbClr val="009A00"/>
                </a:solidFill>
                <a:latin typeface="Times New Roman" pitchFamily="18" charset="0"/>
                <a:cs typeface="Times New Roman" pitchFamily="18" charset="0"/>
              </a:rPr>
              <a:t>输入</a:t>
            </a:r>
            <a:r>
              <a:rPr lang="zh-CN" altLang="en-US" sz="1800" b="1" dirty="0">
                <a:latin typeface="Times New Roman" pitchFamily="18" charset="0"/>
                <a:cs typeface="Times New Roman" pitchFamily="18" charset="0"/>
              </a:rPr>
              <a:t>必须是</a:t>
            </a:r>
            <a:r>
              <a:rPr lang="en-US" altLang="zh-CN" sz="1800" b="1" dirty="0">
                <a:latin typeface="Times New Roman" pitchFamily="18" charset="0"/>
                <a:cs typeface="Times New Roman" pitchFamily="18" charset="0"/>
              </a:rPr>
              <a:t>wire</a:t>
            </a:r>
            <a:r>
              <a:rPr lang="zh-CN" altLang="en-US" sz="1800" b="1" dirty="0">
                <a:latin typeface="Times New Roman" pitchFamily="18" charset="0"/>
                <a:cs typeface="Times New Roman" pitchFamily="18" charset="0"/>
              </a:rPr>
              <a:t>型</a:t>
            </a:r>
            <a:endParaRPr lang="en-US" altLang="zh-CN" sz="18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a:t>
            </a:r>
            <a:r>
              <a:rPr lang="en-US" altLang="zh-CN" sz="2800" b="1" dirty="0" err="1">
                <a:solidFill>
                  <a:srgbClr val="0070C0"/>
                </a:solidFill>
                <a:latin typeface="Times New Roman" pitchFamily="18" charset="0"/>
                <a:cs typeface="Times New Roman" pitchFamily="18" charset="0"/>
              </a:rPr>
              <a:t>reg</a:t>
            </a:r>
            <a:r>
              <a:rPr lang="zh-CN" altLang="en-US" sz="2800" b="1" dirty="0">
                <a:solidFill>
                  <a:srgbClr val="0070C0"/>
                </a:solidFill>
                <a:latin typeface="Times New Roman" pitchFamily="18" charset="0"/>
                <a:cs typeface="Times New Roman" pitchFamily="18" charset="0"/>
              </a:rPr>
              <a:t>型变量定义</a:t>
            </a:r>
          </a:p>
        </p:txBody>
      </p:sp>
      <p:sp>
        <p:nvSpPr>
          <p:cNvPr id="10" name="Rectangle 3"/>
          <p:cNvSpPr>
            <a:spLocks noChangeArrowheads="1"/>
          </p:cNvSpPr>
          <p:nvPr/>
        </p:nvSpPr>
        <p:spPr bwMode="auto">
          <a:xfrm>
            <a:off x="1451179" y="879103"/>
            <a:ext cx="7513309"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一位变量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矢量型变量</a:t>
            </a:r>
            <a:endParaRPr kumimoji="1" lang="en-US" altLang="zh-CN" sz="24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dirty="0"/>
          </a:p>
        </p:txBody>
      </p:sp>
    </p:spTree>
    <p:extLst>
      <p:ext uri="{BB962C8B-B14F-4D97-AF65-F5344CB8AC3E}">
        <p14:creationId xmlns:p14="http://schemas.microsoft.com/office/powerpoint/2010/main" val="349186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Effect transition="in" filter="dissolve">
                                      <p:cBhvr>
                                        <p:cTn id="29" dur="500"/>
                                        <p:tgtEl>
                                          <p:spTgt spid="19">
                                            <p:txEl>
                                              <p:pRg st="3" end="3"/>
                                            </p:txEl>
                                          </p:spTgt>
                                        </p:tgtEl>
                                      </p:cBhvr>
                                    </p:animEffect>
                                  </p:childTnLst>
                                </p:cTn>
                              </p:par>
                            </p:childTnLst>
                          </p:cTn>
                        </p:par>
                        <p:par>
                          <p:cTn id="30" fill="hold">
                            <p:stCondLst>
                              <p:cond delay="3500"/>
                            </p:stCondLst>
                            <p:childTnLst>
                              <p:par>
                                <p:cTn id="31" presetID="9" presetClass="entr" presetSubtype="0" fill="hold" nodeType="after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Effect transition="in" filter="dissolve">
                                      <p:cBhvr>
                                        <p:cTn id="33" dur="500"/>
                                        <p:tgtEl>
                                          <p:spTgt spid="19">
                                            <p:txEl>
                                              <p:pRg st="4" end="4"/>
                                            </p:txEl>
                                          </p:spTgt>
                                        </p:tgtEl>
                                      </p:cBhvr>
                                    </p:animEffect>
                                  </p:childTnLst>
                                </p:cTn>
                              </p:par>
                            </p:childTnLst>
                          </p:cTn>
                        </p:par>
                        <p:par>
                          <p:cTn id="34" fill="hold">
                            <p:stCondLst>
                              <p:cond delay="4000"/>
                            </p:stCondLst>
                            <p:childTnLst>
                              <p:par>
                                <p:cTn id="35" presetID="9" presetClass="entr" presetSubtype="0" fill="hold" nodeType="after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Effect transition="in" filter="dissolve">
                                      <p:cBhvr>
                                        <p:cTn id="37" dur="500"/>
                                        <p:tgtEl>
                                          <p:spTgt spid="19">
                                            <p:txEl>
                                              <p:pRg st="5" end="5"/>
                                            </p:txEl>
                                          </p:spTgt>
                                        </p:tgtEl>
                                      </p:cBhvr>
                                    </p:animEffect>
                                  </p:childTnLst>
                                </p:cTn>
                              </p:par>
                            </p:childTnLst>
                          </p:cTn>
                        </p:par>
                        <p:par>
                          <p:cTn id="38" fill="hold">
                            <p:stCondLst>
                              <p:cond delay="4500"/>
                            </p:stCondLst>
                            <p:childTnLst>
                              <p:par>
                                <p:cTn id="39" presetID="9" presetClass="entr" presetSubtype="0" fill="hold" nodeType="afterEffect">
                                  <p:stCondLst>
                                    <p:cond delay="0"/>
                                  </p:stCondLst>
                                  <p:childTnLst>
                                    <p:set>
                                      <p:cBhvr>
                                        <p:cTn id="40" dur="1" fill="hold">
                                          <p:stCondLst>
                                            <p:cond delay="0"/>
                                          </p:stCondLst>
                                        </p:cTn>
                                        <p:tgtEl>
                                          <p:spTgt spid="19">
                                            <p:txEl>
                                              <p:pRg st="6" end="6"/>
                                            </p:txEl>
                                          </p:spTgt>
                                        </p:tgtEl>
                                        <p:attrNameLst>
                                          <p:attrName>style.visibility</p:attrName>
                                        </p:attrNameLst>
                                      </p:cBhvr>
                                      <p:to>
                                        <p:strVal val="visible"/>
                                      </p:to>
                                    </p:set>
                                    <p:animEffect transition="in" filter="dissolve">
                                      <p:cBhvr>
                                        <p:cTn id="41" dur="500"/>
                                        <p:tgtEl>
                                          <p:spTgt spid="19">
                                            <p:txEl>
                                              <p:pRg st="6" end="6"/>
                                            </p:txEl>
                                          </p:spTgt>
                                        </p:tgtEl>
                                      </p:cBhvr>
                                    </p:animEffect>
                                  </p:childTnLst>
                                </p:cTn>
                              </p:par>
                            </p:childTnLst>
                          </p:cTn>
                        </p:par>
                        <p:par>
                          <p:cTn id="42" fill="hold">
                            <p:stCondLst>
                              <p:cond delay="5000"/>
                            </p:stCondLst>
                            <p:childTnLst>
                              <p:par>
                                <p:cTn id="43" presetID="9" presetClass="entr" presetSubtype="0" fill="hold" nodeType="afterEffect">
                                  <p:stCondLst>
                                    <p:cond delay="0"/>
                                  </p:stCondLst>
                                  <p:childTnLst>
                                    <p:set>
                                      <p:cBhvr>
                                        <p:cTn id="44" dur="1" fill="hold">
                                          <p:stCondLst>
                                            <p:cond delay="0"/>
                                          </p:stCondLst>
                                        </p:cTn>
                                        <p:tgtEl>
                                          <p:spTgt spid="19">
                                            <p:txEl>
                                              <p:pRg st="7" end="7"/>
                                            </p:txEl>
                                          </p:spTgt>
                                        </p:tgtEl>
                                        <p:attrNameLst>
                                          <p:attrName>style.visibility</p:attrName>
                                        </p:attrNameLst>
                                      </p:cBhvr>
                                      <p:to>
                                        <p:strVal val="visible"/>
                                      </p:to>
                                    </p:set>
                                    <p:animEffect transition="in" filter="dissolve">
                                      <p:cBhvr>
                                        <p:cTn id="45" dur="500"/>
                                        <p:tgtEl>
                                          <p:spTgt spid="19">
                                            <p:txEl>
                                              <p:pRg st="7" end="7"/>
                                            </p:txEl>
                                          </p:spTgt>
                                        </p:tgtEl>
                                      </p:cBhvr>
                                    </p:animEffect>
                                  </p:childTnLst>
                                </p:cTn>
                              </p:par>
                            </p:childTnLst>
                          </p:cTn>
                        </p:par>
                        <p:par>
                          <p:cTn id="46" fill="hold">
                            <p:stCondLst>
                              <p:cond delay="5500"/>
                            </p:stCondLst>
                            <p:childTnLst>
                              <p:par>
                                <p:cTn id="47" presetID="9" presetClass="entr" presetSubtype="0" fill="hold" nodeType="after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animEffect transition="in" filter="dissolve">
                                      <p:cBhvr>
                                        <p:cTn id="49"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3357176"/>
            <a:ext cx="7720642" cy="1656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矩形 6"/>
          <p:cNvSpPr>
            <a:spLocks noChangeArrowheads="1"/>
          </p:cNvSpPr>
          <p:nvPr/>
        </p:nvSpPr>
        <p:spPr bwMode="auto">
          <a:xfrm>
            <a:off x="1259632" y="2420888"/>
            <a:ext cx="7704855" cy="263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18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Verilog-2001</a:t>
            </a:r>
            <a:r>
              <a:rPr lang="zh-CN" altLang="en-US" sz="2200" b="1" dirty="0">
                <a:latin typeface="Times New Roman" pitchFamily="18" charset="0"/>
                <a:cs typeface="Times New Roman" pitchFamily="18" charset="0"/>
              </a:rPr>
              <a:t>版本允许在</a:t>
            </a:r>
            <a:r>
              <a:rPr lang="zh-CN" altLang="en-US" sz="2200" b="1" dirty="0">
                <a:solidFill>
                  <a:srgbClr val="FF0000"/>
                </a:solidFill>
                <a:latin typeface="Times New Roman" pitchFamily="18" charset="0"/>
                <a:cs typeface="Times New Roman" pitchFamily="18" charset="0"/>
              </a:rPr>
              <a:t>端口名表中</a:t>
            </a:r>
            <a:r>
              <a:rPr lang="zh-CN" altLang="en-US" sz="2200" b="1" dirty="0">
                <a:latin typeface="Times New Roman" pitchFamily="18" charset="0"/>
                <a:cs typeface="Times New Roman" pitchFamily="18" charset="0"/>
              </a:rPr>
              <a:t>直接对端口变量</a:t>
            </a:r>
            <a:r>
              <a:rPr lang="zh-CN" altLang="en-US" sz="2200" b="1" dirty="0">
                <a:solidFill>
                  <a:srgbClr val="0000FF"/>
                </a:solidFill>
                <a:latin typeface="Times New Roman" pitchFamily="18" charset="0"/>
                <a:cs typeface="Times New Roman" pitchFamily="18" charset="0"/>
              </a:rPr>
              <a:t>定义矢量</a:t>
            </a:r>
            <a:r>
              <a:rPr lang="zh-CN" altLang="en-US" sz="2200" b="1" dirty="0">
                <a:latin typeface="Times New Roman" pitchFamily="18" charset="0"/>
                <a:cs typeface="Times New Roman" pitchFamily="18" charset="0"/>
              </a:rPr>
              <a:t>（总线形式），甚至定义端口的</a:t>
            </a:r>
            <a:r>
              <a:rPr lang="zh-CN" altLang="en-US" sz="2200" b="1" dirty="0">
                <a:solidFill>
                  <a:srgbClr val="0000FF"/>
                </a:solidFill>
                <a:latin typeface="Times New Roman" pitchFamily="18" charset="0"/>
                <a:cs typeface="Times New Roman" pitchFamily="18" charset="0"/>
              </a:rPr>
              <a:t>数据类型</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kumimoji="1" lang="zh-CN" altLang="en-US" sz="2200" b="1" dirty="0">
                <a:latin typeface="Times New Roman" pitchFamily="18" charset="0"/>
                <a:cs typeface="Times New Roman" pitchFamily="18" charset="0"/>
              </a:rPr>
              <a:t>例</a:t>
            </a:r>
            <a:r>
              <a:rPr kumimoji="1" lang="en-US" altLang="zh-CN" sz="2200" b="1" dirty="0">
                <a:latin typeface="Times New Roman" pitchFamily="18" charset="0"/>
                <a:cs typeface="Times New Roman" pitchFamily="18" charset="0"/>
              </a:rPr>
              <a:t>:   </a:t>
            </a:r>
          </a:p>
          <a:p>
            <a:pPr marL="0" indent="0" eaLnBrk="1" hangingPunct="1">
              <a:lnSpc>
                <a:spcPct val="110000"/>
              </a:lnSpc>
              <a:spcBef>
                <a:spcPts val="0"/>
              </a:spcBef>
              <a:spcAft>
                <a:spcPts val="600"/>
              </a:spcAft>
              <a:buClr>
                <a:schemeClr val="tx1"/>
              </a:buClr>
              <a:buNone/>
            </a:pPr>
            <a:r>
              <a:rPr kumimoji="1" lang="en-US" altLang="zh-CN" sz="2200" b="1" dirty="0">
                <a:solidFill>
                  <a:prstClr val="black"/>
                </a:solidFill>
                <a:latin typeface="Times New Roman" pitchFamily="18" charset="0"/>
                <a:cs typeface="Times New Roman" pitchFamily="18" charset="0"/>
              </a:rPr>
              <a:t>module seg_7  (input [3:0] </a:t>
            </a:r>
            <a:r>
              <a:rPr kumimoji="1" lang="en-US" altLang="zh-CN" sz="2200" b="1" dirty="0" err="1">
                <a:solidFill>
                  <a:prstClr val="black"/>
                </a:solidFill>
                <a:latin typeface="Times New Roman" pitchFamily="18" charset="0"/>
                <a:cs typeface="Times New Roman" pitchFamily="18" charset="0"/>
              </a:rPr>
              <a:t>num</a:t>
            </a:r>
            <a:r>
              <a:rPr kumimoji="1" lang="en-US" altLang="zh-CN" sz="2200" b="1" dirty="0">
                <a:solidFill>
                  <a:prstClr val="black"/>
                </a:solidFill>
                <a:latin typeface="Times New Roman" pitchFamily="18" charset="0"/>
                <a:cs typeface="Times New Roman" pitchFamily="18" charset="0"/>
              </a:rPr>
              <a:t>, input </a:t>
            </a:r>
            <a:r>
              <a:rPr kumimoji="1" lang="en-US" altLang="zh-CN" sz="2200" b="1" dirty="0" err="1">
                <a:solidFill>
                  <a:prstClr val="black"/>
                </a:solidFill>
                <a:latin typeface="Times New Roman" pitchFamily="18" charset="0"/>
                <a:cs typeface="Times New Roman" pitchFamily="18" charset="0"/>
              </a:rPr>
              <a:t>en</a:t>
            </a:r>
            <a:r>
              <a:rPr kumimoji="1" lang="en-US" altLang="zh-CN" sz="2200" b="1" dirty="0">
                <a:solidFill>
                  <a:prstClr val="black"/>
                </a:solidFill>
                <a:latin typeface="Times New Roman" pitchFamily="18" charset="0"/>
                <a:cs typeface="Times New Roman" pitchFamily="18" charset="0"/>
              </a:rPr>
              <a:t>, output </a:t>
            </a:r>
            <a:r>
              <a:rPr kumimoji="1" lang="en-US" altLang="zh-CN" sz="2200" b="1" dirty="0" err="1">
                <a:solidFill>
                  <a:prstClr val="black"/>
                </a:solidFill>
                <a:latin typeface="Times New Roman" pitchFamily="18" charset="0"/>
                <a:cs typeface="Times New Roman" pitchFamily="18" charset="0"/>
              </a:rPr>
              <a:t>reg</a:t>
            </a:r>
            <a:r>
              <a:rPr kumimoji="1" lang="en-US" altLang="zh-CN" sz="2200" b="1" dirty="0">
                <a:solidFill>
                  <a:prstClr val="black"/>
                </a:solidFill>
                <a:latin typeface="Times New Roman" pitchFamily="18" charset="0"/>
                <a:cs typeface="Times New Roman" pitchFamily="18" charset="0"/>
              </a:rPr>
              <a:t> [6:0]  </a:t>
            </a:r>
            <a:r>
              <a:rPr kumimoji="1" lang="en-US" altLang="zh-CN" sz="2200" b="1" dirty="0" err="1">
                <a:solidFill>
                  <a:prstClr val="black"/>
                </a:solidFill>
                <a:latin typeface="Times New Roman" pitchFamily="18" charset="0"/>
                <a:cs typeface="Times New Roman" pitchFamily="18" charset="0"/>
              </a:rPr>
              <a:t>seg</a:t>
            </a:r>
            <a:r>
              <a:rPr kumimoji="1" lang="en-US" altLang="zh-CN" sz="2200" b="1" dirty="0">
                <a:solidFill>
                  <a:prstClr val="black"/>
                </a:solidFill>
                <a:latin typeface="Times New Roman" pitchFamily="18" charset="0"/>
                <a:cs typeface="Times New Roman" pitchFamily="18" charset="0"/>
              </a:rPr>
              <a:t>); </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定义输入端口</a:t>
            </a:r>
            <a:r>
              <a:rPr kumimoji="1" lang="en-US" altLang="zh-CN" sz="2200" b="1" dirty="0" err="1">
                <a:solidFill>
                  <a:schemeClr val="accent6">
                    <a:lumMod val="50000"/>
                  </a:schemeClr>
                </a:solidFill>
                <a:latin typeface="Times New Roman" pitchFamily="18" charset="0"/>
                <a:cs typeface="Times New Roman" pitchFamily="18" charset="0"/>
              </a:rPr>
              <a:t>num</a:t>
            </a:r>
            <a:r>
              <a:rPr kumimoji="1" lang="zh-CN" altLang="en-US" sz="2200" b="1" dirty="0">
                <a:solidFill>
                  <a:schemeClr val="accent6">
                    <a:lumMod val="50000"/>
                  </a:schemeClr>
                </a:solidFill>
                <a:latin typeface="Times New Roman" pitchFamily="18" charset="0"/>
                <a:cs typeface="Times New Roman" pitchFamily="18" charset="0"/>
              </a:rPr>
              <a:t>是一个</a:t>
            </a:r>
            <a:r>
              <a:rPr kumimoji="1" lang="en-US" altLang="zh-CN" sz="2200" b="1" dirty="0">
                <a:solidFill>
                  <a:schemeClr val="accent6">
                    <a:lumMod val="50000"/>
                  </a:schemeClr>
                </a:solidFill>
                <a:latin typeface="Times New Roman" pitchFamily="18" charset="0"/>
                <a:cs typeface="Times New Roman" pitchFamily="18" charset="0"/>
              </a:rPr>
              <a:t>4</a:t>
            </a:r>
            <a:r>
              <a:rPr kumimoji="1" lang="zh-CN" altLang="en-US" sz="2200" b="1" dirty="0">
                <a:solidFill>
                  <a:schemeClr val="accent6">
                    <a:lumMod val="50000"/>
                  </a:schemeClr>
                </a:solidFill>
                <a:latin typeface="Times New Roman" pitchFamily="18" charset="0"/>
                <a:cs typeface="Times New Roman" pitchFamily="18" charset="0"/>
              </a:rPr>
              <a:t>位矢量，定义</a:t>
            </a:r>
            <a:r>
              <a:rPr kumimoji="1" lang="en-US" altLang="zh-CN" sz="2200" b="1" dirty="0" err="1">
                <a:solidFill>
                  <a:schemeClr val="accent6">
                    <a:lumMod val="50000"/>
                  </a:schemeClr>
                </a:solidFill>
                <a:latin typeface="Times New Roman" pitchFamily="18" charset="0"/>
                <a:cs typeface="Times New Roman" pitchFamily="18" charset="0"/>
              </a:rPr>
              <a:t>en</a:t>
            </a:r>
            <a:r>
              <a:rPr kumimoji="1" lang="zh-CN" altLang="en-US" sz="2200" b="1" dirty="0">
                <a:solidFill>
                  <a:schemeClr val="accent6">
                    <a:lumMod val="50000"/>
                  </a:schemeClr>
                </a:solidFill>
                <a:latin typeface="Times New Roman" pitchFamily="18" charset="0"/>
                <a:cs typeface="Times New Roman" pitchFamily="18" charset="0"/>
              </a:rPr>
              <a:t>为一位的输入端口，定义输出端口</a:t>
            </a:r>
            <a:r>
              <a:rPr kumimoji="1" lang="en-US" altLang="zh-CN" sz="2200" b="1" dirty="0" err="1">
                <a:solidFill>
                  <a:schemeClr val="accent6">
                    <a:lumMod val="50000"/>
                  </a:schemeClr>
                </a:solidFill>
                <a:latin typeface="Times New Roman" pitchFamily="18" charset="0"/>
                <a:cs typeface="Times New Roman" pitchFamily="18" charset="0"/>
              </a:rPr>
              <a:t>seg</a:t>
            </a:r>
            <a:r>
              <a:rPr kumimoji="1" lang="zh-CN" altLang="en-US" sz="2200" b="1" dirty="0">
                <a:solidFill>
                  <a:schemeClr val="accent6">
                    <a:lumMod val="50000"/>
                  </a:schemeClr>
                </a:solidFill>
                <a:latin typeface="Times New Roman" pitchFamily="18" charset="0"/>
                <a:cs typeface="Times New Roman" pitchFamily="18" charset="0"/>
              </a:rPr>
              <a:t>是一个寄存器数据类型的</a:t>
            </a:r>
            <a:r>
              <a:rPr kumimoji="1" lang="en-US" altLang="zh-CN" sz="2200" b="1" dirty="0">
                <a:solidFill>
                  <a:schemeClr val="accent6">
                    <a:lumMod val="50000"/>
                  </a:schemeClr>
                </a:solidFill>
                <a:latin typeface="Times New Roman" pitchFamily="18" charset="0"/>
                <a:cs typeface="Times New Roman" pitchFamily="18" charset="0"/>
              </a:rPr>
              <a:t>7</a:t>
            </a:r>
            <a:r>
              <a:rPr kumimoji="1" lang="zh-CN" altLang="en-US" sz="2200" b="1" dirty="0">
                <a:solidFill>
                  <a:schemeClr val="accent6">
                    <a:lumMod val="50000"/>
                  </a:schemeClr>
                </a:solidFill>
                <a:latin typeface="Times New Roman" pitchFamily="18" charset="0"/>
                <a:cs typeface="Times New Roman" pitchFamily="18" charset="0"/>
              </a:rPr>
              <a:t>位总线。</a:t>
            </a:r>
            <a:endParaRPr lang="en-US" altLang="zh-CN" sz="22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a:t>
            </a:r>
            <a:r>
              <a:rPr lang="en-US" altLang="zh-CN" sz="2800" b="1" dirty="0" err="1">
                <a:solidFill>
                  <a:srgbClr val="0070C0"/>
                </a:solidFill>
                <a:latin typeface="Times New Roman" pitchFamily="18" charset="0"/>
                <a:cs typeface="Times New Roman" pitchFamily="18" charset="0"/>
              </a:rPr>
              <a:t>reg</a:t>
            </a:r>
            <a:r>
              <a:rPr lang="zh-CN" altLang="en-US" sz="2800" b="1" dirty="0">
                <a:solidFill>
                  <a:srgbClr val="0070C0"/>
                </a:solidFill>
                <a:latin typeface="Times New Roman" pitchFamily="18" charset="0"/>
                <a:cs typeface="Times New Roman" pitchFamily="18" charset="0"/>
              </a:rPr>
              <a:t>型变量定义</a:t>
            </a:r>
          </a:p>
        </p:txBody>
      </p:sp>
      <p:sp>
        <p:nvSpPr>
          <p:cNvPr id="10" name="Rectangle 3"/>
          <p:cNvSpPr>
            <a:spLocks noChangeArrowheads="1"/>
          </p:cNvSpPr>
          <p:nvPr/>
        </p:nvSpPr>
        <p:spPr bwMode="auto">
          <a:xfrm>
            <a:off x="1451179" y="1147971"/>
            <a:ext cx="7513309"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一位变量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矢量型变量</a:t>
            </a:r>
            <a:endParaRPr kumimoji="1" lang="en-US" altLang="zh-CN" sz="2400" b="1" dirty="0">
              <a:solidFill>
                <a:srgbClr val="00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dirty="0"/>
          </a:p>
        </p:txBody>
      </p:sp>
    </p:spTree>
    <p:extLst>
      <p:ext uri="{BB962C8B-B14F-4D97-AF65-F5344CB8AC3E}">
        <p14:creationId xmlns:p14="http://schemas.microsoft.com/office/powerpoint/2010/main" val="21365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矩形 6"/>
          <p:cNvSpPr>
            <a:spLocks noChangeArrowheads="1"/>
          </p:cNvSpPr>
          <p:nvPr/>
        </p:nvSpPr>
        <p:spPr bwMode="auto">
          <a:xfrm>
            <a:off x="1115616" y="2060848"/>
            <a:ext cx="784887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中有两类能引导顺序语句的过程语句，一类是</a:t>
            </a:r>
            <a:r>
              <a:rPr lang="en-US" altLang="zh-CN" sz="2000" b="1" dirty="0">
                <a:solidFill>
                  <a:srgbClr val="FF0000"/>
                </a:solidFill>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语句，另一类是</a:t>
            </a:r>
            <a:r>
              <a:rPr lang="en-US" altLang="zh-CN" sz="2000" b="1" dirty="0">
                <a:solidFill>
                  <a:srgbClr val="FF0000"/>
                </a:solidFill>
                <a:latin typeface="Times New Roman" pitchFamily="18" charset="0"/>
                <a:cs typeface="Times New Roman" pitchFamily="18" charset="0"/>
              </a:rPr>
              <a:t>initial</a:t>
            </a:r>
            <a:r>
              <a:rPr lang="zh-CN" altLang="en-US" sz="2000" b="1" dirty="0">
                <a:latin typeface="Times New Roman" pitchFamily="18" charset="0"/>
                <a:cs typeface="Times New Roman" pitchFamily="18" charset="0"/>
              </a:rPr>
              <a:t>语句。</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任何顺序语句都必须放在过程语句结构中。</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以关键词</a:t>
            </a:r>
            <a:r>
              <a:rPr lang="en-US" altLang="zh-CN" sz="2000" b="1" dirty="0">
                <a:solidFill>
                  <a:srgbClr val="FF0000"/>
                </a:solidFill>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引导，右侧的括号及括号中所列的信号或表达式都属于敏感信号，过程语句中</a:t>
            </a:r>
            <a:r>
              <a:rPr lang="zh-CN" altLang="en-US" sz="2000" b="1" dirty="0">
                <a:solidFill>
                  <a:srgbClr val="0000FF"/>
                </a:solidFill>
                <a:latin typeface="Times New Roman" pitchFamily="18" charset="0"/>
                <a:cs typeface="Times New Roman" pitchFamily="18" charset="0"/>
              </a:rPr>
              <a:t>所有输入信号都放在敏感信号表</a:t>
            </a:r>
            <a:r>
              <a:rPr lang="zh-CN" altLang="en-US" sz="2000" b="1" dirty="0">
                <a:latin typeface="Times New Roman" pitchFamily="18" charset="0"/>
                <a:cs typeface="Times New Roman" pitchFamily="18" charset="0"/>
              </a:rPr>
              <a:t>中。</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solidFill>
                  <a:srgbClr val="009A00"/>
                </a:solidFill>
                <a:latin typeface="Times New Roman" pitchFamily="18" charset="0"/>
                <a:cs typeface="Times New Roman" pitchFamily="18" charset="0"/>
              </a:rPr>
              <a:t>每当其中一个或多个信号发生变化时，都启动过程语句，执行一遍此结构中的所有程序语句。</a:t>
            </a:r>
            <a:endParaRPr lang="en-US" altLang="zh-CN" sz="2000" b="1" dirty="0">
              <a:solidFill>
                <a:srgbClr val="009A00"/>
              </a:solidFill>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solidFill>
                  <a:srgbClr val="0000FF"/>
                </a:solidFill>
                <a:latin typeface="Times New Roman" pitchFamily="18" charset="0"/>
                <a:cs typeface="Times New Roman" pitchFamily="18" charset="0"/>
              </a:rPr>
              <a:t>敏感信号表述方式</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用关键词</a:t>
            </a:r>
            <a:r>
              <a:rPr lang="en-US" altLang="zh-CN" sz="2000" b="1" dirty="0">
                <a:solidFill>
                  <a:srgbClr val="FF0000"/>
                </a:solidFill>
                <a:latin typeface="Times New Roman" pitchFamily="18" charset="0"/>
                <a:cs typeface="Times New Roman" pitchFamily="18" charset="0"/>
              </a:rPr>
              <a:t>or</a:t>
            </a:r>
            <a:r>
              <a:rPr lang="zh-CN" altLang="en-US" sz="2000" b="1" dirty="0">
                <a:latin typeface="Times New Roman" pitchFamily="18" charset="0"/>
                <a:cs typeface="Times New Roman" pitchFamily="18" charset="0"/>
              </a:rPr>
              <a:t>连接所有</a:t>
            </a:r>
            <a:r>
              <a:rPr lang="zh-CN" altLang="en-US" sz="2000" b="1">
                <a:latin typeface="Times New Roman" pitchFamily="18" charset="0"/>
                <a:cs typeface="Times New Roman" pitchFamily="18" charset="0"/>
              </a:rPr>
              <a:t>敏感信号或者用</a:t>
            </a:r>
            <a:r>
              <a:rPr lang="zh-CN" altLang="en-US" sz="2000" b="1" dirty="0">
                <a:solidFill>
                  <a:srgbClr val="FF0000"/>
                </a:solidFill>
                <a:latin typeface="Times New Roman" pitchFamily="18" charset="0"/>
                <a:cs typeface="Times New Roman" pitchFamily="18" charset="0"/>
              </a:rPr>
              <a:t>逗号区分</a:t>
            </a:r>
            <a:r>
              <a:rPr lang="zh-CN" altLang="en-US" sz="2000" b="1" dirty="0">
                <a:latin typeface="Times New Roman" pitchFamily="18" charset="0"/>
                <a:cs typeface="Times New Roman" pitchFamily="18" charset="0"/>
              </a:rPr>
              <a:t>所有敏感信号。</a:t>
            </a:r>
            <a:endParaRPr lang="en-US" altLang="zh-CN" sz="2000" b="1" dirty="0">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solidFill>
                  <a:srgbClr val="FF0000"/>
                </a:solidFill>
                <a:latin typeface="Times New Roman" pitchFamily="18" charset="0"/>
                <a:cs typeface="Times New Roman" pitchFamily="18" charset="0"/>
              </a:rPr>
              <a:t>省略形式</a:t>
            </a:r>
            <a:r>
              <a:rPr lang="zh-CN" altLang="en-US" sz="2000" b="1" dirty="0">
                <a:latin typeface="Times New Roman" pitchFamily="18" charset="0"/>
                <a:cs typeface="Times New Roman" pitchFamily="18" charset="0"/>
              </a:rPr>
              <a:t>（默认过程语句中敏感信号表中列全了所有应该被列入的信号，写成</a:t>
            </a:r>
            <a:r>
              <a:rPr lang="en-US" altLang="zh-CN" sz="2000" b="1" dirty="0">
                <a:solidFill>
                  <a:srgbClr val="FF0000"/>
                </a:solidFill>
                <a:latin typeface="Times New Roman" pitchFamily="18" charset="0"/>
                <a:cs typeface="Times New Roman" pitchFamily="18" charset="0"/>
              </a:rPr>
              <a:t>always @</a:t>
            </a:r>
            <a:r>
              <a:rPr lang="zh-CN" altLang="en-US"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或</a:t>
            </a:r>
            <a:r>
              <a:rPr lang="en-US" altLang="zh-CN" sz="2000" b="1" dirty="0">
                <a:solidFill>
                  <a:srgbClr val="FF0000"/>
                </a:solidFill>
                <a:latin typeface="Times New Roman" pitchFamily="18" charset="0"/>
                <a:cs typeface="Times New Roman" pitchFamily="18" charset="0"/>
              </a:rPr>
              <a:t>always @ *</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、过程语句</a:t>
            </a:r>
          </a:p>
        </p:txBody>
      </p:sp>
      <p:sp>
        <p:nvSpPr>
          <p:cNvPr id="10" name="Rectangle 3"/>
          <p:cNvSpPr>
            <a:spLocks noChangeArrowheads="1"/>
          </p:cNvSpPr>
          <p:nvPr/>
        </p:nvSpPr>
        <p:spPr bwMode="auto">
          <a:xfrm>
            <a:off x="1451179" y="879103"/>
            <a:ext cx="7513309"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always @   </a:t>
            </a:r>
            <a:r>
              <a:rPr kumimoji="1" lang="zh-CN" altLang="en-US" sz="2400" b="1" dirty="0">
                <a:solidFill>
                  <a:srgbClr val="000000"/>
                </a:solidFill>
                <a:latin typeface="Times New Roman" pitchFamily="18" charset="0"/>
                <a:cs typeface="Times New Roman" pitchFamily="18" charset="0"/>
              </a:rPr>
              <a:t>（敏感信号及敏感信号列表或表达式）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包括块语句的各类顺序语句</a:t>
            </a:r>
            <a:endParaRPr kumimoji="1" lang="en-US" altLang="zh-CN" sz="2400" b="1" dirty="0">
              <a:solidFill>
                <a:srgbClr val="000000"/>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dirty="0"/>
          </a:p>
        </p:txBody>
      </p:sp>
    </p:spTree>
    <p:extLst>
      <p:ext uri="{BB962C8B-B14F-4D97-AF65-F5344CB8AC3E}">
        <p14:creationId xmlns:p14="http://schemas.microsoft.com/office/powerpoint/2010/main" val="23997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Effect transition="in" filter="dissolve">
                                      <p:cBhvr>
                                        <p:cTn id="29" dur="500"/>
                                        <p:tgtEl>
                                          <p:spTgt spid="19">
                                            <p:txEl>
                                              <p:pRg st="3" end="3"/>
                                            </p:txEl>
                                          </p:spTgt>
                                        </p:tgtEl>
                                      </p:cBhvr>
                                    </p:animEffect>
                                  </p:childTnLst>
                                </p:cTn>
                              </p:par>
                            </p:childTnLst>
                          </p:cTn>
                        </p:par>
                        <p:par>
                          <p:cTn id="30" fill="hold">
                            <p:stCondLst>
                              <p:cond delay="3500"/>
                            </p:stCondLst>
                            <p:childTnLst>
                              <p:par>
                                <p:cTn id="31" presetID="9" presetClass="entr" presetSubtype="0" fill="hold" nodeType="after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Effect transition="in" filter="dissolve">
                                      <p:cBhvr>
                                        <p:cTn id="33" dur="500"/>
                                        <p:tgtEl>
                                          <p:spTgt spid="19">
                                            <p:txEl>
                                              <p:pRg st="4" end="4"/>
                                            </p:txEl>
                                          </p:spTgt>
                                        </p:tgtEl>
                                      </p:cBhvr>
                                    </p:animEffect>
                                  </p:childTnLst>
                                </p:cTn>
                              </p:par>
                            </p:childTnLst>
                          </p:cTn>
                        </p:par>
                        <p:par>
                          <p:cTn id="34" fill="hold">
                            <p:stCondLst>
                              <p:cond delay="4000"/>
                            </p:stCondLst>
                            <p:childTnLst>
                              <p:par>
                                <p:cTn id="35" presetID="9" presetClass="entr" presetSubtype="0" fill="hold" nodeType="afterEffect">
                                  <p:stCondLst>
                                    <p:cond delay="0"/>
                                  </p:stCondLst>
                                  <p:childTnLst>
                                    <p:set>
                                      <p:cBhvr>
                                        <p:cTn id="36" dur="1" fill="hold">
                                          <p:stCondLst>
                                            <p:cond delay="0"/>
                                          </p:stCondLst>
                                        </p:cTn>
                                        <p:tgtEl>
                                          <p:spTgt spid="19">
                                            <p:txEl>
                                              <p:pRg st="5" end="5"/>
                                            </p:txEl>
                                          </p:spTgt>
                                        </p:tgtEl>
                                        <p:attrNameLst>
                                          <p:attrName>style.visibility</p:attrName>
                                        </p:attrNameLst>
                                      </p:cBhvr>
                                      <p:to>
                                        <p:strVal val="visible"/>
                                      </p:to>
                                    </p:set>
                                    <p:animEffect transition="in" filter="dissolve">
                                      <p:cBhvr>
                                        <p:cTn id="37" dur="500"/>
                                        <p:tgtEl>
                                          <p:spTgt spid="19">
                                            <p:txEl>
                                              <p:pRg st="5" end="5"/>
                                            </p:txEl>
                                          </p:spTgt>
                                        </p:tgtEl>
                                      </p:cBhvr>
                                    </p:animEffect>
                                  </p:childTnLst>
                                </p:cTn>
                              </p:par>
                            </p:childTnLst>
                          </p:cTn>
                        </p:par>
                        <p:par>
                          <p:cTn id="38" fill="hold">
                            <p:stCondLst>
                              <p:cond delay="4500"/>
                            </p:stCondLst>
                            <p:childTnLst>
                              <p:par>
                                <p:cTn id="39" presetID="9" presetClass="entr" presetSubtype="0" fill="hold" nodeType="afterEffect">
                                  <p:stCondLst>
                                    <p:cond delay="0"/>
                                  </p:stCondLst>
                                  <p:childTnLst>
                                    <p:set>
                                      <p:cBhvr>
                                        <p:cTn id="40" dur="1" fill="hold">
                                          <p:stCondLst>
                                            <p:cond delay="0"/>
                                          </p:stCondLst>
                                        </p:cTn>
                                        <p:tgtEl>
                                          <p:spTgt spid="19">
                                            <p:txEl>
                                              <p:pRg st="6" end="6"/>
                                            </p:txEl>
                                          </p:spTgt>
                                        </p:tgtEl>
                                        <p:attrNameLst>
                                          <p:attrName>style.visibility</p:attrName>
                                        </p:attrNameLst>
                                      </p:cBhvr>
                                      <p:to>
                                        <p:strVal val="visible"/>
                                      </p:to>
                                    </p:set>
                                    <p:animEffect transition="in" filter="dissolve">
                                      <p:cBhvr>
                                        <p:cTn id="41" dur="500"/>
                                        <p:tgtEl>
                                          <p:spTgt spid="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15616" y="2629649"/>
            <a:ext cx="784887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以关键词</a:t>
            </a:r>
            <a:r>
              <a:rPr lang="en-US" altLang="zh-CN" sz="2000" b="1" dirty="0" err="1">
                <a:solidFill>
                  <a:srgbClr val="FF0000"/>
                </a:solidFill>
                <a:latin typeface="Times New Roman" pitchFamily="18" charset="0"/>
                <a:cs typeface="Times New Roman" pitchFamily="18" charset="0"/>
              </a:rPr>
              <a:t>begin_end</a:t>
            </a:r>
            <a:r>
              <a:rPr lang="zh-CN" altLang="en-US" sz="2000" b="1" dirty="0">
                <a:latin typeface="Times New Roman" pitchFamily="18" charset="0"/>
                <a:cs typeface="Times New Roman" pitchFamily="18" charset="0"/>
              </a:rPr>
              <a:t>引导，本身没有功能，仅限于在</a:t>
            </a:r>
            <a:r>
              <a:rPr lang="en-US" altLang="zh-CN" sz="2000" b="1" dirty="0">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引导的过程语句结构中使用，类似于一个</a:t>
            </a:r>
            <a:r>
              <a:rPr lang="zh-CN" altLang="en-US" sz="2000" b="1" dirty="0">
                <a:solidFill>
                  <a:srgbClr val="0000FF"/>
                </a:solidFill>
                <a:latin typeface="Times New Roman" pitchFamily="18" charset="0"/>
                <a:cs typeface="Times New Roman" pitchFamily="18" charset="0"/>
              </a:rPr>
              <a:t>括号</a:t>
            </a:r>
            <a:r>
              <a:rPr lang="zh-CN" altLang="en-US" sz="2000" b="1" dirty="0">
                <a:latin typeface="Times New Roman" pitchFamily="18" charset="0"/>
                <a:cs typeface="Times New Roman" pitchFamily="18" charset="0"/>
              </a:rPr>
              <a:t>，括号中的语句都被认定归属于同一操作模块。</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此语句不可综合，只能用于仿真。</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若某 一语句结构中仅包含</a:t>
            </a:r>
            <a:r>
              <a:rPr lang="zh-CN" altLang="en-US" sz="2000" b="1" dirty="0">
                <a:solidFill>
                  <a:srgbClr val="0000FF"/>
                </a:solidFill>
                <a:latin typeface="Times New Roman" pitchFamily="18" charset="0"/>
                <a:cs typeface="Times New Roman" pitchFamily="18" charset="0"/>
              </a:rPr>
              <a:t>一条语句</a:t>
            </a:r>
            <a:r>
              <a:rPr lang="zh-CN" altLang="en-US" sz="2000" b="1" dirty="0">
                <a:latin typeface="Times New Roman" pitchFamily="18" charset="0"/>
                <a:cs typeface="Times New Roman" pitchFamily="18" charset="0"/>
              </a:rPr>
              <a:t>，且无需定义局部变量时，块语句被默认使用，即</a:t>
            </a:r>
            <a:r>
              <a:rPr lang="zh-CN" altLang="en-US" sz="2000" b="1" dirty="0">
                <a:solidFill>
                  <a:srgbClr val="0000FF"/>
                </a:solidFill>
                <a:latin typeface="Times New Roman" pitchFamily="18" charset="0"/>
                <a:cs typeface="Times New Roman" pitchFamily="18" charset="0"/>
              </a:rPr>
              <a:t>无需显式</a:t>
            </a:r>
            <a:r>
              <a:rPr lang="zh-CN" altLang="en-US" sz="2000" b="1" dirty="0">
                <a:latin typeface="Times New Roman" pitchFamily="18" charset="0"/>
                <a:cs typeface="Times New Roman" pitchFamily="18" charset="0"/>
              </a:rPr>
              <a:t>定义块，可省略。</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若包含</a:t>
            </a:r>
            <a:r>
              <a:rPr lang="zh-CN" altLang="en-US" sz="2000" b="1" dirty="0">
                <a:solidFill>
                  <a:srgbClr val="0000FF"/>
                </a:solidFill>
                <a:latin typeface="Times New Roman" pitchFamily="18" charset="0"/>
                <a:cs typeface="Times New Roman" pitchFamily="18" charset="0"/>
              </a:rPr>
              <a:t>多条语句</a:t>
            </a:r>
            <a:r>
              <a:rPr lang="zh-CN" altLang="en-US" sz="2000" b="1" dirty="0">
                <a:latin typeface="Times New Roman" pitchFamily="18" charset="0"/>
                <a:cs typeface="Times New Roman" pitchFamily="18" charset="0"/>
              </a:rPr>
              <a:t>（包括含有局部变量定义的单条语句），则必须用</a:t>
            </a:r>
            <a:r>
              <a:rPr lang="en-US" altLang="zh-CN" sz="2000" b="1" dirty="0" err="1">
                <a:latin typeface="Times New Roman" pitchFamily="18" charset="0"/>
                <a:cs typeface="Times New Roman" pitchFamily="18" charset="0"/>
              </a:rPr>
              <a:t>begin_end</a:t>
            </a:r>
            <a:r>
              <a:rPr lang="zh-CN" altLang="en-US" sz="2000" b="1" dirty="0">
                <a:latin typeface="Times New Roman" pitchFamily="18" charset="0"/>
                <a:cs typeface="Times New Roman" pitchFamily="18" charset="0"/>
              </a:rPr>
              <a:t>的</a:t>
            </a:r>
            <a:r>
              <a:rPr lang="zh-CN" altLang="en-US" sz="2000" b="1" dirty="0">
                <a:solidFill>
                  <a:srgbClr val="0000FF"/>
                </a:solidFill>
                <a:latin typeface="Times New Roman" pitchFamily="18" charset="0"/>
                <a:cs typeface="Times New Roman" pitchFamily="18" charset="0"/>
              </a:rPr>
              <a:t>显式</a:t>
            </a:r>
            <a:r>
              <a:rPr lang="zh-CN" altLang="en-US" sz="2000" b="1" dirty="0">
                <a:latin typeface="Times New Roman" pitchFamily="18" charset="0"/>
                <a:cs typeface="Times New Roman" pitchFamily="18" charset="0"/>
              </a:rPr>
              <a:t>结构将它们“括”起来。</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“：块名”可用于注释当前块的特征，综合时不参加编译，可省略。</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、块语句</a:t>
            </a:r>
            <a:r>
              <a:rPr lang="en-US" altLang="zh-CN" sz="2800" b="1" dirty="0" err="1">
                <a:solidFill>
                  <a:srgbClr val="0070C0"/>
                </a:solidFill>
                <a:latin typeface="Times New Roman" pitchFamily="18" charset="0"/>
                <a:cs typeface="Times New Roman" pitchFamily="18" charset="0"/>
              </a:rPr>
              <a:t>begin_end</a:t>
            </a:r>
            <a:endParaRPr lang="zh-CN" altLang="en-US" sz="2800" b="1" dirty="0">
              <a:solidFill>
                <a:srgbClr val="0070C0"/>
              </a:solidFill>
              <a:latin typeface="Times New Roman" pitchFamily="18" charset="0"/>
              <a:cs typeface="Times New Roman" pitchFamily="18" charset="0"/>
            </a:endParaRPr>
          </a:p>
        </p:txBody>
      </p:sp>
      <p:sp>
        <p:nvSpPr>
          <p:cNvPr id="10" name="Rectangle 3"/>
          <p:cNvSpPr>
            <a:spLocks noChangeArrowheads="1"/>
          </p:cNvSpPr>
          <p:nvPr/>
        </p:nvSpPr>
        <p:spPr bwMode="auto">
          <a:xfrm>
            <a:off x="1451179" y="840775"/>
            <a:ext cx="7513309" cy="15081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begin  [: </a:t>
            </a:r>
            <a:r>
              <a:rPr kumimoji="1" lang="zh-CN" altLang="en-US" sz="2400" b="1" dirty="0">
                <a:solidFill>
                  <a:srgbClr val="000000"/>
                </a:solidFill>
                <a:latin typeface="Times New Roman" pitchFamily="18" charset="0"/>
                <a:cs typeface="Times New Roman" pitchFamily="18" charset="0"/>
              </a:rPr>
              <a:t>块名</a:t>
            </a:r>
            <a:r>
              <a:rPr kumimoji="1" lang="en-US" altLang="zh-CN" sz="2400" b="1" dirty="0">
                <a:solidFill>
                  <a:srgbClr val="000000"/>
                </a:solidFill>
                <a:latin typeface="Times New Roman" pitchFamily="18" charset="0"/>
                <a:cs typeface="Times New Roman" pitchFamily="18" charset="0"/>
              </a:rPr>
              <a:t>]</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end</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dirty="0"/>
          </a:p>
        </p:txBody>
      </p:sp>
    </p:spTree>
    <p:extLst>
      <p:ext uri="{BB962C8B-B14F-4D97-AF65-F5344CB8AC3E}">
        <p14:creationId xmlns:p14="http://schemas.microsoft.com/office/powerpoint/2010/main" val="293635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Effect transition="in" filter="dissolve">
                                      <p:cBhvr>
                                        <p:cTn id="29" dur="500"/>
                                        <p:tgtEl>
                                          <p:spTgt spid="19">
                                            <p:txEl>
                                              <p:pRg st="3" end="3"/>
                                            </p:txEl>
                                          </p:spTgt>
                                        </p:tgtEl>
                                      </p:cBhvr>
                                    </p:animEffect>
                                  </p:childTnLst>
                                </p:cTn>
                              </p:par>
                            </p:childTnLst>
                          </p:cTn>
                        </p:par>
                        <p:par>
                          <p:cTn id="30" fill="hold">
                            <p:stCondLst>
                              <p:cond delay="3500"/>
                            </p:stCondLst>
                            <p:childTnLst>
                              <p:par>
                                <p:cTn id="31" presetID="9" presetClass="entr" presetSubtype="0" fill="hold" nodeType="after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Effect transition="in" filter="dissolve">
                                      <p:cBhvr>
                                        <p:cTn id="33"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15616" y="4437112"/>
            <a:ext cx="7848872"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case</a:t>
            </a:r>
            <a:r>
              <a:rPr lang="zh-CN" altLang="en-US" sz="2000" b="1" dirty="0">
                <a:latin typeface="Times New Roman" pitchFamily="18" charset="0"/>
                <a:cs typeface="Times New Roman" pitchFamily="18" charset="0"/>
              </a:rPr>
              <a:t>语句的含义是，当满足</a:t>
            </a:r>
            <a:r>
              <a:rPr lang="en-US" altLang="zh-CN" sz="2000" b="1" dirty="0">
                <a:latin typeface="Times New Roman" pitchFamily="18" charset="0"/>
                <a:cs typeface="Times New Roman" pitchFamily="18" charset="0"/>
              </a:rPr>
              <a:t>case</a:t>
            </a:r>
            <a:r>
              <a:rPr lang="zh-CN" altLang="en-US" sz="2000" b="1" dirty="0">
                <a:latin typeface="Times New Roman" pitchFamily="18" charset="0"/>
                <a:cs typeface="Times New Roman" pitchFamily="18" charset="0"/>
              </a:rPr>
              <a:t>右侧括号中的表达式的值等于取值</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、取值</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时，执行对应的语句。</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有两类条件语句，</a:t>
            </a:r>
            <a:r>
              <a:rPr lang="en-US" altLang="zh-CN" sz="2000" b="1" dirty="0" err="1">
                <a:solidFill>
                  <a:srgbClr val="FF0000"/>
                </a:solidFill>
                <a:latin typeface="Times New Roman" pitchFamily="18" charset="0"/>
                <a:cs typeface="Times New Roman" pitchFamily="18" charset="0"/>
              </a:rPr>
              <a:t>if_else</a:t>
            </a:r>
            <a:r>
              <a:rPr lang="zh-CN" altLang="en-US" sz="2000" b="1" dirty="0">
                <a:latin typeface="Times New Roman" pitchFamily="18" charset="0"/>
                <a:cs typeface="Times New Roman" pitchFamily="18" charset="0"/>
              </a:rPr>
              <a:t>语句和</a:t>
            </a:r>
            <a:r>
              <a:rPr lang="en-US" altLang="zh-CN" sz="2000" b="1" dirty="0" err="1">
                <a:solidFill>
                  <a:srgbClr val="FF0000"/>
                </a:solidFill>
                <a:latin typeface="Times New Roman" pitchFamily="18" charset="0"/>
                <a:cs typeface="Times New Roman" pitchFamily="18" charset="0"/>
              </a:rPr>
              <a:t>case_endcase</a:t>
            </a:r>
            <a:r>
              <a:rPr lang="zh-CN" altLang="en-US" sz="2000" b="1" dirty="0">
                <a:latin typeface="Times New Roman" pitchFamily="18" charset="0"/>
                <a:cs typeface="Times New Roman" pitchFamily="18" charset="0"/>
              </a:rPr>
              <a:t>语句，都属于可综合的顺序语句，必须放在过程语句</a:t>
            </a:r>
            <a:r>
              <a:rPr lang="en-US" altLang="zh-CN" sz="2000" b="1" dirty="0">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中使用。</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case</a:t>
            </a:r>
            <a:r>
              <a:rPr lang="zh-CN" altLang="en-US" sz="2000" b="1" dirty="0">
                <a:latin typeface="Times New Roman" pitchFamily="18" charset="0"/>
                <a:cs typeface="Times New Roman" pitchFamily="18" charset="0"/>
              </a:rPr>
              <a:t>语句有三种表述方式，</a:t>
            </a:r>
            <a:r>
              <a:rPr lang="en-US" altLang="zh-CN" sz="2000" b="1" dirty="0">
                <a:solidFill>
                  <a:srgbClr val="FF0000"/>
                </a:solidFill>
                <a:latin typeface="Times New Roman" pitchFamily="18" charset="0"/>
                <a:cs typeface="Times New Roman" pitchFamily="18" charset="0"/>
              </a:rPr>
              <a:t>case</a:t>
            </a:r>
            <a:r>
              <a:rPr lang="zh-CN" altLang="en-US" sz="2000" b="1" dirty="0">
                <a:latin typeface="Times New Roman" pitchFamily="18" charset="0"/>
                <a:cs typeface="Times New Roman" pitchFamily="18" charset="0"/>
              </a:rPr>
              <a:t>、</a:t>
            </a:r>
            <a:r>
              <a:rPr lang="en-US" altLang="zh-CN" sz="2000" b="1" dirty="0" err="1">
                <a:solidFill>
                  <a:srgbClr val="FF0000"/>
                </a:solidFill>
                <a:latin typeface="Times New Roman" pitchFamily="18" charset="0"/>
                <a:cs typeface="Times New Roman" pitchFamily="18" charset="0"/>
              </a:rPr>
              <a:t>casez</a:t>
            </a:r>
            <a:r>
              <a:rPr lang="zh-CN" altLang="en-US" sz="2000" b="1" dirty="0">
                <a:latin typeface="Times New Roman" pitchFamily="18" charset="0"/>
                <a:cs typeface="Times New Roman" pitchFamily="18" charset="0"/>
              </a:rPr>
              <a:t>、</a:t>
            </a:r>
            <a:r>
              <a:rPr lang="en-US" altLang="zh-CN" sz="2000" b="1" dirty="0" err="1">
                <a:solidFill>
                  <a:srgbClr val="FF0000"/>
                </a:solidFill>
                <a:latin typeface="Times New Roman" pitchFamily="18" charset="0"/>
                <a:cs typeface="Times New Roman" pitchFamily="18" charset="0"/>
              </a:rPr>
              <a:t>casex</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4766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case</a:t>
            </a:r>
            <a:r>
              <a:rPr lang="zh-CN" altLang="en-US" sz="2800" b="1" dirty="0">
                <a:solidFill>
                  <a:srgbClr val="0070C0"/>
                </a:solidFill>
                <a:latin typeface="Times New Roman" pitchFamily="18" charset="0"/>
                <a:cs typeface="Times New Roman" pitchFamily="18" charset="0"/>
              </a:rPr>
              <a:t>条件语句</a:t>
            </a:r>
          </a:p>
        </p:txBody>
      </p:sp>
      <p:sp>
        <p:nvSpPr>
          <p:cNvPr id="10" name="Rectangle 3"/>
          <p:cNvSpPr>
            <a:spLocks noChangeArrowheads="1"/>
          </p:cNvSpPr>
          <p:nvPr/>
        </p:nvSpPr>
        <p:spPr bwMode="auto">
          <a:xfrm>
            <a:off x="1175133" y="1143322"/>
            <a:ext cx="7789356" cy="3077766"/>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case  </a:t>
            </a:r>
            <a:r>
              <a:rPr kumimoji="1" lang="zh-CN" altLang="en-US" sz="2400" b="1" dirty="0">
                <a:solidFill>
                  <a:srgbClr val="000000"/>
                </a:solidFill>
                <a:latin typeface="Times New Roman" pitchFamily="18" charset="0"/>
                <a:cs typeface="Times New Roman" pitchFamily="18" charset="0"/>
              </a:rPr>
              <a:t>（表达式）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zh-CN" altLang="en-US" sz="2400" b="1" dirty="0">
                <a:solidFill>
                  <a:srgbClr val="000000"/>
                </a:solidFill>
                <a:latin typeface="Times New Roman" pitchFamily="18" charset="0"/>
                <a:cs typeface="Times New Roman" pitchFamily="18" charset="0"/>
              </a:rPr>
              <a:t>    取值</a:t>
            </a:r>
            <a:r>
              <a:rPr kumimoji="1" lang="en-US" altLang="zh-CN" sz="2400" b="1" dirty="0">
                <a:solidFill>
                  <a:srgbClr val="000000"/>
                </a:solidFill>
                <a:latin typeface="Times New Roman" pitchFamily="18" charset="0"/>
                <a:cs typeface="Times New Roman" pitchFamily="18" charset="0"/>
              </a:rPr>
              <a:t>1:  begin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a:t>
            </a:r>
            <a:r>
              <a:rPr kumimoji="1" lang="zh-CN" altLang="en-US" sz="2400" b="1" dirty="0">
                <a:solidFill>
                  <a:srgbClr val="000000"/>
                </a:solidFill>
                <a:latin typeface="Times New Roman" pitchFamily="18" charset="0"/>
                <a:cs typeface="Times New Roman" pitchFamily="18" charset="0"/>
              </a:rPr>
              <a:t>； </a:t>
            </a:r>
            <a:r>
              <a:rPr kumimoji="1" lang="en-US" altLang="zh-CN" sz="2400" b="1" dirty="0">
                <a:solidFill>
                  <a:srgbClr val="000000"/>
                </a:solidFill>
                <a:latin typeface="Times New Roman" pitchFamily="18" charset="0"/>
                <a:cs typeface="Times New Roman" pitchFamily="18" charset="0"/>
              </a:rPr>
              <a:t>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取值</a:t>
            </a:r>
            <a:r>
              <a:rPr kumimoji="1" lang="en-US" altLang="zh-CN" sz="2400" b="1" dirty="0">
                <a:solidFill>
                  <a:srgbClr val="000000"/>
                </a:solidFill>
                <a:latin typeface="Times New Roman" pitchFamily="18" charset="0"/>
                <a:cs typeface="Times New Roman" pitchFamily="18" charset="0"/>
              </a:rPr>
              <a:t>2:  begin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n+1</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err="1">
                <a:solidFill>
                  <a:srgbClr val="000000"/>
                </a:solidFill>
                <a:latin typeface="Times New Roman" pitchFamily="18" charset="0"/>
                <a:cs typeface="Times New Roman" pitchFamily="18" charset="0"/>
              </a:rPr>
              <a:t>n+m</a:t>
            </a:r>
            <a:r>
              <a:rPr kumimoji="1" lang="zh-CN" altLang="en-US" sz="2400" b="1" dirty="0">
                <a:solidFill>
                  <a:srgbClr val="000000"/>
                </a:solidFill>
                <a:latin typeface="Times New Roman" pitchFamily="18" charset="0"/>
                <a:cs typeface="Times New Roman" pitchFamily="18" charset="0"/>
              </a:rPr>
              <a:t>； </a:t>
            </a:r>
            <a:r>
              <a:rPr kumimoji="1" lang="en-US" altLang="zh-CN" sz="2400" b="1" dirty="0">
                <a:solidFill>
                  <a:srgbClr val="000000"/>
                </a:solidFill>
                <a:latin typeface="Times New Roman" pitchFamily="18" charset="0"/>
                <a:cs typeface="Times New Roman" pitchFamily="18" charset="0"/>
              </a:rPr>
              <a:t>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default:  begin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n+m+1</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end</a:t>
            </a: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endcase</a:t>
            </a:r>
            <a:endParaRPr kumimoji="1" lang="en-US" altLang="zh-CN" sz="24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dirty="0"/>
          </a:p>
        </p:txBody>
      </p:sp>
    </p:spTree>
    <p:extLst>
      <p:ext uri="{BB962C8B-B14F-4D97-AF65-F5344CB8AC3E}">
        <p14:creationId xmlns:p14="http://schemas.microsoft.com/office/powerpoint/2010/main" val="192505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case</a:t>
            </a:r>
            <a:r>
              <a:rPr lang="zh-CN" altLang="en-US" sz="2800" b="1" dirty="0">
                <a:solidFill>
                  <a:srgbClr val="0070C0"/>
                </a:solidFill>
                <a:latin typeface="Times New Roman" pitchFamily="18" charset="0"/>
                <a:cs typeface="Times New Roman" pitchFamily="18" charset="0"/>
              </a:rPr>
              <a:t>条件语句</a:t>
            </a:r>
          </a:p>
        </p:txBody>
      </p:sp>
      <p:sp>
        <p:nvSpPr>
          <p:cNvPr id="7" name="矩形 6"/>
          <p:cNvSpPr>
            <a:spLocks noChangeArrowheads="1"/>
          </p:cNvSpPr>
          <p:nvPr/>
        </p:nvSpPr>
        <p:spPr bwMode="auto">
          <a:xfrm>
            <a:off x="1259633" y="1525429"/>
            <a:ext cx="7560840" cy="4312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表达式中的值必须在</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以下列出的取值范围内，且</a:t>
            </a:r>
            <a:r>
              <a:rPr lang="zh-CN" altLang="en-US" sz="2200" b="1" dirty="0">
                <a:solidFill>
                  <a:srgbClr val="0000FF"/>
                </a:solidFill>
                <a:latin typeface="Times New Roman" pitchFamily="18" charset="0"/>
                <a:cs typeface="Times New Roman" pitchFamily="18" charset="0"/>
              </a:rPr>
              <a:t>数据类型必须匹配</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允许出现多个分支取值同时满足</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表达式的情况，此时将执行</a:t>
            </a:r>
            <a:r>
              <a:rPr lang="zh-CN" altLang="en-US" sz="2200" b="1" dirty="0">
                <a:solidFill>
                  <a:srgbClr val="0000FF"/>
                </a:solidFill>
                <a:latin typeface="Times New Roman" pitchFamily="18" charset="0"/>
                <a:cs typeface="Times New Roman" pitchFamily="18" charset="0"/>
              </a:rPr>
              <a:t>最先满足</a:t>
            </a:r>
            <a:r>
              <a:rPr lang="zh-CN" altLang="en-US" sz="2200" b="1" dirty="0">
                <a:latin typeface="Times New Roman" pitchFamily="18" charset="0"/>
                <a:cs typeface="Times New Roman" pitchFamily="18" charset="0"/>
              </a:rPr>
              <a:t>表达式的分支项，然后随即</a:t>
            </a:r>
            <a:r>
              <a:rPr lang="zh-CN" altLang="en-US" sz="2200" b="1" dirty="0">
                <a:solidFill>
                  <a:srgbClr val="0000FF"/>
                </a:solidFill>
                <a:latin typeface="Times New Roman" pitchFamily="18" charset="0"/>
                <a:cs typeface="Times New Roman" pitchFamily="18" charset="0"/>
              </a:rPr>
              <a:t>跳出</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语句，不再检测其余分支项。</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dirty="0">
                <a:latin typeface="Times New Roman" pitchFamily="18" charset="0"/>
                <a:cs typeface="Times New Roman" pitchFamily="18" charset="0"/>
              </a:rPr>
              <a:t>除非所有条件句中的选择取值能完整覆盖</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语句中表达式的取值，否则通常最末一个条件句的选择必须加上</a:t>
            </a:r>
            <a:r>
              <a:rPr lang="en-US" altLang="zh-CN" sz="2200" b="1" dirty="0">
                <a:solidFill>
                  <a:srgbClr val="FF0000"/>
                </a:solidFill>
                <a:latin typeface="Times New Roman" pitchFamily="18" charset="0"/>
                <a:cs typeface="Times New Roman" pitchFamily="18" charset="0"/>
              </a:rPr>
              <a:t>default</a:t>
            </a:r>
            <a:r>
              <a:rPr lang="zh-CN" altLang="en-US" sz="2200" b="1" dirty="0">
                <a:latin typeface="Times New Roman" pitchFamily="18" charset="0"/>
                <a:cs typeface="Times New Roman" pitchFamily="18" charset="0"/>
              </a:rPr>
              <a:t>语句，完成以上已列所有条件句中未能列出的其他可能取值的逻辑操作。使用</a:t>
            </a:r>
            <a:r>
              <a:rPr lang="en-US" altLang="zh-CN" sz="2200" b="1" dirty="0">
                <a:latin typeface="Times New Roman" pitchFamily="18" charset="0"/>
                <a:cs typeface="Times New Roman" pitchFamily="18" charset="0"/>
              </a:rPr>
              <a:t>default</a:t>
            </a:r>
            <a:r>
              <a:rPr lang="zh-CN" altLang="en-US" sz="2200" b="1" dirty="0">
                <a:latin typeface="Times New Roman" pitchFamily="18" charset="0"/>
                <a:cs typeface="Times New Roman" pitchFamily="18" charset="0"/>
              </a:rPr>
              <a:t>语句的目的是</a:t>
            </a:r>
            <a:r>
              <a:rPr lang="zh-CN" altLang="en-US" sz="2200" b="1" dirty="0">
                <a:solidFill>
                  <a:srgbClr val="0000FF"/>
                </a:solidFill>
                <a:latin typeface="Times New Roman" pitchFamily="18" charset="0"/>
                <a:cs typeface="Times New Roman" pitchFamily="18" charset="0"/>
              </a:rPr>
              <a:t>避免综合器插入不必要的锁存器</a:t>
            </a:r>
            <a:r>
              <a:rPr lang="zh-CN" altLang="en-US" sz="2200" b="1" dirty="0">
                <a:latin typeface="Times New Roman" pitchFamily="18" charset="0"/>
                <a:cs typeface="Times New Roman" pitchFamily="18" charset="0"/>
              </a:rPr>
              <a:t>，但</a:t>
            </a:r>
            <a:r>
              <a:rPr lang="zh-CN" altLang="en-US" sz="2200" b="1" dirty="0">
                <a:solidFill>
                  <a:srgbClr val="7030A0"/>
                </a:solidFill>
                <a:latin typeface="Times New Roman" pitchFamily="18" charset="0"/>
                <a:cs typeface="Times New Roman" pitchFamily="18" charset="0"/>
              </a:rPr>
              <a:t>有时为了实现时序电路，也会利用不完整的条件语句</a:t>
            </a:r>
            <a:r>
              <a:rPr lang="zh-CN" altLang="en-US" sz="2200" b="1" dirty="0">
                <a:latin typeface="Times New Roman" pitchFamily="18" charset="0"/>
                <a:cs typeface="Times New Roman" pitchFamily="18" charset="0"/>
              </a:rPr>
              <a:t>。</a:t>
            </a:r>
          </a:p>
        </p:txBody>
      </p:sp>
      <p:sp>
        <p:nvSpPr>
          <p:cNvPr id="9" name="Text Box 13"/>
          <p:cNvSpPr txBox="1">
            <a:spLocks noChangeArrowheads="1"/>
          </p:cNvSpPr>
          <p:nvPr/>
        </p:nvSpPr>
        <p:spPr bwMode="auto">
          <a:xfrm>
            <a:off x="1259632" y="879103"/>
            <a:ext cx="21963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600" b="1" dirty="0">
                <a:solidFill>
                  <a:schemeClr val="accent6">
                    <a:lumMod val="75000"/>
                  </a:schemeClr>
                </a:solidFill>
                <a:latin typeface="Times New Roman" pitchFamily="18" charset="0"/>
                <a:cs typeface="Times New Roman" pitchFamily="18" charset="0"/>
              </a:rPr>
              <a:t>注意：</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dirty="0"/>
          </a:p>
        </p:txBody>
      </p:sp>
    </p:spTree>
    <p:extLst>
      <p:ext uri="{BB962C8B-B14F-4D97-AF65-F5344CB8AC3E}">
        <p14:creationId xmlns:p14="http://schemas.microsoft.com/office/powerpoint/2010/main" val="274064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521639"/>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5</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的四种逻辑状态</a:t>
            </a:r>
          </a:p>
        </p:txBody>
      </p:sp>
      <p:sp>
        <p:nvSpPr>
          <p:cNvPr id="7" name="矩形 6"/>
          <p:cNvSpPr>
            <a:spLocks noChangeArrowheads="1"/>
          </p:cNvSpPr>
          <p:nvPr/>
        </p:nvSpPr>
        <p:spPr bwMode="auto">
          <a:xfrm>
            <a:off x="1259633" y="1385735"/>
            <a:ext cx="7560840" cy="181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en-US" altLang="zh-CN" sz="2200" b="1" dirty="0">
                <a:solidFill>
                  <a:srgbClr val="FF0000"/>
                </a:solidFill>
                <a:latin typeface="Times New Roman" pitchFamily="18" charset="0"/>
                <a:cs typeface="Times New Roman" pitchFamily="18" charset="0"/>
              </a:rPr>
              <a:t>0</a:t>
            </a:r>
            <a:r>
              <a:rPr lang="zh-CN" altLang="en-US" sz="2200" b="1" dirty="0">
                <a:latin typeface="Times New Roman" pitchFamily="18" charset="0"/>
                <a:cs typeface="Times New Roman" pitchFamily="18" charset="0"/>
              </a:rPr>
              <a:t>：二进制</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、低电平、逻辑</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、事件为伪的判断结果。</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a:solidFill>
                  <a:srgbClr val="FF0000"/>
                </a:solidFill>
                <a:latin typeface="Times New Roman" pitchFamily="18" charset="0"/>
                <a:cs typeface="Times New Roman" pitchFamily="18" charset="0"/>
              </a:rPr>
              <a:t>1</a:t>
            </a:r>
            <a:r>
              <a:rPr lang="zh-CN" altLang="en-US" sz="2200" b="1" dirty="0">
                <a:latin typeface="Times New Roman" pitchFamily="18" charset="0"/>
                <a:cs typeface="Times New Roman" pitchFamily="18" charset="0"/>
              </a:rPr>
              <a:t>：二进制</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、高电平、逻辑</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、事件为真的判断结果。</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a:solidFill>
                  <a:srgbClr val="FF0000"/>
                </a:solidFill>
                <a:latin typeface="Times New Roman" pitchFamily="18" charset="0"/>
                <a:cs typeface="Times New Roman" pitchFamily="18" charset="0"/>
              </a:rPr>
              <a:t>z</a:t>
            </a:r>
            <a:r>
              <a:rPr lang="zh-CN" altLang="en-US" sz="2200" b="1" dirty="0">
                <a:latin typeface="Times New Roman" pitchFamily="18" charset="0"/>
                <a:cs typeface="Times New Roman" pitchFamily="18" charset="0"/>
              </a:rPr>
              <a:t>或</a:t>
            </a:r>
            <a:r>
              <a:rPr lang="en-US" altLang="zh-CN" sz="2200" b="1" dirty="0">
                <a:solidFill>
                  <a:srgbClr val="FF0000"/>
                </a:solidFill>
                <a:latin typeface="Times New Roman" pitchFamily="18" charset="0"/>
                <a:cs typeface="Times New Roman" pitchFamily="18" charset="0"/>
              </a:rPr>
              <a:t>Z</a:t>
            </a:r>
            <a:r>
              <a:rPr lang="zh-CN" altLang="en-US" sz="2200" b="1" dirty="0">
                <a:latin typeface="Times New Roman" pitchFamily="18" charset="0"/>
                <a:cs typeface="Times New Roman" pitchFamily="18" charset="0"/>
              </a:rPr>
              <a:t>：高阻态，或高阻值，不区分大小写。</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a:solidFill>
                  <a:srgbClr val="FF0000"/>
                </a:solidFill>
                <a:latin typeface="Times New Roman" pitchFamily="18" charset="0"/>
                <a:cs typeface="Times New Roman" pitchFamily="18" charset="0"/>
              </a:rPr>
              <a:t>x</a:t>
            </a:r>
            <a:r>
              <a:rPr lang="zh-CN" altLang="en-US" sz="2200" b="1" dirty="0">
                <a:latin typeface="Times New Roman" pitchFamily="18" charset="0"/>
                <a:cs typeface="Times New Roman" pitchFamily="18" charset="0"/>
              </a:rPr>
              <a:t>或</a:t>
            </a:r>
            <a:r>
              <a:rPr lang="en-US" altLang="zh-CN" sz="2200" b="1" dirty="0">
                <a:solidFill>
                  <a:srgbClr val="FF0000"/>
                </a:solidFill>
                <a:latin typeface="Times New Roman" pitchFamily="18" charset="0"/>
                <a:cs typeface="Times New Roman" pitchFamily="18" charset="0"/>
              </a:rPr>
              <a:t>X</a:t>
            </a:r>
            <a:r>
              <a:rPr lang="zh-CN" altLang="en-US" sz="2200" b="1" dirty="0">
                <a:latin typeface="Times New Roman" pitchFamily="18" charset="0"/>
                <a:cs typeface="Times New Roman" pitchFamily="18" charset="0"/>
              </a:rPr>
              <a:t>：不确定，或未知的逻辑状态，不区分大小写。</a:t>
            </a:r>
          </a:p>
        </p:txBody>
      </p:sp>
      <p:sp>
        <p:nvSpPr>
          <p:cNvPr id="6" name="矩形 5"/>
          <p:cNvSpPr>
            <a:spLocks noChangeArrowheads="1"/>
          </p:cNvSpPr>
          <p:nvPr/>
        </p:nvSpPr>
        <p:spPr bwMode="auto">
          <a:xfrm>
            <a:off x="1255469" y="3545975"/>
            <a:ext cx="756084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7030A0"/>
                </a:solidFill>
                <a:latin typeface="Times New Roman" pitchFamily="18" charset="0"/>
                <a:cs typeface="Times New Roman" pitchFamily="18" charset="0"/>
              </a:rPr>
              <a:t>例</a:t>
            </a:r>
            <a:r>
              <a:rPr lang="en-US" altLang="zh-CN" sz="2200" b="1" dirty="0">
                <a:solidFill>
                  <a:srgbClr val="7030A0"/>
                </a:solidFill>
                <a:latin typeface="Times New Roman" pitchFamily="18" charset="0"/>
                <a:cs typeface="Times New Roman" pitchFamily="18" charset="0"/>
              </a:rPr>
              <a:t>3-2</a:t>
            </a:r>
            <a:r>
              <a:rPr lang="zh-CN" altLang="en-US" sz="2200" b="1" dirty="0">
                <a:solidFill>
                  <a:srgbClr val="7030A0"/>
                </a:solidFill>
                <a:latin typeface="Times New Roman" pitchFamily="18" charset="0"/>
                <a:cs typeface="Times New Roman" pitchFamily="18" charset="0"/>
              </a:rPr>
              <a:t>中，</a:t>
            </a:r>
            <a:r>
              <a:rPr lang="en-US" altLang="zh-CN" sz="2200" b="1" dirty="0">
                <a:solidFill>
                  <a:srgbClr val="7030A0"/>
                </a:solidFill>
                <a:latin typeface="Times New Roman" pitchFamily="18" charset="0"/>
                <a:cs typeface="Times New Roman" pitchFamily="18" charset="0"/>
              </a:rPr>
              <a:t>{s1, s0}</a:t>
            </a:r>
            <a:r>
              <a:rPr lang="zh-CN" altLang="en-US" sz="2200" b="1" dirty="0">
                <a:solidFill>
                  <a:srgbClr val="7030A0"/>
                </a:solidFill>
                <a:latin typeface="Times New Roman" pitchFamily="18" charset="0"/>
                <a:cs typeface="Times New Roman" pitchFamily="18" charset="0"/>
              </a:rPr>
              <a:t>所有可能的数据都已出现在四条条件语句中，但由于存在</a:t>
            </a:r>
            <a:r>
              <a:rPr lang="en-US" altLang="zh-CN" sz="2200" b="1" dirty="0">
                <a:solidFill>
                  <a:srgbClr val="7030A0"/>
                </a:solidFill>
                <a:latin typeface="Times New Roman" pitchFamily="18" charset="0"/>
                <a:cs typeface="Times New Roman" pitchFamily="18" charset="0"/>
              </a:rPr>
              <a:t>z</a:t>
            </a:r>
            <a:r>
              <a:rPr lang="zh-CN" altLang="en-US" sz="2200" b="1" dirty="0">
                <a:solidFill>
                  <a:srgbClr val="7030A0"/>
                </a:solidFill>
                <a:latin typeface="Times New Roman" pitchFamily="18" charset="0"/>
                <a:cs typeface="Times New Roman" pitchFamily="18" charset="0"/>
              </a:rPr>
              <a:t>值和</a:t>
            </a:r>
            <a:r>
              <a:rPr lang="en-US" altLang="zh-CN" sz="2200" b="1" dirty="0">
                <a:solidFill>
                  <a:srgbClr val="7030A0"/>
                </a:solidFill>
                <a:latin typeface="Times New Roman" pitchFamily="18" charset="0"/>
                <a:cs typeface="Times New Roman" pitchFamily="18" charset="0"/>
              </a:rPr>
              <a:t>x</a:t>
            </a:r>
            <a:r>
              <a:rPr lang="zh-CN" altLang="en-US" sz="2200" b="1" dirty="0">
                <a:solidFill>
                  <a:srgbClr val="7030A0"/>
                </a:solidFill>
                <a:latin typeface="Times New Roman" pitchFamily="18" charset="0"/>
                <a:cs typeface="Times New Roman" pitchFamily="18" charset="0"/>
              </a:rPr>
              <a:t>值，所以仍然推荐加上</a:t>
            </a:r>
            <a:r>
              <a:rPr lang="en-US" altLang="zh-CN" sz="2200" b="1" dirty="0">
                <a:solidFill>
                  <a:srgbClr val="7030A0"/>
                </a:solidFill>
                <a:latin typeface="Times New Roman" pitchFamily="18" charset="0"/>
                <a:cs typeface="Times New Roman" pitchFamily="18" charset="0"/>
              </a:rPr>
              <a:t>default</a:t>
            </a:r>
            <a:r>
              <a:rPr lang="zh-CN" altLang="en-US" sz="2200" b="1" dirty="0">
                <a:solidFill>
                  <a:srgbClr val="7030A0"/>
                </a:solidFill>
                <a:latin typeface="Times New Roman" pitchFamily="18" charset="0"/>
                <a:cs typeface="Times New Roman" pitchFamily="18" charset="0"/>
              </a:rPr>
              <a:t>，以免综合器加上不必要时序模块。</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dirty="0"/>
          </a:p>
        </p:txBody>
      </p:sp>
    </p:spTree>
    <p:extLst>
      <p:ext uri="{BB962C8B-B14F-4D97-AF65-F5344CB8AC3E}">
        <p14:creationId xmlns:p14="http://schemas.microsoft.com/office/powerpoint/2010/main" val="11529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dissolve">
                                      <p:cBhvr>
                                        <p:cTn id="21" dur="500"/>
                                        <p:tgtEl>
                                          <p:spTgt spid="7">
                                            <p:txEl>
                                              <p:pRg st="2" end="2"/>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dissolve">
                                      <p:cBhvr>
                                        <p:cTn id="25" dur="500"/>
                                        <p:tgtEl>
                                          <p:spTgt spid="7">
                                            <p:txEl>
                                              <p:pRg st="3" end="3"/>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5</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的四种逻辑状态</a:t>
            </a:r>
          </a:p>
        </p:txBody>
      </p:sp>
      <p:sp>
        <p:nvSpPr>
          <p:cNvPr id="7" name="矩形 6"/>
          <p:cNvSpPr>
            <a:spLocks noChangeArrowheads="1"/>
          </p:cNvSpPr>
          <p:nvPr/>
        </p:nvSpPr>
        <p:spPr bwMode="auto">
          <a:xfrm>
            <a:off x="1259633" y="1415268"/>
            <a:ext cx="7560840" cy="35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200" b="1" dirty="0">
                <a:latin typeface="Times New Roman" pitchFamily="18" charset="0"/>
                <a:cs typeface="Times New Roman" pitchFamily="18" charset="0"/>
              </a:rPr>
              <a:t>问号“</a:t>
            </a:r>
            <a:r>
              <a:rPr lang="zh-CN" altLang="en-US" sz="2200" b="1" dirty="0">
                <a:solidFill>
                  <a:srgbClr val="FF0000"/>
                </a:solidFill>
                <a:latin typeface="Times New Roman" pitchFamily="18" charset="0"/>
                <a:cs typeface="Times New Roman" pitchFamily="18" charset="0"/>
              </a:rPr>
              <a:t>？</a:t>
            </a:r>
            <a:r>
              <a:rPr lang="zh-CN" altLang="en-US" sz="2200" b="1" dirty="0">
                <a:latin typeface="Times New Roman" pitchFamily="18" charset="0"/>
                <a:cs typeface="Times New Roman" pitchFamily="18" charset="0"/>
              </a:rPr>
              <a:t>”可以用来表示</a:t>
            </a:r>
            <a:r>
              <a:rPr lang="zh-CN" altLang="en-US" sz="2200" b="1" dirty="0">
                <a:solidFill>
                  <a:srgbClr val="0000FF"/>
                </a:solidFill>
                <a:latin typeface="Times New Roman" pitchFamily="18" charset="0"/>
                <a:cs typeface="Times New Roman" pitchFamily="18" charset="0"/>
              </a:rPr>
              <a:t>高阻值</a:t>
            </a:r>
            <a:r>
              <a:rPr lang="zh-CN" altLang="en-US" sz="2200" b="1" dirty="0">
                <a:latin typeface="Times New Roman" pitchFamily="18" charset="0"/>
                <a:cs typeface="Times New Roman" pitchFamily="18" charset="0"/>
              </a:rPr>
              <a:t>；还可以表示“</a:t>
            </a:r>
            <a:r>
              <a:rPr lang="zh-CN" altLang="en-US" sz="2200" b="1" dirty="0">
                <a:solidFill>
                  <a:srgbClr val="0000FF"/>
                </a:solidFill>
                <a:latin typeface="Times New Roman" pitchFamily="18" charset="0"/>
                <a:cs typeface="Times New Roman" pitchFamily="18" charset="0"/>
              </a:rPr>
              <a:t>不关心</a:t>
            </a:r>
            <a:r>
              <a:rPr lang="zh-CN" altLang="en-US" sz="2200" b="1" dirty="0">
                <a:latin typeface="Times New Roman" pitchFamily="18" charset="0"/>
                <a:cs typeface="Times New Roman" pitchFamily="18" charset="0"/>
              </a:rPr>
              <a:t>”，即</a:t>
            </a:r>
            <a:r>
              <a:rPr lang="zh-CN" altLang="en-US" sz="2200" b="1" dirty="0">
                <a:solidFill>
                  <a:srgbClr val="7030A0"/>
                </a:solidFill>
                <a:latin typeface="Times New Roman" pitchFamily="18" charset="0"/>
                <a:cs typeface="Times New Roman" pitchFamily="18" charset="0"/>
              </a:rPr>
              <a:t>可以用问号“？”替代一些位值，以表示在逻辑关系中对这些位不在乎是什么值，以便简化逻辑表达</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err="1">
                <a:solidFill>
                  <a:srgbClr val="FF0000"/>
                </a:solidFill>
                <a:latin typeface="Times New Roman" pitchFamily="18" charset="0"/>
                <a:cs typeface="Times New Roman" pitchFamily="18" charset="0"/>
              </a:rPr>
              <a:t>casez</a:t>
            </a:r>
            <a:r>
              <a:rPr lang="zh-CN" altLang="en-US" sz="2200" b="1" dirty="0">
                <a:latin typeface="Times New Roman" pitchFamily="18" charset="0"/>
                <a:cs typeface="Times New Roman" pitchFamily="18" charset="0"/>
              </a:rPr>
              <a:t>：当变量取值为高阻值</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时使用。如果分支取值的某些位是高阻值</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，则这些位的比较就不用再考虑，只关注其他位（</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）的比较结果。</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err="1">
                <a:solidFill>
                  <a:srgbClr val="FF0000"/>
                </a:solidFill>
                <a:latin typeface="Times New Roman" pitchFamily="18" charset="0"/>
                <a:cs typeface="Times New Roman" pitchFamily="18" charset="0"/>
              </a:rPr>
              <a:t>casex</a:t>
            </a:r>
            <a:r>
              <a:rPr lang="zh-CN" altLang="en-US" sz="2200" b="1" dirty="0">
                <a:latin typeface="Times New Roman" pitchFamily="18" charset="0"/>
                <a:cs typeface="Times New Roman" pitchFamily="18" charset="0"/>
              </a:rPr>
              <a:t>：当变量取值为未知值</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时使用。如果表达式的值和取值之间，有一方的某些位是</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，那么这些位的比较就不予以考虑。</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dirty="0"/>
          </a:p>
        </p:txBody>
      </p:sp>
    </p:spTree>
    <p:extLst>
      <p:ext uri="{BB962C8B-B14F-4D97-AF65-F5344CB8AC3E}">
        <p14:creationId xmlns:p14="http://schemas.microsoft.com/office/powerpoint/2010/main" val="356271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208856" y="5373216"/>
            <a:ext cx="7720642" cy="85445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矩形 4"/>
          <p:cNvSpPr/>
          <p:nvPr/>
        </p:nvSpPr>
        <p:spPr>
          <a:xfrm>
            <a:off x="1208856" y="2636912"/>
            <a:ext cx="7720642" cy="200385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6</a:t>
            </a:r>
            <a:r>
              <a:rPr lang="zh-CN" altLang="en-US" sz="2800" b="1" dirty="0">
                <a:solidFill>
                  <a:srgbClr val="0070C0"/>
                </a:solidFill>
                <a:latin typeface="Times New Roman" pitchFamily="18" charset="0"/>
                <a:cs typeface="Times New Roman" pitchFamily="18" charset="0"/>
              </a:rPr>
              <a:t>、并位操作运算符</a:t>
            </a:r>
          </a:p>
        </p:txBody>
      </p:sp>
      <p:sp>
        <p:nvSpPr>
          <p:cNvPr id="7" name="矩形 6"/>
          <p:cNvSpPr>
            <a:spLocks noChangeArrowheads="1"/>
          </p:cNvSpPr>
          <p:nvPr/>
        </p:nvSpPr>
        <p:spPr bwMode="auto">
          <a:xfrm>
            <a:off x="1259633" y="1415268"/>
            <a:ext cx="756084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200" b="1" dirty="0">
                <a:latin typeface="Times New Roman" pitchFamily="18" charset="0"/>
                <a:cs typeface="Times New Roman" pitchFamily="18" charset="0"/>
              </a:rPr>
              <a:t>大括号“</a:t>
            </a:r>
            <a:r>
              <a:rPr lang="en-US" altLang="zh-CN" sz="2200" b="1" dirty="0">
                <a:solidFill>
                  <a:srgbClr val="FF0000"/>
                </a:solidFill>
                <a:latin typeface="Times New Roman" pitchFamily="18" charset="0"/>
                <a:cs typeface="Times New Roman" pitchFamily="18" charset="0"/>
              </a:rPr>
              <a:t>{ }</a:t>
            </a:r>
            <a:r>
              <a:rPr lang="zh-CN" altLang="en-US" sz="2200" b="1" dirty="0">
                <a:latin typeface="Times New Roman" pitchFamily="18" charset="0"/>
                <a:cs typeface="Times New Roman" pitchFamily="18" charset="0"/>
              </a:rPr>
              <a:t>”是并位运算符。</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dirty="0">
                <a:latin typeface="Times New Roman" pitchFamily="18" charset="0"/>
                <a:cs typeface="Times New Roman" pitchFamily="18" charset="0"/>
              </a:rPr>
              <a:t>{ }</a:t>
            </a:r>
            <a:r>
              <a:rPr lang="zh-CN" altLang="en-US" sz="2200" b="1" dirty="0">
                <a:latin typeface="Times New Roman" pitchFamily="18" charset="0"/>
                <a:cs typeface="Times New Roman" pitchFamily="18" charset="0"/>
              </a:rPr>
              <a:t>可以将两个或多个信号按二进制位拼接起来，作为一个数据信号使用。</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例：</a:t>
            </a:r>
            <a:r>
              <a:rPr lang="en-US" altLang="zh-CN" sz="2200" b="1" dirty="0">
                <a:latin typeface="Times New Roman" pitchFamily="18" charset="0"/>
                <a:cs typeface="Times New Roman" pitchFamily="18" charset="0"/>
              </a:rPr>
              <a:t>	{s1, s0}		</a:t>
            </a:r>
            <a:r>
              <a:rPr lang="en-US" altLang="zh-CN" sz="2200" b="1" dirty="0">
                <a:solidFill>
                  <a:schemeClr val="accent6">
                    <a:lumMod val="50000"/>
                  </a:schemeClr>
                </a:solidFill>
                <a:latin typeface="Times New Roman" pitchFamily="18" charset="0"/>
                <a:cs typeface="Times New Roman" pitchFamily="18" charset="0"/>
              </a:rPr>
              <a:t>//</a:t>
            </a:r>
            <a:r>
              <a:rPr lang="zh-CN" altLang="en-US" sz="2200" b="1" dirty="0">
                <a:solidFill>
                  <a:schemeClr val="accent6">
                    <a:lumMod val="50000"/>
                  </a:schemeClr>
                </a:solidFill>
                <a:latin typeface="Times New Roman" pitchFamily="18" charset="0"/>
                <a:cs typeface="Times New Roman" pitchFamily="18" charset="0"/>
              </a:rPr>
              <a:t>用</a:t>
            </a:r>
            <a:r>
              <a:rPr lang="en-US" altLang="zh-CN" sz="2200" b="1" dirty="0">
                <a:solidFill>
                  <a:schemeClr val="accent6">
                    <a:lumMod val="50000"/>
                  </a:schemeClr>
                </a:solidFill>
                <a:latin typeface="Times New Roman" pitchFamily="18" charset="0"/>
                <a:cs typeface="Times New Roman" pitchFamily="18" charset="0"/>
              </a:rPr>
              <a:t>{ }</a:t>
            </a:r>
            <a:r>
              <a:rPr lang="zh-CN" altLang="en-US" sz="2200" b="1" dirty="0">
                <a:solidFill>
                  <a:schemeClr val="accent6">
                    <a:lumMod val="50000"/>
                  </a:schemeClr>
                </a:solidFill>
                <a:latin typeface="Times New Roman" pitchFamily="18" charset="0"/>
                <a:cs typeface="Times New Roman" pitchFamily="18" charset="0"/>
              </a:rPr>
              <a:t>将</a:t>
            </a:r>
            <a:r>
              <a:rPr lang="en-US" altLang="zh-CN" sz="2200" b="1" dirty="0">
                <a:solidFill>
                  <a:schemeClr val="accent6">
                    <a:lumMod val="50000"/>
                  </a:schemeClr>
                </a:solidFill>
                <a:latin typeface="Times New Roman" pitchFamily="18" charset="0"/>
                <a:cs typeface="Times New Roman" pitchFamily="18" charset="0"/>
              </a:rPr>
              <a:t>s1</a:t>
            </a:r>
            <a:r>
              <a:rPr lang="zh-CN" altLang="en-US" sz="2200" b="1" dirty="0">
                <a:solidFill>
                  <a:schemeClr val="accent6">
                    <a:lumMod val="50000"/>
                  </a:schemeClr>
                </a:solidFill>
                <a:latin typeface="Times New Roman" pitchFamily="18" charset="0"/>
                <a:cs typeface="Times New Roman" pitchFamily="18" charset="0"/>
              </a:rPr>
              <a:t>、</a:t>
            </a:r>
            <a:r>
              <a:rPr lang="en-US" altLang="zh-CN" sz="2200" b="1" dirty="0">
                <a:solidFill>
                  <a:schemeClr val="accent6">
                    <a:lumMod val="50000"/>
                  </a:schemeClr>
                </a:solidFill>
                <a:latin typeface="Times New Roman" pitchFamily="18" charset="0"/>
                <a:cs typeface="Times New Roman" pitchFamily="18" charset="0"/>
              </a:rPr>
              <a:t>s0</a:t>
            </a:r>
            <a:r>
              <a:rPr lang="zh-CN" altLang="en-US" sz="2200" b="1" dirty="0">
                <a:solidFill>
                  <a:schemeClr val="accent6">
                    <a:lumMod val="50000"/>
                  </a:schemeClr>
                </a:solidFill>
                <a:latin typeface="Times New Roman" pitchFamily="18" charset="0"/>
                <a:cs typeface="Times New Roman" pitchFamily="18" charset="0"/>
              </a:rPr>
              <a:t>拼接起来得到一个新的</a:t>
            </a:r>
            <a:r>
              <a:rPr lang="en-US" altLang="zh-CN" sz="2200" b="1" dirty="0">
                <a:solidFill>
                  <a:schemeClr val="accent6">
                    <a:lumMod val="50000"/>
                  </a:schemeClr>
                </a:solidFill>
                <a:latin typeface="Times New Roman" pitchFamily="18" charset="0"/>
                <a:cs typeface="Times New Roman" pitchFamily="18" charset="0"/>
              </a:rPr>
              <a:t>			  </a:t>
            </a:r>
            <a:r>
              <a:rPr lang="zh-CN" altLang="en-US" sz="2200" b="1" dirty="0">
                <a:solidFill>
                  <a:schemeClr val="accent6">
                    <a:lumMod val="50000"/>
                  </a:schemeClr>
                </a:solidFill>
                <a:latin typeface="Times New Roman" pitchFamily="18" charset="0"/>
                <a:cs typeface="Times New Roman" pitchFamily="18" charset="0"/>
              </a:rPr>
              <a:t>信号变量，即位矢</a:t>
            </a:r>
            <a:r>
              <a:rPr lang="en-US" altLang="zh-CN" sz="2200" b="1" dirty="0">
                <a:solidFill>
                  <a:schemeClr val="accent6">
                    <a:lumMod val="50000"/>
                  </a:schemeClr>
                </a:solidFill>
                <a:latin typeface="Times New Roman" pitchFamily="18" charset="0"/>
                <a:cs typeface="Times New Roman" pitchFamily="18" charset="0"/>
              </a:rPr>
              <a:t>{s1, s0}</a:t>
            </a:r>
            <a:r>
              <a:rPr lang="zh-CN" altLang="en-US" sz="2200" b="1" dirty="0">
                <a:solidFill>
                  <a:schemeClr val="accent6">
                    <a:lumMod val="50000"/>
                  </a:schemeClr>
                </a:solidFill>
                <a:latin typeface="Times New Roman" pitchFamily="18" charset="0"/>
                <a:cs typeface="Times New Roman" pitchFamily="18" charset="0"/>
              </a:rPr>
              <a:t>，由于</a:t>
            </a:r>
            <a:r>
              <a:rPr lang="en-US" altLang="zh-CN" sz="2200" b="1" dirty="0">
                <a:solidFill>
                  <a:schemeClr val="accent6">
                    <a:lumMod val="50000"/>
                  </a:schemeClr>
                </a:solidFill>
                <a:latin typeface="Times New Roman" pitchFamily="18" charset="0"/>
                <a:cs typeface="Times New Roman" pitchFamily="18" charset="0"/>
              </a:rPr>
              <a:t>s1</a:t>
            </a:r>
            <a:r>
              <a:rPr lang="zh-CN" altLang="en-US" sz="2200" b="1" dirty="0">
                <a:solidFill>
                  <a:schemeClr val="accent6">
                    <a:lumMod val="50000"/>
                  </a:schemeClr>
                </a:solidFill>
                <a:latin typeface="Times New Roman" pitchFamily="18" charset="0"/>
                <a:cs typeface="Times New Roman" pitchFamily="18" charset="0"/>
              </a:rPr>
              <a:t>、</a:t>
            </a:r>
            <a:r>
              <a:rPr lang="en-US" altLang="zh-CN" sz="2200" b="1" dirty="0">
                <a:solidFill>
                  <a:schemeClr val="accent6">
                    <a:lumMod val="50000"/>
                  </a:schemeClr>
                </a:solidFill>
                <a:latin typeface="Times New Roman" pitchFamily="18" charset="0"/>
                <a:cs typeface="Times New Roman" pitchFamily="18" charset="0"/>
              </a:rPr>
              <a:t>			  s0</a:t>
            </a:r>
            <a:r>
              <a:rPr lang="zh-CN" altLang="en-US" sz="2200" b="1" dirty="0">
                <a:solidFill>
                  <a:schemeClr val="accent6">
                    <a:lumMod val="50000"/>
                  </a:schemeClr>
                </a:solidFill>
                <a:latin typeface="Times New Roman" pitchFamily="18" charset="0"/>
                <a:cs typeface="Times New Roman" pitchFamily="18" charset="0"/>
              </a:rPr>
              <a:t>的取值范围是二进制数</a:t>
            </a:r>
            <a:r>
              <a:rPr lang="en-US" altLang="zh-CN" sz="2200" b="1" dirty="0">
                <a:solidFill>
                  <a:schemeClr val="accent6">
                    <a:lumMod val="50000"/>
                  </a:schemeClr>
                </a:solidFill>
                <a:latin typeface="Times New Roman" pitchFamily="18" charset="0"/>
                <a:cs typeface="Times New Roman" pitchFamily="18" charset="0"/>
              </a:rPr>
              <a:t>0</a:t>
            </a:r>
            <a:r>
              <a:rPr lang="zh-CN" altLang="en-US" sz="2200" b="1" dirty="0">
                <a:solidFill>
                  <a:schemeClr val="accent6">
                    <a:lumMod val="50000"/>
                  </a:schemeClr>
                </a:solidFill>
                <a:latin typeface="Times New Roman" pitchFamily="18" charset="0"/>
                <a:cs typeface="Times New Roman" pitchFamily="18" charset="0"/>
              </a:rPr>
              <a:t>和</a:t>
            </a:r>
            <a:r>
              <a:rPr lang="en-US" altLang="zh-CN" sz="2200" b="1" dirty="0">
                <a:solidFill>
                  <a:schemeClr val="accent6">
                    <a:lumMod val="50000"/>
                  </a:schemeClr>
                </a:solidFill>
                <a:latin typeface="Times New Roman" pitchFamily="18" charset="0"/>
                <a:cs typeface="Times New Roman" pitchFamily="18" charset="0"/>
              </a:rPr>
              <a:t>1</a:t>
            </a:r>
            <a:r>
              <a:rPr lang="zh-CN" altLang="en-US" sz="2200" b="1" dirty="0">
                <a:solidFill>
                  <a:schemeClr val="accent6">
                    <a:lumMod val="50000"/>
                  </a:schemeClr>
                </a:solidFill>
                <a:latin typeface="Times New Roman" pitchFamily="18" charset="0"/>
                <a:cs typeface="Times New Roman" pitchFamily="18" charset="0"/>
              </a:rPr>
              <a:t>，新的</a:t>
            </a:r>
            <a:r>
              <a:rPr lang="en-US" altLang="zh-CN" sz="2200" b="1" dirty="0">
                <a:solidFill>
                  <a:schemeClr val="accent6">
                    <a:lumMod val="50000"/>
                  </a:schemeClr>
                </a:solidFill>
                <a:latin typeface="Times New Roman" pitchFamily="18" charset="0"/>
                <a:cs typeface="Times New Roman" pitchFamily="18" charset="0"/>
              </a:rPr>
              <a:t>			  </a:t>
            </a:r>
            <a:r>
              <a:rPr lang="zh-CN" altLang="en-US" sz="2200" b="1" dirty="0">
                <a:solidFill>
                  <a:schemeClr val="accent6">
                    <a:lumMod val="50000"/>
                  </a:schemeClr>
                </a:solidFill>
                <a:latin typeface="Times New Roman" pitchFamily="18" charset="0"/>
                <a:cs typeface="Times New Roman" pitchFamily="18" charset="0"/>
              </a:rPr>
              <a:t>信号变量的取值范围是两位二进制</a:t>
            </a:r>
            <a:r>
              <a:rPr lang="en-US" altLang="zh-CN" sz="2200" b="1" dirty="0">
                <a:solidFill>
                  <a:schemeClr val="accent6">
                    <a:lumMod val="50000"/>
                  </a:schemeClr>
                </a:solidFill>
                <a:latin typeface="Times New Roman" pitchFamily="18" charset="0"/>
                <a:cs typeface="Times New Roman" pitchFamily="18" charset="0"/>
              </a:rPr>
              <a:t>				  </a:t>
            </a:r>
            <a:r>
              <a:rPr lang="zh-CN" altLang="en-US" sz="2200" b="1" dirty="0">
                <a:solidFill>
                  <a:schemeClr val="accent6">
                    <a:lumMod val="50000"/>
                  </a:schemeClr>
                </a:solidFill>
                <a:latin typeface="Times New Roman" pitchFamily="18" charset="0"/>
                <a:cs typeface="Times New Roman" pitchFamily="18" charset="0"/>
              </a:rPr>
              <a:t>数</a:t>
            </a:r>
            <a:r>
              <a:rPr lang="en-US" altLang="zh-CN" sz="2200" b="1" dirty="0">
                <a:solidFill>
                  <a:schemeClr val="accent6">
                    <a:lumMod val="50000"/>
                  </a:schemeClr>
                </a:solidFill>
                <a:latin typeface="Times New Roman" pitchFamily="18" charset="0"/>
                <a:cs typeface="Times New Roman" pitchFamily="18" charset="0"/>
              </a:rPr>
              <a:t>00</a:t>
            </a:r>
            <a:r>
              <a:rPr lang="zh-CN" altLang="en-US" sz="2200" b="1" dirty="0">
                <a:solidFill>
                  <a:schemeClr val="accent6">
                    <a:lumMod val="50000"/>
                  </a:schemeClr>
                </a:solidFill>
                <a:latin typeface="Times New Roman" pitchFamily="18" charset="0"/>
                <a:cs typeface="Times New Roman" pitchFamily="18" charset="0"/>
              </a:rPr>
              <a:t>、</a:t>
            </a:r>
            <a:r>
              <a:rPr lang="en-US" altLang="zh-CN" sz="2200" b="1" dirty="0">
                <a:solidFill>
                  <a:schemeClr val="accent6">
                    <a:lumMod val="50000"/>
                  </a:schemeClr>
                </a:solidFill>
                <a:latin typeface="Times New Roman" pitchFamily="18" charset="0"/>
                <a:cs typeface="Times New Roman" pitchFamily="18" charset="0"/>
              </a:rPr>
              <a:t>01</a:t>
            </a:r>
            <a:r>
              <a:rPr lang="zh-CN" altLang="en-US" sz="2200" b="1" dirty="0">
                <a:solidFill>
                  <a:schemeClr val="accent6">
                    <a:lumMod val="50000"/>
                  </a:schemeClr>
                </a:solidFill>
                <a:latin typeface="Times New Roman" pitchFamily="18" charset="0"/>
                <a:cs typeface="Times New Roman" pitchFamily="18" charset="0"/>
              </a:rPr>
              <a:t>、</a:t>
            </a:r>
            <a:r>
              <a:rPr lang="en-US" altLang="zh-CN" sz="2200" b="1" dirty="0">
                <a:solidFill>
                  <a:schemeClr val="accent6">
                    <a:lumMod val="50000"/>
                  </a:schemeClr>
                </a:solidFill>
                <a:latin typeface="Times New Roman" pitchFamily="18" charset="0"/>
                <a:cs typeface="Times New Roman" pitchFamily="18" charset="0"/>
              </a:rPr>
              <a:t>10</a:t>
            </a:r>
            <a:r>
              <a:rPr lang="zh-CN" altLang="en-US" sz="2200" b="1" dirty="0">
                <a:solidFill>
                  <a:schemeClr val="accent6">
                    <a:lumMod val="50000"/>
                  </a:schemeClr>
                </a:solidFill>
                <a:latin typeface="Times New Roman" pitchFamily="18" charset="0"/>
                <a:cs typeface="Times New Roman" pitchFamily="18" charset="0"/>
              </a:rPr>
              <a:t>、</a:t>
            </a:r>
            <a:r>
              <a:rPr lang="en-US" altLang="zh-CN" sz="2200" b="1" dirty="0">
                <a:solidFill>
                  <a:schemeClr val="accent6">
                    <a:lumMod val="50000"/>
                  </a:schemeClr>
                </a:solidFill>
                <a:latin typeface="Times New Roman" pitchFamily="18" charset="0"/>
                <a:cs typeface="Times New Roman" pitchFamily="18" charset="0"/>
              </a:rPr>
              <a:t>11</a:t>
            </a:r>
            <a:r>
              <a:rPr lang="zh-CN" altLang="en-US" sz="2200" b="1" dirty="0">
                <a:solidFill>
                  <a:schemeClr val="accent6">
                    <a:lumMod val="50000"/>
                  </a:schemeClr>
                </a:solidFill>
                <a:latin typeface="Times New Roman" pitchFamily="18" charset="0"/>
                <a:cs typeface="Times New Roman" pitchFamily="18" charset="0"/>
              </a:rPr>
              <a:t>。</a:t>
            </a:r>
            <a:endParaRPr lang="en-US" altLang="zh-CN" sz="2200" b="1" dirty="0">
              <a:solidFill>
                <a:schemeClr val="accent6">
                  <a:lumMod val="50000"/>
                </a:schemeClr>
              </a:solidFill>
              <a:latin typeface="Times New Roman" pitchFamily="18" charset="0"/>
              <a:cs typeface="Times New Roman" pitchFamily="18" charset="0"/>
            </a:endParaRPr>
          </a:p>
        </p:txBody>
      </p:sp>
      <p:sp>
        <p:nvSpPr>
          <p:cNvPr id="6" name="矩形 5"/>
          <p:cNvSpPr>
            <a:spLocks noChangeArrowheads="1"/>
          </p:cNvSpPr>
          <p:nvPr/>
        </p:nvSpPr>
        <p:spPr bwMode="auto">
          <a:xfrm>
            <a:off x="1259632" y="4941168"/>
            <a:ext cx="756084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200" b="1" dirty="0">
                <a:latin typeface="Times New Roman" pitchFamily="18" charset="0"/>
                <a:cs typeface="Times New Roman" pitchFamily="18" charset="0"/>
              </a:rPr>
              <a:t>并位运算符可以嵌套使用。</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例：</a:t>
            </a:r>
            <a:r>
              <a:rPr lang="en-US" altLang="zh-CN" sz="2200" b="1" dirty="0">
                <a:latin typeface="Times New Roman" pitchFamily="18" charset="0"/>
                <a:cs typeface="Times New Roman" pitchFamily="18" charset="0"/>
              </a:rPr>
              <a:t>	{a1, b1, 4{a2, b2}}={a1, b1, {a2, b2}, {a2, b2}, {a2, b2}, 	{a2, b2}}={a1, b1, a2, b2, a2, b2, a2, b2, a2, b2}</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dirty="0"/>
          </a:p>
        </p:txBody>
      </p:sp>
    </p:spTree>
    <p:extLst>
      <p:ext uri="{BB962C8B-B14F-4D97-AF65-F5344CB8AC3E}">
        <p14:creationId xmlns:p14="http://schemas.microsoft.com/office/powerpoint/2010/main" val="7843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8"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1208856" y="4437112"/>
            <a:ext cx="7720642" cy="170235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7</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的数字表达形式</a:t>
            </a:r>
          </a:p>
        </p:txBody>
      </p:sp>
      <p:sp>
        <p:nvSpPr>
          <p:cNvPr id="10" name="Rectangle 3"/>
          <p:cNvSpPr>
            <a:spLocks noChangeArrowheads="1"/>
          </p:cNvSpPr>
          <p:nvPr/>
        </p:nvSpPr>
        <p:spPr bwMode="auto">
          <a:xfrm>
            <a:off x="1451179" y="1340768"/>
            <a:ext cx="7369293"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&lt;</a:t>
            </a:r>
            <a:r>
              <a:rPr kumimoji="1" lang="zh-CN" altLang="en-US" sz="2400" b="1" dirty="0">
                <a:solidFill>
                  <a:srgbClr val="000000"/>
                </a:solidFill>
                <a:latin typeface="Times New Roman" pitchFamily="18" charset="0"/>
                <a:cs typeface="Times New Roman" pitchFamily="18" charset="0"/>
              </a:rPr>
              <a:t>位宽</a:t>
            </a:r>
            <a:r>
              <a:rPr kumimoji="1" lang="en-US" altLang="zh-CN" sz="2400" b="1" dirty="0">
                <a:solidFill>
                  <a:srgbClr val="000000"/>
                </a:solidFill>
                <a:latin typeface="Times New Roman" pitchFamily="18" charset="0"/>
                <a:cs typeface="Times New Roman" pitchFamily="18" charset="0"/>
              </a:rPr>
              <a:t>&gt;  ' &lt;</a:t>
            </a:r>
            <a:r>
              <a:rPr kumimoji="1" lang="zh-CN" altLang="en-US" sz="2400" b="1" dirty="0">
                <a:solidFill>
                  <a:srgbClr val="000000"/>
                </a:solidFill>
                <a:latin typeface="Times New Roman" pitchFamily="18" charset="0"/>
                <a:cs typeface="Times New Roman" pitchFamily="18" charset="0"/>
              </a:rPr>
              <a:t>进制</a:t>
            </a:r>
            <a:r>
              <a:rPr kumimoji="1" lang="en-US" altLang="zh-CN" sz="2400" b="1" dirty="0">
                <a:solidFill>
                  <a:srgbClr val="000000"/>
                </a:solidFill>
                <a:latin typeface="Times New Roman" pitchFamily="18" charset="0"/>
                <a:cs typeface="Times New Roman" pitchFamily="18" charset="0"/>
              </a:rPr>
              <a:t>&gt;  &lt;</a:t>
            </a:r>
            <a:r>
              <a:rPr kumimoji="1" lang="zh-CN" altLang="en-US" sz="2400" b="1" dirty="0">
                <a:solidFill>
                  <a:srgbClr val="000000"/>
                </a:solidFill>
                <a:latin typeface="Times New Roman" pitchFamily="18" charset="0"/>
                <a:cs typeface="Times New Roman" pitchFamily="18" charset="0"/>
              </a:rPr>
              <a:t>数字</a:t>
            </a:r>
            <a:r>
              <a:rPr kumimoji="1" lang="en-US" altLang="zh-CN" sz="2400" b="1" dirty="0">
                <a:solidFill>
                  <a:srgbClr val="000000"/>
                </a:solidFill>
                <a:latin typeface="Times New Roman" pitchFamily="18" charset="0"/>
                <a:cs typeface="Times New Roman" pitchFamily="18" charset="0"/>
              </a:rPr>
              <a:t>&gt;</a:t>
            </a:r>
          </a:p>
        </p:txBody>
      </p:sp>
      <p:sp>
        <p:nvSpPr>
          <p:cNvPr id="11" name="矩形 6"/>
          <p:cNvSpPr>
            <a:spLocks noChangeArrowheads="1"/>
          </p:cNvSpPr>
          <p:nvPr/>
        </p:nvSpPr>
        <p:spPr bwMode="auto">
          <a:xfrm>
            <a:off x="1208856" y="2132856"/>
            <a:ext cx="7720642"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一撇左侧的“</a:t>
            </a:r>
            <a:r>
              <a:rPr lang="zh-CN" altLang="en-US" sz="2000" b="1" dirty="0">
                <a:solidFill>
                  <a:srgbClr val="FF0000"/>
                </a:solidFill>
                <a:latin typeface="Times New Roman" pitchFamily="18" charset="0"/>
                <a:cs typeface="Times New Roman" pitchFamily="18" charset="0"/>
              </a:rPr>
              <a:t>位宽</a:t>
            </a:r>
            <a:r>
              <a:rPr lang="zh-CN" altLang="en-US" sz="2000" b="1" dirty="0">
                <a:latin typeface="Times New Roman" pitchFamily="18" charset="0"/>
                <a:cs typeface="Times New Roman" pitchFamily="18" charset="0"/>
              </a:rPr>
              <a:t>”（十进制数形式）指示此数的</a:t>
            </a:r>
            <a:r>
              <a:rPr lang="zh-CN" altLang="en-US" sz="2000" b="1" dirty="0">
                <a:solidFill>
                  <a:srgbClr val="0000FF"/>
                </a:solidFill>
                <a:latin typeface="Times New Roman" pitchFamily="18" charset="0"/>
                <a:cs typeface="Times New Roman" pitchFamily="18" charset="0"/>
              </a:rPr>
              <a:t>二进制位数</a:t>
            </a:r>
            <a:r>
              <a:rPr lang="zh-CN" altLang="en-US" sz="2000" b="1" dirty="0">
                <a:latin typeface="Times New Roman" pitchFamily="18" charset="0"/>
                <a:cs typeface="Times New Roman" pitchFamily="18" charset="0"/>
              </a:rPr>
              <a:t>（不管后面指示的是什么进制，这里位宽都是以二进制数为标准得到的位数）。</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一撇右侧“</a:t>
            </a:r>
            <a:r>
              <a:rPr lang="zh-CN" altLang="en-US" sz="2000" b="1" dirty="0">
                <a:solidFill>
                  <a:srgbClr val="FF0000"/>
                </a:solidFill>
                <a:latin typeface="Times New Roman" pitchFamily="18" charset="0"/>
                <a:cs typeface="Times New Roman" pitchFamily="18" charset="0"/>
              </a:rPr>
              <a:t>进制</a:t>
            </a:r>
            <a:r>
              <a:rPr lang="zh-CN" altLang="en-US" sz="2000" b="1" dirty="0">
                <a:latin typeface="Times New Roman" pitchFamily="18" charset="0"/>
                <a:cs typeface="Times New Roman" pitchFamily="18" charset="0"/>
              </a:rPr>
              <a:t>”（字母形式）指示出其右侧“</a:t>
            </a:r>
            <a:r>
              <a:rPr lang="zh-CN" altLang="en-US" sz="2000" b="1" dirty="0">
                <a:solidFill>
                  <a:srgbClr val="FF0000"/>
                </a:solidFill>
                <a:latin typeface="Times New Roman" pitchFamily="18" charset="0"/>
                <a:cs typeface="Times New Roman" pitchFamily="18" charset="0"/>
              </a:rPr>
              <a:t>数字</a:t>
            </a:r>
            <a:r>
              <a:rPr lang="zh-CN" altLang="en-US" sz="2000" b="1" dirty="0">
                <a:latin typeface="Times New Roman" pitchFamily="18" charset="0"/>
                <a:cs typeface="Times New Roman" pitchFamily="18" charset="0"/>
              </a:rPr>
              <a:t>”的进制。</a:t>
            </a:r>
            <a:r>
              <a:rPr lang="en-US" altLang="zh-CN" sz="2000" b="1" dirty="0">
                <a:solidFill>
                  <a:srgbClr val="7030A0"/>
                </a:solidFill>
                <a:latin typeface="Times New Roman" pitchFamily="18" charset="0"/>
                <a:cs typeface="Times New Roman" pitchFamily="18" charset="0"/>
              </a:rPr>
              <a:t>B</a:t>
            </a:r>
            <a:r>
              <a:rPr lang="zh-CN" altLang="en-US" sz="2000" b="1" dirty="0">
                <a:solidFill>
                  <a:srgbClr val="7030A0"/>
                </a:solidFill>
                <a:latin typeface="Times New Roman" pitchFamily="18" charset="0"/>
                <a:cs typeface="Times New Roman" pitchFamily="18" charset="0"/>
              </a:rPr>
              <a:t>表示二进制，</a:t>
            </a:r>
            <a:r>
              <a:rPr lang="en-US" altLang="zh-CN" sz="2000" b="1" dirty="0">
                <a:solidFill>
                  <a:srgbClr val="7030A0"/>
                </a:solidFill>
                <a:latin typeface="Times New Roman" pitchFamily="18" charset="0"/>
                <a:cs typeface="Times New Roman" pitchFamily="18" charset="0"/>
              </a:rPr>
              <a:t>O</a:t>
            </a:r>
            <a:r>
              <a:rPr lang="zh-CN" altLang="en-US" sz="2000" b="1" dirty="0">
                <a:solidFill>
                  <a:srgbClr val="7030A0"/>
                </a:solidFill>
                <a:latin typeface="Times New Roman" pitchFamily="18" charset="0"/>
                <a:cs typeface="Times New Roman" pitchFamily="18" charset="0"/>
              </a:rPr>
              <a:t>表示八进制，</a:t>
            </a:r>
            <a:r>
              <a:rPr lang="en-US" altLang="zh-CN" sz="2000" b="1" dirty="0">
                <a:solidFill>
                  <a:srgbClr val="7030A0"/>
                </a:solidFill>
                <a:latin typeface="Times New Roman" pitchFamily="18" charset="0"/>
                <a:cs typeface="Times New Roman" pitchFamily="18" charset="0"/>
              </a:rPr>
              <a:t>H</a:t>
            </a:r>
            <a:r>
              <a:rPr lang="zh-CN" altLang="en-US" sz="2000" b="1" dirty="0">
                <a:solidFill>
                  <a:srgbClr val="7030A0"/>
                </a:solidFill>
                <a:latin typeface="Times New Roman" pitchFamily="18" charset="0"/>
                <a:cs typeface="Times New Roman" pitchFamily="18" charset="0"/>
              </a:rPr>
              <a:t>表示十六进制，</a:t>
            </a:r>
            <a:r>
              <a:rPr lang="en-US" altLang="zh-CN" sz="2000" b="1" dirty="0">
                <a:solidFill>
                  <a:srgbClr val="7030A0"/>
                </a:solidFill>
                <a:latin typeface="Times New Roman" pitchFamily="18" charset="0"/>
                <a:cs typeface="Times New Roman" pitchFamily="18" charset="0"/>
              </a:rPr>
              <a:t>D</a:t>
            </a:r>
            <a:r>
              <a:rPr lang="zh-CN" altLang="en-US" sz="2000" b="1" dirty="0">
                <a:solidFill>
                  <a:srgbClr val="7030A0"/>
                </a:solidFill>
                <a:latin typeface="Times New Roman" pitchFamily="18" charset="0"/>
                <a:cs typeface="Times New Roman" pitchFamily="18" charset="0"/>
              </a:rPr>
              <a:t>表示十进制</a:t>
            </a:r>
            <a:r>
              <a:rPr lang="zh-CN" altLang="en-US" sz="2000" b="1" dirty="0">
                <a:latin typeface="Times New Roman" pitchFamily="18" charset="0"/>
                <a:cs typeface="Times New Roman" pitchFamily="18" charset="0"/>
              </a:rPr>
              <a:t>，且</a:t>
            </a:r>
            <a:r>
              <a:rPr lang="zh-CN" altLang="en-US" sz="2000" b="1" dirty="0">
                <a:solidFill>
                  <a:srgbClr val="7030A0"/>
                </a:solidFill>
                <a:latin typeface="Times New Roman" pitchFamily="18" charset="0"/>
                <a:cs typeface="Times New Roman" pitchFamily="18" charset="0"/>
              </a:rPr>
              <a:t>不分大小写</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2'b10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两位二进制数</a:t>
            </a:r>
            <a:r>
              <a:rPr lang="en-US" altLang="zh-CN" sz="2000" b="1" dirty="0">
                <a:solidFill>
                  <a:schemeClr val="accent6">
                    <a:lumMod val="50000"/>
                  </a:schemeClr>
                </a:solidFill>
                <a:latin typeface="Times New Roman" pitchFamily="18" charset="0"/>
                <a:cs typeface="Times New Roman" pitchFamily="18" charset="0"/>
              </a:rPr>
              <a:t>10</a:t>
            </a:r>
          </a:p>
          <a:p>
            <a:pPr marL="0" indent="0" eaLnBrk="1" hangingPunct="1">
              <a:lnSpc>
                <a:spcPct val="110000"/>
              </a:lnSpc>
              <a:spcBef>
                <a:spcPts val="0"/>
              </a:spcBef>
              <a:spcAft>
                <a:spcPts val="60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a:t>
            </a:r>
            <a:r>
              <a:rPr lang="en-US" altLang="zh-CN" sz="2000" b="1" dirty="0">
                <a:latin typeface="Times New Roman" pitchFamily="18" charset="0"/>
                <a:cs typeface="Times New Roman" pitchFamily="18" charset="0"/>
              </a:rPr>
              <a:t>4'B1011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四位二进制数</a:t>
            </a:r>
            <a:r>
              <a:rPr lang="en-US" altLang="zh-CN" sz="2000" b="1" dirty="0">
                <a:solidFill>
                  <a:schemeClr val="accent6">
                    <a:lumMod val="50000"/>
                  </a:schemeClr>
                </a:solidFill>
                <a:latin typeface="Times New Roman" pitchFamily="18" charset="0"/>
                <a:cs typeface="Times New Roman" pitchFamily="18" charset="0"/>
              </a:rPr>
              <a:t>1011</a:t>
            </a:r>
          </a:p>
          <a:p>
            <a:pPr marL="0" indent="0" eaLnBrk="1" hangingPunct="1">
              <a:lnSpc>
                <a:spcPct val="110000"/>
              </a:lnSpc>
              <a:spcBef>
                <a:spcPts val="0"/>
              </a:spcBef>
              <a:spcAft>
                <a:spcPts val="60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a:t>
            </a:r>
            <a:r>
              <a:rPr lang="en-US" altLang="zh-CN" sz="2000" b="1" dirty="0">
                <a:latin typeface="Times New Roman" pitchFamily="18" charset="0"/>
                <a:cs typeface="Times New Roman" pitchFamily="18" charset="0"/>
              </a:rPr>
              <a:t>4'hA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四位二进制数</a:t>
            </a:r>
            <a:r>
              <a:rPr lang="en-US" altLang="zh-CN" sz="2000" b="1" dirty="0">
                <a:solidFill>
                  <a:schemeClr val="accent6">
                    <a:lumMod val="50000"/>
                  </a:schemeClr>
                </a:solidFill>
                <a:latin typeface="Times New Roman" pitchFamily="18" charset="0"/>
                <a:cs typeface="Times New Roman" pitchFamily="18" charset="0"/>
              </a:rPr>
              <a:t>1010</a:t>
            </a:r>
          </a:p>
          <a:p>
            <a:pPr marL="0" indent="0" eaLnBrk="1" hangingPunct="1">
              <a:lnSpc>
                <a:spcPct val="110000"/>
              </a:lnSpc>
              <a:spcBef>
                <a:spcPts val="0"/>
              </a:spcBef>
              <a:spcAft>
                <a:spcPts val="60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a:t>
            </a:r>
            <a:r>
              <a:rPr lang="en-US" altLang="zh-CN" sz="2000" b="1" dirty="0">
                <a:latin typeface="Times New Roman" pitchFamily="18" charset="0"/>
                <a:cs typeface="Times New Roman" pitchFamily="18" charset="0"/>
              </a:rPr>
              <a:t>3'D7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三位二进制数</a:t>
            </a:r>
            <a:r>
              <a:rPr lang="en-US" altLang="zh-CN" sz="2000" b="1" dirty="0">
                <a:solidFill>
                  <a:schemeClr val="accent6">
                    <a:lumMod val="50000"/>
                  </a:schemeClr>
                </a:solidFill>
                <a:latin typeface="Times New Roman" pitchFamily="18" charset="0"/>
                <a:cs typeface="Times New Roman" pitchFamily="18" charset="0"/>
              </a:rPr>
              <a:t>111</a:t>
            </a:r>
            <a:endParaRPr lang="en-US" altLang="zh-CN" sz="20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dirty="0"/>
          </a:p>
        </p:txBody>
      </p:sp>
    </p:spTree>
    <p:extLst>
      <p:ext uri="{BB962C8B-B14F-4D97-AF65-F5344CB8AC3E}">
        <p14:creationId xmlns:p14="http://schemas.microsoft.com/office/powerpoint/2010/main" val="263776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dissolve">
                                      <p:cBhvr>
                                        <p:cTn id="21" dur="500"/>
                                        <p:tgtEl>
                                          <p:spTgt spid="11">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500"/>
                                        <p:tgtEl>
                                          <p:spTgt spid="11">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fade">
                                      <p:cBhvr>
                                        <p:cTn id="31" dur="500"/>
                                        <p:tgtEl>
                                          <p:spTgt spid="11">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5" end="5"/>
                                            </p:txEl>
                                          </p:spTgt>
                                        </p:tgtEl>
                                        <p:attrNameLst>
                                          <p:attrName>style.visibility</p:attrName>
                                        </p:attrNameLst>
                                      </p:cBhvr>
                                      <p:to>
                                        <p:strVal val="visible"/>
                                      </p:to>
                                    </p:set>
                                    <p:animEffect transition="in" filter="fade">
                                      <p:cBhvr>
                                        <p:cTn id="34" dur="500"/>
                                        <p:tgtEl>
                                          <p:spTgt spid="11">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43013" y="1268760"/>
            <a:ext cx="6713363" cy="441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对数字电路，还有真值表、状态转换图等描述方式。</a:t>
            </a:r>
          </a:p>
          <a:p>
            <a:pPr eaLnBrk="1" hangingPunct="1">
              <a:lnSpc>
                <a:spcPct val="130000"/>
              </a:lnSpc>
              <a:spcBef>
                <a:spcPts val="0"/>
              </a:spcBef>
              <a:spcAft>
                <a:spcPts val="1200"/>
              </a:spcAft>
              <a:buClr>
                <a:schemeClr val="tx1"/>
              </a:buClr>
              <a:buFont typeface="Wingdings" pitchFamily="2" charset="2"/>
              <a:buChar char="Ø"/>
            </a:pPr>
            <a:r>
              <a:rPr lang="en-US" altLang="zh-CN" sz="2000" b="1" dirty="0">
                <a:latin typeface="Times New Roman" pitchFamily="18" charset="0"/>
                <a:cs typeface="Times New Roman" pitchFamily="18" charset="0"/>
              </a:rPr>
              <a:t>HDL</a:t>
            </a:r>
            <a:r>
              <a:rPr lang="zh-CN" altLang="en-US" sz="2000" b="1" dirty="0">
                <a:latin typeface="Times New Roman" pitchFamily="18" charset="0"/>
                <a:cs typeface="Times New Roman" pitchFamily="18" charset="0"/>
              </a:rPr>
              <a:t>是在设计自动化研究过程中发展起来的一种语言描述。图形描述虽然直观，但问题是：</a:t>
            </a:r>
          </a:p>
          <a:p>
            <a:pPr marL="0" indent="0" eaLnBrk="1" hangingPunct="1">
              <a:lnSpc>
                <a:spcPct val="130000"/>
              </a:lnSpc>
              <a:spcBef>
                <a:spcPts val="0"/>
              </a:spcBef>
              <a:spcAft>
                <a:spcPts val="1200"/>
              </a:spcAft>
              <a:buClr>
                <a:schemeClr val="tx1"/>
              </a:buClr>
              <a:buNone/>
            </a:pPr>
            <a:r>
              <a:rPr lang="zh-CN" altLang="en-US" sz="2000" b="1"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	1)</a:t>
            </a:r>
            <a:r>
              <a:rPr lang="zh-CN" altLang="en-US" sz="2000" b="1" dirty="0">
                <a:latin typeface="Times New Roman" pitchFamily="18" charset="0"/>
                <a:cs typeface="Times New Roman" pitchFamily="18" charset="0"/>
              </a:rPr>
              <a:t>、难以被计算机理解、识别</a:t>
            </a:r>
          </a:p>
          <a:p>
            <a:pPr marL="0" indent="0" eaLnBrk="1" hangingPunct="1">
              <a:lnSpc>
                <a:spcPct val="130000"/>
              </a:lnSpc>
              <a:spcBef>
                <a:spcPts val="0"/>
              </a:spcBef>
              <a:spcAft>
                <a:spcPts val="1200"/>
              </a:spcAft>
              <a:buClr>
                <a:schemeClr val="tx1"/>
              </a:buClr>
              <a:buNone/>
            </a:pPr>
            <a:r>
              <a:rPr lang="en-US" altLang="zh-CN" sz="2000" b="1" dirty="0">
                <a:latin typeface="Times New Roman" pitchFamily="18" charset="0"/>
                <a:cs typeface="Times New Roman" pitchFamily="18" charset="0"/>
              </a:rPr>
              <a:t>	2)</a:t>
            </a:r>
            <a:r>
              <a:rPr lang="zh-CN" altLang="en-US" sz="2000" b="1" dirty="0">
                <a:latin typeface="Times New Roman" pitchFamily="18" charset="0"/>
                <a:cs typeface="Times New Roman" pitchFamily="18" charset="0"/>
              </a:rPr>
              <a:t>、难以表达复杂电路的功能</a:t>
            </a:r>
          </a:p>
          <a:p>
            <a:pPr marL="0" indent="0" eaLnBrk="1" hangingPunct="1">
              <a:lnSpc>
                <a:spcPct val="130000"/>
              </a:lnSpc>
              <a:spcBef>
                <a:spcPts val="0"/>
              </a:spcBef>
              <a:spcAft>
                <a:spcPts val="1200"/>
              </a:spcAft>
              <a:buClr>
                <a:schemeClr val="tx1"/>
              </a:buClr>
              <a:buNone/>
            </a:pPr>
            <a:r>
              <a:rPr lang="zh-CN" altLang="en-US" sz="2000" b="1">
                <a:latin typeface="Times New Roman" pitchFamily="18" charset="0"/>
                <a:cs typeface="Times New Roman" pitchFamily="18" charset="0"/>
              </a:rPr>
              <a:t>     因此</a:t>
            </a:r>
            <a:r>
              <a:rPr lang="zh-CN" altLang="en-US" sz="2000" b="1" dirty="0">
                <a:latin typeface="Times New Roman" pitchFamily="18" charset="0"/>
                <a:cs typeface="Times New Roman" pitchFamily="18" charset="0"/>
              </a:rPr>
              <a:t>无法支持自动设计。</a:t>
            </a:r>
          </a:p>
          <a:p>
            <a:pPr eaLnBrk="1" hangingPunct="1">
              <a:lnSpc>
                <a:spcPct val="130000"/>
              </a:lnSpc>
              <a:spcBef>
                <a:spcPts val="0"/>
              </a:spcBef>
              <a:spcAft>
                <a:spcPts val="1200"/>
              </a:spcAft>
              <a:buClr>
                <a:schemeClr val="tx1"/>
              </a:buClr>
              <a:buFont typeface="Wingdings" pitchFamily="2" charset="2"/>
              <a:buChar char="Ø"/>
            </a:pPr>
            <a:r>
              <a:rPr lang="en-US" altLang="zh-CN" sz="2000" b="1" dirty="0">
                <a:latin typeface="Times New Roman" pitchFamily="18" charset="0"/>
                <a:cs typeface="Times New Roman" pitchFamily="18" charset="0"/>
              </a:rPr>
              <a:t>HDL</a:t>
            </a:r>
            <a:r>
              <a:rPr lang="zh-CN" altLang="en-US" sz="2000" b="1" dirty="0">
                <a:latin typeface="Times New Roman" pitchFamily="18" charset="0"/>
                <a:cs typeface="Times New Roman" pitchFamily="18" charset="0"/>
              </a:rPr>
              <a:t>用类似</a:t>
            </a:r>
            <a:r>
              <a:rPr lang="en-US" altLang="zh-CN" sz="2000" b="1" dirty="0">
                <a:latin typeface="Times New Roman" pitchFamily="18" charset="0"/>
                <a:cs typeface="Times New Roman" pitchFamily="18" charset="0"/>
              </a:rPr>
              <a:t>C</a:t>
            </a:r>
            <a:r>
              <a:rPr lang="zh-CN" altLang="en-US" sz="2000" b="1" dirty="0">
                <a:latin typeface="Times New Roman" pitchFamily="18" charset="0"/>
                <a:cs typeface="Times New Roman" pitchFamily="18" charset="0"/>
              </a:rPr>
              <a:t>等计算机软件描述语言的方式来描述数字电路硬件，可以避免上述困难，实现数字系统的自动设计。</a:t>
            </a: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数字电路的描述：</a:t>
            </a:r>
            <a:r>
              <a:rPr lang="en-US" altLang="zh-CN" sz="2800" b="1" dirty="0">
                <a:solidFill>
                  <a:srgbClr val="0070C0"/>
                </a:solidFill>
                <a:latin typeface="Times New Roman" pitchFamily="18" charset="0"/>
                <a:cs typeface="Times New Roman" pitchFamily="18" charset="0"/>
              </a:rPr>
              <a:t>HDL</a:t>
            </a:r>
            <a:endParaRPr lang="zh-CN" altLang="en-US" sz="2800" b="1" dirty="0">
              <a:solidFill>
                <a:srgbClr val="0070C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dirty="0"/>
          </a:p>
        </p:txBody>
      </p:sp>
    </p:spTree>
    <p:extLst>
      <p:ext uri="{BB962C8B-B14F-4D97-AF65-F5344CB8AC3E}">
        <p14:creationId xmlns:p14="http://schemas.microsoft.com/office/powerpoint/2010/main" val="166504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1208856" y="3082329"/>
            <a:ext cx="7720642" cy="193084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7</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的数字表达形式</a:t>
            </a:r>
          </a:p>
        </p:txBody>
      </p:sp>
      <p:sp>
        <p:nvSpPr>
          <p:cNvPr id="10" name="Rectangle 3"/>
          <p:cNvSpPr>
            <a:spLocks noChangeArrowheads="1"/>
          </p:cNvSpPr>
          <p:nvPr/>
        </p:nvSpPr>
        <p:spPr bwMode="auto">
          <a:xfrm>
            <a:off x="1451179" y="1340768"/>
            <a:ext cx="7369293"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&lt;</a:t>
            </a:r>
            <a:r>
              <a:rPr kumimoji="1" lang="zh-CN" altLang="en-US" sz="2400" b="1" dirty="0">
                <a:solidFill>
                  <a:srgbClr val="000000"/>
                </a:solidFill>
                <a:latin typeface="Times New Roman" pitchFamily="18" charset="0"/>
                <a:cs typeface="Times New Roman" pitchFamily="18" charset="0"/>
              </a:rPr>
              <a:t>位宽</a:t>
            </a:r>
            <a:r>
              <a:rPr kumimoji="1" lang="en-US" altLang="zh-CN" sz="2400" b="1" dirty="0">
                <a:solidFill>
                  <a:srgbClr val="000000"/>
                </a:solidFill>
                <a:latin typeface="Times New Roman" pitchFamily="18" charset="0"/>
                <a:cs typeface="Times New Roman" pitchFamily="18" charset="0"/>
              </a:rPr>
              <a:t>&gt;  ' &lt;</a:t>
            </a:r>
            <a:r>
              <a:rPr kumimoji="1" lang="zh-CN" altLang="en-US" sz="2400" b="1" dirty="0">
                <a:solidFill>
                  <a:srgbClr val="000000"/>
                </a:solidFill>
                <a:latin typeface="Times New Roman" pitchFamily="18" charset="0"/>
                <a:cs typeface="Times New Roman" pitchFamily="18" charset="0"/>
              </a:rPr>
              <a:t>进制</a:t>
            </a:r>
            <a:r>
              <a:rPr kumimoji="1" lang="en-US" altLang="zh-CN" sz="2400" b="1" dirty="0">
                <a:solidFill>
                  <a:srgbClr val="000000"/>
                </a:solidFill>
                <a:latin typeface="Times New Roman" pitchFamily="18" charset="0"/>
                <a:cs typeface="Times New Roman" pitchFamily="18" charset="0"/>
              </a:rPr>
              <a:t>&gt;  &lt;</a:t>
            </a:r>
            <a:r>
              <a:rPr kumimoji="1" lang="zh-CN" altLang="en-US" sz="2400" b="1" dirty="0">
                <a:solidFill>
                  <a:srgbClr val="000000"/>
                </a:solidFill>
                <a:latin typeface="Times New Roman" pitchFamily="18" charset="0"/>
                <a:cs typeface="Times New Roman" pitchFamily="18" charset="0"/>
              </a:rPr>
              <a:t>数字</a:t>
            </a:r>
            <a:r>
              <a:rPr kumimoji="1" lang="en-US" altLang="zh-CN" sz="2400" b="1" dirty="0">
                <a:solidFill>
                  <a:srgbClr val="000000"/>
                </a:solidFill>
                <a:latin typeface="Times New Roman" pitchFamily="18" charset="0"/>
                <a:cs typeface="Times New Roman" pitchFamily="18" charset="0"/>
              </a:rPr>
              <a:t>&gt;</a:t>
            </a:r>
          </a:p>
        </p:txBody>
      </p:sp>
      <p:sp>
        <p:nvSpPr>
          <p:cNvPr id="11" name="矩形 6"/>
          <p:cNvSpPr>
            <a:spLocks noChangeArrowheads="1"/>
          </p:cNvSpPr>
          <p:nvPr/>
        </p:nvSpPr>
        <p:spPr bwMode="auto">
          <a:xfrm>
            <a:off x="1208856" y="2132856"/>
            <a:ext cx="7720642" cy="284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Verilog-2001</a:t>
            </a:r>
            <a:r>
              <a:rPr lang="zh-CN" altLang="en-US" sz="2000" b="1" dirty="0">
                <a:latin typeface="Times New Roman" pitchFamily="18" charset="0"/>
                <a:cs typeface="Times New Roman" pitchFamily="18" charset="0"/>
              </a:rPr>
              <a:t>规范还可以定义</a:t>
            </a:r>
            <a:r>
              <a:rPr lang="zh-CN" altLang="en-US" sz="2000" b="1" dirty="0">
                <a:solidFill>
                  <a:srgbClr val="FF0000"/>
                </a:solidFill>
                <a:latin typeface="Times New Roman" pitchFamily="18" charset="0"/>
                <a:cs typeface="Times New Roman" pitchFamily="18" charset="0"/>
              </a:rPr>
              <a:t>有符号二进制数</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en-US" altLang="zh-CN" sz="2000" b="1" dirty="0" err="1">
                <a:solidFill>
                  <a:srgbClr val="FF0000"/>
                </a:solidFill>
                <a:latin typeface="Times New Roman" pitchFamily="18" charset="0"/>
                <a:cs typeface="Times New Roman" pitchFamily="18" charset="0"/>
              </a:rPr>
              <a:t>sb</a:t>
            </a:r>
            <a:r>
              <a:rPr lang="zh-CN" altLang="en-US" sz="2000" b="1" dirty="0">
                <a:latin typeface="Times New Roman" pitchFamily="18" charset="0"/>
                <a:cs typeface="Times New Roman" pitchFamily="18" charset="0"/>
              </a:rPr>
              <a:t>是定义有符号二进制数的进制限定关键词。</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8'b10111011	</a:t>
            </a:r>
            <a:r>
              <a:rPr lang="en-US" altLang="zh-CN" sz="2000" b="1" dirty="0">
                <a:solidFill>
                  <a:schemeClr val="accent6">
                    <a:lumMod val="50000"/>
                  </a:schemeClr>
                </a:solidFill>
                <a:latin typeface="Times New Roman" pitchFamily="18" charset="0"/>
                <a:cs typeface="Times New Roman" pitchFamily="18" charset="0"/>
              </a:rPr>
              <a:t>//</a:t>
            </a:r>
            <a:r>
              <a:rPr lang="zh-CN" altLang="en-US" sz="2000" b="1" dirty="0">
                <a:solidFill>
                  <a:schemeClr val="accent6">
                    <a:lumMod val="50000"/>
                  </a:schemeClr>
                </a:solidFill>
                <a:latin typeface="Times New Roman" pitchFamily="18" charset="0"/>
                <a:cs typeface="Times New Roman" pitchFamily="18" charset="0"/>
              </a:rPr>
              <a:t>无符号数，换算成十进制数是</a:t>
            </a:r>
            <a:r>
              <a:rPr lang="en-US" altLang="zh-CN" sz="2000" b="1" dirty="0">
                <a:solidFill>
                  <a:schemeClr val="accent6">
                    <a:lumMod val="50000"/>
                  </a:schemeClr>
                </a:solidFill>
                <a:latin typeface="Times New Roman" pitchFamily="18" charset="0"/>
                <a:cs typeface="Times New Roman" pitchFamily="18" charset="0"/>
              </a:rPr>
              <a:t>273</a:t>
            </a:r>
          </a:p>
          <a:p>
            <a:pPr marL="0" indent="0" eaLnBrk="1" hangingPunct="1">
              <a:lnSpc>
                <a:spcPct val="110000"/>
              </a:lnSpc>
              <a:spcBef>
                <a:spcPts val="0"/>
              </a:spcBef>
              <a:spcAft>
                <a:spcPts val="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a:t>
            </a:r>
            <a:r>
              <a:rPr lang="en-US" altLang="zh-CN" sz="2000" b="1" dirty="0">
                <a:latin typeface="Times New Roman" pitchFamily="18" charset="0"/>
                <a:cs typeface="Times New Roman" pitchFamily="18" charset="0"/>
              </a:rPr>
              <a:t>8'sb10111011 	</a:t>
            </a:r>
            <a:r>
              <a:rPr lang="en-US" altLang="zh-CN" sz="2000" b="1" dirty="0">
                <a:solidFill>
                  <a:schemeClr val="accent6">
                    <a:lumMod val="50000"/>
                  </a:schemeClr>
                </a:solidFill>
                <a:latin typeface="Times New Roman" pitchFamily="18" charset="0"/>
                <a:cs typeface="Times New Roman" pitchFamily="18" charset="0"/>
              </a:rPr>
              <a:t>//</a:t>
            </a:r>
            <a:r>
              <a:rPr lang="zh-CN" altLang="en-US" sz="2000" b="1" dirty="0">
                <a:solidFill>
                  <a:schemeClr val="accent6">
                    <a:lumMod val="50000"/>
                  </a:schemeClr>
                </a:solidFill>
                <a:latin typeface="Times New Roman" pitchFamily="18" charset="0"/>
                <a:cs typeface="Times New Roman" pitchFamily="18" charset="0"/>
              </a:rPr>
              <a:t>有符号数，采用</a:t>
            </a:r>
            <a:r>
              <a:rPr lang="en-US" altLang="zh-CN" sz="2000" b="1" dirty="0">
                <a:solidFill>
                  <a:schemeClr val="accent6">
                    <a:lumMod val="50000"/>
                  </a:schemeClr>
                </a:solidFill>
                <a:latin typeface="Times New Roman" pitchFamily="18" charset="0"/>
                <a:cs typeface="Times New Roman" pitchFamily="18" charset="0"/>
              </a:rPr>
              <a:t>2</a:t>
            </a:r>
            <a:r>
              <a:rPr lang="zh-CN" altLang="en-US" sz="2000" b="1" dirty="0">
                <a:solidFill>
                  <a:schemeClr val="accent6">
                    <a:lumMod val="50000"/>
                  </a:schemeClr>
                </a:solidFill>
                <a:latin typeface="Times New Roman" pitchFamily="18" charset="0"/>
                <a:cs typeface="Times New Roman" pitchFamily="18" charset="0"/>
              </a:rPr>
              <a:t>的补码形式表示，最高</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位是符号，若为</a:t>
            </a:r>
            <a:r>
              <a:rPr lang="en-US" altLang="zh-CN" sz="2000" b="1" dirty="0">
                <a:solidFill>
                  <a:schemeClr val="accent6">
                    <a:lumMod val="50000"/>
                  </a:schemeClr>
                </a:solidFill>
                <a:latin typeface="Times New Roman" pitchFamily="18" charset="0"/>
                <a:cs typeface="Times New Roman" pitchFamily="18" charset="0"/>
              </a:rPr>
              <a:t>1</a:t>
            </a:r>
            <a:r>
              <a:rPr lang="zh-CN" altLang="en-US" sz="2000" b="1" dirty="0">
                <a:solidFill>
                  <a:schemeClr val="accent6">
                    <a:lumMod val="50000"/>
                  </a:schemeClr>
                </a:solidFill>
                <a:latin typeface="Times New Roman" pitchFamily="18" charset="0"/>
                <a:cs typeface="Times New Roman" pitchFamily="18" charset="0"/>
              </a:rPr>
              <a:t>则是负数，若为</a:t>
            </a:r>
            <a:r>
              <a:rPr lang="en-US" altLang="zh-CN" sz="2000" b="1" dirty="0">
                <a:solidFill>
                  <a:schemeClr val="accent6">
                    <a:lumMod val="50000"/>
                  </a:schemeClr>
                </a:solidFill>
                <a:latin typeface="Times New Roman" pitchFamily="18" charset="0"/>
                <a:cs typeface="Times New Roman" pitchFamily="18" charset="0"/>
              </a:rPr>
              <a:t>0</a:t>
            </a:r>
            <a:r>
              <a:rPr lang="zh-CN" altLang="en-US" sz="2000" b="1" dirty="0">
                <a:solidFill>
                  <a:schemeClr val="accent6">
                    <a:lumMod val="50000"/>
                  </a:schemeClr>
                </a:solidFill>
                <a:latin typeface="Times New Roman" pitchFamily="18" charset="0"/>
                <a:cs typeface="Times New Roman" pitchFamily="18" charset="0"/>
              </a:rPr>
              <a:t>则是正</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数，这里符号位是</a:t>
            </a:r>
            <a:r>
              <a:rPr lang="en-US" altLang="zh-CN" sz="2000" b="1" dirty="0">
                <a:solidFill>
                  <a:schemeClr val="accent6">
                    <a:lumMod val="50000"/>
                  </a:schemeClr>
                </a:solidFill>
                <a:latin typeface="Times New Roman" pitchFamily="18" charset="0"/>
                <a:cs typeface="Times New Roman" pitchFamily="18" charset="0"/>
              </a:rPr>
              <a:t>1</a:t>
            </a:r>
            <a:r>
              <a:rPr lang="zh-CN" altLang="en-US" sz="2000" b="1" dirty="0">
                <a:solidFill>
                  <a:schemeClr val="accent6">
                    <a:lumMod val="50000"/>
                  </a:schemeClr>
                </a:solidFill>
                <a:latin typeface="Times New Roman" pitchFamily="18" charset="0"/>
                <a:cs typeface="Times New Roman" pitchFamily="18" charset="0"/>
              </a:rPr>
              <a:t>。换算成十进制数是</a:t>
            </a:r>
            <a:endParaRPr lang="en-US" altLang="zh-CN" sz="2000" b="1" dirty="0">
              <a:solidFill>
                <a:schemeClr val="accent6">
                  <a:lumMod val="50000"/>
                </a:schemeClr>
              </a:solidFill>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-69</a:t>
            </a:r>
            <a:r>
              <a:rPr lang="zh-CN" altLang="en-US" sz="2000" b="1" dirty="0">
                <a:solidFill>
                  <a:schemeClr val="accent6">
                    <a:lumMod val="50000"/>
                  </a:schemeClr>
                </a:solidFill>
                <a:latin typeface="Times New Roman" pitchFamily="18" charset="0"/>
                <a:cs typeface="Times New Roman" pitchFamily="18" charset="0"/>
              </a:rPr>
              <a:t>。</a:t>
            </a:r>
            <a:r>
              <a:rPr lang="en-US" altLang="zh-CN" sz="2000" b="1" dirty="0">
                <a:solidFill>
                  <a:schemeClr val="accent6">
                    <a:lumMod val="50000"/>
                  </a:schemeClr>
                </a:solidFill>
                <a:latin typeface="Times New Roman" pitchFamily="18" charset="0"/>
                <a:cs typeface="Times New Roman" pitchFamily="18" charset="0"/>
              </a:rPr>
              <a:t>	</a:t>
            </a:r>
            <a:endParaRPr lang="en-US" altLang="zh-CN" sz="20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dirty="0"/>
          </a:p>
        </p:txBody>
      </p:sp>
    </p:spTree>
    <p:extLst>
      <p:ext uri="{BB962C8B-B14F-4D97-AF65-F5344CB8AC3E}">
        <p14:creationId xmlns:p14="http://schemas.microsoft.com/office/powerpoint/2010/main" val="23639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Text Box 9"/>
          <p:cNvSpPr txBox="1">
            <a:spLocks noChangeArrowheads="1"/>
          </p:cNvSpPr>
          <p:nvPr/>
        </p:nvSpPr>
        <p:spPr bwMode="auto">
          <a:xfrm>
            <a:off x="1115617" y="332656"/>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3-2</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8" name="Text Box 9"/>
          <p:cNvSpPr txBox="1">
            <a:spLocks noChangeArrowheads="1"/>
          </p:cNvSpPr>
          <p:nvPr/>
        </p:nvSpPr>
        <p:spPr bwMode="auto">
          <a:xfrm>
            <a:off x="1436130" y="980728"/>
            <a:ext cx="7344000"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y;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信号类型定义段</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always @ (a or b or c or d or s1 or s0)		</a:t>
            </a:r>
            <a:r>
              <a:rPr kumimoji="1" lang="en-US" altLang="zh-CN" sz="2000" b="1" dirty="0">
                <a:solidFill>
                  <a:schemeClr val="tx1"/>
                </a:solidFill>
                <a:latin typeface="Times New Roman" pitchFamily="18" charset="0"/>
                <a:cs typeface="Times New Roman" pitchFamily="18" charset="0"/>
              </a:rPr>
              <a:t>		begin : MUX41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块语句开始</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case({s1,s0})</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2'b00: y&lt;=a;</a:t>
            </a:r>
          </a:p>
          <a:p>
            <a:pPr eaLnBrk="0" hangingPunct="0"/>
            <a:r>
              <a:rPr kumimoji="1" lang="en-US" altLang="zh-CN" sz="2000" b="1" dirty="0">
                <a:solidFill>
                  <a:schemeClr val="tx1"/>
                </a:solidFill>
                <a:latin typeface="Times New Roman" pitchFamily="18" charset="0"/>
                <a:cs typeface="Times New Roman" pitchFamily="18" charset="0"/>
              </a:rPr>
              <a:t>	    	2'b01: y&lt;=b;</a:t>
            </a:r>
          </a:p>
          <a:p>
            <a:pPr eaLnBrk="0" hangingPunct="0"/>
            <a:r>
              <a:rPr kumimoji="1" lang="en-US" altLang="zh-CN" sz="2000" b="1" dirty="0">
                <a:solidFill>
                  <a:schemeClr val="tx1"/>
                </a:solidFill>
                <a:latin typeface="Times New Roman" pitchFamily="18" charset="0"/>
                <a:cs typeface="Times New Roman" pitchFamily="18" charset="0"/>
              </a:rPr>
              <a:t>	    	2'b10: y&lt;=c;</a:t>
            </a:r>
          </a:p>
          <a:p>
            <a:pPr eaLnBrk="0" hangingPunct="0"/>
            <a:r>
              <a:rPr kumimoji="1" lang="en-US" altLang="zh-CN" sz="2000" b="1" dirty="0">
                <a:solidFill>
                  <a:schemeClr val="tx1"/>
                </a:solidFill>
                <a:latin typeface="Times New Roman" pitchFamily="18" charset="0"/>
                <a:cs typeface="Times New Roman" pitchFamily="18" charset="0"/>
              </a:rPr>
              <a:t>	    	2'b11: y&lt;=d;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default: y&lt;=a;</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endcase</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65811"/>
              </p:ext>
            </p:extLst>
          </p:nvPr>
        </p:nvGraphicFramePr>
        <p:xfrm>
          <a:off x="3491880" y="1368886"/>
          <a:ext cx="3672408" cy="835978"/>
        </p:xfrm>
        <a:graphic>
          <a:graphicData uri="http://schemas.openxmlformats.org/presentationml/2006/ole">
            <mc:AlternateContent xmlns:mc="http://schemas.openxmlformats.org/markup-compatibility/2006">
              <mc:Choice xmlns:v="urn:schemas-microsoft-com:vml" Requires="v">
                <p:oleObj name="Equation" r:id="rId3" imgW="2057400" imgH="469800" progId="Equation.DSMT4">
                  <p:embed/>
                </p:oleObj>
              </mc:Choice>
              <mc:Fallback>
                <p:oleObj name="Equation" r:id="rId3" imgW="2057400" imgH="469800" progId="Equation.DSMT4">
                  <p:embed/>
                  <p:pic>
                    <p:nvPicPr>
                      <p:cNvPr id="2" name="对象 1"/>
                      <p:cNvPicPr>
                        <a:picLocks noChangeAspect="1" noChangeArrowheads="1"/>
                      </p:cNvPicPr>
                      <p:nvPr/>
                    </p:nvPicPr>
                    <p:blipFill>
                      <a:blip r:embed="rId4"/>
                      <a:srcRect/>
                      <a:stretch>
                        <a:fillRect/>
                      </a:stretch>
                    </p:blipFill>
                    <p:spPr bwMode="auto">
                      <a:xfrm>
                        <a:off x="3491880" y="1368886"/>
                        <a:ext cx="3672408" cy="835978"/>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56910863"/>
              </p:ext>
            </p:extLst>
          </p:nvPr>
        </p:nvGraphicFramePr>
        <p:xfrm>
          <a:off x="4860032" y="3501008"/>
          <a:ext cx="1379487" cy="1521322"/>
        </p:xfrm>
        <a:graphic>
          <a:graphicData uri="http://schemas.openxmlformats.org/presentationml/2006/ole">
            <mc:AlternateContent xmlns:mc="http://schemas.openxmlformats.org/markup-compatibility/2006">
              <mc:Choice xmlns:v="urn:schemas-microsoft-com:vml" Requires="v">
                <p:oleObj name="Equation" r:id="rId5" imgW="838080" imgH="927000" progId="Equation.DSMT4">
                  <p:embed/>
                </p:oleObj>
              </mc:Choice>
              <mc:Fallback>
                <p:oleObj name="Equation" r:id="rId5" imgW="838080" imgH="927000" progId="Equation.DSMT4">
                  <p:embed/>
                  <p:pic>
                    <p:nvPicPr>
                      <p:cNvPr id="3" name="对象 2"/>
                      <p:cNvPicPr>
                        <a:picLocks noChangeAspect="1" noChangeArrowheads="1"/>
                      </p:cNvPicPr>
                      <p:nvPr/>
                    </p:nvPicPr>
                    <p:blipFill>
                      <a:blip r:embed="rId6"/>
                      <a:srcRect/>
                      <a:stretch>
                        <a:fillRect/>
                      </a:stretch>
                    </p:blipFill>
                    <p:spPr bwMode="auto">
                      <a:xfrm>
                        <a:off x="4860032" y="3501008"/>
                        <a:ext cx="1379487" cy="152132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61794952"/>
              </p:ext>
            </p:extLst>
          </p:nvPr>
        </p:nvGraphicFramePr>
        <p:xfrm>
          <a:off x="6156176" y="2640235"/>
          <a:ext cx="1128712" cy="3021013"/>
        </p:xfrm>
        <a:graphic>
          <a:graphicData uri="http://schemas.openxmlformats.org/presentationml/2006/ole">
            <mc:AlternateContent xmlns:mc="http://schemas.openxmlformats.org/markup-compatibility/2006">
              <mc:Choice xmlns:v="urn:schemas-microsoft-com:vml" Requires="v">
                <p:oleObj name="Equation" r:id="rId7" imgW="685800" imgH="1841400" progId="Equation.DSMT4">
                  <p:embed/>
                </p:oleObj>
              </mc:Choice>
              <mc:Fallback>
                <p:oleObj name="Equation" r:id="rId7" imgW="685800" imgH="1841400" progId="Equation.DSMT4">
                  <p:embed/>
                  <p:pic>
                    <p:nvPicPr>
                      <p:cNvPr id="4" name="对象 3"/>
                      <p:cNvPicPr>
                        <a:picLocks noChangeAspect="1" noChangeArrowheads="1"/>
                      </p:cNvPicPr>
                      <p:nvPr/>
                    </p:nvPicPr>
                    <p:blipFill>
                      <a:blip r:embed="rId8"/>
                      <a:srcRect/>
                      <a:stretch>
                        <a:fillRect/>
                      </a:stretch>
                    </p:blipFill>
                    <p:spPr bwMode="auto">
                      <a:xfrm>
                        <a:off x="6156176" y="2640235"/>
                        <a:ext cx="1128712"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54687662"/>
              </p:ext>
            </p:extLst>
          </p:nvPr>
        </p:nvGraphicFramePr>
        <p:xfrm>
          <a:off x="7204075" y="1009204"/>
          <a:ext cx="1482725" cy="4894262"/>
        </p:xfrm>
        <a:graphic>
          <a:graphicData uri="http://schemas.openxmlformats.org/presentationml/2006/ole">
            <mc:AlternateContent xmlns:mc="http://schemas.openxmlformats.org/markup-compatibility/2006">
              <mc:Choice xmlns:v="urn:schemas-microsoft-com:vml" Requires="v">
                <p:oleObj name="Equation" r:id="rId9" imgW="901440" imgH="2984400" progId="Equation.DSMT4">
                  <p:embed/>
                </p:oleObj>
              </mc:Choice>
              <mc:Fallback>
                <p:oleObj name="Equation" r:id="rId9" imgW="901440" imgH="2984400" progId="Equation.DSMT4">
                  <p:embed/>
                  <p:pic>
                    <p:nvPicPr>
                      <p:cNvPr id="5" name="对象 4"/>
                      <p:cNvPicPr>
                        <a:picLocks noChangeAspect="1" noChangeArrowheads="1"/>
                      </p:cNvPicPr>
                      <p:nvPr/>
                    </p:nvPicPr>
                    <p:blipFill>
                      <a:blip r:embed="rId10"/>
                      <a:srcRect/>
                      <a:stretch>
                        <a:fillRect/>
                      </a:stretch>
                    </p:blipFill>
                    <p:spPr bwMode="auto">
                      <a:xfrm>
                        <a:off x="7204075" y="1009204"/>
                        <a:ext cx="14827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dirty="0"/>
          </a:p>
        </p:txBody>
      </p:sp>
    </p:spTree>
    <p:extLst>
      <p:ext uri="{BB962C8B-B14F-4D97-AF65-F5344CB8AC3E}">
        <p14:creationId xmlns:p14="http://schemas.microsoft.com/office/powerpoint/2010/main" val="3805787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260648"/>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§3.2.2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a:t>
            </a:r>
            <a:r>
              <a:rPr lang="en-US" altLang="zh-CN" sz="3000" b="1" dirty="0">
                <a:solidFill>
                  <a:srgbClr val="000000"/>
                </a:solidFill>
                <a:latin typeface="Times New Roman" pitchFamily="18" charset="0"/>
                <a:cs typeface="Times New Roman" pitchFamily="18" charset="0"/>
              </a:rPr>
              <a:t>assign</a:t>
            </a:r>
            <a:r>
              <a:rPr lang="zh-CN" altLang="en-US" sz="3000" b="1" dirty="0">
                <a:solidFill>
                  <a:srgbClr val="000000"/>
                </a:solidFill>
                <a:latin typeface="Times New Roman" pitchFamily="18" charset="0"/>
                <a:cs typeface="Times New Roman" pitchFamily="18" charset="0"/>
              </a:rPr>
              <a:t>语句表述方式</a:t>
            </a:r>
          </a:p>
        </p:txBody>
      </p:sp>
      <p:sp>
        <p:nvSpPr>
          <p:cNvPr id="22" name="矩形 21"/>
          <p:cNvSpPr>
            <a:spLocks noChangeArrowheads="1"/>
          </p:cNvSpPr>
          <p:nvPr/>
        </p:nvSpPr>
        <p:spPr bwMode="auto">
          <a:xfrm>
            <a:off x="1259632" y="972946"/>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        相同的功能可以由不同的电路结构实现，也可以由不同的描述方法来描述。</a:t>
            </a:r>
            <a:endParaRPr lang="en-US" altLang="zh-CN" sz="2200" b="1" dirty="0">
              <a:latin typeface="Times New Roman" pitchFamily="18" charset="0"/>
              <a:cs typeface="Times New Roman" pitchFamily="18" charset="0"/>
            </a:endParaRPr>
          </a:p>
        </p:txBody>
      </p:sp>
      <p:sp>
        <p:nvSpPr>
          <p:cNvPr id="23" name="Text Box 9"/>
          <p:cNvSpPr txBox="1">
            <a:spLocks noChangeArrowheads="1"/>
          </p:cNvSpPr>
          <p:nvPr/>
        </p:nvSpPr>
        <p:spPr bwMode="auto">
          <a:xfrm>
            <a:off x="1115617" y="181009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3-3</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2420888"/>
            <a:ext cx="759992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wire [1: 0]  SEL;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元素位矢量</a:t>
            </a:r>
            <a:r>
              <a:rPr kumimoji="1" lang="en-US" altLang="zh-CN" sz="2000" b="1" dirty="0">
                <a:solidFill>
                  <a:schemeClr val="accent6">
                    <a:lumMod val="50000"/>
                  </a:schemeClr>
                </a:solidFill>
                <a:latin typeface="Times New Roman" pitchFamily="18" charset="0"/>
                <a:cs typeface="Times New Roman" pitchFamily="18" charset="0"/>
              </a:rPr>
              <a:t>SEL</a:t>
            </a:r>
            <a:r>
              <a:rPr kumimoji="1" lang="zh-CN" altLang="en-US" sz="2000" b="1" dirty="0">
                <a:solidFill>
                  <a:schemeClr val="accent6">
                    <a:lumMod val="50000"/>
                  </a:schemeClr>
                </a:solidFill>
                <a:latin typeface="Times New Roman" pitchFamily="18" charset="0"/>
                <a:cs typeface="Times New Roman" pitchFamily="18" charset="0"/>
              </a:rPr>
              <a:t>为网线型变量</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wire  AT, BT, CT, DT;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定义中间变量，以作连接或信号节点</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assign  SEL={s1, s0};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对</a:t>
            </a:r>
            <a:r>
              <a:rPr kumimoji="1" lang="en-US" altLang="zh-CN" sz="2000" b="1" dirty="0">
                <a:solidFill>
                  <a:schemeClr val="accent6">
                    <a:lumMod val="50000"/>
                  </a:schemeClr>
                </a:solidFill>
                <a:latin typeface="Times New Roman" pitchFamily="18" charset="0"/>
                <a:cs typeface="Times New Roman" pitchFamily="18" charset="0"/>
              </a:rPr>
              <a:t>s1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s0</a:t>
            </a:r>
            <a:r>
              <a:rPr kumimoji="1" lang="zh-CN" altLang="en-US" sz="2000" b="1" dirty="0">
                <a:solidFill>
                  <a:schemeClr val="accent6">
                    <a:lumMod val="50000"/>
                  </a:schemeClr>
                </a:solidFill>
                <a:latin typeface="Times New Roman" pitchFamily="18" charset="0"/>
                <a:cs typeface="Times New Roman" pitchFamily="18" charset="0"/>
              </a:rPr>
              <a:t>进行并位操作，即</a:t>
            </a:r>
            <a:r>
              <a:rPr kumimoji="1" lang="en-US" altLang="zh-CN" sz="2000" b="1" dirty="0">
                <a:solidFill>
                  <a:schemeClr val="accent6">
                    <a:lumMod val="50000"/>
                  </a:schemeClr>
                </a:solidFill>
                <a:latin typeface="Times New Roman" pitchFamily="18" charset="0"/>
                <a:cs typeface="Times New Roman" pitchFamily="18" charset="0"/>
              </a:rPr>
              <a:t>				   	   SEL[1]=s1; SEL [0]=s0</a:t>
            </a:r>
          </a:p>
          <a:p>
            <a:pPr eaLnBrk="0" hangingPunct="0"/>
            <a:r>
              <a:rPr kumimoji="1" lang="en-US" altLang="zh-CN" sz="2000" b="1" dirty="0">
                <a:solidFill>
                  <a:srgbClr val="000000"/>
                </a:solidFill>
                <a:latin typeface="Times New Roman" pitchFamily="18" charset="0"/>
                <a:cs typeface="Times New Roman" pitchFamily="18" charset="0"/>
              </a:rPr>
              <a:t>    assign  AT=(SEL==2'D0);	assign  BT=(SEL==2'D1);</a:t>
            </a:r>
          </a:p>
          <a:p>
            <a:pPr eaLnBrk="0" hangingPunct="0"/>
            <a:r>
              <a:rPr kumimoji="1" lang="en-US" altLang="zh-CN" sz="2000" b="1" dirty="0">
                <a:solidFill>
                  <a:srgbClr val="000000"/>
                </a:solidFill>
                <a:latin typeface="Times New Roman" pitchFamily="18" charset="0"/>
                <a:cs typeface="Times New Roman" pitchFamily="18" charset="0"/>
              </a:rPr>
              <a:t>    assign  CT=(SEL==2'D2);	assign  DT=(SEL==2'D2);</a:t>
            </a:r>
          </a:p>
          <a:p>
            <a:pPr eaLnBrk="0" hangingPunct="0"/>
            <a:r>
              <a:rPr kumimoji="1" lang="en-US" altLang="zh-CN" sz="2000" b="1" dirty="0">
                <a:solidFill>
                  <a:srgbClr val="000000"/>
                </a:solidFill>
                <a:latin typeface="Times New Roman" pitchFamily="18" charset="0"/>
                <a:cs typeface="Times New Roman" pitchFamily="18" charset="0"/>
              </a:rPr>
              <a:t>    assign  y=(</a:t>
            </a:r>
            <a:r>
              <a:rPr kumimoji="1" lang="en-US" altLang="zh-CN" sz="2000" b="1" dirty="0" err="1">
                <a:solidFill>
                  <a:srgbClr val="000000"/>
                </a:solidFill>
                <a:latin typeface="Times New Roman" pitchFamily="18" charset="0"/>
                <a:cs typeface="Times New Roman" pitchFamily="18" charset="0"/>
              </a:rPr>
              <a:t>a&amp;AT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b&amp;BT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c&amp;CT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d&amp;DT</a:t>
            </a: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//4</a:t>
            </a:r>
            <a:r>
              <a:rPr kumimoji="1" lang="zh-CN" altLang="en-US" sz="2000" b="1" dirty="0">
                <a:solidFill>
                  <a:schemeClr val="accent6">
                    <a:lumMod val="50000"/>
                  </a:schemeClr>
                </a:solidFill>
                <a:latin typeface="Times New Roman" pitchFamily="18" charset="0"/>
                <a:cs typeface="Times New Roman" pitchFamily="18" charset="0"/>
              </a:rPr>
              <a:t>个逻辑信号相或</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29" name="矩形 28"/>
          <p:cNvSpPr>
            <a:spLocks noChangeArrowheads="1"/>
          </p:cNvSpPr>
          <p:nvPr/>
        </p:nvSpPr>
        <p:spPr bwMode="auto">
          <a:xfrm>
            <a:off x="1331640" y="5976224"/>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采用了数据流的逻辑描述方式，即直接用布尔逻辑表达式来描述模块的功能。</a:t>
            </a:r>
            <a:endParaRPr lang="en-US" altLang="zh-CN" sz="2200" b="1" dirty="0">
              <a:solidFill>
                <a:srgbClr val="0000FF"/>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dirty="0"/>
          </a:p>
        </p:txBody>
      </p:sp>
    </p:spTree>
    <p:extLst>
      <p:ext uri="{BB962C8B-B14F-4D97-AF65-F5344CB8AC3E}">
        <p14:creationId xmlns:p14="http://schemas.microsoft.com/office/powerpoint/2010/main" val="291096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dissolve">
                                      <p:cBhvr>
                                        <p:cTn id="1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、按位逻辑操作符</a:t>
            </a:r>
          </a:p>
        </p:txBody>
      </p:sp>
      <p:sp>
        <p:nvSpPr>
          <p:cNvPr id="11" name="矩形 6"/>
          <p:cNvSpPr>
            <a:spLocks noChangeArrowheads="1"/>
          </p:cNvSpPr>
          <p:nvPr/>
        </p:nvSpPr>
        <p:spPr bwMode="auto">
          <a:xfrm>
            <a:off x="1208856" y="4866668"/>
            <a:ext cx="77206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逻辑操作是</a:t>
            </a:r>
            <a:r>
              <a:rPr lang="zh-CN" altLang="en-US" sz="2000" b="1" dirty="0">
                <a:solidFill>
                  <a:srgbClr val="FF0000"/>
                </a:solidFill>
                <a:latin typeface="Times New Roman" pitchFamily="18" charset="0"/>
                <a:cs typeface="Times New Roman" pitchFamily="18" charset="0"/>
              </a:rPr>
              <a:t>按位</a:t>
            </a:r>
            <a:r>
              <a:rPr lang="zh-CN" altLang="en-US" sz="2000" b="1" dirty="0">
                <a:latin typeface="Times New Roman" pitchFamily="18" charset="0"/>
                <a:cs typeface="Times New Roman" pitchFamily="18" charset="0"/>
              </a:rPr>
              <a:t>分别进行的。</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若两个操作数位矢具有不同长度，综合器自动根据最长位的操作数的位数，把</a:t>
            </a:r>
            <a:r>
              <a:rPr lang="zh-CN" altLang="en-US" sz="2000" b="1" dirty="0">
                <a:solidFill>
                  <a:srgbClr val="0000FF"/>
                </a:solidFill>
                <a:latin typeface="Times New Roman" pitchFamily="18" charset="0"/>
                <a:cs typeface="Times New Roman" pitchFamily="18" charset="0"/>
              </a:rPr>
              <a:t>较短的数据按左端补</a:t>
            </a:r>
            <a:r>
              <a:rPr lang="en-US" altLang="zh-CN" sz="2000" b="1" dirty="0">
                <a:solidFill>
                  <a:srgbClr val="0000FF"/>
                </a:solidFill>
                <a:latin typeface="Times New Roman" pitchFamily="18" charset="0"/>
                <a:cs typeface="Times New Roman" pitchFamily="18" charset="0"/>
              </a:rPr>
              <a:t>0</a:t>
            </a:r>
            <a:r>
              <a:rPr lang="zh-CN" altLang="en-US" sz="2000" b="1" dirty="0">
                <a:solidFill>
                  <a:srgbClr val="0000FF"/>
                </a:solidFill>
                <a:latin typeface="Times New Roman" pitchFamily="18" charset="0"/>
                <a:cs typeface="Times New Roman" pitchFamily="18" charset="0"/>
              </a:rPr>
              <a:t>对齐</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逻辑操作的结果的</a:t>
            </a:r>
            <a:r>
              <a:rPr lang="zh-CN" altLang="en-US" sz="2000" b="1" dirty="0">
                <a:solidFill>
                  <a:srgbClr val="0000FF"/>
                </a:solidFill>
                <a:latin typeface="Times New Roman" pitchFamily="18" charset="0"/>
                <a:cs typeface="Times New Roman" pitchFamily="18" charset="0"/>
              </a:rPr>
              <a:t>位宽</a:t>
            </a:r>
            <a:r>
              <a:rPr lang="zh-CN" altLang="en-US" sz="2000" b="1" dirty="0">
                <a:latin typeface="Times New Roman" pitchFamily="18" charset="0"/>
                <a:cs typeface="Times New Roman" pitchFamily="18" charset="0"/>
              </a:rPr>
              <a:t>由操作表达式左端的</a:t>
            </a:r>
            <a:r>
              <a:rPr lang="zh-CN" altLang="en-US" sz="2000" b="1" dirty="0">
                <a:solidFill>
                  <a:srgbClr val="0000FF"/>
                </a:solidFill>
                <a:latin typeface="Times New Roman" pitchFamily="18" charset="0"/>
                <a:cs typeface="Times New Roman" pitchFamily="18" charset="0"/>
              </a:rPr>
              <a:t>赋值目标信号</a:t>
            </a:r>
            <a:r>
              <a:rPr lang="zh-CN" altLang="en-US" sz="2000" b="1" dirty="0">
                <a:latin typeface="Times New Roman" pitchFamily="18" charset="0"/>
                <a:cs typeface="Times New Roman" pitchFamily="18" charset="0"/>
              </a:rPr>
              <a:t>的位宽来决定。</a:t>
            </a:r>
            <a:endParaRPr lang="en-US" altLang="zh-CN" sz="2000" b="1" dirty="0">
              <a:latin typeface="Times New Roman" pitchFamily="18" charset="0"/>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706913426"/>
              </p:ext>
            </p:extLst>
          </p:nvPr>
        </p:nvGraphicFramePr>
        <p:xfrm>
          <a:off x="1115616" y="903452"/>
          <a:ext cx="7812000" cy="376104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476000">
                  <a:extLst>
                    <a:ext uri="{9D8B030D-6E8A-4147-A177-3AD203B41FA5}">
                      <a16:colId xmlns:a16="http://schemas.microsoft.com/office/drawing/2014/main" val="20002"/>
                    </a:ext>
                  </a:extLst>
                </a:gridCol>
                <a:gridCol w="1836000">
                  <a:extLst>
                    <a:ext uri="{9D8B030D-6E8A-4147-A177-3AD203B41FA5}">
                      <a16:colId xmlns:a16="http://schemas.microsoft.com/office/drawing/2014/main" val="20003"/>
                    </a:ext>
                  </a:extLst>
                </a:gridCol>
                <a:gridCol w="2088000">
                  <a:extLst>
                    <a:ext uri="{9D8B030D-6E8A-4147-A177-3AD203B41FA5}">
                      <a16:colId xmlns:a16="http://schemas.microsoft.com/office/drawing/2014/main" val="20004"/>
                    </a:ext>
                  </a:extLst>
                </a:gridCol>
              </a:tblGrid>
              <a:tr h="720000">
                <a:tc>
                  <a:txBody>
                    <a:bodyPr/>
                    <a:lstStyle/>
                    <a:p>
                      <a:pPr algn="ctr">
                        <a:lnSpc>
                          <a:spcPct val="100000"/>
                        </a:lnSpc>
                      </a:pP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algn="ctr">
                        <a:lnSpc>
                          <a:spcPct val="100000"/>
                        </a:lnSpc>
                      </a:pPr>
                      <a:r>
                        <a:rPr lang="zh-CN" altLang="en-US" sz="2000" b="1" dirty="0">
                          <a:latin typeface="Times New Roman" pitchFamily="18" charset="0"/>
                          <a:cs typeface="Times New Roman" pitchFamily="18" charset="0"/>
                        </a:rPr>
                        <a:t>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2000" b="1" dirty="0">
                          <a:latin typeface="Times New Roman" pitchFamily="18" charset="0"/>
                          <a:cs typeface="Times New Roman" pitchFamily="18" charset="0"/>
                        </a:rPr>
                        <a:t>A,B</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algn="ctr">
                        <a:lnSpc>
                          <a:spcPct val="100000"/>
                        </a:lnSpc>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逻辑取反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~C=4'b0011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~E=6'b101001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 | B=1'b1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 | D=4'b1111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 | E=6'b011110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en-US" altLang="zh-CN" sz="2000" b="1" dirty="0">
                          <a:latin typeface="Times New Roman" pitchFamily="18" charset="0"/>
                          <a:cs typeface="Times New Roman" pitchFamily="18" charset="0"/>
                        </a:rPr>
                        <a:t>&amp;</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A&amp;B=1'b0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C&amp;D=4'b1000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C&amp;E=6'b000100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逻辑异或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A^B=1'b1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C^D=4'b0111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C^E=6'b011010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lnSpc>
                          <a:spcPct val="80000"/>
                        </a:lnSpc>
                      </a:pP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或</a:t>
                      </a: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逻辑同或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A~^B=1'b0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C~^D=4'b1000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C~^E=4'b100101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84000">
                <a:tc gridSpan="5">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A=1'b0;</a:t>
                      </a:r>
                      <a:r>
                        <a:rPr lang="en-US" altLang="zh-CN" sz="2000" b="1" baseline="0" dirty="0">
                          <a:latin typeface="Times New Roman" pitchFamily="18" charset="0"/>
                          <a:cs typeface="Times New Roman" pitchFamily="18" charset="0"/>
                        </a:rPr>
                        <a:t> B=1'b1; C[3: 0]=4'b1100; D[3:0]=4'b1011;</a:t>
                      </a:r>
                    </a:p>
                    <a:p>
                      <a:pPr algn="l">
                        <a:lnSpc>
                          <a:spcPct val="100000"/>
                        </a:lnSpc>
                      </a:pPr>
                      <a:r>
                        <a:rPr lang="en-US" altLang="zh-CN" sz="2000" b="1" baseline="0" dirty="0">
                          <a:latin typeface="Times New Roman" pitchFamily="18" charset="0"/>
                          <a:cs typeface="Times New Roman" pitchFamily="18" charset="0"/>
                        </a:rPr>
                        <a:t>         E[5:0]=6'b010110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dirty="0"/>
          </a:p>
        </p:txBody>
      </p:sp>
    </p:spTree>
    <p:extLst>
      <p:ext uri="{BB962C8B-B14F-4D97-AF65-F5344CB8AC3E}">
        <p14:creationId xmlns:p14="http://schemas.microsoft.com/office/powerpoint/2010/main" val="21042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dissolve">
                                      <p:cBhvr>
                                        <p:cTn id="21" dur="500"/>
                                        <p:tgtEl>
                                          <p:spTgt spid="11">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3"/>
          <p:cNvSpPr>
            <a:spLocks noChangeArrowheads="1"/>
          </p:cNvSpPr>
          <p:nvPr/>
        </p:nvSpPr>
        <p:spPr bwMode="auto">
          <a:xfrm>
            <a:off x="1175132" y="11663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、等式操作符</a:t>
            </a:r>
          </a:p>
        </p:txBody>
      </p:sp>
      <p:sp>
        <p:nvSpPr>
          <p:cNvPr id="11" name="矩形 6"/>
          <p:cNvSpPr>
            <a:spLocks noChangeArrowheads="1"/>
          </p:cNvSpPr>
          <p:nvPr/>
        </p:nvSpPr>
        <p:spPr bwMode="auto">
          <a:xfrm>
            <a:off x="1208856" y="4149080"/>
            <a:ext cx="772064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全等比较操作符“</a:t>
            </a:r>
            <a:r>
              <a:rPr lang="en-US" altLang="zh-CN"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”将</a:t>
            </a:r>
            <a:r>
              <a:rPr lang="en-US" altLang="zh-CN" sz="2000" b="1" dirty="0">
                <a:solidFill>
                  <a:srgbClr val="0000FF"/>
                </a:solidFill>
                <a:latin typeface="Times New Roman" pitchFamily="18" charset="0"/>
                <a:cs typeface="Times New Roman" pitchFamily="18" charset="0"/>
              </a:rPr>
              <a:t>x</a:t>
            </a:r>
            <a:r>
              <a:rPr lang="zh-CN" altLang="en-US" sz="2000" b="1" dirty="0">
                <a:solidFill>
                  <a:srgbClr val="0000FF"/>
                </a:solidFill>
                <a:latin typeface="Times New Roman" pitchFamily="18" charset="0"/>
                <a:cs typeface="Times New Roman" pitchFamily="18" charset="0"/>
              </a:rPr>
              <a:t>或</a:t>
            </a:r>
            <a:r>
              <a:rPr lang="en-US" altLang="zh-CN" sz="2000" b="1" dirty="0">
                <a:solidFill>
                  <a:srgbClr val="0000FF"/>
                </a:solidFill>
                <a:latin typeface="Times New Roman" pitchFamily="18" charset="0"/>
                <a:cs typeface="Times New Roman" pitchFamily="18" charset="0"/>
              </a:rPr>
              <a:t>z</a:t>
            </a:r>
            <a:r>
              <a:rPr lang="zh-CN" altLang="en-US" sz="2000" b="1" dirty="0">
                <a:solidFill>
                  <a:srgbClr val="0000FF"/>
                </a:solidFill>
                <a:latin typeface="Times New Roman" pitchFamily="18" charset="0"/>
                <a:cs typeface="Times New Roman" pitchFamily="18" charset="0"/>
              </a:rPr>
              <a:t>都当成确定的值</a:t>
            </a:r>
            <a:r>
              <a:rPr lang="zh-CN" altLang="en-US" sz="2000" b="1" dirty="0">
                <a:latin typeface="Times New Roman" pitchFamily="18" charset="0"/>
                <a:cs typeface="Times New Roman" pitchFamily="18" charset="0"/>
              </a:rPr>
              <a:t>进行比较，当表述完全相等时输出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全等比较操作符“</a:t>
            </a:r>
            <a:r>
              <a:rPr lang="en-US" altLang="zh-CN"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”对于两个比较</a:t>
            </a:r>
            <a:r>
              <a:rPr lang="zh-CN" altLang="en-US" sz="2000" b="1" dirty="0">
                <a:solidFill>
                  <a:srgbClr val="0000FF"/>
                </a:solidFill>
                <a:latin typeface="Times New Roman" pitchFamily="18" charset="0"/>
                <a:cs typeface="Times New Roman" pitchFamily="18" charset="0"/>
              </a:rPr>
              <a:t>位数不等</a:t>
            </a:r>
            <a:r>
              <a:rPr lang="zh-CN" altLang="en-US" sz="2000" b="1" dirty="0">
                <a:latin typeface="Times New Roman" pitchFamily="18" charset="0"/>
                <a:cs typeface="Times New Roman" pitchFamily="18" charset="0"/>
              </a:rPr>
              <a:t>的情况，不会像等于比较操作符“</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”那样高位补</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后再比较，而会直接判断两</a:t>
            </a:r>
            <a:r>
              <a:rPr lang="zh-CN" altLang="en-US" sz="2000" b="1" dirty="0">
                <a:solidFill>
                  <a:srgbClr val="0000FF"/>
                </a:solidFill>
                <a:latin typeface="Times New Roman" pitchFamily="18" charset="0"/>
                <a:cs typeface="Times New Roman" pitchFamily="18" charset="0"/>
              </a:rPr>
              <a:t>数据不等</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运算操作的结果的</a:t>
            </a:r>
            <a:r>
              <a:rPr lang="zh-CN" altLang="en-US" sz="2000" b="1" dirty="0">
                <a:solidFill>
                  <a:srgbClr val="0000FF"/>
                </a:solidFill>
                <a:latin typeface="Times New Roman" pitchFamily="18" charset="0"/>
                <a:cs typeface="Times New Roman" pitchFamily="18" charset="0"/>
              </a:rPr>
              <a:t>位宽</a:t>
            </a:r>
            <a:r>
              <a:rPr lang="zh-CN" altLang="en-US" sz="2000" b="1" dirty="0">
                <a:latin typeface="Times New Roman" pitchFamily="18" charset="0"/>
                <a:cs typeface="Times New Roman" pitchFamily="18" charset="0"/>
              </a:rPr>
              <a:t>由操作表达式左端的</a:t>
            </a:r>
            <a:r>
              <a:rPr lang="zh-CN" altLang="en-US" sz="2000" b="1" dirty="0">
                <a:solidFill>
                  <a:srgbClr val="0000FF"/>
                </a:solidFill>
                <a:latin typeface="Times New Roman" pitchFamily="18" charset="0"/>
                <a:cs typeface="Times New Roman" pitchFamily="18" charset="0"/>
              </a:rPr>
              <a:t>赋值目标信号</a:t>
            </a:r>
            <a:r>
              <a:rPr lang="zh-CN" altLang="en-US" sz="2000" b="1" dirty="0">
                <a:latin typeface="Times New Roman" pitchFamily="18" charset="0"/>
                <a:cs typeface="Times New Roman" pitchFamily="18" charset="0"/>
              </a:rPr>
              <a:t>的位宽来决定。</a:t>
            </a:r>
            <a:endParaRPr lang="en-US" altLang="zh-CN" sz="2000" b="1" dirty="0">
              <a:latin typeface="Times New Roman" pitchFamily="18" charset="0"/>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776116960"/>
              </p:ext>
            </p:extLst>
          </p:nvPr>
        </p:nvGraphicFramePr>
        <p:xfrm>
          <a:off x="1115616" y="831444"/>
          <a:ext cx="7992000" cy="309600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5184000">
                  <a:extLst>
                    <a:ext uri="{9D8B030D-6E8A-4147-A177-3AD203B41FA5}">
                      <a16:colId xmlns:a16="http://schemas.microsoft.com/office/drawing/2014/main" val="20002"/>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等式操作符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等式操作示例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(3==4)=0; (A==4'b1011)=1; (B==4'b1011)=0;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不等于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(D!=C)=0; (3!=4)=1;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全等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(D===C)=1; (E===4'b0x10)=0;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不全等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(E!==4'b0x10)=1;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4000">
                <a:tc gridSpan="3">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A=4'b1011;</a:t>
                      </a:r>
                      <a:r>
                        <a:rPr lang="en-US" altLang="zh-CN" sz="2000" b="1" baseline="0" dirty="0">
                          <a:latin typeface="Times New Roman" pitchFamily="18" charset="0"/>
                          <a:cs typeface="Times New Roman" pitchFamily="18" charset="0"/>
                        </a:rPr>
                        <a:t> B=4'b0010; C=4'b0z10; D=4'b0z10; E=3'bx10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dirty="0"/>
          </a:p>
        </p:txBody>
      </p:sp>
    </p:spTree>
    <p:extLst>
      <p:ext uri="{BB962C8B-B14F-4D97-AF65-F5344CB8AC3E}">
        <p14:creationId xmlns:p14="http://schemas.microsoft.com/office/powerpoint/2010/main" val="249936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dissolve">
                                      <p:cBhvr>
                                        <p:cTn id="21" dur="500"/>
                                        <p:tgtEl>
                                          <p:spTgt spid="11">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208856" y="5098553"/>
            <a:ext cx="7720642" cy="490687"/>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wire</a:t>
            </a:r>
            <a:r>
              <a:rPr lang="zh-CN" altLang="en-US" sz="2800" b="1" dirty="0">
                <a:solidFill>
                  <a:srgbClr val="0070C0"/>
                </a:solidFill>
                <a:latin typeface="Times New Roman" pitchFamily="18" charset="0"/>
                <a:cs typeface="Times New Roman" pitchFamily="18" charset="0"/>
              </a:rPr>
              <a:t>定义网线型变量</a:t>
            </a:r>
          </a:p>
        </p:txBody>
      </p:sp>
      <p:sp>
        <p:nvSpPr>
          <p:cNvPr id="11" name="矩形 6"/>
          <p:cNvSpPr>
            <a:spLocks noChangeArrowheads="1"/>
          </p:cNvSpPr>
          <p:nvPr/>
        </p:nvSpPr>
        <p:spPr bwMode="auto">
          <a:xfrm>
            <a:off x="1208856" y="2420888"/>
            <a:ext cx="7720642"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如果</a:t>
            </a:r>
            <a:r>
              <a:rPr lang="en-US" altLang="zh-CN" sz="2000" b="1" dirty="0">
                <a:solidFill>
                  <a:srgbClr val="0000FF"/>
                </a:solidFill>
                <a:latin typeface="Times New Roman" pitchFamily="18" charset="0"/>
                <a:cs typeface="Times New Roman" pitchFamily="18" charset="0"/>
              </a:rPr>
              <a:t>assign</a:t>
            </a:r>
            <a:r>
              <a:rPr lang="zh-CN" altLang="en-US" sz="2000" b="1" dirty="0">
                <a:solidFill>
                  <a:srgbClr val="0000FF"/>
                </a:solidFill>
                <a:latin typeface="Times New Roman" pitchFamily="18" charset="0"/>
                <a:cs typeface="Times New Roman" pitchFamily="18" charset="0"/>
              </a:rPr>
              <a:t>语句</a:t>
            </a:r>
            <a:r>
              <a:rPr lang="zh-CN" altLang="en-US" sz="2000" b="1" dirty="0">
                <a:latin typeface="Times New Roman" pitchFamily="18" charset="0"/>
                <a:cs typeface="Times New Roman" pitchFamily="18" charset="0"/>
              </a:rPr>
              <a:t>中需要有</a:t>
            </a:r>
            <a:r>
              <a:rPr lang="zh-CN" altLang="en-US" sz="2000" b="1" dirty="0">
                <a:solidFill>
                  <a:srgbClr val="0000FF"/>
                </a:solidFill>
                <a:latin typeface="Times New Roman" pitchFamily="18" charset="0"/>
                <a:cs typeface="Times New Roman" pitchFamily="18" charset="0"/>
              </a:rPr>
              <a:t>端口以外</a:t>
            </a:r>
            <a:r>
              <a:rPr lang="zh-CN" altLang="en-US" sz="2000" b="1" dirty="0">
                <a:latin typeface="Times New Roman" pitchFamily="18" charset="0"/>
                <a:cs typeface="Times New Roman" pitchFamily="18" charset="0"/>
              </a:rPr>
              <a:t>的信号或连接线性质的变量，由于</a:t>
            </a:r>
            <a:r>
              <a:rPr lang="en-US" altLang="zh-CN" sz="2000" b="1" dirty="0">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语句中的输出信号变量必须是</a:t>
            </a:r>
            <a:r>
              <a:rPr lang="en-US" altLang="zh-CN" sz="2000" b="1" dirty="0">
                <a:latin typeface="Times New Roman" pitchFamily="18" charset="0"/>
                <a:cs typeface="Times New Roman" pitchFamily="18" charset="0"/>
              </a:rPr>
              <a:t>wire</a:t>
            </a:r>
            <a:r>
              <a:rPr lang="zh-CN" altLang="en-US" sz="2000" b="1" dirty="0">
                <a:latin typeface="Times New Roman" pitchFamily="18" charset="0"/>
                <a:cs typeface="Times New Roman" pitchFamily="18" charset="0"/>
              </a:rPr>
              <a:t>网线型变量，这些端口以外的信号或变量必须</a:t>
            </a:r>
            <a:r>
              <a:rPr lang="zh-CN" altLang="en-US" sz="2000" b="1" dirty="0">
                <a:solidFill>
                  <a:srgbClr val="FF0000"/>
                </a:solidFill>
                <a:latin typeface="Times New Roman" pitchFamily="18" charset="0"/>
                <a:cs typeface="Times New Roman" pitchFamily="18" charset="0"/>
              </a:rPr>
              <a:t>显式定义</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wire</a:t>
            </a:r>
            <a:r>
              <a:rPr lang="zh-CN" altLang="en-US" sz="2000" b="1" dirty="0">
                <a:latin typeface="Times New Roman" pitchFamily="18" charset="0"/>
                <a:cs typeface="Times New Roman" pitchFamily="18" charset="0"/>
              </a:rPr>
              <a:t>定义的网线型变量可在</a:t>
            </a:r>
            <a:r>
              <a:rPr lang="zh-CN" altLang="en-US" sz="2000" b="1" dirty="0">
                <a:solidFill>
                  <a:srgbClr val="0000FF"/>
                </a:solidFill>
                <a:latin typeface="Times New Roman" pitchFamily="18" charset="0"/>
                <a:cs typeface="Times New Roman" pitchFamily="18" charset="0"/>
              </a:rPr>
              <a:t>任何类型</a:t>
            </a:r>
            <a:r>
              <a:rPr lang="zh-CN" altLang="en-US" sz="2000" b="1" dirty="0">
                <a:latin typeface="Times New Roman" pitchFamily="18" charset="0"/>
                <a:cs typeface="Times New Roman" pitchFamily="18" charset="0"/>
              </a:rPr>
              <a:t>的表达式或赋值语句中（包括连续赋值和过程赋值语句）作</a:t>
            </a:r>
            <a:r>
              <a:rPr lang="zh-CN" altLang="en-US" sz="2000" b="1" dirty="0">
                <a:solidFill>
                  <a:srgbClr val="0000FF"/>
                </a:solidFill>
                <a:latin typeface="Times New Roman" pitchFamily="18" charset="0"/>
                <a:cs typeface="Times New Roman" pitchFamily="18" charset="0"/>
              </a:rPr>
              <a:t>输入信号</a:t>
            </a:r>
            <a:r>
              <a:rPr lang="zh-CN" altLang="en-US" sz="2000" b="1" dirty="0">
                <a:latin typeface="Times New Roman" pitchFamily="18" charset="0"/>
                <a:cs typeface="Times New Roman" pitchFamily="18" charset="0"/>
              </a:rPr>
              <a:t>，也可在</a:t>
            </a:r>
            <a:r>
              <a:rPr lang="zh-CN" altLang="en-US" sz="2000" b="1" dirty="0">
                <a:solidFill>
                  <a:srgbClr val="0000FF"/>
                </a:solidFill>
                <a:latin typeface="Times New Roman" pitchFamily="18" charset="0"/>
                <a:cs typeface="Times New Roman" pitchFamily="18" charset="0"/>
              </a:rPr>
              <a:t>连续赋值</a:t>
            </a:r>
            <a:r>
              <a:rPr lang="zh-CN" altLang="en-US" sz="2000" b="1" dirty="0">
                <a:latin typeface="Times New Roman" pitchFamily="18" charset="0"/>
                <a:cs typeface="Times New Roman" pitchFamily="18" charset="0"/>
              </a:rPr>
              <a:t>语句或</a:t>
            </a:r>
            <a:r>
              <a:rPr lang="zh-CN" altLang="en-US" sz="2000" b="1" dirty="0">
                <a:solidFill>
                  <a:srgbClr val="0000FF"/>
                </a:solidFill>
                <a:latin typeface="Times New Roman" pitchFamily="18" charset="0"/>
                <a:cs typeface="Times New Roman" pitchFamily="18" charset="0"/>
              </a:rPr>
              <a:t>实体元件例化</a:t>
            </a:r>
            <a:r>
              <a:rPr lang="zh-CN" altLang="en-US" sz="2000" b="1" dirty="0">
                <a:latin typeface="Times New Roman" pitchFamily="18" charset="0"/>
                <a:cs typeface="Times New Roman" pitchFamily="18" charset="0"/>
              </a:rPr>
              <a:t>中用作</a:t>
            </a:r>
            <a:r>
              <a:rPr lang="zh-CN" altLang="en-US" sz="2000" b="1" dirty="0">
                <a:solidFill>
                  <a:srgbClr val="0000FF"/>
                </a:solidFill>
                <a:latin typeface="Times New Roman" pitchFamily="18" charset="0"/>
                <a:cs typeface="Times New Roman" pitchFamily="18" charset="0"/>
              </a:rPr>
              <a:t>输出信号</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可用直接</a:t>
            </a:r>
            <a:r>
              <a:rPr lang="en-US" altLang="zh-CN" sz="2000" b="1" dirty="0">
                <a:latin typeface="Times New Roman" pitchFamily="18" charset="0"/>
                <a:cs typeface="Times New Roman" pitchFamily="18" charset="0"/>
              </a:rPr>
              <a:t>wire</a:t>
            </a:r>
            <a:r>
              <a:rPr lang="zh-CN" altLang="en-US" sz="2000" b="1" dirty="0">
                <a:latin typeface="Times New Roman" pitchFamily="18" charset="0"/>
                <a:cs typeface="Times New Roman" pitchFamily="18" charset="0"/>
              </a:rPr>
              <a:t>来表达</a:t>
            </a:r>
            <a:r>
              <a:rPr lang="en-US" altLang="zh-CN" sz="2000" b="1" dirty="0">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语句。</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wire  Y=a1^a2;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等同于</a:t>
            </a:r>
            <a:r>
              <a:rPr kumimoji="1" lang="en-US" altLang="zh-CN" sz="2000" b="1" dirty="0">
                <a:solidFill>
                  <a:schemeClr val="accent6">
                    <a:lumMod val="50000"/>
                  </a:schemeClr>
                </a:solidFill>
                <a:latin typeface="Times New Roman" pitchFamily="18" charset="0"/>
                <a:cs typeface="Times New Roman" pitchFamily="18" charset="0"/>
              </a:rPr>
              <a:t>wire a1, a2;  assign  Y=a1^a2</a:t>
            </a:r>
            <a:endParaRPr lang="en-US" altLang="zh-CN" sz="2000" b="1" dirty="0">
              <a:latin typeface="Times New Roman" pitchFamily="18" charset="0"/>
              <a:cs typeface="Times New Roman" pitchFamily="18" charset="0"/>
            </a:endParaRPr>
          </a:p>
        </p:txBody>
      </p:sp>
      <p:sp>
        <p:nvSpPr>
          <p:cNvPr id="6" name="Rectangle 3"/>
          <p:cNvSpPr>
            <a:spLocks noChangeArrowheads="1"/>
          </p:cNvSpPr>
          <p:nvPr/>
        </p:nvSpPr>
        <p:spPr bwMode="auto">
          <a:xfrm>
            <a:off x="1280864" y="1079158"/>
            <a:ext cx="7611616"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wire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一位变量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wire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a:t>
            </a:r>
            <a:r>
              <a:rPr kumimoji="1" lang="zh-CN" altLang="en-US" sz="2400" b="1" dirty="0">
                <a:solidFill>
                  <a:schemeClr val="accent6">
                    <a:lumMod val="50000"/>
                  </a:schemeClr>
                </a:solidFill>
                <a:latin typeface="Times New Roman" pitchFamily="18" charset="0"/>
                <a:cs typeface="Times New Roman" pitchFamily="18" charset="0"/>
              </a:rPr>
              <a:t>矢量型变量</a:t>
            </a:r>
            <a:endParaRPr kumimoji="1" lang="en-US" altLang="zh-CN" sz="2400" b="1" dirty="0">
              <a:solidFill>
                <a:srgbClr val="00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dirty="0"/>
          </a:p>
        </p:txBody>
      </p:sp>
    </p:spTree>
    <p:extLst>
      <p:ext uri="{BB962C8B-B14F-4D97-AF65-F5344CB8AC3E}">
        <p14:creationId xmlns:p14="http://schemas.microsoft.com/office/powerpoint/2010/main" val="25240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dissolve">
                                      <p:cBhvr>
                                        <p:cTn id="21" dur="500"/>
                                        <p:tgtEl>
                                          <p:spTgt spid="11">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dissolve">
                                      <p:cBhvr>
                                        <p:cTn id="25" dur="500"/>
                                        <p:tgtEl>
                                          <p:spTgt spid="11">
                                            <p:txEl>
                                              <p:pRg st="2" end="2"/>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500"/>
                                        <p:tgtEl>
                                          <p:spTgt spid="11">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260648"/>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§3.2.2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a:t>
            </a:r>
            <a:r>
              <a:rPr lang="en-US" altLang="zh-CN" sz="3000" b="1" dirty="0">
                <a:solidFill>
                  <a:srgbClr val="000000"/>
                </a:solidFill>
                <a:latin typeface="Times New Roman" pitchFamily="18" charset="0"/>
                <a:cs typeface="Times New Roman" pitchFamily="18" charset="0"/>
              </a:rPr>
              <a:t>assign</a:t>
            </a:r>
            <a:r>
              <a:rPr lang="zh-CN" altLang="en-US" sz="3000" b="1" dirty="0">
                <a:solidFill>
                  <a:srgbClr val="000000"/>
                </a:solidFill>
                <a:latin typeface="Times New Roman" pitchFamily="18" charset="0"/>
                <a:cs typeface="Times New Roman" pitchFamily="18" charset="0"/>
              </a:rPr>
              <a:t>语句表述方式</a:t>
            </a:r>
          </a:p>
        </p:txBody>
      </p:sp>
      <p:sp>
        <p:nvSpPr>
          <p:cNvPr id="22" name="矩形 21"/>
          <p:cNvSpPr>
            <a:spLocks noChangeArrowheads="1"/>
          </p:cNvSpPr>
          <p:nvPr/>
        </p:nvSpPr>
        <p:spPr bwMode="auto">
          <a:xfrm>
            <a:off x="1259632" y="972946"/>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        相同的功能可以由不同的电路结构实现，也可以由不同的描述方法来描述。</a:t>
            </a:r>
            <a:endParaRPr lang="en-US" altLang="zh-CN" sz="2200" b="1" dirty="0">
              <a:latin typeface="Times New Roman" pitchFamily="18" charset="0"/>
              <a:cs typeface="Times New Roman" pitchFamily="18" charset="0"/>
            </a:endParaRPr>
          </a:p>
        </p:txBody>
      </p:sp>
      <p:sp>
        <p:nvSpPr>
          <p:cNvPr id="23" name="Text Box 9"/>
          <p:cNvSpPr txBox="1">
            <a:spLocks noChangeArrowheads="1"/>
          </p:cNvSpPr>
          <p:nvPr/>
        </p:nvSpPr>
        <p:spPr bwMode="auto">
          <a:xfrm>
            <a:off x="1115617" y="181009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3-3</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2420888"/>
            <a:ext cx="759992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wire [1: 0]  SEL;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元素位矢量</a:t>
            </a:r>
            <a:r>
              <a:rPr kumimoji="1" lang="en-US" altLang="zh-CN" sz="2000" b="1" dirty="0">
                <a:solidFill>
                  <a:schemeClr val="accent6">
                    <a:lumMod val="50000"/>
                  </a:schemeClr>
                </a:solidFill>
                <a:latin typeface="Times New Roman" pitchFamily="18" charset="0"/>
                <a:cs typeface="Times New Roman" pitchFamily="18" charset="0"/>
              </a:rPr>
              <a:t>SEL</a:t>
            </a:r>
            <a:r>
              <a:rPr kumimoji="1" lang="zh-CN" altLang="en-US" sz="2000" b="1" dirty="0">
                <a:solidFill>
                  <a:schemeClr val="accent6">
                    <a:lumMod val="50000"/>
                  </a:schemeClr>
                </a:solidFill>
                <a:latin typeface="Times New Roman" pitchFamily="18" charset="0"/>
                <a:cs typeface="Times New Roman" pitchFamily="18" charset="0"/>
              </a:rPr>
              <a:t>为网线型变量</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wire  AT, BT, CT, DT;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定义中间变量，以作连接或信号节点</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assign  SEL={s1, s0};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对</a:t>
            </a:r>
            <a:r>
              <a:rPr kumimoji="1" lang="en-US" altLang="zh-CN" sz="2000" b="1" dirty="0">
                <a:solidFill>
                  <a:schemeClr val="accent6">
                    <a:lumMod val="50000"/>
                  </a:schemeClr>
                </a:solidFill>
                <a:latin typeface="Times New Roman" pitchFamily="18" charset="0"/>
                <a:cs typeface="Times New Roman" pitchFamily="18" charset="0"/>
              </a:rPr>
              <a:t>s1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s0</a:t>
            </a:r>
            <a:r>
              <a:rPr kumimoji="1" lang="zh-CN" altLang="en-US" sz="2000" b="1" dirty="0">
                <a:solidFill>
                  <a:schemeClr val="accent6">
                    <a:lumMod val="50000"/>
                  </a:schemeClr>
                </a:solidFill>
                <a:latin typeface="Times New Roman" pitchFamily="18" charset="0"/>
                <a:cs typeface="Times New Roman" pitchFamily="18" charset="0"/>
              </a:rPr>
              <a:t>进行并位操作，即</a:t>
            </a:r>
            <a:r>
              <a:rPr kumimoji="1" lang="en-US" altLang="zh-CN" sz="2000" b="1" dirty="0">
                <a:solidFill>
                  <a:schemeClr val="accent6">
                    <a:lumMod val="50000"/>
                  </a:schemeClr>
                </a:solidFill>
                <a:latin typeface="Times New Roman" pitchFamily="18" charset="0"/>
                <a:cs typeface="Times New Roman" pitchFamily="18" charset="0"/>
              </a:rPr>
              <a:t>				   	   SEL[1]=s1; SEL [0]=s0</a:t>
            </a:r>
          </a:p>
          <a:p>
            <a:pPr eaLnBrk="0" hangingPunct="0"/>
            <a:r>
              <a:rPr kumimoji="1" lang="en-US" altLang="zh-CN" sz="2000" b="1" dirty="0">
                <a:solidFill>
                  <a:srgbClr val="000000"/>
                </a:solidFill>
                <a:latin typeface="Times New Roman" pitchFamily="18" charset="0"/>
                <a:cs typeface="Times New Roman" pitchFamily="18" charset="0"/>
              </a:rPr>
              <a:t>    assign  AT=(SEL==2'D0);	assign  BT=(SEL==2'D1);</a:t>
            </a:r>
          </a:p>
          <a:p>
            <a:pPr eaLnBrk="0" hangingPunct="0"/>
            <a:r>
              <a:rPr kumimoji="1" lang="en-US" altLang="zh-CN" sz="2000" b="1" dirty="0">
                <a:solidFill>
                  <a:srgbClr val="000000"/>
                </a:solidFill>
                <a:latin typeface="Times New Roman" pitchFamily="18" charset="0"/>
                <a:cs typeface="Times New Roman" pitchFamily="18" charset="0"/>
              </a:rPr>
              <a:t>    assign  CT=(SEL==2'D2);	assign  DT=(SEL==2’D3);</a:t>
            </a:r>
          </a:p>
          <a:p>
            <a:pPr eaLnBrk="0" hangingPunct="0"/>
            <a:r>
              <a:rPr kumimoji="1" lang="en-US" altLang="zh-CN" sz="2000" b="1" dirty="0">
                <a:solidFill>
                  <a:srgbClr val="000000"/>
                </a:solidFill>
                <a:latin typeface="Times New Roman" pitchFamily="18" charset="0"/>
                <a:cs typeface="Times New Roman" pitchFamily="18" charset="0"/>
              </a:rPr>
              <a:t>    assign  y=(</a:t>
            </a:r>
            <a:r>
              <a:rPr kumimoji="1" lang="en-US" altLang="zh-CN" sz="2000" b="1" dirty="0" err="1">
                <a:solidFill>
                  <a:srgbClr val="000000"/>
                </a:solidFill>
                <a:latin typeface="Times New Roman" pitchFamily="18" charset="0"/>
                <a:cs typeface="Times New Roman" pitchFamily="18" charset="0"/>
              </a:rPr>
              <a:t>a&amp;AT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b&amp;BT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c&amp;CT</a:t>
            </a:r>
            <a:r>
              <a:rPr kumimoji="1" lang="en-US" altLang="zh-CN" sz="2000" b="1" dirty="0">
                <a:solidFill>
                  <a:srgbClr val="000000"/>
                </a:solidFill>
                <a:latin typeface="Times New Roman" pitchFamily="18" charset="0"/>
                <a:cs typeface="Times New Roman" pitchFamily="18" charset="0"/>
              </a:rPr>
              <a:t>) | (</a:t>
            </a:r>
            <a:r>
              <a:rPr kumimoji="1" lang="en-US" altLang="zh-CN" sz="2000" b="1" dirty="0" err="1">
                <a:solidFill>
                  <a:srgbClr val="000000"/>
                </a:solidFill>
                <a:latin typeface="Times New Roman" pitchFamily="18" charset="0"/>
                <a:cs typeface="Times New Roman" pitchFamily="18" charset="0"/>
              </a:rPr>
              <a:t>d&amp;DT</a:t>
            </a: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//4</a:t>
            </a:r>
            <a:r>
              <a:rPr kumimoji="1" lang="zh-CN" altLang="en-US" sz="2000" b="1" dirty="0">
                <a:solidFill>
                  <a:schemeClr val="accent6">
                    <a:lumMod val="50000"/>
                  </a:schemeClr>
                </a:solidFill>
                <a:latin typeface="Times New Roman" pitchFamily="18" charset="0"/>
                <a:cs typeface="Times New Roman" pitchFamily="18" charset="0"/>
              </a:rPr>
              <a:t>个逻辑信号相或</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29" name="矩形 28"/>
          <p:cNvSpPr>
            <a:spLocks noChangeArrowheads="1"/>
          </p:cNvSpPr>
          <p:nvPr/>
        </p:nvSpPr>
        <p:spPr bwMode="auto">
          <a:xfrm>
            <a:off x="1331640" y="5976224"/>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采用了数据流的逻辑描述方式，即直接用布尔逻辑表达式来描述模块的功能。</a:t>
            </a:r>
            <a:endParaRPr lang="en-US" altLang="zh-CN" sz="2200" b="1" dirty="0">
              <a:solidFill>
                <a:srgbClr val="0000FF"/>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dirty="0"/>
          </a:p>
        </p:txBody>
      </p:sp>
    </p:spTree>
    <p:extLst>
      <p:ext uri="{BB962C8B-B14F-4D97-AF65-F5344CB8AC3E}">
        <p14:creationId xmlns:p14="http://schemas.microsoft.com/office/powerpoint/2010/main" val="1297639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§3.2.3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多路选择器及条件赋值语句表述方式</a:t>
            </a:r>
          </a:p>
        </p:txBody>
      </p:sp>
      <p:sp>
        <p:nvSpPr>
          <p:cNvPr id="23" name="Text Box 9"/>
          <p:cNvSpPr txBox="1">
            <a:spLocks noChangeArrowheads="1"/>
          </p:cNvSpPr>
          <p:nvPr/>
        </p:nvSpPr>
        <p:spPr bwMode="auto">
          <a:xfrm>
            <a:off x="1115617" y="126876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3-4</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1879550"/>
            <a:ext cx="7599921"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wire  AT = S0 ? D : C;	</a:t>
            </a:r>
            <a:r>
              <a:rPr kumimoji="1" lang="en-US" altLang="zh-CN" sz="2000" b="1" dirty="0">
                <a:solidFill>
                  <a:schemeClr val="accent6">
                    <a:lumMod val="50000"/>
                  </a:schemeClr>
                </a:solidFill>
                <a:latin typeface="Times New Roman" pitchFamily="18" charset="0"/>
                <a:cs typeface="Times New Roman" pitchFamily="18" charset="0"/>
              </a:rPr>
              <a:t> </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wire  BT = S0 ? B : A;</a:t>
            </a:r>
          </a:p>
          <a:p>
            <a:pPr eaLnBrk="0" hangingPunct="0"/>
            <a:r>
              <a:rPr kumimoji="1" lang="en-US" altLang="zh-CN" sz="2000" b="1" dirty="0">
                <a:solidFill>
                  <a:srgbClr val="000000"/>
                </a:solidFill>
                <a:latin typeface="Times New Roman" pitchFamily="18" charset="0"/>
                <a:cs typeface="Times New Roman" pitchFamily="18" charset="0"/>
              </a:rPr>
              <a:t>    wire  Y = (S1 ? AT : BT); 	</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dirty="0"/>
          </a:p>
        </p:txBody>
      </p:sp>
    </p:spTree>
    <p:extLst>
      <p:ext uri="{BB962C8B-B14F-4D97-AF65-F5344CB8AC3E}">
        <p14:creationId xmlns:p14="http://schemas.microsoft.com/office/powerpoint/2010/main" val="278906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Rectangle 3"/>
          <p:cNvSpPr>
            <a:spLocks noChangeArrowheads="1"/>
          </p:cNvSpPr>
          <p:nvPr/>
        </p:nvSpPr>
        <p:spPr bwMode="auto">
          <a:xfrm>
            <a:off x="1175132" y="78008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条件赋值语句</a:t>
            </a:r>
          </a:p>
        </p:txBody>
      </p:sp>
      <p:sp>
        <p:nvSpPr>
          <p:cNvPr id="12" name="Rectangle 3"/>
          <p:cNvSpPr>
            <a:spLocks noChangeArrowheads="1"/>
          </p:cNvSpPr>
          <p:nvPr/>
        </p:nvSpPr>
        <p:spPr bwMode="auto">
          <a:xfrm>
            <a:off x="1280864" y="1778040"/>
            <a:ext cx="7611616"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条件表达式  ？  表达式</a:t>
            </a:r>
            <a:r>
              <a:rPr kumimoji="1" lang="en-US" altLang="zh-CN" sz="2400" b="1" dirty="0">
                <a:solidFill>
                  <a:srgbClr val="000000"/>
                </a:solidFill>
                <a:latin typeface="Times New Roman" pitchFamily="18" charset="0"/>
                <a:cs typeface="Times New Roman" pitchFamily="18" charset="0"/>
              </a:rPr>
              <a:t>1 </a:t>
            </a:r>
            <a:r>
              <a:rPr kumimoji="1" lang="zh-CN" altLang="en-US" sz="2400" b="1" dirty="0">
                <a:solidFill>
                  <a:srgbClr val="000000"/>
                </a:solidFill>
                <a:latin typeface="Times New Roman" pitchFamily="18" charset="0"/>
                <a:cs typeface="Times New Roman" pitchFamily="18" charset="0"/>
              </a:rPr>
              <a:t>：表达式</a:t>
            </a:r>
            <a:r>
              <a:rPr kumimoji="1" lang="en-US" altLang="zh-CN" sz="2400" b="1" dirty="0">
                <a:solidFill>
                  <a:srgbClr val="000000"/>
                </a:solidFill>
                <a:latin typeface="Times New Roman" pitchFamily="18" charset="0"/>
                <a:cs typeface="Times New Roman" pitchFamily="18" charset="0"/>
              </a:rPr>
              <a:t>2</a:t>
            </a:r>
          </a:p>
        </p:txBody>
      </p:sp>
      <p:sp>
        <p:nvSpPr>
          <p:cNvPr id="14" name="矩形 6"/>
          <p:cNvSpPr>
            <a:spLocks noChangeArrowheads="1"/>
          </p:cNvSpPr>
          <p:nvPr/>
        </p:nvSpPr>
        <p:spPr bwMode="auto">
          <a:xfrm>
            <a:off x="1208856" y="2858160"/>
            <a:ext cx="77206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条件操作符“</a:t>
            </a:r>
            <a:r>
              <a:rPr lang="zh-CN" altLang="en-US"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当条件表达式的计算值为真时（数值等于</a:t>
            </a:r>
            <a:r>
              <a:rPr lang="en-US" altLang="zh-CN" sz="2000" b="1" dirty="0">
                <a:solidFill>
                  <a:srgbClr val="0000FF"/>
                </a:solidFill>
                <a:latin typeface="Times New Roman" pitchFamily="18" charset="0"/>
                <a:cs typeface="Times New Roman" pitchFamily="18" charset="0"/>
              </a:rPr>
              <a:t>1</a:t>
            </a:r>
            <a:r>
              <a:rPr lang="zh-CN" altLang="en-US" sz="2000" b="1" dirty="0">
                <a:latin typeface="Times New Roman" pitchFamily="18" charset="0"/>
                <a:cs typeface="Times New Roman" pitchFamily="18" charset="0"/>
              </a:rPr>
              <a:t>），选择并计算</a:t>
            </a:r>
            <a:r>
              <a:rPr lang="zh-CN" altLang="en-US" sz="2000" b="1" dirty="0">
                <a:solidFill>
                  <a:srgbClr val="0000FF"/>
                </a:solidFill>
                <a:latin typeface="Times New Roman" pitchFamily="18" charset="0"/>
                <a:cs typeface="Times New Roman" pitchFamily="18" charset="0"/>
              </a:rPr>
              <a:t>表达式</a:t>
            </a:r>
            <a:r>
              <a:rPr lang="en-US" altLang="zh-CN" sz="2000" b="1" dirty="0">
                <a:solidFill>
                  <a:srgbClr val="0000FF"/>
                </a:solidFill>
                <a:latin typeface="Times New Roman" pitchFamily="18" charset="0"/>
                <a:cs typeface="Times New Roman" pitchFamily="18" charset="0"/>
              </a:rPr>
              <a:t>1</a:t>
            </a:r>
            <a:r>
              <a:rPr lang="zh-CN" altLang="en-US" sz="2000" b="1" dirty="0">
                <a:latin typeface="Times New Roman" pitchFamily="18" charset="0"/>
                <a:cs typeface="Times New Roman" pitchFamily="18" charset="0"/>
              </a:rPr>
              <a:t>的值，否则（数值等于</a:t>
            </a:r>
            <a:r>
              <a:rPr lang="en-US" altLang="zh-CN" sz="2000" b="1" dirty="0">
                <a:solidFill>
                  <a:srgbClr val="7030A0"/>
                </a:solidFill>
                <a:latin typeface="Times New Roman" pitchFamily="18" charset="0"/>
                <a:cs typeface="Times New Roman" pitchFamily="18" charset="0"/>
              </a:rPr>
              <a:t>0</a:t>
            </a:r>
            <a:r>
              <a:rPr lang="zh-CN" altLang="en-US" sz="2000" b="1" dirty="0">
                <a:latin typeface="Times New Roman" pitchFamily="18" charset="0"/>
                <a:cs typeface="Times New Roman" pitchFamily="18" charset="0"/>
              </a:rPr>
              <a:t>），选择并计算</a:t>
            </a:r>
            <a:r>
              <a:rPr lang="zh-CN" altLang="en-US" sz="2000" b="1" dirty="0">
                <a:solidFill>
                  <a:srgbClr val="7030A0"/>
                </a:solidFill>
                <a:latin typeface="Times New Roman" pitchFamily="18" charset="0"/>
                <a:cs typeface="Times New Roman" pitchFamily="18" charset="0"/>
              </a:rPr>
              <a:t>表达式</a:t>
            </a:r>
            <a:r>
              <a:rPr lang="en-US" altLang="zh-CN" sz="2000" b="1" dirty="0">
                <a:solidFill>
                  <a:srgbClr val="7030A0"/>
                </a:solidFill>
                <a:latin typeface="Times New Roman" pitchFamily="18" charset="0"/>
                <a:cs typeface="Times New Roman" pitchFamily="18" charset="0"/>
              </a:rPr>
              <a:t>2</a:t>
            </a:r>
            <a:r>
              <a:rPr lang="zh-CN" altLang="en-US" sz="2000" b="1" dirty="0">
                <a:latin typeface="Times New Roman" pitchFamily="18" charset="0"/>
                <a:cs typeface="Times New Roman" pitchFamily="18" charset="0"/>
              </a:rPr>
              <a:t>的值。</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在连续赋值（并行赋值）和过程赋值（顺序赋值）语句结构中都可以使用。</a:t>
            </a:r>
            <a:endParaRPr lang="en-US" altLang="zh-CN" sz="20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dirty="0"/>
          </a:p>
        </p:txBody>
      </p:sp>
    </p:spTree>
    <p:extLst>
      <p:ext uri="{BB962C8B-B14F-4D97-AF65-F5344CB8AC3E}">
        <p14:creationId xmlns:p14="http://schemas.microsoft.com/office/powerpoint/2010/main" val="34929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dissolve">
                                      <p:cBhvr>
                                        <p:cTn id="17" dur="500"/>
                                        <p:tgtEl>
                                          <p:spTgt spid="14">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animEffect transition="in" filter="dissolve">
                                      <p:cBhvr>
                                        <p:cTn id="21" dur="500"/>
                                        <p:tgtEl>
                                          <p:spTgt spid="14">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Effect transition="in" filter="dissolve">
                                      <p:cBhvr>
                                        <p:cTn id="25"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§3.2.3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多路选择器及条件赋值语句表述方式</a:t>
            </a:r>
          </a:p>
        </p:txBody>
      </p:sp>
      <p:sp>
        <p:nvSpPr>
          <p:cNvPr id="23" name="Text Box 9"/>
          <p:cNvSpPr txBox="1">
            <a:spLocks noChangeArrowheads="1"/>
          </p:cNvSpPr>
          <p:nvPr/>
        </p:nvSpPr>
        <p:spPr bwMode="auto">
          <a:xfrm>
            <a:off x="1115617" y="126876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3-4</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1879550"/>
            <a:ext cx="7599921"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wire  AT = S0 ? D : C;	</a:t>
            </a:r>
            <a:r>
              <a:rPr kumimoji="1" lang="en-US" altLang="zh-CN" sz="2000" b="1" dirty="0">
                <a:solidFill>
                  <a:schemeClr val="accent6">
                    <a:lumMod val="50000"/>
                  </a:schemeClr>
                </a:solidFill>
                <a:latin typeface="Times New Roman" pitchFamily="18" charset="0"/>
                <a:cs typeface="Times New Roman" pitchFamily="18" charset="0"/>
              </a:rPr>
              <a:t> </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wire  BT = S0 ? B : A;</a:t>
            </a:r>
          </a:p>
          <a:p>
            <a:pPr eaLnBrk="0" hangingPunct="0"/>
            <a:r>
              <a:rPr kumimoji="1" lang="en-US" altLang="zh-CN" sz="2000" b="1" dirty="0">
                <a:solidFill>
                  <a:srgbClr val="000000"/>
                </a:solidFill>
                <a:latin typeface="Times New Roman" pitchFamily="18" charset="0"/>
                <a:cs typeface="Times New Roman" pitchFamily="18" charset="0"/>
              </a:rPr>
              <a:t>    wire  Y = (S1 ? AT : BT); 	</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7153"/>
          <a:stretch/>
        </p:blipFill>
        <p:spPr bwMode="auto">
          <a:xfrm>
            <a:off x="1763688" y="4379774"/>
            <a:ext cx="4176464" cy="225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弧形 15"/>
          <p:cNvSpPr/>
          <p:nvPr/>
        </p:nvSpPr>
        <p:spPr>
          <a:xfrm rot="20962770">
            <a:off x="4025503" y="3537340"/>
            <a:ext cx="1296144" cy="1296144"/>
          </a:xfrm>
          <a:prstGeom prst="arc">
            <a:avLst>
              <a:gd name="adj1" fmla="val 16200000"/>
              <a:gd name="adj2" fmla="val 5665781"/>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5" name="弧形 24"/>
          <p:cNvSpPr/>
          <p:nvPr/>
        </p:nvSpPr>
        <p:spPr>
          <a:xfrm rot="21440756" flipH="1">
            <a:off x="1113448" y="3232367"/>
            <a:ext cx="3198662" cy="1995853"/>
          </a:xfrm>
          <a:prstGeom prst="arc">
            <a:avLst>
              <a:gd name="adj1" fmla="val 18930047"/>
              <a:gd name="adj2" fmla="val 6807450"/>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26" name="弧形 25"/>
          <p:cNvSpPr/>
          <p:nvPr/>
        </p:nvSpPr>
        <p:spPr>
          <a:xfrm rot="21440756" flipH="1">
            <a:off x="974075" y="2871632"/>
            <a:ext cx="3198662" cy="3291095"/>
          </a:xfrm>
          <a:prstGeom prst="arc">
            <a:avLst>
              <a:gd name="adj1" fmla="val 17996165"/>
              <a:gd name="adj2" fmla="val 6807450"/>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0" name="Rectangle 3"/>
          <p:cNvSpPr>
            <a:spLocks noChangeArrowheads="1"/>
          </p:cNvSpPr>
          <p:nvPr/>
        </p:nvSpPr>
        <p:spPr bwMode="auto">
          <a:xfrm>
            <a:off x="4119214" y="5950441"/>
            <a:ext cx="203696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3-4</a:t>
            </a:r>
            <a:r>
              <a:rPr lang="zh-CN" altLang="en-US" sz="2000" b="1" dirty="0">
                <a:latin typeface="Times New Roman" panose="02020603050405020304" pitchFamily="18" charset="0"/>
                <a:cs typeface="Times New Roman" panose="02020603050405020304" pitchFamily="18" charset="0"/>
              </a:rPr>
              <a:t>的</a:t>
            </a: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图</a:t>
            </a:r>
          </a:p>
        </p:txBody>
      </p:sp>
      <p:graphicFrame>
        <p:nvGraphicFramePr>
          <p:cNvPr id="12" name="表格 11"/>
          <p:cNvGraphicFramePr>
            <a:graphicFrameLocks noGrp="1"/>
          </p:cNvGraphicFramePr>
          <p:nvPr>
            <p:extLst>
              <p:ext uri="{D42A27DB-BD31-4B8C-83A1-F6EECF244321}">
                <p14:modId xmlns:p14="http://schemas.microsoft.com/office/powerpoint/2010/main" val="2976908986"/>
              </p:ext>
            </p:extLst>
          </p:nvPr>
        </p:nvGraphicFramePr>
        <p:xfrm>
          <a:off x="6876424" y="4725344"/>
          <a:ext cx="1512000" cy="18000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tblGrid>
              <a:tr h="360000">
                <a:tc>
                  <a:txBody>
                    <a:bodyPr/>
                    <a:lstStyle/>
                    <a:p>
                      <a:pPr algn="ctr">
                        <a:lnSpc>
                          <a:spcPct val="80000"/>
                        </a:lnSpc>
                      </a:pPr>
                      <a:r>
                        <a:rPr lang="en-US" altLang="zh-CN" sz="2200" b="1" dirty="0">
                          <a:latin typeface="Times New Roman" pitchFamily="18" charset="0"/>
                          <a:cs typeface="Times New Roman" pitchFamily="18" charset="0"/>
                        </a:rPr>
                        <a:t>S1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S0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Y</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C</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D</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Text Box 13"/>
          <p:cNvSpPr txBox="1">
            <a:spLocks noChangeArrowheads="1"/>
          </p:cNvSpPr>
          <p:nvPr/>
        </p:nvSpPr>
        <p:spPr bwMode="auto">
          <a:xfrm>
            <a:off x="7093323" y="4293096"/>
            <a:ext cx="1151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b="1" dirty="0">
                <a:solidFill>
                  <a:srgbClr val="0070C0"/>
                </a:solidFill>
                <a:latin typeface="Times New Roman" pitchFamily="18" charset="0"/>
                <a:cs typeface="Times New Roman" pitchFamily="18" charset="0"/>
              </a:rPr>
              <a:t>真值表</a:t>
            </a:r>
          </a:p>
        </p:txBody>
      </p:sp>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dirty="0"/>
          </a:p>
        </p:txBody>
      </p:sp>
    </p:spTree>
    <p:extLst>
      <p:ext uri="{BB962C8B-B14F-4D97-AF65-F5344CB8AC3E}">
        <p14:creationId xmlns:p14="http://schemas.microsoft.com/office/powerpoint/2010/main" val="423229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up)">
                                      <p:cBhvr>
                                        <p:cTn id="26" dur="500"/>
                                        <p:tgtEl>
                                          <p:spTgt spid="25"/>
                                        </p:tgtEl>
                                      </p:cBhvr>
                                    </p:animEffect>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P spid="26" grpId="0" animBg="1"/>
      <p:bldP spid="10"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43013" y="1268760"/>
            <a:ext cx="6713363" cy="37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对一个电路的完整描述应该包括：</a:t>
            </a:r>
          </a:p>
          <a:p>
            <a:pPr marL="720000" eaLnBrk="1" hangingPunct="1">
              <a:lnSpc>
                <a:spcPct val="130000"/>
              </a:lnSpc>
              <a:spcBef>
                <a:spcPts val="0"/>
              </a:spcBef>
              <a:spcAft>
                <a:spcPts val="12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电路的功能：电路是做什么的？    </a:t>
            </a:r>
          </a:p>
          <a:p>
            <a:pPr marL="720000" eaLnBrk="1" hangingPunct="1">
              <a:lnSpc>
                <a:spcPct val="130000"/>
              </a:lnSpc>
              <a:spcBef>
                <a:spcPts val="0"/>
              </a:spcBef>
              <a:spcAft>
                <a:spcPts val="12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电路的结构：电路是由哪些基本单元构成的？</a:t>
            </a:r>
          </a:p>
          <a:p>
            <a:pPr marL="720000" eaLnBrk="1" hangingPunct="1">
              <a:lnSpc>
                <a:spcPct val="130000"/>
              </a:lnSpc>
              <a:spcBef>
                <a:spcPts val="0"/>
              </a:spcBef>
              <a:spcAft>
                <a:spcPts val="12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电路的性能：电路的工作速度</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频率可以达到多少？</a:t>
            </a:r>
          </a:p>
          <a:p>
            <a:pPr eaLnBrk="1" hangingPunct="1">
              <a:lnSpc>
                <a:spcPct val="130000"/>
              </a:lnSpc>
              <a:spcBef>
                <a:spcPts val="0"/>
              </a:spcBef>
              <a:spcAft>
                <a:spcPts val="1200"/>
              </a:spcAft>
              <a:buClr>
                <a:schemeClr val="tx1"/>
              </a:buClr>
              <a:buFont typeface="Wingdings" pitchFamily="2" charset="2"/>
              <a:buChar char="Ø"/>
            </a:pPr>
            <a:r>
              <a:rPr lang="zh-CN" altLang="en-US" sz="2000" b="1" dirty="0">
                <a:latin typeface="Times New Roman" pitchFamily="18" charset="0"/>
                <a:cs typeface="Times New Roman" pitchFamily="18" charset="0"/>
              </a:rPr>
              <a:t>为了满足设计自动化要求，</a:t>
            </a:r>
            <a:r>
              <a:rPr lang="en-US" altLang="zh-CN" sz="2000" b="1" dirty="0">
                <a:latin typeface="Times New Roman" pitchFamily="18" charset="0"/>
                <a:cs typeface="Times New Roman" pitchFamily="18" charset="0"/>
              </a:rPr>
              <a:t>HDL</a:t>
            </a:r>
            <a:r>
              <a:rPr lang="zh-CN" altLang="en-US" sz="2000" b="1" dirty="0">
                <a:latin typeface="Times New Roman" pitchFamily="18" charset="0"/>
                <a:cs typeface="Times New Roman" pitchFamily="18" charset="0"/>
              </a:rPr>
              <a:t>描述还应做到：</a:t>
            </a:r>
          </a:p>
          <a:p>
            <a:pPr marL="720000" eaLnBrk="1" hangingPunct="1">
              <a:lnSpc>
                <a:spcPct val="130000"/>
              </a:lnSpc>
              <a:spcBef>
                <a:spcPts val="0"/>
              </a:spcBef>
              <a:spcAft>
                <a:spcPts val="12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语义准确、无歧义；</a:t>
            </a:r>
          </a:p>
          <a:p>
            <a:pPr marL="720000" eaLnBrk="1" hangingPunct="1">
              <a:lnSpc>
                <a:spcPct val="130000"/>
              </a:lnSpc>
              <a:spcBef>
                <a:spcPts val="0"/>
              </a:spcBef>
              <a:spcAft>
                <a:spcPts val="12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支持从低层到高层不同层次的描述。</a:t>
            </a: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数字电路的描述要求</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dirty="0"/>
          </a:p>
        </p:txBody>
      </p:sp>
    </p:spTree>
    <p:extLst>
      <p:ext uri="{BB962C8B-B14F-4D97-AF65-F5344CB8AC3E}">
        <p14:creationId xmlns:p14="http://schemas.microsoft.com/office/powerpoint/2010/main" val="3955030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§3.2.4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多路选择器及条件语句表述方式</a:t>
            </a:r>
          </a:p>
        </p:txBody>
      </p:sp>
      <p:sp>
        <p:nvSpPr>
          <p:cNvPr id="23" name="Text Box 9"/>
          <p:cNvSpPr txBox="1">
            <a:spLocks noChangeArrowheads="1"/>
          </p:cNvSpPr>
          <p:nvPr/>
        </p:nvSpPr>
        <p:spPr bwMode="auto">
          <a:xfrm>
            <a:off x="1115617" y="1166083"/>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3-5</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1776873"/>
            <a:ext cx="7599921"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   output Y;</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[1: 0]  SEL;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Y;</a:t>
            </a:r>
          </a:p>
          <a:p>
            <a:pPr eaLnBrk="0" hangingPunct="0"/>
            <a:r>
              <a:rPr kumimoji="1" lang="en-US" altLang="zh-CN" sz="2000" b="1" dirty="0">
                <a:solidFill>
                  <a:srgbClr val="000000"/>
                </a:solidFill>
                <a:latin typeface="Times New Roman" pitchFamily="18" charset="0"/>
                <a:cs typeface="Times New Roman" pitchFamily="18" charset="0"/>
              </a:rPr>
              <a:t>    always @ (A, B, C, D, SEL)	</a:t>
            </a:r>
            <a:r>
              <a:rPr kumimoji="1" lang="en-US" altLang="zh-CN" sz="2000" b="1" dirty="0">
                <a:solidFill>
                  <a:schemeClr val="accent6">
                    <a:lumMod val="50000"/>
                  </a:schemeClr>
                </a:solidFill>
                <a:latin typeface="Times New Roman" pitchFamily="18" charset="0"/>
                <a:cs typeface="Times New Roman" pitchFamily="18" charset="0"/>
              </a:rPr>
              <a:t> </a:t>
            </a:r>
          </a:p>
          <a:p>
            <a:pPr eaLnBrk="0" hangingPunct="0"/>
            <a:r>
              <a:rPr kumimoji="1" lang="en-US" altLang="zh-CN" sz="2000" b="1" dirty="0">
                <a:solidFill>
                  <a:srgbClr val="000000"/>
                </a:solidFill>
                <a:latin typeface="Times New Roman" pitchFamily="18" charset="0"/>
                <a:cs typeface="Times New Roman" pitchFamily="18" charset="0"/>
              </a:rPr>
              <a:t>          begin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块语句起始</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SEL={S1, S0};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把</a:t>
            </a:r>
            <a:r>
              <a:rPr kumimoji="1" lang="en-US" altLang="zh-CN" sz="2000" b="1" dirty="0">
                <a:solidFill>
                  <a:schemeClr val="accent6">
                    <a:lumMod val="50000"/>
                  </a:schemeClr>
                </a:solidFill>
                <a:latin typeface="Times New Roman" pitchFamily="18" charset="0"/>
                <a:cs typeface="Times New Roman" pitchFamily="18" charset="0"/>
              </a:rPr>
              <a:t>S1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S0</a:t>
            </a:r>
            <a:r>
              <a:rPr kumimoji="1" lang="zh-CN" altLang="en-US" sz="2000" b="1" dirty="0">
                <a:solidFill>
                  <a:schemeClr val="accent6">
                    <a:lumMod val="50000"/>
                  </a:schemeClr>
                </a:solidFill>
                <a:latin typeface="Times New Roman" pitchFamily="18" charset="0"/>
                <a:cs typeface="Times New Roman" pitchFamily="18" charset="0"/>
              </a:rPr>
              <a:t>并位为</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元素矢量变量</a:t>
            </a:r>
            <a:r>
              <a:rPr kumimoji="1" lang="en-US" altLang="zh-CN" sz="2000" b="1" dirty="0">
                <a:solidFill>
                  <a:schemeClr val="accent6">
                    <a:lumMod val="50000"/>
                  </a:schemeClr>
                </a:solidFill>
                <a:latin typeface="Times New Roman" pitchFamily="18" charset="0"/>
                <a:cs typeface="Times New Roman" pitchFamily="18" charset="0"/>
              </a:rPr>
              <a:t>				    SEL [1: 0]</a:t>
            </a:r>
          </a:p>
          <a:p>
            <a:pPr eaLnBrk="0" hangingPunct="0"/>
            <a:r>
              <a:rPr kumimoji="1" lang="en-US" altLang="zh-CN" sz="2000" b="1" dirty="0">
                <a:solidFill>
                  <a:srgbClr val="000000"/>
                </a:solidFill>
                <a:latin typeface="Times New Roman" pitchFamily="18" charset="0"/>
                <a:cs typeface="Times New Roman" pitchFamily="18" charset="0"/>
              </a:rPr>
              <a:t>	if (SEL==0)  Y=A;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SEL==0</a:t>
            </a:r>
            <a:r>
              <a:rPr kumimoji="1" lang="zh-CN" altLang="en-US" sz="2000" b="1" dirty="0">
                <a:solidFill>
                  <a:schemeClr val="accent6">
                    <a:lumMod val="50000"/>
                  </a:schemeClr>
                </a:solidFill>
                <a:latin typeface="Times New Roman" pitchFamily="18" charset="0"/>
                <a:cs typeface="Times New Roman" pitchFamily="18" charset="0"/>
              </a:rPr>
              <a:t>成立，即</a:t>
            </a:r>
            <a:r>
              <a:rPr kumimoji="1" lang="en-US" altLang="zh-CN" sz="2000" b="1" dirty="0">
                <a:solidFill>
                  <a:schemeClr val="accent6">
                    <a:lumMod val="50000"/>
                  </a:schemeClr>
                </a:solidFill>
                <a:latin typeface="Times New Roman" pitchFamily="18" charset="0"/>
                <a:cs typeface="Times New Roman" pitchFamily="18" charset="0"/>
              </a:rPr>
              <a:t>(SEL==0)=1				    </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Y=A</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    else  if (SEL==1)  Y=B;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(SEL==1)</a:t>
            </a:r>
            <a:r>
              <a:rPr kumimoji="1" lang="zh-CN" altLang="en-US" sz="2000" b="1" dirty="0">
                <a:solidFill>
                  <a:schemeClr val="accent6">
                    <a:lumMod val="50000"/>
                  </a:schemeClr>
                </a:solidFill>
                <a:latin typeface="Times New Roman" pitchFamily="18" charset="0"/>
                <a:cs typeface="Times New Roman" pitchFamily="18" charset="0"/>
              </a:rPr>
              <a:t>为真，</a:t>
            </a:r>
            <a:r>
              <a:rPr kumimoji="1" lang="en-US" altLang="zh-CN" sz="2000" b="1" dirty="0">
                <a:solidFill>
                  <a:schemeClr val="accent6">
                    <a:lumMod val="50000"/>
                  </a:schemeClr>
                </a:solidFill>
                <a:latin typeface="Times New Roman" pitchFamily="18" charset="0"/>
                <a:cs typeface="Times New Roman" pitchFamily="18" charset="0"/>
              </a:rPr>
              <a:t>Y=B</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if (SEL==2)  Y=C;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(SEL==2)</a:t>
            </a:r>
            <a:r>
              <a:rPr kumimoji="1" lang="zh-CN" altLang="en-US" sz="2000" b="1" dirty="0">
                <a:solidFill>
                  <a:schemeClr val="accent6">
                    <a:lumMod val="50000"/>
                  </a:schemeClr>
                </a:solidFill>
                <a:latin typeface="Times New Roman" pitchFamily="18" charset="0"/>
                <a:cs typeface="Times New Roman" pitchFamily="18" charset="0"/>
              </a:rPr>
              <a:t>为真，</a:t>
            </a:r>
            <a:r>
              <a:rPr kumimoji="1" lang="en-US" altLang="zh-CN" sz="2000" b="1" dirty="0">
                <a:solidFill>
                  <a:schemeClr val="accent6">
                    <a:lumMod val="50000"/>
                  </a:schemeClr>
                </a:solidFill>
                <a:latin typeface="Times New Roman" pitchFamily="18" charset="0"/>
                <a:cs typeface="Times New Roman" pitchFamily="18" charset="0"/>
              </a:rPr>
              <a:t>Y=C</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Y=D;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(SEL==3)</a:t>
            </a:r>
            <a:r>
              <a:rPr kumimoji="1" lang="zh-CN" altLang="en-US" sz="2000" b="1" dirty="0">
                <a:solidFill>
                  <a:schemeClr val="accent6">
                    <a:lumMod val="50000"/>
                  </a:schemeClr>
                </a:solidFill>
                <a:latin typeface="Times New Roman" pitchFamily="18" charset="0"/>
                <a:cs typeface="Times New Roman" pitchFamily="18" charset="0"/>
              </a:rPr>
              <a:t>为真，即</a:t>
            </a:r>
            <a:r>
              <a:rPr kumimoji="1" lang="en-US" altLang="zh-CN" sz="2000" b="1" dirty="0">
                <a:solidFill>
                  <a:schemeClr val="accent6">
                    <a:lumMod val="50000"/>
                  </a:schemeClr>
                </a:solidFill>
                <a:latin typeface="Times New Roman" pitchFamily="18" charset="0"/>
                <a:cs typeface="Times New Roman" pitchFamily="18" charset="0"/>
              </a:rPr>
              <a:t>						    SEL==2’b11</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Y=D</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块语句结束</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dirty="0"/>
          </a:p>
        </p:txBody>
      </p:sp>
    </p:spTree>
    <p:extLst>
      <p:ext uri="{BB962C8B-B14F-4D97-AF65-F5344CB8AC3E}">
        <p14:creationId xmlns:p14="http://schemas.microsoft.com/office/powerpoint/2010/main" val="191787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if</a:t>
            </a:r>
            <a:r>
              <a:rPr lang="zh-CN" altLang="en-US" sz="2800" b="1" dirty="0">
                <a:solidFill>
                  <a:srgbClr val="0070C0"/>
                </a:solidFill>
                <a:latin typeface="Times New Roman" pitchFamily="18" charset="0"/>
                <a:cs typeface="Times New Roman" pitchFamily="18" charset="0"/>
              </a:rPr>
              <a:t>条件语句</a:t>
            </a:r>
          </a:p>
        </p:txBody>
      </p:sp>
      <p:sp>
        <p:nvSpPr>
          <p:cNvPr id="11" name="矩形 6"/>
          <p:cNvSpPr>
            <a:spLocks noChangeArrowheads="1"/>
          </p:cNvSpPr>
          <p:nvPr/>
        </p:nvSpPr>
        <p:spPr bwMode="auto">
          <a:xfrm>
            <a:off x="1208856" y="1006446"/>
            <a:ext cx="7720642"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只有一个条件的</a:t>
            </a:r>
            <a:r>
              <a:rPr lang="en-US" altLang="zh-CN" sz="2200" b="1" dirty="0">
                <a:solidFill>
                  <a:schemeClr val="accent2"/>
                </a:solidFill>
                <a:latin typeface="Times New Roman" pitchFamily="18" charset="0"/>
                <a:cs typeface="Times New Roman" pitchFamily="18" charset="0"/>
              </a:rPr>
              <a:t>if</a:t>
            </a:r>
            <a:r>
              <a:rPr lang="zh-CN" altLang="en-US" sz="2200" b="1" dirty="0">
                <a:solidFill>
                  <a:schemeClr val="accent2"/>
                </a:solidFill>
                <a:latin typeface="Times New Roman" pitchFamily="18" charset="0"/>
                <a:cs typeface="Times New Roman" pitchFamily="18" charset="0"/>
              </a:rPr>
              <a:t>条件语句</a:t>
            </a:r>
            <a:endParaRPr lang="en-US" altLang="zh-CN" sz="2200" b="1" dirty="0">
              <a:solidFill>
                <a:schemeClr val="accent2"/>
              </a:solidFill>
              <a:latin typeface="Times New Roman" pitchFamily="18" charset="0"/>
              <a:cs typeface="Times New Roman" pitchFamily="18" charset="0"/>
            </a:endParaRPr>
          </a:p>
        </p:txBody>
      </p:sp>
      <p:sp>
        <p:nvSpPr>
          <p:cNvPr id="6" name="Rectangle 3"/>
          <p:cNvSpPr>
            <a:spLocks noChangeArrowheads="1"/>
          </p:cNvSpPr>
          <p:nvPr/>
        </p:nvSpPr>
        <p:spPr bwMode="auto">
          <a:xfrm>
            <a:off x="1280864" y="1508011"/>
            <a:ext cx="7611616"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else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p>
        </p:txBody>
      </p:sp>
      <p:sp>
        <p:nvSpPr>
          <p:cNvPr id="7" name="矩形 6"/>
          <p:cNvSpPr>
            <a:spLocks noChangeArrowheads="1"/>
          </p:cNvSpPr>
          <p:nvPr/>
        </p:nvSpPr>
        <p:spPr bwMode="auto">
          <a:xfrm>
            <a:off x="1208856" y="2708920"/>
            <a:ext cx="7720642"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选</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多路选择器。</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条件表达式的值为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时，执行语句</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，条件表达式的值为</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时，执行语句</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sp>
        <p:nvSpPr>
          <p:cNvPr id="10" name="矩形 6"/>
          <p:cNvSpPr>
            <a:spLocks noChangeArrowheads="1"/>
          </p:cNvSpPr>
          <p:nvPr/>
        </p:nvSpPr>
        <p:spPr bwMode="auto">
          <a:xfrm>
            <a:off x="1259632" y="3976484"/>
            <a:ext cx="7720642"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执行的语句有多条时，用</a:t>
            </a:r>
            <a:r>
              <a:rPr lang="en-US" altLang="zh-CN" sz="2200" b="1" dirty="0" err="1">
                <a:solidFill>
                  <a:schemeClr val="accent2"/>
                </a:solidFill>
                <a:latin typeface="Times New Roman" pitchFamily="18" charset="0"/>
                <a:cs typeface="Times New Roman" pitchFamily="18" charset="0"/>
              </a:rPr>
              <a:t>begin_end</a:t>
            </a:r>
            <a:r>
              <a:rPr lang="zh-CN" altLang="en-US" sz="2200" b="1" dirty="0">
                <a:solidFill>
                  <a:schemeClr val="accent2"/>
                </a:solidFill>
                <a:latin typeface="Times New Roman" pitchFamily="18" charset="0"/>
                <a:cs typeface="Times New Roman" pitchFamily="18" charset="0"/>
              </a:rPr>
              <a:t>括起来。</a:t>
            </a:r>
            <a:endParaRPr lang="en-US" altLang="zh-CN" sz="2200" b="1" dirty="0">
              <a:solidFill>
                <a:schemeClr val="accent2"/>
              </a:solidFill>
              <a:latin typeface="Times New Roman" pitchFamily="18" charset="0"/>
              <a:cs typeface="Times New Roman" pitchFamily="18" charset="0"/>
            </a:endParaRPr>
          </a:p>
        </p:txBody>
      </p:sp>
      <p:sp>
        <p:nvSpPr>
          <p:cNvPr id="12" name="Rectangle 3"/>
          <p:cNvSpPr>
            <a:spLocks noChangeArrowheads="1"/>
          </p:cNvSpPr>
          <p:nvPr/>
        </p:nvSpPr>
        <p:spPr bwMode="auto">
          <a:xfrm>
            <a:off x="1331640" y="4494019"/>
            <a:ext cx="7611616" cy="203132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else  begin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3</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end</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dirty="0"/>
          </a:p>
        </p:txBody>
      </p:sp>
    </p:spTree>
    <p:extLst>
      <p:ext uri="{BB962C8B-B14F-4D97-AF65-F5344CB8AC3E}">
        <p14:creationId xmlns:p14="http://schemas.microsoft.com/office/powerpoint/2010/main" val="90159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dissolve">
                                      <p:cBhvr>
                                        <p:cTn id="20" dur="500"/>
                                        <p:tgtEl>
                                          <p:spTgt spid="7">
                                            <p:txEl>
                                              <p:pRg st="0" end="0"/>
                                            </p:txEl>
                                          </p:spTgt>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dissolve">
                                      <p:cBhvr>
                                        <p:cTn id="24" dur="500"/>
                                        <p:tgtEl>
                                          <p:spTgt spid="7">
                                            <p:txEl>
                                              <p:pRg st="1" end="1"/>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6" grpId="0" animBg="1"/>
      <p:bldP spid="10"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if</a:t>
            </a:r>
            <a:r>
              <a:rPr lang="zh-CN" altLang="en-US" sz="2800" b="1" dirty="0">
                <a:solidFill>
                  <a:srgbClr val="0070C0"/>
                </a:solidFill>
                <a:latin typeface="Times New Roman" pitchFamily="18" charset="0"/>
                <a:cs typeface="Times New Roman" pitchFamily="18" charset="0"/>
              </a:rPr>
              <a:t>条件语句</a:t>
            </a:r>
          </a:p>
        </p:txBody>
      </p:sp>
      <p:sp>
        <p:nvSpPr>
          <p:cNvPr id="11" name="矩形 6"/>
          <p:cNvSpPr>
            <a:spLocks noChangeArrowheads="1"/>
          </p:cNvSpPr>
          <p:nvPr/>
        </p:nvSpPr>
        <p:spPr bwMode="auto">
          <a:xfrm>
            <a:off x="1208856" y="1006446"/>
            <a:ext cx="77206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多条件的</a:t>
            </a:r>
            <a:r>
              <a:rPr lang="en-US" altLang="zh-CN" sz="2200" b="1" dirty="0">
                <a:solidFill>
                  <a:schemeClr val="accent2"/>
                </a:solidFill>
                <a:latin typeface="Times New Roman" pitchFamily="18" charset="0"/>
                <a:cs typeface="Times New Roman" pitchFamily="18" charset="0"/>
              </a:rPr>
              <a:t>if</a:t>
            </a:r>
            <a:r>
              <a:rPr lang="zh-CN" altLang="en-US" sz="2200" b="1" dirty="0">
                <a:solidFill>
                  <a:schemeClr val="accent2"/>
                </a:solidFill>
                <a:latin typeface="Times New Roman" pitchFamily="18" charset="0"/>
                <a:cs typeface="Times New Roman" pitchFamily="18" charset="0"/>
              </a:rPr>
              <a:t>条件语句</a:t>
            </a:r>
            <a:endParaRPr lang="en-US" altLang="zh-CN" sz="2200" b="1" dirty="0">
              <a:solidFill>
                <a:schemeClr val="accent2"/>
              </a:solidFill>
              <a:latin typeface="Times New Roman" pitchFamily="18" charset="0"/>
              <a:cs typeface="Times New Roman" pitchFamily="18" charset="0"/>
            </a:endParaRPr>
          </a:p>
        </p:txBody>
      </p:sp>
      <p:sp>
        <p:nvSpPr>
          <p:cNvPr id="6" name="Rectangle 3"/>
          <p:cNvSpPr>
            <a:spLocks noChangeArrowheads="1"/>
          </p:cNvSpPr>
          <p:nvPr/>
        </p:nvSpPr>
        <p:spPr bwMode="auto">
          <a:xfrm>
            <a:off x="1280864" y="1484784"/>
            <a:ext cx="7611616" cy="255454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1)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else  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2)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else  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3)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3;</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else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n;</a:t>
            </a:r>
          </a:p>
        </p:txBody>
      </p:sp>
      <p:sp>
        <p:nvSpPr>
          <p:cNvPr id="7" name="矩形 6"/>
          <p:cNvSpPr>
            <a:spLocks noChangeArrowheads="1"/>
          </p:cNvSpPr>
          <p:nvPr/>
        </p:nvSpPr>
        <p:spPr bwMode="auto">
          <a:xfrm>
            <a:off x="1208856" y="4293096"/>
            <a:ext cx="772064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计算条件表达式</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的值，若为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，执行语句</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，若为</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，计算条件表达式</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的值，条件表达式</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的值若为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，执行语句</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，若为</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，计算条件表达式</a:t>
            </a:r>
            <a:r>
              <a:rPr lang="en-US" altLang="zh-CN" sz="2000" b="1" dirty="0">
                <a:latin typeface="Times New Roman" pitchFamily="18" charset="0"/>
                <a:cs typeface="Times New Roman" pitchFamily="18" charset="0"/>
              </a:rPr>
              <a:t>3</a:t>
            </a:r>
            <a:r>
              <a:rPr lang="zh-CN" altLang="en-US" sz="2000" b="1" dirty="0">
                <a:latin typeface="Times New Roman" pitchFamily="18" charset="0"/>
                <a:cs typeface="Times New Roman" pitchFamily="18" charset="0"/>
              </a:rPr>
              <a:t>，以此方式顺序执行下去，直至完成所有</a:t>
            </a:r>
            <a:r>
              <a:rPr lang="en-US" altLang="zh-CN" sz="2000" b="1" dirty="0">
                <a:latin typeface="Times New Roman" pitchFamily="18" charset="0"/>
                <a:cs typeface="Times New Roman" pitchFamily="18" charset="0"/>
              </a:rPr>
              <a:t>if</a:t>
            </a:r>
            <a:r>
              <a:rPr lang="zh-CN" altLang="en-US" sz="2000" b="1" dirty="0">
                <a:latin typeface="Times New Roman" pitchFamily="18" charset="0"/>
                <a:cs typeface="Times New Roman" pitchFamily="18" charset="0"/>
              </a:rPr>
              <a:t>条件语句。</a:t>
            </a:r>
            <a:endParaRPr lang="en-US" altLang="zh-CN" sz="2000" b="1" dirty="0">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dirty="0"/>
          </a:p>
        </p:txBody>
      </p:sp>
    </p:spTree>
    <p:extLst>
      <p:ext uri="{BB962C8B-B14F-4D97-AF65-F5344CB8AC3E}">
        <p14:creationId xmlns:p14="http://schemas.microsoft.com/office/powerpoint/2010/main" val="35941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、过程赋值语句</a:t>
            </a:r>
          </a:p>
        </p:txBody>
      </p:sp>
      <p:sp>
        <p:nvSpPr>
          <p:cNvPr id="7" name="矩形 6"/>
          <p:cNvSpPr>
            <a:spLocks noChangeArrowheads="1"/>
          </p:cNvSpPr>
          <p:nvPr/>
        </p:nvSpPr>
        <p:spPr bwMode="auto">
          <a:xfrm>
            <a:off x="1208856" y="989376"/>
            <a:ext cx="7720642" cy="461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30000"/>
              </a:lnSpc>
              <a:spcBef>
                <a:spcPts val="0"/>
              </a:spcBef>
              <a:spcAft>
                <a:spcPts val="1200"/>
              </a:spcAft>
              <a:buClr>
                <a:schemeClr val="tx1"/>
              </a:buClr>
              <a:buFont typeface="Wingdings" panose="05000000000000000000" pitchFamily="2" charset="2"/>
              <a:buChar char="Ø"/>
            </a:pPr>
            <a:r>
              <a:rPr lang="zh-CN" altLang="en-US" sz="2000" b="1" dirty="0">
                <a:solidFill>
                  <a:srgbClr val="0000FF"/>
                </a:solidFill>
                <a:latin typeface="Times New Roman" pitchFamily="18" charset="0"/>
                <a:cs typeface="Times New Roman" pitchFamily="18" charset="0"/>
              </a:rPr>
              <a:t>阻塞式赋值</a:t>
            </a:r>
            <a:r>
              <a:rPr lang="zh-CN" altLang="en-US" sz="2000" b="1" dirty="0">
                <a:latin typeface="Times New Roman" pitchFamily="18" charset="0"/>
                <a:cs typeface="Times New Roman" pitchFamily="18" charset="0"/>
              </a:rPr>
              <a:t>：赋值符号是“</a:t>
            </a:r>
            <a:r>
              <a:rPr lang="en-US" altLang="zh-CN"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609750" indent="-216000" eaLnBrk="1" hangingPunct="1">
              <a:lnSpc>
                <a:spcPct val="130000"/>
              </a:lnSpc>
              <a:spcBef>
                <a:spcPts val="0"/>
              </a:spcBef>
              <a:spcAft>
                <a:spcPts val="1200"/>
              </a:spcAft>
              <a:buClr>
                <a:schemeClr val="tx1"/>
              </a:buClr>
              <a:buFont typeface="Arial" pitchFamily="34" charset="0"/>
              <a:buChar char="•"/>
            </a:pPr>
            <a:r>
              <a:rPr lang="zh-CN" altLang="en-US" sz="1800" b="1" dirty="0">
                <a:latin typeface="Times New Roman" pitchFamily="18" charset="0"/>
                <a:cs typeface="Times New Roman" pitchFamily="18" charset="0"/>
              </a:rPr>
              <a:t>一旦执行完当前的赋值语句，赋值目标变量</a:t>
            </a:r>
            <a:r>
              <a:rPr lang="zh-CN" altLang="en-US" sz="1800" b="1" dirty="0">
                <a:solidFill>
                  <a:srgbClr val="FF0000"/>
                </a:solidFill>
                <a:latin typeface="Times New Roman" pitchFamily="18" charset="0"/>
                <a:cs typeface="Times New Roman" pitchFamily="18" charset="0"/>
              </a:rPr>
              <a:t>即刻</a:t>
            </a:r>
            <a:r>
              <a:rPr lang="zh-CN" altLang="en-US" sz="1800" b="1" dirty="0">
                <a:latin typeface="Times New Roman" pitchFamily="18" charset="0"/>
                <a:cs typeface="Times New Roman" pitchFamily="18" charset="0"/>
              </a:rPr>
              <a:t>获得来自等号右侧表达式的计算值。</a:t>
            </a:r>
            <a:endParaRPr lang="en-US" altLang="zh-CN" sz="1800" b="1" dirty="0">
              <a:latin typeface="Times New Roman" pitchFamily="18" charset="0"/>
              <a:cs typeface="Times New Roman" pitchFamily="18" charset="0"/>
            </a:endParaRPr>
          </a:p>
          <a:p>
            <a:pPr marL="609750" indent="-216000" eaLnBrk="1" hangingPunct="1">
              <a:lnSpc>
                <a:spcPct val="130000"/>
              </a:lnSpc>
              <a:spcBef>
                <a:spcPts val="0"/>
              </a:spcBef>
              <a:spcAft>
                <a:spcPts val="1800"/>
              </a:spcAft>
              <a:buClr>
                <a:schemeClr val="tx1"/>
              </a:buClr>
              <a:buFont typeface="Arial" pitchFamily="34" charset="0"/>
              <a:buChar char="•"/>
            </a:pPr>
            <a:r>
              <a:rPr lang="zh-CN" altLang="en-US" sz="1800" b="1" dirty="0">
                <a:latin typeface="Times New Roman" pitchFamily="18" charset="0"/>
                <a:cs typeface="Times New Roman" pitchFamily="18" charset="0"/>
              </a:rPr>
              <a:t>若一个块语句中含多条阻塞式赋值语句，当执行到其中某条赋值语句时，</a:t>
            </a:r>
            <a:r>
              <a:rPr lang="zh-CN" altLang="en-US" sz="1800" b="1" dirty="0">
                <a:solidFill>
                  <a:srgbClr val="FF0000"/>
                </a:solidFill>
                <a:latin typeface="Times New Roman" pitchFamily="18" charset="0"/>
                <a:cs typeface="Times New Roman" pitchFamily="18" charset="0"/>
              </a:rPr>
              <a:t>其他语句被禁止执行</a:t>
            </a:r>
            <a:r>
              <a:rPr lang="zh-CN" altLang="en-US" sz="1800" b="1" dirty="0">
                <a:latin typeface="Times New Roman" pitchFamily="18" charset="0"/>
                <a:cs typeface="Times New Roman" pitchFamily="18" charset="0"/>
              </a:rPr>
              <a:t>，这时其他语句如同被阻塞了一样。</a:t>
            </a:r>
            <a:endParaRPr lang="en-US" altLang="zh-CN" sz="1800" b="1" dirty="0">
              <a:latin typeface="Times New Roman" pitchFamily="18" charset="0"/>
              <a:cs typeface="Times New Roman" pitchFamily="18" charset="0"/>
            </a:endParaRPr>
          </a:p>
          <a:p>
            <a:pPr marL="342000" eaLnBrk="1" hangingPunct="1">
              <a:lnSpc>
                <a:spcPct val="130000"/>
              </a:lnSpc>
              <a:spcBef>
                <a:spcPts val="0"/>
              </a:spcBef>
              <a:spcAft>
                <a:spcPts val="1200"/>
              </a:spcAft>
              <a:buClr>
                <a:schemeClr val="tx1"/>
              </a:buClr>
              <a:buFont typeface="Wingdings" panose="05000000000000000000" pitchFamily="2" charset="2"/>
              <a:buChar char="Ø"/>
            </a:pPr>
            <a:r>
              <a:rPr lang="zh-CN" altLang="en-US" sz="2000" b="1" dirty="0">
                <a:solidFill>
                  <a:srgbClr val="0000FF"/>
                </a:solidFill>
                <a:latin typeface="Times New Roman" pitchFamily="18" charset="0"/>
                <a:cs typeface="Times New Roman" pitchFamily="18" charset="0"/>
              </a:rPr>
              <a:t>非阻塞式赋值</a:t>
            </a:r>
            <a:r>
              <a:rPr lang="zh-CN" altLang="en-US" sz="2000" b="1" dirty="0">
                <a:latin typeface="Times New Roman" pitchFamily="18" charset="0"/>
                <a:cs typeface="Times New Roman" pitchFamily="18" charset="0"/>
              </a:rPr>
              <a:t>：赋值符号是“</a:t>
            </a:r>
            <a:r>
              <a:rPr lang="en-US" altLang="zh-CN" sz="2000" b="1" dirty="0">
                <a:solidFill>
                  <a:srgbClr val="FF0000"/>
                </a:solidFill>
                <a:latin typeface="Times New Roman" pitchFamily="18" charset="0"/>
                <a:cs typeface="Times New Roman" pitchFamily="18" charset="0"/>
              </a:rPr>
              <a:t>&lt;=</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609750" indent="-285750" eaLnBrk="1" hangingPunct="1">
              <a:lnSpc>
                <a:spcPct val="130000"/>
              </a:lnSpc>
              <a:spcBef>
                <a:spcPts val="0"/>
              </a:spcBef>
              <a:spcAft>
                <a:spcPts val="1200"/>
              </a:spcAft>
              <a:buClr>
                <a:schemeClr val="tx1"/>
              </a:buClr>
              <a:buFont typeface="Arial" pitchFamily="34" charset="0"/>
              <a:buChar char="•"/>
            </a:pPr>
            <a:r>
              <a:rPr lang="zh-CN" altLang="en-US" sz="1800" b="1" dirty="0">
                <a:latin typeface="Times New Roman" pitchFamily="18" charset="0"/>
                <a:cs typeface="Times New Roman" pitchFamily="18" charset="0"/>
              </a:rPr>
              <a:t>首先计算右侧表达式的值，然后进入等待时间段，此时允许块中其他赋值语句的执行，</a:t>
            </a:r>
            <a:r>
              <a:rPr lang="zh-CN" altLang="en-US" sz="1800" b="1" dirty="0">
                <a:solidFill>
                  <a:srgbClr val="FF0000"/>
                </a:solidFill>
                <a:latin typeface="Times New Roman" pitchFamily="18" charset="0"/>
                <a:cs typeface="Times New Roman" pitchFamily="18" charset="0"/>
              </a:rPr>
              <a:t>直到块语句执行结束时才整体完成赋值操作</a:t>
            </a:r>
            <a:r>
              <a:rPr lang="zh-CN" altLang="en-US" sz="1800" b="1" dirty="0">
                <a:latin typeface="Times New Roman" pitchFamily="18" charset="0"/>
                <a:cs typeface="Times New Roman" pitchFamily="18" charset="0"/>
              </a:rPr>
              <a:t>。</a:t>
            </a:r>
            <a:endParaRPr lang="en-US" altLang="zh-CN" sz="1800" b="1" dirty="0">
              <a:latin typeface="Times New Roman" pitchFamily="18" charset="0"/>
              <a:cs typeface="Times New Roman" pitchFamily="18" charset="0"/>
            </a:endParaRPr>
          </a:p>
          <a:p>
            <a:pPr marL="609750" indent="-285750" eaLnBrk="1" hangingPunct="1">
              <a:lnSpc>
                <a:spcPct val="130000"/>
              </a:lnSpc>
              <a:spcBef>
                <a:spcPts val="0"/>
              </a:spcBef>
              <a:spcAft>
                <a:spcPts val="1200"/>
              </a:spcAft>
              <a:buClr>
                <a:schemeClr val="tx1"/>
              </a:buClr>
              <a:buFont typeface="Arial" pitchFamily="34" charset="0"/>
              <a:buChar char="•"/>
            </a:pPr>
            <a:r>
              <a:rPr lang="zh-CN" altLang="en-US" sz="1800" b="1" dirty="0">
                <a:latin typeface="Times New Roman" pitchFamily="18" charset="0"/>
                <a:cs typeface="Times New Roman" pitchFamily="18" charset="0"/>
              </a:rPr>
              <a:t>若一个块语句中含多条非阻塞式赋值语句，在执行当前语句时，对于块中的</a:t>
            </a:r>
            <a:r>
              <a:rPr lang="zh-CN" altLang="en-US" sz="1800" b="1" dirty="0">
                <a:solidFill>
                  <a:srgbClr val="FF0000"/>
                </a:solidFill>
                <a:latin typeface="Times New Roman" pitchFamily="18" charset="0"/>
                <a:cs typeface="Times New Roman" pitchFamily="18" charset="0"/>
              </a:rPr>
              <a:t>其他语句的执行情况一律不加限制</a:t>
            </a:r>
            <a:r>
              <a:rPr lang="zh-CN" altLang="en-US" sz="1800" b="1" dirty="0">
                <a:latin typeface="Times New Roman" pitchFamily="18" charset="0"/>
                <a:cs typeface="Times New Roman" pitchFamily="18" charset="0"/>
              </a:rPr>
              <a:t>，不加阻塞。</a:t>
            </a:r>
            <a:endParaRPr lang="en-US" altLang="zh-CN" sz="18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dirty="0"/>
          </a:p>
        </p:txBody>
      </p:sp>
    </p:spTree>
    <p:extLst>
      <p:ext uri="{BB962C8B-B14F-4D97-AF65-F5344CB8AC3E}">
        <p14:creationId xmlns:p14="http://schemas.microsoft.com/office/powerpoint/2010/main" val="29006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dissolve">
                                      <p:cBhvr>
                                        <p:cTn id="16" dur="500"/>
                                        <p:tgtEl>
                                          <p:spTgt spid="7">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dissolve">
                                      <p:cBhvr>
                                        <p:cTn id="19" dur="500"/>
                                        <p:tgtEl>
                                          <p:spTgt spid="7">
                                            <p:txEl>
                                              <p:pRg st="2" end="2"/>
                                            </p:txEl>
                                          </p:spTgt>
                                        </p:tgtEl>
                                      </p:cBhvr>
                                    </p:animEffect>
                                  </p:childTnLst>
                                </p:cTn>
                              </p:par>
                            </p:childTnLst>
                          </p:cTn>
                        </p:par>
                        <p:par>
                          <p:cTn id="20" fill="hold">
                            <p:stCondLst>
                              <p:cond delay="1500"/>
                            </p:stCondLst>
                            <p:childTnLst>
                              <p:par>
                                <p:cTn id="21" presetID="9" presetClass="entr" presetSubtype="0" fill="hold"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dissolve">
                                      <p:cBhvr>
                                        <p:cTn id="26" dur="500"/>
                                        <p:tgtEl>
                                          <p:spTgt spid="7">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dissolve">
                                      <p:cBhvr>
                                        <p:cTn id="29"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、过程赋值语句</a:t>
            </a:r>
          </a:p>
        </p:txBody>
      </p:sp>
      <p:sp>
        <p:nvSpPr>
          <p:cNvPr id="7" name="矩形 6"/>
          <p:cNvSpPr>
            <a:spLocks noChangeArrowheads="1"/>
          </p:cNvSpPr>
          <p:nvPr/>
        </p:nvSpPr>
        <p:spPr bwMode="auto">
          <a:xfrm>
            <a:off x="1208856" y="949417"/>
            <a:ext cx="7467600" cy="354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3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很多情况下，不同的赋值符号将导致不同的电路结构和逻辑功能的综合结果，不能互换。</a:t>
            </a:r>
            <a:endParaRPr lang="en-US" altLang="zh-CN" sz="2000" b="1" dirty="0">
              <a:latin typeface="Times New Roman" pitchFamily="18" charset="0"/>
              <a:cs typeface="Times New Roman" pitchFamily="18" charset="0"/>
            </a:endParaRPr>
          </a:p>
          <a:p>
            <a:pPr marL="342000" eaLnBrk="1" hangingPunct="1">
              <a:lnSpc>
                <a:spcPct val="13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同一过程中对同一变量的赋值，阻塞式赋值和非阻塞式赋值不允许混合使用。</a:t>
            </a:r>
            <a:endParaRPr lang="en-US" altLang="zh-CN" sz="2000" b="1" dirty="0">
              <a:latin typeface="Times New Roman" pitchFamily="18" charset="0"/>
              <a:cs typeface="Times New Roman" pitchFamily="18" charset="0"/>
            </a:endParaRPr>
          </a:p>
          <a:p>
            <a:pPr marL="342000" eaLnBrk="1" hangingPunct="1">
              <a:lnSpc>
                <a:spcPct val="13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rPr>
              <a:t>=</a:t>
            </a:r>
            <a:r>
              <a:rPr lang="zh-CN" altLang="en-US" sz="2000" b="1" dirty="0">
                <a:latin typeface="Times New Roman" pitchFamily="18" charset="0"/>
                <a:cs typeface="Times New Roman" pitchFamily="18" charset="0"/>
              </a:rPr>
              <a:t>”可用于</a:t>
            </a:r>
            <a:r>
              <a:rPr lang="zh-CN" altLang="en-US" sz="2000" b="1" dirty="0">
                <a:solidFill>
                  <a:srgbClr val="0000FF"/>
                </a:solidFill>
                <a:latin typeface="Times New Roman" pitchFamily="18" charset="0"/>
                <a:cs typeface="Times New Roman" pitchFamily="18" charset="0"/>
              </a:rPr>
              <a:t>连续赋值语句</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）和</a:t>
            </a:r>
            <a:r>
              <a:rPr lang="zh-CN" altLang="en-US" sz="2000" b="1" dirty="0">
                <a:solidFill>
                  <a:srgbClr val="0000FF"/>
                </a:solidFill>
                <a:latin typeface="Times New Roman" pitchFamily="18" charset="0"/>
                <a:cs typeface="Times New Roman" pitchFamily="18" charset="0"/>
              </a:rPr>
              <a:t>过程阻塞式赋值语句</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3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rPr>
              <a:t>&lt;=</a:t>
            </a:r>
            <a:r>
              <a:rPr lang="zh-CN" altLang="en-US" sz="2000" b="1" dirty="0">
                <a:latin typeface="Times New Roman" pitchFamily="18" charset="0"/>
                <a:cs typeface="Times New Roman" pitchFamily="18" charset="0"/>
              </a:rPr>
              <a:t>”只能用于</a:t>
            </a:r>
            <a:r>
              <a:rPr lang="zh-CN" altLang="en-US" sz="2000" b="1" dirty="0">
                <a:solidFill>
                  <a:srgbClr val="0000FF"/>
                </a:solidFill>
                <a:latin typeface="Times New Roman" pitchFamily="18" charset="0"/>
                <a:cs typeface="Times New Roman" pitchFamily="18" charset="0"/>
              </a:rPr>
              <a:t>过程非阻式塞赋值语句</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always</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dirty="0"/>
          </a:p>
        </p:txBody>
      </p:sp>
    </p:spTree>
    <p:extLst>
      <p:ext uri="{BB962C8B-B14F-4D97-AF65-F5344CB8AC3E}">
        <p14:creationId xmlns:p14="http://schemas.microsoft.com/office/powerpoint/2010/main" val="402804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dissolv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1295968"/>
            <a:ext cx="7720642" cy="3543205"/>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3"/>
          <p:cNvSpPr>
            <a:spLocks noChangeArrowheads="1"/>
          </p:cNvSpPr>
          <p:nvPr/>
        </p:nvSpPr>
        <p:spPr bwMode="auto">
          <a:xfrm>
            <a:off x="1175132" y="24148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、数据类型表示方式</a:t>
            </a:r>
          </a:p>
        </p:txBody>
      </p:sp>
      <p:sp>
        <p:nvSpPr>
          <p:cNvPr id="7" name="矩形 6"/>
          <p:cNvSpPr>
            <a:spLocks noChangeArrowheads="1"/>
          </p:cNvSpPr>
          <p:nvPr/>
        </p:nvSpPr>
        <p:spPr bwMode="auto">
          <a:xfrm>
            <a:off x="1208856" y="764704"/>
            <a:ext cx="7720642"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18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具备通过赋值操作达到自动转换数据类型的功能。</a:t>
            </a:r>
            <a:endParaRPr lang="en-US" altLang="zh-CN" sz="2000" b="1" dirty="0">
              <a:latin typeface="Times New Roman" pitchFamily="18" charset="0"/>
              <a:cs typeface="Times New Roman" pitchFamily="18" charset="0"/>
            </a:endParaRPr>
          </a:p>
          <a:p>
            <a:pPr marL="0" indent="0" eaLnBrk="1" hangingPunct="1">
              <a:spcBef>
                <a:spcPts val="0"/>
              </a:spcBef>
              <a:spcAft>
                <a:spcPts val="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reg</a:t>
            </a:r>
            <a:r>
              <a:rPr lang="en-US" altLang="zh-CN" sz="2000" b="1" dirty="0">
                <a:latin typeface="Times New Roman" pitchFamily="18" charset="0"/>
                <a:cs typeface="Times New Roman" pitchFamily="18" charset="0"/>
              </a:rPr>
              <a:t> [1: 0]SEL;</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SEL={S1, S0};</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else  if (SEL==2)  Y=C;	</a:t>
            </a:r>
            <a:r>
              <a:rPr kumimoji="1" lang="en-US" altLang="zh-CN" sz="2000" b="1" dirty="0">
                <a:solidFill>
                  <a:schemeClr val="accent6">
                    <a:lumMod val="50000"/>
                  </a:schemeClr>
                </a:solidFill>
                <a:latin typeface="Times New Roman" pitchFamily="18" charset="0"/>
                <a:cs typeface="Times New Roman" pitchFamily="18" charset="0"/>
              </a:rPr>
              <a:t>//SEL</a:t>
            </a:r>
            <a:r>
              <a:rPr kumimoji="1" lang="zh-CN" altLang="en-US" sz="2000" b="1" dirty="0">
                <a:solidFill>
                  <a:schemeClr val="accent6">
                    <a:lumMod val="50000"/>
                  </a:schemeClr>
                </a:solidFill>
                <a:latin typeface="Times New Roman" pitchFamily="18" charset="0"/>
                <a:cs typeface="Times New Roman" pitchFamily="18" charset="0"/>
              </a:rPr>
              <a:t>是</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位二进制矢量，</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是十进</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制整数类型，对于这种不匹配情</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况，综合器会自动匹配，将右侧</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表达式转换成左侧同类型数据，</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即</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转换成二进制数</a:t>
            </a:r>
            <a:r>
              <a:rPr kumimoji="1" lang="en-US" altLang="zh-CN" sz="2000" b="1" dirty="0">
                <a:solidFill>
                  <a:schemeClr val="accent6">
                    <a:lumMod val="50000"/>
                  </a:schemeClr>
                </a:solidFill>
                <a:latin typeface="Times New Roman" pitchFamily="18" charset="0"/>
                <a:cs typeface="Times New Roman" pitchFamily="18" charset="0"/>
              </a:rPr>
              <a:t>2'b10</a:t>
            </a:r>
            <a:r>
              <a:rPr kumimoji="1" lang="zh-CN" altLang="en-US" sz="2000" b="1" dirty="0">
                <a:solidFill>
                  <a:schemeClr val="accent6">
                    <a:lumMod val="50000"/>
                  </a:schemeClr>
                </a:solidFill>
                <a:latin typeface="Times New Roman" pitchFamily="18" charset="0"/>
                <a:cs typeface="Times New Roman" pitchFamily="18" charset="0"/>
              </a:rPr>
              <a:t>。所以</a:t>
            </a:r>
            <a:r>
              <a:rPr kumimoji="1" lang="en-US" altLang="zh-CN" sz="2000" b="1" dirty="0">
                <a:solidFill>
                  <a:schemeClr val="accent6">
                    <a:lumMod val="50000"/>
                  </a:schemeClr>
                </a:solidFill>
                <a:latin typeface="Times New Roman" pitchFamily="18" charset="0"/>
                <a:cs typeface="Times New Roman" pitchFamily="18" charset="0"/>
              </a:rPr>
              <a:t>				  {S1, S0}==2'b10</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(SEL==2)</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(SEL==2'D2)</a:t>
            </a:r>
            <a:r>
              <a:rPr kumimoji="1" lang="zh-CN" altLang="en-US" sz="2000" b="1" dirty="0">
                <a:solidFill>
                  <a:schemeClr val="accent6">
                    <a:lumMod val="50000"/>
                  </a:schemeClr>
                </a:solidFill>
                <a:latin typeface="Times New Roman" pitchFamily="18" charset="0"/>
                <a:cs typeface="Times New Roman" pitchFamily="18" charset="0"/>
              </a:rPr>
              <a:t>三式含义相同。</a:t>
            </a:r>
            <a:endParaRPr lang="en-US" altLang="zh-CN" sz="2000" b="1" dirty="0">
              <a:latin typeface="Times New Roman" pitchFamily="18" charset="0"/>
              <a:cs typeface="Times New Roman" pitchFamily="18" charset="0"/>
            </a:endParaRPr>
          </a:p>
        </p:txBody>
      </p:sp>
      <p:sp>
        <p:nvSpPr>
          <p:cNvPr id="11" name="矩形 10"/>
          <p:cNvSpPr>
            <a:spLocks noChangeArrowheads="1"/>
          </p:cNvSpPr>
          <p:nvPr/>
        </p:nvSpPr>
        <p:spPr bwMode="auto">
          <a:xfrm>
            <a:off x="1187624" y="5019736"/>
            <a:ext cx="7720642" cy="128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3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赋值结果的</a:t>
            </a:r>
            <a:r>
              <a:rPr lang="zh-CN" altLang="en-US" sz="2000" b="1" dirty="0">
                <a:solidFill>
                  <a:srgbClr val="0000FF"/>
                </a:solidFill>
                <a:latin typeface="Times New Roman" pitchFamily="18" charset="0"/>
                <a:cs typeface="Times New Roman" pitchFamily="18" charset="0"/>
              </a:rPr>
              <a:t>位宽</a:t>
            </a:r>
            <a:r>
              <a:rPr lang="zh-CN" altLang="en-US" sz="2000" b="1" dirty="0">
                <a:latin typeface="Times New Roman" pitchFamily="18" charset="0"/>
                <a:cs typeface="Times New Roman" pitchFamily="18" charset="0"/>
              </a:rPr>
              <a:t>由操作表达式左端的</a:t>
            </a:r>
            <a:r>
              <a:rPr lang="zh-CN" altLang="en-US" sz="2000" b="1" dirty="0">
                <a:solidFill>
                  <a:srgbClr val="0000FF"/>
                </a:solidFill>
                <a:latin typeface="Times New Roman" pitchFamily="18" charset="0"/>
                <a:cs typeface="Times New Roman" pitchFamily="18" charset="0"/>
              </a:rPr>
              <a:t>赋值目标信号</a:t>
            </a:r>
            <a:r>
              <a:rPr lang="zh-CN" altLang="en-US" sz="2000" b="1" dirty="0">
                <a:latin typeface="Times New Roman" pitchFamily="18" charset="0"/>
                <a:cs typeface="Times New Roman" pitchFamily="18" charset="0"/>
              </a:rPr>
              <a:t>的位宽来决定。</a:t>
            </a:r>
            <a:endParaRPr lang="en-US" altLang="zh-CN" sz="2000" b="1" dirty="0">
              <a:latin typeface="Times New Roman" pitchFamily="18" charset="0"/>
              <a:cs typeface="Times New Roman" pitchFamily="18" charset="0"/>
            </a:endParaRPr>
          </a:p>
          <a:p>
            <a:pPr marL="540000" indent="-216000" eaLnBrk="1" hangingPunct="1">
              <a:lnSpc>
                <a:spcPct val="130000"/>
              </a:lnSpc>
              <a:spcBef>
                <a:spcPts val="0"/>
              </a:spcBef>
              <a:spcAft>
                <a:spcPts val="300"/>
              </a:spcAft>
              <a:buClr>
                <a:schemeClr val="tx1"/>
              </a:buClr>
              <a:buFont typeface="Times New Roman" pitchFamily="18" charset="0"/>
              <a:buChar char="−"/>
            </a:pPr>
            <a:r>
              <a:rPr lang="zh-CN" altLang="en-US" sz="1800" b="1" dirty="0">
                <a:latin typeface="Times New Roman" pitchFamily="18" charset="0"/>
                <a:cs typeface="Times New Roman" pitchFamily="18" charset="0"/>
              </a:rPr>
              <a:t>右侧表达式位数</a:t>
            </a:r>
            <a:r>
              <a:rPr lang="en-US" altLang="zh-CN" sz="1800" b="1" dirty="0">
                <a:solidFill>
                  <a:srgbClr val="0000FF"/>
                </a:solidFill>
                <a:latin typeface="Times New Roman" pitchFamily="18" charset="0"/>
                <a:cs typeface="Times New Roman" pitchFamily="18" charset="0"/>
              </a:rPr>
              <a:t>&lt;</a:t>
            </a:r>
            <a:r>
              <a:rPr lang="zh-CN" altLang="en-US" sz="1800" b="1" dirty="0">
                <a:latin typeface="Times New Roman" pitchFamily="18" charset="0"/>
                <a:cs typeface="Times New Roman" pitchFamily="18" charset="0"/>
              </a:rPr>
              <a:t>左侧目标变量位数，</a:t>
            </a:r>
            <a:r>
              <a:rPr lang="zh-CN" altLang="en-US" sz="1800" b="1" dirty="0">
                <a:solidFill>
                  <a:srgbClr val="0000FF"/>
                </a:solidFill>
                <a:latin typeface="Times New Roman" pitchFamily="18" charset="0"/>
                <a:cs typeface="Times New Roman" pitchFamily="18" charset="0"/>
              </a:rPr>
              <a:t>高位补</a:t>
            </a:r>
            <a:r>
              <a:rPr lang="en-US" altLang="zh-CN" sz="1800" b="1" dirty="0">
                <a:solidFill>
                  <a:srgbClr val="0000FF"/>
                </a:solidFill>
                <a:latin typeface="Times New Roman" pitchFamily="18" charset="0"/>
                <a:cs typeface="Times New Roman" pitchFamily="18" charset="0"/>
              </a:rPr>
              <a:t>0</a:t>
            </a:r>
            <a:r>
              <a:rPr lang="zh-CN" altLang="en-US" sz="1800" b="1" dirty="0">
                <a:latin typeface="Times New Roman" pitchFamily="18" charset="0"/>
                <a:cs typeface="Times New Roman" pitchFamily="18" charset="0"/>
              </a:rPr>
              <a:t>。</a:t>
            </a:r>
            <a:endParaRPr lang="en-US" altLang="zh-CN" sz="1800" b="1" dirty="0">
              <a:latin typeface="Times New Roman" pitchFamily="18" charset="0"/>
              <a:cs typeface="Times New Roman" pitchFamily="18" charset="0"/>
            </a:endParaRPr>
          </a:p>
          <a:p>
            <a:pPr marL="540000" indent="-216000" eaLnBrk="1" hangingPunct="1">
              <a:lnSpc>
                <a:spcPct val="130000"/>
              </a:lnSpc>
              <a:spcBef>
                <a:spcPts val="0"/>
              </a:spcBef>
              <a:spcAft>
                <a:spcPts val="300"/>
              </a:spcAft>
              <a:buClr>
                <a:schemeClr val="tx1"/>
              </a:buClr>
              <a:buFont typeface="Times New Roman" pitchFamily="18" charset="0"/>
              <a:buChar char="−"/>
            </a:pPr>
            <a:r>
              <a:rPr lang="zh-CN" altLang="en-US" sz="1800" b="1" dirty="0">
                <a:latin typeface="Times New Roman" pitchFamily="18" charset="0"/>
                <a:cs typeface="Times New Roman" pitchFamily="18" charset="0"/>
              </a:rPr>
              <a:t>右侧表达式位数</a:t>
            </a:r>
            <a:r>
              <a:rPr lang="en-US" altLang="zh-CN" sz="1800" b="1" dirty="0">
                <a:solidFill>
                  <a:srgbClr val="0000FF"/>
                </a:solidFill>
                <a:latin typeface="Times New Roman" pitchFamily="18" charset="0"/>
                <a:cs typeface="Times New Roman" pitchFamily="18" charset="0"/>
              </a:rPr>
              <a:t>&gt;</a:t>
            </a:r>
            <a:r>
              <a:rPr lang="zh-CN" altLang="en-US" sz="1800" b="1" dirty="0">
                <a:latin typeface="Times New Roman" pitchFamily="18" charset="0"/>
                <a:cs typeface="Times New Roman" pitchFamily="18" charset="0"/>
              </a:rPr>
              <a:t>左侧目标变量位数，</a:t>
            </a:r>
            <a:r>
              <a:rPr lang="zh-CN" altLang="en-US" sz="1800" b="1" dirty="0">
                <a:solidFill>
                  <a:srgbClr val="0000FF"/>
                </a:solidFill>
                <a:latin typeface="Times New Roman" pitchFamily="18" charset="0"/>
                <a:cs typeface="Times New Roman" pitchFamily="18" charset="0"/>
              </a:rPr>
              <a:t>保留低位</a:t>
            </a:r>
            <a:r>
              <a:rPr lang="zh-CN" altLang="en-US" sz="1800" b="1" dirty="0">
                <a:latin typeface="Times New Roman" pitchFamily="18" charset="0"/>
                <a:cs typeface="Times New Roman" pitchFamily="18" charset="0"/>
              </a:rPr>
              <a:t>，</a:t>
            </a:r>
            <a:r>
              <a:rPr lang="zh-CN" altLang="en-US" sz="1800" b="1" dirty="0">
                <a:solidFill>
                  <a:srgbClr val="0000FF"/>
                </a:solidFill>
                <a:latin typeface="Times New Roman" pitchFamily="18" charset="0"/>
                <a:cs typeface="Times New Roman" pitchFamily="18" charset="0"/>
              </a:rPr>
              <a:t>删除高位</a:t>
            </a:r>
            <a:r>
              <a:rPr lang="zh-CN" altLang="en-US" sz="1800" b="1" dirty="0">
                <a:latin typeface="Times New Roman" pitchFamily="18" charset="0"/>
                <a:cs typeface="Times New Roman" pitchFamily="18" charset="0"/>
              </a:rPr>
              <a:t>。</a:t>
            </a:r>
            <a:endParaRPr lang="en-US" altLang="zh-CN" sz="1800" b="1" dirty="0">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dirty="0"/>
          </a:p>
        </p:txBody>
      </p:sp>
    </p:spTree>
    <p:extLst>
      <p:ext uri="{BB962C8B-B14F-4D97-AF65-F5344CB8AC3E}">
        <p14:creationId xmlns:p14="http://schemas.microsoft.com/office/powerpoint/2010/main" val="323363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dissolve">
                                      <p:cBhvr>
                                        <p:cTn id="14" dur="500"/>
                                        <p:tgtEl>
                                          <p:spTgt spid="11">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dissolve">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§3.2.4 4</a:t>
            </a:r>
            <a:r>
              <a:rPr lang="zh-CN" altLang="en-US" sz="3000" b="1" dirty="0">
                <a:solidFill>
                  <a:srgbClr val="000000"/>
                </a:solidFill>
                <a:latin typeface="Times New Roman" pitchFamily="18" charset="0"/>
                <a:cs typeface="Times New Roman" pitchFamily="18" charset="0"/>
              </a:rPr>
              <a:t>选</a:t>
            </a:r>
            <a:r>
              <a:rPr lang="en-US" altLang="zh-CN" sz="3000" b="1" dirty="0">
                <a:solidFill>
                  <a:srgbClr val="000000"/>
                </a:solidFill>
                <a:latin typeface="Times New Roman" pitchFamily="18" charset="0"/>
                <a:cs typeface="Times New Roman" pitchFamily="18" charset="0"/>
              </a:rPr>
              <a:t>1</a:t>
            </a:r>
            <a:r>
              <a:rPr lang="zh-CN" altLang="en-US" sz="3000" b="1" dirty="0">
                <a:solidFill>
                  <a:srgbClr val="000000"/>
                </a:solidFill>
                <a:latin typeface="Times New Roman" pitchFamily="18" charset="0"/>
                <a:cs typeface="Times New Roman" pitchFamily="18" charset="0"/>
              </a:rPr>
              <a:t>多路选择器及条件语句表述方式</a:t>
            </a:r>
          </a:p>
        </p:txBody>
      </p:sp>
      <p:sp>
        <p:nvSpPr>
          <p:cNvPr id="23" name="Text Box 9"/>
          <p:cNvSpPr txBox="1">
            <a:spLocks noChangeArrowheads="1"/>
          </p:cNvSpPr>
          <p:nvPr/>
        </p:nvSpPr>
        <p:spPr bwMode="auto">
          <a:xfrm>
            <a:off x="1115617" y="1166083"/>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3-5</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1331640" y="1776873"/>
            <a:ext cx="7599921"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(A, B, C, D, S1, S0, Y);</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 C, D, S1, S0;   output Y;</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[1: 0]  SEL;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Y;</a:t>
            </a:r>
          </a:p>
          <a:p>
            <a:pPr eaLnBrk="0" hangingPunct="0"/>
            <a:r>
              <a:rPr kumimoji="1" lang="en-US" altLang="zh-CN" sz="2000" b="1" dirty="0">
                <a:solidFill>
                  <a:srgbClr val="000000"/>
                </a:solidFill>
                <a:latin typeface="Times New Roman" pitchFamily="18" charset="0"/>
                <a:cs typeface="Times New Roman" pitchFamily="18" charset="0"/>
              </a:rPr>
              <a:t>    always @ (A, B, C, D, SEL)	</a:t>
            </a:r>
            <a:r>
              <a:rPr kumimoji="1" lang="en-US" altLang="zh-CN" sz="2000" b="1" dirty="0">
                <a:solidFill>
                  <a:schemeClr val="accent6">
                    <a:lumMod val="50000"/>
                  </a:schemeClr>
                </a:solidFill>
                <a:latin typeface="Times New Roman" pitchFamily="18" charset="0"/>
                <a:cs typeface="Times New Roman" pitchFamily="18" charset="0"/>
              </a:rPr>
              <a:t> </a:t>
            </a:r>
          </a:p>
          <a:p>
            <a:pPr eaLnBrk="0" hangingPunct="0"/>
            <a:r>
              <a:rPr kumimoji="1" lang="en-US" altLang="zh-CN" sz="2000" b="1" dirty="0">
                <a:solidFill>
                  <a:srgbClr val="000000"/>
                </a:solidFill>
                <a:latin typeface="Times New Roman" pitchFamily="18" charset="0"/>
                <a:cs typeface="Times New Roman" pitchFamily="18" charset="0"/>
              </a:rPr>
              <a:t>          begin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块语句起始</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SEL={S1, S0};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把</a:t>
            </a:r>
            <a:r>
              <a:rPr kumimoji="1" lang="en-US" altLang="zh-CN" sz="2000" b="1" dirty="0">
                <a:solidFill>
                  <a:schemeClr val="accent6">
                    <a:lumMod val="50000"/>
                  </a:schemeClr>
                </a:solidFill>
                <a:latin typeface="Times New Roman" pitchFamily="18" charset="0"/>
                <a:cs typeface="Times New Roman" pitchFamily="18" charset="0"/>
              </a:rPr>
              <a:t>S1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S0</a:t>
            </a:r>
            <a:r>
              <a:rPr kumimoji="1" lang="zh-CN" altLang="en-US" sz="2000" b="1" dirty="0">
                <a:solidFill>
                  <a:schemeClr val="accent6">
                    <a:lumMod val="50000"/>
                  </a:schemeClr>
                </a:solidFill>
                <a:latin typeface="Times New Roman" pitchFamily="18" charset="0"/>
                <a:cs typeface="Times New Roman" pitchFamily="18" charset="0"/>
              </a:rPr>
              <a:t>并位为</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元素矢量变量</a:t>
            </a:r>
            <a:r>
              <a:rPr kumimoji="1" lang="en-US" altLang="zh-CN" sz="2000" b="1" dirty="0">
                <a:solidFill>
                  <a:schemeClr val="accent6">
                    <a:lumMod val="50000"/>
                  </a:schemeClr>
                </a:solidFill>
                <a:latin typeface="Times New Roman" pitchFamily="18" charset="0"/>
                <a:cs typeface="Times New Roman" pitchFamily="18" charset="0"/>
              </a:rPr>
              <a:t>				    SEL [1: 0]</a:t>
            </a:r>
          </a:p>
          <a:p>
            <a:pPr eaLnBrk="0" hangingPunct="0"/>
            <a:r>
              <a:rPr kumimoji="1" lang="en-US" altLang="zh-CN" sz="2000" b="1" dirty="0">
                <a:solidFill>
                  <a:srgbClr val="000000"/>
                </a:solidFill>
                <a:latin typeface="Times New Roman" pitchFamily="18" charset="0"/>
                <a:cs typeface="Times New Roman" pitchFamily="18" charset="0"/>
              </a:rPr>
              <a:t>	if (SEL==0)  Y=A;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SEL==0</a:t>
            </a:r>
            <a:r>
              <a:rPr kumimoji="1" lang="zh-CN" altLang="en-US" sz="2000" b="1" dirty="0">
                <a:solidFill>
                  <a:schemeClr val="accent6">
                    <a:lumMod val="50000"/>
                  </a:schemeClr>
                </a:solidFill>
                <a:latin typeface="Times New Roman" pitchFamily="18" charset="0"/>
                <a:cs typeface="Times New Roman" pitchFamily="18" charset="0"/>
              </a:rPr>
              <a:t>成立，即</a:t>
            </a:r>
            <a:r>
              <a:rPr kumimoji="1" lang="en-US" altLang="zh-CN" sz="2000" b="1" dirty="0">
                <a:solidFill>
                  <a:schemeClr val="accent6">
                    <a:lumMod val="50000"/>
                  </a:schemeClr>
                </a:solidFill>
                <a:latin typeface="Times New Roman" pitchFamily="18" charset="0"/>
                <a:cs typeface="Times New Roman" pitchFamily="18" charset="0"/>
              </a:rPr>
              <a:t>(SEL==0)=1				    </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Y=A</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    else  if (SEL==1)  Y=B;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(SEL==1)</a:t>
            </a:r>
            <a:r>
              <a:rPr kumimoji="1" lang="zh-CN" altLang="en-US" sz="2000" b="1" dirty="0">
                <a:solidFill>
                  <a:schemeClr val="accent6">
                    <a:lumMod val="50000"/>
                  </a:schemeClr>
                </a:solidFill>
                <a:latin typeface="Times New Roman" pitchFamily="18" charset="0"/>
                <a:cs typeface="Times New Roman" pitchFamily="18" charset="0"/>
              </a:rPr>
              <a:t>为真，</a:t>
            </a:r>
            <a:r>
              <a:rPr kumimoji="1" lang="en-US" altLang="zh-CN" sz="2000" b="1" dirty="0">
                <a:solidFill>
                  <a:schemeClr val="accent6">
                    <a:lumMod val="50000"/>
                  </a:schemeClr>
                </a:solidFill>
                <a:latin typeface="Times New Roman" pitchFamily="18" charset="0"/>
                <a:cs typeface="Times New Roman" pitchFamily="18" charset="0"/>
              </a:rPr>
              <a:t>Y=B</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if (SEL==2)  Y=C;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(SEL==2)</a:t>
            </a:r>
            <a:r>
              <a:rPr kumimoji="1" lang="zh-CN" altLang="en-US" sz="2000" b="1" dirty="0">
                <a:solidFill>
                  <a:schemeClr val="accent6">
                    <a:lumMod val="50000"/>
                  </a:schemeClr>
                </a:solidFill>
                <a:latin typeface="Times New Roman" pitchFamily="18" charset="0"/>
                <a:cs typeface="Times New Roman" pitchFamily="18" charset="0"/>
              </a:rPr>
              <a:t>为真，</a:t>
            </a:r>
            <a:r>
              <a:rPr kumimoji="1" lang="en-US" altLang="zh-CN" sz="2000" b="1" dirty="0">
                <a:solidFill>
                  <a:schemeClr val="accent6">
                    <a:lumMod val="50000"/>
                  </a:schemeClr>
                </a:solidFill>
                <a:latin typeface="Times New Roman" pitchFamily="18" charset="0"/>
                <a:cs typeface="Times New Roman" pitchFamily="18" charset="0"/>
              </a:rPr>
              <a:t>Y=C</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Y=D;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(SEL==3)</a:t>
            </a:r>
            <a:r>
              <a:rPr kumimoji="1" lang="zh-CN" altLang="en-US" sz="2000" b="1" dirty="0">
                <a:solidFill>
                  <a:schemeClr val="accent6">
                    <a:lumMod val="50000"/>
                  </a:schemeClr>
                </a:solidFill>
                <a:latin typeface="Times New Roman" pitchFamily="18" charset="0"/>
                <a:cs typeface="Times New Roman" pitchFamily="18" charset="0"/>
              </a:rPr>
              <a:t>为真，即</a:t>
            </a:r>
            <a:r>
              <a:rPr kumimoji="1" lang="en-US" altLang="zh-CN" sz="2000" b="1" dirty="0">
                <a:solidFill>
                  <a:schemeClr val="accent6">
                    <a:lumMod val="50000"/>
                  </a:schemeClr>
                </a:solidFill>
                <a:latin typeface="Times New Roman" pitchFamily="18" charset="0"/>
                <a:cs typeface="Times New Roman" pitchFamily="18" charset="0"/>
              </a:rPr>
              <a:t>						    SEL==2’b11</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Y=D</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块语句结束</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dirty="0"/>
          </a:p>
        </p:txBody>
      </p:sp>
    </p:spTree>
    <p:extLst>
      <p:ext uri="{BB962C8B-B14F-4D97-AF65-F5344CB8AC3E}">
        <p14:creationId xmlns:p14="http://schemas.microsoft.com/office/powerpoint/2010/main" val="341068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1403350" y="4462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3.3</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加法器设计</a:t>
            </a:r>
          </a:p>
        </p:txBody>
      </p:sp>
      <p:sp>
        <p:nvSpPr>
          <p:cNvPr id="13" name="Rectangle 2"/>
          <p:cNvSpPr>
            <a:spLocks noGrp="1" noChangeArrowheads="1"/>
          </p:cNvSpPr>
          <p:nvPr/>
        </p:nvSpPr>
        <p:spPr bwMode="auto">
          <a:xfrm>
            <a:off x="1174750" y="100198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§3.3.1 </a:t>
            </a:r>
            <a:r>
              <a:rPr lang="zh-CN" altLang="en-US" sz="3000" b="1" dirty="0">
                <a:solidFill>
                  <a:srgbClr val="000000"/>
                </a:solidFill>
                <a:latin typeface="Times New Roman" pitchFamily="18" charset="0"/>
                <a:cs typeface="Times New Roman" pitchFamily="18" charset="0"/>
              </a:rPr>
              <a:t>全加器设计及例化语句应用</a:t>
            </a:r>
          </a:p>
        </p:txBody>
      </p:sp>
      <p:sp>
        <p:nvSpPr>
          <p:cNvPr id="15" name="Rectangle 3"/>
          <p:cNvSpPr>
            <a:spLocks noChangeArrowheads="1"/>
          </p:cNvSpPr>
          <p:nvPr/>
        </p:nvSpPr>
        <p:spPr bwMode="auto">
          <a:xfrm>
            <a:off x="1175132" y="162880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、全加器原理图结构</a:t>
            </a:r>
          </a:p>
        </p:txBody>
      </p:sp>
      <p:sp>
        <p:nvSpPr>
          <p:cNvPr id="16" name="矩形 15"/>
          <p:cNvSpPr>
            <a:spLocks noChangeArrowheads="1"/>
          </p:cNvSpPr>
          <p:nvPr/>
        </p:nvSpPr>
        <p:spPr bwMode="auto">
          <a:xfrm>
            <a:off x="1187624" y="4869160"/>
            <a:ext cx="7720642"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由三个逻辑模块组成，其中两个是半加器，一个是或门。</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五个端口：</a:t>
            </a:r>
            <a:r>
              <a:rPr lang="en-US" altLang="zh-CN" sz="2000" b="1" dirty="0" err="1">
                <a:latin typeface="Times New Roman" pitchFamily="18" charset="0"/>
                <a:cs typeface="Times New Roman" pitchFamily="18" charset="0"/>
              </a:rPr>
              <a:t>ain</a:t>
            </a:r>
            <a:r>
              <a:rPr lang="zh-CN" altLang="en-US" sz="2000" b="1" dirty="0">
                <a:latin typeface="Times New Roman" pitchFamily="18" charset="0"/>
                <a:cs typeface="Times New Roman" pitchFamily="18" charset="0"/>
              </a:rPr>
              <a:t>（加数）、</a:t>
            </a:r>
            <a:r>
              <a:rPr lang="en-US" altLang="zh-CN" sz="2000" b="1" dirty="0">
                <a:latin typeface="Times New Roman" pitchFamily="18" charset="0"/>
                <a:cs typeface="Times New Roman" pitchFamily="18" charset="0"/>
              </a:rPr>
              <a:t>bin</a:t>
            </a:r>
            <a:r>
              <a:rPr lang="zh-CN" altLang="en-US" sz="2000" b="1" dirty="0">
                <a:latin typeface="Times New Roman" pitchFamily="18" charset="0"/>
                <a:cs typeface="Times New Roman" pitchFamily="18" charset="0"/>
              </a:rPr>
              <a:t>（被加数）、</a:t>
            </a:r>
            <a:r>
              <a:rPr lang="en-US" altLang="zh-CN" sz="2000" b="1" dirty="0" err="1">
                <a:latin typeface="Times New Roman" pitchFamily="18" charset="0"/>
                <a:cs typeface="Times New Roman" pitchFamily="18" charset="0"/>
              </a:rPr>
              <a:t>cin</a:t>
            </a:r>
            <a:r>
              <a:rPr lang="zh-CN" altLang="en-US" sz="2000" b="1" dirty="0">
                <a:latin typeface="Times New Roman" pitchFamily="18" charset="0"/>
                <a:cs typeface="Times New Roman" pitchFamily="18" charset="0"/>
              </a:rPr>
              <a:t>（进位输入）、</a:t>
            </a:r>
            <a:r>
              <a:rPr lang="en-US" altLang="zh-CN" sz="2000" b="1" dirty="0">
                <a:latin typeface="Times New Roman" pitchFamily="18" charset="0"/>
                <a:cs typeface="Times New Roman" pitchFamily="18" charset="0"/>
              </a:rPr>
              <a:t>sum</a:t>
            </a:r>
            <a:r>
              <a:rPr lang="zh-CN" altLang="en-US" sz="2000" b="1" dirty="0">
                <a:latin typeface="Times New Roman" pitchFamily="18" charset="0"/>
                <a:cs typeface="Times New Roman" pitchFamily="18" charset="0"/>
              </a:rPr>
              <a:t>（和值输出）和</a:t>
            </a:r>
            <a:r>
              <a:rPr lang="en-US" altLang="zh-CN" sz="2000" b="1" dirty="0" err="1">
                <a:latin typeface="Times New Roman" pitchFamily="18" charset="0"/>
                <a:cs typeface="Times New Roman" pitchFamily="18" charset="0"/>
              </a:rPr>
              <a:t>cout</a:t>
            </a:r>
            <a:r>
              <a:rPr lang="zh-CN" altLang="en-US" sz="2000" b="1" dirty="0">
                <a:latin typeface="Times New Roman" pitchFamily="18" charset="0"/>
                <a:cs typeface="Times New Roman" pitchFamily="18" charset="0"/>
              </a:rPr>
              <a:t>（进位输出）。</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以预存的半加器描述文件</a:t>
            </a:r>
            <a:r>
              <a:rPr lang="en-US" altLang="zh-CN" sz="2000" b="1" dirty="0" err="1">
                <a:latin typeface="Times New Roman" pitchFamily="18" charset="0"/>
                <a:cs typeface="Times New Roman" pitchFamily="18" charset="0"/>
              </a:rPr>
              <a:t>h_adder.v</a:t>
            </a:r>
            <a:r>
              <a:rPr lang="zh-CN" altLang="en-US" sz="2000" b="1" dirty="0">
                <a:latin typeface="Times New Roman" pitchFamily="18" charset="0"/>
                <a:cs typeface="Times New Roman" pitchFamily="18" charset="0"/>
              </a:rPr>
              <a:t>和或门库元件</a:t>
            </a:r>
            <a:r>
              <a:rPr lang="en-US" altLang="zh-CN" sz="2000" b="1" dirty="0">
                <a:latin typeface="Times New Roman" pitchFamily="18" charset="0"/>
                <a:cs typeface="Times New Roman" pitchFamily="18" charset="0"/>
              </a:rPr>
              <a:t>or</a:t>
            </a:r>
            <a:r>
              <a:rPr lang="zh-CN" altLang="en-US" sz="2000" b="1" dirty="0">
                <a:latin typeface="Times New Roman" pitchFamily="18" charset="0"/>
                <a:cs typeface="Times New Roman" pitchFamily="18" charset="0"/>
              </a:rPr>
              <a:t>作为较低层次的基本元件，由高层次顶层设计调用，就可以得到全加器。</a:t>
            </a:r>
            <a:endParaRPr lang="en-US" altLang="zh-CN" sz="2000" b="1" dirty="0">
              <a:latin typeface="Times New Roman" pitchFamily="18" charset="0"/>
              <a:cs typeface="Times New Roman" pitchFamily="18" charset="0"/>
            </a:endParaRPr>
          </a:p>
        </p:txBody>
      </p:sp>
      <p:grpSp>
        <p:nvGrpSpPr>
          <p:cNvPr id="22" name="组合 21"/>
          <p:cNvGrpSpPr/>
          <p:nvPr/>
        </p:nvGrpSpPr>
        <p:grpSpPr>
          <a:xfrm>
            <a:off x="1142774" y="2420888"/>
            <a:ext cx="7896309" cy="2303095"/>
            <a:chOff x="1142774" y="2420888"/>
            <a:chExt cx="7896309" cy="2303095"/>
          </a:xfrm>
        </p:grpSpPr>
        <p:sp>
          <p:nvSpPr>
            <p:cNvPr id="21" name="矩形 20"/>
            <p:cNvSpPr/>
            <p:nvPr/>
          </p:nvSpPr>
          <p:spPr>
            <a:xfrm>
              <a:off x="1142774" y="2420888"/>
              <a:ext cx="7896309" cy="1809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3"/>
            <p:cNvSpPr>
              <a:spLocks noChangeArrowheads="1"/>
            </p:cNvSpPr>
            <p:nvPr/>
          </p:nvSpPr>
          <p:spPr bwMode="auto">
            <a:xfrm>
              <a:off x="2987824" y="4293096"/>
              <a:ext cx="2664296"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全加器</a:t>
              </a:r>
              <a:r>
                <a:rPr lang="en-US" altLang="zh-CN" sz="2000" b="1" dirty="0" err="1">
                  <a:latin typeface="Times New Roman" panose="02020603050405020304" pitchFamily="18" charset="0"/>
                  <a:cs typeface="Times New Roman" panose="02020603050405020304" pitchFamily="18" charset="0"/>
                </a:rPr>
                <a:t>f_adder</a:t>
              </a:r>
              <a:r>
                <a:rPr lang="zh-CN" altLang="en-US" sz="2000" b="1" dirty="0">
                  <a:latin typeface="Times New Roman" panose="02020603050405020304" pitchFamily="18" charset="0"/>
                  <a:cs typeface="Times New Roman" panose="02020603050405020304" pitchFamily="18" charset="0"/>
                </a:rPr>
                <a:t>电路图</a:t>
              </a:r>
            </a:p>
          </p:txBody>
        </p:sp>
        <p:pic>
          <p:nvPicPr>
            <p:cNvPr id="14"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1142774" y="2420888"/>
              <a:ext cx="7896309" cy="1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95936" y="3861048"/>
              <a:ext cx="1094992" cy="400110"/>
            </a:xfrm>
            <a:prstGeom prst="rect">
              <a:avLst/>
            </a:prstGeom>
            <a:noFill/>
          </p:spPr>
          <p:txBody>
            <a:bodyPr wrap="square" rtlCol="0">
              <a:spAutoFit/>
            </a:bodyPr>
            <a:lstStyle/>
            <a:p>
              <a:r>
                <a:rPr lang="zh-CN" altLang="en-US" sz="2000" b="1" dirty="0">
                  <a:solidFill>
                    <a:srgbClr val="0000FF"/>
                  </a:solidFill>
                </a:rPr>
                <a:t>半加器</a:t>
              </a:r>
            </a:p>
          </p:txBody>
        </p:sp>
        <p:sp>
          <p:nvSpPr>
            <p:cNvPr id="17" name="TextBox 16"/>
            <p:cNvSpPr txBox="1"/>
            <p:nvPr/>
          </p:nvSpPr>
          <p:spPr>
            <a:xfrm>
              <a:off x="6156176" y="3861048"/>
              <a:ext cx="936104" cy="400110"/>
            </a:xfrm>
            <a:prstGeom prst="rect">
              <a:avLst/>
            </a:prstGeom>
            <a:noFill/>
          </p:spPr>
          <p:txBody>
            <a:bodyPr wrap="square" rtlCol="0">
              <a:spAutoFit/>
            </a:bodyPr>
            <a:lstStyle/>
            <a:p>
              <a:r>
                <a:rPr lang="zh-CN" altLang="en-US" sz="2000" b="1" dirty="0">
                  <a:solidFill>
                    <a:srgbClr val="0000FF"/>
                  </a:solidFill>
                </a:rPr>
                <a:t>或门</a:t>
              </a:r>
            </a:p>
          </p:txBody>
        </p:sp>
        <p:cxnSp>
          <p:nvCxnSpPr>
            <p:cNvPr id="4" name="直接箭头连接符 3"/>
            <p:cNvCxnSpPr>
              <a:cxnSpLocks noChangeAspect="1"/>
            </p:cNvCxnSpPr>
            <p:nvPr/>
          </p:nvCxnSpPr>
          <p:spPr>
            <a:xfrm flipH="1" flipV="1">
              <a:off x="4207638" y="3501021"/>
              <a:ext cx="220346" cy="33366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4716016" y="3501008"/>
              <a:ext cx="288000" cy="324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624228" y="3456000"/>
              <a:ext cx="0" cy="324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dirty="0"/>
          </a:p>
        </p:txBody>
      </p:sp>
    </p:spTree>
    <p:extLst>
      <p:ext uri="{BB962C8B-B14F-4D97-AF65-F5344CB8AC3E}">
        <p14:creationId xmlns:p14="http://schemas.microsoft.com/office/powerpoint/2010/main" val="169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dissolve">
                                      <p:cBhvr>
                                        <p:cTn id="14" dur="500"/>
                                        <p:tgtEl>
                                          <p:spTgt spid="16">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6">
                                            <p:txEl>
                                              <p:pRg st="1" end="1"/>
                                            </p:txEl>
                                          </p:spTgt>
                                        </p:tgtEl>
                                        <p:attrNameLst>
                                          <p:attrName>style.visibility</p:attrName>
                                        </p:attrNameLst>
                                      </p:cBhvr>
                                      <p:to>
                                        <p:strVal val="visible"/>
                                      </p:to>
                                    </p:set>
                                    <p:animEffect transition="in" filter="dissolve">
                                      <p:cBhvr>
                                        <p:cTn id="18" dur="500"/>
                                        <p:tgtEl>
                                          <p:spTgt spid="16">
                                            <p:txEl>
                                              <p:pRg st="1" end="1"/>
                                            </p:txEl>
                                          </p:spTgt>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dissolve">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、全加器顶层设计文件</a:t>
            </a:r>
          </a:p>
        </p:txBody>
      </p:sp>
      <p:sp>
        <p:nvSpPr>
          <p:cNvPr id="19" name="Text Box 9"/>
          <p:cNvSpPr txBox="1">
            <a:spLocks noChangeArrowheads="1"/>
          </p:cNvSpPr>
          <p:nvPr/>
        </p:nvSpPr>
        <p:spPr bwMode="auto">
          <a:xfrm>
            <a:off x="1115617" y="90872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3-6</a:t>
            </a:r>
            <a:r>
              <a:rPr kumimoji="1" lang="zh-CN" altLang="en-US" sz="2400" b="1" dirty="0">
                <a:solidFill>
                  <a:srgbClr val="F79646">
                    <a:lumMod val="50000"/>
                  </a:srgbClr>
                </a:solidFill>
                <a:latin typeface="Times New Roman" pitchFamily="18" charset="0"/>
                <a:cs typeface="Times New Roman" pitchFamily="18" charset="0"/>
              </a:rPr>
              <a:t>：全加器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331640" y="1519510"/>
            <a:ext cx="759992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f_adder</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   input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a:t>
            </a:r>
          </a:p>
          <a:p>
            <a:pPr eaLnBrk="0" hangingPunct="0"/>
            <a:r>
              <a:rPr kumimoji="1" lang="en-US" altLang="zh-CN" sz="2000" b="1" dirty="0">
                <a:solidFill>
                  <a:srgbClr val="000000"/>
                </a:solidFill>
                <a:latin typeface="Times New Roman" pitchFamily="18" charset="0"/>
                <a:cs typeface="Times New Roman" pitchFamily="18" charset="0"/>
              </a:rPr>
              <a:t>    wire  net1, net2, net3;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定义网线型变量</a:t>
            </a:r>
            <a:r>
              <a:rPr kumimoji="1" lang="en-US" altLang="zh-CN" sz="2000" b="1" dirty="0">
                <a:solidFill>
                  <a:schemeClr val="accent6">
                    <a:lumMod val="50000"/>
                  </a:schemeClr>
                </a:solidFill>
                <a:latin typeface="Times New Roman" pitchFamily="18" charset="0"/>
                <a:cs typeface="Times New Roman" pitchFamily="18" charset="0"/>
              </a:rPr>
              <a:t>net1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net2</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net3</a:t>
            </a:r>
            <a:r>
              <a:rPr kumimoji="1" lang="zh-CN" altLang="en-US" sz="2000" b="1" dirty="0">
                <a:solidFill>
                  <a:schemeClr val="accent6">
                    <a:lumMod val="50000"/>
                  </a:schemeClr>
                </a:solidFill>
                <a:latin typeface="Times New Roman" pitchFamily="18" charset="0"/>
                <a:cs typeface="Times New Roman" pitchFamily="18" charset="0"/>
              </a:rPr>
              <a:t>，用作内部</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底层元件连接的连线。</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U1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net1, net2);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调用底层元件</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(.A(net1), .SO(sum),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a:t>
            </a:r>
          </a:p>
          <a:p>
            <a:pPr eaLnBrk="0" hangingPunct="0"/>
            <a:r>
              <a:rPr kumimoji="1" lang="en-US" altLang="zh-CN" sz="2000" b="1" dirty="0">
                <a:solidFill>
                  <a:srgbClr val="000000"/>
                </a:solidFill>
                <a:latin typeface="Times New Roman" pitchFamily="18" charset="0"/>
                <a:cs typeface="Times New Roman" pitchFamily="18" charset="0"/>
              </a:rPr>
              <a:t>               or U3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net2, net3);</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4574"/>
          <a:stretch/>
        </p:blipFill>
        <p:spPr bwMode="auto">
          <a:xfrm>
            <a:off x="1355808" y="4790658"/>
            <a:ext cx="4263066" cy="187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a:spLocks noChangeArrowheads="1"/>
          </p:cNvSpPr>
          <p:nvPr/>
        </p:nvSpPr>
        <p:spPr bwMode="auto">
          <a:xfrm>
            <a:off x="6012160" y="5376066"/>
            <a:ext cx="1296144" cy="707886"/>
          </a:xfrm>
          <a:prstGeom prst="rect">
            <a:avLst/>
          </a:prstGeom>
          <a:solidFill>
            <a:schemeClr val="bg1">
              <a:lumMod val="85000"/>
            </a:schemeClr>
          </a:solidFill>
          <a:ln>
            <a:noFill/>
          </a:ln>
          <a:effectLst/>
        </p:spPr>
        <p:txBody>
          <a:bodyPr wrap="square" anchor="ctr">
            <a:spAutoFit/>
          </a:bodyPr>
          <a:lstStyle/>
          <a:p>
            <a:pPr algn="ctr">
              <a:spcAft>
                <a:spcPts val="0"/>
              </a:spcAft>
            </a:pPr>
            <a:r>
              <a:rPr lang="zh-CN" altLang="en-US" sz="2000" b="1" dirty="0">
                <a:latin typeface="Times New Roman" panose="02020603050405020304" pitchFamily="18" charset="0"/>
                <a:cs typeface="Times New Roman" panose="02020603050405020304" pitchFamily="18" charset="0"/>
              </a:rPr>
              <a:t>全加器</a:t>
            </a:r>
            <a:endParaRPr lang="en-US" altLang="zh-CN" sz="2000" b="1" dirty="0">
              <a:latin typeface="Times New Roman" panose="02020603050405020304" pitchFamily="18" charset="0"/>
              <a:cs typeface="Times New Roman" panose="02020603050405020304" pitchFamily="18" charset="0"/>
            </a:endParaRPr>
          </a:p>
          <a:p>
            <a:pPr algn="ctr">
              <a:spcAft>
                <a:spcPts val="0"/>
              </a:spcAft>
            </a:pPr>
            <a:r>
              <a:rPr lang="zh-CN" altLang="en-US" sz="2000" b="1" dirty="0">
                <a:latin typeface="Times New Roman" panose="02020603050405020304" pitchFamily="18" charset="0"/>
                <a:cs typeface="Times New Roman" panose="02020603050405020304" pitchFamily="18" charset="0"/>
              </a:rPr>
              <a:t>仿真时序</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48</a:t>
            </a:fld>
            <a:endParaRPr lang="zh-CN" altLang="en-US" dirty="0"/>
          </a:p>
        </p:txBody>
      </p:sp>
    </p:spTree>
    <p:extLst>
      <p:ext uri="{BB962C8B-B14F-4D97-AF65-F5344CB8AC3E}">
        <p14:creationId xmlns:p14="http://schemas.microsoft.com/office/powerpoint/2010/main" val="264885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766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例化语句及其用法</a:t>
            </a:r>
          </a:p>
        </p:txBody>
      </p:sp>
      <p:sp>
        <p:nvSpPr>
          <p:cNvPr id="23" name="矩形 22"/>
          <p:cNvSpPr>
            <a:spLocks noChangeArrowheads="1"/>
          </p:cNvSpPr>
          <p:nvPr/>
        </p:nvSpPr>
        <p:spPr bwMode="auto">
          <a:xfrm>
            <a:off x="1187624" y="1124744"/>
            <a:ext cx="7488832" cy="542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例化有调用复制的意思，例化的对象叫做实例或实体，即元件。</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所谓</a:t>
            </a:r>
            <a:r>
              <a:rPr lang="zh-CN" altLang="en-US" sz="2000" b="1" dirty="0">
                <a:solidFill>
                  <a:srgbClr val="FF0000"/>
                </a:solidFill>
                <a:latin typeface="Times New Roman" pitchFamily="18" charset="0"/>
                <a:cs typeface="Times New Roman" pitchFamily="18" charset="0"/>
              </a:rPr>
              <a:t>元件例化</a:t>
            </a:r>
            <a:r>
              <a:rPr lang="zh-CN" altLang="en-US" sz="2000" b="1" dirty="0">
                <a:latin typeface="Times New Roman" pitchFamily="18" charset="0"/>
                <a:cs typeface="Times New Roman" pitchFamily="18" charset="0"/>
              </a:rPr>
              <a:t>就是引入一种连接关系，将预先设计好的设计模块定义为一个元件，然后利用特定的语句将此元件与当前的设计实体中指定端口相连接，从而为当前设计实体引进一个新的、低一级的设计层次。</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元件例化可以是</a:t>
            </a:r>
            <a:r>
              <a:rPr lang="zh-CN" altLang="en-US" sz="2000" b="1" dirty="0">
                <a:solidFill>
                  <a:srgbClr val="FF0000"/>
                </a:solidFill>
                <a:latin typeface="Times New Roman" pitchFamily="18" charset="0"/>
                <a:cs typeface="Times New Roman" pitchFamily="18" charset="0"/>
              </a:rPr>
              <a:t>多层次</a:t>
            </a:r>
            <a:r>
              <a:rPr lang="zh-CN" altLang="en-US" sz="2000" b="1" dirty="0">
                <a:latin typeface="Times New Roman" pitchFamily="18" charset="0"/>
                <a:cs typeface="Times New Roman" pitchFamily="18" charset="0"/>
              </a:rPr>
              <a:t>的，一个调用了较低层次元件的顶层设计实体模块，本身也可以被更高层次设计实体所调用，称为该设计实体模块中的一个元件。</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被</a:t>
            </a:r>
            <a:r>
              <a:rPr lang="zh-CN" altLang="en-US" sz="2000" b="1" dirty="0">
                <a:solidFill>
                  <a:srgbClr val="FF0000"/>
                </a:solidFill>
                <a:latin typeface="Times New Roman" pitchFamily="18" charset="0"/>
                <a:cs typeface="Times New Roman" pitchFamily="18" charset="0"/>
              </a:rPr>
              <a:t>例化</a:t>
            </a:r>
            <a:r>
              <a:rPr lang="zh-CN" altLang="en-US" sz="2000" b="1" dirty="0">
                <a:latin typeface="Times New Roman" pitchFamily="18" charset="0"/>
                <a:cs typeface="Times New Roman" pitchFamily="18" charset="0"/>
              </a:rPr>
              <a:t>语句调用的</a:t>
            </a:r>
            <a:r>
              <a:rPr lang="zh-CN" altLang="en-US" sz="2000" b="1" dirty="0">
                <a:solidFill>
                  <a:srgbClr val="FF0000"/>
                </a:solidFill>
                <a:latin typeface="Times New Roman" pitchFamily="18" charset="0"/>
                <a:cs typeface="Times New Roman" pitchFamily="18" charset="0"/>
              </a:rPr>
              <a:t>底层模块</a:t>
            </a:r>
            <a:r>
              <a:rPr lang="zh-CN" altLang="en-US" sz="2000" b="1" dirty="0">
                <a:latin typeface="Times New Roman" pitchFamily="18" charset="0"/>
                <a:cs typeface="Times New Roman" pitchFamily="18" charset="0"/>
              </a:rPr>
              <a:t>可以以不同</a:t>
            </a:r>
            <a:r>
              <a:rPr lang="zh-CN" altLang="en-US" sz="2000" b="1" dirty="0">
                <a:solidFill>
                  <a:srgbClr val="FF0000"/>
                </a:solidFill>
                <a:latin typeface="Times New Roman" pitchFamily="18" charset="0"/>
                <a:cs typeface="Times New Roman" pitchFamily="18" charset="0"/>
              </a:rPr>
              <a:t>形式</a:t>
            </a:r>
            <a:r>
              <a:rPr lang="zh-CN" altLang="en-US" sz="2000" b="1" dirty="0">
                <a:latin typeface="Times New Roman" pitchFamily="18" charset="0"/>
                <a:cs typeface="Times New Roman" pitchFamily="18" charset="0"/>
              </a:rPr>
              <a:t>出现：</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一个设计好的</a:t>
            </a: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设计文件；</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来自</a:t>
            </a: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元件库的元件；</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	FPGA</a:t>
            </a:r>
            <a:r>
              <a:rPr lang="zh-CN" altLang="en-US" sz="2000" b="1" dirty="0">
                <a:latin typeface="Times New Roman" pitchFamily="18" charset="0"/>
                <a:cs typeface="Times New Roman" pitchFamily="18" charset="0"/>
              </a:rPr>
              <a:t>器件中的嵌入式元件功能块；</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以别的硬件描述语言设计的元件；</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	IP</a:t>
            </a:r>
            <a:r>
              <a:rPr lang="zh-CN" altLang="en-US" sz="2000" b="1" dirty="0">
                <a:latin typeface="Times New Roman" pitchFamily="18" charset="0"/>
                <a:cs typeface="Times New Roman" pitchFamily="18" charset="0"/>
              </a:rPr>
              <a:t>核。</a:t>
            </a:r>
            <a:endParaRPr lang="en-US" altLang="zh-CN" sz="20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49</a:t>
            </a:fld>
            <a:endParaRPr lang="zh-CN" altLang="en-US" dirty="0"/>
          </a:p>
        </p:txBody>
      </p:sp>
    </p:spTree>
    <p:extLst>
      <p:ext uri="{BB962C8B-B14F-4D97-AF65-F5344CB8AC3E}">
        <p14:creationId xmlns:p14="http://schemas.microsoft.com/office/powerpoint/2010/main" val="81930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animEffect transition="in" filter="dissolve">
                                      <p:cBhvr>
                                        <p:cTn id="13" dur="500"/>
                                        <p:tgtEl>
                                          <p:spTgt spid="2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3">
                                            <p:txEl>
                                              <p:pRg st="1" end="1"/>
                                            </p:txEl>
                                          </p:spTgt>
                                        </p:tgtEl>
                                        <p:attrNameLst>
                                          <p:attrName>style.visibility</p:attrName>
                                        </p:attrNameLst>
                                      </p:cBhvr>
                                      <p:to>
                                        <p:strVal val="visible"/>
                                      </p:to>
                                    </p:set>
                                    <p:animEffect transition="in" filter="dissolve">
                                      <p:cBhvr>
                                        <p:cTn id="16" dur="500"/>
                                        <p:tgtEl>
                                          <p:spTgt spid="23">
                                            <p:txEl>
                                              <p:pRg st="1" end="1"/>
                                            </p:txEl>
                                          </p:spTgt>
                                        </p:tgtEl>
                                      </p:cBhvr>
                                    </p:animEffect>
                                  </p:childTnLst>
                                </p:cTn>
                              </p:par>
                            </p:childTnLst>
                          </p:cTn>
                        </p:par>
                        <p:par>
                          <p:cTn id="17" fill="hold">
                            <p:stCondLst>
                              <p:cond delay="1500"/>
                            </p:stCondLst>
                            <p:childTnLst>
                              <p:par>
                                <p:cTn id="18" presetID="9" presetClass="entr" presetSubtype="0" fill="hold" nodeType="afterEffect">
                                  <p:stCondLst>
                                    <p:cond delay="0"/>
                                  </p:stCondLst>
                                  <p:childTnLst>
                                    <p:set>
                                      <p:cBhvr>
                                        <p:cTn id="19" dur="1" fill="hold">
                                          <p:stCondLst>
                                            <p:cond delay="0"/>
                                          </p:stCondLst>
                                        </p:cTn>
                                        <p:tgtEl>
                                          <p:spTgt spid="23">
                                            <p:txEl>
                                              <p:pRg st="2" end="2"/>
                                            </p:txEl>
                                          </p:spTgt>
                                        </p:tgtEl>
                                        <p:attrNameLst>
                                          <p:attrName>style.visibility</p:attrName>
                                        </p:attrNameLst>
                                      </p:cBhvr>
                                      <p:to>
                                        <p:strVal val="visible"/>
                                      </p:to>
                                    </p:set>
                                    <p:animEffect transition="in" filter="dissolve">
                                      <p:cBhvr>
                                        <p:cTn id="20" dur="500"/>
                                        <p:tgtEl>
                                          <p:spTgt spid="23">
                                            <p:txEl>
                                              <p:pRg st="2" end="2"/>
                                            </p:txEl>
                                          </p:spTgt>
                                        </p:tgtEl>
                                      </p:cBhvr>
                                    </p:animEffect>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23">
                                            <p:txEl>
                                              <p:pRg st="3" end="3"/>
                                            </p:txEl>
                                          </p:spTgt>
                                        </p:tgtEl>
                                        <p:attrNameLst>
                                          <p:attrName>style.visibility</p:attrName>
                                        </p:attrNameLst>
                                      </p:cBhvr>
                                      <p:to>
                                        <p:strVal val="visible"/>
                                      </p:to>
                                    </p:set>
                                    <p:animEffect transition="in" filter="dissolve">
                                      <p:cBhvr>
                                        <p:cTn id="24" dur="500"/>
                                        <p:tgtEl>
                                          <p:spTgt spid="23">
                                            <p:txEl>
                                              <p:pRg st="3" end="3"/>
                                            </p:txEl>
                                          </p:spTgt>
                                        </p:tgtEl>
                                      </p:cBhvr>
                                    </p:animEffect>
                                  </p:childTnLst>
                                </p:cTn>
                              </p:par>
                            </p:childTnLst>
                          </p:cTn>
                        </p:par>
                        <p:par>
                          <p:cTn id="25" fill="hold">
                            <p:stCondLst>
                              <p:cond delay="2500"/>
                            </p:stCondLst>
                            <p:childTnLst>
                              <p:par>
                                <p:cTn id="26" presetID="9" presetClass="entr" presetSubtype="0" fill="hold" nodeType="afterEffect">
                                  <p:stCondLst>
                                    <p:cond delay="0"/>
                                  </p:stCondLst>
                                  <p:childTnLst>
                                    <p:set>
                                      <p:cBhvr>
                                        <p:cTn id="27" dur="1" fill="hold">
                                          <p:stCondLst>
                                            <p:cond delay="0"/>
                                          </p:stCondLst>
                                        </p:cTn>
                                        <p:tgtEl>
                                          <p:spTgt spid="23">
                                            <p:txEl>
                                              <p:pRg st="4" end="4"/>
                                            </p:txEl>
                                          </p:spTgt>
                                        </p:tgtEl>
                                        <p:attrNameLst>
                                          <p:attrName>style.visibility</p:attrName>
                                        </p:attrNameLst>
                                      </p:cBhvr>
                                      <p:to>
                                        <p:strVal val="visible"/>
                                      </p:to>
                                    </p:set>
                                    <p:animEffect transition="in" filter="dissolve">
                                      <p:cBhvr>
                                        <p:cTn id="28" dur="500"/>
                                        <p:tgtEl>
                                          <p:spTgt spid="23">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3">
                                            <p:txEl>
                                              <p:pRg st="5" end="5"/>
                                            </p:txEl>
                                          </p:spTgt>
                                        </p:tgtEl>
                                        <p:attrNameLst>
                                          <p:attrName>style.visibility</p:attrName>
                                        </p:attrNameLst>
                                      </p:cBhvr>
                                      <p:to>
                                        <p:strVal val="visible"/>
                                      </p:to>
                                    </p:set>
                                    <p:animEffect transition="in" filter="dissolve">
                                      <p:cBhvr>
                                        <p:cTn id="31" dur="500"/>
                                        <p:tgtEl>
                                          <p:spTgt spid="23">
                                            <p:txEl>
                                              <p:pRg st="5" end="5"/>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3">
                                            <p:txEl>
                                              <p:pRg st="6" end="6"/>
                                            </p:txEl>
                                          </p:spTgt>
                                        </p:tgtEl>
                                        <p:attrNameLst>
                                          <p:attrName>style.visibility</p:attrName>
                                        </p:attrNameLst>
                                      </p:cBhvr>
                                      <p:to>
                                        <p:strVal val="visible"/>
                                      </p:to>
                                    </p:set>
                                    <p:animEffect transition="in" filter="dissolve">
                                      <p:cBhvr>
                                        <p:cTn id="34" dur="500"/>
                                        <p:tgtEl>
                                          <p:spTgt spid="23">
                                            <p:txEl>
                                              <p:pRg st="6" end="6"/>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dissolve">
                                      <p:cBhvr>
                                        <p:cTn id="37" dur="500"/>
                                        <p:tgtEl>
                                          <p:spTgt spid="23">
                                            <p:txEl>
                                              <p:pRg st="7" end="7"/>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3">
                                            <p:txEl>
                                              <p:pRg st="8" end="8"/>
                                            </p:txEl>
                                          </p:spTgt>
                                        </p:tgtEl>
                                        <p:attrNameLst>
                                          <p:attrName>style.visibility</p:attrName>
                                        </p:attrNameLst>
                                      </p:cBhvr>
                                      <p:to>
                                        <p:strVal val="visible"/>
                                      </p:to>
                                    </p:set>
                                    <p:animEffect transition="in" filter="dissolve">
                                      <p:cBhvr>
                                        <p:cTn id="4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403350" y="188640"/>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3.1</a:t>
            </a:r>
            <a:r>
              <a:rPr lang="en-US" altLang="zh-CN" sz="3600" b="1" dirty="0">
                <a:solidFill>
                  <a:srgbClr val="7030A0"/>
                </a:solidFill>
                <a:latin typeface="宋体" pitchFamily="2" charset="-122"/>
              </a:rPr>
              <a:t>  </a:t>
            </a:r>
            <a:r>
              <a:rPr lang="zh-CN" altLang="en-US" sz="3600" b="1" dirty="0">
                <a:solidFill>
                  <a:srgbClr val="7030A0"/>
                </a:solidFill>
                <a:latin typeface="Times New Roman" pitchFamily="18" charset="0"/>
                <a:cs typeface="Times New Roman" pitchFamily="18" charset="0"/>
              </a:rPr>
              <a:t>半加器电路的</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描述</a:t>
            </a:r>
          </a:p>
        </p:txBody>
      </p:sp>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235"/>
          <a:stretch/>
        </p:blipFill>
        <p:spPr bwMode="auto">
          <a:xfrm>
            <a:off x="1187624" y="1331218"/>
            <a:ext cx="3499606" cy="17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1835696" y="3276595"/>
            <a:ext cx="223224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半加器的电路结构</a:t>
            </a:r>
          </a:p>
        </p:txBody>
      </p:sp>
      <p:pic>
        <p:nvPicPr>
          <p:cNvPr id="8"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27144"/>
          <a:stretch/>
        </p:blipFill>
        <p:spPr bwMode="auto">
          <a:xfrm>
            <a:off x="4860006" y="1292549"/>
            <a:ext cx="3960465" cy="13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5292080" y="2998108"/>
            <a:ext cx="309634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半加器的仿真功能波形图</a:t>
            </a:r>
          </a:p>
        </p:txBody>
      </p:sp>
      <p:graphicFrame>
        <p:nvGraphicFramePr>
          <p:cNvPr id="10" name="表格 9"/>
          <p:cNvGraphicFramePr>
            <a:graphicFrameLocks noGrp="1"/>
          </p:cNvGraphicFramePr>
          <p:nvPr/>
        </p:nvGraphicFramePr>
        <p:xfrm>
          <a:off x="3563888" y="4175720"/>
          <a:ext cx="5184000" cy="2133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1296000">
                  <a:extLst>
                    <a:ext uri="{9D8B030D-6E8A-4147-A177-3AD203B41FA5}">
                      <a16:colId xmlns:a16="http://schemas.microsoft.com/office/drawing/2014/main" val="20003"/>
                    </a:ext>
                  </a:extLst>
                </a:gridCol>
              </a:tblGrid>
              <a:tr h="396000">
                <a:tc>
                  <a:txBody>
                    <a:bodyPr/>
                    <a:lstStyle/>
                    <a:p>
                      <a:pPr algn="ct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SO</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CO</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00">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00">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anose="02020603050405020304" pitchFamily="18" charset="0"/>
                          <a:cs typeface="Times New Roman" panose="02020603050405020304" pitchFamily="18" charset="0"/>
                        </a:rPr>
                        <a:t>0</a:t>
                      </a:r>
                      <a:endParaRPr lang="zh-CN" altLang="en-US" sz="22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00">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000">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ext Box 13"/>
          <p:cNvSpPr txBox="1">
            <a:spLocks noChangeArrowheads="1"/>
          </p:cNvSpPr>
          <p:nvPr/>
        </p:nvSpPr>
        <p:spPr bwMode="auto">
          <a:xfrm>
            <a:off x="5111911" y="3748970"/>
            <a:ext cx="2196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b="1" dirty="0">
                <a:solidFill>
                  <a:srgbClr val="0070C0"/>
                </a:solidFill>
                <a:latin typeface="Times New Roman" pitchFamily="18" charset="0"/>
                <a:cs typeface="Times New Roman" pitchFamily="18" charset="0"/>
              </a:rPr>
              <a:t>半加器的真值表</a:t>
            </a:r>
          </a:p>
        </p:txBody>
      </p:sp>
      <p:sp>
        <p:nvSpPr>
          <p:cNvPr id="12" name="矩形 7"/>
          <p:cNvSpPr>
            <a:spLocks noChangeArrowheads="1"/>
          </p:cNvSpPr>
          <p:nvPr/>
        </p:nvSpPr>
        <p:spPr bwMode="auto">
          <a:xfrm>
            <a:off x="971600" y="4293096"/>
            <a:ext cx="25209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半加器逻辑表达式：</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Tx/>
              <a:buNone/>
            </a:pPr>
            <a:r>
              <a:rPr lang="zh-CN" altLang="en-US" sz="2200" b="1" dirty="0">
                <a:solidFill>
                  <a:srgbClr val="0000FF"/>
                </a:solidFill>
                <a:latin typeface="Times New Roman" pitchFamily="18" charset="0"/>
                <a:cs typeface="Times New Roman" pitchFamily="18" charset="0"/>
              </a:rPr>
              <a:t>和：</a:t>
            </a:r>
            <a:r>
              <a:rPr lang="en-US" altLang="zh-CN" sz="2200" b="1" dirty="0">
                <a:solidFill>
                  <a:srgbClr val="000514"/>
                </a:solidFill>
                <a:latin typeface="Times New Roman" pitchFamily="18" charset="0"/>
                <a:cs typeface="Times New Roman" pitchFamily="18" charset="0"/>
              </a:rPr>
              <a:t>SO=A</a:t>
            </a:r>
            <a:r>
              <a:rPr lang="zh-CN" altLang="zh-CN" sz="2400" dirty="0">
                <a:latin typeface="Arial" charset="0"/>
              </a:rPr>
              <a:t>⊕</a:t>
            </a:r>
            <a:r>
              <a:rPr lang="en-US" altLang="zh-CN" sz="2200" b="1" dirty="0">
                <a:latin typeface="Times New Roman" pitchFamily="18" charset="0"/>
                <a:cs typeface="Times New Roman" pitchFamily="18" charset="0"/>
              </a:rPr>
              <a:t>B</a:t>
            </a:r>
            <a:endParaRPr lang="en-US" altLang="zh-CN" sz="2200" b="1" baseline="-25000" dirty="0">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Tx/>
              <a:buNone/>
            </a:pPr>
            <a:r>
              <a:rPr lang="zh-CN" altLang="en-US" sz="2200" b="1" dirty="0">
                <a:solidFill>
                  <a:srgbClr val="0000FF"/>
                </a:solidFill>
                <a:latin typeface="Times New Roman" pitchFamily="18" charset="0"/>
                <a:cs typeface="Times New Roman" pitchFamily="18" charset="0"/>
              </a:rPr>
              <a:t>进位：</a:t>
            </a:r>
            <a:r>
              <a:rPr lang="en-US" altLang="zh-CN" sz="2200" b="1" dirty="0">
                <a:solidFill>
                  <a:srgbClr val="000514"/>
                </a:solidFill>
                <a:latin typeface="Times New Roman" pitchFamily="18" charset="0"/>
                <a:cs typeface="Times New Roman" pitchFamily="18" charset="0"/>
              </a:rPr>
              <a:t>CO=A</a:t>
            </a:r>
            <a:r>
              <a:rPr lang="en-US" altLang="zh-CN" sz="2200" b="1" dirty="0">
                <a:latin typeface="Times New Roman" pitchFamily="18" charset="0"/>
                <a:cs typeface="Times New Roman" pitchFamily="18" charset="0"/>
              </a:rPr>
              <a:t>B</a:t>
            </a:r>
            <a:endParaRPr lang="en-US" altLang="zh-CN" sz="2200" b="1" dirty="0">
              <a:solidFill>
                <a:srgbClr val="000514"/>
              </a:solidFill>
              <a:latin typeface="Times New Roman" pitchFamily="18" charset="0"/>
              <a:cs typeface="Times New Roman" pitchFamily="18" charset="0"/>
            </a:endParaRP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dirty="0"/>
          </a:p>
        </p:txBody>
      </p:sp>
    </p:spTree>
    <p:extLst>
      <p:ext uri="{BB962C8B-B14F-4D97-AF65-F5344CB8AC3E}">
        <p14:creationId xmlns:p14="http://schemas.microsoft.com/office/powerpoint/2010/main" val="27876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64185"/>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例化语句及其用法</a:t>
            </a:r>
          </a:p>
        </p:txBody>
      </p:sp>
      <p:sp>
        <p:nvSpPr>
          <p:cNvPr id="23" name="矩形 22"/>
          <p:cNvSpPr>
            <a:spLocks noChangeArrowheads="1"/>
          </p:cNvSpPr>
          <p:nvPr/>
        </p:nvSpPr>
        <p:spPr bwMode="auto">
          <a:xfrm>
            <a:off x="1187624" y="2418561"/>
            <a:ext cx="763284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0000FF"/>
                </a:solidFill>
                <a:latin typeface="Times New Roman" pitchFamily="18" charset="0"/>
                <a:cs typeface="Times New Roman" pitchFamily="18" charset="0"/>
              </a:rPr>
              <a:t>&lt;</a:t>
            </a:r>
            <a:r>
              <a:rPr lang="zh-CN" altLang="en-US" sz="2000" b="1" dirty="0">
                <a:solidFill>
                  <a:srgbClr val="0000FF"/>
                </a:solidFill>
                <a:latin typeface="Times New Roman" pitchFamily="18" charset="0"/>
                <a:cs typeface="Times New Roman" pitchFamily="18" charset="0"/>
              </a:rPr>
              <a:t>模块元件名</a:t>
            </a:r>
            <a:r>
              <a:rPr lang="en-US" altLang="zh-CN" sz="2000" b="1" dirty="0">
                <a:solidFill>
                  <a:srgbClr val="0000FF"/>
                </a:solidFill>
                <a:latin typeface="Times New Roman" pitchFamily="18" charset="0"/>
                <a:cs typeface="Times New Roman" pitchFamily="18" charset="0"/>
              </a:rPr>
              <a:t>&gt;</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描述的模块名，即元件名。具有唯一性。如例</a:t>
            </a:r>
            <a:r>
              <a:rPr lang="en-US" altLang="zh-CN" sz="2000" b="1" dirty="0">
                <a:latin typeface="Times New Roman" pitchFamily="18" charset="0"/>
                <a:cs typeface="Times New Roman" pitchFamily="18" charset="0"/>
              </a:rPr>
              <a:t>3-6</a:t>
            </a:r>
            <a:r>
              <a:rPr lang="zh-CN" altLang="en-US" sz="2000" b="1" dirty="0">
                <a:latin typeface="Times New Roman" pitchFamily="18" charset="0"/>
                <a:cs typeface="Times New Roman" pitchFamily="18" charset="0"/>
              </a:rPr>
              <a:t>中的</a:t>
            </a:r>
            <a:r>
              <a:rPr lang="en-US" altLang="zh-CN" sz="2000" b="1" dirty="0" err="1">
                <a:latin typeface="Times New Roman" pitchFamily="18" charset="0"/>
                <a:cs typeface="Times New Roman" pitchFamily="18" charset="0"/>
              </a:rPr>
              <a:t>h_adder</a:t>
            </a:r>
            <a:r>
              <a:rPr lang="zh-CN" altLang="en-US" sz="2000" b="1" dirty="0">
                <a:latin typeface="Times New Roman" pitchFamily="18" charset="0"/>
                <a:cs typeface="Times New Roman" pitchFamily="18" charset="0"/>
              </a:rPr>
              <a:t>和</a:t>
            </a:r>
            <a:r>
              <a:rPr lang="en-US" altLang="zh-CN" sz="2000" b="1" dirty="0">
                <a:latin typeface="Times New Roman" pitchFamily="18" charset="0"/>
                <a:cs typeface="Times New Roman" pitchFamily="18" charset="0"/>
              </a:rPr>
              <a:t>or</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0000FF"/>
                </a:solidFill>
                <a:latin typeface="Times New Roman" pitchFamily="18" charset="0"/>
                <a:cs typeface="Times New Roman" pitchFamily="18" charset="0"/>
              </a:rPr>
              <a:t>&lt;</a:t>
            </a:r>
            <a:r>
              <a:rPr lang="zh-CN" altLang="en-US" sz="2000" b="1" dirty="0">
                <a:solidFill>
                  <a:srgbClr val="0000FF"/>
                </a:solidFill>
                <a:latin typeface="Times New Roman" pitchFamily="18" charset="0"/>
                <a:cs typeface="Times New Roman" pitchFamily="18" charset="0"/>
              </a:rPr>
              <a:t>例化元件名</a:t>
            </a:r>
            <a:r>
              <a:rPr lang="en-US" altLang="zh-CN" sz="2000" b="1" dirty="0">
                <a:solidFill>
                  <a:srgbClr val="0000FF"/>
                </a:solidFill>
                <a:latin typeface="Times New Roman" pitchFamily="18" charset="0"/>
                <a:cs typeface="Times New Roman" pitchFamily="18" charset="0"/>
              </a:rPr>
              <a:t>&gt;</a:t>
            </a:r>
            <a:r>
              <a:rPr lang="zh-CN" altLang="en-US" sz="2000" b="1" dirty="0">
                <a:latin typeface="Times New Roman" pitchFamily="18" charset="0"/>
                <a:cs typeface="Times New Roman" pitchFamily="18" charset="0"/>
              </a:rPr>
              <a:t>：在具体电路上元件被调用后放在不同位置或担任不同任务必须有对应的名称。用户自定义，没有唯一性，但在模块中一旦确定此名，就唯一确定下来了。如例</a:t>
            </a:r>
            <a:r>
              <a:rPr lang="en-US" altLang="zh-CN" sz="2000" b="1" dirty="0">
                <a:latin typeface="Times New Roman" pitchFamily="18" charset="0"/>
                <a:cs typeface="Times New Roman" pitchFamily="18" charset="0"/>
              </a:rPr>
              <a:t>3-6</a:t>
            </a:r>
            <a:r>
              <a:rPr lang="zh-CN" altLang="en-US" sz="2000" b="1" dirty="0">
                <a:latin typeface="Times New Roman" pitchFamily="18" charset="0"/>
                <a:cs typeface="Times New Roman" pitchFamily="18" charset="0"/>
              </a:rPr>
              <a:t>中的</a:t>
            </a:r>
            <a:r>
              <a:rPr lang="en-US" altLang="zh-CN" sz="2000" b="1" dirty="0">
                <a:latin typeface="Times New Roman" pitchFamily="18" charset="0"/>
                <a:cs typeface="Times New Roman" pitchFamily="18" charset="0"/>
              </a:rPr>
              <a:t>U1</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U2</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U3</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solidFill>
                  <a:srgbClr val="0000FF"/>
                </a:solidFill>
                <a:latin typeface="Times New Roman" pitchFamily="18" charset="0"/>
                <a:cs typeface="Times New Roman" pitchFamily="18" charset="0"/>
              </a:rPr>
              <a:t>例化元件端口</a:t>
            </a:r>
            <a:r>
              <a:rPr lang="zh-CN" altLang="en-US" sz="2000" b="1" dirty="0">
                <a:latin typeface="Times New Roman" pitchFamily="18" charset="0"/>
                <a:cs typeface="Times New Roman" pitchFamily="18" charset="0"/>
              </a:rPr>
              <a:t>是模块文件中已定义的端口名（内部端口名），它与其对应括号内的例化元件</a:t>
            </a:r>
            <a:r>
              <a:rPr lang="zh-CN" altLang="en-US" sz="2000" b="1" dirty="0">
                <a:solidFill>
                  <a:srgbClr val="0000FF"/>
                </a:solidFill>
                <a:latin typeface="Times New Roman" pitchFamily="18" charset="0"/>
                <a:cs typeface="Times New Roman" pitchFamily="18" charset="0"/>
              </a:rPr>
              <a:t>外接端口名</a:t>
            </a:r>
            <a:r>
              <a:rPr lang="zh-CN" altLang="en-US" sz="2000" b="1" dirty="0">
                <a:latin typeface="Times New Roman" pitchFamily="18" charset="0"/>
                <a:cs typeface="Times New Roman" pitchFamily="18" charset="0"/>
              </a:rPr>
              <a:t>相连。</a:t>
            </a:r>
            <a:endParaRPr lang="en-US" altLang="zh-CN" sz="2000" b="1" dirty="0">
              <a:latin typeface="Times New Roman" pitchFamily="18" charset="0"/>
              <a:cs typeface="Times New Roman" pitchFamily="18" charset="0"/>
            </a:endParaRPr>
          </a:p>
        </p:txBody>
      </p:sp>
      <p:sp>
        <p:nvSpPr>
          <p:cNvPr id="25" name="Rectangle 3"/>
          <p:cNvSpPr>
            <a:spLocks noChangeArrowheads="1"/>
          </p:cNvSpPr>
          <p:nvPr/>
        </p:nvSpPr>
        <p:spPr bwMode="auto">
          <a:xfrm>
            <a:off x="1115616" y="1184265"/>
            <a:ext cx="7792650" cy="90486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模块元件名</a:t>
            </a:r>
            <a:r>
              <a:rPr kumimoji="1" lang="en-US" altLang="zh-CN" sz="2400" b="1" dirty="0">
                <a:solidFill>
                  <a:srgbClr val="000000"/>
                </a:solidFill>
                <a:latin typeface="Times New Roman" pitchFamily="18" charset="0"/>
                <a:cs typeface="Times New Roman" pitchFamily="18" charset="0"/>
              </a:rPr>
              <a:t>&gt;  &lt;</a:t>
            </a:r>
            <a:r>
              <a:rPr kumimoji="1" lang="zh-CN" altLang="en-US" sz="2400" b="1" dirty="0">
                <a:solidFill>
                  <a:srgbClr val="000000"/>
                </a:solidFill>
                <a:latin typeface="Times New Roman" pitchFamily="18" charset="0"/>
                <a:cs typeface="Times New Roman" pitchFamily="18" charset="0"/>
              </a:rPr>
              <a:t>例化元件名</a:t>
            </a:r>
            <a:r>
              <a:rPr kumimoji="1" lang="en-US" altLang="zh-CN" sz="2400" b="1" dirty="0">
                <a:solidFill>
                  <a:srgbClr val="000000"/>
                </a:solidFill>
                <a:latin typeface="Times New Roman" pitchFamily="18" charset="0"/>
                <a:cs typeface="Times New Roman" pitchFamily="18" charset="0"/>
              </a:rPr>
              <a:t>&gt;  </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例化元件端口（例化元件外接端口名）</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50</a:t>
            </a:fld>
            <a:endParaRPr lang="zh-CN" altLang="en-US" dirty="0"/>
          </a:p>
        </p:txBody>
      </p:sp>
    </p:spTree>
    <p:extLst>
      <p:ext uri="{BB962C8B-B14F-4D97-AF65-F5344CB8AC3E}">
        <p14:creationId xmlns:p14="http://schemas.microsoft.com/office/powerpoint/2010/main" val="130491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dissolve">
                                      <p:cBhvr>
                                        <p:cTn id="11" dur="500"/>
                                        <p:tgtEl>
                                          <p:spTgt spid="2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animEffect transition="in" filter="dissolve">
                                      <p:cBhvr>
                                        <p:cTn id="15" dur="500"/>
                                        <p:tgtEl>
                                          <p:spTgt spid="23">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Effect transition="in" filter="dissolve">
                                      <p:cBhvr>
                                        <p:cTn id="19"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1438856"/>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例化语句及其用法</a:t>
            </a:r>
          </a:p>
        </p:txBody>
      </p:sp>
      <p:sp>
        <p:nvSpPr>
          <p:cNvPr id="23" name="矩形 22"/>
          <p:cNvSpPr>
            <a:spLocks noChangeArrowheads="1"/>
          </p:cNvSpPr>
          <p:nvPr/>
        </p:nvSpPr>
        <p:spPr bwMode="auto">
          <a:xfrm>
            <a:off x="1187624" y="1412776"/>
            <a:ext cx="7632848"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3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(.A(net1), .SO(sum),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a:t>
            </a:r>
            <a:r>
              <a:rPr lang="en-US" altLang="zh-CN" sz="2000" b="1" dirty="0">
                <a:latin typeface="Times New Roman" pitchFamily="18" charset="0"/>
                <a:cs typeface="Times New Roman" pitchFamily="18" charset="0"/>
              </a:rPr>
              <a:t>;</a:t>
            </a:r>
          </a:p>
          <a:p>
            <a:pPr marL="0" indent="0" eaLnBrk="1" hangingPunct="1">
              <a:lnSpc>
                <a:spcPct val="110000"/>
              </a:lnSpc>
              <a:spcBef>
                <a:spcPts val="0"/>
              </a:spcBef>
              <a:spcAft>
                <a:spcPts val="300"/>
              </a:spcAft>
              <a:buClr>
                <a:schemeClr val="tx1"/>
              </a:buClr>
              <a:buNone/>
            </a:pP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描述某 一元件与外部连线或其他元件连接的情况。</a:t>
            </a:r>
            <a:r>
              <a:rPr kumimoji="1" lang="en-US" altLang="zh-CN" sz="2000" b="1" dirty="0">
                <a:solidFill>
                  <a:schemeClr val="accent6">
                    <a:lumMod val="50000"/>
                  </a:schemeClr>
                </a:solidFill>
                <a:latin typeface="Times New Roman" pitchFamily="18" charset="0"/>
                <a:cs typeface="Times New Roman" pitchFamily="18" charset="0"/>
              </a:rPr>
              <a:t>	</a:t>
            </a:r>
          </a:p>
        </p:txBody>
      </p:sp>
      <p:sp>
        <p:nvSpPr>
          <p:cNvPr id="7" name="矩形 6"/>
          <p:cNvSpPr>
            <a:spLocks noChangeArrowheads="1"/>
          </p:cNvSpPr>
          <p:nvPr/>
        </p:nvSpPr>
        <p:spPr bwMode="auto">
          <a:xfrm>
            <a:off x="1187624" y="2564904"/>
            <a:ext cx="7632848"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 </a:t>
            </a:r>
            <a:r>
              <a:rPr kumimoji="1" lang="en-US" altLang="zh-CN" sz="2000" b="1" dirty="0" err="1">
                <a:latin typeface="Times New Roman" pitchFamily="18" charset="0"/>
                <a:cs typeface="Times New Roman" pitchFamily="18" charset="0"/>
              </a:rPr>
              <a:t>h_adder</a:t>
            </a:r>
            <a:r>
              <a:rPr kumimoji="1" lang="zh-CN" altLang="en-US" sz="2000" b="1" dirty="0">
                <a:latin typeface="Times New Roman" pitchFamily="18" charset="0"/>
                <a:cs typeface="Times New Roman" pitchFamily="18" charset="0"/>
              </a:rPr>
              <a:t>是待调用的模块元件名，表示该模块是半加器。</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U2</a:t>
            </a:r>
            <a:r>
              <a:rPr kumimoji="1" lang="zh-CN" altLang="en-US" sz="2000" b="1" dirty="0">
                <a:latin typeface="Times New Roman" pitchFamily="18" charset="0"/>
                <a:cs typeface="Times New Roman" pitchFamily="18" charset="0"/>
              </a:rPr>
              <a:t>是例化的元件名，是用户在特定情况下调用元件</a:t>
            </a:r>
            <a:r>
              <a:rPr kumimoji="1" lang="en-US" altLang="zh-CN" sz="2000" b="1" dirty="0" err="1">
                <a:latin typeface="Times New Roman" pitchFamily="18" charset="0"/>
                <a:cs typeface="Times New Roman" pitchFamily="18" charset="0"/>
              </a:rPr>
              <a:t>h_adder</a:t>
            </a:r>
            <a:r>
              <a:rPr kumimoji="1" lang="zh-CN" altLang="en-US" sz="2000" b="1" dirty="0">
                <a:latin typeface="Times New Roman" pitchFamily="18" charset="0"/>
                <a:cs typeface="Times New Roman" pitchFamily="18" charset="0"/>
              </a:rPr>
              <a:t>而取的名字，表示全加器电路图上的第二个半加器</a:t>
            </a:r>
            <a:r>
              <a:rPr kumimoji="1" lang="en-US" altLang="zh-CN" sz="2000" b="1" dirty="0">
                <a:latin typeface="Times New Roman" pitchFamily="18" charset="0"/>
                <a:cs typeface="Times New Roman" pitchFamily="18" charset="0"/>
              </a:rPr>
              <a:t>U2</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.A(net1)</a:t>
            </a:r>
            <a:r>
              <a:rPr kumimoji="1" lang="zh-CN" altLang="en-US" sz="2000" b="1" dirty="0">
                <a:latin typeface="Times New Roman" pitchFamily="18" charset="0"/>
                <a:cs typeface="Times New Roman" pitchFamily="18" charset="0"/>
              </a:rPr>
              <a:t>表示第二个半加器的输入端口</a:t>
            </a:r>
            <a:r>
              <a:rPr kumimoji="1" lang="en-US" altLang="zh-CN" sz="2000" b="1" dirty="0">
                <a:latin typeface="Times New Roman" pitchFamily="18" charset="0"/>
                <a:cs typeface="Times New Roman" pitchFamily="18" charset="0"/>
              </a:rPr>
              <a:t>A</a:t>
            </a:r>
            <a:r>
              <a:rPr kumimoji="1" lang="zh-CN" altLang="en-US" sz="2000" b="1" dirty="0">
                <a:latin typeface="Times New Roman" pitchFamily="18" charset="0"/>
                <a:cs typeface="Times New Roman" pitchFamily="18" charset="0"/>
              </a:rPr>
              <a:t>与外部连线</a:t>
            </a:r>
            <a:r>
              <a:rPr kumimoji="1" lang="en-US" altLang="zh-CN" sz="2000" b="1" dirty="0">
                <a:latin typeface="Times New Roman" pitchFamily="18" charset="0"/>
                <a:cs typeface="Times New Roman" pitchFamily="18" charset="0"/>
              </a:rPr>
              <a:t>net1</a:t>
            </a:r>
            <a:r>
              <a:rPr kumimoji="1" lang="zh-CN" altLang="en-US" sz="2000" b="1" dirty="0">
                <a:latin typeface="Times New Roman" pitchFamily="18" charset="0"/>
                <a:cs typeface="Times New Roman" pitchFamily="18" charset="0"/>
              </a:rPr>
              <a:t>相连。</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.SO(sum)</a:t>
            </a:r>
            <a:r>
              <a:rPr kumimoji="1" lang="zh-CN" altLang="en-US" sz="2000" b="1" dirty="0">
                <a:latin typeface="Times New Roman" pitchFamily="18" charset="0"/>
                <a:cs typeface="Times New Roman" pitchFamily="18" charset="0"/>
              </a:rPr>
              <a:t>表示第二个半加器的输出端口</a:t>
            </a:r>
            <a:r>
              <a:rPr kumimoji="1" lang="en-US" altLang="zh-CN" sz="2000" b="1" dirty="0">
                <a:latin typeface="Times New Roman" pitchFamily="18" charset="0"/>
                <a:cs typeface="Times New Roman" pitchFamily="18" charset="0"/>
              </a:rPr>
              <a:t>SO</a:t>
            </a:r>
            <a:r>
              <a:rPr kumimoji="1" lang="zh-CN" altLang="en-US" sz="2000" b="1" dirty="0">
                <a:latin typeface="Times New Roman" pitchFamily="18" charset="0"/>
                <a:cs typeface="Times New Roman" pitchFamily="18" charset="0"/>
              </a:rPr>
              <a:t>与全加器输出口线</a:t>
            </a:r>
            <a:r>
              <a:rPr kumimoji="1" lang="en-US" altLang="zh-CN" sz="2000" b="1" dirty="0">
                <a:latin typeface="Times New Roman" pitchFamily="18" charset="0"/>
                <a:cs typeface="Times New Roman" pitchFamily="18" charset="0"/>
              </a:rPr>
              <a:t>sum</a:t>
            </a:r>
            <a:r>
              <a:rPr kumimoji="1" lang="zh-CN" altLang="en-US" sz="2000" b="1" dirty="0">
                <a:latin typeface="Times New Roman" pitchFamily="18" charset="0"/>
                <a:cs typeface="Times New Roman" pitchFamily="18" charset="0"/>
              </a:rPr>
              <a:t>相连。</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endParaRPr kumimoji="1" lang="en-US" altLang="zh-CN" sz="2000" b="1" dirty="0">
              <a:latin typeface="Times New Roman" pitchFamily="18" charset="0"/>
              <a:cs typeface="Times New Roman" pitchFamily="18" charset="0"/>
            </a:endParaRPr>
          </a:p>
        </p:txBody>
      </p:sp>
      <p:sp>
        <p:nvSpPr>
          <p:cNvPr id="9" name="矩形 6"/>
          <p:cNvSpPr>
            <a:spLocks noChangeArrowheads="1"/>
          </p:cNvSpPr>
          <p:nvPr/>
        </p:nvSpPr>
        <p:spPr bwMode="auto">
          <a:xfrm>
            <a:off x="1208856" y="908720"/>
            <a:ext cx="7720642"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端口名关联法</a:t>
            </a:r>
            <a:endParaRPr lang="en-US" altLang="zh-CN" sz="2200" b="1" dirty="0">
              <a:solidFill>
                <a:schemeClr val="accent2"/>
              </a:solidFill>
              <a:latin typeface="Times New Roman" pitchFamily="18" charset="0"/>
              <a:cs typeface="Times New Roman" pitchFamily="18" charset="0"/>
            </a:endParaRPr>
          </a:p>
        </p:txBody>
      </p:sp>
      <p:pic>
        <p:nvPicPr>
          <p:cNvPr id="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1055893" y="5026545"/>
            <a:ext cx="7896309" cy="1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4788024" y="5301208"/>
            <a:ext cx="360040" cy="28803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76000" y="5184000"/>
            <a:ext cx="360040" cy="28803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256000" y="5301208"/>
            <a:ext cx="360040"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848000" y="5292000"/>
            <a:ext cx="360040"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716016" y="5121200"/>
            <a:ext cx="432048" cy="108000"/>
          </a:xfrm>
          <a:prstGeom prst="rect">
            <a:avLst/>
          </a:prstGeom>
          <a:solidFill>
            <a:schemeClr val="bg1"/>
          </a:solidFill>
        </p:spPr>
        <p:txBody>
          <a:bodyPr wrap="square" rtlCol="0">
            <a:spAutoFit/>
          </a:bodyPr>
          <a:lstStyle/>
          <a:p>
            <a:endParaRPr lang="zh-CN" altLang="en-US"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4499992" y="5998646"/>
            <a:ext cx="180000" cy="108000"/>
          </a:xfrm>
          <a:prstGeom prst="rect">
            <a:avLst/>
          </a:prstGeom>
          <a:solidFill>
            <a:schemeClr val="bg1"/>
          </a:solidFill>
        </p:spPr>
        <p:txBody>
          <a:bodyPr wrap="square" rtlCol="0">
            <a:spAutoFit/>
          </a:bodyPr>
          <a:lstStyle/>
          <a:p>
            <a:endParaRPr lang="zh-CN" alt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644008" y="4869160"/>
            <a:ext cx="1224136" cy="369332"/>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h_adder</a:t>
            </a:r>
            <a:endParaRPr lang="zh-CN" alt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328432" y="5867980"/>
            <a:ext cx="531600"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U2</a:t>
            </a:r>
            <a:endParaRPr lang="zh-CN" altLang="en-US" b="1" dirty="0">
              <a:latin typeface="Times New Roman" panose="02020603050405020304" pitchFamily="18" charset="0"/>
              <a:cs typeface="Times New Roman" panose="02020603050405020304" pitchFamily="18" charset="0"/>
            </a:endParaRP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51</a:t>
            </a:fld>
            <a:endParaRPr lang="zh-CN" altLang="en-US" dirty="0"/>
          </a:p>
        </p:txBody>
      </p:sp>
    </p:spTree>
    <p:extLst>
      <p:ext uri="{BB962C8B-B14F-4D97-AF65-F5344CB8AC3E}">
        <p14:creationId xmlns:p14="http://schemas.microsoft.com/office/powerpoint/2010/main" val="244439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dissolve">
                                      <p:cBhvr>
                                        <p:cTn id="17" dur="500"/>
                                        <p:tgtEl>
                                          <p:spTgt spid="7">
                                            <p:txEl>
                                              <p:pRg st="0" end="0"/>
                                            </p:txEl>
                                          </p:spTgt>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dissolve">
                                      <p:cBhvr>
                                        <p:cTn id="21" dur="500"/>
                                        <p:tgtEl>
                                          <p:spTgt spid="7">
                                            <p:txEl>
                                              <p:pRg st="1" end="1"/>
                                            </p:txEl>
                                          </p:spTgt>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dissolve">
                                      <p:cBhvr>
                                        <p:cTn id="25" dur="500"/>
                                        <p:tgtEl>
                                          <p:spTgt spid="7">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dissolve">
                                      <p:cBhvr>
                                        <p:cTn id="29" dur="500"/>
                                        <p:tgtEl>
                                          <p:spTgt spid="7">
                                            <p:txEl>
                                              <p:pRg st="3" end="3"/>
                                            </p:txEl>
                                          </p:spTgt>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heel(1)">
                                      <p:cBhvr>
                                        <p:cTn id="44" dur="2000"/>
                                        <p:tgtEl>
                                          <p:spTgt spid="11"/>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heel(1)">
                                      <p:cBhvr>
                                        <p:cTn id="47" dur="2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heel(1)">
                                      <p:cBhvr>
                                        <p:cTn id="52" dur="2000"/>
                                        <p:tgtEl>
                                          <p:spTgt spid="12"/>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heel(1)">
                                      <p:cBhvr>
                                        <p:cTn id="5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3" grpId="0"/>
      <p:bldP spid="9" grpId="0"/>
      <p:bldP spid="2" grpId="0" animBg="1"/>
      <p:bldP spid="11" grpId="0" animBg="1"/>
      <p:bldP spid="12" grpId="0" animBg="1"/>
      <p:bldP spid="13" grpId="0" animBg="1"/>
      <p:bldP spid="3"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例化语句及其用法</a:t>
            </a:r>
          </a:p>
        </p:txBody>
      </p:sp>
      <p:sp>
        <p:nvSpPr>
          <p:cNvPr id="7" name="矩形 6"/>
          <p:cNvSpPr>
            <a:spLocks noChangeArrowheads="1"/>
          </p:cNvSpPr>
          <p:nvPr/>
        </p:nvSpPr>
        <p:spPr bwMode="auto">
          <a:xfrm>
            <a:off x="1187624" y="1816075"/>
            <a:ext cx="7632848"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也称信号名映射法。</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端口名关联法中连接表述放置的</a:t>
            </a:r>
            <a:r>
              <a:rPr kumimoji="1" lang="zh-CN" altLang="en-US" sz="2000" b="1" dirty="0">
                <a:solidFill>
                  <a:srgbClr val="0000FF"/>
                </a:solidFill>
                <a:latin typeface="Times New Roman" pitchFamily="18" charset="0"/>
                <a:cs typeface="Times New Roman" pitchFamily="18" charset="0"/>
              </a:rPr>
              <a:t>位置不影响连接结果</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kumimoji="1" lang="zh-CN" altLang="en-US" sz="2000" b="1" dirty="0">
                <a:latin typeface="Times New Roman" pitchFamily="18" charset="0"/>
                <a:cs typeface="Times New Roman" pitchFamily="18" charset="0"/>
              </a:rPr>
              <a:t>如 </a:t>
            </a:r>
            <a:r>
              <a:rPr kumimoji="1" lang="en-US" altLang="zh-CN" sz="2000" b="1" dirty="0">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(.A(net1), .SO(sum),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与</a:t>
            </a:r>
            <a:r>
              <a:rPr lang="en-US" altLang="zh-CN" sz="2000" b="1" dirty="0">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 .A(net1), .SO(sum))</a:t>
            </a: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功能</a:t>
            </a: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相同。</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允许某些或某个端口不接，即连接表述不写上去。如</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。若是输入口则综合结果是高阻态，若是输出口则为断开。</a:t>
            </a:r>
            <a:endParaRPr kumimoji="1" lang="en-US" altLang="zh-CN" sz="2000" b="1" dirty="0">
              <a:latin typeface="Times New Roman" pitchFamily="18" charset="0"/>
              <a:cs typeface="Times New Roman" pitchFamily="18" charset="0"/>
            </a:endParaRPr>
          </a:p>
        </p:txBody>
      </p:sp>
      <p:sp>
        <p:nvSpPr>
          <p:cNvPr id="9" name="矩形 6"/>
          <p:cNvSpPr>
            <a:spLocks noChangeArrowheads="1"/>
          </p:cNvSpPr>
          <p:nvPr/>
        </p:nvSpPr>
        <p:spPr bwMode="auto">
          <a:xfrm>
            <a:off x="1208856" y="1168003"/>
            <a:ext cx="7720642"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端口名关联法</a:t>
            </a:r>
            <a:endParaRPr lang="en-US" altLang="zh-CN" sz="2200" b="1" dirty="0">
              <a:solidFill>
                <a:schemeClr val="accent2"/>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52</a:t>
            </a:fld>
            <a:endParaRPr lang="zh-CN" altLang="en-US" dirty="0"/>
          </a:p>
        </p:txBody>
      </p:sp>
    </p:spTree>
    <p:extLst>
      <p:ext uri="{BB962C8B-B14F-4D97-AF65-F5344CB8AC3E}">
        <p14:creationId xmlns:p14="http://schemas.microsoft.com/office/powerpoint/2010/main" val="3030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dissolve">
                                      <p:cBhvr>
                                        <p:cTn id="14" dur="500"/>
                                        <p:tgtEl>
                                          <p:spTgt spid="7">
                                            <p:txEl>
                                              <p:pRg st="2" end="2"/>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Verilog</a:t>
            </a:r>
            <a:r>
              <a:rPr lang="zh-CN" altLang="en-US" sz="2800" b="1" dirty="0">
                <a:solidFill>
                  <a:srgbClr val="0070C0"/>
                </a:solidFill>
                <a:latin typeface="Times New Roman" pitchFamily="18" charset="0"/>
                <a:cs typeface="Times New Roman" pitchFamily="18" charset="0"/>
              </a:rPr>
              <a:t>例化语句及其用法</a:t>
            </a:r>
          </a:p>
        </p:txBody>
      </p:sp>
      <p:sp>
        <p:nvSpPr>
          <p:cNvPr id="7" name="矩形 6"/>
          <p:cNvSpPr>
            <a:spLocks noChangeArrowheads="1"/>
          </p:cNvSpPr>
          <p:nvPr/>
        </p:nvSpPr>
        <p:spPr bwMode="auto">
          <a:xfrm>
            <a:off x="1187624" y="2968203"/>
            <a:ext cx="763284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也称位置映射法。</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模块源文件中的端口名与例化语句端口名</a:t>
            </a:r>
            <a:r>
              <a:rPr lang="zh-CN" altLang="en-US" sz="2000" b="1" dirty="0">
                <a:solidFill>
                  <a:srgbClr val="0000FF"/>
                </a:solidFill>
                <a:latin typeface="Times New Roman" pitchFamily="18" charset="0"/>
                <a:cs typeface="Times New Roman" pitchFamily="18" charset="0"/>
              </a:rPr>
              <a:t>顺序和位置一一对应</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一旦位置关联例化语句确定后，被连接元件的源文件中的端口表内的信号排列位置就不能再变动了。</a:t>
            </a:r>
            <a:endParaRPr kumimoji="1" lang="en-US" altLang="zh-CN" sz="2000" b="1" dirty="0">
              <a:latin typeface="Times New Roman" pitchFamily="18" charset="0"/>
              <a:cs typeface="Times New Roman" pitchFamily="18" charset="0"/>
            </a:endParaRPr>
          </a:p>
        </p:txBody>
      </p:sp>
      <p:sp>
        <p:nvSpPr>
          <p:cNvPr id="9" name="矩形 6"/>
          <p:cNvSpPr>
            <a:spLocks noChangeArrowheads="1"/>
          </p:cNvSpPr>
          <p:nvPr/>
        </p:nvSpPr>
        <p:spPr bwMode="auto">
          <a:xfrm>
            <a:off x="1208856" y="1168003"/>
            <a:ext cx="7720642"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accent2"/>
              </a:buClr>
              <a:buFont typeface="Wingdings" panose="05000000000000000000" pitchFamily="2" charset="2"/>
              <a:buChar char="n"/>
            </a:pPr>
            <a:r>
              <a:rPr lang="zh-CN" altLang="en-US" sz="2200" b="1" dirty="0">
                <a:solidFill>
                  <a:schemeClr val="accent2"/>
                </a:solidFill>
                <a:latin typeface="Times New Roman" pitchFamily="18" charset="0"/>
                <a:cs typeface="Times New Roman" pitchFamily="18" charset="0"/>
              </a:rPr>
              <a:t>位置关联法</a:t>
            </a:r>
            <a:endParaRPr lang="en-US" altLang="zh-CN" sz="2200" b="1" dirty="0">
              <a:solidFill>
                <a:schemeClr val="accent2"/>
              </a:solidFill>
              <a:latin typeface="Times New Roman" pitchFamily="18" charset="0"/>
              <a:cs typeface="Times New Roman" pitchFamily="18" charset="0"/>
            </a:endParaRPr>
          </a:p>
        </p:txBody>
      </p:sp>
      <p:sp>
        <p:nvSpPr>
          <p:cNvPr id="6" name="矩形 5"/>
          <p:cNvSpPr/>
          <p:nvPr/>
        </p:nvSpPr>
        <p:spPr>
          <a:xfrm>
            <a:off x="1208856" y="1711063"/>
            <a:ext cx="7720642" cy="42179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矩形 7"/>
          <p:cNvSpPr>
            <a:spLocks noChangeArrowheads="1"/>
          </p:cNvSpPr>
          <p:nvPr/>
        </p:nvSpPr>
        <p:spPr bwMode="auto">
          <a:xfrm>
            <a:off x="1187624" y="1684983"/>
            <a:ext cx="7632848"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3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U1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net1, net2)</a:t>
            </a:r>
            <a:r>
              <a:rPr lang="en-US" altLang="zh-CN" sz="2000" b="1" dirty="0">
                <a:latin typeface="Times New Roman" pitchFamily="18" charset="0"/>
                <a:cs typeface="Times New Roman" pitchFamily="18" charset="0"/>
              </a:rPr>
              <a:t>;</a:t>
            </a:r>
          </a:p>
          <a:p>
            <a:pPr marL="0" indent="0" eaLnBrk="1" hangingPunct="1">
              <a:lnSpc>
                <a:spcPct val="110000"/>
              </a:lnSpc>
              <a:spcBef>
                <a:spcPts val="0"/>
              </a:spcBef>
              <a:spcAft>
                <a:spcPts val="300"/>
              </a:spcAft>
              <a:buClr>
                <a:schemeClr val="tx1"/>
              </a:buClr>
              <a:buNone/>
            </a:pP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	</a:t>
            </a:r>
          </a:p>
        </p:txBody>
      </p:sp>
      <p:sp>
        <p:nvSpPr>
          <p:cNvPr id="10" name="TextBox 9"/>
          <p:cNvSpPr txBox="1"/>
          <p:nvPr/>
        </p:nvSpPr>
        <p:spPr>
          <a:xfrm>
            <a:off x="1403648" y="2276872"/>
            <a:ext cx="4896544" cy="400110"/>
          </a:xfrm>
          <a:prstGeom prst="rect">
            <a:avLst/>
          </a:prstGeom>
          <a:noFill/>
        </p:spPr>
        <p:txBody>
          <a:bodyPr wrap="square" rtlCol="0">
            <a:spAutoFit/>
          </a:bodyPr>
          <a:lstStyle/>
          <a:p>
            <a:r>
              <a:rPr lang="zh-CN" altLang="en-US" sz="2000" b="1" dirty="0">
                <a:solidFill>
                  <a:srgbClr val="0000FF"/>
                </a:solidFill>
                <a:latin typeface="Times New Roman" panose="02020603050405020304" pitchFamily="18" charset="0"/>
                <a:cs typeface="Times New Roman" panose="02020603050405020304" pitchFamily="18" charset="0"/>
              </a:rPr>
              <a:t>半加器模块：</a:t>
            </a:r>
            <a:r>
              <a:rPr lang="en-US" altLang="zh-CN" sz="2000" b="1" dirty="0" err="1">
                <a:solidFill>
                  <a:srgbClr val="0000FF"/>
                </a:solidFill>
                <a:latin typeface="Times New Roman" panose="02020603050405020304" pitchFamily="18" charset="0"/>
                <a:cs typeface="Times New Roman" panose="02020603050405020304" pitchFamily="18" charset="0"/>
              </a:rPr>
              <a:t>h_adder</a:t>
            </a:r>
            <a:r>
              <a:rPr lang="en-US" altLang="zh-CN" sz="2000" b="1" dirty="0">
                <a:solidFill>
                  <a:srgbClr val="0000FF"/>
                </a:solidFill>
                <a:latin typeface="Times New Roman" panose="02020603050405020304" pitchFamily="18" charset="0"/>
                <a:cs typeface="Times New Roman" panose="02020603050405020304" pitchFamily="18" charset="0"/>
              </a:rPr>
              <a:t>  (A,  B,  SO,  CO)</a:t>
            </a:r>
            <a:endParaRPr lang="zh-CN" altLang="en-US" sz="2000" b="1" dirty="0">
              <a:solidFill>
                <a:srgbClr val="0000FF"/>
              </a:solidFill>
              <a:latin typeface="Times New Roman" panose="02020603050405020304" pitchFamily="18" charset="0"/>
              <a:cs typeface="Times New Roman" panose="02020603050405020304" pitchFamily="18" charset="0"/>
            </a:endParaRPr>
          </a:p>
        </p:txBody>
      </p:sp>
      <p:cxnSp>
        <p:nvCxnSpPr>
          <p:cNvPr id="3" name="直接箭头连接符 2"/>
          <p:cNvCxnSpPr/>
          <p:nvPr/>
        </p:nvCxnSpPr>
        <p:spPr>
          <a:xfrm flipH="1" flipV="1">
            <a:off x="3995936" y="2088939"/>
            <a:ext cx="216024"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4427984" y="2088939"/>
            <a:ext cx="144016"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997802" y="2088939"/>
            <a:ext cx="0"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5508104" y="2088939"/>
            <a:ext cx="72008"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53</a:t>
            </a:fld>
            <a:endParaRPr lang="zh-CN" altLang="en-US" dirty="0"/>
          </a:p>
        </p:txBody>
      </p:sp>
    </p:spTree>
    <p:extLst>
      <p:ext uri="{BB962C8B-B14F-4D97-AF65-F5344CB8AC3E}">
        <p14:creationId xmlns:p14="http://schemas.microsoft.com/office/powerpoint/2010/main" val="7449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par>
                                <p:cTn id="22" presetID="2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1500"/>
                            </p:stCondLst>
                            <p:childTnLst>
                              <p:par>
                                <p:cTn id="32" presetID="9" presetClass="entr" presetSubtype="0" fill="hold" nodeType="after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dissolve">
                                      <p:cBhvr>
                                        <p:cTn id="34" dur="500"/>
                                        <p:tgtEl>
                                          <p:spTgt spid="7">
                                            <p:txEl>
                                              <p:pRg st="0" end="0"/>
                                            </p:txEl>
                                          </p:spTgt>
                                        </p:tgtEl>
                                      </p:cBhvr>
                                    </p:animEffect>
                                  </p:childTnLst>
                                </p:cTn>
                              </p:par>
                            </p:childTnLst>
                          </p:cTn>
                        </p:par>
                        <p:par>
                          <p:cTn id="35" fill="hold">
                            <p:stCondLst>
                              <p:cond delay="2000"/>
                            </p:stCondLst>
                            <p:childTnLst>
                              <p:par>
                                <p:cTn id="36" presetID="9" presetClass="entr" presetSubtype="0" fill="hold" nodeType="after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dissolve">
                                      <p:cBhvr>
                                        <p:cTn id="38" dur="500"/>
                                        <p:tgtEl>
                                          <p:spTgt spid="7">
                                            <p:txEl>
                                              <p:pRg st="1" end="1"/>
                                            </p:txEl>
                                          </p:spTgt>
                                        </p:tgtEl>
                                      </p:cBhvr>
                                    </p:animEffect>
                                  </p:childTnLst>
                                </p:cTn>
                              </p:par>
                            </p:childTnLst>
                          </p:cTn>
                        </p:par>
                        <p:par>
                          <p:cTn id="39" fill="hold">
                            <p:stCondLst>
                              <p:cond delay="2500"/>
                            </p:stCondLst>
                            <p:childTnLst>
                              <p:par>
                                <p:cTn id="40" presetID="9" presetClass="entr" presetSubtype="0" fill="hold" nodeType="after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dissolve">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、全加器顶层设计文件</a:t>
            </a:r>
          </a:p>
        </p:txBody>
      </p:sp>
      <p:sp>
        <p:nvSpPr>
          <p:cNvPr id="19" name="Text Box 9"/>
          <p:cNvSpPr txBox="1">
            <a:spLocks noChangeArrowheads="1"/>
          </p:cNvSpPr>
          <p:nvPr/>
        </p:nvSpPr>
        <p:spPr bwMode="auto">
          <a:xfrm>
            <a:off x="1115617" y="90872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3-6</a:t>
            </a:r>
            <a:r>
              <a:rPr kumimoji="1" lang="zh-CN" altLang="en-US" sz="2400" b="1" dirty="0">
                <a:solidFill>
                  <a:srgbClr val="F79646">
                    <a:lumMod val="50000"/>
                  </a:srgbClr>
                </a:solidFill>
                <a:latin typeface="Times New Roman" pitchFamily="18" charset="0"/>
                <a:cs typeface="Times New Roman" pitchFamily="18" charset="0"/>
              </a:rPr>
              <a:t>：全加器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331640" y="1519510"/>
            <a:ext cx="759992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f_adder</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   input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a:t>
            </a:r>
          </a:p>
          <a:p>
            <a:pPr eaLnBrk="0" hangingPunct="0"/>
            <a:r>
              <a:rPr kumimoji="1" lang="en-US" altLang="zh-CN" sz="2000" b="1" dirty="0">
                <a:solidFill>
                  <a:srgbClr val="000000"/>
                </a:solidFill>
                <a:latin typeface="Times New Roman" pitchFamily="18" charset="0"/>
                <a:cs typeface="Times New Roman" pitchFamily="18" charset="0"/>
              </a:rPr>
              <a:t>    wire  net1, net2, net3;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定义网线型变量</a:t>
            </a:r>
            <a:r>
              <a:rPr kumimoji="1" lang="en-US" altLang="zh-CN" sz="2000" b="1" dirty="0">
                <a:solidFill>
                  <a:schemeClr val="accent6">
                    <a:lumMod val="50000"/>
                  </a:schemeClr>
                </a:solidFill>
                <a:latin typeface="Times New Roman" pitchFamily="18" charset="0"/>
                <a:cs typeface="Times New Roman" pitchFamily="18" charset="0"/>
              </a:rPr>
              <a:t>net1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net2</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net3</a:t>
            </a:r>
            <a:r>
              <a:rPr kumimoji="1" lang="zh-CN" altLang="en-US" sz="2000" b="1" dirty="0">
                <a:solidFill>
                  <a:schemeClr val="accent6">
                    <a:lumMod val="50000"/>
                  </a:schemeClr>
                </a:solidFill>
                <a:latin typeface="Times New Roman" pitchFamily="18" charset="0"/>
                <a:cs typeface="Times New Roman" pitchFamily="18" charset="0"/>
              </a:rPr>
              <a:t>，用作内部</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底层元件连接的连线。</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U1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net1, net2);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调用底层元件</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(.A(net1), .SO(sum),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a:t>
            </a:r>
          </a:p>
          <a:p>
            <a:pPr eaLnBrk="0" hangingPunct="0"/>
            <a:r>
              <a:rPr kumimoji="1" lang="en-US" altLang="zh-CN" sz="2000" b="1" dirty="0">
                <a:solidFill>
                  <a:srgbClr val="000000"/>
                </a:solidFill>
                <a:latin typeface="Times New Roman" pitchFamily="18" charset="0"/>
                <a:cs typeface="Times New Roman" pitchFamily="18" charset="0"/>
              </a:rPr>
              <a:t>               or U3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net2, net3);</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9"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971601" y="4725144"/>
            <a:ext cx="7980602" cy="15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54</a:t>
            </a:fld>
            <a:endParaRPr lang="zh-CN" altLang="en-US" dirty="0"/>
          </a:p>
        </p:txBody>
      </p:sp>
    </p:spTree>
    <p:extLst>
      <p:ext uri="{BB962C8B-B14F-4D97-AF65-F5344CB8AC3E}">
        <p14:creationId xmlns:p14="http://schemas.microsoft.com/office/powerpoint/2010/main" val="3071518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sz="3000" b="1" dirty="0">
                <a:solidFill>
                  <a:srgbClr val="000000"/>
                </a:solidFill>
                <a:latin typeface="Times New Roman" pitchFamily="18" charset="0"/>
                <a:cs typeface="Times New Roman" pitchFamily="18" charset="0"/>
              </a:rPr>
              <a:t>半加器的</a:t>
            </a:r>
            <a:r>
              <a:rPr lang="en-US" altLang="zh-CN" sz="3000" b="1" dirty="0">
                <a:solidFill>
                  <a:srgbClr val="000000"/>
                </a:solidFill>
                <a:latin typeface="Times New Roman" pitchFamily="18" charset="0"/>
                <a:cs typeface="Times New Roman" pitchFamily="18" charset="0"/>
              </a:rPr>
              <a:t>UDP</a:t>
            </a:r>
            <a:r>
              <a:rPr lang="zh-CN" altLang="en-US" sz="3000" b="1" dirty="0">
                <a:solidFill>
                  <a:srgbClr val="000000"/>
                </a:solidFill>
                <a:latin typeface="Times New Roman" pitchFamily="18" charset="0"/>
                <a:cs typeface="Times New Roman" pitchFamily="18" charset="0"/>
              </a:rPr>
              <a:t>结构建模扫描方式</a:t>
            </a:r>
          </a:p>
        </p:txBody>
      </p:sp>
      <p:sp>
        <p:nvSpPr>
          <p:cNvPr id="16" name="矩形 15"/>
          <p:cNvSpPr>
            <a:spLocks noChangeArrowheads="1"/>
          </p:cNvSpPr>
          <p:nvPr/>
        </p:nvSpPr>
        <p:spPr bwMode="auto">
          <a:xfrm>
            <a:off x="6300192" y="1289804"/>
            <a:ext cx="2592288" cy="494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调用了两个元件：</a:t>
            </a:r>
            <a:endParaRPr lang="en-US" altLang="zh-CN" sz="2000" b="1" dirty="0">
              <a:latin typeface="Times New Roman" pitchFamily="18" charset="0"/>
              <a:cs typeface="Times New Roman" pitchFamily="18" charset="0"/>
            </a:endParaRPr>
          </a:p>
          <a:p>
            <a:pPr marL="324000" indent="-342000" eaLnBrk="1" hangingPunct="1">
              <a:lnSpc>
                <a:spcPct val="110000"/>
              </a:lnSpc>
              <a:spcBef>
                <a:spcPts val="0"/>
              </a:spcBef>
              <a:spcAft>
                <a:spcPts val="300"/>
              </a:spcAft>
              <a:buClr>
                <a:schemeClr val="tx1"/>
              </a:buClr>
              <a:buFont typeface="+mj-lt"/>
              <a:buAutoNum type="arabicPeriod"/>
            </a:pPr>
            <a:r>
              <a:rPr lang="zh-CN" altLang="en-US" sz="2000" b="1" dirty="0">
                <a:latin typeface="Times New Roman" pitchFamily="18" charset="0"/>
                <a:cs typeface="Times New Roman" pitchFamily="18" charset="0"/>
              </a:rPr>
              <a:t>与门</a:t>
            </a:r>
            <a:r>
              <a:rPr lang="en-US" altLang="zh-CN" sz="2000" b="1" dirty="0">
                <a:latin typeface="Times New Roman" pitchFamily="18" charset="0"/>
                <a:cs typeface="Times New Roman" pitchFamily="18" charset="0"/>
              </a:rPr>
              <a:t>and</a:t>
            </a:r>
            <a:r>
              <a:rPr lang="zh-CN" altLang="en-US" sz="2000" b="1" dirty="0">
                <a:latin typeface="Times New Roman" pitchFamily="18" charset="0"/>
                <a:cs typeface="Times New Roman" pitchFamily="18" charset="0"/>
              </a:rPr>
              <a:t>库元件。端口表内最左侧信号默认定义为输出信号，其他信号默认为输入信号。</a:t>
            </a:r>
            <a:endParaRPr lang="en-US" altLang="zh-CN" sz="2000" b="1" dirty="0">
              <a:latin typeface="Times New Roman" pitchFamily="18" charset="0"/>
              <a:cs typeface="Times New Roman" pitchFamily="18" charset="0"/>
            </a:endParaRPr>
          </a:p>
          <a:p>
            <a:pPr marL="324000" indent="-342000" eaLnBrk="1" hangingPunct="1">
              <a:lnSpc>
                <a:spcPct val="110000"/>
              </a:lnSpc>
              <a:spcBef>
                <a:spcPts val="0"/>
              </a:spcBef>
              <a:spcAft>
                <a:spcPts val="600"/>
              </a:spcAft>
              <a:buClr>
                <a:schemeClr val="tx1"/>
              </a:buClr>
              <a:buFont typeface="+mj-lt"/>
              <a:buAutoNum type="arabicPeriod"/>
            </a:pPr>
            <a:r>
              <a:rPr lang="zh-CN" altLang="en-US" sz="2000" b="1" dirty="0">
                <a:latin typeface="Times New Roman" pitchFamily="18" charset="0"/>
                <a:cs typeface="Times New Roman" pitchFamily="18" charset="0"/>
              </a:rPr>
              <a:t>异或门</a:t>
            </a:r>
            <a:r>
              <a:rPr lang="en-US" altLang="zh-CN" sz="2000" b="1" dirty="0">
                <a:latin typeface="Times New Roman" pitchFamily="18" charset="0"/>
                <a:cs typeface="Times New Roman" pitchFamily="18" charset="0"/>
              </a:rPr>
              <a:t>XOR2</a:t>
            </a:r>
            <a:r>
              <a:rPr lang="zh-CN" altLang="en-US" sz="2000" b="1" dirty="0">
                <a:latin typeface="Times New Roman" pitchFamily="18" charset="0"/>
                <a:cs typeface="Times New Roman" pitchFamily="18" charset="0"/>
              </a:rPr>
              <a:t>。用户自己设计的一个逻辑元件。</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solidFill>
                  <a:srgbClr val="0000FF"/>
                </a:solidFill>
                <a:latin typeface="Times New Roman" pitchFamily="18" charset="0"/>
                <a:cs typeface="Times New Roman" pitchFamily="18" charset="0"/>
              </a:rPr>
              <a:t>结构化建模</a:t>
            </a:r>
            <a:r>
              <a:rPr lang="zh-CN" altLang="en-US" sz="2000" b="1" dirty="0">
                <a:latin typeface="Times New Roman" pitchFamily="18" charset="0"/>
                <a:cs typeface="Times New Roman" pitchFamily="18" charset="0"/>
              </a:rPr>
              <a:t>：直接描述基本逻辑元件的连接并由此实现逻辑功能的</a:t>
            </a: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表述方式。</a:t>
            </a:r>
            <a:endParaRPr lang="en-US" altLang="zh-CN" sz="2000" b="1" dirty="0">
              <a:latin typeface="Times New Roman" pitchFamily="18" charset="0"/>
              <a:cs typeface="Times New Roman" pitchFamily="18" charset="0"/>
            </a:endParaRPr>
          </a:p>
        </p:txBody>
      </p:sp>
      <p:pic>
        <p:nvPicPr>
          <p:cNvPr id="1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235"/>
          <a:stretch/>
        </p:blipFill>
        <p:spPr bwMode="auto">
          <a:xfrm>
            <a:off x="1187624" y="4005064"/>
            <a:ext cx="3499606" cy="17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3"/>
          <p:cNvSpPr>
            <a:spLocks noChangeArrowheads="1"/>
          </p:cNvSpPr>
          <p:nvPr/>
        </p:nvSpPr>
        <p:spPr bwMode="auto">
          <a:xfrm>
            <a:off x="1835696" y="5950441"/>
            <a:ext cx="223224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半加器的电路结构</a:t>
            </a:r>
          </a:p>
        </p:txBody>
      </p:sp>
      <p:sp>
        <p:nvSpPr>
          <p:cNvPr id="25" name="Text Box 9"/>
          <p:cNvSpPr txBox="1">
            <a:spLocks noChangeArrowheads="1"/>
          </p:cNvSpPr>
          <p:nvPr/>
        </p:nvSpPr>
        <p:spPr bwMode="auto">
          <a:xfrm>
            <a:off x="1043608" y="1023234"/>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3-8</a:t>
            </a:r>
            <a:r>
              <a:rPr kumimoji="1" lang="zh-CN" altLang="en-US" sz="2400" b="1" dirty="0">
                <a:solidFill>
                  <a:srgbClr val="F79646">
                    <a:lumMod val="50000"/>
                  </a:srgbClr>
                </a:solidFill>
                <a:latin typeface="Times New Roman" pitchFamily="18" charset="0"/>
                <a:cs typeface="Times New Roman" pitchFamily="18" charset="0"/>
              </a:rPr>
              <a:t>：半加器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6" name="Text Box 9"/>
          <p:cNvSpPr txBox="1">
            <a:spLocks noChangeArrowheads="1"/>
          </p:cNvSpPr>
          <p:nvPr/>
        </p:nvSpPr>
        <p:spPr bwMode="auto">
          <a:xfrm>
            <a:off x="1259631" y="1634024"/>
            <a:ext cx="4896545" cy="193899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H_ADDER (A, B, SO, CO);</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hangingPunct="0"/>
            <a:r>
              <a:rPr kumimoji="1" lang="en-US" altLang="zh-CN" sz="2000" b="1" dirty="0">
                <a:solidFill>
                  <a:srgbClr val="000000"/>
                </a:solidFill>
                <a:latin typeface="Times New Roman" pitchFamily="18" charset="0"/>
                <a:cs typeface="Times New Roman" pitchFamily="18" charset="0"/>
              </a:rPr>
              <a:t>    output  SO, CO;</a:t>
            </a:r>
          </a:p>
          <a:p>
            <a:pPr eaLnBrk="0" hangingPunct="0"/>
            <a:r>
              <a:rPr kumimoji="1" lang="en-US" altLang="zh-CN" sz="2000" b="1" dirty="0">
                <a:solidFill>
                  <a:srgbClr val="000000"/>
                </a:solidFill>
                <a:latin typeface="Times New Roman" pitchFamily="18" charset="0"/>
                <a:cs typeface="Times New Roman" pitchFamily="18" charset="0"/>
              </a:rPr>
              <a:t>    XOR2  U1 (SO, A, B);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调用元件</a:t>
            </a:r>
            <a:r>
              <a:rPr kumimoji="1" lang="en-US" altLang="zh-CN" sz="2000" b="1" dirty="0">
                <a:solidFill>
                  <a:schemeClr val="accent6">
                    <a:lumMod val="50000"/>
                  </a:schemeClr>
                </a:solidFill>
                <a:latin typeface="Times New Roman" pitchFamily="18" charset="0"/>
                <a:cs typeface="Times New Roman" pitchFamily="18" charset="0"/>
              </a:rPr>
              <a:t>XOR2</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and  U2 (CO, A, 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调用元件</a:t>
            </a:r>
            <a:r>
              <a:rPr kumimoji="1" lang="en-US" altLang="zh-CN" sz="2000" b="1" dirty="0">
                <a:solidFill>
                  <a:schemeClr val="accent6">
                    <a:lumMod val="50000"/>
                  </a:schemeClr>
                </a:solidFill>
                <a:latin typeface="Times New Roman" pitchFamily="18" charset="0"/>
                <a:cs typeface="Times New Roman" pitchFamily="18" charset="0"/>
              </a:rPr>
              <a:t>and</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55</a:t>
            </a:fld>
            <a:endParaRPr lang="zh-CN" altLang="en-US" dirty="0"/>
          </a:p>
        </p:txBody>
      </p:sp>
    </p:spTree>
    <p:extLst>
      <p:ext uri="{BB962C8B-B14F-4D97-AF65-F5344CB8AC3E}">
        <p14:creationId xmlns:p14="http://schemas.microsoft.com/office/powerpoint/2010/main" val="66672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dissolve">
                                      <p:cBhvr>
                                        <p:cTn id="21" dur="500"/>
                                        <p:tgtEl>
                                          <p:spTgt spid="16">
                                            <p:txEl>
                                              <p:pRg st="0" end="0"/>
                                            </p:txEl>
                                          </p:spTgt>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dissolve">
                                      <p:cBhvr>
                                        <p:cTn id="25" dur="500"/>
                                        <p:tgtEl>
                                          <p:spTgt spid="16">
                                            <p:txEl>
                                              <p:pRg st="1" end="1"/>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Effect transition="in" filter="dissolve">
                                      <p:cBhvr>
                                        <p:cTn id="29" dur="500"/>
                                        <p:tgtEl>
                                          <p:spTgt spid="16">
                                            <p:txEl>
                                              <p:pRg st="2" end="2"/>
                                            </p:txEl>
                                          </p:spTgt>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16">
                                            <p:txEl>
                                              <p:pRg st="3" end="3"/>
                                            </p:txEl>
                                          </p:spTgt>
                                        </p:tgtEl>
                                        <p:attrNameLst>
                                          <p:attrName>style.visibility</p:attrName>
                                        </p:attrNameLst>
                                      </p:cBhvr>
                                      <p:to>
                                        <p:strVal val="visible"/>
                                      </p:to>
                                    </p:set>
                                    <p:animEffect transition="in" filter="dissolve">
                                      <p:cBhvr>
                                        <p:cTn id="33"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、库元件及其调用</a:t>
            </a:r>
          </a:p>
        </p:txBody>
      </p:sp>
      <p:sp>
        <p:nvSpPr>
          <p:cNvPr id="7" name="矩形 6"/>
          <p:cNvSpPr>
            <a:spLocks noChangeArrowheads="1"/>
          </p:cNvSpPr>
          <p:nvPr/>
        </p:nvSpPr>
        <p:spPr bwMode="auto">
          <a:xfrm>
            <a:off x="1187624" y="1268760"/>
            <a:ext cx="763284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中预先定义的基本逻辑单元称为</a:t>
            </a:r>
            <a:r>
              <a:rPr kumimoji="1" lang="zh-CN" altLang="en-US" sz="2000" b="1" dirty="0">
                <a:solidFill>
                  <a:srgbClr val="0000FF"/>
                </a:solidFill>
                <a:latin typeface="Times New Roman" pitchFamily="18" charset="0"/>
                <a:cs typeface="Times New Roman" pitchFamily="18" charset="0"/>
              </a:rPr>
              <a:t>原语</a:t>
            </a:r>
            <a:r>
              <a:rPr kumimoji="1" lang="zh-CN" altLang="en-US" sz="2000" b="1" dirty="0">
                <a:latin typeface="Times New Roman" pitchFamily="18" charset="0"/>
                <a:cs typeface="Times New Roman" pitchFamily="18" charset="0"/>
              </a:rPr>
              <a:t>（</a:t>
            </a:r>
            <a:r>
              <a:rPr kumimoji="1" lang="en-US" altLang="zh-CN" sz="2000" b="1" dirty="0">
                <a:latin typeface="Times New Roman" pitchFamily="18" charset="0"/>
                <a:cs typeface="Times New Roman" pitchFamily="18" charset="0"/>
              </a:rPr>
              <a:t>primitive</a:t>
            </a:r>
            <a:r>
              <a:rPr kumimoji="1" lang="zh-CN" altLang="en-US" sz="2000" b="1" dirty="0">
                <a:latin typeface="Times New Roman" pitchFamily="18" charset="0"/>
                <a:cs typeface="Times New Roman" pitchFamily="18" charset="0"/>
              </a:rPr>
              <a:t>），即现成的</a:t>
            </a:r>
            <a:r>
              <a:rPr kumimoji="1" lang="zh-CN" altLang="en-US" sz="2000" b="1" dirty="0">
                <a:solidFill>
                  <a:srgbClr val="0000FF"/>
                </a:solidFill>
                <a:latin typeface="Times New Roman" pitchFamily="18" charset="0"/>
                <a:cs typeface="Times New Roman" pitchFamily="18" charset="0"/>
              </a:rPr>
              <a:t>门级库元件</a:t>
            </a:r>
            <a:r>
              <a:rPr kumimoji="1" lang="zh-CN" altLang="en-US" sz="2000" b="1" dirty="0">
                <a:latin typeface="Times New Roman" pitchFamily="18" charset="0"/>
                <a:cs typeface="Times New Roman" pitchFamily="18" charset="0"/>
              </a:rPr>
              <a:t>。包括</a:t>
            </a:r>
            <a:r>
              <a:rPr kumimoji="1" lang="en-US" altLang="zh-CN" sz="2000" b="1" dirty="0">
                <a:solidFill>
                  <a:srgbClr val="FF0000"/>
                </a:solidFill>
                <a:latin typeface="Times New Roman" pitchFamily="18" charset="0"/>
                <a:cs typeface="Times New Roman" pitchFamily="18" charset="0"/>
              </a:rPr>
              <a:t>and</a:t>
            </a:r>
            <a:r>
              <a:rPr kumimoji="1" lang="zh-CN" altLang="en-US" sz="2000" b="1" dirty="0">
                <a:solidFill>
                  <a:srgbClr val="FF0000"/>
                </a:solidFill>
                <a:latin typeface="Times New Roman" pitchFamily="18" charset="0"/>
                <a:cs typeface="Times New Roman" pitchFamily="18" charset="0"/>
              </a:rPr>
              <a:t>（与门）</a:t>
            </a:r>
            <a:r>
              <a:rPr kumimoji="1" lang="zh-CN" altLang="en-US" sz="2000" b="1" dirty="0">
                <a:latin typeface="Times New Roman" pitchFamily="18" charset="0"/>
                <a:cs typeface="Times New Roman" pitchFamily="18" charset="0"/>
              </a:rPr>
              <a:t>、</a:t>
            </a:r>
            <a:r>
              <a:rPr kumimoji="1" lang="en-US" altLang="zh-CN" sz="2000" b="1" dirty="0" err="1">
                <a:solidFill>
                  <a:srgbClr val="FF0000"/>
                </a:solidFill>
                <a:latin typeface="Times New Roman" pitchFamily="18" charset="0"/>
                <a:cs typeface="Times New Roman" pitchFamily="18" charset="0"/>
              </a:rPr>
              <a:t>nand</a:t>
            </a:r>
            <a:r>
              <a:rPr kumimoji="1" lang="zh-CN" altLang="en-US" sz="2000" b="1" dirty="0">
                <a:solidFill>
                  <a:srgbClr val="FF0000"/>
                </a:solidFill>
                <a:latin typeface="Times New Roman" pitchFamily="18" charset="0"/>
                <a:cs typeface="Times New Roman" pitchFamily="18" charset="0"/>
              </a:rPr>
              <a:t>（与非门）</a:t>
            </a:r>
            <a:r>
              <a:rPr kumimoji="1" lang="zh-CN" altLang="en-US" sz="2000" b="1" dirty="0">
                <a:latin typeface="Times New Roman" pitchFamily="18" charset="0"/>
                <a:cs typeface="Times New Roman" pitchFamily="18" charset="0"/>
              </a:rPr>
              <a:t>、</a:t>
            </a:r>
            <a:r>
              <a:rPr kumimoji="1" lang="en-US" altLang="zh-CN" sz="2000" b="1" dirty="0">
                <a:solidFill>
                  <a:srgbClr val="FF0000"/>
                </a:solidFill>
                <a:latin typeface="Times New Roman" pitchFamily="18" charset="0"/>
                <a:cs typeface="Times New Roman" pitchFamily="18" charset="0"/>
              </a:rPr>
              <a:t>or</a:t>
            </a:r>
            <a:r>
              <a:rPr kumimoji="1" lang="zh-CN" altLang="en-US" sz="2000" b="1" dirty="0">
                <a:solidFill>
                  <a:srgbClr val="FF0000"/>
                </a:solidFill>
                <a:latin typeface="Times New Roman" pitchFamily="18" charset="0"/>
                <a:cs typeface="Times New Roman" pitchFamily="18" charset="0"/>
              </a:rPr>
              <a:t>（或门）</a:t>
            </a:r>
            <a:r>
              <a:rPr kumimoji="1" lang="zh-CN" altLang="en-US" sz="2000" b="1" dirty="0">
                <a:latin typeface="Times New Roman" pitchFamily="18" charset="0"/>
                <a:cs typeface="Times New Roman" pitchFamily="18" charset="0"/>
              </a:rPr>
              <a:t>、</a:t>
            </a:r>
            <a:r>
              <a:rPr kumimoji="1" lang="en-US" altLang="zh-CN" sz="2000" b="1" dirty="0">
                <a:solidFill>
                  <a:srgbClr val="FF0000"/>
                </a:solidFill>
                <a:latin typeface="Times New Roman" pitchFamily="18" charset="0"/>
                <a:cs typeface="Times New Roman" pitchFamily="18" charset="0"/>
              </a:rPr>
              <a:t>nor</a:t>
            </a:r>
            <a:r>
              <a:rPr kumimoji="1" lang="zh-CN" altLang="en-US" sz="2000" b="1" dirty="0">
                <a:solidFill>
                  <a:srgbClr val="FF0000"/>
                </a:solidFill>
                <a:latin typeface="Times New Roman" pitchFamily="18" charset="0"/>
                <a:cs typeface="Times New Roman" pitchFamily="18" charset="0"/>
              </a:rPr>
              <a:t>（或非门）</a:t>
            </a:r>
            <a:r>
              <a:rPr kumimoji="1" lang="zh-CN" altLang="en-US" sz="2000" b="1" dirty="0">
                <a:latin typeface="Times New Roman" pitchFamily="18" charset="0"/>
                <a:cs typeface="Times New Roman" pitchFamily="18" charset="0"/>
              </a:rPr>
              <a:t>、</a:t>
            </a:r>
            <a:r>
              <a:rPr kumimoji="1" lang="en-US" altLang="zh-CN" sz="2000" b="1" dirty="0" err="1">
                <a:solidFill>
                  <a:srgbClr val="FF0000"/>
                </a:solidFill>
                <a:latin typeface="Times New Roman" pitchFamily="18" charset="0"/>
                <a:cs typeface="Times New Roman" pitchFamily="18" charset="0"/>
              </a:rPr>
              <a:t>xor</a:t>
            </a:r>
            <a:r>
              <a:rPr kumimoji="1" lang="zh-CN" altLang="en-US" sz="2000" b="1" dirty="0">
                <a:solidFill>
                  <a:srgbClr val="FF0000"/>
                </a:solidFill>
                <a:latin typeface="Times New Roman" pitchFamily="18" charset="0"/>
                <a:cs typeface="Times New Roman" pitchFamily="18" charset="0"/>
              </a:rPr>
              <a:t>（异或门）</a:t>
            </a:r>
            <a:r>
              <a:rPr kumimoji="1" lang="zh-CN" altLang="en-US" sz="2000" b="1" dirty="0">
                <a:latin typeface="Times New Roman" pitchFamily="18" charset="0"/>
                <a:cs typeface="Times New Roman" pitchFamily="18" charset="0"/>
              </a:rPr>
              <a:t>、</a:t>
            </a:r>
            <a:r>
              <a:rPr kumimoji="1" lang="en-US" altLang="zh-CN" sz="2000" b="1" dirty="0" err="1">
                <a:solidFill>
                  <a:srgbClr val="FF0000"/>
                </a:solidFill>
                <a:latin typeface="Times New Roman" pitchFamily="18" charset="0"/>
                <a:cs typeface="Times New Roman" pitchFamily="18" charset="0"/>
              </a:rPr>
              <a:t>xnor</a:t>
            </a:r>
            <a:r>
              <a:rPr kumimoji="1" lang="zh-CN" altLang="en-US" sz="2000" b="1" dirty="0">
                <a:solidFill>
                  <a:srgbClr val="FF0000"/>
                </a:solidFill>
                <a:latin typeface="Times New Roman" pitchFamily="18" charset="0"/>
                <a:cs typeface="Times New Roman" pitchFamily="18" charset="0"/>
              </a:rPr>
              <a:t>（同或门）</a:t>
            </a:r>
            <a:r>
              <a:rPr kumimoji="1" lang="zh-CN" altLang="en-US" sz="2000" b="1" dirty="0">
                <a:latin typeface="Times New Roman" pitchFamily="18" charset="0"/>
                <a:cs typeface="Times New Roman" pitchFamily="18" charset="0"/>
              </a:rPr>
              <a:t>、</a:t>
            </a:r>
            <a:r>
              <a:rPr kumimoji="1" lang="en-US" altLang="zh-CN" sz="2000" b="1" dirty="0">
                <a:solidFill>
                  <a:srgbClr val="FF0000"/>
                </a:solidFill>
                <a:latin typeface="Times New Roman" pitchFamily="18" charset="0"/>
                <a:cs typeface="Times New Roman" pitchFamily="18" charset="0"/>
              </a:rPr>
              <a:t>not</a:t>
            </a:r>
            <a:r>
              <a:rPr kumimoji="1" lang="zh-CN" altLang="en-US" sz="2000" b="1" dirty="0">
                <a:solidFill>
                  <a:srgbClr val="FF0000"/>
                </a:solidFill>
                <a:latin typeface="Times New Roman" pitchFamily="18" charset="0"/>
                <a:cs typeface="Times New Roman" pitchFamily="18" charset="0"/>
              </a:rPr>
              <a:t>（非门）</a:t>
            </a:r>
            <a:r>
              <a:rPr kumimoji="1" lang="zh-CN" altLang="en-US" sz="2000" b="1" dirty="0">
                <a:latin typeface="Times New Roman" pitchFamily="18" charset="0"/>
                <a:cs typeface="Times New Roman" pitchFamily="18" charset="0"/>
              </a:rPr>
              <a:t>等。</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有</a:t>
            </a:r>
            <a:r>
              <a:rPr kumimoji="1" lang="zh-CN" altLang="en-US" sz="2000" b="1" dirty="0">
                <a:solidFill>
                  <a:srgbClr val="0000FF"/>
                </a:solidFill>
                <a:latin typeface="Times New Roman" pitchFamily="18" charset="0"/>
                <a:cs typeface="Times New Roman" pitchFamily="18" charset="0"/>
              </a:rPr>
              <a:t>一到多个输入端口</a:t>
            </a:r>
            <a:r>
              <a:rPr kumimoji="1" lang="zh-CN" altLang="en-US" sz="2000" b="1" dirty="0">
                <a:latin typeface="Times New Roman" pitchFamily="18" charset="0"/>
                <a:cs typeface="Times New Roman" pitchFamily="18" charset="0"/>
              </a:rPr>
              <a:t>，但</a:t>
            </a:r>
            <a:r>
              <a:rPr kumimoji="1" lang="zh-CN" altLang="en-US" sz="2000" b="1" dirty="0">
                <a:solidFill>
                  <a:srgbClr val="0000FF"/>
                </a:solidFill>
                <a:latin typeface="Times New Roman" pitchFamily="18" charset="0"/>
                <a:cs typeface="Times New Roman" pitchFamily="18" charset="0"/>
              </a:rPr>
              <a:t>只有一个输出</a:t>
            </a:r>
            <a:r>
              <a:rPr kumimoji="1" lang="zh-CN" altLang="en-US" sz="2000" b="1" dirty="0">
                <a:latin typeface="Times New Roman" pitchFamily="18" charset="0"/>
                <a:cs typeface="Times New Roman" pitchFamily="18" charset="0"/>
              </a:rPr>
              <a:t>，且默认输出口的排列位置在</a:t>
            </a:r>
            <a:r>
              <a:rPr kumimoji="1" lang="zh-CN" altLang="en-US" sz="2000" b="1" dirty="0">
                <a:solidFill>
                  <a:srgbClr val="0000FF"/>
                </a:solidFill>
                <a:latin typeface="Times New Roman" pitchFamily="18" charset="0"/>
                <a:cs typeface="Times New Roman" pitchFamily="18" charset="0"/>
              </a:rPr>
              <a:t>最左侧</a:t>
            </a:r>
            <a:r>
              <a:rPr kumimoji="1" lang="zh-CN" altLang="en-US" sz="2000" b="1" dirty="0">
                <a:latin typeface="Times New Roman" pitchFamily="18" charset="0"/>
                <a:cs typeface="Times New Roman" pitchFamily="18" charset="0"/>
              </a:rPr>
              <a:t>。如两输入与门</a:t>
            </a:r>
            <a:r>
              <a:rPr kumimoji="1" lang="en-US" altLang="zh-CN" sz="2000" b="1" dirty="0">
                <a:latin typeface="Times New Roman" pitchFamily="18" charset="0"/>
                <a:cs typeface="Times New Roman" pitchFamily="18" charset="0"/>
              </a:rPr>
              <a:t>and</a:t>
            </a:r>
            <a:r>
              <a:rPr kumimoji="1" lang="zh-CN" altLang="en-US" sz="2000" b="1" dirty="0">
                <a:latin typeface="Times New Roman" pitchFamily="18" charset="0"/>
                <a:cs typeface="Times New Roman" pitchFamily="18" charset="0"/>
              </a:rPr>
              <a:t>（</a:t>
            </a:r>
            <a:r>
              <a:rPr kumimoji="1" lang="en-US" altLang="zh-CN" sz="2000" b="1" dirty="0">
                <a:latin typeface="Times New Roman" pitchFamily="18" charset="0"/>
                <a:cs typeface="Times New Roman" pitchFamily="18" charset="0"/>
              </a:rPr>
              <a:t>out, in1, in2</a:t>
            </a:r>
            <a:r>
              <a:rPr kumimoji="1" lang="zh-CN" altLang="en-US" sz="2000" b="1" dirty="0">
                <a:latin typeface="Times New Roman" pitchFamily="18" charset="0"/>
                <a:cs typeface="Times New Roman" pitchFamily="18" charset="0"/>
              </a:rPr>
              <a:t>），三输入与门</a:t>
            </a:r>
            <a:r>
              <a:rPr kumimoji="1" lang="en-US" altLang="zh-CN" sz="2000" b="1" dirty="0">
                <a:latin typeface="Times New Roman" pitchFamily="18" charset="0"/>
                <a:cs typeface="Times New Roman" pitchFamily="18" charset="0"/>
              </a:rPr>
              <a:t>and</a:t>
            </a:r>
            <a:r>
              <a:rPr kumimoji="1" lang="zh-CN" altLang="en-US" sz="2000" b="1" dirty="0">
                <a:latin typeface="Times New Roman" pitchFamily="18" charset="0"/>
                <a:cs typeface="Times New Roman" pitchFamily="18" charset="0"/>
              </a:rPr>
              <a:t>（</a:t>
            </a:r>
            <a:r>
              <a:rPr kumimoji="1" lang="en-US" altLang="zh-CN" sz="2000" b="1" dirty="0">
                <a:latin typeface="Times New Roman" pitchFamily="18" charset="0"/>
                <a:cs typeface="Times New Roman" pitchFamily="18" charset="0"/>
              </a:rPr>
              <a:t>out, in1, in2, in3</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内建于库中的门级元件的元件名也都是关键词，</a:t>
            </a:r>
            <a:r>
              <a:rPr kumimoji="1" lang="zh-CN" altLang="en-US" sz="2000" b="1" dirty="0">
                <a:solidFill>
                  <a:srgbClr val="0000FF"/>
                </a:solidFill>
                <a:latin typeface="Times New Roman" pitchFamily="18" charset="0"/>
                <a:cs typeface="Times New Roman" pitchFamily="18" charset="0"/>
              </a:rPr>
              <a:t>必须小写</a:t>
            </a:r>
            <a:r>
              <a:rPr kumimoji="1" lang="zh-CN" altLang="en-US" sz="2000" b="1" dirty="0">
                <a:latin typeface="Times New Roman" pitchFamily="18" charset="0"/>
                <a:cs typeface="Times New Roman" pitchFamily="18" charset="0"/>
              </a:rPr>
              <a:t>。</a:t>
            </a:r>
            <a:endParaRPr kumimoji="1" lang="en-US" altLang="zh-CN" sz="20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56</a:t>
            </a:fld>
            <a:endParaRPr lang="zh-CN" altLang="en-US" dirty="0"/>
          </a:p>
        </p:txBody>
      </p:sp>
    </p:spTree>
    <p:extLst>
      <p:ext uri="{BB962C8B-B14F-4D97-AF65-F5344CB8AC3E}">
        <p14:creationId xmlns:p14="http://schemas.microsoft.com/office/powerpoint/2010/main" val="29366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dissolve">
                                      <p:cBhvr>
                                        <p:cTn id="2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、用户自定义原语</a:t>
            </a:r>
          </a:p>
        </p:txBody>
      </p:sp>
      <p:sp>
        <p:nvSpPr>
          <p:cNvPr id="7" name="矩形 6"/>
          <p:cNvSpPr>
            <a:spLocks noChangeArrowheads="1"/>
          </p:cNvSpPr>
          <p:nvPr/>
        </p:nvSpPr>
        <p:spPr bwMode="auto">
          <a:xfrm>
            <a:off x="1187624" y="1268760"/>
            <a:ext cx="7632848"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用户自定义原语（</a:t>
            </a:r>
            <a:r>
              <a:rPr kumimoji="1" lang="en-US" altLang="zh-CN" sz="2000" b="1" dirty="0">
                <a:latin typeface="Times New Roman" pitchFamily="18" charset="0"/>
                <a:cs typeface="Times New Roman" pitchFamily="18" charset="0"/>
              </a:rPr>
              <a:t>User-Defined Primitives, </a:t>
            </a:r>
            <a:r>
              <a:rPr kumimoji="1" lang="en-US" altLang="zh-CN" sz="2000" b="1" dirty="0">
                <a:solidFill>
                  <a:srgbClr val="FF0000"/>
                </a:solidFill>
                <a:latin typeface="Times New Roman" pitchFamily="18" charset="0"/>
                <a:cs typeface="Times New Roman" pitchFamily="18" charset="0"/>
              </a:rPr>
              <a:t>UDP</a:t>
            </a:r>
            <a:r>
              <a:rPr kumimoji="1" lang="zh-CN" altLang="en-US" sz="2000" b="1" dirty="0">
                <a:latin typeface="Times New Roman" pitchFamily="18" charset="0"/>
                <a:cs typeface="Times New Roman" pitchFamily="18" charset="0"/>
              </a:rPr>
              <a:t>）是用户自定义基础元件，其行为和</a:t>
            </a:r>
            <a:r>
              <a:rPr kumimoji="1" lang="en-US" altLang="zh-CN" sz="2000" b="1" dirty="0">
                <a:latin typeface="Times New Roman" pitchFamily="18" charset="0"/>
                <a:cs typeface="Times New Roman" pitchFamily="18" charset="0"/>
              </a:rPr>
              <a:t>Verilog</a:t>
            </a:r>
            <a:r>
              <a:rPr kumimoji="1" lang="zh-CN" altLang="en-US" sz="2000" b="1" dirty="0">
                <a:latin typeface="Times New Roman" pitchFamily="18" charset="0"/>
                <a:cs typeface="Times New Roman" pitchFamily="18" charset="0"/>
              </a:rPr>
              <a:t>内部的基本单元类似。</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zh-CN" altLang="en-US" sz="2000" b="1" dirty="0">
                <a:latin typeface="Times New Roman" pitchFamily="18" charset="0"/>
                <a:cs typeface="Times New Roman" pitchFamily="18" charset="0"/>
              </a:rPr>
              <a:t>关键词</a:t>
            </a:r>
            <a:r>
              <a:rPr kumimoji="1" lang="en-US" altLang="zh-CN" sz="2000" b="1" dirty="0" err="1">
                <a:solidFill>
                  <a:srgbClr val="FF0000"/>
                </a:solidFill>
                <a:latin typeface="Times New Roman" pitchFamily="18" charset="0"/>
                <a:cs typeface="Times New Roman" pitchFamily="18" charset="0"/>
              </a:rPr>
              <a:t>primitive_endprimitive</a:t>
            </a:r>
            <a:r>
              <a:rPr kumimoji="1" lang="zh-CN" altLang="en-US" sz="2000" b="1" dirty="0">
                <a:latin typeface="Times New Roman" pitchFamily="18" charset="0"/>
                <a:cs typeface="Times New Roman" pitchFamily="18" charset="0"/>
              </a:rPr>
              <a:t>。</a:t>
            </a:r>
            <a:r>
              <a:rPr kumimoji="1" lang="en-US" altLang="zh-CN" sz="2000" b="1" dirty="0">
                <a:latin typeface="Times New Roman" pitchFamily="18" charset="0"/>
                <a:cs typeface="Times New Roman" pitchFamily="18" charset="0"/>
              </a:rPr>
              <a:t>primitive </a:t>
            </a:r>
            <a:r>
              <a:rPr kumimoji="1" lang="zh-CN" altLang="en-US" sz="2000" b="1" dirty="0">
                <a:latin typeface="Times New Roman" pitchFamily="18" charset="0"/>
                <a:cs typeface="Times New Roman" pitchFamily="18" charset="0"/>
              </a:rPr>
              <a:t>旁的标识符是元件名，元件名右侧的括号是端口表，端口表中的标识符是端口名，且端口表中的端口名是固定的。</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UDP</a:t>
            </a:r>
            <a:r>
              <a:rPr kumimoji="1" lang="zh-CN" altLang="en-US" sz="2000" b="1" dirty="0">
                <a:latin typeface="Times New Roman" pitchFamily="18" charset="0"/>
                <a:cs typeface="Times New Roman" pitchFamily="18" charset="0"/>
              </a:rPr>
              <a:t>元件只能有</a:t>
            </a:r>
            <a:r>
              <a:rPr kumimoji="1" lang="zh-CN" altLang="en-US" sz="2000" b="1" dirty="0">
                <a:solidFill>
                  <a:srgbClr val="0000FF"/>
                </a:solidFill>
                <a:latin typeface="Times New Roman" pitchFamily="18" charset="0"/>
                <a:cs typeface="Times New Roman" pitchFamily="18" charset="0"/>
              </a:rPr>
              <a:t>一个输出端</a:t>
            </a:r>
            <a:r>
              <a:rPr kumimoji="1" lang="zh-CN" altLang="en-US" sz="2000" b="1" dirty="0">
                <a:latin typeface="Times New Roman" pitchFamily="18" charset="0"/>
                <a:cs typeface="Times New Roman" pitchFamily="18" charset="0"/>
              </a:rPr>
              <a:t>，且输出端口名要放在端口表括号的最左侧，而在右侧只能列出所有输入端口。</a:t>
            </a:r>
            <a:endParaRPr kumimoji="1"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kumimoji="1" lang="en-US" altLang="zh-CN" sz="2000" b="1" dirty="0">
                <a:latin typeface="Times New Roman" pitchFamily="18" charset="0"/>
                <a:cs typeface="Times New Roman" pitchFamily="18" charset="0"/>
              </a:rPr>
              <a:t>UDP</a:t>
            </a:r>
            <a:r>
              <a:rPr kumimoji="1" lang="zh-CN" altLang="en-US" sz="2000" b="1" dirty="0">
                <a:latin typeface="Times New Roman" pitchFamily="18" charset="0"/>
                <a:cs typeface="Times New Roman" pitchFamily="18" charset="0"/>
              </a:rPr>
              <a:t>的功能由</a:t>
            </a:r>
            <a:r>
              <a:rPr kumimoji="1" lang="zh-CN" altLang="en-US" sz="2000" b="1" dirty="0">
                <a:solidFill>
                  <a:srgbClr val="0000FF"/>
                </a:solidFill>
                <a:latin typeface="Times New Roman" pitchFamily="18" charset="0"/>
                <a:cs typeface="Times New Roman" pitchFamily="18" charset="0"/>
              </a:rPr>
              <a:t>真值表</a:t>
            </a:r>
            <a:r>
              <a:rPr kumimoji="1" lang="zh-CN" altLang="en-US" sz="2000" b="1" dirty="0">
                <a:latin typeface="Times New Roman" pitchFamily="18" charset="0"/>
                <a:cs typeface="Times New Roman" pitchFamily="18" charset="0"/>
              </a:rPr>
              <a:t>定义，关键词</a:t>
            </a:r>
            <a:r>
              <a:rPr kumimoji="1" lang="en-US" altLang="zh-CN" sz="2000" b="1" dirty="0" err="1">
                <a:solidFill>
                  <a:srgbClr val="FF0000"/>
                </a:solidFill>
                <a:latin typeface="Times New Roman" pitchFamily="18" charset="0"/>
                <a:cs typeface="Times New Roman" pitchFamily="18" charset="0"/>
              </a:rPr>
              <a:t>table_endtable</a:t>
            </a:r>
            <a:r>
              <a:rPr kumimoji="1" lang="zh-CN" altLang="en-US" sz="2000" b="1" dirty="0">
                <a:latin typeface="Times New Roman" pitchFamily="18" charset="0"/>
                <a:cs typeface="Times New Roman" pitchFamily="18" charset="0"/>
              </a:rPr>
              <a:t>引导出该</a:t>
            </a:r>
            <a:r>
              <a:rPr kumimoji="1" lang="en-US" altLang="zh-CN" sz="2000" b="1" dirty="0">
                <a:latin typeface="Times New Roman" pitchFamily="18" charset="0"/>
                <a:cs typeface="Times New Roman" pitchFamily="18" charset="0"/>
              </a:rPr>
              <a:t>UDP</a:t>
            </a:r>
            <a:r>
              <a:rPr kumimoji="1" lang="zh-CN" altLang="en-US" sz="2000" b="1" dirty="0">
                <a:latin typeface="Times New Roman" pitchFamily="18" charset="0"/>
                <a:cs typeface="Times New Roman" pitchFamily="18" charset="0"/>
              </a:rPr>
              <a:t>逻辑功能的真值表。</a:t>
            </a:r>
            <a:endParaRPr kumimoji="1" lang="en-US" altLang="zh-CN" sz="20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57</a:t>
            </a:fld>
            <a:endParaRPr lang="zh-CN" altLang="en-US" dirty="0"/>
          </a:p>
        </p:txBody>
      </p:sp>
    </p:spTree>
    <p:extLst>
      <p:ext uri="{BB962C8B-B14F-4D97-AF65-F5344CB8AC3E}">
        <p14:creationId xmlns:p14="http://schemas.microsoft.com/office/powerpoint/2010/main" val="29885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dissolve">
                                      <p:cBhvr>
                                        <p:cTn id="21" dur="500"/>
                                        <p:tgtEl>
                                          <p:spTgt spid="7">
                                            <p:txEl>
                                              <p:pRg st="2" end="2"/>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dissolve">
                                      <p:cBhvr>
                                        <p:cTn id="2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 name="Text Box 9"/>
          <p:cNvSpPr txBox="1">
            <a:spLocks noChangeArrowheads="1"/>
          </p:cNvSpPr>
          <p:nvPr/>
        </p:nvSpPr>
        <p:spPr bwMode="auto">
          <a:xfrm>
            <a:off x="1057774" y="512207"/>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3-7</a:t>
            </a:r>
            <a:r>
              <a:rPr kumimoji="1" lang="zh-CN" altLang="en-US" sz="2400" b="1" dirty="0">
                <a:solidFill>
                  <a:srgbClr val="F79646">
                    <a:lumMod val="50000"/>
                  </a:srgbClr>
                </a:solidFill>
                <a:latin typeface="Times New Roman" pitchFamily="18" charset="0"/>
                <a:cs typeface="Times New Roman" pitchFamily="18" charset="0"/>
              </a:rPr>
              <a:t>：异或逻辑元件</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6" name="Text Box 9"/>
          <p:cNvSpPr txBox="1">
            <a:spLocks noChangeArrowheads="1"/>
          </p:cNvSpPr>
          <p:nvPr/>
        </p:nvSpPr>
        <p:spPr bwMode="auto">
          <a:xfrm>
            <a:off x="1273797" y="1122997"/>
            <a:ext cx="409029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7030A0"/>
                </a:solidFill>
                <a:latin typeface="Times New Roman" pitchFamily="18" charset="0"/>
                <a:cs typeface="Times New Roman" pitchFamily="18" charset="0"/>
              </a:rPr>
              <a:t>primitive</a:t>
            </a:r>
            <a:r>
              <a:rPr kumimoji="1" lang="en-US" altLang="zh-CN" sz="2000" b="1" dirty="0">
                <a:solidFill>
                  <a:srgbClr val="000000"/>
                </a:solidFill>
                <a:latin typeface="Times New Roman" pitchFamily="18" charset="0"/>
                <a:cs typeface="Times New Roman" pitchFamily="18" charset="0"/>
              </a:rPr>
              <a:t> XOR2 (DOUT, X1, X2);</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X1, X2;</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DOUT;</a:t>
            </a: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table   </a:t>
            </a:r>
            <a:r>
              <a:rPr kumimoji="1" lang="en-US" altLang="zh-CN" sz="2000" b="1" dirty="0">
                <a:solidFill>
                  <a:schemeClr val="accent6">
                    <a:lumMod val="50000"/>
                  </a:schemeClr>
                </a:solidFill>
                <a:latin typeface="Times New Roman" pitchFamily="18" charset="0"/>
                <a:cs typeface="Times New Roman" pitchFamily="18" charset="0"/>
              </a:rPr>
              <a:t>//  X1    X2  :  DOUT</a:t>
            </a: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0       0     :      0;</a:t>
            </a:r>
          </a:p>
          <a:p>
            <a:pPr eaLnBrk="0" hangingPunct="0"/>
            <a:r>
              <a:rPr kumimoji="1" lang="en-US" altLang="zh-CN" sz="2000" b="1" dirty="0">
                <a:solidFill>
                  <a:srgbClr val="0000FF"/>
                </a:solidFill>
                <a:latin typeface="Times New Roman" pitchFamily="18" charset="0"/>
                <a:cs typeface="Times New Roman" pitchFamily="18" charset="0"/>
              </a:rPr>
              <a:t>                        0       1     :      1;</a:t>
            </a:r>
          </a:p>
          <a:p>
            <a:pPr eaLnBrk="0" hangingPunct="0"/>
            <a:r>
              <a:rPr kumimoji="1" lang="en-US" altLang="zh-CN" sz="2000" b="1" dirty="0">
                <a:solidFill>
                  <a:srgbClr val="0000FF"/>
                </a:solidFill>
                <a:latin typeface="Times New Roman" pitchFamily="18" charset="0"/>
                <a:cs typeface="Times New Roman" pitchFamily="18" charset="0"/>
              </a:rPr>
              <a:t>                        1       0     :      1;</a:t>
            </a:r>
          </a:p>
          <a:p>
            <a:pPr eaLnBrk="0" hangingPunct="0"/>
            <a:r>
              <a:rPr kumimoji="1" lang="en-US" altLang="zh-CN" sz="2000" b="1" dirty="0">
                <a:solidFill>
                  <a:srgbClr val="0000FF"/>
                </a:solidFill>
                <a:latin typeface="Times New Roman" pitchFamily="18" charset="0"/>
                <a:cs typeface="Times New Roman" pitchFamily="18" charset="0"/>
              </a:rPr>
              <a:t>                        1       1     :      0;</a:t>
            </a:r>
          </a:p>
          <a:p>
            <a:pPr eaLnBrk="0" hangingPunct="0"/>
            <a:r>
              <a:rPr kumimoji="1" lang="en-US" altLang="zh-CN" sz="2000" b="1" dirty="0">
                <a:solidFill>
                  <a:srgbClr val="0000FF"/>
                </a:solidFill>
                <a:latin typeface="Times New Roman" pitchFamily="18" charset="0"/>
                <a:cs typeface="Times New Roman" pitchFamily="18" charset="0"/>
              </a:rPr>
              <a:t>        </a:t>
            </a:r>
            <a:r>
              <a:rPr kumimoji="1" lang="en-US" altLang="zh-CN" sz="2000" b="1" dirty="0" err="1">
                <a:solidFill>
                  <a:srgbClr val="0000FF"/>
                </a:solidFill>
                <a:latin typeface="Times New Roman" pitchFamily="18" charset="0"/>
                <a:cs typeface="Times New Roman" pitchFamily="18" charset="0"/>
              </a:rPr>
              <a:t>endtable</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err="1">
                <a:solidFill>
                  <a:srgbClr val="7030A0"/>
                </a:solidFill>
                <a:latin typeface="Times New Roman" pitchFamily="18" charset="0"/>
                <a:cs typeface="Times New Roman" pitchFamily="18" charset="0"/>
              </a:rPr>
              <a:t>endprimitive</a:t>
            </a:r>
            <a:endParaRPr kumimoji="1" lang="en-US" altLang="zh-CN" sz="2000" b="1" dirty="0">
              <a:solidFill>
                <a:srgbClr val="7030A0"/>
              </a:solidFill>
              <a:latin typeface="Times New Roman" pitchFamily="18" charset="0"/>
              <a:cs typeface="Times New Roman" pitchFamily="18" charset="0"/>
            </a:endParaRPr>
          </a:p>
        </p:txBody>
      </p:sp>
      <p:sp>
        <p:nvSpPr>
          <p:cNvPr id="9" name="矩形 8"/>
          <p:cNvSpPr>
            <a:spLocks noChangeArrowheads="1"/>
          </p:cNvSpPr>
          <p:nvPr/>
        </p:nvSpPr>
        <p:spPr bwMode="auto">
          <a:xfrm>
            <a:off x="5580112" y="1082103"/>
            <a:ext cx="3312368"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用户设计的异或逻辑元件。</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内部包含一张异或逻辑</a:t>
            </a:r>
            <a:r>
              <a:rPr lang="zh-CN" altLang="en-US" sz="2000" b="1" dirty="0">
                <a:solidFill>
                  <a:srgbClr val="0000FF"/>
                </a:solidFill>
                <a:latin typeface="Times New Roman" pitchFamily="18" charset="0"/>
                <a:cs typeface="Times New Roman" pitchFamily="18" charset="0"/>
              </a:rPr>
              <a:t>真值表</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XOR2</a:t>
            </a:r>
            <a:r>
              <a:rPr lang="zh-CN" altLang="en-US" sz="2000" b="1" dirty="0">
                <a:latin typeface="Times New Roman" pitchFamily="18" charset="0"/>
                <a:cs typeface="Times New Roman" pitchFamily="18" charset="0"/>
              </a:rPr>
              <a:t>元件文件（例</a:t>
            </a:r>
            <a:r>
              <a:rPr lang="en-US" altLang="zh-CN" sz="2000" b="1" dirty="0">
                <a:latin typeface="Times New Roman" pitchFamily="18" charset="0"/>
                <a:cs typeface="Times New Roman" pitchFamily="18" charset="0"/>
              </a:rPr>
              <a:t>3-7</a:t>
            </a:r>
            <a:r>
              <a:rPr lang="zh-CN" altLang="en-US" sz="2000" b="1" dirty="0">
                <a:latin typeface="Times New Roman" pitchFamily="18" charset="0"/>
                <a:cs typeface="Times New Roman" pitchFamily="18" charset="0"/>
              </a:rPr>
              <a:t>）和顶层文件（例</a:t>
            </a:r>
            <a:r>
              <a:rPr lang="en-US" altLang="zh-CN" sz="2000" b="1" dirty="0">
                <a:latin typeface="Times New Roman" pitchFamily="18" charset="0"/>
                <a:cs typeface="Times New Roman" pitchFamily="18" charset="0"/>
              </a:rPr>
              <a:t>3-8</a:t>
            </a:r>
            <a:r>
              <a:rPr lang="zh-CN" altLang="en-US" sz="2000" b="1" dirty="0">
                <a:latin typeface="Times New Roman" pitchFamily="18" charset="0"/>
                <a:cs typeface="Times New Roman" pitchFamily="18" charset="0"/>
              </a:rPr>
              <a:t>）的存盘文件名分别是</a:t>
            </a:r>
            <a:r>
              <a:rPr lang="en-US" altLang="zh-CN" sz="2000" b="1" dirty="0">
                <a:latin typeface="Times New Roman" pitchFamily="18" charset="0"/>
                <a:cs typeface="Times New Roman" pitchFamily="18" charset="0"/>
              </a:rPr>
              <a:t>XOR2.v, </a:t>
            </a:r>
            <a:r>
              <a:rPr lang="en-US" altLang="zh-CN" sz="2000" b="1" dirty="0" err="1">
                <a:latin typeface="Times New Roman" pitchFamily="18" charset="0"/>
                <a:cs typeface="Times New Roman" pitchFamily="18" charset="0"/>
              </a:rPr>
              <a:t>H_ADDER.v</a:t>
            </a:r>
            <a:r>
              <a:rPr lang="zh-CN" altLang="en-US" sz="2000" b="1" dirty="0">
                <a:latin typeface="Times New Roman" pitchFamily="18" charset="0"/>
                <a:cs typeface="Times New Roman" pitchFamily="18" charset="0"/>
              </a:rPr>
              <a:t>，需要放在</a:t>
            </a:r>
            <a:r>
              <a:rPr lang="zh-CN" altLang="en-US" sz="2000" b="1" dirty="0">
                <a:solidFill>
                  <a:srgbClr val="0000FF"/>
                </a:solidFill>
                <a:latin typeface="Times New Roman" pitchFamily="18" charset="0"/>
                <a:cs typeface="Times New Roman" pitchFamily="18" charset="0"/>
              </a:rPr>
              <a:t>同一文件夹</a:t>
            </a:r>
            <a:r>
              <a:rPr lang="zh-CN" altLang="en-US" sz="2000" b="1" dirty="0">
                <a:latin typeface="Times New Roman" pitchFamily="18" charset="0"/>
                <a:cs typeface="Times New Roman" pitchFamily="18" charset="0"/>
              </a:rPr>
              <a:t>中进行编译处理。</a:t>
            </a:r>
            <a:endParaRPr lang="en-US" altLang="zh-CN" sz="20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58</a:t>
            </a:fld>
            <a:endParaRPr lang="zh-CN" altLang="en-US" dirty="0"/>
          </a:p>
        </p:txBody>
      </p:sp>
    </p:spTree>
    <p:extLst>
      <p:ext uri="{BB962C8B-B14F-4D97-AF65-F5344CB8AC3E}">
        <p14:creationId xmlns:p14="http://schemas.microsoft.com/office/powerpoint/2010/main" val="225475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dissolve">
                                      <p:cBhvr>
                                        <p:cTn id="14" dur="500"/>
                                        <p:tgtEl>
                                          <p:spTgt spid="9">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dissolve">
                                      <p:cBhvr>
                                        <p:cTn id="18" dur="500"/>
                                        <p:tgtEl>
                                          <p:spTgt spid="9">
                                            <p:txEl>
                                              <p:pRg st="1" end="1"/>
                                            </p:txEl>
                                          </p:spTgt>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dissolv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sz="3000" b="1" dirty="0">
                <a:solidFill>
                  <a:srgbClr val="000000"/>
                </a:solidFill>
                <a:latin typeface="Times New Roman" pitchFamily="18" charset="0"/>
                <a:cs typeface="Times New Roman" pitchFamily="18" charset="0"/>
              </a:rPr>
              <a:t>利用</a:t>
            </a:r>
            <a:r>
              <a:rPr lang="en-US" altLang="zh-CN" sz="3000" b="1" dirty="0">
                <a:solidFill>
                  <a:srgbClr val="000000"/>
                </a:solidFill>
                <a:latin typeface="Times New Roman" pitchFamily="18" charset="0"/>
                <a:cs typeface="Times New Roman" pitchFamily="18" charset="0"/>
              </a:rPr>
              <a:t>UDP</a:t>
            </a:r>
            <a:r>
              <a:rPr lang="zh-CN" altLang="en-US" sz="3000" b="1" dirty="0">
                <a:solidFill>
                  <a:srgbClr val="000000"/>
                </a:solidFill>
                <a:latin typeface="Times New Roman" pitchFamily="18" charset="0"/>
                <a:cs typeface="Times New Roman" pitchFamily="18" charset="0"/>
              </a:rPr>
              <a:t>元件设计多路选择器</a:t>
            </a:r>
          </a:p>
        </p:txBody>
      </p:sp>
      <p:sp>
        <p:nvSpPr>
          <p:cNvPr id="16" name="矩形 15"/>
          <p:cNvSpPr>
            <a:spLocks noChangeArrowheads="1"/>
          </p:cNvSpPr>
          <p:nvPr/>
        </p:nvSpPr>
        <p:spPr bwMode="auto">
          <a:xfrm>
            <a:off x="5868145" y="4614222"/>
            <a:ext cx="3024335"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真值表中的“？”表示不在乎是什么值。</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因为只例化一个元件，所以可以省略例化元件名。</a:t>
            </a:r>
            <a:endParaRPr lang="en-US" altLang="zh-CN" sz="2000" b="1" dirty="0">
              <a:latin typeface="Times New Roman" pitchFamily="18" charset="0"/>
              <a:cs typeface="Times New Roman" pitchFamily="18" charset="0"/>
            </a:endParaRPr>
          </a:p>
        </p:txBody>
      </p:sp>
      <p:sp>
        <p:nvSpPr>
          <p:cNvPr id="25" name="Text Box 9"/>
          <p:cNvSpPr txBox="1">
            <a:spLocks noChangeArrowheads="1"/>
          </p:cNvSpPr>
          <p:nvPr/>
        </p:nvSpPr>
        <p:spPr bwMode="auto">
          <a:xfrm>
            <a:off x="913758" y="980728"/>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3-9</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6" name="Text Box 9"/>
          <p:cNvSpPr txBox="1">
            <a:spLocks noChangeArrowheads="1"/>
          </p:cNvSpPr>
          <p:nvPr/>
        </p:nvSpPr>
        <p:spPr bwMode="auto">
          <a:xfrm>
            <a:off x="971599" y="1591518"/>
            <a:ext cx="4752529"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primitive</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MUX41_UDP (Y, D3, D2, D1, D0, S1, S0);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D3, D2, D1, D0, S1, S0;</a:t>
            </a:r>
          </a:p>
          <a:p>
            <a:pPr eaLnBrk="0" hangingPunct="0"/>
            <a:r>
              <a:rPr kumimoji="1" lang="en-US" altLang="zh-CN" sz="2000" b="1" dirty="0">
                <a:solidFill>
                  <a:srgbClr val="000000"/>
                </a:solidFill>
                <a:latin typeface="Times New Roman" pitchFamily="18" charset="0"/>
                <a:cs typeface="Times New Roman" pitchFamily="18" charset="0"/>
              </a:rPr>
              <a:t>    output  Y;</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table   </a:t>
            </a:r>
            <a:r>
              <a:rPr kumimoji="1" lang="en-US" altLang="zh-CN" sz="2000" b="1" dirty="0">
                <a:solidFill>
                  <a:schemeClr val="accent6">
                    <a:lumMod val="50000"/>
                  </a:schemeClr>
                </a:solidFill>
                <a:latin typeface="Times New Roman" pitchFamily="18" charset="0"/>
                <a:cs typeface="Times New Roman" pitchFamily="18" charset="0"/>
              </a:rPr>
              <a:t>//  D3  D2  D1  D0  S1  S0 :  Y</a:t>
            </a:r>
          </a:p>
          <a:p>
            <a:pPr eaLnBrk="0" hangingPunct="0"/>
            <a:r>
              <a:rPr kumimoji="1" lang="en-US" altLang="zh-CN" sz="2000" b="1" dirty="0">
                <a:solidFill>
                  <a:schemeClr val="tx1"/>
                </a:solidFill>
                <a:latin typeface="Times New Roman" pitchFamily="18" charset="0"/>
                <a:cs typeface="Times New Roman" pitchFamily="18" charset="0"/>
              </a:rPr>
              <a:t>                        ?     ?     ?     1     0    0  :  1; </a:t>
            </a:r>
          </a:p>
          <a:p>
            <a:pPr eaLnBrk="0" hangingPunct="0"/>
            <a:r>
              <a:rPr kumimoji="1" lang="en-US" altLang="zh-CN" sz="2000" b="1" dirty="0">
                <a:solidFill>
                  <a:schemeClr val="tx1"/>
                </a:solidFill>
                <a:latin typeface="Times New Roman" pitchFamily="18" charset="0"/>
                <a:cs typeface="Times New Roman" pitchFamily="18" charset="0"/>
              </a:rPr>
              <a:t>                        ?     ?     ?     0     0    0  :  0;</a:t>
            </a:r>
          </a:p>
          <a:p>
            <a:pPr eaLnBrk="0" hangingPunct="0"/>
            <a:r>
              <a:rPr kumimoji="1" lang="en-US" altLang="zh-CN" sz="2000" b="1" dirty="0">
                <a:solidFill>
                  <a:schemeClr val="tx1"/>
                </a:solidFill>
                <a:latin typeface="Times New Roman" pitchFamily="18" charset="0"/>
                <a:cs typeface="Times New Roman" pitchFamily="18" charset="0"/>
              </a:rPr>
              <a:t>                        ?     ?     1     ?     0    1  :  1;</a:t>
            </a:r>
          </a:p>
          <a:p>
            <a:pPr eaLnBrk="0" hangingPunct="0"/>
            <a:r>
              <a:rPr kumimoji="1" lang="en-US" altLang="zh-CN" sz="2000" b="1" dirty="0">
                <a:solidFill>
                  <a:schemeClr val="tx1"/>
                </a:solidFill>
                <a:latin typeface="Times New Roman" pitchFamily="18" charset="0"/>
                <a:cs typeface="Times New Roman" pitchFamily="18" charset="0"/>
              </a:rPr>
              <a:t>                        ?     ?     0     ?     0    1  :  0;</a:t>
            </a:r>
          </a:p>
          <a:p>
            <a:pPr eaLnBrk="0" hangingPunct="0"/>
            <a:r>
              <a:rPr kumimoji="1" lang="en-US" altLang="zh-CN" sz="2000" b="1" dirty="0">
                <a:solidFill>
                  <a:schemeClr val="tx1"/>
                </a:solidFill>
                <a:latin typeface="Times New Roman" pitchFamily="18" charset="0"/>
                <a:cs typeface="Times New Roman" pitchFamily="18" charset="0"/>
              </a:rPr>
              <a:t>                        ?     1     ?     ?     1    0  :  1;</a:t>
            </a:r>
          </a:p>
          <a:p>
            <a:pPr eaLnBrk="0" hangingPunct="0"/>
            <a:r>
              <a:rPr kumimoji="1" lang="en-US" altLang="zh-CN" sz="2000" b="1" dirty="0">
                <a:solidFill>
                  <a:schemeClr val="tx1"/>
                </a:solidFill>
                <a:latin typeface="Times New Roman" pitchFamily="18" charset="0"/>
                <a:cs typeface="Times New Roman" pitchFamily="18" charset="0"/>
              </a:rPr>
              <a:t>                        ?     0     ?     ?     1    0  :  0;</a:t>
            </a:r>
          </a:p>
          <a:p>
            <a:pPr eaLnBrk="0" hangingPunct="0"/>
            <a:r>
              <a:rPr kumimoji="1" lang="en-US" altLang="zh-CN" sz="2000" b="1" dirty="0">
                <a:solidFill>
                  <a:schemeClr val="tx1"/>
                </a:solidFill>
                <a:latin typeface="Times New Roman" pitchFamily="18" charset="0"/>
                <a:cs typeface="Times New Roman" pitchFamily="18" charset="0"/>
              </a:rPr>
              <a:t>                        1     ?     ?     ?     1    1  :  1;</a:t>
            </a:r>
          </a:p>
          <a:p>
            <a:pPr eaLnBrk="0" hangingPunct="0"/>
            <a:r>
              <a:rPr kumimoji="1" lang="en-US" altLang="zh-CN" sz="2000" b="1" dirty="0">
                <a:solidFill>
                  <a:schemeClr val="tx1"/>
                </a:solidFill>
                <a:latin typeface="Times New Roman" pitchFamily="18" charset="0"/>
                <a:cs typeface="Times New Roman" pitchFamily="18" charset="0"/>
              </a:rPr>
              <a:t>                        0     ?     ?     ?     1    1  :  0;</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endtable</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err="1">
                <a:solidFill>
                  <a:srgbClr val="000000"/>
                </a:solidFill>
                <a:latin typeface="Times New Roman" pitchFamily="18" charset="0"/>
                <a:cs typeface="Times New Roman" pitchFamily="18" charset="0"/>
              </a:rPr>
              <a:t>endprimitive</a:t>
            </a:r>
            <a:endParaRPr kumimoji="1" lang="en-US" altLang="zh-CN" sz="2000" b="1" dirty="0">
              <a:solidFill>
                <a:srgbClr val="000000"/>
              </a:solidFill>
              <a:latin typeface="Times New Roman" pitchFamily="18" charset="0"/>
              <a:cs typeface="Times New Roman" pitchFamily="18" charset="0"/>
            </a:endParaRPr>
          </a:p>
        </p:txBody>
      </p:sp>
      <p:sp>
        <p:nvSpPr>
          <p:cNvPr id="9" name="Text Box 9"/>
          <p:cNvSpPr txBox="1">
            <a:spLocks noChangeArrowheads="1"/>
          </p:cNvSpPr>
          <p:nvPr/>
        </p:nvSpPr>
        <p:spPr bwMode="auto">
          <a:xfrm>
            <a:off x="4932040" y="980728"/>
            <a:ext cx="42119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3-10</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选</a:t>
            </a:r>
            <a:r>
              <a:rPr kumimoji="1" lang="en-US" altLang="zh-CN" sz="2400" b="1" dirty="0">
                <a:solidFill>
                  <a:srgbClr val="F79646">
                    <a:lumMod val="50000"/>
                  </a:srgbClr>
                </a:solidFill>
                <a:latin typeface="Times New Roman" pitchFamily="18" charset="0"/>
                <a:cs typeface="Times New Roman" pitchFamily="18" charset="0"/>
              </a:rPr>
              <a:t>1</a:t>
            </a:r>
            <a:r>
              <a:rPr kumimoji="1" lang="zh-CN" altLang="en-US" sz="2400" b="1" dirty="0">
                <a:solidFill>
                  <a:srgbClr val="F79646">
                    <a:lumMod val="50000"/>
                  </a:srgbClr>
                </a:solidFill>
                <a:latin typeface="Times New Roman" pitchFamily="18" charset="0"/>
                <a:cs typeface="Times New Roman" pitchFamily="18" charset="0"/>
              </a:rPr>
              <a:t>多路选择器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5868145" y="1591518"/>
            <a:ext cx="3168352"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MUX41UDP (D, S,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D;</a:t>
            </a:r>
          </a:p>
          <a:p>
            <a:pPr eaLnBrk="0" hangingPunct="0"/>
            <a:r>
              <a:rPr kumimoji="1" lang="en-US" altLang="zh-CN" sz="2000" b="1" dirty="0">
                <a:solidFill>
                  <a:srgbClr val="000000"/>
                </a:solidFill>
                <a:latin typeface="Times New Roman" pitchFamily="18" charset="0"/>
                <a:cs typeface="Times New Roman" pitchFamily="18" charset="0"/>
              </a:rPr>
              <a:t>    input [1: 0]  S;</a:t>
            </a:r>
          </a:p>
          <a:p>
            <a:pPr eaLnBrk="0" hangingPunct="0"/>
            <a:r>
              <a:rPr kumimoji="1" lang="en-US" altLang="zh-CN" sz="2000" b="1" dirty="0">
                <a:solidFill>
                  <a:srgbClr val="000000"/>
                </a:solidFill>
                <a:latin typeface="Times New Roman" pitchFamily="18" charset="0"/>
                <a:cs typeface="Times New Roman" pitchFamily="18" charset="0"/>
              </a:rPr>
              <a:t>    output  DOUT;</a:t>
            </a:r>
          </a:p>
          <a:p>
            <a:pPr eaLnBrk="0" hangingPunct="0"/>
            <a:r>
              <a:rPr kumimoji="1" lang="en-US" altLang="zh-CN" sz="2000" b="1" dirty="0">
                <a:solidFill>
                  <a:srgbClr val="000000"/>
                </a:solidFill>
                <a:latin typeface="Times New Roman" pitchFamily="18" charset="0"/>
                <a:cs typeface="Times New Roman" pitchFamily="18" charset="0"/>
              </a:rPr>
              <a:t>   MUX41_UDP (DOUT, 	D[3], D[2], D[1], 	D[0], S[1], S[0]);</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59</a:t>
            </a:fld>
            <a:endParaRPr lang="zh-CN" altLang="en-US" dirty="0"/>
          </a:p>
        </p:txBody>
      </p:sp>
    </p:spTree>
    <p:extLst>
      <p:ext uri="{BB962C8B-B14F-4D97-AF65-F5344CB8AC3E}">
        <p14:creationId xmlns:p14="http://schemas.microsoft.com/office/powerpoint/2010/main" val="7279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dissolve">
                                      <p:cBhvr>
                                        <p:cTn id="21" dur="500"/>
                                        <p:tgtEl>
                                          <p:spTgt spid="16">
                                            <p:txEl>
                                              <p:pRg st="0" end="0"/>
                                            </p:txEl>
                                          </p:spTgt>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dissolve">
                                      <p:cBhvr>
                                        <p:cTn id="25"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9"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7" name="Text Box 9"/>
          <p:cNvSpPr txBox="1">
            <a:spLocks noChangeArrowheads="1"/>
          </p:cNvSpPr>
          <p:nvPr/>
        </p:nvSpPr>
        <p:spPr bwMode="auto">
          <a:xfrm>
            <a:off x="1115617" y="18864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a:t>
            </a:r>
            <a:r>
              <a:rPr kumimoji="1" lang="zh-CN" altLang="en-US" sz="2400" b="1" dirty="0">
                <a:solidFill>
                  <a:srgbClr val="F79646">
                    <a:lumMod val="50000"/>
                  </a:srgbClr>
                </a:solidFill>
                <a:latin typeface="Times New Roman" pitchFamily="18" charset="0"/>
                <a:cs typeface="Times New Roman" pitchFamily="18" charset="0"/>
              </a:rPr>
              <a:t>：半加器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8" name="Text Box 9"/>
          <p:cNvSpPr txBox="1">
            <a:spLocks noChangeArrowheads="1"/>
          </p:cNvSpPr>
          <p:nvPr/>
        </p:nvSpPr>
        <p:spPr bwMode="auto">
          <a:xfrm>
            <a:off x="1436131" y="836712"/>
            <a:ext cx="7240325"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(A, B, SO, CO);</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SO, CO;</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assign SO=A^B;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将变量</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执行异或逻辑后</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将结果赋值给输出信号</a:t>
            </a:r>
            <a:r>
              <a:rPr kumimoji="1" lang="en-US" altLang="zh-CN" sz="2000" b="1" dirty="0">
                <a:solidFill>
                  <a:schemeClr val="accent6">
                    <a:lumMod val="50000"/>
                  </a:schemeClr>
                </a:solidFill>
                <a:latin typeface="Times New Roman" pitchFamily="18" charset="0"/>
                <a:cs typeface="Times New Roman" pitchFamily="18" charset="0"/>
              </a:rPr>
              <a:t>SO</a:t>
            </a:r>
          </a:p>
          <a:p>
            <a:pPr eaLnBrk="0" hangingPunct="0"/>
            <a:r>
              <a:rPr kumimoji="1" lang="en-US" altLang="zh-CN" sz="2000" b="1" dirty="0">
                <a:solidFill>
                  <a:srgbClr val="000000"/>
                </a:solidFill>
                <a:latin typeface="Times New Roman" pitchFamily="18" charset="0"/>
                <a:cs typeface="Times New Roman" pitchFamily="18" charset="0"/>
              </a:rPr>
              <a:t>	assign CO=A&amp;B;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将变量</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执行与逻辑后将</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结果赋值给输出信号</a:t>
            </a:r>
            <a:r>
              <a:rPr kumimoji="1" lang="en-US" altLang="zh-CN" sz="2000" b="1" dirty="0">
                <a:solidFill>
                  <a:schemeClr val="accent6">
                    <a:lumMod val="50000"/>
                  </a:schemeClr>
                </a:solidFill>
                <a:latin typeface="Times New Roman" pitchFamily="18" charset="0"/>
                <a:cs typeface="Times New Roman" pitchFamily="18" charset="0"/>
              </a:rPr>
              <a:t>CO</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9" name="矩形 6"/>
          <p:cNvSpPr>
            <a:spLocks noChangeArrowheads="1"/>
          </p:cNvSpPr>
          <p:nvPr/>
        </p:nvSpPr>
        <p:spPr bwMode="auto">
          <a:xfrm>
            <a:off x="1259633" y="4080894"/>
            <a:ext cx="756084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err="1">
                <a:solidFill>
                  <a:srgbClr val="FF0000"/>
                </a:solidFill>
                <a:latin typeface="Times New Roman" pitchFamily="18" charset="0"/>
                <a:cs typeface="Times New Roman" pitchFamily="18" charset="0"/>
              </a:rPr>
              <a:t>module_endmodule</a:t>
            </a:r>
            <a:r>
              <a:rPr lang="zh-CN" altLang="en-US" sz="2000" b="1" dirty="0">
                <a:latin typeface="Times New Roman" pitchFamily="18" charset="0"/>
                <a:cs typeface="Times New Roman" pitchFamily="18" charset="0"/>
              </a:rPr>
              <a:t>引导的完整的电路模块或称“</a:t>
            </a:r>
            <a:r>
              <a:rPr lang="zh-CN" altLang="en-US" sz="2000" b="1" dirty="0">
                <a:solidFill>
                  <a:srgbClr val="0000FF"/>
                </a:solidFill>
                <a:latin typeface="Times New Roman" pitchFamily="18" charset="0"/>
                <a:cs typeface="Times New Roman" pitchFamily="18" charset="0"/>
              </a:rPr>
              <a:t>模块</a:t>
            </a:r>
            <a:r>
              <a:rPr lang="zh-CN" altLang="en-US" sz="2000" b="1" dirty="0">
                <a:latin typeface="Times New Roman" pitchFamily="18" charset="0"/>
                <a:cs typeface="Times New Roman" pitchFamily="18" charset="0"/>
              </a:rPr>
              <a:t>”描述。模块对应着硬件电路上的</a:t>
            </a:r>
            <a:r>
              <a:rPr lang="zh-CN" altLang="en-US" sz="2000" b="1" dirty="0">
                <a:solidFill>
                  <a:srgbClr val="7030A0"/>
                </a:solidFill>
                <a:latin typeface="Times New Roman" pitchFamily="18" charset="0"/>
                <a:cs typeface="Times New Roman" pitchFamily="18" charset="0"/>
              </a:rPr>
              <a:t>逻辑实体</a:t>
            </a:r>
            <a:r>
              <a:rPr lang="zh-CN" altLang="en-US" sz="2000" b="1" dirty="0">
                <a:latin typeface="Times New Roman" pitchFamily="18" charset="0"/>
                <a:cs typeface="Times New Roman" pitchFamily="18" charset="0"/>
              </a:rPr>
              <a:t>（也称实例</a:t>
            </a:r>
            <a:r>
              <a:rPr lang="en-US" altLang="zh-CN" sz="2000" b="1" dirty="0">
                <a:latin typeface="Times New Roman" pitchFamily="18" charset="0"/>
                <a:cs typeface="Times New Roman" pitchFamily="18" charset="0"/>
              </a:rPr>
              <a:t>Instance</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a:solidFill>
                  <a:srgbClr val="FF0000"/>
                </a:solidFill>
                <a:latin typeface="Times New Roman" pitchFamily="18" charset="0"/>
                <a:cs typeface="Times New Roman" pitchFamily="18" charset="0"/>
              </a:rPr>
              <a:t>input</a:t>
            </a:r>
            <a:r>
              <a:rPr lang="zh-CN" altLang="en-US" sz="2000" b="1" dirty="0">
                <a:latin typeface="Times New Roman" pitchFamily="18" charset="0"/>
                <a:cs typeface="Times New Roman" pitchFamily="18" charset="0"/>
              </a:rPr>
              <a:t>和</a:t>
            </a:r>
            <a:r>
              <a:rPr lang="en-US" altLang="zh-CN" sz="2000" b="1" dirty="0">
                <a:solidFill>
                  <a:srgbClr val="FF0000"/>
                </a:solidFill>
                <a:latin typeface="Times New Roman" pitchFamily="18" charset="0"/>
                <a:cs typeface="Times New Roman" pitchFamily="18" charset="0"/>
              </a:rPr>
              <a:t>output</a:t>
            </a:r>
            <a:r>
              <a:rPr lang="zh-CN" altLang="en-US" sz="2000" b="1" dirty="0">
                <a:latin typeface="Times New Roman" pitchFamily="18" charset="0"/>
                <a:cs typeface="Times New Roman" pitchFamily="18" charset="0"/>
              </a:rPr>
              <a:t>引导的对模块的</a:t>
            </a:r>
            <a:r>
              <a:rPr lang="zh-CN" altLang="en-US" sz="2000" b="1" dirty="0">
                <a:solidFill>
                  <a:srgbClr val="0000FF"/>
                </a:solidFill>
                <a:latin typeface="Times New Roman" pitchFamily="18" charset="0"/>
                <a:cs typeface="Times New Roman" pitchFamily="18" charset="0"/>
              </a:rPr>
              <a:t>外部端口</a:t>
            </a:r>
            <a:r>
              <a:rPr lang="zh-CN" altLang="en-US" sz="2000" b="1" dirty="0">
                <a:latin typeface="Times New Roman" pitchFamily="18" charset="0"/>
                <a:cs typeface="Times New Roman" pitchFamily="18" charset="0"/>
              </a:rPr>
              <a:t>描述语句。描述电路器件的</a:t>
            </a:r>
            <a:r>
              <a:rPr lang="zh-CN" altLang="en-US" sz="2000" b="1" dirty="0">
                <a:solidFill>
                  <a:srgbClr val="7030A0"/>
                </a:solidFill>
                <a:latin typeface="Times New Roman" pitchFamily="18" charset="0"/>
                <a:cs typeface="Times New Roman" pitchFamily="18" charset="0"/>
              </a:rPr>
              <a:t>端口状况</a:t>
            </a:r>
            <a:r>
              <a:rPr lang="zh-CN" altLang="en-US" sz="2000" b="1" dirty="0">
                <a:latin typeface="Times New Roman" pitchFamily="18" charset="0"/>
                <a:cs typeface="Times New Roman" pitchFamily="18" charset="0"/>
              </a:rPr>
              <a:t>及</a:t>
            </a:r>
            <a:r>
              <a:rPr lang="zh-CN" altLang="en-US" sz="2000" b="1" dirty="0">
                <a:solidFill>
                  <a:srgbClr val="7030A0"/>
                </a:solidFill>
                <a:latin typeface="Times New Roman" pitchFamily="18" charset="0"/>
                <a:cs typeface="Times New Roman" pitchFamily="18" charset="0"/>
              </a:rPr>
              <a:t>信号性质</a:t>
            </a:r>
            <a:r>
              <a:rPr lang="zh-CN" altLang="en-US" sz="2000" b="1" dirty="0">
                <a:latin typeface="Times New Roman" pitchFamily="18" charset="0"/>
                <a:cs typeface="Times New Roman" pitchFamily="18" charset="0"/>
              </a:rPr>
              <a:t>，如信号流动方向和信号的数据类型等。</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以关键词</a:t>
            </a:r>
            <a:r>
              <a:rPr lang="en-US" altLang="zh-CN" sz="2000" b="1" dirty="0">
                <a:solidFill>
                  <a:srgbClr val="FF0000"/>
                </a:solidFill>
                <a:latin typeface="Times New Roman" pitchFamily="18" charset="0"/>
                <a:cs typeface="Times New Roman" pitchFamily="18" charset="0"/>
              </a:rPr>
              <a:t>assign</a:t>
            </a:r>
            <a:r>
              <a:rPr lang="zh-CN" altLang="en-US" sz="2000" b="1" dirty="0">
                <a:latin typeface="Times New Roman" pitchFamily="18" charset="0"/>
                <a:cs typeface="Times New Roman" pitchFamily="18" charset="0"/>
              </a:rPr>
              <a:t>引导的</a:t>
            </a:r>
            <a:r>
              <a:rPr lang="zh-CN" altLang="en-US" sz="2000" b="1" dirty="0">
                <a:solidFill>
                  <a:srgbClr val="0000FF"/>
                </a:solidFill>
                <a:latin typeface="Times New Roman" pitchFamily="18" charset="0"/>
                <a:cs typeface="Times New Roman" pitchFamily="18" charset="0"/>
              </a:rPr>
              <a:t>赋值语句</a:t>
            </a:r>
            <a:r>
              <a:rPr lang="zh-CN" altLang="en-US" sz="2000" b="1" dirty="0">
                <a:latin typeface="Times New Roman" pitchFamily="18" charset="0"/>
                <a:cs typeface="Times New Roman" pitchFamily="18" charset="0"/>
              </a:rPr>
              <a:t>，用于描述模块的</a:t>
            </a:r>
            <a:r>
              <a:rPr lang="zh-CN" altLang="en-US" sz="2000" b="1" dirty="0">
                <a:solidFill>
                  <a:srgbClr val="7030A0"/>
                </a:solidFill>
                <a:latin typeface="Times New Roman" pitchFamily="18" charset="0"/>
                <a:cs typeface="Times New Roman" pitchFamily="18" charset="0"/>
              </a:rPr>
              <a:t>逻辑功能</a:t>
            </a:r>
            <a:r>
              <a:rPr lang="zh-CN" altLang="en-US" sz="2000" b="1" dirty="0">
                <a:latin typeface="Times New Roman" pitchFamily="18" charset="0"/>
                <a:cs typeface="Times New Roman" pitchFamily="18" charset="0"/>
              </a:rPr>
              <a:t>和</a:t>
            </a:r>
            <a:r>
              <a:rPr lang="zh-CN" altLang="en-US" sz="2000" b="1" dirty="0">
                <a:solidFill>
                  <a:srgbClr val="7030A0"/>
                </a:solidFill>
                <a:latin typeface="Times New Roman" pitchFamily="18" charset="0"/>
                <a:cs typeface="Times New Roman" pitchFamily="18" charset="0"/>
              </a:rPr>
              <a:t>电路结构</a:t>
            </a:r>
            <a:r>
              <a:rPr lang="zh-CN" altLang="en-US" sz="2000" b="1" dirty="0">
                <a:latin typeface="Times New Roman" pitchFamily="18" charset="0"/>
                <a:cs typeface="Times New Roman" pitchFamily="18" charset="0"/>
              </a:rPr>
              <a:t>。</a:t>
            </a:r>
          </a:p>
        </p:txBody>
      </p:sp>
      <p:sp>
        <p:nvSpPr>
          <p:cNvPr id="21" name="Text Box 13"/>
          <p:cNvSpPr txBox="1">
            <a:spLocks noChangeArrowheads="1"/>
          </p:cNvSpPr>
          <p:nvPr/>
        </p:nvSpPr>
        <p:spPr bwMode="auto">
          <a:xfrm>
            <a:off x="1259632" y="3676620"/>
            <a:ext cx="2196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b="1" dirty="0">
                <a:solidFill>
                  <a:srgbClr val="0070C0"/>
                </a:solidFill>
                <a:latin typeface="Times New Roman" pitchFamily="18" charset="0"/>
                <a:cs typeface="Times New Roman" pitchFamily="18" charset="0"/>
              </a:rPr>
              <a:t>三个组成部分：</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dirty="0"/>
          </a:p>
        </p:txBody>
      </p:sp>
    </p:spTree>
    <p:extLst>
      <p:ext uri="{BB962C8B-B14F-4D97-AF65-F5344CB8AC3E}">
        <p14:creationId xmlns:p14="http://schemas.microsoft.com/office/powerpoint/2010/main" val="24519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dissolve">
                                      <p:cBhvr>
                                        <p:cTn id="11" dur="500"/>
                                        <p:tgtEl>
                                          <p:spTgt spid="2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dissolve">
                                      <p:cBhvr>
                                        <p:cTn id="15" dur="500"/>
                                        <p:tgtEl>
                                          <p:spTgt spid="19">
                                            <p:txEl>
                                              <p:pRg st="0" end="0"/>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animEffect transition="in" filter="dissolve">
                                      <p:cBhvr>
                                        <p:cTn id="19" dur="500"/>
                                        <p:tgtEl>
                                          <p:spTgt spid="19">
                                            <p:txEl>
                                              <p:pRg st="1" end="1"/>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dissolve">
                                      <p:cBhvr>
                                        <p:cTn id="2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§3.3.2 8</a:t>
            </a:r>
            <a:r>
              <a:rPr lang="zh-CN" altLang="en-US" sz="3000" b="1" dirty="0">
                <a:solidFill>
                  <a:srgbClr val="000000"/>
                </a:solidFill>
                <a:latin typeface="Times New Roman" pitchFamily="18" charset="0"/>
                <a:cs typeface="Times New Roman" pitchFamily="18" charset="0"/>
              </a:rPr>
              <a:t>位加法器设计及算术操作符应用</a:t>
            </a:r>
          </a:p>
        </p:txBody>
      </p:sp>
      <p:sp>
        <p:nvSpPr>
          <p:cNvPr id="25" name="Text Box 9"/>
          <p:cNvSpPr txBox="1">
            <a:spLocks noChangeArrowheads="1"/>
          </p:cNvSpPr>
          <p:nvPr/>
        </p:nvSpPr>
        <p:spPr bwMode="auto">
          <a:xfrm>
            <a:off x="913758" y="980728"/>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3-11</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8</a:t>
            </a:r>
            <a:r>
              <a:rPr kumimoji="1" lang="zh-CN" altLang="en-US" sz="2400" b="1" dirty="0">
                <a:solidFill>
                  <a:srgbClr val="F79646">
                    <a:lumMod val="50000"/>
                  </a:srgbClr>
                </a:solidFill>
                <a:latin typeface="Times New Roman" pitchFamily="18" charset="0"/>
                <a:cs typeface="Times New Roman" pitchFamily="18" charset="0"/>
              </a:rPr>
              <a:t>位加法器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6" name="Text Box 9"/>
          <p:cNvSpPr txBox="1">
            <a:spLocks noChangeArrowheads="1"/>
          </p:cNvSpPr>
          <p:nvPr/>
        </p:nvSpPr>
        <p:spPr bwMode="auto">
          <a:xfrm>
            <a:off x="971599" y="1591518"/>
            <a:ext cx="4752529"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ADDER8B (A, B, CIN, COUT,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[7: 0]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COUT;</a:t>
            </a:r>
          </a:p>
          <a:p>
            <a:pPr eaLnBrk="0" hangingPunct="0"/>
            <a:r>
              <a:rPr kumimoji="1" lang="en-US" altLang="zh-CN" sz="2000" b="1" dirty="0">
                <a:solidFill>
                  <a:srgbClr val="000000"/>
                </a:solidFill>
                <a:latin typeface="Times New Roman" pitchFamily="18" charset="0"/>
                <a:cs typeface="Times New Roman" pitchFamily="18" charset="0"/>
              </a:rPr>
              <a:t>    input [7: 0]  A, B;</a:t>
            </a:r>
          </a:p>
          <a:p>
            <a:pPr eaLnBrk="0" hangingPunct="0"/>
            <a:r>
              <a:rPr kumimoji="1" lang="en-US" altLang="zh-CN" sz="2000" b="1" dirty="0">
                <a:solidFill>
                  <a:srgbClr val="000000"/>
                </a:solidFill>
                <a:latin typeface="Times New Roman" pitchFamily="18" charset="0"/>
                <a:cs typeface="Times New Roman" pitchFamily="18" charset="0"/>
              </a:rPr>
              <a:t>    input  CIN;</a:t>
            </a:r>
          </a:p>
          <a:p>
            <a:pPr eaLnBrk="0" hangingPunct="0"/>
            <a:r>
              <a:rPr kumimoji="1" lang="en-US" altLang="zh-CN" sz="2000" b="1" dirty="0">
                <a:solidFill>
                  <a:srgbClr val="000000"/>
                </a:solidFill>
                <a:latin typeface="Times New Roman" pitchFamily="18" charset="0"/>
                <a:cs typeface="Times New Roman" pitchFamily="18" charset="0"/>
              </a:rPr>
              <a:t>    wire [8: 0]  DATA;</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加操作的进位自动进入 </a:t>
            </a:r>
            <a:r>
              <a:rPr kumimoji="1" lang="en-US" altLang="zh-CN" sz="2000" b="1" dirty="0">
                <a:solidFill>
                  <a:schemeClr val="accent6">
                    <a:lumMod val="50000"/>
                  </a:schemeClr>
                </a:solidFill>
                <a:latin typeface="Times New Roman" pitchFamily="18" charset="0"/>
                <a:cs typeface="Times New Roman" pitchFamily="18" charset="0"/>
              </a:rPr>
              <a:t>DATA[8]</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assign  DATA=A+B+CIN;</a:t>
            </a:r>
          </a:p>
          <a:p>
            <a:pPr eaLnBrk="0" hangingPunct="0"/>
            <a:r>
              <a:rPr kumimoji="1" lang="en-US" altLang="zh-CN" sz="2000" b="1" dirty="0">
                <a:solidFill>
                  <a:srgbClr val="0000FF"/>
                </a:solidFill>
                <a:latin typeface="Times New Roman" pitchFamily="18" charset="0"/>
                <a:cs typeface="Times New Roman" pitchFamily="18" charset="0"/>
              </a:rPr>
              <a:t>    assign  COUT=DATA[8];</a:t>
            </a:r>
          </a:p>
          <a:p>
            <a:pPr eaLnBrk="0" hangingPunct="0"/>
            <a:r>
              <a:rPr kumimoji="1" lang="en-US" altLang="zh-CN" sz="2000" b="1" dirty="0">
                <a:solidFill>
                  <a:srgbClr val="0000FF"/>
                </a:solidFill>
                <a:latin typeface="Times New Roman" pitchFamily="18" charset="0"/>
                <a:cs typeface="Times New Roman" pitchFamily="18" charset="0"/>
              </a:rPr>
              <a:t>    assign  DOUT=DATA[7: 0];</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9" name="Text Box 9"/>
          <p:cNvSpPr txBox="1">
            <a:spLocks noChangeArrowheads="1"/>
          </p:cNvSpPr>
          <p:nvPr/>
        </p:nvSpPr>
        <p:spPr bwMode="auto">
          <a:xfrm>
            <a:off x="5616624" y="980728"/>
            <a:ext cx="341987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3-12</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8</a:t>
            </a:r>
            <a:r>
              <a:rPr kumimoji="1" lang="zh-CN" altLang="en-US" sz="2400" b="1" dirty="0">
                <a:solidFill>
                  <a:srgbClr val="F79646">
                    <a:lumMod val="50000"/>
                  </a:srgbClr>
                </a:solidFill>
                <a:latin typeface="Times New Roman" pitchFamily="18" charset="0"/>
                <a:cs typeface="Times New Roman" pitchFamily="18" charset="0"/>
              </a:rPr>
              <a:t>位加法器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5868145" y="1591518"/>
            <a:ext cx="3168352"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module  </a:t>
            </a:r>
          </a:p>
          <a:p>
            <a:pPr eaLnBrk="0" hangingPunct="0"/>
            <a:r>
              <a:rPr kumimoji="1" lang="en-US" altLang="zh-CN" sz="2000" b="1" dirty="0">
                <a:solidFill>
                  <a:srgbClr val="000000"/>
                </a:solidFill>
                <a:latin typeface="Times New Roman" pitchFamily="18" charset="0"/>
                <a:cs typeface="Times New Roman" pitchFamily="18" charset="0"/>
              </a:rPr>
              <a:t>    ADDER8B (A, B, CIN,      COUT, DOUT);</a:t>
            </a:r>
          </a:p>
          <a:p>
            <a:pPr eaLnBrk="0" hangingPunct="0"/>
            <a:r>
              <a:rPr kumimoji="1" lang="en-US" altLang="zh-CN" sz="2000" b="1" dirty="0">
                <a:solidFill>
                  <a:srgbClr val="000000"/>
                </a:solidFill>
                <a:latin typeface="Times New Roman" pitchFamily="18" charset="0"/>
                <a:cs typeface="Times New Roman" pitchFamily="18" charset="0"/>
              </a:rPr>
              <a:t>    output [7: 0]  DOUT;</a:t>
            </a:r>
          </a:p>
          <a:p>
            <a:pPr eaLnBrk="0" hangingPunct="0"/>
            <a:r>
              <a:rPr kumimoji="1" lang="en-US" altLang="zh-CN" sz="2000" b="1" dirty="0">
                <a:solidFill>
                  <a:srgbClr val="000000"/>
                </a:solidFill>
                <a:latin typeface="Times New Roman" pitchFamily="18" charset="0"/>
                <a:cs typeface="Times New Roman" pitchFamily="18" charset="0"/>
              </a:rPr>
              <a:t>    output COUT;</a:t>
            </a:r>
          </a:p>
          <a:p>
            <a:pPr eaLnBrk="0" hangingPunct="0"/>
            <a:r>
              <a:rPr kumimoji="1" lang="en-US" altLang="zh-CN" sz="2000" b="1" dirty="0">
                <a:solidFill>
                  <a:srgbClr val="000000"/>
                </a:solidFill>
                <a:latin typeface="Times New Roman" pitchFamily="18" charset="0"/>
                <a:cs typeface="Times New Roman" pitchFamily="18" charset="0"/>
              </a:rPr>
              <a:t>    input [7: 0]  A, B;</a:t>
            </a:r>
          </a:p>
          <a:p>
            <a:pPr eaLnBrk="0" hangingPunct="0"/>
            <a:r>
              <a:rPr kumimoji="1" lang="en-US" altLang="zh-CN" sz="2000" b="1" dirty="0">
                <a:solidFill>
                  <a:srgbClr val="000000"/>
                </a:solidFill>
                <a:latin typeface="Times New Roman" pitchFamily="18" charset="0"/>
                <a:cs typeface="Times New Roman" pitchFamily="18" charset="0"/>
              </a:rPr>
              <a:t>    input  CIN;</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加操作的进位进入并位</a:t>
            </a:r>
            <a:r>
              <a:rPr kumimoji="1" lang="en-US" altLang="zh-CN" sz="2000" b="1" dirty="0">
                <a:solidFill>
                  <a:schemeClr val="accent6">
                    <a:lumMod val="50000"/>
                  </a:schemeClr>
                </a:solidFill>
                <a:latin typeface="Times New Roman" pitchFamily="18" charset="0"/>
                <a:cs typeface="Times New Roman" pitchFamily="18" charset="0"/>
              </a:rPr>
              <a:t>COUT</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assign  {COUT, DOUT}=A +B+CIN;</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60</a:t>
            </a:fld>
            <a:endParaRPr lang="zh-CN" altLang="en-US" dirty="0"/>
          </a:p>
        </p:txBody>
      </p:sp>
    </p:spTree>
    <p:extLst>
      <p:ext uri="{BB962C8B-B14F-4D97-AF65-F5344CB8AC3E}">
        <p14:creationId xmlns:p14="http://schemas.microsoft.com/office/powerpoint/2010/main" val="60748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9" grpId="0"/>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§3.3.2 8</a:t>
            </a:r>
            <a:r>
              <a:rPr lang="zh-CN" altLang="en-US" sz="3000" b="1" dirty="0">
                <a:solidFill>
                  <a:srgbClr val="000000"/>
                </a:solidFill>
                <a:latin typeface="Times New Roman" pitchFamily="18" charset="0"/>
                <a:cs typeface="Times New Roman" pitchFamily="18" charset="0"/>
              </a:rPr>
              <a:t>位加法器设计及算术操作符应用</a:t>
            </a: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247"/>
          <a:stretch/>
        </p:blipFill>
        <p:spPr bwMode="auto">
          <a:xfrm>
            <a:off x="827087" y="1340768"/>
            <a:ext cx="8255437" cy="11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a:spLocks noChangeArrowheads="1"/>
          </p:cNvSpPr>
          <p:nvPr/>
        </p:nvSpPr>
        <p:spPr bwMode="auto">
          <a:xfrm>
            <a:off x="3730669" y="2636912"/>
            <a:ext cx="244827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8</a:t>
            </a:r>
            <a:r>
              <a:rPr lang="zh-CN" altLang="en-US" sz="2000" b="1" dirty="0">
                <a:latin typeface="Times New Roman" panose="02020603050405020304" pitchFamily="18" charset="0"/>
                <a:cs typeface="Times New Roman" panose="02020603050405020304" pitchFamily="18" charset="0"/>
              </a:rPr>
              <a:t>位加法器仿真波形</a:t>
            </a:r>
          </a:p>
        </p:txBody>
      </p:sp>
      <p:pic>
        <p:nvPicPr>
          <p:cNvPr id="1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9560"/>
          <a:stretch/>
        </p:blipFill>
        <p:spPr bwMode="auto">
          <a:xfrm>
            <a:off x="1045555" y="3573016"/>
            <a:ext cx="5698271" cy="173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2627784" y="5608433"/>
            <a:ext cx="282974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8</a:t>
            </a:r>
            <a:r>
              <a:rPr lang="zh-CN" altLang="en-US" sz="2000" b="1" dirty="0">
                <a:latin typeface="Times New Roman" panose="02020603050405020304" pitchFamily="18" charset="0"/>
                <a:cs typeface="Times New Roman" panose="02020603050405020304" pitchFamily="18" charset="0"/>
              </a:rPr>
              <a:t>位加法器的</a:t>
            </a: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电路</a:t>
            </a:r>
          </a:p>
        </p:txBody>
      </p:sp>
      <p:cxnSp>
        <p:nvCxnSpPr>
          <p:cNvPr id="3" name="直接箭头连接符 2"/>
          <p:cNvCxnSpPr/>
          <p:nvPr/>
        </p:nvCxnSpPr>
        <p:spPr>
          <a:xfrm flipH="1" flipV="1">
            <a:off x="7380312" y="2468578"/>
            <a:ext cx="144016" cy="69138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092280" y="3241675"/>
            <a:ext cx="1584176" cy="646331"/>
          </a:xfrm>
          <a:prstGeom prst="rect">
            <a:avLst/>
          </a:prstGeom>
          <a:noFill/>
        </p:spPr>
        <p:txBody>
          <a:bodyPr wrap="square" rtlCol="0">
            <a:spAutoFit/>
          </a:bodyPr>
          <a:lstStyle/>
          <a:p>
            <a:r>
              <a:rPr lang="zh-CN" altLang="en-US" b="1" dirty="0">
                <a:solidFill>
                  <a:srgbClr val="0000FF"/>
                </a:solidFill>
              </a:rPr>
              <a:t>了解和检验程序的详细功能</a:t>
            </a:r>
          </a:p>
        </p:txBody>
      </p:sp>
      <p:sp>
        <p:nvSpPr>
          <p:cNvPr id="16" name="TextBox 15"/>
          <p:cNvSpPr txBox="1"/>
          <p:nvPr/>
        </p:nvSpPr>
        <p:spPr>
          <a:xfrm>
            <a:off x="7020272" y="4726885"/>
            <a:ext cx="1584176" cy="646331"/>
          </a:xfrm>
          <a:prstGeom prst="rect">
            <a:avLst/>
          </a:prstGeom>
          <a:noFill/>
        </p:spPr>
        <p:txBody>
          <a:bodyPr wrap="square" rtlCol="0">
            <a:spAutoFit/>
          </a:bodyPr>
          <a:lstStyle/>
          <a:p>
            <a:r>
              <a:rPr lang="en-US" altLang="zh-CN" b="1" dirty="0">
                <a:solidFill>
                  <a:srgbClr val="0000FF"/>
                </a:solidFill>
              </a:rPr>
              <a:t>8</a:t>
            </a:r>
            <a:r>
              <a:rPr lang="zh-CN" altLang="en-US" b="1" dirty="0">
                <a:solidFill>
                  <a:srgbClr val="0000FF"/>
                </a:solidFill>
              </a:rPr>
              <a:t>位数相加的和再加进位值</a:t>
            </a:r>
          </a:p>
        </p:txBody>
      </p:sp>
      <p:cxnSp>
        <p:nvCxnSpPr>
          <p:cNvPr id="17" name="直接箭头连接符 16"/>
          <p:cNvCxnSpPr/>
          <p:nvPr/>
        </p:nvCxnSpPr>
        <p:spPr>
          <a:xfrm flipH="1" flipV="1">
            <a:off x="6178942" y="4851594"/>
            <a:ext cx="769322" cy="198456"/>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61</a:t>
            </a:fld>
            <a:endParaRPr lang="zh-CN" altLang="en-US" dirty="0"/>
          </a:p>
        </p:txBody>
      </p:sp>
    </p:spTree>
    <p:extLst>
      <p:ext uri="{BB962C8B-B14F-4D97-AF65-F5344CB8AC3E}">
        <p14:creationId xmlns:p14="http://schemas.microsoft.com/office/powerpoint/2010/main" val="47300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5"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§3.3.3 </a:t>
            </a:r>
            <a:r>
              <a:rPr lang="zh-CN" altLang="en-US" sz="3000" b="1" dirty="0">
                <a:solidFill>
                  <a:srgbClr val="000000"/>
                </a:solidFill>
                <a:latin typeface="Times New Roman" pitchFamily="18" charset="0"/>
                <a:cs typeface="Times New Roman" pitchFamily="18" charset="0"/>
              </a:rPr>
              <a:t>算术运算操作符</a:t>
            </a:r>
          </a:p>
        </p:txBody>
      </p:sp>
      <p:graphicFrame>
        <p:nvGraphicFramePr>
          <p:cNvPr id="15" name="表格 14"/>
          <p:cNvGraphicFramePr>
            <a:graphicFrameLocks noGrp="1"/>
          </p:cNvGraphicFramePr>
          <p:nvPr>
            <p:extLst>
              <p:ext uri="{D42A27DB-BD31-4B8C-83A1-F6EECF244321}">
                <p14:modId xmlns:p14="http://schemas.microsoft.com/office/powerpoint/2010/main" val="254113791"/>
              </p:ext>
            </p:extLst>
          </p:nvPr>
        </p:nvGraphicFramePr>
        <p:xfrm>
          <a:off x="1403648" y="980728"/>
          <a:ext cx="7236000" cy="342000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2124000">
                  <a:extLst>
                    <a:ext uri="{9D8B030D-6E8A-4147-A177-3AD203B41FA5}">
                      <a16:colId xmlns:a16="http://schemas.microsoft.com/office/drawing/2014/main" val="20002"/>
                    </a:ext>
                  </a:extLst>
                </a:gridCol>
                <a:gridCol w="2700000">
                  <a:extLst>
                    <a:ext uri="{9D8B030D-6E8A-4147-A177-3AD203B41FA5}">
                      <a16:colId xmlns:a16="http://schemas.microsoft.com/office/drawing/2014/main" val="20003"/>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算术操作符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S=A+B=8'b00011000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S=B-A=8'b11111110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zh-CN" altLang="en-US" sz="2000" b="1" dirty="0">
                          <a:latin typeface="Times New Roman" pitchFamily="18" charset="0"/>
                          <a:cs typeface="Times New Roman"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S=A*B=8'b10001111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结果：小数抛弃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求余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除法求余数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S=A%3=8'b00000001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gridSpan="4">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A[3: 0]=4'b1101;</a:t>
                      </a:r>
                      <a:r>
                        <a:rPr lang="en-US" altLang="zh-CN" sz="2000" b="1" baseline="0" dirty="0">
                          <a:latin typeface="Times New Roman" pitchFamily="18" charset="0"/>
                          <a:cs typeface="Times New Roman" pitchFamily="18" charset="0"/>
                        </a:rPr>
                        <a:t> B[3: 0]=4'b1011; </a:t>
                      </a:r>
                      <a:r>
                        <a:rPr lang="zh-CN" altLang="en-US" sz="2000" b="1" baseline="0" dirty="0">
                          <a:latin typeface="Times New Roman" pitchFamily="18" charset="0"/>
                          <a:cs typeface="Times New Roman" pitchFamily="18" charset="0"/>
                        </a:rPr>
                        <a:t>定义</a:t>
                      </a:r>
                      <a:r>
                        <a:rPr lang="en-US" altLang="zh-CN" sz="2000" b="1" baseline="0" dirty="0">
                          <a:latin typeface="Times New Roman" pitchFamily="18" charset="0"/>
                          <a:cs typeface="Times New Roman" pitchFamily="18" charset="0"/>
                        </a:rPr>
                        <a:t>S</a:t>
                      </a:r>
                      <a:r>
                        <a:rPr lang="zh-CN" altLang="en-US" sz="2000" b="1" baseline="0" dirty="0">
                          <a:latin typeface="Times New Roman" pitchFamily="18" charset="0"/>
                          <a:cs typeface="Times New Roman" pitchFamily="18" charset="0"/>
                        </a:rPr>
                        <a:t>为</a:t>
                      </a:r>
                      <a:r>
                        <a:rPr lang="en-US" altLang="zh-CN" sz="2000" b="1" baseline="0" dirty="0">
                          <a:latin typeface="Times New Roman" pitchFamily="18" charset="0"/>
                          <a:cs typeface="Times New Roman" pitchFamily="18" charset="0"/>
                        </a:rPr>
                        <a:t>S[7: 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8" name="矩形 17"/>
          <p:cNvSpPr>
            <a:spLocks noChangeArrowheads="1"/>
          </p:cNvSpPr>
          <p:nvPr/>
        </p:nvSpPr>
        <p:spPr bwMode="auto">
          <a:xfrm>
            <a:off x="1403649" y="4603775"/>
            <a:ext cx="7344815"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五种算术运算符，其中加、减、乘法运算符可综合，除和求余运算符的操作数必须以</a:t>
            </a:r>
            <a:r>
              <a:rPr lang="en-US" altLang="zh-CN" sz="2000" b="1" dirty="0">
                <a:latin typeface="Times New Roman" pitchFamily="18" charset="0"/>
                <a:cs typeface="Times New Roman" pitchFamily="18" charset="0"/>
              </a:rPr>
              <a:t>2</a:t>
            </a:r>
            <a:r>
              <a:rPr lang="zh-CN" altLang="en-US" sz="2000" b="1" dirty="0">
                <a:latin typeface="Times New Roman" pitchFamily="18" charset="0"/>
                <a:cs typeface="Times New Roman" pitchFamily="18" charset="0"/>
              </a:rPr>
              <a:t>为底数的幂才可综合。</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运算结果的</a:t>
            </a:r>
            <a:r>
              <a:rPr lang="zh-CN" altLang="en-US" sz="2000" b="1" dirty="0">
                <a:solidFill>
                  <a:srgbClr val="0000FF"/>
                </a:solidFill>
                <a:latin typeface="Times New Roman" pitchFamily="18" charset="0"/>
                <a:cs typeface="Times New Roman" pitchFamily="18" charset="0"/>
              </a:rPr>
              <a:t>位宽</a:t>
            </a:r>
            <a:r>
              <a:rPr lang="zh-CN" altLang="en-US" sz="2000" b="1" dirty="0">
                <a:latin typeface="Times New Roman" pitchFamily="18" charset="0"/>
                <a:cs typeface="Times New Roman" pitchFamily="18" charset="0"/>
              </a:rPr>
              <a:t>由操作表达式左端的</a:t>
            </a:r>
            <a:r>
              <a:rPr lang="zh-CN" altLang="en-US" sz="2000" b="1" dirty="0">
                <a:solidFill>
                  <a:srgbClr val="0000FF"/>
                </a:solidFill>
                <a:latin typeface="Times New Roman" pitchFamily="18" charset="0"/>
                <a:cs typeface="Times New Roman" pitchFamily="18" charset="0"/>
              </a:rPr>
              <a:t>赋值目标信号</a:t>
            </a:r>
            <a:r>
              <a:rPr lang="zh-CN" altLang="en-US" sz="2000" b="1" dirty="0">
                <a:latin typeface="Times New Roman" pitchFamily="18" charset="0"/>
                <a:cs typeface="Times New Roman" pitchFamily="18" charset="0"/>
              </a:rPr>
              <a:t>的位宽来决定。</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对数据类型没有严格要求。数制间可混合进行运算。</a:t>
            </a:r>
            <a:endParaRPr lang="en-US" altLang="zh-CN" sz="20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62</a:t>
            </a:fld>
            <a:endParaRPr lang="zh-CN" altLang="en-US" dirty="0"/>
          </a:p>
        </p:txBody>
      </p:sp>
    </p:spTree>
    <p:extLst>
      <p:ext uri="{BB962C8B-B14F-4D97-AF65-F5344CB8AC3E}">
        <p14:creationId xmlns:p14="http://schemas.microsoft.com/office/powerpoint/2010/main" val="369778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dissolve">
                                      <p:cBhvr>
                                        <p:cTn id="11" dur="500"/>
                                        <p:tgtEl>
                                          <p:spTgt spid="18">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dissolve">
                                      <p:cBhvr>
                                        <p:cTn id="15" dur="500"/>
                                        <p:tgtEl>
                                          <p:spTgt spid="18">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dissolve">
                                      <p:cBhvr>
                                        <p:cTn id="19"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§3.3.3 </a:t>
            </a:r>
            <a:r>
              <a:rPr lang="zh-CN" altLang="en-US" sz="3000" b="1" dirty="0">
                <a:solidFill>
                  <a:srgbClr val="000000"/>
                </a:solidFill>
                <a:latin typeface="Times New Roman" pitchFamily="18" charset="0"/>
                <a:cs typeface="Times New Roman" pitchFamily="18" charset="0"/>
              </a:rPr>
              <a:t>算术运算操作符</a:t>
            </a:r>
          </a:p>
        </p:txBody>
      </p:sp>
      <p:graphicFrame>
        <p:nvGraphicFramePr>
          <p:cNvPr id="15" name="表格 14"/>
          <p:cNvGraphicFramePr>
            <a:graphicFrameLocks noGrp="1"/>
          </p:cNvGraphicFramePr>
          <p:nvPr>
            <p:extLst>
              <p:ext uri="{D42A27DB-BD31-4B8C-83A1-F6EECF244321}">
                <p14:modId xmlns:p14="http://schemas.microsoft.com/office/powerpoint/2010/main" val="17444755"/>
              </p:ext>
            </p:extLst>
          </p:nvPr>
        </p:nvGraphicFramePr>
        <p:xfrm>
          <a:off x="1403648" y="980728"/>
          <a:ext cx="7236000" cy="342000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2124000">
                  <a:extLst>
                    <a:ext uri="{9D8B030D-6E8A-4147-A177-3AD203B41FA5}">
                      <a16:colId xmlns:a16="http://schemas.microsoft.com/office/drawing/2014/main" val="20002"/>
                    </a:ext>
                  </a:extLst>
                </a:gridCol>
                <a:gridCol w="2700000">
                  <a:extLst>
                    <a:ext uri="{9D8B030D-6E8A-4147-A177-3AD203B41FA5}">
                      <a16:colId xmlns:a16="http://schemas.microsoft.com/office/drawing/2014/main" val="20003"/>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算术操作符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S=A+B=8'b00011000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S=B-A=8'b11111110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zh-CN" altLang="en-US" sz="2000" b="1" dirty="0">
                          <a:latin typeface="Times New Roman" pitchFamily="18" charset="0"/>
                          <a:cs typeface="Times New Roman"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S=A*B=8'b10001111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结果：小数抛弃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求余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除法求余数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S=A%3=8'b00000001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gridSpan="4">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A[3: 0]=4'b1101;</a:t>
                      </a:r>
                      <a:r>
                        <a:rPr lang="en-US" altLang="zh-CN" sz="2000" b="1" baseline="0" dirty="0">
                          <a:latin typeface="Times New Roman" pitchFamily="18" charset="0"/>
                          <a:cs typeface="Times New Roman" pitchFamily="18" charset="0"/>
                        </a:rPr>
                        <a:t> B[3: 0]=4'b1011; </a:t>
                      </a:r>
                      <a:r>
                        <a:rPr lang="zh-CN" altLang="en-US" sz="2000" b="1" baseline="0" dirty="0">
                          <a:latin typeface="Times New Roman" pitchFamily="18" charset="0"/>
                          <a:cs typeface="Times New Roman" pitchFamily="18" charset="0"/>
                        </a:rPr>
                        <a:t>定义</a:t>
                      </a:r>
                      <a:r>
                        <a:rPr lang="en-US" altLang="zh-CN" sz="2000" b="1" baseline="0" dirty="0">
                          <a:latin typeface="Times New Roman" pitchFamily="18" charset="0"/>
                          <a:cs typeface="Times New Roman" pitchFamily="18" charset="0"/>
                        </a:rPr>
                        <a:t>S</a:t>
                      </a:r>
                      <a:r>
                        <a:rPr lang="zh-CN" altLang="en-US" sz="2000" b="1" baseline="0" dirty="0">
                          <a:latin typeface="Times New Roman" pitchFamily="18" charset="0"/>
                          <a:cs typeface="Times New Roman" pitchFamily="18" charset="0"/>
                        </a:rPr>
                        <a:t>为</a:t>
                      </a:r>
                      <a:r>
                        <a:rPr lang="en-US" altLang="zh-CN" sz="2000" b="1" baseline="0" dirty="0">
                          <a:latin typeface="Times New Roman" pitchFamily="18" charset="0"/>
                          <a:cs typeface="Times New Roman" pitchFamily="18" charset="0"/>
                        </a:rPr>
                        <a:t>S[7: 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8" name="矩形 17"/>
          <p:cNvSpPr>
            <a:spLocks noChangeArrowheads="1"/>
          </p:cNvSpPr>
          <p:nvPr/>
        </p:nvSpPr>
        <p:spPr bwMode="auto">
          <a:xfrm>
            <a:off x="1403649" y="4603775"/>
            <a:ext cx="7344815"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对于</a:t>
            </a:r>
            <a:r>
              <a:rPr lang="zh-CN" altLang="en-US" sz="2000" b="1" dirty="0">
                <a:solidFill>
                  <a:srgbClr val="0000FF"/>
                </a:solidFill>
                <a:latin typeface="Times New Roman" pitchFamily="18" charset="0"/>
                <a:cs typeface="Times New Roman" pitchFamily="18" charset="0"/>
              </a:rPr>
              <a:t>减法</a:t>
            </a:r>
            <a:r>
              <a:rPr lang="zh-CN" altLang="en-US" sz="2000" b="1" dirty="0">
                <a:latin typeface="Times New Roman" pitchFamily="18" charset="0"/>
                <a:cs typeface="Times New Roman" pitchFamily="18" charset="0"/>
              </a:rPr>
              <a:t>运算，输出的结果是补码。</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对于</a:t>
            </a:r>
            <a:r>
              <a:rPr lang="zh-CN" altLang="en-US" sz="2000" b="1" dirty="0">
                <a:solidFill>
                  <a:srgbClr val="0000FF"/>
                </a:solidFill>
                <a:latin typeface="Times New Roman" pitchFamily="18" charset="0"/>
                <a:cs typeface="Times New Roman" pitchFamily="18" charset="0"/>
              </a:rPr>
              <a:t>乘法</a:t>
            </a:r>
            <a:r>
              <a:rPr lang="zh-CN" altLang="en-US" sz="2000" b="1" dirty="0">
                <a:latin typeface="Times New Roman" pitchFamily="18" charset="0"/>
                <a:cs typeface="Times New Roman" pitchFamily="18" charset="0"/>
              </a:rPr>
              <a:t>运算，如果为无符号数相乘，可直接用乘法算符，如果为有符号数相乘，需将操作数和输出结果用</a:t>
            </a:r>
            <a:r>
              <a:rPr lang="en-US" altLang="zh-CN" sz="2000" b="1" dirty="0">
                <a:latin typeface="Times New Roman" pitchFamily="18" charset="0"/>
                <a:cs typeface="Times New Roman" pitchFamily="18" charset="0"/>
              </a:rPr>
              <a:t>signed</a:t>
            </a:r>
            <a:r>
              <a:rPr lang="zh-CN" altLang="en-US" sz="2000" b="1" dirty="0">
                <a:latin typeface="Times New Roman" pitchFamily="18" charset="0"/>
                <a:cs typeface="Times New Roman" pitchFamily="18" charset="0"/>
              </a:rPr>
              <a:t>定义为有符号数，乘法结果为补码。</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对于</a:t>
            </a:r>
            <a:r>
              <a:rPr lang="zh-CN" altLang="en-US" sz="2000" b="1" dirty="0">
                <a:solidFill>
                  <a:srgbClr val="0000FF"/>
                </a:solidFill>
                <a:latin typeface="Times New Roman" pitchFamily="18" charset="0"/>
                <a:cs typeface="Times New Roman" pitchFamily="18" charset="0"/>
              </a:rPr>
              <a:t>加法</a:t>
            </a:r>
            <a:r>
              <a:rPr lang="zh-CN" altLang="en-US" sz="2000" b="1" dirty="0">
                <a:latin typeface="Times New Roman" pitchFamily="18" charset="0"/>
                <a:cs typeface="Times New Roman" pitchFamily="18" charset="0"/>
              </a:rPr>
              <a:t>运算，无论是否将操作数定义为有符号数，都当做无符号数处理。</a:t>
            </a:r>
            <a:endParaRPr lang="en-US" altLang="zh-CN" sz="20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63</a:t>
            </a:fld>
            <a:endParaRPr lang="zh-CN" altLang="en-US" dirty="0"/>
          </a:p>
        </p:txBody>
      </p:sp>
    </p:spTree>
    <p:extLst>
      <p:ext uri="{BB962C8B-B14F-4D97-AF65-F5344CB8AC3E}">
        <p14:creationId xmlns:p14="http://schemas.microsoft.com/office/powerpoint/2010/main" val="36190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dissolve">
                                      <p:cBhvr>
                                        <p:cTn id="11" dur="500"/>
                                        <p:tgtEl>
                                          <p:spTgt spid="18">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dissolve">
                                      <p:cBhvr>
                                        <p:cTn id="15"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476672"/>
            <a:ext cx="741682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3-13</a:t>
            </a:r>
            <a:r>
              <a:rPr kumimoji="1" lang="zh-CN" altLang="en-US" sz="2400" b="1" dirty="0">
                <a:solidFill>
                  <a:srgbClr val="F79646">
                    <a:lumMod val="50000"/>
                  </a:srgbClr>
                </a:solidFill>
                <a:latin typeface="Times New Roman" pitchFamily="18" charset="0"/>
                <a:cs typeface="Times New Roman" pitchFamily="18" charset="0"/>
              </a:rPr>
              <a:t>：有符号数和无符号数的加法与乘法比较</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101449" y="1087462"/>
            <a:ext cx="7853553"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test1 (A, B, C, D, RCD, RAB, RM1, RM2, S, C0, R1, R2);</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C, D;   input  signed [3: 0]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RCD;   output [3: 0] RAB;</a:t>
            </a:r>
          </a:p>
          <a:p>
            <a:pPr eaLnBrk="0" hangingPunct="0"/>
            <a:r>
              <a:rPr kumimoji="1" lang="en-US" altLang="zh-CN" sz="2000" b="1" dirty="0">
                <a:solidFill>
                  <a:srgbClr val="000000"/>
                </a:solidFill>
                <a:latin typeface="Times New Roman" pitchFamily="18" charset="0"/>
                <a:cs typeface="Times New Roman" pitchFamily="18" charset="0"/>
              </a:rPr>
              <a:t>    output [7: 0]  RM1;   output [7: 0] RM2;   </a:t>
            </a:r>
          </a:p>
          <a:p>
            <a:pPr eaLnBrk="0" hangingPunct="0"/>
            <a:r>
              <a:rPr kumimoji="1" lang="en-US" altLang="zh-CN" sz="2000" b="1" dirty="0">
                <a:solidFill>
                  <a:srgbClr val="000000"/>
                </a:solidFill>
                <a:latin typeface="Times New Roman" pitchFamily="18" charset="0"/>
                <a:cs typeface="Times New Roman" pitchFamily="18" charset="0"/>
              </a:rPr>
              <a:t>    output [3: 0]  S;   output C0;   output  R1, R2;</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S;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C0;</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RCD;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[7: 0] RM1;</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signed [3: 0] RAB;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signed [7: 0] RM2;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R1, R2;</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always @ (A, B, C, D)  begin</a:t>
            </a:r>
          </a:p>
          <a:p>
            <a:pPr eaLnBrk="0" hangingPunct="0"/>
            <a:r>
              <a:rPr kumimoji="1" lang="en-US" altLang="zh-CN" sz="2000" b="1" dirty="0">
                <a:solidFill>
                  <a:schemeClr val="tx1"/>
                </a:solidFill>
                <a:latin typeface="Times New Roman" pitchFamily="18" charset="0"/>
                <a:cs typeface="Times New Roman" pitchFamily="18" charset="0"/>
              </a:rPr>
              <a:t>	RCD &lt;= C+D;  RAB &lt;= A+B;</a:t>
            </a:r>
          </a:p>
          <a:p>
            <a:pPr eaLnBrk="0" hangingPunct="0"/>
            <a:r>
              <a:rPr kumimoji="1" lang="en-US" altLang="zh-CN" sz="2000" b="1" dirty="0">
                <a:solidFill>
                  <a:schemeClr val="tx1"/>
                </a:solidFill>
                <a:latin typeface="Times New Roman" pitchFamily="18" charset="0"/>
                <a:cs typeface="Times New Roman" pitchFamily="18" charset="0"/>
              </a:rPr>
              <a:t>	RM1 &lt;= C*D;  RM2 &lt;= A*B;</a:t>
            </a:r>
          </a:p>
          <a:p>
            <a:pPr eaLnBrk="0" hangingPunct="0"/>
            <a:r>
              <a:rPr kumimoji="1" lang="en-US" altLang="zh-CN" sz="2000" b="1" dirty="0">
                <a:solidFill>
                  <a:schemeClr val="tx1"/>
                </a:solidFill>
                <a:latin typeface="Times New Roman" pitchFamily="18" charset="0"/>
                <a:cs typeface="Times New Roman" pitchFamily="18" charset="0"/>
              </a:rPr>
              <a:t>	{C0, S} &lt;= {1'b0, C} - {1'b0, 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注意并位操作</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R1 &lt;= (C&gt;D);   R2 &lt;= (A&gt;B);</a:t>
            </a:r>
          </a:p>
          <a:p>
            <a:pPr eaLnBrk="0" hangingPunct="0"/>
            <a:r>
              <a:rPr kumimoji="1" lang="en-US" altLang="zh-CN" sz="2000" b="1" dirty="0">
                <a:solidFill>
                  <a:schemeClr val="tx1"/>
                </a:solidFill>
                <a:latin typeface="Times New Roman" pitchFamily="18" charset="0"/>
                <a:cs typeface="Times New Roman" pitchFamily="18" charset="0"/>
              </a:rPr>
              <a:t>    end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grpSp>
        <p:nvGrpSpPr>
          <p:cNvPr id="3" name="组合 2"/>
          <p:cNvGrpSpPr/>
          <p:nvPr/>
        </p:nvGrpSpPr>
        <p:grpSpPr>
          <a:xfrm>
            <a:off x="6573981" y="1700807"/>
            <a:ext cx="2381021" cy="3023176"/>
            <a:chOff x="6573981" y="1700807"/>
            <a:chExt cx="2381021" cy="3023176"/>
          </a:xfrm>
        </p:grpSpPr>
        <p:pic>
          <p:nvPicPr>
            <p:cNvPr id="9"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8578"/>
            <a:stretch/>
          </p:blipFill>
          <p:spPr bwMode="auto">
            <a:xfrm>
              <a:off x="6573981" y="1700807"/>
              <a:ext cx="2381021" cy="252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7308303" y="4293096"/>
              <a:ext cx="1440161"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仿真波形</a:t>
              </a:r>
            </a:p>
          </p:txBody>
        </p:sp>
        <p:sp>
          <p:nvSpPr>
            <p:cNvPr id="2" name="矩形 1"/>
            <p:cNvSpPr/>
            <p:nvPr/>
          </p:nvSpPr>
          <p:spPr>
            <a:xfrm>
              <a:off x="6573981" y="2961527"/>
              <a:ext cx="2381021" cy="395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73981" y="2529479"/>
              <a:ext cx="2381021" cy="395465"/>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64</a:t>
            </a:fld>
            <a:endParaRPr lang="zh-CN" altLang="en-US" dirty="0"/>
          </a:p>
        </p:txBody>
      </p:sp>
    </p:spTree>
    <p:extLst>
      <p:ext uri="{BB962C8B-B14F-4D97-AF65-F5344CB8AC3E}">
        <p14:creationId xmlns:p14="http://schemas.microsoft.com/office/powerpoint/2010/main" val="38204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15087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§3.3.4 BCD</a:t>
            </a:r>
            <a:r>
              <a:rPr lang="zh-CN" altLang="en-US" sz="3000" b="1" dirty="0">
                <a:solidFill>
                  <a:srgbClr val="000000"/>
                </a:solidFill>
                <a:latin typeface="Times New Roman" pitchFamily="18" charset="0"/>
                <a:cs typeface="Times New Roman" pitchFamily="18" charset="0"/>
              </a:rPr>
              <a:t>码加法器设计</a:t>
            </a:r>
          </a:p>
        </p:txBody>
      </p:sp>
      <p:sp>
        <p:nvSpPr>
          <p:cNvPr id="18" name="矩形 17"/>
          <p:cNvSpPr>
            <a:spLocks noChangeArrowheads="1"/>
          </p:cNvSpPr>
          <p:nvPr/>
        </p:nvSpPr>
        <p:spPr bwMode="auto">
          <a:xfrm>
            <a:off x="827088" y="4867270"/>
            <a:ext cx="8209408"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4</a:t>
            </a:r>
            <a:r>
              <a:rPr lang="zh-CN" altLang="en-US" sz="2000" b="1" dirty="0">
                <a:latin typeface="Times New Roman" pitchFamily="18" charset="0"/>
                <a:cs typeface="Times New Roman" pitchFamily="18" charset="0"/>
              </a:rPr>
              <a:t>位二进制表示的</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码范围是</a:t>
            </a:r>
            <a:r>
              <a:rPr lang="en-US" altLang="zh-CN" sz="2000" b="1" dirty="0">
                <a:latin typeface="Times New Roman" pitchFamily="18" charset="0"/>
                <a:cs typeface="Times New Roman" pitchFamily="18" charset="0"/>
              </a:rPr>
              <a:t>0~9</a:t>
            </a:r>
            <a:r>
              <a:rPr lang="zh-CN" altLang="en-US" sz="2000" b="1" dirty="0">
                <a:latin typeface="Times New Roman" pitchFamily="18" charset="0"/>
                <a:cs typeface="Times New Roman" pitchFamily="18" charset="0"/>
              </a:rPr>
              <a:t>，其余</a:t>
            </a:r>
            <a:r>
              <a:rPr lang="en-US" altLang="zh-CN" sz="2000" b="1" dirty="0">
                <a:latin typeface="Times New Roman" pitchFamily="18" charset="0"/>
                <a:cs typeface="Times New Roman" pitchFamily="18" charset="0"/>
              </a:rPr>
              <a:t>6</a:t>
            </a:r>
            <a:r>
              <a:rPr lang="zh-CN" altLang="en-US" sz="2000" b="1" dirty="0">
                <a:latin typeface="Times New Roman" pitchFamily="18" charset="0"/>
                <a:cs typeface="Times New Roman" pitchFamily="18" charset="0"/>
              </a:rPr>
              <a:t>个数，</a:t>
            </a:r>
            <a:r>
              <a:rPr lang="en-US" altLang="zh-CN" sz="2000" b="1" dirty="0">
                <a:latin typeface="Times New Roman" pitchFamily="18" charset="0"/>
                <a:cs typeface="Times New Roman" pitchFamily="18" charset="0"/>
              </a:rPr>
              <a:t>10</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4'b1010</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~15</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4'b1111</a:t>
            </a:r>
            <a:r>
              <a:rPr lang="zh-CN" altLang="en-US" sz="2000" b="1" dirty="0">
                <a:latin typeface="Times New Roman" pitchFamily="18" charset="0"/>
                <a:cs typeface="Times New Roman" pitchFamily="18" charset="0"/>
              </a:rPr>
              <a:t>）属于无效</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码。若两个</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码相加后值超过</a:t>
            </a:r>
            <a:r>
              <a:rPr lang="en-US" altLang="zh-CN" sz="2000" b="1" dirty="0">
                <a:latin typeface="Times New Roman" pitchFamily="18" charset="0"/>
                <a:cs typeface="Times New Roman" pitchFamily="18" charset="0"/>
              </a:rPr>
              <a:t>9</a:t>
            </a:r>
            <a:r>
              <a:rPr lang="zh-CN" altLang="en-US" sz="2000" b="1" dirty="0">
                <a:latin typeface="Times New Roman" pitchFamily="18" charset="0"/>
                <a:cs typeface="Times New Roman" pitchFamily="18" charset="0"/>
              </a:rPr>
              <a:t>，必须再加上</a:t>
            </a:r>
            <a:r>
              <a:rPr lang="en-US" altLang="zh-CN" sz="2000" b="1" dirty="0">
                <a:latin typeface="Times New Roman" pitchFamily="18" charset="0"/>
                <a:cs typeface="Times New Roman" pitchFamily="18" charset="0"/>
              </a:rPr>
              <a:t>6</a:t>
            </a:r>
            <a:r>
              <a:rPr lang="zh-CN" altLang="en-US" sz="2000" b="1" dirty="0">
                <a:latin typeface="Times New Roman" pitchFamily="18" charset="0"/>
                <a:cs typeface="Times New Roman" pitchFamily="18" charset="0"/>
              </a:rPr>
              <a:t>得到一个有效</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码，并向高位进位</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有时尽管两个</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码相加后的值是有效的</a:t>
            </a:r>
            <a:r>
              <a:rPr lang="en-US" altLang="zh-CN" sz="2000" b="1" dirty="0">
                <a:latin typeface="Times New Roman" pitchFamily="18" charset="0"/>
                <a:cs typeface="Times New Roman" pitchFamily="18" charset="0"/>
              </a:rPr>
              <a:t>BCD</a:t>
            </a:r>
            <a:r>
              <a:rPr lang="zh-CN" altLang="en-US" sz="2000" b="1" dirty="0">
                <a:latin typeface="Times New Roman" pitchFamily="18" charset="0"/>
                <a:cs typeface="Times New Roman" pitchFamily="18" charset="0"/>
              </a:rPr>
              <a:t>码，但如果相加后向高位有进位，仍然认为其和大于等于</a:t>
            </a:r>
            <a:r>
              <a:rPr lang="en-US" altLang="zh-CN" sz="2000" b="1" dirty="0">
                <a:latin typeface="Times New Roman" pitchFamily="18" charset="0"/>
                <a:cs typeface="Times New Roman" pitchFamily="18" charset="0"/>
              </a:rPr>
              <a:t>10</a:t>
            </a:r>
            <a:r>
              <a:rPr lang="zh-CN" altLang="en-US" sz="2000" b="1" dirty="0">
                <a:latin typeface="Times New Roman" pitchFamily="18" charset="0"/>
                <a:cs typeface="Times New Roman" pitchFamily="18" charset="0"/>
              </a:rPr>
              <a:t>，仍需相加的结果再加上</a:t>
            </a:r>
            <a:r>
              <a:rPr lang="en-US" altLang="zh-CN" sz="2000" b="1" dirty="0">
                <a:latin typeface="Times New Roman" pitchFamily="18" charset="0"/>
                <a:cs typeface="Times New Roman" pitchFamily="18" charset="0"/>
              </a:rPr>
              <a:t>6</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65658464"/>
              </p:ext>
            </p:extLst>
          </p:nvPr>
        </p:nvGraphicFramePr>
        <p:xfrm>
          <a:off x="899592" y="1230992"/>
          <a:ext cx="8128280" cy="356616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512000">
                  <a:extLst>
                    <a:ext uri="{9D8B030D-6E8A-4147-A177-3AD203B41FA5}">
                      <a16:colId xmlns:a16="http://schemas.microsoft.com/office/drawing/2014/main" val="20005"/>
                    </a:ext>
                  </a:extLst>
                </a:gridCol>
                <a:gridCol w="1224000">
                  <a:extLst>
                    <a:ext uri="{9D8B030D-6E8A-4147-A177-3AD203B41FA5}">
                      <a16:colId xmlns:a16="http://schemas.microsoft.com/office/drawing/2014/main" val="20006"/>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8421BCD</a:t>
                      </a: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二进制数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8421BCD</a:t>
                      </a: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二进制数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0001 0011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 Box 13"/>
          <p:cNvSpPr txBox="1">
            <a:spLocks noChangeArrowheads="1"/>
          </p:cNvSpPr>
          <p:nvPr/>
        </p:nvSpPr>
        <p:spPr bwMode="auto">
          <a:xfrm>
            <a:off x="3851921" y="726936"/>
            <a:ext cx="1584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400" b="1" dirty="0">
                <a:solidFill>
                  <a:srgbClr val="0070C0"/>
                </a:solidFill>
                <a:latin typeface="Times New Roman" pitchFamily="18" charset="0"/>
                <a:cs typeface="Times New Roman" pitchFamily="18" charset="0"/>
              </a:rPr>
              <a:t>BCD</a:t>
            </a:r>
            <a:r>
              <a:rPr lang="zh-CN" altLang="en-US" sz="2400" b="1" dirty="0">
                <a:solidFill>
                  <a:srgbClr val="0070C0"/>
                </a:solidFill>
                <a:latin typeface="Times New Roman" pitchFamily="18" charset="0"/>
                <a:cs typeface="Times New Roman" pitchFamily="18" charset="0"/>
              </a:rPr>
              <a:t>码表</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65</a:t>
            </a:fld>
            <a:endParaRPr lang="zh-CN" altLang="en-US" dirty="0"/>
          </a:p>
        </p:txBody>
      </p:sp>
    </p:spTree>
    <p:extLst>
      <p:ext uri="{BB962C8B-B14F-4D97-AF65-F5344CB8AC3E}">
        <p14:creationId xmlns:p14="http://schemas.microsoft.com/office/powerpoint/2010/main" val="31851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dissolve">
                                      <p:cBhvr>
                                        <p:cTn id="14" dur="500"/>
                                        <p:tgtEl>
                                          <p:spTgt spid="18">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dissolve">
                                      <p:cBhvr>
                                        <p:cTn id="1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116632"/>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3-14</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BCD</a:t>
            </a:r>
            <a:r>
              <a:rPr kumimoji="1" lang="zh-CN" altLang="en-US" sz="2400" b="1" dirty="0">
                <a:solidFill>
                  <a:srgbClr val="F79646">
                    <a:lumMod val="50000"/>
                  </a:srgbClr>
                </a:solidFill>
                <a:latin typeface="Times New Roman" pitchFamily="18" charset="0"/>
                <a:cs typeface="Times New Roman" pitchFamily="18" charset="0"/>
              </a:rPr>
              <a:t>码加法器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101449" y="540000"/>
            <a:ext cx="7853553" cy="6192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BCD_ADDER (A, B, 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[7: 0] A, B;   output [8: 0] D;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wire [4: 0] DT0, DT1;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[8: 0] D;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always @ (DT0) </a:t>
            </a:r>
          </a:p>
          <a:p>
            <a:pPr eaLnBrk="0" hangingPunct="0"/>
            <a:r>
              <a:rPr kumimoji="1" lang="en-US" altLang="zh-CN" sz="2000" b="1" dirty="0">
                <a:solidFill>
                  <a:schemeClr val="tx1"/>
                </a:solidFill>
                <a:latin typeface="Times New Roman" pitchFamily="18" charset="0"/>
                <a:cs typeface="Times New Roman" pitchFamily="18" charset="0"/>
              </a:rPr>
              <a:t>        begin   if (DT0[4: 0]&gt;=5'b01010)</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如果低位</a:t>
            </a:r>
            <a:r>
              <a:rPr kumimoji="1" lang="en-US" altLang="zh-CN" sz="2000" b="1" dirty="0">
                <a:solidFill>
                  <a:schemeClr val="accent6">
                    <a:lumMod val="50000"/>
                  </a:schemeClr>
                </a:solidFill>
                <a:latin typeface="Times New Roman" pitchFamily="18" charset="0"/>
                <a:cs typeface="Times New Roman" pitchFamily="18" charset="0"/>
              </a:rPr>
              <a:t>BCD</a:t>
            </a:r>
            <a:r>
              <a:rPr kumimoji="1" lang="zh-CN" altLang="en-US" sz="2000" b="1" dirty="0">
                <a:solidFill>
                  <a:schemeClr val="accent6">
                    <a:lumMod val="50000"/>
                  </a:schemeClr>
                </a:solidFill>
                <a:latin typeface="Times New Roman" pitchFamily="18" charset="0"/>
                <a:cs typeface="Times New Roman" pitchFamily="18" charset="0"/>
              </a:rPr>
              <a:t>码的和大于等于</a:t>
            </a:r>
            <a:r>
              <a:rPr kumimoji="1" lang="en-US" altLang="zh-CN" sz="2000" b="1" dirty="0">
                <a:solidFill>
                  <a:schemeClr val="accent6">
                    <a:lumMod val="50000"/>
                  </a:schemeClr>
                </a:solidFill>
                <a:latin typeface="Times New Roman" pitchFamily="18" charset="0"/>
                <a:cs typeface="Times New Roman" pitchFamily="18" charset="0"/>
              </a:rPr>
              <a:t>10</a:t>
            </a:r>
            <a:r>
              <a:rPr kumimoji="1" lang="zh-CN" altLang="en-US" sz="2000" b="1" dirty="0">
                <a:solidFill>
                  <a:schemeClr val="accent6">
                    <a:lumMod val="50000"/>
                  </a:schemeClr>
                </a:solidFill>
                <a:latin typeface="Times New Roman" pitchFamily="18" charset="0"/>
                <a:cs typeface="Times New Roman" pitchFamily="18" charset="0"/>
              </a:rPr>
              <a:t>，则使和加上</a:t>
            </a:r>
            <a:r>
              <a:rPr kumimoji="1" lang="en-US" altLang="zh-CN" sz="2000" b="1" dirty="0">
                <a:solidFill>
                  <a:schemeClr val="accent6">
                    <a:lumMod val="50000"/>
                  </a:schemeClr>
                </a:solidFill>
                <a:latin typeface="Times New Roman" pitchFamily="18" charset="0"/>
                <a:cs typeface="Times New Roman" pitchFamily="18" charset="0"/>
              </a:rPr>
              <a:t>6</a:t>
            </a:r>
            <a:r>
              <a:rPr kumimoji="1" lang="zh-CN" altLang="en-US" sz="2000" b="1" dirty="0">
                <a:solidFill>
                  <a:schemeClr val="accent6">
                    <a:lumMod val="50000"/>
                  </a:schemeClr>
                </a:solidFill>
                <a:latin typeface="Times New Roman" pitchFamily="18" charset="0"/>
                <a:cs typeface="Times New Roman" pitchFamily="18" charset="0"/>
              </a:rPr>
              <a:t>，且有进位，使进位标志</a:t>
            </a:r>
            <a:r>
              <a:rPr kumimoji="1" lang="en-US" altLang="zh-CN" sz="2000" b="1" dirty="0">
                <a:solidFill>
                  <a:schemeClr val="accent6">
                    <a:lumMod val="50000"/>
                  </a:schemeClr>
                </a:solidFill>
                <a:latin typeface="Times New Roman" pitchFamily="18" charset="0"/>
                <a:cs typeface="Times New Roman" pitchFamily="18" charset="0"/>
              </a:rPr>
              <a:t>S</a:t>
            </a:r>
            <a:r>
              <a:rPr kumimoji="1" lang="zh-CN" altLang="en-US" sz="2000" b="1" dirty="0">
                <a:solidFill>
                  <a:schemeClr val="accent6">
                    <a:lumMod val="50000"/>
                  </a:schemeClr>
                </a:solidFill>
                <a:latin typeface="Times New Roman" pitchFamily="18" charset="0"/>
                <a:cs typeface="Times New Roman" pitchFamily="18" charset="0"/>
              </a:rPr>
              <a:t>等于</a:t>
            </a:r>
            <a:r>
              <a:rPr kumimoji="1" lang="en-US" altLang="zh-CN" sz="2000" b="1" dirty="0">
                <a:solidFill>
                  <a:schemeClr val="accent6">
                    <a:lumMod val="50000"/>
                  </a:schemeClr>
                </a:solidFill>
                <a:latin typeface="Times New Roman" pitchFamily="18" charset="0"/>
                <a:cs typeface="Times New Roman" pitchFamily="18" charset="0"/>
              </a:rPr>
              <a:t>1</a:t>
            </a:r>
            <a:r>
              <a:rPr kumimoji="1" lang="zh-CN" altLang="en-US" sz="2000" b="1" dirty="0">
                <a:solidFill>
                  <a:schemeClr val="accent6">
                    <a:lumMod val="50000"/>
                  </a:schemeClr>
                </a:solidFill>
                <a:latin typeface="Times New Roman" pitchFamily="18" charset="0"/>
                <a:cs typeface="Times New Roman" pitchFamily="18" charset="0"/>
              </a:rPr>
              <a:t>，使用了</a:t>
            </a:r>
            <a:r>
              <a:rPr kumimoji="1" lang="en-US" altLang="zh-CN" sz="2000" b="1" dirty="0">
                <a:solidFill>
                  <a:schemeClr val="accent6">
                    <a:lumMod val="50000"/>
                  </a:schemeClr>
                </a:solidFill>
                <a:latin typeface="Times New Roman" pitchFamily="18" charset="0"/>
                <a:cs typeface="Times New Roman" pitchFamily="18" charset="0"/>
              </a:rPr>
              <a:t>5</a:t>
            </a:r>
            <a:r>
              <a:rPr kumimoji="1" lang="zh-CN" altLang="en-US" sz="2000" b="1" dirty="0">
                <a:solidFill>
                  <a:schemeClr val="accent6">
                    <a:lumMod val="50000"/>
                  </a:schemeClr>
                </a:solidFill>
                <a:latin typeface="Times New Roman" pitchFamily="18" charset="0"/>
                <a:cs typeface="Times New Roman" pitchFamily="18" charset="0"/>
              </a:rPr>
              <a:t>位进行比较，考虑了进位的可能性</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begin  D [3: 0]= (DT0 [3: 0]+4'b0110);   S=1'b1; end</a:t>
            </a:r>
          </a:p>
          <a:p>
            <a:pPr eaLnBrk="0" hangingPunct="0"/>
            <a:r>
              <a:rPr kumimoji="1" lang="en-US" altLang="zh-CN" sz="2000" b="1" dirty="0">
                <a:solidFill>
                  <a:schemeClr val="tx1"/>
                </a:solidFill>
                <a:latin typeface="Times New Roman" pitchFamily="18" charset="0"/>
                <a:cs typeface="Times New Roman" pitchFamily="18" charset="0"/>
              </a:rPr>
              <a:t>	      else  begin  D[3: 0]=DT0[3: 0];  S=1'b0; end</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否则，将低位值赋予低位</a:t>
            </a:r>
            <a:r>
              <a:rPr kumimoji="1" lang="en-US" altLang="zh-CN" sz="2000" b="1" dirty="0">
                <a:solidFill>
                  <a:schemeClr val="accent6">
                    <a:lumMod val="50000"/>
                  </a:schemeClr>
                </a:solidFill>
                <a:latin typeface="Times New Roman" pitchFamily="18" charset="0"/>
                <a:cs typeface="Times New Roman" pitchFamily="18" charset="0"/>
              </a:rPr>
              <a:t>BCD</a:t>
            </a:r>
            <a:r>
              <a:rPr kumimoji="1" lang="zh-CN" altLang="en-US" sz="2000" b="1" dirty="0">
                <a:solidFill>
                  <a:schemeClr val="accent6">
                    <a:lumMod val="50000"/>
                  </a:schemeClr>
                </a:solidFill>
                <a:latin typeface="Times New Roman" pitchFamily="18" charset="0"/>
                <a:cs typeface="Times New Roman" pitchFamily="18" charset="0"/>
              </a:rPr>
              <a:t>码</a:t>
            </a:r>
            <a:r>
              <a:rPr kumimoji="1" lang="en-US" altLang="zh-CN" sz="2000" b="1" dirty="0">
                <a:solidFill>
                  <a:schemeClr val="accent6">
                    <a:lumMod val="50000"/>
                  </a:schemeClr>
                </a:solidFill>
                <a:latin typeface="Times New Roman" pitchFamily="18" charset="0"/>
                <a:cs typeface="Times New Roman" pitchFamily="18" charset="0"/>
              </a:rPr>
              <a:t>D[3:0]</a:t>
            </a:r>
            <a:r>
              <a:rPr kumimoji="1" lang="zh-CN" altLang="en-US" sz="2000" b="1" dirty="0">
                <a:solidFill>
                  <a:schemeClr val="accent6">
                    <a:lumMod val="50000"/>
                  </a:schemeClr>
                </a:solidFill>
                <a:latin typeface="Times New Roman" pitchFamily="18" charset="0"/>
                <a:cs typeface="Times New Roman" pitchFamily="18" charset="0"/>
              </a:rPr>
              <a:t>输出，无进位，使进位标志</a:t>
            </a:r>
            <a:r>
              <a:rPr kumimoji="1" lang="en-US" altLang="zh-CN" sz="2000" b="1" dirty="0">
                <a:solidFill>
                  <a:schemeClr val="accent6">
                    <a:lumMod val="50000"/>
                  </a:schemeClr>
                </a:solidFill>
                <a:latin typeface="Times New Roman" pitchFamily="18" charset="0"/>
                <a:cs typeface="Times New Roman" pitchFamily="18" charset="0"/>
              </a:rPr>
              <a:t>S</a:t>
            </a:r>
            <a:r>
              <a:rPr kumimoji="1" lang="zh-CN" altLang="en-US" sz="2000" b="1" dirty="0">
                <a:solidFill>
                  <a:schemeClr val="accent6">
                    <a:lumMod val="50000"/>
                  </a:schemeClr>
                </a:solidFill>
                <a:latin typeface="Times New Roman" pitchFamily="18" charset="0"/>
                <a:cs typeface="Times New Roman" pitchFamily="18" charset="0"/>
              </a:rPr>
              <a:t>等于</a:t>
            </a:r>
            <a:r>
              <a:rPr kumimoji="1" lang="en-US" altLang="zh-CN" sz="2000" b="1" dirty="0">
                <a:solidFill>
                  <a:schemeClr val="accent6">
                    <a:lumMod val="50000"/>
                  </a:schemeClr>
                </a:solidFill>
                <a:latin typeface="Times New Roman" pitchFamily="18" charset="0"/>
                <a:cs typeface="Times New Roman" pitchFamily="18" charset="0"/>
              </a:rPr>
              <a:t>0</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end		</a:t>
            </a:r>
          </a:p>
          <a:p>
            <a:pPr eaLnBrk="0" hangingPunct="0"/>
            <a:r>
              <a:rPr kumimoji="1" lang="en-US" altLang="zh-CN" sz="2000" b="1" dirty="0">
                <a:solidFill>
                  <a:schemeClr val="tx1"/>
                </a:solidFill>
                <a:latin typeface="Times New Roman" pitchFamily="18" charset="0"/>
                <a:cs typeface="Times New Roman" pitchFamily="18" charset="0"/>
              </a:rPr>
              <a:t>    always @ (DT1)   begin</a:t>
            </a:r>
          </a:p>
          <a:p>
            <a:pPr eaLnBrk="0" hangingPunct="0"/>
            <a:r>
              <a:rPr kumimoji="1" lang="en-US" altLang="zh-CN" sz="2000" b="1" dirty="0">
                <a:solidFill>
                  <a:schemeClr val="tx1"/>
                </a:solidFill>
                <a:latin typeface="Times New Roman" pitchFamily="18" charset="0"/>
                <a:cs typeface="Times New Roman" pitchFamily="18" charset="0"/>
              </a:rPr>
              <a:t>        if (DT1[4: 0]&gt;=5'b01010)</a:t>
            </a:r>
          </a:p>
          <a:p>
            <a:pPr eaLnBrk="0" hangingPunct="0"/>
            <a:r>
              <a:rPr kumimoji="1" lang="en-US" altLang="zh-CN" sz="2000" b="1" dirty="0">
                <a:solidFill>
                  <a:schemeClr val="tx1"/>
                </a:solidFill>
                <a:latin typeface="Times New Roman" pitchFamily="18" charset="0"/>
                <a:cs typeface="Times New Roman" pitchFamily="18" charset="0"/>
              </a:rPr>
              <a:t>      begin  D [7: 4]= (DT1 [3: 0]+4'b0110);   D[8]=1'b1; end</a:t>
            </a:r>
          </a:p>
          <a:p>
            <a:pPr eaLnBrk="0" hangingPunct="0"/>
            <a:r>
              <a:rPr kumimoji="1" lang="en-US" altLang="zh-CN" sz="2000" b="1" dirty="0">
                <a:solidFill>
                  <a:schemeClr val="tx1"/>
                </a:solidFill>
                <a:latin typeface="Times New Roman" pitchFamily="18" charset="0"/>
                <a:cs typeface="Times New Roman" pitchFamily="18" charset="0"/>
              </a:rPr>
              <a:t>       else  begin  D[7: 4]=DT1[3: 0];  D[8]=1'b0; end</a:t>
            </a:r>
          </a:p>
          <a:p>
            <a:pPr eaLnBrk="0" hangingPunct="0"/>
            <a:r>
              <a:rPr kumimoji="1" lang="en-US" altLang="zh-CN" sz="2000" b="1" dirty="0">
                <a:solidFill>
                  <a:schemeClr val="tx1"/>
                </a:solidFill>
                <a:latin typeface="Times New Roman" pitchFamily="18" charset="0"/>
                <a:cs typeface="Times New Roman" pitchFamily="18" charset="0"/>
              </a:rPr>
              <a:t>     end</a:t>
            </a:r>
          </a:p>
          <a:p>
            <a:pPr eaLnBrk="0" hangingPunct="0"/>
            <a:r>
              <a:rPr kumimoji="1" lang="en-US" altLang="zh-CN" sz="2000" b="1" dirty="0">
                <a:solidFill>
                  <a:schemeClr val="tx1"/>
                </a:solidFill>
                <a:latin typeface="Times New Roman" pitchFamily="18" charset="0"/>
                <a:cs typeface="Times New Roman" pitchFamily="18" charset="0"/>
              </a:rPr>
              <a:t>     assign  DT0=A[3: 0]+B[3: 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设没有来自低位的进位</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assign  DT1=A[7: 4]+B[7: 4]+S;</a:t>
            </a:r>
            <a:r>
              <a:rPr kumimoji="1" lang="en-US" altLang="zh-CN" sz="2000" b="1" dirty="0">
                <a:solidFill>
                  <a:schemeClr val="accent6">
                    <a:lumMod val="50000"/>
                  </a:schemeClr>
                </a:solidFill>
                <a:latin typeface="Times New Roman" pitchFamily="18" charset="0"/>
                <a:cs typeface="Times New Roman" pitchFamily="18" charset="0"/>
              </a:rPr>
              <a:t>//S</a:t>
            </a:r>
            <a:r>
              <a:rPr kumimoji="1" lang="zh-CN" altLang="en-US" sz="2000" b="1" dirty="0">
                <a:solidFill>
                  <a:schemeClr val="accent6">
                    <a:lumMod val="50000"/>
                  </a:schemeClr>
                </a:solidFill>
                <a:latin typeface="Times New Roman" pitchFamily="18" charset="0"/>
                <a:cs typeface="Times New Roman" pitchFamily="18" charset="0"/>
              </a:rPr>
              <a:t>是来自低位</a:t>
            </a:r>
            <a:r>
              <a:rPr kumimoji="1" lang="en-US" altLang="zh-CN" sz="2000" b="1" dirty="0">
                <a:solidFill>
                  <a:schemeClr val="accent6">
                    <a:lumMod val="50000"/>
                  </a:schemeClr>
                </a:solidFill>
                <a:latin typeface="Times New Roman" pitchFamily="18" charset="0"/>
                <a:cs typeface="Times New Roman" pitchFamily="18" charset="0"/>
              </a:rPr>
              <a:t>BCD</a:t>
            </a:r>
            <a:r>
              <a:rPr kumimoji="1" lang="zh-CN" altLang="en-US" sz="2000" b="1" dirty="0">
                <a:solidFill>
                  <a:schemeClr val="accent6">
                    <a:lumMod val="50000"/>
                  </a:schemeClr>
                </a:solidFill>
                <a:latin typeface="Times New Roman" pitchFamily="18" charset="0"/>
                <a:cs typeface="Times New Roman" pitchFamily="18" charset="0"/>
              </a:rPr>
              <a:t>码相加的进位</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66</a:t>
            </a:fld>
            <a:endParaRPr lang="zh-CN" altLang="en-US" dirty="0"/>
          </a:p>
        </p:txBody>
      </p:sp>
    </p:spTree>
    <p:extLst>
      <p:ext uri="{BB962C8B-B14F-4D97-AF65-F5344CB8AC3E}">
        <p14:creationId xmlns:p14="http://schemas.microsoft.com/office/powerpoint/2010/main" val="206846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3487593" y="1868775"/>
            <a:ext cx="2448272"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3-14</a:t>
            </a:r>
            <a:r>
              <a:rPr lang="zh-CN" altLang="en-US" sz="2000" b="1" dirty="0">
                <a:latin typeface="Times New Roman" panose="02020603050405020304" pitchFamily="18" charset="0"/>
                <a:cs typeface="Times New Roman" panose="02020603050405020304" pitchFamily="18" charset="0"/>
              </a:rPr>
              <a:t>的仿真波形</a:t>
            </a:r>
          </a:p>
        </p:txBody>
      </p:sp>
      <p:pic>
        <p:nvPicPr>
          <p:cNvPr id="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9848"/>
          <a:stretch/>
        </p:blipFill>
        <p:spPr bwMode="auto">
          <a:xfrm>
            <a:off x="1043608" y="908720"/>
            <a:ext cx="7854500" cy="858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表格 8"/>
          <p:cNvGraphicFramePr>
            <a:graphicFrameLocks noGrp="1"/>
          </p:cNvGraphicFramePr>
          <p:nvPr>
            <p:extLst>
              <p:ext uri="{D42A27DB-BD31-4B8C-83A1-F6EECF244321}">
                <p14:modId xmlns:p14="http://schemas.microsoft.com/office/powerpoint/2010/main" val="3012476494"/>
              </p:ext>
            </p:extLst>
          </p:nvPr>
        </p:nvGraphicFramePr>
        <p:xfrm>
          <a:off x="1907704" y="3213304"/>
          <a:ext cx="6156000" cy="2952000"/>
        </p:xfrm>
        <a:graphic>
          <a:graphicData uri="http://schemas.openxmlformats.org/drawingml/2006/table">
            <a:tbl>
              <a:tblPr firstRow="1" bandRow="1">
                <a:tableStyleId>{5C22544A-7EE6-4342-B048-85BDC9FD1C3A}</a:tableStyleId>
              </a:tblPr>
              <a:tblGrid>
                <a:gridCol w="1728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gridCol w="2700000">
                  <a:extLst>
                    <a:ext uri="{9D8B030D-6E8A-4147-A177-3AD203B41FA5}">
                      <a16:colId xmlns:a16="http://schemas.microsoft.com/office/drawing/2014/main" val="20002"/>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不等式操作符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&gt;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大于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(A&gt;B)=1; (A&gt;12)=1;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&lt;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小于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(A&lt;B)=0; (A&lt;20)=1;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en-US" altLang="zh-CN" sz="2000" b="1" dirty="0">
                          <a:latin typeface="Times New Roman" pitchFamily="18" charset="0"/>
                          <a:cs typeface="Times New Roman" pitchFamily="18" charset="0"/>
                        </a:rPr>
                        <a:t>&lt;=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小于或等于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(A&lt;=13)=1;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&gt;=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大于或等于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(A&gt;=14)=0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gridSpan="3">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A[3: 0]=4'B1101;</a:t>
                      </a:r>
                      <a:r>
                        <a:rPr lang="en-US" altLang="zh-CN" sz="2000" b="1" baseline="0" dirty="0">
                          <a:latin typeface="Times New Roman" pitchFamily="18" charset="0"/>
                          <a:cs typeface="Times New Roman" pitchFamily="18" charset="0"/>
                        </a:rPr>
                        <a:t> B[3: 0]=4'B0110; </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Text Box 13"/>
          <p:cNvSpPr txBox="1">
            <a:spLocks noChangeArrowheads="1"/>
          </p:cNvSpPr>
          <p:nvPr/>
        </p:nvSpPr>
        <p:spPr bwMode="auto">
          <a:xfrm>
            <a:off x="3779912" y="2679303"/>
            <a:ext cx="2083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b="1" dirty="0">
                <a:solidFill>
                  <a:srgbClr val="0070C0"/>
                </a:solidFill>
                <a:latin typeface="Times New Roman" pitchFamily="18" charset="0"/>
                <a:cs typeface="Times New Roman" pitchFamily="18" charset="0"/>
              </a:rPr>
              <a:t>不等式操作符</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67</a:t>
            </a:fld>
            <a:endParaRPr lang="zh-CN" altLang="en-US" dirty="0"/>
          </a:p>
        </p:txBody>
      </p:sp>
    </p:spTree>
    <p:extLst>
      <p:ext uri="{BB962C8B-B14F-4D97-AF65-F5344CB8AC3E}">
        <p14:creationId xmlns:p14="http://schemas.microsoft.com/office/powerpoint/2010/main" val="270359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 name="矩形 22"/>
          <p:cNvSpPr/>
          <p:nvPr/>
        </p:nvSpPr>
        <p:spPr>
          <a:xfrm>
            <a:off x="1208856" y="4415858"/>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矩形 23"/>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1403350" y="-2738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3.4</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组合逻辑乘法器</a:t>
            </a:r>
            <a:r>
              <a:rPr lang="zh-CN" altLang="en-US" sz="3600" b="1" dirty="0">
                <a:solidFill>
                  <a:srgbClr val="7030A0"/>
                </a:solidFill>
                <a:latin typeface="Times New Roman" pitchFamily="18" charset="0"/>
                <a:cs typeface="Times New Roman" pitchFamily="18" charset="0"/>
              </a:rPr>
              <a:t>设计</a:t>
            </a:r>
          </a:p>
        </p:txBody>
      </p:sp>
      <p:sp>
        <p:nvSpPr>
          <p:cNvPr id="13" name="Rectangle 2"/>
          <p:cNvSpPr>
            <a:spLocks noGrp="1" noChangeArrowheads="1"/>
          </p:cNvSpPr>
          <p:nvPr/>
        </p:nvSpPr>
        <p:spPr bwMode="auto">
          <a:xfrm>
            <a:off x="1174749" y="908720"/>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§3.4.1 </a:t>
            </a:r>
            <a:r>
              <a:rPr lang="zh-CN" altLang="en-US" sz="2800" b="1" dirty="0">
                <a:solidFill>
                  <a:srgbClr val="000000"/>
                </a:solidFill>
                <a:latin typeface="Times New Roman" pitchFamily="18" charset="0"/>
                <a:cs typeface="Times New Roman" pitchFamily="18" charset="0"/>
              </a:rPr>
              <a:t>参数定义关键词</a:t>
            </a:r>
            <a:r>
              <a:rPr lang="en-US" altLang="zh-CN" sz="2800" b="1" dirty="0">
                <a:solidFill>
                  <a:srgbClr val="000000"/>
                </a:solidFill>
                <a:latin typeface="Times New Roman" pitchFamily="18" charset="0"/>
                <a:cs typeface="Times New Roman" pitchFamily="18" charset="0"/>
              </a:rPr>
              <a:t>parameter</a:t>
            </a:r>
            <a:r>
              <a:rPr lang="zh-CN" altLang="en-US" sz="2800" b="1" dirty="0">
                <a:solidFill>
                  <a:srgbClr val="000000"/>
                </a:solidFill>
                <a:latin typeface="Times New Roman" pitchFamily="18" charset="0"/>
                <a:cs typeface="Times New Roman" pitchFamily="18" charset="0"/>
              </a:rPr>
              <a:t>和</a:t>
            </a:r>
            <a:r>
              <a:rPr lang="en-US" altLang="zh-CN" sz="2800" b="1" dirty="0" err="1">
                <a:solidFill>
                  <a:srgbClr val="000000"/>
                </a:solidFill>
                <a:latin typeface="Times New Roman" pitchFamily="18" charset="0"/>
                <a:cs typeface="Times New Roman" pitchFamily="18" charset="0"/>
              </a:rPr>
              <a:t>localparam</a:t>
            </a:r>
            <a:endParaRPr lang="zh-CN" altLang="en-US" sz="2800" b="1" dirty="0">
              <a:solidFill>
                <a:srgbClr val="000000"/>
              </a:solidFill>
              <a:latin typeface="Times New Roman" pitchFamily="18" charset="0"/>
              <a:cs typeface="Times New Roman" pitchFamily="18" charset="0"/>
            </a:endParaRPr>
          </a:p>
        </p:txBody>
      </p:sp>
      <p:sp>
        <p:nvSpPr>
          <p:cNvPr id="16" name="矩形 15"/>
          <p:cNvSpPr>
            <a:spLocks noChangeArrowheads="1"/>
          </p:cNvSpPr>
          <p:nvPr/>
        </p:nvSpPr>
        <p:spPr bwMode="auto">
          <a:xfrm>
            <a:off x="1187624" y="2841842"/>
            <a:ext cx="7720642"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1800"/>
              </a:spcAft>
              <a:buClr>
                <a:schemeClr val="tx1"/>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parameter</a:t>
            </a:r>
            <a:r>
              <a:rPr lang="zh-CN" altLang="en-US" sz="2000" b="1" dirty="0">
                <a:latin typeface="Times New Roman" pitchFamily="18" charset="0"/>
                <a:cs typeface="Times New Roman" pitchFamily="18" charset="0"/>
              </a:rPr>
              <a:t>是定义参数的关键词。用来</a:t>
            </a:r>
            <a:r>
              <a:rPr lang="zh-CN" altLang="en-US" sz="2000" b="1" dirty="0">
                <a:solidFill>
                  <a:srgbClr val="0000FF"/>
                </a:solidFill>
                <a:latin typeface="Times New Roman" pitchFamily="18" charset="0"/>
                <a:cs typeface="Times New Roman" pitchFamily="18" charset="0"/>
              </a:rPr>
              <a:t>定义常量</a:t>
            </a:r>
            <a:r>
              <a:rPr lang="zh-CN" altLang="en-US" sz="2000" b="1" dirty="0">
                <a:latin typeface="Times New Roman" pitchFamily="18" charset="0"/>
                <a:cs typeface="Times New Roman" pitchFamily="18" charset="0"/>
              </a:rPr>
              <a:t>，即用</a:t>
            </a:r>
            <a:r>
              <a:rPr lang="en-US" altLang="zh-CN" sz="2000" b="1" dirty="0">
                <a:latin typeface="Times New Roman" pitchFamily="18" charset="0"/>
                <a:cs typeface="Times New Roman" pitchFamily="18" charset="0"/>
              </a:rPr>
              <a:t>parameter</a:t>
            </a:r>
            <a:r>
              <a:rPr lang="zh-CN" altLang="en-US" sz="2000" b="1" dirty="0">
                <a:latin typeface="Times New Roman" pitchFamily="18" charset="0"/>
                <a:cs typeface="Times New Roman" pitchFamily="18" charset="0"/>
              </a:rPr>
              <a:t>来定义一个标识符，用以代表某个常量，如延时、变量位宽等，从而成为一个符号化常量。改变</a:t>
            </a:r>
            <a:r>
              <a:rPr lang="en-US" altLang="zh-CN" sz="2000" b="1" dirty="0">
                <a:latin typeface="Times New Roman" pitchFamily="18" charset="0"/>
                <a:cs typeface="Times New Roman" pitchFamily="18" charset="0"/>
              </a:rPr>
              <a:t>parameter</a:t>
            </a:r>
            <a:r>
              <a:rPr lang="zh-CN" altLang="en-US" sz="2000" b="1" dirty="0">
                <a:latin typeface="Times New Roman" pitchFamily="18" charset="0"/>
                <a:cs typeface="Times New Roman" pitchFamily="18" charset="0"/>
              </a:rPr>
              <a:t>的定义 时，就能很容易地改变整个设计。</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30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	parameter  A=15, B=4'b1011, C=8'hAC;</a:t>
            </a:r>
          </a:p>
          <a:p>
            <a:pPr marL="0" indent="0" eaLnBrk="1" hangingPunct="1">
              <a:lnSpc>
                <a:spcPct val="110000"/>
              </a:lnSpc>
              <a:spcBef>
                <a:spcPts val="0"/>
              </a:spcBef>
              <a:spcAft>
                <a:spcPts val="1200"/>
              </a:spcAft>
              <a:buClr>
                <a:schemeClr val="tx1"/>
              </a:buClr>
              <a:buNone/>
            </a:pPr>
            <a:r>
              <a:rPr lang="en-US" altLang="zh-CN" sz="2000" b="1" dirty="0">
                <a:latin typeface="Times New Roman" pitchFamily="18" charset="0"/>
                <a:cs typeface="Times New Roman" pitchFamily="18" charset="0"/>
              </a:rPr>
              <a:t>	parameter  d=8'b1001_0011,  e=8'sb10101101;</a:t>
            </a:r>
          </a:p>
          <a:p>
            <a:pPr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模块中使用参数定义的常数只能被赋值一次。</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300"/>
              </a:spcAft>
              <a:buClr>
                <a:schemeClr val="tx1"/>
              </a:buClr>
              <a:buFont typeface="Wingdings" panose="05000000000000000000" pitchFamily="2" charset="2"/>
              <a:buChar char="Ø"/>
            </a:pPr>
            <a:r>
              <a:rPr lang="en-US" altLang="zh-CN" sz="2000" b="1" dirty="0" err="1">
                <a:solidFill>
                  <a:srgbClr val="FF0000"/>
                </a:solidFill>
                <a:latin typeface="Times New Roman" pitchFamily="18" charset="0"/>
                <a:cs typeface="Times New Roman" pitchFamily="18" charset="0"/>
              </a:rPr>
              <a:t>localparam</a:t>
            </a:r>
            <a:r>
              <a:rPr lang="zh-CN" altLang="en-US" sz="2000" b="1" dirty="0">
                <a:latin typeface="Times New Roman" pitchFamily="18" charset="0"/>
                <a:cs typeface="Times New Roman" pitchFamily="18" charset="0"/>
              </a:rPr>
              <a:t>是一个局部参数定义关键词，用法与</a:t>
            </a:r>
            <a:r>
              <a:rPr lang="en-US" altLang="zh-CN" sz="2000" b="1" dirty="0">
                <a:latin typeface="Times New Roman" pitchFamily="18" charset="0"/>
                <a:cs typeface="Times New Roman" pitchFamily="18" charset="0"/>
              </a:rPr>
              <a:t>parameter</a:t>
            </a:r>
            <a:r>
              <a:rPr lang="zh-CN" altLang="en-US" sz="2000" b="1" dirty="0">
                <a:latin typeface="Times New Roman" pitchFamily="18" charset="0"/>
                <a:cs typeface="Times New Roman" pitchFamily="18" charset="0"/>
              </a:rPr>
              <a:t>相同，只是无法通过外部程序的数据传递来改变</a:t>
            </a:r>
            <a:r>
              <a:rPr lang="en-US" altLang="zh-CN" sz="2000" b="1" dirty="0" err="1">
                <a:latin typeface="Times New Roman" pitchFamily="18" charset="0"/>
                <a:cs typeface="Times New Roman" pitchFamily="18" charset="0"/>
              </a:rPr>
              <a:t>localparam</a:t>
            </a:r>
            <a:r>
              <a:rPr lang="zh-CN" altLang="en-US" sz="2000" b="1" dirty="0">
                <a:latin typeface="Times New Roman" pitchFamily="18" charset="0"/>
                <a:cs typeface="Times New Roman" pitchFamily="18" charset="0"/>
              </a:rPr>
              <a:t>定义的常量。</a:t>
            </a:r>
            <a:endParaRPr lang="en-US" altLang="zh-CN" sz="2000" b="1" dirty="0">
              <a:latin typeface="Times New Roman" pitchFamily="18" charset="0"/>
              <a:cs typeface="Times New Roman" pitchFamily="18" charset="0"/>
            </a:endParaRPr>
          </a:p>
        </p:txBody>
      </p:sp>
      <p:sp>
        <p:nvSpPr>
          <p:cNvPr id="19" name="Rectangle 3"/>
          <p:cNvSpPr>
            <a:spLocks noChangeArrowheads="1"/>
          </p:cNvSpPr>
          <p:nvPr/>
        </p:nvSpPr>
        <p:spPr bwMode="auto">
          <a:xfrm>
            <a:off x="1115616" y="1638787"/>
            <a:ext cx="7792650" cy="90486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parameter  </a:t>
            </a:r>
            <a:r>
              <a:rPr kumimoji="1" lang="zh-CN" altLang="en-US" sz="2400" b="1" dirty="0">
                <a:solidFill>
                  <a:srgbClr val="000000"/>
                </a:solidFill>
                <a:latin typeface="Times New Roman" pitchFamily="18" charset="0"/>
                <a:cs typeface="Times New Roman" pitchFamily="18" charset="0"/>
              </a:rPr>
              <a:t>标识符名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表达式或数值</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 标识符名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表达式或数值</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68</a:t>
            </a:fld>
            <a:endParaRPr lang="zh-CN" altLang="en-US" dirty="0"/>
          </a:p>
        </p:txBody>
      </p:sp>
    </p:spTree>
    <p:extLst>
      <p:ext uri="{BB962C8B-B14F-4D97-AF65-F5344CB8AC3E}">
        <p14:creationId xmlns:p14="http://schemas.microsoft.com/office/powerpoint/2010/main" val="299135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dissolve">
                                      <p:cBhvr>
                                        <p:cTn id="11" dur="500"/>
                                        <p:tgtEl>
                                          <p:spTgt spid="1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fade">
                                      <p:cBhvr>
                                        <p:cTn id="18" dur="500"/>
                                        <p:tgtEl>
                                          <p:spTgt spid="1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dissolve">
                                      <p:cBhvr>
                                        <p:cTn id="25" dur="500"/>
                                        <p:tgtEl>
                                          <p:spTgt spid="16">
                                            <p:txEl>
                                              <p:pRg st="3" end="3"/>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Effect transition="in" filter="dissolve">
                                      <p:cBhvr>
                                        <p:cTn id="29"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476672"/>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§3.4.2 </a:t>
            </a:r>
            <a:r>
              <a:rPr lang="zh-CN" altLang="en-US" sz="2800" b="1" dirty="0">
                <a:solidFill>
                  <a:srgbClr val="000000"/>
                </a:solidFill>
                <a:latin typeface="Times New Roman" pitchFamily="18" charset="0"/>
                <a:cs typeface="Times New Roman" pitchFamily="18" charset="0"/>
              </a:rPr>
              <a:t>整数型寄存器类型定义</a:t>
            </a:r>
          </a:p>
        </p:txBody>
      </p:sp>
      <p:sp>
        <p:nvSpPr>
          <p:cNvPr id="16" name="矩形 15"/>
          <p:cNvSpPr>
            <a:spLocks noChangeArrowheads="1"/>
          </p:cNvSpPr>
          <p:nvPr/>
        </p:nvSpPr>
        <p:spPr bwMode="auto">
          <a:xfrm>
            <a:off x="1187624" y="1793716"/>
            <a:ext cx="772064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integer</a:t>
            </a:r>
            <a:r>
              <a:rPr lang="zh-CN" altLang="en-US" sz="2000" b="1" dirty="0">
                <a:latin typeface="Times New Roman" pitchFamily="18" charset="0"/>
                <a:cs typeface="Times New Roman" pitchFamily="18" charset="0"/>
              </a:rPr>
              <a:t>类型与</a:t>
            </a:r>
            <a:r>
              <a:rPr lang="en-US" altLang="zh-CN" sz="2000" b="1" dirty="0" err="1">
                <a:latin typeface="Times New Roman" pitchFamily="18" charset="0"/>
                <a:cs typeface="Times New Roman" pitchFamily="18" charset="0"/>
              </a:rPr>
              <a:t>reg</a:t>
            </a:r>
            <a:r>
              <a:rPr lang="zh-CN" altLang="en-US" sz="2000" b="1" dirty="0">
                <a:latin typeface="Times New Roman" pitchFamily="18" charset="0"/>
                <a:cs typeface="Times New Roman" pitchFamily="18" charset="0"/>
              </a:rPr>
              <a:t>都属于</a:t>
            </a:r>
            <a:r>
              <a:rPr lang="zh-CN" altLang="en-US" sz="2000" b="1" dirty="0">
                <a:solidFill>
                  <a:srgbClr val="0000FF"/>
                </a:solidFill>
                <a:latin typeface="Times New Roman" pitchFamily="18" charset="0"/>
                <a:cs typeface="Times New Roman" pitchFamily="18" charset="0"/>
              </a:rPr>
              <a:t>寄存器类型</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定义为</a:t>
            </a:r>
            <a:r>
              <a:rPr lang="en-US" altLang="zh-CN" sz="2000" b="1" dirty="0">
                <a:latin typeface="Times New Roman" pitchFamily="18" charset="0"/>
                <a:cs typeface="Times New Roman" pitchFamily="18" charset="0"/>
              </a:rPr>
              <a:t>integer</a:t>
            </a:r>
            <a:r>
              <a:rPr lang="zh-CN" altLang="en-US" sz="2000" b="1" dirty="0">
                <a:latin typeface="Times New Roman" pitchFamily="18" charset="0"/>
                <a:cs typeface="Times New Roman" pitchFamily="18" charset="0"/>
              </a:rPr>
              <a:t>类型的变量多数被用于表达</a:t>
            </a:r>
            <a:r>
              <a:rPr lang="zh-CN" altLang="en-US" sz="2000" b="1" dirty="0">
                <a:solidFill>
                  <a:srgbClr val="0000FF"/>
                </a:solidFill>
                <a:latin typeface="Times New Roman" pitchFamily="18" charset="0"/>
                <a:cs typeface="Times New Roman" pitchFamily="18" charset="0"/>
              </a:rPr>
              <a:t>循环变量</a:t>
            </a:r>
            <a:r>
              <a:rPr lang="zh-CN" altLang="en-US" sz="2000" b="1" dirty="0">
                <a:latin typeface="Times New Roman" pitchFamily="18" charset="0"/>
                <a:cs typeface="Times New Roman" pitchFamily="18" charset="0"/>
              </a:rPr>
              <a:t>，用于指示循环的次数。</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en-US" altLang="zh-CN" sz="2000" b="1" dirty="0" err="1">
                <a:solidFill>
                  <a:srgbClr val="FF0000"/>
                </a:solidFill>
                <a:latin typeface="Times New Roman" pitchFamily="18" charset="0"/>
                <a:cs typeface="Times New Roman" pitchFamily="18" charset="0"/>
              </a:rPr>
              <a:t>reg</a:t>
            </a:r>
            <a:r>
              <a:rPr lang="zh-CN" altLang="en-US" sz="2000" b="1" dirty="0">
                <a:latin typeface="Times New Roman" pitchFamily="18" charset="0"/>
                <a:cs typeface="Times New Roman" pitchFamily="18" charset="0"/>
              </a:rPr>
              <a:t>类型必须明确</a:t>
            </a:r>
            <a:r>
              <a:rPr lang="zh-CN" altLang="en-US" sz="2000" b="1" dirty="0">
                <a:solidFill>
                  <a:srgbClr val="0000FF"/>
                </a:solidFill>
                <a:latin typeface="Times New Roman" pitchFamily="18" charset="0"/>
                <a:cs typeface="Times New Roman" pitchFamily="18" charset="0"/>
              </a:rPr>
              <a:t>定义其位数</a:t>
            </a:r>
            <a:r>
              <a:rPr lang="zh-CN" altLang="en-US" sz="2000" b="1" dirty="0">
                <a:latin typeface="Times New Roman" pitchFamily="18" charset="0"/>
                <a:cs typeface="Times New Roman" pitchFamily="18" charset="0"/>
              </a:rPr>
              <a:t>，如</a:t>
            </a:r>
            <a:r>
              <a:rPr lang="en-US" altLang="zh-CN" sz="2000" b="1" dirty="0" err="1">
                <a:latin typeface="Times New Roman" pitchFamily="18" charset="0"/>
                <a:cs typeface="Times New Roman" pitchFamily="18" charset="0"/>
              </a:rPr>
              <a:t>reg</a:t>
            </a:r>
            <a:r>
              <a:rPr lang="en-US" altLang="zh-CN" sz="2000" b="1" dirty="0">
                <a:latin typeface="Times New Roman" pitchFamily="18" charset="0"/>
                <a:cs typeface="Times New Roman" pitchFamily="18" charset="0"/>
              </a:rPr>
              <a:t> [7: 0] A</a:t>
            </a:r>
            <a:r>
              <a:rPr lang="zh-CN" altLang="en-US" sz="2000" b="1" dirty="0">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rPr>
              <a:t>integer</a:t>
            </a:r>
            <a:r>
              <a:rPr lang="zh-CN" altLang="en-US" sz="2000" b="1" dirty="0">
                <a:latin typeface="Times New Roman" pitchFamily="18" charset="0"/>
                <a:cs typeface="Times New Roman" pitchFamily="18" charset="0"/>
              </a:rPr>
              <a:t>类型的定义</a:t>
            </a:r>
            <a:r>
              <a:rPr lang="zh-CN" altLang="en-US" sz="2000" b="1" dirty="0">
                <a:solidFill>
                  <a:srgbClr val="0000FF"/>
                </a:solidFill>
                <a:latin typeface="Times New Roman" pitchFamily="18" charset="0"/>
                <a:cs typeface="Times New Roman" pitchFamily="18" charset="0"/>
              </a:rPr>
              <a:t>不必特指位数</a:t>
            </a:r>
            <a:r>
              <a:rPr lang="zh-CN" altLang="en-US" sz="2000" b="1" dirty="0">
                <a:latin typeface="Times New Roman" pitchFamily="18" charset="0"/>
                <a:cs typeface="Times New Roman" pitchFamily="18" charset="0"/>
              </a:rPr>
              <a:t>，</a:t>
            </a:r>
            <a:r>
              <a:rPr lang="zh-CN" altLang="en-US" sz="2000" b="1" dirty="0">
                <a:solidFill>
                  <a:srgbClr val="0000FF"/>
                </a:solidFill>
                <a:latin typeface="Times New Roman" pitchFamily="18" charset="0"/>
                <a:cs typeface="Times New Roman" pitchFamily="18" charset="0"/>
              </a:rPr>
              <a:t>默认为</a:t>
            </a:r>
            <a:r>
              <a:rPr lang="en-US" altLang="zh-CN" sz="2000" b="1" dirty="0">
                <a:solidFill>
                  <a:srgbClr val="0000FF"/>
                </a:solidFill>
                <a:latin typeface="Times New Roman" pitchFamily="18" charset="0"/>
                <a:cs typeface="Times New Roman" pitchFamily="18" charset="0"/>
              </a:rPr>
              <a:t>32</a:t>
            </a:r>
            <a:r>
              <a:rPr lang="zh-CN" altLang="en-US" sz="2000" b="1" dirty="0">
                <a:solidFill>
                  <a:srgbClr val="0000FF"/>
                </a:solidFill>
                <a:latin typeface="Times New Roman" pitchFamily="18" charset="0"/>
                <a:cs typeface="Times New Roman" pitchFamily="18" charset="0"/>
              </a:rPr>
              <a:t>位</a:t>
            </a:r>
            <a:r>
              <a:rPr lang="zh-CN" altLang="en-US" sz="2000" b="1" dirty="0">
                <a:latin typeface="Times New Roman" pitchFamily="18" charset="0"/>
                <a:cs typeface="Times New Roman" pitchFamily="18" charset="0"/>
              </a:rPr>
              <a:t>宽的二进制寄存器类型。</a:t>
            </a:r>
            <a:endParaRPr lang="en-US" altLang="zh-CN" sz="2000" b="1" dirty="0">
              <a:latin typeface="Times New Roman" pitchFamily="18" charset="0"/>
              <a:cs typeface="Times New Roman" pitchFamily="18" charset="0"/>
            </a:endParaRPr>
          </a:p>
        </p:txBody>
      </p:sp>
      <p:sp>
        <p:nvSpPr>
          <p:cNvPr id="19" name="Rectangle 3"/>
          <p:cNvSpPr>
            <a:spLocks noChangeArrowheads="1"/>
          </p:cNvSpPr>
          <p:nvPr/>
        </p:nvSpPr>
        <p:spPr bwMode="auto">
          <a:xfrm>
            <a:off x="1243846" y="1196752"/>
            <a:ext cx="779265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integer  </a:t>
            </a:r>
            <a:r>
              <a:rPr kumimoji="1" lang="zh-CN" altLang="en-US" sz="2400" b="1" dirty="0">
                <a:solidFill>
                  <a:srgbClr val="000000"/>
                </a:solidFill>
                <a:latin typeface="Times New Roman" pitchFamily="18" charset="0"/>
                <a:cs typeface="Times New Roman" pitchFamily="18" charset="0"/>
              </a:rPr>
              <a:t>标识符</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，标识符</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，标识符</a:t>
            </a:r>
            <a:r>
              <a:rPr kumimoji="1" lang="en-US" altLang="zh-CN" sz="2400" b="1" dirty="0">
                <a:solidFill>
                  <a:srgbClr val="000000"/>
                </a:solidFill>
                <a:latin typeface="Times New Roman" pitchFamily="18" charset="0"/>
                <a:cs typeface="Times New Roman" pitchFamily="18" charset="0"/>
              </a:rPr>
              <a:t>n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69</a:t>
            </a:fld>
            <a:endParaRPr lang="zh-CN" altLang="en-US" dirty="0"/>
          </a:p>
        </p:txBody>
      </p:sp>
    </p:spTree>
    <p:extLst>
      <p:ext uri="{BB962C8B-B14F-4D97-AF65-F5344CB8AC3E}">
        <p14:creationId xmlns:p14="http://schemas.microsoft.com/office/powerpoint/2010/main" val="17439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dissolve">
                                      <p:cBhvr>
                                        <p:cTn id="11" dur="500"/>
                                        <p:tgtEl>
                                          <p:spTgt spid="16">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dissolve">
                                      <p:cBhvr>
                                        <p:cTn id="15" dur="500"/>
                                        <p:tgtEl>
                                          <p:spTgt spid="16">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dissolve">
                                      <p:cBhvr>
                                        <p:cTn id="19"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2924944"/>
            <a:ext cx="756084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任何一可综合的最基本模块都必须以关键词</a:t>
            </a:r>
            <a:r>
              <a:rPr lang="en-US" altLang="zh-CN" sz="2000" b="1" dirty="0">
                <a:solidFill>
                  <a:srgbClr val="FF0000"/>
                </a:solidFill>
                <a:latin typeface="Times New Roman" pitchFamily="18" charset="0"/>
                <a:cs typeface="Times New Roman" pitchFamily="18" charset="0"/>
              </a:rPr>
              <a:t>module</a:t>
            </a:r>
            <a:r>
              <a:rPr lang="zh-CN" altLang="en-US" sz="2000" b="1" dirty="0">
                <a:solidFill>
                  <a:srgbClr val="0000FF"/>
                </a:solidFill>
                <a:latin typeface="Times New Roman" pitchFamily="18" charset="0"/>
                <a:cs typeface="Times New Roman" pitchFamily="18" charset="0"/>
              </a:rPr>
              <a:t>开头</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en-US" altLang="zh-CN" sz="2000" b="1" dirty="0">
                <a:latin typeface="Times New Roman" pitchFamily="18" charset="0"/>
                <a:cs typeface="Times New Roman" pitchFamily="18" charset="0"/>
              </a:rPr>
              <a:t>module</a:t>
            </a:r>
            <a:r>
              <a:rPr lang="zh-CN" altLang="en-US" sz="2000" b="1" dirty="0">
                <a:latin typeface="Times New Roman" pitchFamily="18" charset="0"/>
                <a:cs typeface="Times New Roman" pitchFamily="18" charset="0"/>
              </a:rPr>
              <a:t>右侧（空一格或多格）是</a:t>
            </a:r>
            <a:r>
              <a:rPr lang="zh-CN" altLang="en-US" sz="2000" b="1" dirty="0">
                <a:solidFill>
                  <a:srgbClr val="FF0000"/>
                </a:solidFill>
                <a:latin typeface="Times New Roman" pitchFamily="18" charset="0"/>
                <a:cs typeface="Times New Roman" pitchFamily="18" charset="0"/>
              </a:rPr>
              <a:t>模块名</a:t>
            </a:r>
            <a:r>
              <a:rPr lang="zh-CN" altLang="en-US" sz="2000" b="1" dirty="0">
                <a:latin typeface="Times New Roman" pitchFamily="18" charset="0"/>
                <a:cs typeface="Times New Roman" pitchFamily="18" charset="0"/>
              </a:rPr>
              <a:t>，模块名属于标示符，由设计者自定。（</a:t>
            </a:r>
            <a:r>
              <a:rPr lang="zh-CN" altLang="en-US" sz="2000" b="1" dirty="0">
                <a:solidFill>
                  <a:srgbClr val="0000FF"/>
                </a:solidFill>
                <a:latin typeface="Times New Roman" pitchFamily="18" charset="0"/>
                <a:cs typeface="Times New Roman" pitchFamily="18" charset="0"/>
              </a:rPr>
              <a:t>不应用数字或中文定义，也不应用与</a:t>
            </a:r>
            <a:r>
              <a:rPr lang="en-US" altLang="zh-CN" sz="2000" b="1" dirty="0">
                <a:solidFill>
                  <a:srgbClr val="0000FF"/>
                </a:solidFill>
                <a:latin typeface="Times New Roman" pitchFamily="18" charset="0"/>
                <a:cs typeface="Times New Roman" pitchFamily="18" charset="0"/>
              </a:rPr>
              <a:t>EDA</a:t>
            </a:r>
            <a:r>
              <a:rPr lang="zh-CN" altLang="en-US" sz="2000" b="1" dirty="0">
                <a:solidFill>
                  <a:srgbClr val="0000FF"/>
                </a:solidFill>
                <a:latin typeface="Times New Roman" pitchFamily="18" charset="0"/>
                <a:cs typeface="Times New Roman" pitchFamily="18" charset="0"/>
              </a:rPr>
              <a:t>工具库中已定义好的关键词或元件名作为模块名，且不能用数字起头</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模块名右侧的括号称为</a:t>
            </a:r>
            <a:r>
              <a:rPr lang="zh-CN" altLang="en-US" sz="2000" b="1" dirty="0">
                <a:solidFill>
                  <a:srgbClr val="FF0000"/>
                </a:solidFill>
                <a:latin typeface="Times New Roman" pitchFamily="18" charset="0"/>
                <a:cs typeface="Times New Roman" pitchFamily="18" charset="0"/>
              </a:rPr>
              <a:t>模块端口列表</a:t>
            </a:r>
            <a:r>
              <a:rPr lang="zh-CN" altLang="en-US" sz="2000" b="1" dirty="0">
                <a:latin typeface="Times New Roman" pitchFamily="18" charset="0"/>
                <a:cs typeface="Times New Roman" pitchFamily="18" charset="0"/>
              </a:rPr>
              <a:t>，列出此模块</a:t>
            </a:r>
            <a:r>
              <a:rPr lang="zh-CN" altLang="en-US" sz="2000" b="1" dirty="0">
                <a:solidFill>
                  <a:srgbClr val="0000FF"/>
                </a:solidFill>
                <a:latin typeface="Times New Roman" pitchFamily="18" charset="0"/>
                <a:cs typeface="Times New Roman" pitchFamily="18" charset="0"/>
              </a:rPr>
              <a:t>所有输入、输出或双向端口名</a:t>
            </a:r>
            <a:r>
              <a:rPr lang="zh-CN" altLang="en-US" sz="2000" b="1" dirty="0">
                <a:latin typeface="Times New Roman" pitchFamily="18" charset="0"/>
                <a:cs typeface="Times New Roman" pitchFamily="18" charset="0"/>
              </a:rPr>
              <a:t>，端口名间用</a:t>
            </a:r>
            <a:r>
              <a:rPr lang="zh-CN" altLang="en-US" sz="2000" b="1" dirty="0">
                <a:solidFill>
                  <a:srgbClr val="0000FF"/>
                </a:solidFill>
                <a:latin typeface="Times New Roman" pitchFamily="18" charset="0"/>
                <a:cs typeface="Times New Roman" pitchFamily="18" charset="0"/>
              </a:rPr>
              <a:t>逗号分开</a:t>
            </a:r>
            <a:r>
              <a:rPr lang="zh-CN" altLang="en-US" sz="2000" b="1" dirty="0">
                <a:latin typeface="Times New Roman" pitchFamily="18" charset="0"/>
                <a:cs typeface="Times New Roman" pitchFamily="18" charset="0"/>
              </a:rPr>
              <a:t>，右侧</a:t>
            </a:r>
            <a:r>
              <a:rPr lang="zh-CN" altLang="en-US" sz="2000" b="1" dirty="0">
                <a:solidFill>
                  <a:srgbClr val="0000FF"/>
                </a:solidFill>
                <a:latin typeface="Times New Roman" pitchFamily="18" charset="0"/>
                <a:cs typeface="Times New Roman" pitchFamily="18" charset="0"/>
              </a:rPr>
              <a:t>括号外加分号</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000" b="1" dirty="0" err="1">
                <a:solidFill>
                  <a:srgbClr val="FF0000"/>
                </a:solidFill>
                <a:latin typeface="Times New Roman" pitchFamily="18" charset="0"/>
                <a:cs typeface="Times New Roman" pitchFamily="18" charset="0"/>
              </a:rPr>
              <a:t>endmodule</a:t>
            </a:r>
            <a:r>
              <a:rPr lang="zh-CN" altLang="en-US" sz="2000" b="1" dirty="0">
                <a:latin typeface="Times New Roman" pitchFamily="18" charset="0"/>
                <a:cs typeface="Times New Roman" pitchFamily="18" charset="0"/>
              </a:rPr>
              <a:t>是模块</a:t>
            </a:r>
            <a:r>
              <a:rPr lang="zh-CN" altLang="en-US" sz="2000" b="1" dirty="0">
                <a:solidFill>
                  <a:srgbClr val="0000FF"/>
                </a:solidFill>
                <a:latin typeface="Times New Roman" pitchFamily="18" charset="0"/>
                <a:cs typeface="Times New Roman" pitchFamily="18" charset="0"/>
              </a:rPr>
              <a:t>结束</a:t>
            </a:r>
            <a:r>
              <a:rPr lang="zh-CN" altLang="en-US" sz="2000" b="1" dirty="0">
                <a:latin typeface="Times New Roman" pitchFamily="18" charset="0"/>
                <a:cs typeface="Times New Roman" pitchFamily="18" charset="0"/>
              </a:rPr>
              <a:t>语句，不加任何标点符号。对模块端口和功能的描述语句必须放在</a:t>
            </a:r>
            <a:r>
              <a:rPr lang="en-US" altLang="zh-CN" sz="2000" b="1" dirty="0" err="1">
                <a:latin typeface="Times New Roman" pitchFamily="18" charset="0"/>
                <a:cs typeface="Times New Roman" pitchFamily="18" charset="0"/>
              </a:rPr>
              <a:t>module_endmodule</a:t>
            </a:r>
            <a:r>
              <a:rPr lang="zh-CN" altLang="en-US" sz="2000" b="1" dirty="0">
                <a:latin typeface="Times New Roman" pitchFamily="18" charset="0"/>
                <a:cs typeface="Times New Roman" pitchFamily="18" charset="0"/>
              </a:rPr>
              <a:t>之间。</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、模块语句及其表达方式 </a:t>
            </a:r>
          </a:p>
        </p:txBody>
      </p:sp>
      <p:sp>
        <p:nvSpPr>
          <p:cNvPr id="10" name="Rectangle 3"/>
          <p:cNvSpPr>
            <a:spLocks noChangeArrowheads="1"/>
          </p:cNvSpPr>
          <p:nvPr/>
        </p:nvSpPr>
        <p:spPr bwMode="auto">
          <a:xfrm>
            <a:off x="1451179" y="1124744"/>
            <a:ext cx="7369293" cy="15081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module    </a:t>
            </a:r>
            <a:r>
              <a:rPr kumimoji="1" lang="zh-CN" altLang="en-US" sz="2400" b="1" dirty="0">
                <a:solidFill>
                  <a:srgbClr val="000000"/>
                </a:solidFill>
                <a:latin typeface="Times New Roman" pitchFamily="18" charset="0"/>
                <a:cs typeface="Times New Roman" pitchFamily="18" charset="0"/>
              </a:rPr>
              <a:t>模块名   （模块端口名表）；</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模块端口和模块功能描述</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endmodule</a:t>
            </a:r>
            <a:endParaRPr kumimoji="1" lang="en-US" altLang="zh-CN" sz="24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dirty="0"/>
          </a:p>
        </p:txBody>
      </p:sp>
    </p:spTree>
    <p:extLst>
      <p:ext uri="{BB962C8B-B14F-4D97-AF65-F5344CB8AC3E}">
        <p14:creationId xmlns:p14="http://schemas.microsoft.com/office/powerpoint/2010/main" val="139733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dissolve">
                                      <p:cBhvr>
                                        <p:cTn id="17" dur="500"/>
                                        <p:tgtEl>
                                          <p:spTgt spid="19">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animEffect transition="in" filter="dissolve">
                                      <p:cBhvr>
                                        <p:cTn id="21" dur="500"/>
                                        <p:tgtEl>
                                          <p:spTgt spid="19">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animEffect transition="in" filter="dissolve">
                                      <p:cBhvr>
                                        <p:cTn id="29"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1101449" y="493504"/>
            <a:ext cx="7853553" cy="5632311"/>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EXAPL (R,G);</a:t>
            </a:r>
          </a:p>
          <a:p>
            <a:pPr eaLnBrk="0" hangingPunct="0"/>
            <a:r>
              <a:rPr kumimoji="1" lang="en-US" altLang="zh-CN" sz="2000" b="1" dirty="0">
                <a:solidFill>
                  <a:srgbClr val="000000"/>
                </a:solidFill>
                <a:latin typeface="Times New Roman" pitchFamily="18" charset="0"/>
                <a:cs typeface="Times New Roman" pitchFamily="18" charset="0"/>
              </a:rPr>
              <a:t>    parameter  S=4;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定义参数</a:t>
            </a:r>
            <a:r>
              <a:rPr kumimoji="1" lang="en-US" altLang="zh-CN" sz="2000" b="1" dirty="0">
                <a:solidFill>
                  <a:schemeClr val="accent6">
                    <a:lumMod val="50000"/>
                  </a:schemeClr>
                </a:solidFill>
                <a:latin typeface="Times New Roman" pitchFamily="18" charset="0"/>
                <a:cs typeface="Times New Roman" pitchFamily="18" charset="0"/>
              </a:rPr>
              <a:t>S</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output[2*S: 1]  R, G;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定义两个</a:t>
            </a:r>
            <a:r>
              <a:rPr kumimoji="1" lang="en-US" altLang="zh-CN" sz="2000" b="1" dirty="0">
                <a:solidFill>
                  <a:schemeClr val="accent6">
                    <a:lumMod val="50000"/>
                  </a:schemeClr>
                </a:solidFill>
                <a:latin typeface="Times New Roman" pitchFamily="18" charset="0"/>
                <a:cs typeface="Times New Roman" pitchFamily="18" charset="0"/>
              </a:rPr>
              <a:t>8</a:t>
            </a:r>
            <a:r>
              <a:rPr kumimoji="1" lang="zh-CN" altLang="en-US" sz="2000" b="1" dirty="0">
                <a:solidFill>
                  <a:schemeClr val="accent6">
                    <a:lumMod val="50000"/>
                  </a:schemeClr>
                </a:solidFill>
                <a:latin typeface="Times New Roman" pitchFamily="18" charset="0"/>
                <a:cs typeface="Times New Roman" pitchFamily="18" charset="0"/>
              </a:rPr>
              <a:t>位输出变量</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integer A, B [3: 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定义了</a:t>
            </a:r>
            <a:r>
              <a:rPr kumimoji="1" lang="en-US" altLang="zh-CN" sz="2000" b="1" dirty="0">
                <a:solidFill>
                  <a:schemeClr val="accent6">
                    <a:lumMod val="50000"/>
                  </a:schemeClr>
                </a:solidFill>
                <a:latin typeface="Times New Roman" pitchFamily="18" charset="0"/>
                <a:cs typeface="Times New Roman" pitchFamily="18" charset="0"/>
              </a:rPr>
              <a:t>5</a:t>
            </a:r>
            <a:r>
              <a:rPr kumimoji="1" lang="zh-CN" altLang="en-US" sz="2000" b="1" dirty="0">
                <a:solidFill>
                  <a:schemeClr val="accent6">
                    <a:lumMod val="50000"/>
                  </a:schemeClr>
                </a:solidFill>
                <a:latin typeface="Times New Roman" pitchFamily="18" charset="0"/>
                <a:cs typeface="Times New Roman" pitchFamily="18" charset="0"/>
              </a:rPr>
              <a:t>个</a:t>
            </a:r>
            <a:r>
              <a:rPr kumimoji="1" lang="en-US" altLang="zh-CN" sz="2000" b="1" dirty="0">
                <a:solidFill>
                  <a:schemeClr val="accent6">
                    <a:lumMod val="50000"/>
                  </a:schemeClr>
                </a:solidFill>
                <a:latin typeface="Times New Roman" pitchFamily="18" charset="0"/>
                <a:cs typeface="Times New Roman" pitchFamily="18" charset="0"/>
              </a:rPr>
              <a:t>integer</a:t>
            </a:r>
            <a:r>
              <a:rPr kumimoji="1" lang="zh-CN" altLang="en-US" sz="2000" b="1" dirty="0">
                <a:solidFill>
                  <a:schemeClr val="accent6">
                    <a:lumMod val="50000"/>
                  </a:schemeClr>
                </a:solidFill>
                <a:latin typeface="Times New Roman" pitchFamily="18" charset="0"/>
                <a:cs typeface="Times New Roman" pitchFamily="18" charset="0"/>
              </a:rPr>
              <a:t>类型：</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B[0]</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B[1]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B[2]</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B[3]</a:t>
            </a:r>
            <a:r>
              <a:rPr kumimoji="1" lang="zh-CN" altLang="en-US" sz="2000" b="1" dirty="0">
                <a:solidFill>
                  <a:schemeClr val="accent6">
                    <a:lumMod val="50000"/>
                  </a:schemeClr>
                </a:solidFill>
                <a:latin typeface="Times New Roman" pitchFamily="18" charset="0"/>
                <a:cs typeface="Times New Roman" pitchFamily="18" charset="0"/>
              </a:rPr>
              <a:t>，都是</a:t>
            </a:r>
            <a:r>
              <a:rPr kumimoji="1" lang="en-US" altLang="zh-CN" sz="2000" b="1" dirty="0">
                <a:solidFill>
                  <a:schemeClr val="accent6">
                    <a:lumMod val="50000"/>
                  </a:schemeClr>
                </a:solidFill>
                <a:latin typeface="Times New Roman" pitchFamily="18" charset="0"/>
                <a:cs typeface="Times New Roman" pitchFamily="18" charset="0"/>
              </a:rPr>
              <a:t>32</a:t>
            </a:r>
            <a:r>
              <a:rPr kumimoji="1" lang="zh-CN" altLang="en-US" sz="2000" b="1" dirty="0">
                <a:solidFill>
                  <a:schemeClr val="accent6">
                    <a:lumMod val="50000"/>
                  </a:schemeClr>
                </a:solidFill>
                <a:latin typeface="Times New Roman" pitchFamily="18" charset="0"/>
                <a:cs typeface="Times New Roman" pitchFamily="18" charset="0"/>
              </a:rPr>
              <a:t>位。注意这里</a:t>
            </a:r>
            <a:r>
              <a:rPr kumimoji="1" lang="en-US" altLang="zh-CN" sz="2000" b="1" dirty="0">
                <a:solidFill>
                  <a:schemeClr val="accent6">
                    <a:lumMod val="50000"/>
                  </a:schemeClr>
                </a:solidFill>
                <a:latin typeface="Times New Roman" pitchFamily="18" charset="0"/>
                <a:cs typeface="Times New Roman" pitchFamily="18" charset="0"/>
              </a:rPr>
              <a:t>[3:0]</a:t>
            </a:r>
            <a:r>
              <a:rPr kumimoji="1" lang="zh-CN" altLang="en-US" sz="2000" b="1" dirty="0">
                <a:solidFill>
                  <a:schemeClr val="accent6">
                    <a:lumMod val="50000"/>
                  </a:schemeClr>
                </a:solidFill>
                <a:latin typeface="Times New Roman" pitchFamily="18" charset="0"/>
                <a:cs typeface="Times New Roman" pitchFamily="18" charset="0"/>
              </a:rPr>
              <a:t>不</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表示位宽</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[2*S: 1]  R, G;</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a:t>
            </a:r>
            <a:r>
              <a:rPr kumimoji="1" lang="zh-CN" altLang="en-US" sz="2000" b="1" dirty="0">
                <a:solidFill>
                  <a:srgbClr val="00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begin</a:t>
            </a:r>
          </a:p>
          <a:p>
            <a:pPr eaLnBrk="0" hangingPunct="0"/>
            <a:r>
              <a:rPr kumimoji="1" lang="en-US" altLang="zh-CN" sz="2000" b="1" dirty="0">
                <a:solidFill>
                  <a:srgbClr val="000000"/>
                </a:solidFill>
                <a:latin typeface="Times New Roman" pitchFamily="18" charset="0"/>
                <a:cs typeface="Times New Roman" pitchFamily="18" charset="0"/>
              </a:rPr>
              <a:t>        B[2]=367;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整数完整赋值，因为</a:t>
            </a:r>
            <a:r>
              <a:rPr kumimoji="1" lang="en-US" altLang="zh-CN" sz="2000" b="1" dirty="0">
                <a:solidFill>
                  <a:schemeClr val="accent6">
                    <a:lumMod val="50000"/>
                  </a:schemeClr>
                </a:solidFill>
                <a:latin typeface="Times New Roman" pitchFamily="18" charset="0"/>
                <a:cs typeface="Times New Roman" pitchFamily="18" charset="0"/>
              </a:rPr>
              <a:t>B[2]</a:t>
            </a:r>
            <a:r>
              <a:rPr kumimoji="1" lang="zh-CN" altLang="en-US" sz="2000" b="1" dirty="0">
                <a:solidFill>
                  <a:schemeClr val="accent6">
                    <a:lumMod val="50000"/>
                  </a:schemeClr>
                </a:solidFill>
                <a:latin typeface="Times New Roman" pitchFamily="18" charset="0"/>
                <a:cs typeface="Times New Roman" pitchFamily="18" charset="0"/>
              </a:rPr>
              <a:t>有</a:t>
            </a:r>
            <a:r>
              <a:rPr kumimoji="1" lang="en-US" altLang="zh-CN" sz="2000" b="1" dirty="0">
                <a:solidFill>
                  <a:schemeClr val="accent6">
                    <a:lumMod val="50000"/>
                  </a:schemeClr>
                </a:solidFill>
                <a:latin typeface="Times New Roman" pitchFamily="18" charset="0"/>
                <a:cs typeface="Times New Roman" pitchFamily="18" charset="0"/>
              </a:rPr>
              <a:t>32</a:t>
            </a:r>
            <a:r>
              <a:rPr kumimoji="1" lang="zh-CN" altLang="en-US" sz="2000" b="1" dirty="0">
                <a:solidFill>
                  <a:schemeClr val="accent6">
                    <a:lumMod val="50000"/>
                  </a:schemeClr>
                </a:solidFill>
                <a:latin typeface="Times New Roman" pitchFamily="18" charset="0"/>
                <a:cs typeface="Times New Roman" pitchFamily="18" charset="0"/>
              </a:rPr>
              <a:t>位</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R=B[2];		</a:t>
            </a:r>
            <a:r>
              <a:rPr kumimoji="1" lang="en-US" altLang="zh-CN" sz="2000" b="1" dirty="0">
                <a:solidFill>
                  <a:schemeClr val="accent6">
                    <a:lumMod val="50000"/>
                  </a:schemeClr>
                </a:solidFill>
                <a:latin typeface="Times New Roman" pitchFamily="18" charset="0"/>
                <a:cs typeface="Times New Roman" pitchFamily="18" charset="0"/>
              </a:rPr>
              <a:t> //32</a:t>
            </a:r>
            <a:r>
              <a:rPr kumimoji="1" lang="zh-CN" altLang="en-US" sz="2000" b="1" dirty="0">
                <a:solidFill>
                  <a:schemeClr val="accent6">
                    <a:lumMod val="50000"/>
                  </a:schemeClr>
                </a:solidFill>
                <a:latin typeface="Times New Roman" pitchFamily="18" charset="0"/>
                <a:cs typeface="Times New Roman" pitchFamily="18" charset="0"/>
              </a:rPr>
              <a:t>位</a:t>
            </a:r>
            <a:r>
              <a:rPr kumimoji="1" lang="en-US" altLang="zh-CN" sz="2000" b="1" dirty="0">
                <a:solidFill>
                  <a:schemeClr val="accent6">
                    <a:lumMod val="50000"/>
                  </a:schemeClr>
                </a:solidFill>
                <a:latin typeface="Times New Roman" pitchFamily="18" charset="0"/>
                <a:cs typeface="Times New Roman" pitchFamily="18" charset="0"/>
              </a:rPr>
              <a:t>integer</a:t>
            </a:r>
            <a:r>
              <a:rPr kumimoji="1" lang="zh-CN" altLang="en-US" sz="2000" b="1" dirty="0">
                <a:solidFill>
                  <a:schemeClr val="accent6">
                    <a:lumMod val="50000"/>
                  </a:schemeClr>
                </a:solidFill>
                <a:latin typeface="Times New Roman" pitchFamily="18" charset="0"/>
                <a:cs typeface="Times New Roman" pitchFamily="18" charset="0"/>
              </a:rPr>
              <a:t>整数类型</a:t>
            </a:r>
            <a:r>
              <a:rPr kumimoji="1" lang="en-US" altLang="zh-CN" sz="2000" b="1" dirty="0">
                <a:solidFill>
                  <a:schemeClr val="accent6">
                    <a:lumMod val="50000"/>
                  </a:schemeClr>
                </a:solidFill>
                <a:latin typeface="Times New Roman" pitchFamily="18" charset="0"/>
                <a:cs typeface="Times New Roman" pitchFamily="18" charset="0"/>
              </a:rPr>
              <a:t>B[2]</a:t>
            </a:r>
            <a:r>
              <a:rPr kumimoji="1" lang="zh-CN" altLang="en-US" sz="2000" b="1" dirty="0">
                <a:solidFill>
                  <a:schemeClr val="accent6">
                    <a:lumMod val="50000"/>
                  </a:schemeClr>
                </a:solidFill>
                <a:latin typeface="Times New Roman" pitchFamily="18" charset="0"/>
                <a:cs typeface="Times New Roman" pitchFamily="18" charset="0"/>
              </a:rPr>
              <a:t>赋给</a:t>
            </a:r>
            <a:r>
              <a:rPr kumimoji="1" lang="en-US" altLang="zh-CN" sz="2000" b="1" dirty="0">
                <a:solidFill>
                  <a:schemeClr val="accent6">
                    <a:lumMod val="50000"/>
                  </a:schemeClr>
                </a:solidFill>
                <a:latin typeface="Times New Roman" pitchFamily="18" charset="0"/>
                <a:cs typeface="Times New Roman" pitchFamily="18" charset="0"/>
              </a:rPr>
              <a:t>8</a:t>
            </a:r>
            <a:r>
              <a:rPr kumimoji="1" lang="zh-CN" altLang="en-US" sz="2000" b="1" dirty="0">
                <a:solidFill>
                  <a:schemeClr val="accent6">
                    <a:lumMod val="50000"/>
                  </a:schemeClr>
                </a:solidFill>
                <a:latin typeface="Times New Roman" pitchFamily="18" charset="0"/>
                <a:cs typeface="Times New Roman" pitchFamily="18" charset="0"/>
              </a:rPr>
              <a:t>位</a:t>
            </a:r>
            <a:r>
              <a:rPr kumimoji="1" lang="en-US" altLang="zh-CN" sz="2000" b="1" dirty="0" err="1">
                <a:solidFill>
                  <a:schemeClr val="accent6">
                    <a:lumMod val="50000"/>
                  </a:schemeClr>
                </a:solidFill>
                <a:latin typeface="Times New Roman" pitchFamily="18" charset="0"/>
                <a:cs typeface="Times New Roman" pitchFamily="18" charset="0"/>
              </a:rPr>
              <a:t>reg</a:t>
            </a:r>
            <a:r>
              <a:rPr kumimoji="1" lang="zh-CN" altLang="en-US" sz="2000" b="1" dirty="0">
                <a:solidFill>
                  <a:schemeClr val="accent6">
                    <a:lumMod val="50000"/>
                  </a:schemeClr>
                </a:solidFill>
                <a:latin typeface="Times New Roman" pitchFamily="18" charset="0"/>
                <a:cs typeface="Times New Roman" pitchFamily="18" charset="0"/>
              </a:rPr>
              <a:t>类型</a:t>
            </a:r>
            <a:r>
              <a:rPr kumimoji="1" lang="en-US" altLang="zh-CN" sz="2000" b="1" dirty="0">
                <a:solidFill>
                  <a:schemeClr val="accent6">
                    <a:lumMod val="50000"/>
                  </a:schemeClr>
                </a:solidFill>
                <a:latin typeface="Times New Roman" pitchFamily="18" charset="0"/>
                <a:cs typeface="Times New Roman" pitchFamily="18" charset="0"/>
              </a:rPr>
              <a:t>			   R, B[2]</a:t>
            </a:r>
            <a:r>
              <a:rPr kumimoji="1" lang="zh-CN" altLang="en-US" sz="2000" b="1" dirty="0">
                <a:solidFill>
                  <a:schemeClr val="accent6">
                    <a:lumMod val="50000"/>
                  </a:schemeClr>
                </a:solidFill>
                <a:latin typeface="Times New Roman" pitchFamily="18" charset="0"/>
                <a:cs typeface="Times New Roman" pitchFamily="18" charset="0"/>
              </a:rPr>
              <a:t>高位被截</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A=-20;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整数完整赋值，因为</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有</a:t>
            </a:r>
            <a:r>
              <a:rPr kumimoji="1" lang="en-US" altLang="zh-CN" sz="2000" b="1" dirty="0">
                <a:solidFill>
                  <a:schemeClr val="accent6">
                    <a:lumMod val="50000"/>
                  </a:schemeClr>
                </a:solidFill>
                <a:latin typeface="Times New Roman" pitchFamily="18" charset="0"/>
                <a:cs typeface="Times New Roman" pitchFamily="18" charset="0"/>
              </a:rPr>
              <a:t>32</a:t>
            </a:r>
            <a:r>
              <a:rPr kumimoji="1" lang="zh-CN" altLang="en-US" sz="2000" b="1" dirty="0">
                <a:solidFill>
                  <a:schemeClr val="accent6">
                    <a:lumMod val="50000"/>
                  </a:schemeClr>
                </a:solidFill>
                <a:latin typeface="Times New Roman" pitchFamily="18" charset="0"/>
                <a:cs typeface="Times New Roman" pitchFamily="18" charset="0"/>
              </a:rPr>
              <a:t>位，将</a:t>
            </a:r>
            <a:r>
              <a:rPr kumimoji="1" lang="en-US" altLang="zh-CN" sz="2000" b="1" dirty="0">
                <a:solidFill>
                  <a:schemeClr val="accent6">
                    <a:lumMod val="50000"/>
                  </a:schemeClr>
                </a:solidFill>
                <a:latin typeface="Times New Roman" pitchFamily="18" charset="0"/>
                <a:cs typeface="Times New Roman" pitchFamily="18" charset="0"/>
              </a:rPr>
              <a:t>-20</a:t>
            </a:r>
            <a:r>
              <a:rPr kumimoji="1" lang="zh-CN" altLang="en-US" sz="2000" b="1" dirty="0">
                <a:solidFill>
                  <a:schemeClr val="accent6">
                    <a:lumMod val="50000"/>
                  </a:schemeClr>
                </a:solidFill>
                <a:latin typeface="Times New Roman" pitchFamily="18" charset="0"/>
                <a:cs typeface="Times New Roman" pitchFamily="18" charset="0"/>
              </a:rPr>
              <a:t>赋予</a:t>
            </a:r>
            <a:r>
              <a:rPr kumimoji="1" lang="en-US" altLang="zh-CN" sz="2000" b="1" dirty="0">
                <a:solidFill>
                  <a:schemeClr val="accent6">
                    <a:lumMod val="50000"/>
                  </a:schemeClr>
                </a:solidFill>
                <a:latin typeface="Times New Roman" pitchFamily="18" charset="0"/>
                <a:cs typeface="Times New Roman" pitchFamily="18" charset="0"/>
              </a:rPr>
              <a:t>			   A</a:t>
            </a:r>
            <a:r>
              <a:rPr kumimoji="1" lang="zh-CN" altLang="en-US" sz="2000" b="1" dirty="0">
                <a:solidFill>
                  <a:schemeClr val="accent6">
                    <a:lumMod val="50000"/>
                  </a:schemeClr>
                </a:solidFill>
                <a:latin typeface="Times New Roman" pitchFamily="18" charset="0"/>
                <a:cs typeface="Times New Roman" pitchFamily="18" charset="0"/>
              </a:rPr>
              <a:t>，对应无符号数</a:t>
            </a:r>
            <a:r>
              <a:rPr kumimoji="1" lang="en-US" altLang="zh-CN" sz="2000" b="1" dirty="0">
                <a:solidFill>
                  <a:schemeClr val="accent6">
                    <a:lumMod val="50000"/>
                  </a:schemeClr>
                </a:solidFill>
                <a:latin typeface="Times New Roman" pitchFamily="18" charset="0"/>
                <a:cs typeface="Times New Roman" pitchFamily="18" charset="0"/>
              </a:rPr>
              <a:t>65516</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G=A;		</a:t>
            </a:r>
            <a:r>
              <a:rPr kumimoji="1" lang="en-US" altLang="zh-CN" sz="2000" b="1" dirty="0">
                <a:solidFill>
                  <a:schemeClr val="accent6">
                    <a:lumMod val="50000"/>
                  </a:schemeClr>
                </a:solidFill>
                <a:latin typeface="Times New Roman" pitchFamily="18" charset="0"/>
                <a:cs typeface="Times New Roman" pitchFamily="18" charset="0"/>
              </a:rPr>
              <a:t> //32</a:t>
            </a:r>
            <a:r>
              <a:rPr kumimoji="1" lang="zh-CN" altLang="en-US" sz="2000" b="1" dirty="0">
                <a:solidFill>
                  <a:schemeClr val="accent6">
                    <a:lumMod val="50000"/>
                  </a:schemeClr>
                </a:solidFill>
                <a:latin typeface="Times New Roman" pitchFamily="18" charset="0"/>
                <a:cs typeface="Times New Roman" pitchFamily="18" charset="0"/>
              </a:rPr>
              <a:t>位</a:t>
            </a:r>
            <a:r>
              <a:rPr kumimoji="1" lang="en-US" altLang="zh-CN" sz="2000" b="1" dirty="0">
                <a:solidFill>
                  <a:schemeClr val="accent6">
                    <a:lumMod val="50000"/>
                  </a:schemeClr>
                </a:solidFill>
                <a:latin typeface="Times New Roman" pitchFamily="18" charset="0"/>
                <a:cs typeface="Times New Roman" pitchFamily="18" charset="0"/>
              </a:rPr>
              <a:t>integer</a:t>
            </a:r>
            <a:r>
              <a:rPr kumimoji="1" lang="zh-CN" altLang="en-US" sz="2000" b="1" dirty="0">
                <a:solidFill>
                  <a:schemeClr val="accent6">
                    <a:lumMod val="50000"/>
                  </a:schemeClr>
                </a:solidFill>
                <a:latin typeface="Times New Roman" pitchFamily="18" charset="0"/>
                <a:cs typeface="Times New Roman" pitchFamily="18" charset="0"/>
              </a:rPr>
              <a:t>整数类型</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赋给</a:t>
            </a:r>
            <a:r>
              <a:rPr kumimoji="1" lang="en-US" altLang="zh-CN" sz="2000" b="1" dirty="0">
                <a:solidFill>
                  <a:schemeClr val="accent6">
                    <a:lumMod val="50000"/>
                  </a:schemeClr>
                </a:solidFill>
                <a:latin typeface="Times New Roman" pitchFamily="18" charset="0"/>
                <a:cs typeface="Times New Roman" pitchFamily="18" charset="0"/>
              </a:rPr>
              <a:t>8</a:t>
            </a:r>
            <a:r>
              <a:rPr kumimoji="1" lang="zh-CN" altLang="en-US" sz="2000" b="1" dirty="0">
                <a:solidFill>
                  <a:schemeClr val="accent6">
                    <a:lumMod val="50000"/>
                  </a:schemeClr>
                </a:solidFill>
                <a:latin typeface="Times New Roman" pitchFamily="18" charset="0"/>
                <a:cs typeface="Times New Roman" pitchFamily="18" charset="0"/>
              </a:rPr>
              <a:t>为</a:t>
            </a:r>
            <a:r>
              <a:rPr kumimoji="1" lang="en-US" altLang="zh-CN" sz="2000" b="1" dirty="0" err="1">
                <a:solidFill>
                  <a:schemeClr val="accent6">
                    <a:lumMod val="50000"/>
                  </a:schemeClr>
                </a:solidFill>
                <a:latin typeface="Times New Roman" pitchFamily="18" charset="0"/>
                <a:cs typeface="Times New Roman" pitchFamily="18" charset="0"/>
              </a:rPr>
              <a:t>reg</a:t>
            </a:r>
            <a:r>
              <a:rPr kumimoji="1" lang="zh-CN" altLang="en-US" sz="2000" b="1" dirty="0">
                <a:solidFill>
                  <a:schemeClr val="accent6">
                    <a:lumMod val="50000"/>
                  </a:schemeClr>
                </a:solidFill>
                <a:latin typeface="Times New Roman" pitchFamily="18" charset="0"/>
                <a:cs typeface="Times New Roman" pitchFamily="18" charset="0"/>
              </a:rPr>
              <a:t>类型</a:t>
            </a:r>
            <a:r>
              <a:rPr kumimoji="1" lang="en-US" altLang="zh-CN" sz="2000" b="1" dirty="0">
                <a:solidFill>
                  <a:schemeClr val="accent6">
                    <a:lumMod val="50000"/>
                  </a:schemeClr>
                </a:solidFill>
                <a:latin typeface="Times New Roman" pitchFamily="18" charset="0"/>
                <a:cs typeface="Times New Roman" pitchFamily="18" charset="0"/>
              </a:rPr>
              <a:t>G</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A</a:t>
            </a:r>
            <a:r>
              <a:rPr kumimoji="1" lang="zh-CN" altLang="en-US" sz="2000" b="1" dirty="0">
                <a:solidFill>
                  <a:schemeClr val="accent6">
                    <a:lumMod val="50000"/>
                  </a:schemeClr>
                </a:solidFill>
                <a:latin typeface="Times New Roman" pitchFamily="18" charset="0"/>
                <a:cs typeface="Times New Roman" pitchFamily="18" charset="0"/>
              </a:rPr>
              <a:t>高位被截</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B[0]=3'B101;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允许二进制数直接赋给</a:t>
            </a:r>
            <a:r>
              <a:rPr kumimoji="1" lang="en-US" altLang="zh-CN" sz="2000" b="1" dirty="0">
                <a:solidFill>
                  <a:schemeClr val="accent6">
                    <a:lumMod val="50000"/>
                  </a:schemeClr>
                </a:solidFill>
                <a:latin typeface="Times New Roman" pitchFamily="18" charset="0"/>
                <a:cs typeface="Times New Roman" pitchFamily="18" charset="0"/>
              </a:rPr>
              <a:t>integer</a:t>
            </a:r>
            <a:r>
              <a:rPr kumimoji="1" lang="zh-CN" altLang="en-US" sz="2000" b="1" dirty="0">
                <a:solidFill>
                  <a:schemeClr val="accent6">
                    <a:lumMod val="50000"/>
                  </a:schemeClr>
                </a:solidFill>
                <a:latin typeface="Times New Roman" pitchFamily="18" charset="0"/>
                <a:cs typeface="Times New Roman" pitchFamily="18" charset="0"/>
              </a:rPr>
              <a:t>类型</a:t>
            </a:r>
            <a:r>
              <a:rPr kumimoji="1" lang="en-US" altLang="zh-CN" sz="2000" b="1" dirty="0">
                <a:solidFill>
                  <a:schemeClr val="accent6">
                    <a:lumMod val="50000"/>
                  </a:schemeClr>
                </a:solidFill>
                <a:latin typeface="Times New Roman" pitchFamily="18" charset="0"/>
                <a:cs typeface="Times New Roman" pitchFamily="18" charset="0"/>
              </a:rPr>
              <a:t>B[0]</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70</a:t>
            </a:fld>
            <a:endParaRPr lang="zh-CN" altLang="en-US" dirty="0"/>
          </a:p>
        </p:txBody>
      </p:sp>
    </p:spTree>
    <p:extLst>
      <p:ext uri="{BB962C8B-B14F-4D97-AF65-F5344CB8AC3E}">
        <p14:creationId xmlns:p14="http://schemas.microsoft.com/office/powerpoint/2010/main" val="1732926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49" y="260648"/>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§3.4.3 for</a:t>
            </a:r>
            <a:r>
              <a:rPr lang="zh-CN" altLang="en-US" sz="2800" b="1" dirty="0">
                <a:solidFill>
                  <a:srgbClr val="000000"/>
                </a:solidFill>
                <a:latin typeface="Times New Roman" pitchFamily="18" charset="0"/>
                <a:cs typeface="Times New Roman" pitchFamily="18" charset="0"/>
              </a:rPr>
              <a:t>语句用法</a:t>
            </a:r>
          </a:p>
        </p:txBody>
      </p:sp>
      <p:sp>
        <p:nvSpPr>
          <p:cNvPr id="16" name="矩形 15"/>
          <p:cNvSpPr>
            <a:spLocks noChangeArrowheads="1"/>
          </p:cNvSpPr>
          <p:nvPr/>
        </p:nvSpPr>
        <p:spPr bwMode="auto">
          <a:xfrm>
            <a:off x="1187624" y="2564904"/>
            <a:ext cx="7720642"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有四种循环语句：</a:t>
            </a:r>
            <a:r>
              <a:rPr lang="en-US" altLang="zh-CN" sz="2000" b="1" dirty="0">
                <a:latin typeface="Times New Roman" pitchFamily="18" charset="0"/>
                <a:cs typeface="Times New Roman" pitchFamily="18" charset="0"/>
              </a:rPr>
              <a:t>for</a:t>
            </a:r>
            <a:r>
              <a:rPr lang="zh-CN" altLang="en-US" sz="2000" b="1" dirty="0">
                <a:latin typeface="Times New Roman" pitchFamily="18" charset="0"/>
                <a:cs typeface="Times New Roman" pitchFamily="18" charset="0"/>
              </a:rPr>
              <a:t>语句，</a:t>
            </a:r>
            <a:r>
              <a:rPr lang="en-US" altLang="zh-CN" sz="2000" b="1" dirty="0">
                <a:latin typeface="Times New Roman" pitchFamily="18" charset="0"/>
                <a:cs typeface="Times New Roman" pitchFamily="18" charset="0"/>
              </a:rPr>
              <a:t>repeat</a:t>
            </a:r>
            <a:r>
              <a:rPr lang="zh-CN" altLang="en-US" sz="2000" b="1" dirty="0">
                <a:latin typeface="Times New Roman" pitchFamily="18" charset="0"/>
                <a:cs typeface="Times New Roman" pitchFamily="18" charset="0"/>
              </a:rPr>
              <a:t>语句，</a:t>
            </a:r>
            <a:r>
              <a:rPr lang="en-US" altLang="zh-CN" sz="2000" b="1" dirty="0">
                <a:latin typeface="Times New Roman" pitchFamily="18" charset="0"/>
                <a:cs typeface="Times New Roman" pitchFamily="18" charset="0"/>
              </a:rPr>
              <a:t>while</a:t>
            </a:r>
            <a:r>
              <a:rPr lang="zh-CN" altLang="en-US" sz="2000" b="1" dirty="0">
                <a:latin typeface="Times New Roman" pitchFamily="18" charset="0"/>
                <a:cs typeface="Times New Roman" pitchFamily="18" charset="0"/>
              </a:rPr>
              <a:t>语句和</a:t>
            </a:r>
            <a:r>
              <a:rPr lang="en-US" altLang="zh-CN" sz="2000" b="1" dirty="0">
                <a:latin typeface="Times New Roman" pitchFamily="18" charset="0"/>
                <a:cs typeface="Times New Roman" pitchFamily="18" charset="0"/>
              </a:rPr>
              <a:t>forever</a:t>
            </a:r>
            <a:r>
              <a:rPr lang="zh-CN" altLang="en-US" sz="2000" b="1" dirty="0">
                <a:latin typeface="Times New Roman" pitchFamily="18" charset="0"/>
                <a:cs typeface="Times New Roman" pitchFamily="18" charset="0"/>
              </a:rPr>
              <a:t>语句。</a:t>
            </a:r>
            <a:r>
              <a:rPr lang="en-US" altLang="zh-CN" sz="2000" b="1" dirty="0">
                <a:latin typeface="Times New Roman" pitchFamily="18" charset="0"/>
                <a:cs typeface="Times New Roman" pitchFamily="18" charset="0"/>
              </a:rPr>
              <a:t>forever</a:t>
            </a:r>
            <a:r>
              <a:rPr lang="zh-CN" altLang="en-US" sz="2000" b="1" dirty="0">
                <a:latin typeface="Times New Roman" pitchFamily="18" charset="0"/>
                <a:cs typeface="Times New Roman" pitchFamily="18" charset="0"/>
              </a:rPr>
              <a:t>语句不可综合。</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for</a:t>
            </a:r>
            <a:r>
              <a:rPr lang="zh-CN" altLang="en-US" sz="2000" b="1" dirty="0">
                <a:latin typeface="Times New Roman" pitchFamily="18" charset="0"/>
                <a:cs typeface="Times New Roman" pitchFamily="18" charset="0"/>
              </a:rPr>
              <a:t>循环语句执行过程</a:t>
            </a:r>
            <a:r>
              <a:rPr lang="zh-CN" altLang="en-US" sz="2000" b="1" dirty="0">
                <a:solidFill>
                  <a:srgbClr val="0000FF"/>
                </a:solidFill>
                <a:latin typeface="Times New Roman" pitchFamily="18" charset="0"/>
                <a:cs typeface="Times New Roman" pitchFamily="18" charset="0"/>
              </a:rPr>
              <a:t>三步骤</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本次循环开始前根据“</a:t>
            </a:r>
            <a:r>
              <a:rPr lang="zh-CN" altLang="en-US" sz="2000" b="1" dirty="0">
                <a:solidFill>
                  <a:srgbClr val="FF0000"/>
                </a:solidFill>
                <a:latin typeface="Times New Roman" pitchFamily="18" charset="0"/>
                <a:cs typeface="Times New Roman" pitchFamily="18" charset="0"/>
              </a:rPr>
              <a:t>循环初始值设置表达式</a:t>
            </a:r>
            <a:r>
              <a:rPr lang="zh-CN" altLang="en-US" sz="2000" b="1" dirty="0">
                <a:latin typeface="Times New Roman" pitchFamily="18" charset="0"/>
                <a:cs typeface="Times New Roman" pitchFamily="18" charset="0"/>
              </a:rPr>
              <a:t>”计算获得循环次数</a:t>
            </a:r>
            <a:r>
              <a:rPr lang="zh-CN" altLang="en-US" sz="2000" b="1" dirty="0">
                <a:solidFill>
                  <a:srgbClr val="0000FF"/>
                </a:solidFill>
                <a:latin typeface="Times New Roman" pitchFamily="18" charset="0"/>
                <a:cs typeface="Times New Roman" pitchFamily="18" charset="0"/>
              </a:rPr>
              <a:t>初始值</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本次循环开始前根据“</a:t>
            </a:r>
            <a:r>
              <a:rPr lang="zh-CN" altLang="en-US" sz="2000" b="1" dirty="0">
                <a:solidFill>
                  <a:srgbClr val="FF0000"/>
                </a:solidFill>
                <a:latin typeface="Times New Roman" pitchFamily="18" charset="0"/>
                <a:cs typeface="Times New Roman" pitchFamily="18" charset="0"/>
              </a:rPr>
              <a:t>循环控制条件表达式</a:t>
            </a:r>
            <a:r>
              <a:rPr lang="zh-CN" altLang="en-US" sz="2000" b="1" dirty="0">
                <a:latin typeface="Times New Roman" pitchFamily="18" charset="0"/>
                <a:cs typeface="Times New Roman" pitchFamily="18" charset="0"/>
              </a:rPr>
              <a:t>”计算所得的数据判断</a:t>
            </a:r>
            <a:r>
              <a:rPr lang="zh-CN" altLang="en-US" sz="2000" b="1" dirty="0">
                <a:solidFill>
                  <a:srgbClr val="0000FF"/>
                </a:solidFill>
                <a:latin typeface="Times New Roman" pitchFamily="18" charset="0"/>
                <a:cs typeface="Times New Roman" pitchFamily="18" charset="0"/>
              </a:rPr>
              <a:t>是否满足继续循环的条件</a:t>
            </a:r>
            <a:r>
              <a:rPr lang="zh-CN" altLang="en-US" sz="2000" b="1" dirty="0">
                <a:latin typeface="Times New Roman" pitchFamily="18" charset="0"/>
                <a:cs typeface="Times New Roman" pitchFamily="18" charset="0"/>
              </a:rPr>
              <a:t>，如果“循环控制条件表达式”为真，则继续执行“</a:t>
            </a:r>
            <a:r>
              <a:rPr lang="zh-CN" altLang="en-US" sz="2000" b="1" dirty="0">
                <a:solidFill>
                  <a:srgbClr val="FF0000"/>
                </a:solidFill>
                <a:latin typeface="Times New Roman" pitchFamily="18" charset="0"/>
                <a:cs typeface="Times New Roman" pitchFamily="18" charset="0"/>
              </a:rPr>
              <a:t>循环体语句结构</a:t>
            </a:r>
            <a:r>
              <a:rPr lang="zh-CN" altLang="en-US" sz="2000" b="1" dirty="0">
                <a:latin typeface="Times New Roman" pitchFamily="18" charset="0"/>
                <a:cs typeface="Times New Roman" pitchFamily="18" charset="0"/>
              </a:rPr>
              <a:t>”中的语句，否则即刻跳出循环。</a:t>
            </a:r>
            <a:endParaRPr lang="en-US" altLang="zh-CN" sz="2000" b="1" dirty="0">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本次循环结束时，根据“</a:t>
            </a:r>
            <a:r>
              <a:rPr lang="zh-CN" altLang="en-US" sz="2000" b="1" dirty="0">
                <a:solidFill>
                  <a:srgbClr val="FF0000"/>
                </a:solidFill>
                <a:latin typeface="Times New Roman" pitchFamily="18" charset="0"/>
                <a:cs typeface="Times New Roman" pitchFamily="18" charset="0"/>
              </a:rPr>
              <a:t>循环控制变量增量表达式</a:t>
            </a:r>
            <a:r>
              <a:rPr lang="zh-CN" altLang="en-US" sz="2000" b="1" dirty="0">
                <a:latin typeface="Times New Roman" pitchFamily="18" charset="0"/>
                <a:cs typeface="Times New Roman" pitchFamily="18" charset="0"/>
              </a:rPr>
              <a:t>”计算出</a:t>
            </a:r>
            <a:r>
              <a:rPr lang="zh-CN" altLang="en-US" sz="2000" b="1" dirty="0">
                <a:solidFill>
                  <a:srgbClr val="0000FF"/>
                </a:solidFill>
                <a:latin typeface="Times New Roman" pitchFamily="18" charset="0"/>
                <a:cs typeface="Times New Roman" pitchFamily="18" charset="0"/>
              </a:rPr>
              <a:t>循环控制变量</a:t>
            </a:r>
            <a:r>
              <a:rPr lang="zh-CN" altLang="en-US" sz="2000" b="1" dirty="0">
                <a:latin typeface="Times New Roman" pitchFamily="18" charset="0"/>
                <a:cs typeface="Times New Roman" pitchFamily="18" charset="0"/>
              </a:rPr>
              <a:t>的数值，然后跳到上一个步骤。 </a:t>
            </a:r>
            <a:endParaRPr lang="en-US" altLang="zh-CN" sz="2000" b="1" dirty="0">
              <a:latin typeface="Times New Roman" pitchFamily="18" charset="0"/>
              <a:cs typeface="Times New Roman" pitchFamily="18" charset="0"/>
            </a:endParaRPr>
          </a:p>
        </p:txBody>
      </p:sp>
      <p:sp>
        <p:nvSpPr>
          <p:cNvPr id="19" name="Rectangle 3"/>
          <p:cNvSpPr>
            <a:spLocks noChangeArrowheads="1"/>
          </p:cNvSpPr>
          <p:nvPr/>
        </p:nvSpPr>
        <p:spPr bwMode="auto">
          <a:xfrm>
            <a:off x="1243846" y="953625"/>
            <a:ext cx="7792650" cy="135492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600"/>
              </a:spcAft>
            </a:pPr>
            <a:r>
              <a:rPr kumimoji="1" lang="en-US" altLang="zh-CN" sz="2400" b="1" dirty="0">
                <a:solidFill>
                  <a:srgbClr val="000000"/>
                </a:solidFill>
                <a:latin typeface="Times New Roman" pitchFamily="18" charset="0"/>
                <a:cs typeface="Times New Roman" pitchFamily="18" charset="0"/>
              </a:rPr>
              <a:t>for  (</a:t>
            </a:r>
            <a:r>
              <a:rPr kumimoji="1" lang="zh-CN" altLang="en-US" sz="2400" b="1" dirty="0">
                <a:solidFill>
                  <a:srgbClr val="000000"/>
                </a:solidFill>
                <a:latin typeface="Times New Roman" pitchFamily="18" charset="0"/>
                <a:cs typeface="Times New Roman" pitchFamily="18" charset="0"/>
              </a:rPr>
              <a:t>循环初始值设置表达式；循环控制条件表达式；循环控制变量增值表达式</a:t>
            </a:r>
            <a:r>
              <a:rPr kumimoji="1" lang="en-US" altLang="zh-CN" sz="2400" b="1" dirty="0">
                <a:solidFill>
                  <a:srgbClr val="000000"/>
                </a:solidFill>
                <a:latin typeface="Times New Roman" pitchFamily="18" charset="0"/>
                <a:cs typeface="Times New Roman" pitchFamily="18" charset="0"/>
              </a:rPr>
              <a:t>)</a:t>
            </a:r>
          </a:p>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71</a:t>
            </a:fld>
            <a:endParaRPr lang="zh-CN" altLang="en-US" dirty="0"/>
          </a:p>
        </p:txBody>
      </p:sp>
    </p:spTree>
    <p:extLst>
      <p:ext uri="{BB962C8B-B14F-4D97-AF65-F5344CB8AC3E}">
        <p14:creationId xmlns:p14="http://schemas.microsoft.com/office/powerpoint/2010/main" val="3560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dissolve">
                                      <p:cBhvr>
                                        <p:cTn id="11" dur="500"/>
                                        <p:tgtEl>
                                          <p:spTgt spid="1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animEffect transition="in" filter="dissolve">
                                      <p:cBhvr>
                                        <p:cTn id="16" dur="500"/>
                                        <p:tgtEl>
                                          <p:spTgt spid="16">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dissolve">
                                      <p:cBhvr>
                                        <p:cTn id="20" dur="500"/>
                                        <p:tgtEl>
                                          <p:spTgt spid="16">
                                            <p:txEl>
                                              <p:pRg st="2" end="2"/>
                                            </p:txEl>
                                          </p:spTgt>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16">
                                            <p:txEl>
                                              <p:pRg st="3" end="3"/>
                                            </p:txEl>
                                          </p:spTgt>
                                        </p:tgtEl>
                                        <p:attrNameLst>
                                          <p:attrName>style.visibility</p:attrName>
                                        </p:attrNameLst>
                                      </p:cBhvr>
                                      <p:to>
                                        <p:strVal val="visible"/>
                                      </p:to>
                                    </p:set>
                                    <p:animEffect transition="in" filter="dissolve">
                                      <p:cBhvr>
                                        <p:cTn id="24" dur="500"/>
                                        <p:tgtEl>
                                          <p:spTgt spid="16">
                                            <p:txEl>
                                              <p:pRg st="3" end="3"/>
                                            </p:txEl>
                                          </p:spTgt>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dissolve">
                                      <p:cBhvr>
                                        <p:cTn id="28"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3341698"/>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Rectangle 2"/>
          <p:cNvSpPr>
            <a:spLocks noGrp="1" noChangeArrowheads="1"/>
          </p:cNvSpPr>
          <p:nvPr/>
        </p:nvSpPr>
        <p:spPr bwMode="auto">
          <a:xfrm>
            <a:off x="1174749" y="476672"/>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§3.4.4 </a:t>
            </a:r>
            <a:r>
              <a:rPr lang="zh-CN" altLang="en-US" sz="2800" b="1" dirty="0">
                <a:solidFill>
                  <a:srgbClr val="000000"/>
                </a:solidFill>
                <a:latin typeface="Times New Roman" pitchFamily="18" charset="0"/>
                <a:cs typeface="Times New Roman" pitchFamily="18" charset="0"/>
              </a:rPr>
              <a:t>移位操作符及其用法</a:t>
            </a:r>
          </a:p>
        </p:txBody>
      </p:sp>
      <p:sp>
        <p:nvSpPr>
          <p:cNvPr id="16" name="矩形 15"/>
          <p:cNvSpPr>
            <a:spLocks noChangeArrowheads="1"/>
          </p:cNvSpPr>
          <p:nvPr/>
        </p:nvSpPr>
        <p:spPr bwMode="auto">
          <a:xfrm>
            <a:off x="1187624" y="2056199"/>
            <a:ext cx="772064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&gt;&gt;</a:t>
            </a:r>
            <a:r>
              <a:rPr lang="zh-CN" altLang="en-US" sz="2000" b="1" dirty="0">
                <a:latin typeface="Times New Roman" pitchFamily="18" charset="0"/>
                <a:cs typeface="Times New Roman" pitchFamily="18" charset="0"/>
              </a:rPr>
              <a:t>是右移移位操作符。</a:t>
            </a:r>
            <a:r>
              <a:rPr lang="en-US" altLang="zh-CN" sz="2000" b="1" dirty="0">
                <a:solidFill>
                  <a:srgbClr val="FF0000"/>
                </a:solidFill>
                <a:latin typeface="Times New Roman" pitchFamily="18" charset="0"/>
                <a:cs typeface="Times New Roman" pitchFamily="18" charset="0"/>
              </a:rPr>
              <a:t>&lt;&lt;</a:t>
            </a:r>
            <a:r>
              <a:rPr lang="zh-CN" altLang="en-US" sz="2000" b="1" dirty="0">
                <a:latin typeface="Times New Roman" pitchFamily="18" charset="0"/>
                <a:cs typeface="Times New Roman" pitchFamily="18" charset="0"/>
              </a:rPr>
              <a:t>是左移移位操作符。</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将操作数或变量</a:t>
            </a:r>
            <a:r>
              <a:rPr lang="en-US" altLang="zh-CN" sz="2000" b="1" dirty="0">
                <a:latin typeface="Times New Roman" pitchFamily="18" charset="0"/>
                <a:cs typeface="Times New Roman" pitchFamily="18" charset="0"/>
              </a:rPr>
              <a:t>V</a:t>
            </a:r>
            <a:r>
              <a:rPr lang="zh-CN" altLang="en-US" sz="2000" b="1" dirty="0">
                <a:latin typeface="Times New Roman" pitchFamily="18" charset="0"/>
                <a:cs typeface="Times New Roman" pitchFamily="18" charset="0"/>
              </a:rPr>
              <a:t>中的数据右移或左移</a:t>
            </a:r>
            <a:r>
              <a:rPr lang="en-US" altLang="zh-CN" sz="2000" b="1" dirty="0">
                <a:latin typeface="Times New Roman" pitchFamily="18" charset="0"/>
                <a:cs typeface="Times New Roman" pitchFamily="18" charset="0"/>
              </a:rPr>
              <a:t>n</a:t>
            </a:r>
            <a:r>
              <a:rPr lang="zh-CN" altLang="en-US" sz="2000" b="1" dirty="0">
                <a:latin typeface="Times New Roman" pitchFamily="18" charset="0"/>
                <a:cs typeface="Times New Roman" pitchFamily="18" charset="0"/>
              </a:rPr>
              <a:t>位。这里指的是二进制数的移位。移出腾空的位用</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填补。</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1800"/>
              </a:spcAft>
              <a:buClr>
                <a:schemeClr val="tx1"/>
              </a:buClr>
              <a:buNone/>
            </a:pPr>
            <a:r>
              <a:rPr lang="zh-CN" altLang="en-US" sz="2000" b="1" dirty="0">
                <a:latin typeface="Times New Roman" pitchFamily="18" charset="0"/>
                <a:cs typeface="Times New Roman" pitchFamily="18" charset="0"/>
              </a:rPr>
              <a:t>例：  若</a:t>
            </a:r>
            <a:r>
              <a:rPr lang="en-US" altLang="zh-CN" sz="2000" b="1" dirty="0">
                <a:latin typeface="Times New Roman" pitchFamily="18" charset="0"/>
                <a:cs typeface="Times New Roman" pitchFamily="18" charset="0"/>
              </a:rPr>
              <a:t>V=8'b11001001</a:t>
            </a:r>
            <a:r>
              <a:rPr lang="zh-CN" altLang="en-US" sz="2000" b="1" dirty="0">
                <a:latin typeface="Times New Roman" pitchFamily="18" charset="0"/>
                <a:cs typeface="Times New Roman" pitchFamily="18" charset="0"/>
              </a:rPr>
              <a:t>，则</a:t>
            </a:r>
            <a:r>
              <a:rPr lang="en-US" altLang="zh-CN" sz="2000" b="1" dirty="0">
                <a:latin typeface="Times New Roman" pitchFamily="18" charset="0"/>
                <a:cs typeface="Times New Roman" pitchFamily="18" charset="0"/>
              </a:rPr>
              <a:t>V&gt;&gt;1</a:t>
            </a:r>
            <a:r>
              <a:rPr lang="zh-CN" altLang="en-US" sz="2000" b="1" dirty="0">
                <a:latin typeface="Times New Roman" pitchFamily="18" charset="0"/>
                <a:cs typeface="Times New Roman" pitchFamily="18" charset="0"/>
              </a:rPr>
              <a:t>的值是</a:t>
            </a:r>
            <a:r>
              <a:rPr lang="en-US" altLang="zh-CN" sz="2000" b="1" dirty="0">
                <a:latin typeface="Times New Roman" pitchFamily="18" charset="0"/>
                <a:cs typeface="Times New Roman" pitchFamily="18" charset="0"/>
              </a:rPr>
              <a:t>8'b01100100</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V&lt;&lt;3</a:t>
            </a:r>
            <a:r>
              <a:rPr lang="zh-CN" altLang="en-US" sz="2000" b="1" dirty="0">
                <a:latin typeface="Times New Roman" pitchFamily="18" charset="0"/>
                <a:cs typeface="Times New Roman" pitchFamily="18" charset="0"/>
              </a:rPr>
              <a:t>的值是</a:t>
            </a:r>
            <a:r>
              <a:rPr lang="en-US" altLang="zh-CN" sz="2000" b="1" dirty="0">
                <a:latin typeface="Times New Roman" pitchFamily="18" charset="0"/>
                <a:cs typeface="Times New Roman" pitchFamily="18" charset="0"/>
              </a:rPr>
              <a:t>8'b01001000</a:t>
            </a:r>
          </a:p>
        </p:txBody>
      </p:sp>
      <p:sp>
        <p:nvSpPr>
          <p:cNvPr id="19" name="Rectangle 3"/>
          <p:cNvSpPr>
            <a:spLocks noChangeArrowheads="1"/>
          </p:cNvSpPr>
          <p:nvPr/>
        </p:nvSpPr>
        <p:spPr bwMode="auto">
          <a:xfrm>
            <a:off x="1243846" y="1315219"/>
            <a:ext cx="766442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V &gt;&gt; n  </a:t>
            </a:r>
            <a:r>
              <a:rPr kumimoji="1" lang="zh-CN" altLang="en-US" sz="2400" b="1" dirty="0">
                <a:solidFill>
                  <a:srgbClr val="000000"/>
                </a:solidFill>
                <a:latin typeface="Times New Roman" pitchFamily="18" charset="0"/>
                <a:cs typeface="Times New Roman" pitchFamily="18" charset="0"/>
              </a:rPr>
              <a:t>或 </a:t>
            </a:r>
            <a:r>
              <a:rPr kumimoji="1" lang="en-US" altLang="zh-CN" sz="2400" b="1" dirty="0">
                <a:solidFill>
                  <a:srgbClr val="000000"/>
                </a:solidFill>
                <a:latin typeface="Times New Roman" pitchFamily="18" charset="0"/>
                <a:cs typeface="Times New Roman" pitchFamily="18" charset="0"/>
              </a:rPr>
              <a:t>V &lt;&lt; n</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72</a:t>
            </a:fld>
            <a:endParaRPr lang="zh-CN" altLang="en-US" dirty="0"/>
          </a:p>
        </p:txBody>
      </p:sp>
    </p:spTree>
    <p:extLst>
      <p:ext uri="{BB962C8B-B14F-4D97-AF65-F5344CB8AC3E}">
        <p14:creationId xmlns:p14="http://schemas.microsoft.com/office/powerpoint/2010/main" val="231328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dissolve">
                                      <p:cBhvr>
                                        <p:cTn id="11" dur="500"/>
                                        <p:tgtEl>
                                          <p:spTgt spid="16">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dissolve">
                                      <p:cBhvr>
                                        <p:cTn id="15" dur="500"/>
                                        <p:tgtEl>
                                          <p:spTgt spid="1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Effect transition="in" filter="fade">
                                      <p:cBhvr>
                                        <p:cTn id="19" dur="500"/>
                                        <p:tgtEl>
                                          <p:spTgt spid="16">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3356992"/>
            <a:ext cx="7720642" cy="317590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§3.4.4 </a:t>
            </a:r>
            <a:r>
              <a:rPr lang="zh-CN" altLang="en-US" sz="2800" b="1" dirty="0">
                <a:solidFill>
                  <a:srgbClr val="000000"/>
                </a:solidFill>
                <a:latin typeface="Times New Roman" pitchFamily="18" charset="0"/>
                <a:cs typeface="Times New Roman" pitchFamily="18" charset="0"/>
              </a:rPr>
              <a:t>移位操作符及其用法</a:t>
            </a:r>
          </a:p>
        </p:txBody>
      </p:sp>
      <p:sp>
        <p:nvSpPr>
          <p:cNvPr id="7" name="Rectangle 3"/>
          <p:cNvSpPr>
            <a:spLocks noChangeArrowheads="1"/>
          </p:cNvSpPr>
          <p:nvPr/>
        </p:nvSpPr>
        <p:spPr bwMode="auto">
          <a:xfrm>
            <a:off x="1259632" y="980728"/>
            <a:ext cx="766442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V &gt;&gt;&gt; n  </a:t>
            </a:r>
            <a:r>
              <a:rPr kumimoji="1" lang="zh-CN" altLang="en-US" sz="2400" b="1" dirty="0">
                <a:solidFill>
                  <a:srgbClr val="000000"/>
                </a:solidFill>
                <a:latin typeface="Times New Roman" pitchFamily="18" charset="0"/>
                <a:cs typeface="Times New Roman" pitchFamily="18" charset="0"/>
              </a:rPr>
              <a:t>或 </a:t>
            </a:r>
            <a:r>
              <a:rPr kumimoji="1" lang="en-US" altLang="zh-CN" sz="2400" b="1" dirty="0">
                <a:solidFill>
                  <a:srgbClr val="000000"/>
                </a:solidFill>
                <a:latin typeface="Times New Roman" pitchFamily="18" charset="0"/>
                <a:cs typeface="Times New Roman" pitchFamily="18" charset="0"/>
              </a:rPr>
              <a:t>V &lt;&lt;&lt; n</a:t>
            </a:r>
          </a:p>
        </p:txBody>
      </p:sp>
      <p:sp>
        <p:nvSpPr>
          <p:cNvPr id="8" name="矩形 7"/>
          <p:cNvSpPr>
            <a:spLocks noChangeArrowheads="1"/>
          </p:cNvSpPr>
          <p:nvPr/>
        </p:nvSpPr>
        <p:spPr bwMode="auto">
          <a:xfrm>
            <a:off x="1187624" y="1700808"/>
            <a:ext cx="772064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&gt;&gt;&gt;</a:t>
            </a:r>
            <a:r>
              <a:rPr lang="zh-CN" altLang="en-US" sz="2000" b="1" dirty="0">
                <a:latin typeface="Times New Roman" pitchFamily="18" charset="0"/>
                <a:cs typeface="Times New Roman" pitchFamily="18" charset="0"/>
              </a:rPr>
              <a:t>是对</a:t>
            </a:r>
            <a:r>
              <a:rPr lang="zh-CN" altLang="en-US" sz="2000" b="1" dirty="0">
                <a:solidFill>
                  <a:srgbClr val="0000FF"/>
                </a:solidFill>
                <a:latin typeface="Times New Roman" pitchFamily="18" charset="0"/>
                <a:cs typeface="Times New Roman" pitchFamily="18" charset="0"/>
              </a:rPr>
              <a:t>有符号数</a:t>
            </a:r>
            <a:r>
              <a:rPr lang="zh-CN" altLang="en-US" sz="2000" b="1" dirty="0">
                <a:latin typeface="Times New Roman" pitchFamily="18" charset="0"/>
                <a:cs typeface="Times New Roman" pitchFamily="18" charset="0"/>
              </a:rPr>
              <a:t>的右移移位操作符。</a:t>
            </a:r>
            <a:r>
              <a:rPr lang="en-US" altLang="zh-CN" sz="2000" b="1" dirty="0">
                <a:solidFill>
                  <a:srgbClr val="FF0000"/>
                </a:solidFill>
                <a:latin typeface="Times New Roman" pitchFamily="18" charset="0"/>
                <a:cs typeface="Times New Roman" pitchFamily="18" charset="0"/>
              </a:rPr>
              <a:t>&lt;&lt;&lt;</a:t>
            </a:r>
            <a:r>
              <a:rPr lang="zh-CN" altLang="en-US" sz="2000" b="1" dirty="0">
                <a:latin typeface="Times New Roman" pitchFamily="18" charset="0"/>
                <a:cs typeface="Times New Roman" pitchFamily="18" charset="0"/>
              </a:rPr>
              <a:t>是对有符号数的左移移位操作符。</a:t>
            </a:r>
            <a:endParaRPr lang="en-US" altLang="zh-CN" sz="2000" b="1" dirty="0">
              <a:latin typeface="Times New Roman" pitchFamily="18" charset="0"/>
              <a:cs typeface="Times New Roman" pitchFamily="18" charset="0"/>
            </a:endParaRPr>
          </a:p>
          <a:p>
            <a:pPr marL="342000" eaLnBrk="1" hangingPunct="1">
              <a:lnSpc>
                <a:spcPct val="110000"/>
              </a:lnSpc>
              <a:spcBef>
                <a:spcPts val="0"/>
              </a:spcBef>
              <a:spcAft>
                <a:spcPts val="18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将操作数或变量</a:t>
            </a:r>
            <a:r>
              <a:rPr lang="en-US" altLang="zh-CN" sz="2000" b="1" dirty="0">
                <a:latin typeface="Times New Roman" pitchFamily="18" charset="0"/>
                <a:cs typeface="Times New Roman" pitchFamily="18" charset="0"/>
              </a:rPr>
              <a:t>V</a:t>
            </a:r>
            <a:r>
              <a:rPr lang="zh-CN" altLang="en-US" sz="2000" b="1" dirty="0">
                <a:latin typeface="Times New Roman" pitchFamily="18" charset="0"/>
                <a:cs typeface="Times New Roman" pitchFamily="18" charset="0"/>
              </a:rPr>
              <a:t>中的有符号数据右移或左移</a:t>
            </a:r>
            <a:r>
              <a:rPr lang="en-US" altLang="zh-CN" sz="2000" b="1" dirty="0">
                <a:latin typeface="Times New Roman" pitchFamily="18" charset="0"/>
                <a:cs typeface="Times New Roman" pitchFamily="18" charset="0"/>
              </a:rPr>
              <a:t>n</a:t>
            </a:r>
            <a:r>
              <a:rPr lang="zh-CN" altLang="en-US" sz="2000" b="1" dirty="0">
                <a:latin typeface="Times New Roman" pitchFamily="18" charset="0"/>
                <a:cs typeface="Times New Roman" pitchFamily="18" charset="0"/>
              </a:rPr>
              <a:t>位。对于</a:t>
            </a:r>
            <a:r>
              <a:rPr lang="en-US" altLang="zh-CN" sz="2000" b="1" dirty="0">
                <a:solidFill>
                  <a:srgbClr val="FF0000"/>
                </a:solidFill>
                <a:latin typeface="Times New Roman" pitchFamily="18" charset="0"/>
                <a:cs typeface="Times New Roman" pitchFamily="18" charset="0"/>
              </a:rPr>
              <a:t>&gt;&gt;&gt;</a:t>
            </a:r>
            <a:r>
              <a:rPr lang="zh-CN" altLang="en-US" sz="2000" b="1" dirty="0">
                <a:latin typeface="Times New Roman" pitchFamily="18" charset="0"/>
                <a:cs typeface="Times New Roman" pitchFamily="18" charset="0"/>
              </a:rPr>
              <a:t>，一律将符号位，即</a:t>
            </a:r>
            <a:r>
              <a:rPr lang="zh-CN" altLang="en-US" sz="2000" b="1" dirty="0">
                <a:solidFill>
                  <a:srgbClr val="0000FF"/>
                </a:solidFill>
                <a:latin typeface="Times New Roman" pitchFamily="18" charset="0"/>
                <a:cs typeface="Times New Roman" pitchFamily="18" charset="0"/>
              </a:rPr>
              <a:t>最高位填补移出的位</a:t>
            </a:r>
            <a:r>
              <a:rPr lang="zh-CN" altLang="en-US" sz="2000" b="1" dirty="0">
                <a:latin typeface="Times New Roman" pitchFamily="18" charset="0"/>
                <a:cs typeface="Times New Roman" pitchFamily="18" charset="0"/>
              </a:rPr>
              <a:t>，而</a:t>
            </a:r>
            <a:r>
              <a:rPr lang="en-US" altLang="zh-CN" sz="2000" b="1" dirty="0">
                <a:solidFill>
                  <a:srgbClr val="FF0000"/>
                </a:solidFill>
                <a:latin typeface="Times New Roman" pitchFamily="18" charset="0"/>
                <a:cs typeface="Times New Roman" pitchFamily="18" charset="0"/>
              </a:rPr>
              <a:t>&lt;&lt;&lt;</a:t>
            </a:r>
            <a:r>
              <a:rPr lang="zh-CN" altLang="en-US" sz="2000" b="1" dirty="0">
                <a:solidFill>
                  <a:srgbClr val="0000FF"/>
                </a:solidFill>
                <a:latin typeface="Times New Roman" pitchFamily="18" charset="0"/>
                <a:cs typeface="Times New Roman" pitchFamily="18" charset="0"/>
              </a:rPr>
              <a:t>同普通左移</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0" indent="0" eaLnBrk="1" hangingPunct="1">
              <a:spcBef>
                <a:spcPts val="0"/>
              </a:spcBef>
              <a:spcAft>
                <a:spcPts val="0"/>
              </a:spcAft>
              <a:buClr>
                <a:schemeClr val="tx1"/>
              </a:buClr>
              <a:buNone/>
            </a:pPr>
            <a:r>
              <a:rPr lang="zh-CN" altLang="en-US" sz="2000" b="1" dirty="0">
                <a:latin typeface="Times New Roman" pitchFamily="18" charset="0"/>
                <a:cs typeface="Times New Roman" pitchFamily="18" charset="0"/>
              </a:rPr>
              <a:t>例：</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	output signed [7: 0]  y;</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input signed[7: 0]  a;</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assign  y=(a&lt;&lt;&lt;2);	</a:t>
            </a:r>
            <a:r>
              <a:rPr lang="en-US" altLang="zh-CN" sz="2000" b="1" dirty="0">
                <a:solidFill>
                  <a:schemeClr val="accent6">
                    <a:lumMod val="50000"/>
                  </a:schemeClr>
                </a:solidFill>
                <a:latin typeface="Times New Roman" pitchFamily="18" charset="0"/>
                <a:cs typeface="Times New Roman" pitchFamily="18" charset="0"/>
              </a:rPr>
              <a:t>//</a:t>
            </a:r>
            <a:r>
              <a:rPr lang="zh-CN" altLang="en-US" sz="2000" b="1" dirty="0">
                <a:solidFill>
                  <a:schemeClr val="accent6">
                    <a:lumMod val="50000"/>
                  </a:schemeClr>
                </a:solidFill>
                <a:latin typeface="Times New Roman" pitchFamily="18" charset="0"/>
                <a:cs typeface="Times New Roman" pitchFamily="18" charset="0"/>
              </a:rPr>
              <a:t>若</a:t>
            </a:r>
            <a:r>
              <a:rPr lang="en-US" altLang="zh-CN" sz="2000" b="1" dirty="0">
                <a:solidFill>
                  <a:schemeClr val="accent6">
                    <a:lumMod val="50000"/>
                  </a:schemeClr>
                </a:solidFill>
                <a:latin typeface="Times New Roman" pitchFamily="18" charset="0"/>
                <a:cs typeface="Times New Roman" pitchFamily="18" charset="0"/>
              </a:rPr>
              <a:t>a=10101011,</a:t>
            </a:r>
            <a:r>
              <a:rPr lang="zh-CN" altLang="en-US" sz="2000" b="1" dirty="0">
                <a:solidFill>
                  <a:schemeClr val="accent6">
                    <a:lumMod val="50000"/>
                  </a:schemeClr>
                </a:solidFill>
                <a:latin typeface="Times New Roman" pitchFamily="18" charset="0"/>
                <a:cs typeface="Times New Roman" pitchFamily="18" charset="0"/>
              </a:rPr>
              <a:t>则输出</a:t>
            </a:r>
            <a:r>
              <a:rPr lang="en-US" altLang="zh-CN" sz="2000" b="1" dirty="0">
                <a:solidFill>
                  <a:schemeClr val="accent6">
                    <a:lumMod val="50000"/>
                  </a:schemeClr>
                </a:solidFill>
                <a:latin typeface="Times New Roman" pitchFamily="18" charset="0"/>
                <a:cs typeface="Times New Roman" pitchFamily="18" charset="0"/>
              </a:rPr>
              <a:t>y=10101100</a:t>
            </a:r>
          </a:p>
          <a:p>
            <a:pPr marL="0" indent="0" eaLnBrk="1" hangingPunct="1">
              <a:spcBef>
                <a:spcPts val="0"/>
              </a:spcBef>
              <a:spcAft>
                <a:spcPts val="0"/>
              </a:spcAft>
              <a:buClr>
                <a:schemeClr val="tx1"/>
              </a:buClr>
              <a:buNone/>
            </a:pP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若</a:t>
            </a:r>
            <a:r>
              <a:rPr lang="en-US" altLang="zh-CN" sz="2000" b="1" dirty="0">
                <a:solidFill>
                  <a:schemeClr val="accent6">
                    <a:lumMod val="50000"/>
                  </a:schemeClr>
                </a:solidFill>
                <a:latin typeface="Times New Roman" pitchFamily="18" charset="0"/>
                <a:cs typeface="Times New Roman" pitchFamily="18" charset="0"/>
              </a:rPr>
              <a:t>a=10001111,</a:t>
            </a:r>
            <a:r>
              <a:rPr lang="zh-CN" altLang="en-US" sz="2000" b="1" dirty="0">
                <a:solidFill>
                  <a:schemeClr val="accent6">
                    <a:lumMod val="50000"/>
                  </a:schemeClr>
                </a:solidFill>
                <a:latin typeface="Times New Roman" pitchFamily="18" charset="0"/>
                <a:cs typeface="Times New Roman" pitchFamily="18" charset="0"/>
              </a:rPr>
              <a:t>则输出</a:t>
            </a:r>
            <a:r>
              <a:rPr lang="en-US" altLang="zh-CN" sz="2000" b="1" dirty="0">
                <a:solidFill>
                  <a:schemeClr val="accent6">
                    <a:lumMod val="50000"/>
                  </a:schemeClr>
                </a:solidFill>
                <a:latin typeface="Times New Roman" pitchFamily="18" charset="0"/>
                <a:cs typeface="Times New Roman" pitchFamily="18" charset="0"/>
              </a:rPr>
              <a:t>y=00111100</a:t>
            </a:r>
          </a:p>
          <a:p>
            <a:pPr marL="0" indent="0" eaLnBrk="1" hangingPunct="1">
              <a:spcBef>
                <a:spcPts val="0"/>
              </a:spcBef>
              <a:spcAft>
                <a:spcPts val="0"/>
              </a:spcAft>
              <a:buClr>
                <a:schemeClr val="tx1"/>
              </a:buClr>
              <a:buNone/>
            </a:pPr>
            <a:endParaRPr lang="en-US" altLang="zh-CN" sz="2000" b="1" dirty="0">
              <a:latin typeface="Times New Roman" pitchFamily="18" charset="0"/>
              <a:cs typeface="Times New Roman" pitchFamily="18" charset="0"/>
            </a:endParaRP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(2) parameter  C=8'sb10101011;</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parameter  D=8'sb01001110;</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output  [7: 0] Y1, Y2;</a:t>
            </a: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assign  Y1=(C&gt;&gt;&gt;2);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结果：</a:t>
            </a:r>
            <a:r>
              <a:rPr lang="en-US" altLang="zh-CN" sz="2000" b="1" dirty="0">
                <a:solidFill>
                  <a:schemeClr val="accent6">
                    <a:lumMod val="50000"/>
                  </a:schemeClr>
                </a:solidFill>
                <a:latin typeface="Times New Roman" pitchFamily="18" charset="0"/>
                <a:cs typeface="Times New Roman" pitchFamily="18" charset="0"/>
              </a:rPr>
              <a:t>Y1=11101010</a:t>
            </a:r>
            <a:endParaRPr lang="en-US" altLang="zh-CN" sz="2000" b="1" dirty="0">
              <a:latin typeface="Times New Roman" pitchFamily="18" charset="0"/>
              <a:cs typeface="Times New Roman" pitchFamily="18" charset="0"/>
            </a:endParaRPr>
          </a:p>
          <a:p>
            <a:pPr marL="0" indent="0" eaLnBrk="1" hangingPunct="1">
              <a:spcBef>
                <a:spcPts val="0"/>
              </a:spcBef>
              <a:spcAft>
                <a:spcPts val="0"/>
              </a:spcAft>
              <a:buClr>
                <a:schemeClr val="tx1"/>
              </a:buClr>
              <a:buNone/>
            </a:pPr>
            <a:r>
              <a:rPr lang="en-US" altLang="zh-CN" sz="2000" b="1" dirty="0">
                <a:latin typeface="Times New Roman" pitchFamily="18" charset="0"/>
                <a:cs typeface="Times New Roman" pitchFamily="18" charset="0"/>
              </a:rPr>
              <a:t>	assign  Y2=(D&gt;&gt;&gt;2);	</a:t>
            </a:r>
            <a:r>
              <a:rPr lang="en-US" altLang="zh-CN" sz="2000" b="1" dirty="0">
                <a:solidFill>
                  <a:schemeClr val="accent6">
                    <a:lumMod val="50000"/>
                  </a:schemeClr>
                </a:solidFill>
                <a:latin typeface="Times New Roman" pitchFamily="18" charset="0"/>
                <a:cs typeface="Times New Roman" pitchFamily="18" charset="0"/>
              </a:rPr>
              <a:t> //</a:t>
            </a:r>
            <a:r>
              <a:rPr lang="zh-CN" altLang="en-US" sz="2000" b="1" dirty="0">
                <a:solidFill>
                  <a:schemeClr val="accent6">
                    <a:lumMod val="50000"/>
                  </a:schemeClr>
                </a:solidFill>
                <a:latin typeface="Times New Roman" pitchFamily="18" charset="0"/>
                <a:cs typeface="Times New Roman" pitchFamily="18" charset="0"/>
              </a:rPr>
              <a:t>结果：</a:t>
            </a:r>
            <a:r>
              <a:rPr lang="en-US" altLang="zh-CN" sz="2000" b="1" dirty="0">
                <a:solidFill>
                  <a:schemeClr val="accent6">
                    <a:lumMod val="50000"/>
                  </a:schemeClr>
                </a:solidFill>
                <a:latin typeface="Times New Roman" pitchFamily="18" charset="0"/>
                <a:cs typeface="Times New Roman" pitchFamily="18" charset="0"/>
              </a:rPr>
              <a:t>Y2=00010011</a:t>
            </a:r>
            <a:endParaRPr lang="en-US" altLang="zh-CN" sz="2000" b="1" dirty="0">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73</a:t>
            </a:fld>
            <a:endParaRPr lang="zh-CN" altLang="en-US" dirty="0"/>
          </a:p>
        </p:txBody>
      </p:sp>
    </p:spTree>
    <p:extLst>
      <p:ext uri="{BB962C8B-B14F-4D97-AF65-F5344CB8AC3E}">
        <p14:creationId xmlns:p14="http://schemas.microsoft.com/office/powerpoint/2010/main" val="8016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fade">
                                      <p:cBhvr>
                                        <p:cTn id="30" dur="500"/>
                                        <p:tgtEl>
                                          <p:spTgt spid="8">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fade">
                                      <p:cBhvr>
                                        <p:cTn id="33" dur="500"/>
                                        <p:tgtEl>
                                          <p:spTgt spid="8">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Effect transition="in" filter="fade">
                                      <p:cBhvr>
                                        <p:cTn id="36" dur="500"/>
                                        <p:tgtEl>
                                          <p:spTgt spid="8">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500"/>
                                        <p:tgtEl>
                                          <p:spTgt spid="8">
                                            <p:txEl>
                                              <p:pRg st="11" end="1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§3.4.5 </a:t>
            </a:r>
            <a:r>
              <a:rPr lang="zh-CN" altLang="en-US" sz="2800" b="1" dirty="0">
                <a:solidFill>
                  <a:srgbClr val="000000"/>
                </a:solidFill>
                <a:latin typeface="Times New Roman" pitchFamily="18" charset="0"/>
                <a:cs typeface="Times New Roman" pitchFamily="18" charset="0"/>
              </a:rPr>
              <a:t>两则乘法器设计示例</a:t>
            </a:r>
          </a:p>
        </p:txBody>
      </p:sp>
      <p:sp>
        <p:nvSpPr>
          <p:cNvPr id="9" name="Text Box 9"/>
          <p:cNvSpPr txBox="1">
            <a:spLocks noChangeArrowheads="1"/>
          </p:cNvSpPr>
          <p:nvPr/>
        </p:nvSpPr>
        <p:spPr bwMode="auto">
          <a:xfrm>
            <a:off x="899592" y="836712"/>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3-15</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957433" y="1484784"/>
            <a:ext cx="3758583"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MULT4B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parameter  S=4;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[S: 1] A, B;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R;</a:t>
            </a:r>
          </a:p>
          <a:p>
            <a:pPr eaLnBrk="0" hangingPunct="0"/>
            <a:r>
              <a:rPr kumimoji="1" lang="en-US" altLang="zh-CN" sz="2000" b="1" dirty="0">
                <a:solidFill>
                  <a:schemeClr val="tx1"/>
                </a:solidFill>
                <a:latin typeface="Times New Roman" pitchFamily="18" charset="0"/>
                <a:cs typeface="Times New Roman" pitchFamily="18" charset="0"/>
              </a:rPr>
              <a:t>    integer </a:t>
            </a:r>
            <a:r>
              <a:rPr kumimoji="1" lang="en-US" altLang="zh-CN" sz="2000" b="1" dirty="0" err="1">
                <a:solidFill>
                  <a:schemeClr val="tx1"/>
                </a:solidFill>
                <a:latin typeface="Times New Roman" pitchFamily="18" charset="0"/>
                <a:cs typeface="Times New Roman" pitchFamily="18" charset="0"/>
              </a:rPr>
              <a:t>i</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a:solidFill>
                  <a:schemeClr val="tx1"/>
                </a:solidFill>
                <a:latin typeface="Times New Roman" pitchFamily="18" charset="0"/>
                <a:cs typeface="Times New Roman" pitchFamily="18" charset="0"/>
              </a:rPr>
              <a:t>        always @ (A or B) </a:t>
            </a:r>
          </a:p>
          <a:p>
            <a:pPr eaLnBrk="0" hangingPunct="0"/>
            <a:r>
              <a:rPr kumimoji="1" lang="en-US" altLang="zh-CN" sz="2000" b="1" dirty="0">
                <a:solidFill>
                  <a:schemeClr val="tx1"/>
                </a:solidFill>
                <a:latin typeface="Times New Roman" pitchFamily="18" charset="0"/>
                <a:cs typeface="Times New Roman" pitchFamily="18" charset="0"/>
              </a:rPr>
              <a:t>           begin</a:t>
            </a:r>
          </a:p>
          <a:p>
            <a:pPr eaLnBrk="0" hangingPunct="0"/>
            <a:r>
              <a:rPr kumimoji="1" lang="en-US" altLang="zh-CN" sz="2000" b="1" dirty="0">
                <a:solidFill>
                  <a:schemeClr val="tx1"/>
                </a:solidFill>
                <a:latin typeface="Times New Roman" pitchFamily="18" charset="0"/>
                <a:cs typeface="Times New Roman" pitchFamily="18" charset="0"/>
              </a:rPr>
              <a:t>           R=0;</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for</a:t>
            </a: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i</a:t>
            </a:r>
            <a:r>
              <a:rPr kumimoji="1" lang="en-US" altLang="zh-CN" sz="2000" b="1" dirty="0">
                <a:solidFill>
                  <a:schemeClr val="tx1"/>
                </a:solidFill>
                <a:latin typeface="Times New Roman" pitchFamily="18" charset="0"/>
                <a:cs typeface="Times New Roman" pitchFamily="18" charset="0"/>
              </a:rPr>
              <a:t>=1; </a:t>
            </a:r>
            <a:r>
              <a:rPr kumimoji="1" lang="en-US" altLang="zh-CN" sz="2000" b="1" dirty="0" err="1">
                <a:solidFill>
                  <a:schemeClr val="tx1"/>
                </a:solidFill>
                <a:latin typeface="Times New Roman" pitchFamily="18" charset="0"/>
                <a:cs typeface="Times New Roman" pitchFamily="18" charset="0"/>
              </a:rPr>
              <a:t>i</a:t>
            </a:r>
            <a:r>
              <a:rPr kumimoji="1" lang="en-US" altLang="zh-CN" sz="2000" b="1" dirty="0">
                <a:solidFill>
                  <a:schemeClr val="tx1"/>
                </a:solidFill>
                <a:latin typeface="Times New Roman" pitchFamily="18" charset="0"/>
                <a:cs typeface="Times New Roman" pitchFamily="18" charset="0"/>
              </a:rPr>
              <a:t>&lt;=S; </a:t>
            </a:r>
            <a:r>
              <a:rPr kumimoji="1" lang="en-US" altLang="zh-CN" sz="2000" b="1" dirty="0" err="1">
                <a:solidFill>
                  <a:schemeClr val="tx1"/>
                </a:solidFill>
                <a:latin typeface="Times New Roman" pitchFamily="18" charset="0"/>
                <a:cs typeface="Times New Roman" pitchFamily="18" charset="0"/>
              </a:rPr>
              <a:t>i</a:t>
            </a:r>
            <a:r>
              <a:rPr kumimoji="1" lang="en-US" altLang="zh-CN" sz="2000" b="1" dirty="0">
                <a:solidFill>
                  <a:schemeClr val="tx1"/>
                </a:solidFill>
                <a:latin typeface="Times New Roman" pitchFamily="18" charset="0"/>
                <a:cs typeface="Times New Roman" pitchFamily="18" charset="0"/>
              </a:rPr>
              <a:t>=i+1)</a:t>
            </a:r>
          </a:p>
          <a:p>
            <a:pPr eaLnBrk="0" hangingPunct="0"/>
            <a:r>
              <a:rPr kumimoji="1" lang="en-US" altLang="zh-CN" sz="2000" b="1" dirty="0">
                <a:solidFill>
                  <a:schemeClr val="tx1"/>
                </a:solidFill>
                <a:latin typeface="Times New Roman" pitchFamily="18" charset="0"/>
                <a:cs typeface="Times New Roman" pitchFamily="18" charset="0"/>
              </a:rPr>
              <a:t>           if (B[</a:t>
            </a:r>
            <a:r>
              <a:rPr kumimoji="1" lang="en-US" altLang="zh-CN" sz="2000" b="1" dirty="0" err="1">
                <a:solidFill>
                  <a:schemeClr val="tx1"/>
                </a:solidFill>
                <a:latin typeface="Times New Roman" pitchFamily="18" charset="0"/>
                <a:cs typeface="Times New Roman" pitchFamily="18" charset="0"/>
              </a:rPr>
              <a:t>i</a:t>
            </a:r>
            <a:r>
              <a:rPr kumimoji="1" lang="en-US" altLang="zh-CN" sz="2000" b="1" dirty="0">
                <a:solidFill>
                  <a:schemeClr val="tx1"/>
                </a:solidFill>
                <a:latin typeface="Times New Roman" pitchFamily="18" charset="0"/>
                <a:cs typeface="Times New Roman" pitchFamily="18" charset="0"/>
              </a:rPr>
              <a:t>])  R=R+(A&lt;&lt;(i-1));</a:t>
            </a:r>
          </a:p>
          <a:p>
            <a:pPr eaLnBrk="0" hangingPunct="0"/>
            <a:r>
              <a:rPr kumimoji="1" lang="en-US" altLang="zh-CN" sz="2000" b="1" dirty="0">
                <a:solidFill>
                  <a:schemeClr val="tx1"/>
                </a:solidFill>
                <a:latin typeface="Times New Roman" pitchFamily="18" charset="0"/>
                <a:cs typeface="Times New Roman" pitchFamily="18" charset="0"/>
              </a:rPr>
              <a:t>           end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4932039" y="1484784"/>
            <a:ext cx="4104457"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MULT4B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parameter  S=4;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[S: 1] A, B;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R, AT;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 1] BT, CT;</a:t>
            </a:r>
          </a:p>
          <a:p>
            <a:pPr eaLnBrk="0" hangingPunct="0"/>
            <a:r>
              <a:rPr kumimoji="1" lang="en-US" altLang="zh-CN" sz="2000" b="1" dirty="0">
                <a:solidFill>
                  <a:schemeClr val="tx1"/>
                </a:solidFill>
                <a:latin typeface="Times New Roman" pitchFamily="18" charset="0"/>
                <a:cs typeface="Times New Roman" pitchFamily="18" charset="0"/>
              </a:rPr>
              <a:t>    always @ (A, B)   begin </a:t>
            </a:r>
          </a:p>
          <a:p>
            <a:pPr eaLnBrk="0" hangingPunct="0"/>
            <a:r>
              <a:rPr kumimoji="1" lang="en-US" altLang="zh-CN" sz="2000" b="1" dirty="0">
                <a:solidFill>
                  <a:schemeClr val="tx1"/>
                </a:solidFill>
                <a:latin typeface="Times New Roman" pitchFamily="18" charset="0"/>
                <a:cs typeface="Times New Roman" pitchFamily="18" charset="0"/>
              </a:rPr>
              <a:t>        R=0;  AT={{S{1'B0}}, A};</a:t>
            </a:r>
          </a:p>
          <a:p>
            <a:pPr eaLnBrk="0" hangingPunct="0"/>
            <a:r>
              <a:rPr kumimoji="1" lang="en-US" altLang="zh-CN" sz="2000" b="1" dirty="0">
                <a:solidFill>
                  <a:schemeClr val="tx1"/>
                </a:solidFill>
                <a:latin typeface="Times New Roman" pitchFamily="18" charset="0"/>
                <a:cs typeface="Times New Roman" pitchFamily="18" charset="0"/>
              </a:rPr>
              <a:t>        BT=B;  CT=S;</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 for </a:t>
            </a:r>
            <a:r>
              <a:rPr kumimoji="1" lang="en-US" altLang="zh-CN" sz="2000" b="1" dirty="0">
                <a:solidFill>
                  <a:schemeClr val="tx1"/>
                </a:solidFill>
                <a:latin typeface="Times New Roman" pitchFamily="18" charset="0"/>
                <a:cs typeface="Times New Roman" pitchFamily="18" charset="0"/>
              </a:rPr>
              <a:t>(CT=S; CT&gt;0; CT=CT-1)</a:t>
            </a:r>
          </a:p>
          <a:p>
            <a:pPr eaLnBrk="0" hangingPunct="0"/>
            <a:r>
              <a:rPr kumimoji="1" lang="en-US" altLang="zh-CN" sz="2000" b="1" dirty="0">
                <a:solidFill>
                  <a:schemeClr val="tx1"/>
                </a:solidFill>
                <a:latin typeface="Times New Roman" pitchFamily="18" charset="0"/>
                <a:cs typeface="Times New Roman" pitchFamily="18" charset="0"/>
              </a:rPr>
              <a:t>              begin  if (BT[1])  R=R+AT;</a:t>
            </a:r>
          </a:p>
          <a:p>
            <a:pPr eaLnBrk="0" hangingPunct="0"/>
            <a:r>
              <a:rPr kumimoji="1" lang="en-US" altLang="zh-CN" sz="2000" b="1" dirty="0">
                <a:solidFill>
                  <a:schemeClr val="tx1"/>
                </a:solidFill>
                <a:latin typeface="Times New Roman" pitchFamily="18" charset="0"/>
                <a:cs typeface="Times New Roman" pitchFamily="18" charset="0"/>
              </a:rPr>
              <a:t>                 AT=AT&lt;&lt;1; BT=BT&gt;&gt;1;</a:t>
            </a:r>
          </a:p>
          <a:p>
            <a:pPr eaLnBrk="0" hangingPunct="0"/>
            <a:r>
              <a:rPr kumimoji="1" lang="en-US" altLang="zh-CN" sz="2000" b="1" dirty="0">
                <a:solidFill>
                  <a:schemeClr val="tx1"/>
                </a:solidFill>
                <a:latin typeface="Times New Roman" pitchFamily="18" charset="0"/>
                <a:cs typeface="Times New Roman" pitchFamily="18" charset="0"/>
              </a:rPr>
              <a:t>end   </a:t>
            </a:r>
            <a:r>
              <a:rPr kumimoji="1" lang="en-US" altLang="zh-CN" sz="2000" b="1" dirty="0" err="1">
                <a:solidFill>
                  <a:schemeClr val="tx1"/>
                </a:solidFill>
                <a:latin typeface="Times New Roman" pitchFamily="18" charset="0"/>
                <a:cs typeface="Times New Roman" pitchFamily="18" charset="0"/>
              </a:rPr>
              <a:t>end</a:t>
            </a: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4860032" y="836712"/>
            <a:ext cx="37302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3-16</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74</a:t>
            </a:fld>
            <a:endParaRPr lang="zh-CN" altLang="en-US" dirty="0"/>
          </a:p>
        </p:txBody>
      </p:sp>
    </p:spTree>
    <p:extLst>
      <p:ext uri="{BB962C8B-B14F-4D97-AF65-F5344CB8AC3E}">
        <p14:creationId xmlns:p14="http://schemas.microsoft.com/office/powerpoint/2010/main" val="136705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35819"/>
          <a:stretch/>
        </p:blipFill>
        <p:spPr bwMode="auto">
          <a:xfrm>
            <a:off x="827088" y="1485945"/>
            <a:ext cx="8201025" cy="7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6449"/>
          <a:stretch/>
        </p:blipFill>
        <p:spPr bwMode="auto">
          <a:xfrm>
            <a:off x="609960" y="3383279"/>
            <a:ext cx="8420100" cy="191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3487592" y="2350041"/>
            <a:ext cx="2668583"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位乘法器时序仿真图</a:t>
            </a:r>
          </a:p>
        </p:txBody>
      </p:sp>
      <p:sp>
        <p:nvSpPr>
          <p:cNvPr id="16" name="Rectangle 3"/>
          <p:cNvSpPr>
            <a:spLocks noChangeArrowheads="1"/>
          </p:cNvSpPr>
          <p:nvPr/>
        </p:nvSpPr>
        <p:spPr bwMode="auto">
          <a:xfrm>
            <a:off x="3203848" y="5446385"/>
            <a:ext cx="316835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4</a:t>
            </a:r>
            <a:r>
              <a:rPr lang="zh-CN" altLang="en-US" sz="2000" b="1" dirty="0">
                <a:latin typeface="Times New Roman" panose="02020603050405020304" pitchFamily="18" charset="0"/>
                <a:cs typeface="Times New Roman" panose="02020603050405020304" pitchFamily="18" charset="0"/>
              </a:rPr>
              <a:t>位乘法器</a:t>
            </a: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逻辑电路图</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75</a:t>
            </a:fld>
            <a:endParaRPr lang="zh-CN" altLang="en-US" dirty="0"/>
          </a:p>
        </p:txBody>
      </p:sp>
    </p:spTree>
    <p:extLst>
      <p:ext uri="{BB962C8B-B14F-4D97-AF65-F5344CB8AC3E}">
        <p14:creationId xmlns:p14="http://schemas.microsoft.com/office/powerpoint/2010/main" val="569995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§3.4.6 repeat </a:t>
            </a:r>
            <a:r>
              <a:rPr lang="zh-CN" altLang="en-US" sz="2800" b="1" dirty="0">
                <a:solidFill>
                  <a:srgbClr val="000000"/>
                </a:solidFill>
                <a:latin typeface="Times New Roman" pitchFamily="18" charset="0"/>
                <a:cs typeface="Times New Roman" pitchFamily="18" charset="0"/>
              </a:rPr>
              <a:t>语句用法</a:t>
            </a:r>
          </a:p>
        </p:txBody>
      </p:sp>
      <p:sp>
        <p:nvSpPr>
          <p:cNvPr id="8" name="Rectangle 3"/>
          <p:cNvSpPr>
            <a:spLocks noChangeArrowheads="1"/>
          </p:cNvSpPr>
          <p:nvPr/>
        </p:nvSpPr>
        <p:spPr bwMode="auto">
          <a:xfrm>
            <a:off x="1259632" y="1080899"/>
            <a:ext cx="7664420" cy="9079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400" b="1" dirty="0">
                <a:solidFill>
                  <a:srgbClr val="000000"/>
                </a:solidFill>
                <a:latin typeface="Times New Roman" pitchFamily="18" charset="0"/>
                <a:cs typeface="Times New Roman" pitchFamily="18" charset="0"/>
              </a:rPr>
              <a:t>repeat (</a:t>
            </a:r>
            <a:r>
              <a:rPr kumimoji="1" lang="zh-CN" altLang="en-US" sz="2400" b="1" dirty="0">
                <a:solidFill>
                  <a:srgbClr val="000000"/>
                </a:solidFill>
                <a:latin typeface="Times New Roman" pitchFamily="18" charset="0"/>
                <a:cs typeface="Times New Roman" pitchFamily="18" charset="0"/>
              </a:rPr>
              <a:t>循环次数表达式</a:t>
            </a:r>
            <a:r>
              <a:rPr kumimoji="1" lang="en-US" altLang="zh-CN" sz="24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14" name="矩形 13"/>
          <p:cNvSpPr>
            <a:spLocks noChangeArrowheads="1"/>
          </p:cNvSpPr>
          <p:nvPr/>
        </p:nvSpPr>
        <p:spPr bwMode="auto">
          <a:xfrm>
            <a:off x="6012160" y="2780928"/>
            <a:ext cx="275209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与</a:t>
            </a:r>
            <a:r>
              <a:rPr lang="en-US" altLang="zh-CN" sz="2000" b="1" dirty="0">
                <a:latin typeface="Times New Roman" pitchFamily="18" charset="0"/>
                <a:cs typeface="Times New Roman" pitchFamily="18" charset="0"/>
              </a:rPr>
              <a:t>for</a:t>
            </a:r>
            <a:r>
              <a:rPr lang="zh-CN" altLang="en-US" sz="2000" b="1" dirty="0">
                <a:latin typeface="Times New Roman" pitchFamily="18" charset="0"/>
                <a:cs typeface="Times New Roman" pitchFamily="18" charset="0"/>
              </a:rPr>
              <a:t>语句不同，</a:t>
            </a:r>
            <a:r>
              <a:rPr lang="en-US" altLang="zh-CN" sz="2000" b="1" dirty="0">
                <a:solidFill>
                  <a:srgbClr val="FF0000"/>
                </a:solidFill>
                <a:latin typeface="Times New Roman" pitchFamily="18" charset="0"/>
                <a:cs typeface="Times New Roman" pitchFamily="18" charset="0"/>
              </a:rPr>
              <a:t>repeat</a:t>
            </a:r>
            <a:r>
              <a:rPr lang="zh-CN" altLang="en-US" sz="2000" b="1" dirty="0">
                <a:latin typeface="Times New Roman" pitchFamily="18" charset="0"/>
                <a:cs typeface="Times New Roman" pitchFamily="18" charset="0"/>
              </a:rPr>
              <a:t>语句的循环次数是在进入此语句执行以前就已决定了，语句中的“</a:t>
            </a:r>
            <a:r>
              <a:rPr lang="zh-CN" altLang="en-US" sz="2000" b="1" dirty="0">
                <a:solidFill>
                  <a:srgbClr val="FF0000"/>
                </a:solidFill>
                <a:latin typeface="Times New Roman" pitchFamily="18" charset="0"/>
                <a:cs typeface="Times New Roman" pitchFamily="18" charset="0"/>
              </a:rPr>
              <a:t>循环次数表达式</a:t>
            </a:r>
            <a:r>
              <a:rPr lang="zh-CN" altLang="en-US" sz="2000" b="1" dirty="0">
                <a:latin typeface="Times New Roman" pitchFamily="18" charset="0"/>
                <a:cs typeface="Times New Roman" pitchFamily="18" charset="0"/>
              </a:rPr>
              <a:t>”可以是</a:t>
            </a:r>
            <a:r>
              <a:rPr lang="zh-CN" altLang="en-US" sz="2000" b="1" dirty="0">
                <a:solidFill>
                  <a:srgbClr val="0000FF"/>
                </a:solidFill>
                <a:latin typeface="Times New Roman" pitchFamily="18" charset="0"/>
                <a:cs typeface="Times New Roman" pitchFamily="18" charset="0"/>
              </a:rPr>
              <a:t>数值确定</a:t>
            </a:r>
            <a:r>
              <a:rPr lang="zh-CN" altLang="en-US" sz="2000" b="1" dirty="0">
                <a:latin typeface="Times New Roman" pitchFamily="18" charset="0"/>
                <a:cs typeface="Times New Roman" pitchFamily="18" charset="0"/>
              </a:rPr>
              <a:t>的整数、变量或定义了</a:t>
            </a:r>
            <a:r>
              <a:rPr lang="zh-CN" altLang="en-US" sz="2000" b="1" dirty="0">
                <a:solidFill>
                  <a:srgbClr val="0000FF"/>
                </a:solidFill>
                <a:latin typeface="Times New Roman" pitchFamily="18" charset="0"/>
                <a:cs typeface="Times New Roman" pitchFamily="18" charset="0"/>
              </a:rPr>
              <a:t>常数</a:t>
            </a:r>
            <a:r>
              <a:rPr lang="zh-CN" altLang="en-US" sz="2000" b="1" dirty="0">
                <a:latin typeface="Times New Roman" pitchFamily="18" charset="0"/>
                <a:cs typeface="Times New Roman" pitchFamily="18" charset="0"/>
              </a:rPr>
              <a:t>的参数标识符。</a:t>
            </a:r>
            <a:endParaRPr lang="en-US" altLang="zh-CN" sz="2000" b="1" dirty="0">
              <a:latin typeface="Times New Roman" pitchFamily="18" charset="0"/>
              <a:cs typeface="Times New Roman" pitchFamily="18" charset="0"/>
            </a:endParaRPr>
          </a:p>
        </p:txBody>
      </p:sp>
      <p:sp>
        <p:nvSpPr>
          <p:cNvPr id="15" name="Text Box 9"/>
          <p:cNvSpPr txBox="1">
            <a:spLocks noChangeArrowheads="1"/>
          </p:cNvSpPr>
          <p:nvPr/>
        </p:nvSpPr>
        <p:spPr bwMode="auto">
          <a:xfrm>
            <a:off x="1043608" y="2060848"/>
            <a:ext cx="43924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3-17</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位乘法器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74749" y="2636912"/>
            <a:ext cx="4621387"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MULT4B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parameter  S=4;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input [S: 1] A, B;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TA, R;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 1] TB;</a:t>
            </a:r>
          </a:p>
          <a:p>
            <a:pPr eaLnBrk="0" hangingPunct="0"/>
            <a:r>
              <a:rPr kumimoji="1" lang="en-US" altLang="zh-CN" sz="2000" b="1" dirty="0">
                <a:solidFill>
                  <a:schemeClr val="tx1"/>
                </a:solidFill>
                <a:latin typeface="Times New Roman" pitchFamily="18" charset="0"/>
                <a:cs typeface="Times New Roman" pitchFamily="18" charset="0"/>
              </a:rPr>
              <a:t>        always @ (A or B)  begin </a:t>
            </a:r>
          </a:p>
          <a:p>
            <a:pPr eaLnBrk="0" hangingPunct="0"/>
            <a:r>
              <a:rPr kumimoji="1" lang="en-US" altLang="zh-CN" sz="2000" b="1" dirty="0">
                <a:solidFill>
                  <a:schemeClr val="tx1"/>
                </a:solidFill>
                <a:latin typeface="Times New Roman" pitchFamily="18" charset="0"/>
                <a:cs typeface="Times New Roman" pitchFamily="18" charset="0"/>
              </a:rPr>
              <a:t>           R=0; TA=A; TB=B;</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repeat</a:t>
            </a:r>
            <a:r>
              <a:rPr kumimoji="1" lang="en-US" altLang="zh-CN" sz="2000" b="1" dirty="0">
                <a:solidFill>
                  <a:schemeClr val="tx1"/>
                </a:solidFill>
                <a:latin typeface="Times New Roman" pitchFamily="18" charset="0"/>
                <a:cs typeface="Times New Roman" pitchFamily="18" charset="0"/>
              </a:rPr>
              <a:t> (S)   begin</a:t>
            </a:r>
          </a:p>
          <a:p>
            <a:pPr eaLnBrk="0" hangingPunct="0"/>
            <a:r>
              <a:rPr kumimoji="1" lang="en-US" altLang="zh-CN" sz="2000" b="1" dirty="0">
                <a:solidFill>
                  <a:schemeClr val="tx1"/>
                </a:solidFill>
                <a:latin typeface="Times New Roman" pitchFamily="18" charset="0"/>
                <a:cs typeface="Times New Roman" pitchFamily="18" charset="0"/>
              </a:rPr>
              <a:t>             if (TB[1])  begin  R=R+TA;  end</a:t>
            </a:r>
          </a:p>
          <a:p>
            <a:pPr eaLnBrk="0" hangingPunct="0"/>
            <a:r>
              <a:rPr kumimoji="1" lang="en-US" altLang="zh-CN" sz="2000" b="1" dirty="0">
                <a:solidFill>
                  <a:schemeClr val="tx1"/>
                </a:solidFill>
                <a:latin typeface="Times New Roman" pitchFamily="18" charset="0"/>
                <a:cs typeface="Times New Roman" pitchFamily="18" charset="0"/>
              </a:rPr>
              <a:t>                TA=TA&lt;&lt;1; TB=TB&gt;&gt;1;</a:t>
            </a:r>
          </a:p>
          <a:p>
            <a:pPr eaLnBrk="0" hangingPunct="0"/>
            <a:r>
              <a:rPr kumimoji="1" lang="en-US" altLang="zh-CN" sz="2000" b="1" dirty="0">
                <a:solidFill>
                  <a:schemeClr val="tx1"/>
                </a:solidFill>
                <a:latin typeface="Times New Roman" pitchFamily="18" charset="0"/>
                <a:cs typeface="Times New Roman" pitchFamily="18" charset="0"/>
              </a:rPr>
              <a:t>           end</a:t>
            </a:r>
          </a:p>
          <a:p>
            <a:pPr eaLnBrk="0" hangingPunct="0"/>
            <a:r>
              <a:rPr kumimoji="1" lang="en-US" altLang="zh-CN" sz="2000" b="1">
                <a:solidFill>
                  <a:schemeClr val="tx1"/>
                </a:solidFill>
                <a:latin typeface="Times New Roman" pitchFamily="18" charset="0"/>
                <a:cs typeface="Times New Roman" pitchFamily="18" charset="0"/>
              </a:rPr>
              <a:t>         end</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76</a:t>
            </a:fld>
            <a:endParaRPr lang="zh-CN" altLang="en-US" dirty="0"/>
          </a:p>
        </p:txBody>
      </p:sp>
    </p:spTree>
    <p:extLst>
      <p:ext uri="{BB962C8B-B14F-4D97-AF65-F5344CB8AC3E}">
        <p14:creationId xmlns:p14="http://schemas.microsoft.com/office/powerpoint/2010/main" val="73154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dissolve">
                                      <p:cBhvr>
                                        <p:cTn id="1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§3.4.7 while </a:t>
            </a:r>
            <a:r>
              <a:rPr lang="zh-CN" altLang="en-US" sz="2800" b="1" dirty="0">
                <a:solidFill>
                  <a:srgbClr val="000000"/>
                </a:solidFill>
                <a:latin typeface="Times New Roman" pitchFamily="18" charset="0"/>
                <a:cs typeface="Times New Roman" pitchFamily="18" charset="0"/>
              </a:rPr>
              <a:t>语句用法</a:t>
            </a:r>
          </a:p>
        </p:txBody>
      </p:sp>
      <p:sp>
        <p:nvSpPr>
          <p:cNvPr id="8" name="Rectangle 3"/>
          <p:cNvSpPr>
            <a:spLocks noChangeArrowheads="1"/>
          </p:cNvSpPr>
          <p:nvPr/>
        </p:nvSpPr>
        <p:spPr bwMode="auto">
          <a:xfrm>
            <a:off x="1259632" y="1080899"/>
            <a:ext cx="7664420" cy="9079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400" b="1" dirty="0">
                <a:solidFill>
                  <a:srgbClr val="000000"/>
                </a:solidFill>
                <a:latin typeface="Times New Roman" pitchFamily="18" charset="0"/>
                <a:cs typeface="Times New Roman" pitchFamily="18" charset="0"/>
              </a:rPr>
              <a:t>while (</a:t>
            </a:r>
            <a:r>
              <a:rPr kumimoji="1" lang="zh-CN" altLang="en-US" sz="2400" b="1" dirty="0">
                <a:solidFill>
                  <a:srgbClr val="000000"/>
                </a:solidFill>
                <a:latin typeface="Times New Roman" pitchFamily="18" charset="0"/>
                <a:cs typeface="Times New Roman" pitchFamily="18" charset="0"/>
              </a:rPr>
              <a:t>循环控制条件表达式</a:t>
            </a:r>
            <a:r>
              <a:rPr kumimoji="1" lang="en-US" altLang="zh-CN" sz="24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14" name="矩形 13"/>
          <p:cNvSpPr>
            <a:spLocks noChangeArrowheads="1"/>
          </p:cNvSpPr>
          <p:nvPr/>
        </p:nvSpPr>
        <p:spPr bwMode="auto">
          <a:xfrm>
            <a:off x="1259632" y="2420888"/>
            <a:ext cx="7504618"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首先根据“</a:t>
            </a:r>
            <a:r>
              <a:rPr lang="zh-CN" altLang="en-US" sz="2000" b="1" dirty="0">
                <a:solidFill>
                  <a:srgbClr val="FF0000"/>
                </a:solidFill>
                <a:latin typeface="Times New Roman" pitchFamily="18" charset="0"/>
                <a:cs typeface="Times New Roman" pitchFamily="18" charset="0"/>
              </a:rPr>
              <a:t>循环控制条件表达式</a:t>
            </a:r>
            <a:r>
              <a:rPr lang="zh-CN" altLang="en-US" sz="2000" b="1" dirty="0">
                <a:latin typeface="Times New Roman" pitchFamily="18" charset="0"/>
                <a:cs typeface="Times New Roman" pitchFamily="18" charset="0"/>
              </a:rPr>
              <a:t>”的计算所得，判断是否满足继续循环的条件，如果为真，</a:t>
            </a:r>
            <a:r>
              <a:rPr lang="zh-CN" altLang="en-US" sz="2000" b="1">
                <a:latin typeface="Times New Roman" pitchFamily="18" charset="0"/>
                <a:cs typeface="Times New Roman" pitchFamily="18" charset="0"/>
              </a:rPr>
              <a:t>执行一遍“循环体语句结构”</a:t>
            </a:r>
            <a:r>
              <a:rPr lang="zh-CN" altLang="en-US" sz="2000" b="1" dirty="0">
                <a:latin typeface="Times New Roman" pitchFamily="18" charset="0"/>
                <a:cs typeface="Times New Roman" pitchFamily="18" charset="0"/>
              </a:rPr>
              <a:t>中的所有语句；若为伪，即不满足循环表达式的条件，则结束循环。</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solidFill>
                  <a:srgbClr val="FF0000"/>
                </a:solidFill>
                <a:latin typeface="Times New Roman" pitchFamily="18" charset="0"/>
                <a:cs typeface="Times New Roman" pitchFamily="18" charset="0"/>
              </a:rPr>
              <a:t>必须在“循环体语句结构”中包含类似</a:t>
            </a:r>
            <a:r>
              <a:rPr lang="en-US" altLang="zh-CN" sz="2000" b="1" dirty="0">
                <a:solidFill>
                  <a:srgbClr val="FF0000"/>
                </a:solidFill>
                <a:latin typeface="Times New Roman" pitchFamily="18" charset="0"/>
                <a:cs typeface="Times New Roman" pitchFamily="18" charset="0"/>
              </a:rPr>
              <a:t>for</a:t>
            </a:r>
            <a:r>
              <a:rPr lang="zh-CN" altLang="en-US" sz="2000" b="1" dirty="0">
                <a:solidFill>
                  <a:srgbClr val="FF0000"/>
                </a:solidFill>
                <a:latin typeface="Times New Roman" pitchFamily="18" charset="0"/>
                <a:cs typeface="Times New Roman" pitchFamily="18" charset="0"/>
              </a:rPr>
              <a:t>语句的“循环控制变量增值表达式”，以便其计算结果在条件式中作比较。</a:t>
            </a:r>
            <a:endParaRPr lang="en-US" altLang="zh-CN" sz="2000" b="1" dirty="0">
              <a:solidFill>
                <a:srgbClr val="FF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77</a:t>
            </a:fld>
            <a:endParaRPr lang="zh-CN" altLang="en-US" dirty="0"/>
          </a:p>
        </p:txBody>
      </p:sp>
    </p:spTree>
    <p:extLst>
      <p:ext uri="{BB962C8B-B14F-4D97-AF65-F5344CB8AC3E}">
        <p14:creationId xmlns:p14="http://schemas.microsoft.com/office/powerpoint/2010/main" val="420648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dissolve">
                                      <p:cBhvr>
                                        <p:cTn id="12" dur="500"/>
                                        <p:tgtEl>
                                          <p:spTgt spid="14">
                                            <p:txEl>
                                              <p:pRg st="0" end="0"/>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dissolve">
                                      <p:cBhvr>
                                        <p:cTn id="1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§3.4.7 while </a:t>
            </a:r>
            <a:r>
              <a:rPr lang="zh-CN" altLang="en-US" sz="2800" b="1" dirty="0">
                <a:solidFill>
                  <a:srgbClr val="000000"/>
                </a:solidFill>
                <a:latin typeface="Times New Roman" pitchFamily="18" charset="0"/>
                <a:cs typeface="Times New Roman" pitchFamily="18" charset="0"/>
              </a:rPr>
              <a:t>语句用法</a:t>
            </a:r>
          </a:p>
        </p:txBody>
      </p:sp>
      <p:sp>
        <p:nvSpPr>
          <p:cNvPr id="8" name="Rectangle 3"/>
          <p:cNvSpPr>
            <a:spLocks noChangeArrowheads="1"/>
          </p:cNvSpPr>
          <p:nvPr/>
        </p:nvSpPr>
        <p:spPr bwMode="auto">
          <a:xfrm>
            <a:off x="1259632" y="1080899"/>
            <a:ext cx="7664420" cy="9079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400" b="1" dirty="0">
                <a:solidFill>
                  <a:srgbClr val="000000"/>
                </a:solidFill>
                <a:latin typeface="Times New Roman" pitchFamily="18" charset="0"/>
                <a:cs typeface="Times New Roman" pitchFamily="18" charset="0"/>
              </a:rPr>
              <a:t>while (</a:t>
            </a:r>
            <a:r>
              <a:rPr kumimoji="1" lang="zh-CN" altLang="en-US" sz="2400" b="1" dirty="0">
                <a:solidFill>
                  <a:srgbClr val="000000"/>
                </a:solidFill>
                <a:latin typeface="Times New Roman" pitchFamily="18" charset="0"/>
                <a:cs typeface="Times New Roman" pitchFamily="18" charset="0"/>
              </a:rPr>
              <a:t>循环控制条件表达式</a:t>
            </a:r>
            <a:r>
              <a:rPr kumimoji="1" lang="en-US" altLang="zh-CN" sz="24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15" name="Text Box 9"/>
          <p:cNvSpPr txBox="1">
            <a:spLocks noChangeArrowheads="1"/>
          </p:cNvSpPr>
          <p:nvPr/>
        </p:nvSpPr>
        <p:spPr bwMode="auto">
          <a:xfrm>
            <a:off x="1043608" y="2060848"/>
            <a:ext cx="43924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3-18</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4</a:t>
            </a:r>
            <a:r>
              <a:rPr kumimoji="1" lang="zh-CN" altLang="en-US" sz="2400" b="1" dirty="0">
                <a:solidFill>
                  <a:srgbClr val="F79646">
                    <a:lumMod val="50000"/>
                  </a:srgbClr>
                </a:solidFill>
                <a:latin typeface="Times New Roman" pitchFamily="18" charset="0"/>
                <a:cs typeface="Times New Roman" pitchFamily="18" charset="0"/>
              </a:rPr>
              <a:t>位乘法器</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74749" y="2636912"/>
            <a:ext cx="4837411"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MULT4B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parameter  S=4;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input [S: 1] A, B;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 1] BT, CT;</a:t>
            </a:r>
          </a:p>
          <a:p>
            <a:pPr eaLnBrk="0" hangingPunct="0"/>
            <a:r>
              <a:rPr kumimoji="1" lang="en-US" altLang="zh-CN" sz="2000" b="1" dirty="0">
                <a:solidFill>
                  <a:schemeClr val="tx1"/>
                </a:solidFill>
                <a:latin typeface="Times New Roman" pitchFamily="18" charset="0"/>
                <a:cs typeface="Times New Roman" pitchFamily="18" charset="0"/>
              </a:rPr>
              <a:t>    always @ (A or B)  begin </a:t>
            </a:r>
          </a:p>
          <a:p>
            <a:pPr eaLnBrk="0" hangingPunct="0"/>
            <a:r>
              <a:rPr kumimoji="1" lang="en-US" altLang="zh-CN" sz="2000" b="1" dirty="0">
                <a:solidFill>
                  <a:schemeClr val="tx1"/>
                </a:solidFill>
                <a:latin typeface="Times New Roman" pitchFamily="18" charset="0"/>
                <a:cs typeface="Times New Roman" pitchFamily="18" charset="0"/>
              </a:rPr>
              <a:t>         R=0; AT={{S{1'B0}}, A};</a:t>
            </a:r>
          </a:p>
          <a:p>
            <a:pPr eaLnBrk="0" hangingPunct="0"/>
            <a:r>
              <a:rPr kumimoji="1" lang="en-US" altLang="zh-CN" sz="2000" b="1" dirty="0">
                <a:solidFill>
                  <a:schemeClr val="tx1"/>
                </a:solidFill>
                <a:latin typeface="Times New Roman" pitchFamily="18" charset="0"/>
                <a:cs typeface="Times New Roman" pitchFamily="18" charset="0"/>
              </a:rPr>
              <a:t>           BT=B; CT=S;</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while</a:t>
            </a:r>
            <a:r>
              <a:rPr kumimoji="1" lang="en-US" altLang="zh-CN" sz="2000" b="1" dirty="0">
                <a:solidFill>
                  <a:schemeClr val="tx1"/>
                </a:solidFill>
                <a:latin typeface="Times New Roman" pitchFamily="18" charset="0"/>
                <a:cs typeface="Times New Roman" pitchFamily="18" charset="0"/>
              </a:rPr>
              <a:t> (CT&gt;0)   begin</a:t>
            </a:r>
          </a:p>
          <a:p>
            <a:pPr eaLnBrk="0" hangingPunct="0"/>
            <a:r>
              <a:rPr kumimoji="1" lang="en-US" altLang="zh-CN" sz="2000" b="1" dirty="0">
                <a:solidFill>
                  <a:schemeClr val="tx1"/>
                </a:solidFill>
                <a:latin typeface="Times New Roman" pitchFamily="18" charset="0"/>
                <a:cs typeface="Times New Roman" pitchFamily="18" charset="0"/>
              </a:rPr>
              <a:t>             if (BT[1])  R=R+AT;  else  R=R;</a:t>
            </a:r>
          </a:p>
          <a:p>
            <a:pPr eaLnBrk="0" hangingPunct="0"/>
            <a:r>
              <a:rPr kumimoji="1" lang="en-US" altLang="zh-CN" sz="2000" b="1" dirty="0">
                <a:solidFill>
                  <a:schemeClr val="tx1"/>
                </a:solidFill>
                <a:latin typeface="Times New Roman" pitchFamily="18" charset="0"/>
                <a:cs typeface="Times New Roman" pitchFamily="18" charset="0"/>
              </a:rPr>
              <a:t>begin  CT=CT-1; AT=AT&lt;&lt;1; BT=BT&gt;&gt;1;</a:t>
            </a:r>
          </a:p>
          <a:p>
            <a:pPr eaLnBrk="0" hangingPunct="0"/>
            <a:r>
              <a:rPr kumimoji="1" lang="en-US" altLang="zh-CN" sz="2000" b="1" dirty="0">
                <a:solidFill>
                  <a:schemeClr val="tx1"/>
                </a:solidFill>
                <a:latin typeface="Times New Roman" pitchFamily="18" charset="0"/>
                <a:cs typeface="Times New Roman" pitchFamily="18" charset="0"/>
              </a:rPr>
              <a:t>        end   </a:t>
            </a:r>
            <a:r>
              <a:rPr kumimoji="1" lang="en-US" altLang="zh-CN" sz="2000" b="1" dirty="0" err="1">
                <a:solidFill>
                  <a:schemeClr val="tx1"/>
                </a:solidFill>
                <a:latin typeface="Times New Roman" pitchFamily="18" charset="0"/>
                <a:cs typeface="Times New Roman" pitchFamily="18" charset="0"/>
              </a:rPr>
              <a:t>end</a:t>
            </a: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2" name="圆角矩形标注 1"/>
          <p:cNvSpPr/>
          <p:nvPr/>
        </p:nvSpPr>
        <p:spPr>
          <a:xfrm>
            <a:off x="6372200" y="4891795"/>
            <a:ext cx="2047796" cy="1224136"/>
          </a:xfrm>
          <a:prstGeom prst="wedgeRoundRectCallout">
            <a:avLst>
              <a:gd name="adj1" fmla="val -208775"/>
              <a:gd name="adj2" fmla="val 19019"/>
              <a:gd name="adj3" fmla="val 16667"/>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CT=CT-1</a:t>
            </a:r>
            <a:r>
              <a:rPr lang="zh-CN" altLang="en-US" sz="2000" b="1" dirty="0">
                <a:latin typeface="Times New Roman" pitchFamily="18" charset="0"/>
                <a:cs typeface="Times New Roman" pitchFamily="18" charset="0"/>
              </a:rPr>
              <a:t>作为“循环控制变量增量表达式”</a:t>
            </a:r>
            <a:endParaRPr lang="en-US" altLang="zh-CN" sz="2000" b="1" dirty="0">
              <a:latin typeface="Times New Roman" pitchFamily="18" charset="0"/>
              <a:cs typeface="Times New Roman" pitchFamily="18" charset="0"/>
            </a:endParaRPr>
          </a:p>
        </p:txBody>
      </p:sp>
      <p:sp>
        <p:nvSpPr>
          <p:cNvPr id="4" name="矩形 3"/>
          <p:cNvSpPr/>
          <p:nvPr/>
        </p:nvSpPr>
        <p:spPr>
          <a:xfrm>
            <a:off x="1907704" y="5445225"/>
            <a:ext cx="1224136" cy="2880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78</a:t>
            </a:fld>
            <a:endParaRPr lang="zh-CN" altLang="en-US" dirty="0"/>
          </a:p>
        </p:txBody>
      </p:sp>
    </p:spTree>
    <p:extLst>
      <p:ext uri="{BB962C8B-B14F-4D97-AF65-F5344CB8AC3E}">
        <p14:creationId xmlns:p14="http://schemas.microsoft.com/office/powerpoint/2010/main" val="806673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115616" y="1329783"/>
            <a:ext cx="7504618" cy="463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solidFill>
                  <a:srgbClr val="FF0000"/>
                </a:solidFill>
                <a:latin typeface="Times New Roman" pitchFamily="18" charset="0"/>
                <a:cs typeface="Times New Roman" pitchFamily="18" charset="0"/>
              </a:rPr>
              <a:t>软件语言</a:t>
            </a:r>
            <a:r>
              <a:rPr lang="zh-CN" altLang="en-US" sz="2400" b="1" dirty="0">
                <a:latin typeface="Times New Roman" pitchFamily="18" charset="0"/>
                <a:cs typeface="Times New Roman" pitchFamily="18" charset="0"/>
              </a:rPr>
              <a:t>中，只要时间允许，无论循环多少次都不会额外增加任何资源或成本。而</a:t>
            </a:r>
            <a:r>
              <a:rPr lang="zh-CN" altLang="en-US" sz="2400" b="1" dirty="0">
                <a:solidFill>
                  <a:srgbClr val="FF0000"/>
                </a:solidFill>
                <a:latin typeface="Times New Roman" pitchFamily="18" charset="0"/>
                <a:cs typeface="Times New Roman" pitchFamily="18" charset="0"/>
              </a:rPr>
              <a:t>硬件语言</a:t>
            </a:r>
            <a:r>
              <a:rPr lang="zh-CN" altLang="en-US" sz="2400" b="1" dirty="0">
                <a:latin typeface="Times New Roman" pitchFamily="18" charset="0"/>
                <a:cs typeface="Times New Roman" pitchFamily="18" charset="0"/>
              </a:rPr>
              <a:t>的循环语句，每多一次循环就要多加一个相应功能的硬件模块。因此，</a:t>
            </a:r>
            <a:r>
              <a:rPr lang="zh-CN" altLang="en-US" sz="2400" b="1" dirty="0">
                <a:solidFill>
                  <a:srgbClr val="0000FF"/>
                </a:solidFill>
                <a:latin typeface="Times New Roman" pitchFamily="18" charset="0"/>
                <a:cs typeface="Times New Roman" pitchFamily="18" charset="0"/>
              </a:rPr>
              <a:t>循环语句的使用要时刻关注逻辑资源的耗用量和利用率，以及可用资源的大小等因素，尽量要求性能与硬件成本成正比。</a:t>
            </a:r>
            <a:endParaRPr lang="en-US" altLang="zh-CN" sz="2400" b="1" dirty="0">
              <a:solidFill>
                <a:srgbClr val="0000FF"/>
              </a:solidFill>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基于</a:t>
            </a:r>
            <a:r>
              <a:rPr lang="zh-CN" altLang="en-US" sz="2400" b="1" dirty="0">
                <a:solidFill>
                  <a:srgbClr val="FF0000"/>
                </a:solidFill>
                <a:latin typeface="Times New Roman" pitchFamily="18" charset="0"/>
                <a:cs typeface="Times New Roman" pitchFamily="18" charset="0"/>
              </a:rPr>
              <a:t>软件语言</a:t>
            </a:r>
            <a:r>
              <a:rPr lang="zh-CN" altLang="en-US" sz="2400" b="1" dirty="0">
                <a:latin typeface="Times New Roman" pitchFamily="18" charset="0"/>
                <a:cs typeface="Times New Roman" pitchFamily="18" charset="0"/>
              </a:rPr>
              <a:t>的程序的优劣标准是程序的规范、整洁、短小精干或各类运算符号和函数的熟练运用等。基于</a:t>
            </a:r>
            <a:r>
              <a:rPr lang="zh-CN" altLang="en-US" sz="2400" b="1" dirty="0">
                <a:solidFill>
                  <a:srgbClr val="FF0000"/>
                </a:solidFill>
                <a:latin typeface="Times New Roman" pitchFamily="18" charset="0"/>
                <a:cs typeface="Times New Roman" pitchFamily="18" charset="0"/>
              </a:rPr>
              <a:t>硬件语言</a:t>
            </a:r>
            <a:r>
              <a:rPr lang="zh-CN" altLang="en-US" sz="2400" b="1" dirty="0">
                <a:latin typeface="Times New Roman" pitchFamily="18" charset="0"/>
                <a:cs typeface="Times New Roman" pitchFamily="18" charset="0"/>
              </a:rPr>
              <a:t>的程序的优劣标准是</a:t>
            </a:r>
            <a:r>
              <a:rPr lang="zh-CN" altLang="en-US" sz="2400" b="1" dirty="0">
                <a:solidFill>
                  <a:srgbClr val="0000FF"/>
                </a:solidFill>
                <a:latin typeface="Times New Roman" pitchFamily="18" charset="0"/>
                <a:cs typeface="Times New Roman" pitchFamily="18" charset="0"/>
              </a:rPr>
              <a:t>高性能、高速度和高资源利用率</a:t>
            </a:r>
            <a:r>
              <a:rPr lang="zh-CN" altLang="en-US" sz="2400" b="1" dirty="0">
                <a:latin typeface="Times New Roman" pitchFamily="18" charset="0"/>
                <a:cs typeface="Times New Roman" pitchFamily="18" charset="0"/>
              </a:rPr>
              <a:t>，与程序的表达形式通常没有关系。</a:t>
            </a:r>
            <a:endParaRPr lang="en-US" altLang="zh-CN" sz="2400" b="1" dirty="0">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79</a:t>
            </a:fld>
            <a:endParaRPr lang="zh-CN" altLang="en-US" dirty="0"/>
          </a:p>
        </p:txBody>
      </p:sp>
    </p:spTree>
    <p:extLst>
      <p:ext uri="{BB962C8B-B14F-4D97-AF65-F5344CB8AC3E}">
        <p14:creationId xmlns:p14="http://schemas.microsoft.com/office/powerpoint/2010/main" val="166135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矩形 13"/>
          <p:cNvSpPr/>
          <p:nvPr/>
        </p:nvSpPr>
        <p:spPr>
          <a:xfrm>
            <a:off x="1208856" y="5607586"/>
            <a:ext cx="7720642" cy="1044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矩形 6"/>
          <p:cNvSpPr>
            <a:spLocks noChangeArrowheads="1"/>
          </p:cNvSpPr>
          <p:nvPr/>
        </p:nvSpPr>
        <p:spPr bwMode="auto">
          <a:xfrm>
            <a:off x="1259633" y="3952220"/>
            <a:ext cx="75608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000" b="1" dirty="0">
                <a:solidFill>
                  <a:srgbClr val="0000FF"/>
                </a:solidFill>
                <a:latin typeface="Times New Roman" pitchFamily="18" charset="0"/>
                <a:cs typeface="Times New Roman" pitchFamily="18" charset="0"/>
              </a:rPr>
              <a:t>对端口名表中的端口进行定义</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端口关键词：</a:t>
            </a:r>
            <a:r>
              <a:rPr lang="en-US" altLang="zh-CN" sz="2000" b="1" dirty="0">
                <a:solidFill>
                  <a:srgbClr val="FF0000"/>
                </a:solidFill>
                <a:latin typeface="Times New Roman" pitchFamily="18" charset="0"/>
                <a:cs typeface="Times New Roman" pitchFamily="18" charset="0"/>
              </a:rPr>
              <a:t>input</a:t>
            </a:r>
            <a:r>
              <a:rPr lang="zh-CN" altLang="en-US" sz="2000" b="1" dirty="0">
                <a:latin typeface="Times New Roman" pitchFamily="18" charset="0"/>
                <a:cs typeface="Times New Roman" pitchFamily="18" charset="0"/>
              </a:rPr>
              <a:t>，</a:t>
            </a:r>
            <a:r>
              <a:rPr lang="en-US" altLang="zh-CN" sz="2000" b="1" dirty="0">
                <a:solidFill>
                  <a:srgbClr val="FF0000"/>
                </a:solidFill>
                <a:latin typeface="Times New Roman" pitchFamily="18" charset="0"/>
                <a:cs typeface="Times New Roman" pitchFamily="18" charset="0"/>
              </a:rPr>
              <a:t>output</a:t>
            </a:r>
            <a:r>
              <a:rPr lang="zh-CN" altLang="en-US" sz="2000" b="1" dirty="0">
                <a:latin typeface="Times New Roman" pitchFamily="18" charset="0"/>
                <a:cs typeface="Times New Roman" pitchFamily="18" charset="0"/>
              </a:rPr>
              <a:t>，</a:t>
            </a:r>
            <a:r>
              <a:rPr lang="en-US" altLang="zh-CN" sz="2000" b="1" dirty="0" err="1">
                <a:solidFill>
                  <a:srgbClr val="FF0000"/>
                </a:solidFill>
                <a:latin typeface="Times New Roman" pitchFamily="18" charset="0"/>
                <a:cs typeface="Times New Roman" pitchFamily="18" charset="0"/>
              </a:rPr>
              <a:t>inout</a:t>
            </a:r>
            <a:endParaRPr lang="en-US" altLang="zh-CN" sz="2000" b="1" dirty="0">
              <a:solidFill>
                <a:srgbClr val="FF0000"/>
              </a:solidFill>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端口关键词旁的端口名可以有多个，逗号分开，最后加分号。</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000" b="1" dirty="0">
                <a:latin typeface="Times New Roman" pitchFamily="18" charset="0"/>
                <a:cs typeface="Times New Roman" pitchFamily="18" charset="0"/>
              </a:rPr>
              <a:t>前三种描述了标量位，最后一种描述了逻辑矢量位。</a:t>
            </a:r>
            <a:endParaRPr lang="en-US" altLang="zh-CN" sz="2000" b="1" dirty="0">
              <a:latin typeface="Times New Roman" pitchFamily="18" charset="0"/>
              <a:cs typeface="Times New Roman" pitchFamily="18" charset="0"/>
            </a:endParaRPr>
          </a:p>
          <a:p>
            <a:pPr marL="0" indent="0">
              <a:spcBef>
                <a:spcPct val="0"/>
              </a:spcBef>
              <a:buNone/>
            </a:pPr>
            <a:r>
              <a:rPr kumimoji="1" lang="zh-CN" altLang="en-US" sz="2000" b="1" dirty="0">
                <a:latin typeface="Times New Roman" pitchFamily="18" charset="0"/>
                <a:cs typeface="Times New Roman" pitchFamily="18" charset="0"/>
              </a:rPr>
              <a:t>例</a:t>
            </a:r>
            <a:r>
              <a:rPr kumimoji="1" lang="en-US" altLang="zh-CN" sz="2000" b="1" dirty="0">
                <a:latin typeface="Times New Roman" pitchFamily="18" charset="0"/>
                <a:cs typeface="Times New Roman" pitchFamily="18" charset="0"/>
              </a:rPr>
              <a:t>:   </a:t>
            </a:r>
            <a:r>
              <a:rPr kumimoji="1" lang="en-US" altLang="zh-CN" sz="2000" b="1" dirty="0">
                <a:solidFill>
                  <a:prstClr val="black"/>
                </a:solidFill>
                <a:latin typeface="Times New Roman" pitchFamily="18" charset="0"/>
                <a:cs typeface="Times New Roman" pitchFamily="18" charset="0"/>
              </a:rPr>
              <a:t>output [3:0] C, D;</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定义两个</a:t>
            </a:r>
            <a:r>
              <a:rPr kumimoji="1" lang="en-US" altLang="zh-CN" sz="2000" b="1" dirty="0">
                <a:solidFill>
                  <a:schemeClr val="accent6">
                    <a:lumMod val="50000"/>
                  </a:schemeClr>
                </a:solidFill>
                <a:latin typeface="Times New Roman" pitchFamily="18" charset="0"/>
                <a:cs typeface="Times New Roman" pitchFamily="18" charset="0"/>
              </a:rPr>
              <a:t>4</a:t>
            </a:r>
            <a:r>
              <a:rPr kumimoji="1" lang="zh-CN" altLang="en-US" sz="2000" b="1" dirty="0">
                <a:solidFill>
                  <a:schemeClr val="accent6">
                    <a:lumMod val="50000"/>
                  </a:schemeClr>
                </a:solidFill>
                <a:latin typeface="Times New Roman" pitchFamily="18" charset="0"/>
                <a:cs typeface="Times New Roman" pitchFamily="18" charset="0"/>
              </a:rPr>
              <a:t>位位宽的总线端口输出信号</a:t>
            </a:r>
            <a:r>
              <a:rPr kumimoji="1" lang="en-US" altLang="zh-CN" sz="2000" b="1" dirty="0">
                <a:solidFill>
                  <a:schemeClr val="accent6">
                    <a:lumMod val="50000"/>
                  </a:schemeClr>
                </a:solidFill>
                <a:latin typeface="Times New Roman" pitchFamily="18" charset="0"/>
                <a:cs typeface="Times New Roman" pitchFamily="18" charset="0"/>
              </a:rPr>
              <a:t>				C[3:0]</a:t>
            </a:r>
            <a:r>
              <a:rPr kumimoji="1" lang="zh-CN" altLang="en-US" sz="2000" b="1" dirty="0">
                <a:solidFill>
                  <a:schemeClr val="accent6">
                    <a:lumMod val="50000"/>
                  </a:schemeClr>
                </a:solidFill>
                <a:latin typeface="Times New Roman" pitchFamily="18" charset="0"/>
                <a:cs typeface="Times New Roman" pitchFamily="18" charset="0"/>
              </a:rPr>
              <a:t>（等同于定义了四个单个位信号</a:t>
            </a:r>
            <a:r>
              <a:rPr kumimoji="1" lang="en-US" altLang="zh-CN" sz="2000" b="1" dirty="0">
                <a:solidFill>
                  <a:schemeClr val="accent6">
                    <a:lumMod val="50000"/>
                  </a:schemeClr>
                </a:solidFill>
                <a:latin typeface="Times New Roman" pitchFamily="18" charset="0"/>
                <a:cs typeface="Times New Roman" pitchFamily="18" charset="0"/>
              </a:rPr>
              <a:t>				C[3]</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C[2]</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C[1]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C[0]</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D[3:0]</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、端口语句、端口信号名和端口模式</a:t>
            </a:r>
          </a:p>
        </p:txBody>
      </p:sp>
      <p:sp>
        <p:nvSpPr>
          <p:cNvPr id="10" name="Rectangle 3"/>
          <p:cNvSpPr>
            <a:spLocks noChangeArrowheads="1"/>
          </p:cNvSpPr>
          <p:nvPr/>
        </p:nvSpPr>
        <p:spPr bwMode="auto">
          <a:xfrm>
            <a:off x="1115616" y="961271"/>
            <a:ext cx="7945357" cy="2769989"/>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input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输入端口</a:t>
            </a:r>
            <a:endParaRPr kumimoji="1" lang="en-US" altLang="zh-CN" sz="2400" b="1" dirty="0">
              <a:solidFill>
                <a:schemeClr val="accent6">
                  <a:lumMod val="50000"/>
                </a:schemeClr>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output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输出端口</a:t>
            </a:r>
            <a:endParaRPr kumimoji="1" lang="en-US" altLang="zh-CN" sz="2400" b="1" dirty="0">
              <a:solidFill>
                <a:schemeClr val="accent6">
                  <a:lumMod val="50000"/>
                </a:schemeClr>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inout</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双向端口</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input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多信号端口</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或总线端口</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逻辑矢量位</a:t>
            </a:r>
            <a:endParaRPr kumimoji="1" lang="en-US" altLang="zh-CN" sz="2400" b="1" dirty="0">
              <a:solidFill>
                <a:schemeClr val="accent6">
                  <a:lumMod val="50000"/>
                </a:schemeClr>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52605202"/>
              </p:ext>
            </p:extLst>
          </p:nvPr>
        </p:nvGraphicFramePr>
        <p:xfrm>
          <a:off x="7138087" y="921074"/>
          <a:ext cx="1394353" cy="1446970"/>
        </p:xfrm>
        <a:graphic>
          <a:graphicData uri="http://schemas.openxmlformats.org/presentationml/2006/ole">
            <mc:AlternateContent xmlns:mc="http://schemas.openxmlformats.org/markup-compatibility/2006">
              <mc:Choice xmlns:v="urn:schemas-microsoft-com:vml" Requires="v">
                <p:oleObj name="Equation" r:id="rId3" imgW="672840" imgH="698400" progId="Equation.DSMT4">
                  <p:embed/>
                </p:oleObj>
              </mc:Choice>
              <mc:Fallback>
                <p:oleObj name="Equation" r:id="rId3" imgW="672840" imgH="698400" progId="Equation.DSMT4">
                  <p:embed/>
                  <p:pic>
                    <p:nvPicPr>
                      <p:cNvPr id="2" name="对象 1"/>
                      <p:cNvPicPr/>
                      <p:nvPr/>
                    </p:nvPicPr>
                    <p:blipFill>
                      <a:blip r:embed="rId4"/>
                      <a:stretch>
                        <a:fillRect/>
                      </a:stretch>
                    </p:blipFill>
                    <p:spPr>
                      <a:xfrm>
                        <a:off x="7138087" y="921074"/>
                        <a:ext cx="1394353" cy="1446970"/>
                      </a:xfrm>
                      <a:prstGeom prst="rect">
                        <a:avLst/>
                      </a:prstGeom>
                    </p:spPr>
                  </p:pic>
                </p:oleObj>
              </mc:Fallback>
            </mc:AlternateContent>
          </a:graphicData>
        </a:graphic>
      </p:graphicFrame>
      <p:sp>
        <p:nvSpPr>
          <p:cNvPr id="3" name="TextBox 2"/>
          <p:cNvSpPr txBox="1"/>
          <p:nvPr/>
        </p:nvSpPr>
        <p:spPr>
          <a:xfrm>
            <a:off x="1403648" y="3232140"/>
            <a:ext cx="1512168" cy="430887"/>
          </a:xfrm>
          <a:prstGeom prst="rect">
            <a:avLst/>
          </a:prstGeom>
          <a:noFill/>
        </p:spPr>
        <p:txBody>
          <a:bodyPr wrap="square" rtlCol="0">
            <a:spAutoFit/>
          </a:bodyPr>
          <a:lstStyle/>
          <a:p>
            <a:r>
              <a:rPr lang="zh-CN" altLang="en-US" sz="2200" b="1" dirty="0">
                <a:solidFill>
                  <a:srgbClr val="0000FF"/>
                </a:solidFill>
              </a:rPr>
              <a:t>最高位数</a:t>
            </a:r>
          </a:p>
        </p:txBody>
      </p:sp>
      <p:cxnSp>
        <p:nvCxnSpPr>
          <p:cNvPr id="5" name="直接箭头连接符 4"/>
          <p:cNvCxnSpPr/>
          <p:nvPr/>
        </p:nvCxnSpPr>
        <p:spPr>
          <a:xfrm flipV="1">
            <a:off x="2339752" y="2902878"/>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1800" y="3232140"/>
            <a:ext cx="1512168" cy="430887"/>
          </a:xfrm>
          <a:prstGeom prst="rect">
            <a:avLst/>
          </a:prstGeom>
          <a:noFill/>
        </p:spPr>
        <p:txBody>
          <a:bodyPr wrap="square" rtlCol="0">
            <a:spAutoFit/>
          </a:bodyPr>
          <a:lstStyle/>
          <a:p>
            <a:r>
              <a:rPr lang="zh-CN" altLang="en-US" sz="2200" b="1" dirty="0">
                <a:solidFill>
                  <a:srgbClr val="0000FF"/>
                </a:solidFill>
              </a:rPr>
              <a:t>最低位数</a:t>
            </a:r>
          </a:p>
        </p:txBody>
      </p:sp>
      <p:cxnSp>
        <p:nvCxnSpPr>
          <p:cNvPr id="12" name="直接箭头连接符 11"/>
          <p:cNvCxnSpPr/>
          <p:nvPr/>
        </p:nvCxnSpPr>
        <p:spPr>
          <a:xfrm flipV="1">
            <a:off x="3131840" y="2902878"/>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dirty="0"/>
          </a:p>
        </p:txBody>
      </p:sp>
    </p:spTree>
    <p:extLst>
      <p:ext uri="{BB962C8B-B14F-4D97-AF65-F5344CB8AC3E}">
        <p14:creationId xmlns:p14="http://schemas.microsoft.com/office/powerpoint/2010/main" val="26301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dissolve">
                                      <p:cBhvr>
                                        <p:cTn id="32" dur="500"/>
                                        <p:tgtEl>
                                          <p:spTgt spid="19">
                                            <p:txEl>
                                              <p:pRg st="0" end="0"/>
                                            </p:txEl>
                                          </p:spTgt>
                                        </p:tgtEl>
                                      </p:cBhvr>
                                    </p:animEffect>
                                  </p:childTnLst>
                                </p:cTn>
                              </p:par>
                            </p:childTnLst>
                          </p:cTn>
                        </p:par>
                        <p:par>
                          <p:cTn id="33" fill="hold">
                            <p:stCondLst>
                              <p:cond delay="2000"/>
                            </p:stCondLst>
                            <p:childTnLst>
                              <p:par>
                                <p:cTn id="34" presetID="9" presetClass="entr" presetSubtype="0" fill="hold" nodeType="after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dissolve">
                                      <p:cBhvr>
                                        <p:cTn id="36" dur="500"/>
                                        <p:tgtEl>
                                          <p:spTgt spid="19">
                                            <p:txEl>
                                              <p:pRg st="1" end="1"/>
                                            </p:txEl>
                                          </p:spTgt>
                                        </p:tgtEl>
                                      </p:cBhvr>
                                    </p:animEffect>
                                  </p:childTnLst>
                                </p:cTn>
                              </p:par>
                            </p:childTnLst>
                          </p:cTn>
                        </p:par>
                        <p:par>
                          <p:cTn id="37" fill="hold">
                            <p:stCondLst>
                              <p:cond delay="2500"/>
                            </p:stCondLst>
                            <p:childTnLst>
                              <p:par>
                                <p:cTn id="38" presetID="9" presetClass="entr" presetSubtype="0" fill="hold" nodeType="afterEffect">
                                  <p:stCondLst>
                                    <p:cond delay="0"/>
                                  </p:stCondLst>
                                  <p:childTnLst>
                                    <p:set>
                                      <p:cBhvr>
                                        <p:cTn id="39" dur="1" fill="hold">
                                          <p:stCondLst>
                                            <p:cond delay="0"/>
                                          </p:stCondLst>
                                        </p:cTn>
                                        <p:tgtEl>
                                          <p:spTgt spid="19">
                                            <p:txEl>
                                              <p:pRg st="2" end="2"/>
                                            </p:txEl>
                                          </p:spTgt>
                                        </p:tgtEl>
                                        <p:attrNameLst>
                                          <p:attrName>style.visibility</p:attrName>
                                        </p:attrNameLst>
                                      </p:cBhvr>
                                      <p:to>
                                        <p:strVal val="visible"/>
                                      </p:to>
                                    </p:set>
                                    <p:animEffect transition="in" filter="dissolve">
                                      <p:cBhvr>
                                        <p:cTn id="40" dur="500"/>
                                        <p:tgtEl>
                                          <p:spTgt spid="19">
                                            <p:txEl>
                                              <p:pRg st="2" end="2"/>
                                            </p:txEl>
                                          </p:spTgt>
                                        </p:tgtEl>
                                      </p:cBhvr>
                                    </p:animEffect>
                                  </p:childTnLst>
                                </p:cTn>
                              </p:par>
                            </p:childTnLst>
                          </p:cTn>
                        </p:par>
                        <p:par>
                          <p:cTn id="41" fill="hold">
                            <p:stCondLst>
                              <p:cond delay="3000"/>
                            </p:stCondLst>
                            <p:childTnLst>
                              <p:par>
                                <p:cTn id="42" presetID="9" presetClass="entr" presetSubtype="0" fill="hold" nodeType="afterEffect">
                                  <p:stCondLst>
                                    <p:cond delay="0"/>
                                  </p:stCondLst>
                                  <p:childTnLst>
                                    <p:set>
                                      <p:cBhvr>
                                        <p:cTn id="43" dur="1" fill="hold">
                                          <p:stCondLst>
                                            <p:cond delay="0"/>
                                          </p:stCondLst>
                                        </p:cTn>
                                        <p:tgtEl>
                                          <p:spTgt spid="19">
                                            <p:txEl>
                                              <p:pRg st="3" end="3"/>
                                            </p:txEl>
                                          </p:spTgt>
                                        </p:tgtEl>
                                        <p:attrNameLst>
                                          <p:attrName>style.visibility</p:attrName>
                                        </p:attrNameLst>
                                      </p:cBhvr>
                                      <p:to>
                                        <p:strVal val="visible"/>
                                      </p:to>
                                    </p:set>
                                    <p:animEffect transition="in" filter="dissolve">
                                      <p:cBhvr>
                                        <p:cTn id="44" dur="500"/>
                                        <p:tgtEl>
                                          <p:spTgt spid="19">
                                            <p:txEl>
                                              <p:pRg st="3" end="3"/>
                                            </p:txEl>
                                          </p:spTgt>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xEl>
                                              <p:pRg st="4" end="4"/>
                                            </p:txEl>
                                          </p:spTgt>
                                        </p:tgtEl>
                                        <p:attrNameLst>
                                          <p:attrName>style.visibility</p:attrName>
                                        </p:attrNameLst>
                                      </p:cBhvr>
                                      <p:to>
                                        <p:strVal val="visible"/>
                                      </p:to>
                                    </p:set>
                                    <p:animEffect transition="in" filter="fade">
                                      <p:cBhvr>
                                        <p:cTn id="51"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3"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2EE4C21B-1672-9883-70DC-EC07F49B8767}"/>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F3350594-FE6F-3DAA-A123-0C138F1D1DD6}"/>
              </a:ext>
            </a:extLst>
          </p:cNvPr>
          <p:cNvSpPr>
            <a:spLocks noChangeArrowheads="1"/>
          </p:cNvSpPr>
          <p:nvPr/>
        </p:nvSpPr>
        <p:spPr bwMode="auto">
          <a:xfrm>
            <a:off x="1115616" y="908720"/>
            <a:ext cx="7573714" cy="2875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用</a:t>
            </a:r>
            <a:r>
              <a:rPr lang="en-US" altLang="zh-CN" sz="2400" b="1" dirty="0">
                <a:latin typeface="Times New Roman" pitchFamily="18" charset="0"/>
                <a:cs typeface="Times New Roman" pitchFamily="18" charset="0"/>
              </a:rPr>
              <a:t>Verilog</a:t>
            </a:r>
            <a:r>
              <a:rPr lang="zh-CN" altLang="en-US" sz="2400" b="1" dirty="0">
                <a:solidFill>
                  <a:srgbClr val="FF0000"/>
                </a:solidFill>
                <a:latin typeface="Times New Roman" pitchFamily="18" charset="0"/>
                <a:cs typeface="Times New Roman" pitchFamily="18" charset="0"/>
              </a:rPr>
              <a:t>设计</a:t>
            </a:r>
            <a:r>
              <a:rPr lang="zh-CN" altLang="en-US" sz="2400" b="1" dirty="0">
                <a:latin typeface="Times New Roman" pitchFamily="18" charset="0"/>
                <a:cs typeface="Times New Roman" pitchFamily="18" charset="0"/>
              </a:rPr>
              <a:t>逻辑电路时，尽量避免使用</a:t>
            </a:r>
            <a:endParaRPr lang="en-US" altLang="zh-CN" sz="2400" b="1" dirty="0">
              <a:latin typeface="Times New Roman" pitchFamily="18" charset="0"/>
              <a:cs typeface="Times New Roman" pitchFamily="18" charset="0"/>
            </a:endParaRPr>
          </a:p>
          <a:p>
            <a:pPr marL="720000" eaLnBrk="1" hangingPunct="1">
              <a:lnSpc>
                <a:spcPct val="120000"/>
              </a:lnSpc>
              <a:spcBef>
                <a:spcPts val="0"/>
              </a:spcBef>
              <a:spcAft>
                <a:spcPts val="600"/>
              </a:spcAft>
              <a:buClr>
                <a:schemeClr val="tx1"/>
              </a:buClr>
              <a:buFont typeface="Arial" panose="020B0604020202020204" pitchFamily="34" charset="0"/>
              <a:buChar char="•"/>
            </a:pPr>
            <a:r>
              <a:rPr lang="en-US" altLang="zh-CN" sz="2000" b="1" dirty="0">
                <a:latin typeface="Times New Roman" pitchFamily="18" charset="0"/>
                <a:cs typeface="Times New Roman" pitchFamily="18" charset="0"/>
              </a:rPr>
              <a:t>for</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while</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repeat</a:t>
            </a:r>
          </a:p>
          <a:p>
            <a:pPr marL="720000" eaLnBrk="1" hangingPunct="1">
              <a:lnSpc>
                <a:spcPct val="12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上述语句更接近计算机软件程序的设计思维（串行），而非硬件描述的思维方式（并行）</a:t>
            </a:r>
            <a:endParaRPr lang="en-US" altLang="zh-CN" sz="2000" b="1" dirty="0">
              <a:latin typeface="Times New Roman" pitchFamily="18" charset="0"/>
              <a:cs typeface="Times New Roman" pitchFamily="18" charset="0"/>
            </a:endParaRPr>
          </a:p>
          <a:p>
            <a:pPr marL="720000" eaLnBrk="1" hangingPunct="1">
              <a:lnSpc>
                <a:spcPct val="120000"/>
              </a:lnSpc>
              <a:spcBef>
                <a:spcPts val="0"/>
              </a:spcBef>
              <a:spcAft>
                <a:spcPts val="1800"/>
              </a:spcAft>
              <a:buClr>
                <a:schemeClr val="tx1"/>
              </a:buClr>
              <a:buFont typeface="Arial" panose="020B0604020202020204" pitchFamily="34" charset="0"/>
              <a:buChar char="•"/>
            </a:pPr>
            <a:r>
              <a:rPr lang="zh-CN" altLang="en-US" sz="2000" b="1" dirty="0">
                <a:latin typeface="Times New Roman" pitchFamily="18" charset="0"/>
                <a:cs typeface="Times New Roman" pitchFamily="18" charset="0"/>
              </a:rPr>
              <a:t>虽然上述语句描述的代码往往也可以综合，但代价通常较大</a:t>
            </a:r>
            <a:endParaRPr lang="en-US" altLang="zh-CN" sz="2000" b="1" dirty="0">
              <a:latin typeface="Times New Roman" pitchFamily="18" charset="0"/>
              <a:cs typeface="Times New Roman" pitchFamily="18" charset="0"/>
            </a:endParaRPr>
          </a:p>
          <a:p>
            <a:pPr marL="342000"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通常在</a:t>
            </a:r>
            <a:r>
              <a:rPr lang="en-US" altLang="zh-CN" sz="2400" b="1" dirty="0">
                <a:latin typeface="Times New Roman" pitchFamily="18" charset="0"/>
                <a:cs typeface="Times New Roman" pitchFamily="18" charset="0"/>
              </a:rPr>
              <a:t>Verilog</a:t>
            </a:r>
            <a:r>
              <a:rPr lang="zh-CN" altLang="en-US" sz="2400" b="1" dirty="0">
                <a:solidFill>
                  <a:srgbClr val="FF0000"/>
                </a:solidFill>
                <a:latin typeface="Times New Roman" pitchFamily="18" charset="0"/>
                <a:cs typeface="Times New Roman" pitchFamily="18" charset="0"/>
              </a:rPr>
              <a:t>验证</a:t>
            </a:r>
            <a:r>
              <a:rPr lang="zh-CN" altLang="en-US" sz="2400" b="1" dirty="0">
                <a:latin typeface="Times New Roman" pitchFamily="18" charset="0"/>
                <a:cs typeface="Times New Roman" pitchFamily="18" charset="0"/>
              </a:rPr>
              <a:t>中才使用</a:t>
            </a:r>
            <a:endParaRPr lang="en-US" altLang="zh-CN" sz="2400" b="1" dirty="0">
              <a:latin typeface="Times New Roman" pitchFamily="18" charset="0"/>
              <a:cs typeface="Times New Roman" pitchFamily="18" charset="0"/>
            </a:endParaRPr>
          </a:p>
        </p:txBody>
      </p:sp>
      <p:sp>
        <p:nvSpPr>
          <p:cNvPr id="4" name="灯片编号占位符 5">
            <a:extLst>
              <a:ext uri="{FF2B5EF4-FFF2-40B4-BE49-F238E27FC236}">
                <a16:creationId xmlns:a16="http://schemas.microsoft.com/office/drawing/2014/main" id="{7BB01E20-2CF9-D4EA-15C6-4FCAF079C1E5}"/>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80</a:t>
            </a:fld>
            <a:endParaRPr lang="zh-CN" altLang="en-US" dirty="0"/>
          </a:p>
        </p:txBody>
      </p:sp>
      <p:sp>
        <p:nvSpPr>
          <p:cNvPr id="2" name="Rectangle 2">
            <a:extLst>
              <a:ext uri="{FF2B5EF4-FFF2-40B4-BE49-F238E27FC236}">
                <a16:creationId xmlns:a16="http://schemas.microsoft.com/office/drawing/2014/main" id="{EE0B8E46-BF52-4FA1-36FD-53FA7AB76134}"/>
              </a:ext>
            </a:extLst>
          </p:cNvPr>
          <p:cNvSpPr>
            <a:spLocks noGrp="1" noChangeArrowheads="1"/>
          </p:cNvSpPr>
          <p:nvPr/>
        </p:nvSpPr>
        <p:spPr bwMode="auto">
          <a:xfrm>
            <a:off x="1174749" y="260648"/>
            <a:ext cx="7573715"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b="1" dirty="0">
                <a:solidFill>
                  <a:srgbClr val="0070C0"/>
                </a:solidFill>
                <a:latin typeface="Times New Roman" pitchFamily="18" charset="0"/>
                <a:cs typeface="Times New Roman" pitchFamily="18" charset="0"/>
              </a:rPr>
              <a:t>循环语句的使用注意事项</a:t>
            </a:r>
          </a:p>
        </p:txBody>
      </p:sp>
      <p:sp>
        <p:nvSpPr>
          <p:cNvPr id="3" name="Text Box 9">
            <a:extLst>
              <a:ext uri="{FF2B5EF4-FFF2-40B4-BE49-F238E27FC236}">
                <a16:creationId xmlns:a16="http://schemas.microsoft.com/office/drawing/2014/main" id="{DF2D85FB-8519-5A57-E1BF-5655C0ED6695}"/>
              </a:ext>
            </a:extLst>
          </p:cNvPr>
          <p:cNvSpPr txBox="1">
            <a:spLocks noChangeArrowheads="1"/>
          </p:cNvSpPr>
          <p:nvPr/>
        </p:nvSpPr>
        <p:spPr bwMode="auto">
          <a:xfrm>
            <a:off x="1115616" y="3933056"/>
            <a:ext cx="756084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32</a:t>
            </a:r>
            <a:r>
              <a:rPr lang="zh-CN" altLang="en-US" sz="2800" b="1" dirty="0">
                <a:solidFill>
                  <a:srgbClr val="C0504D">
                    <a:lumMod val="75000"/>
                  </a:srgbClr>
                </a:solidFill>
                <a:latin typeface="Times New Roman" pitchFamily="18" charset="0"/>
                <a:cs typeface="Times New Roman" pitchFamily="18" charset="0"/>
              </a:rPr>
              <a:t>位乘法器的常规写法</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200" b="1" dirty="0">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5" name="Text Box 9">
            <a:extLst>
              <a:ext uri="{FF2B5EF4-FFF2-40B4-BE49-F238E27FC236}">
                <a16:creationId xmlns:a16="http://schemas.microsoft.com/office/drawing/2014/main" id="{1EA3D96F-2CD4-6318-0A96-BF85F82A2615}"/>
              </a:ext>
            </a:extLst>
          </p:cNvPr>
          <p:cNvSpPr txBox="1">
            <a:spLocks noChangeArrowheads="1"/>
          </p:cNvSpPr>
          <p:nvPr/>
        </p:nvSpPr>
        <p:spPr bwMode="auto">
          <a:xfrm>
            <a:off x="1173457" y="4581128"/>
            <a:ext cx="7286975" cy="193899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MULT32A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parameter  S=32;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[S: 1] A, B;   </a:t>
            </a:r>
          </a:p>
          <a:p>
            <a:pPr eaLnBrk="0" hangingPunct="0"/>
            <a:r>
              <a:rPr kumimoji="1" lang="en-US" altLang="zh-CN" sz="2000" b="1" dirty="0">
                <a:solidFill>
                  <a:srgbClr val="000000"/>
                </a:solidFill>
                <a:latin typeface="Times New Roman" pitchFamily="18" charset="0"/>
                <a:cs typeface="Times New Roman" pitchFamily="18" charset="0"/>
              </a:rPr>
              <a:t>    assign R=A*B</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2010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dissolve">
                                      <p:cBhvr>
                                        <p:cTn id="20" dur="500"/>
                                        <p:tgtEl>
                                          <p:spTgt spid="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dissolve">
                                      <p:cBhvr>
                                        <p:cTn id="25" dur="500"/>
                                        <p:tgtEl>
                                          <p:spTgt spid="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§3.4.8 parameter</a:t>
            </a:r>
            <a:r>
              <a:rPr lang="zh-CN" altLang="en-US" sz="2800" b="1" dirty="0">
                <a:solidFill>
                  <a:srgbClr val="000000"/>
                </a:solidFill>
                <a:latin typeface="Times New Roman" pitchFamily="18" charset="0"/>
                <a:cs typeface="Times New Roman" pitchFamily="18" charset="0"/>
              </a:rPr>
              <a:t>的参数传递功能</a:t>
            </a:r>
          </a:p>
        </p:txBody>
      </p:sp>
      <p:sp>
        <p:nvSpPr>
          <p:cNvPr id="9" name="矩形 8"/>
          <p:cNvSpPr>
            <a:spLocks noChangeArrowheads="1"/>
          </p:cNvSpPr>
          <p:nvPr/>
        </p:nvSpPr>
        <p:spPr bwMode="auto">
          <a:xfrm>
            <a:off x="1259632" y="1035835"/>
            <a:ext cx="7504618" cy="174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1200"/>
              </a:spcAft>
              <a:buClr>
                <a:schemeClr val="tx1"/>
              </a:buClr>
              <a:buNone/>
            </a:pPr>
            <a:r>
              <a:rPr lang="en-US" altLang="zh-CN" sz="2400" b="1" dirty="0">
                <a:solidFill>
                  <a:srgbClr val="0000FF"/>
                </a:solidFill>
                <a:latin typeface="Times New Roman" pitchFamily="18" charset="0"/>
                <a:cs typeface="Times New Roman" pitchFamily="18" charset="0"/>
              </a:rPr>
              <a:t>parameter</a:t>
            </a:r>
            <a:r>
              <a:rPr lang="zh-CN" altLang="en-US" sz="2400" b="1" dirty="0">
                <a:solidFill>
                  <a:srgbClr val="0000FF"/>
                </a:solidFill>
                <a:latin typeface="Times New Roman" pitchFamily="18" charset="0"/>
                <a:cs typeface="Times New Roman" pitchFamily="18" charset="0"/>
              </a:rPr>
              <a:t>的用途</a:t>
            </a:r>
            <a:r>
              <a:rPr lang="zh-CN" altLang="en-US" sz="2400" b="1" dirty="0">
                <a:latin typeface="Times New Roman" pitchFamily="18" charset="0"/>
                <a:cs typeface="Times New Roman" pitchFamily="18" charset="0"/>
                <a:sym typeface="Wingdings" panose="05000000000000000000" pitchFamily="2" charset="2"/>
              </a:rPr>
              <a:t>：</a:t>
            </a:r>
            <a:endParaRPr lang="en-US" altLang="zh-CN" sz="2400" b="1" dirty="0">
              <a:latin typeface="Times New Roman" pitchFamily="18" charset="0"/>
              <a:cs typeface="Times New Roman" pitchFamily="18" charset="0"/>
              <a:sym typeface="Wingdings" panose="05000000000000000000" pitchFamily="2" charset="2"/>
            </a:endParaRPr>
          </a:p>
          <a:p>
            <a:pPr marL="457200" indent="-457200" eaLnBrk="1" hangingPunct="1">
              <a:lnSpc>
                <a:spcPct val="110000"/>
              </a:lnSpc>
              <a:spcBef>
                <a:spcPts val="0"/>
              </a:spcBef>
              <a:spcAft>
                <a:spcPts val="600"/>
              </a:spcAft>
              <a:buClr>
                <a:schemeClr val="tx1"/>
              </a:buClr>
              <a:buFont typeface="+mj-lt"/>
              <a:buAutoNum type="alphaLcParenR"/>
            </a:pPr>
            <a:r>
              <a:rPr lang="zh-CN" altLang="en-US" sz="2000" b="1" dirty="0">
                <a:latin typeface="Times New Roman" pitchFamily="18" charset="0"/>
                <a:cs typeface="Times New Roman" pitchFamily="18" charset="0"/>
                <a:sym typeface="Wingdings" panose="05000000000000000000" pitchFamily="2" charset="2"/>
              </a:rPr>
              <a:t>用标识符</a:t>
            </a:r>
            <a:r>
              <a:rPr lang="zh-CN" altLang="en-US" sz="2000" b="1" dirty="0">
                <a:solidFill>
                  <a:srgbClr val="FF0000"/>
                </a:solidFill>
                <a:latin typeface="Times New Roman" pitchFamily="18" charset="0"/>
                <a:cs typeface="Times New Roman" pitchFamily="18" charset="0"/>
                <a:sym typeface="Wingdings" panose="05000000000000000000" pitchFamily="2" charset="2"/>
              </a:rPr>
              <a:t>定义一些常数</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a:p>
            <a:pPr marL="457200" indent="-457200" eaLnBrk="1" hangingPunct="1">
              <a:lnSpc>
                <a:spcPct val="110000"/>
              </a:lnSpc>
              <a:spcBef>
                <a:spcPts val="0"/>
              </a:spcBef>
              <a:spcAft>
                <a:spcPts val="600"/>
              </a:spcAft>
              <a:buClr>
                <a:schemeClr val="tx1"/>
              </a:buClr>
              <a:buFont typeface="+mj-lt"/>
              <a:buAutoNum type="alphaLcParenR"/>
            </a:pPr>
            <a:r>
              <a:rPr lang="zh-CN" altLang="en-US" sz="2000" b="1" dirty="0">
                <a:latin typeface="Times New Roman" pitchFamily="18" charset="0"/>
                <a:cs typeface="Times New Roman" pitchFamily="18" charset="0"/>
              </a:rPr>
              <a:t>通过</a:t>
            </a:r>
            <a:r>
              <a:rPr lang="en-US" altLang="zh-CN" sz="2000" b="1" dirty="0">
                <a:latin typeface="Times New Roman" pitchFamily="18" charset="0"/>
                <a:cs typeface="Times New Roman" pitchFamily="18" charset="0"/>
              </a:rPr>
              <a:t> </a:t>
            </a:r>
            <a:r>
              <a:rPr lang="zh-CN" altLang="en-US" sz="2000" b="1" dirty="0">
                <a:latin typeface="Times New Roman" pitchFamily="18" charset="0"/>
                <a:cs typeface="Times New Roman" pitchFamily="18" charset="0"/>
              </a:rPr>
              <a:t>例化语句来</a:t>
            </a:r>
            <a:r>
              <a:rPr lang="zh-CN" altLang="en-US" sz="2000" b="1" dirty="0">
                <a:solidFill>
                  <a:srgbClr val="FF0000"/>
                </a:solidFill>
                <a:latin typeface="Times New Roman" pitchFamily="18" charset="0"/>
                <a:cs typeface="Times New Roman" pitchFamily="18" charset="0"/>
              </a:rPr>
              <a:t>传递参数</a:t>
            </a:r>
            <a:r>
              <a:rPr lang="zh-CN" altLang="en-US" sz="2000" b="1" dirty="0">
                <a:latin typeface="Times New Roman" pitchFamily="18" charset="0"/>
                <a:cs typeface="Times New Roman" pitchFamily="18" charset="0"/>
              </a:rPr>
              <a:t>，以便仅通过上层设计中的相关参数的改变来轻易地改变底层电路的结构功能与逻辑规模。</a:t>
            </a:r>
            <a:r>
              <a:rPr lang="en-US" altLang="zh-CN" sz="2000" b="1" dirty="0">
                <a:latin typeface="Times New Roman" pitchFamily="18" charset="0"/>
                <a:cs typeface="Times New Roman" pitchFamily="18" charset="0"/>
              </a:rPr>
              <a:t>                                </a:t>
            </a:r>
          </a:p>
        </p:txBody>
      </p:sp>
      <p:sp>
        <p:nvSpPr>
          <p:cNvPr id="14" name="Rectangle 3"/>
          <p:cNvSpPr>
            <a:spLocks noChangeArrowheads="1"/>
          </p:cNvSpPr>
          <p:nvPr/>
        </p:nvSpPr>
        <p:spPr bwMode="auto">
          <a:xfrm>
            <a:off x="1043608" y="3674060"/>
            <a:ext cx="7992887" cy="1092607"/>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000" b="1" dirty="0">
                <a:solidFill>
                  <a:srgbClr val="000000"/>
                </a:solidFill>
                <a:latin typeface="Times New Roman" pitchFamily="18" charset="0"/>
                <a:cs typeface="Times New Roman" pitchFamily="18" charset="0"/>
              </a:rPr>
              <a:t>module  </a:t>
            </a:r>
            <a:r>
              <a:rPr kumimoji="1" lang="zh-CN" altLang="en-US" sz="2000" b="1" dirty="0">
                <a:solidFill>
                  <a:srgbClr val="000000"/>
                </a:solidFill>
                <a:latin typeface="Times New Roman" pitchFamily="18" charset="0"/>
                <a:cs typeface="Times New Roman" pitchFamily="18" charset="0"/>
              </a:rPr>
              <a:t>模块名   </a:t>
            </a:r>
            <a:r>
              <a:rPr kumimoji="1" lang="en-US" altLang="zh-CN" sz="2000" b="1" dirty="0">
                <a:solidFill>
                  <a:srgbClr val="000000"/>
                </a:solidFill>
                <a:latin typeface="Times New Roman" pitchFamily="18" charset="0"/>
                <a:cs typeface="Times New Roman" pitchFamily="18" charset="0"/>
              </a:rPr>
              <a:t># (parameter </a:t>
            </a:r>
            <a:r>
              <a:rPr kumimoji="1" lang="zh-CN" altLang="en-US" sz="2000" b="1" dirty="0">
                <a:solidFill>
                  <a:srgbClr val="000000"/>
                </a:solidFill>
                <a:latin typeface="Times New Roman" pitchFamily="18" charset="0"/>
                <a:cs typeface="Times New Roman" pitchFamily="18" charset="0"/>
              </a:rPr>
              <a:t>参数名</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参数名</a:t>
            </a:r>
            <a:r>
              <a:rPr kumimoji="1" lang="en-US" altLang="zh-CN" sz="2000" b="1" dirty="0">
                <a:solidFill>
                  <a:srgbClr val="000000"/>
                </a:solidFill>
                <a:latin typeface="Times New Roman" pitchFamily="18" charset="0"/>
                <a:cs typeface="Times New Roman" pitchFamily="18" charset="0"/>
              </a:rPr>
              <a:t>2</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模块端口名表</a:t>
            </a:r>
            <a:r>
              <a:rPr kumimoji="1" lang="en-US" altLang="zh-CN" sz="20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module  </a:t>
            </a:r>
            <a:r>
              <a:rPr kumimoji="1" lang="zh-CN" altLang="en-US" sz="2000" b="1" dirty="0">
                <a:solidFill>
                  <a:srgbClr val="000000"/>
                </a:solidFill>
                <a:latin typeface="Times New Roman" pitchFamily="18" charset="0"/>
                <a:cs typeface="Times New Roman" pitchFamily="18" charset="0"/>
              </a:rPr>
              <a:t>模块名   </a:t>
            </a:r>
            <a:r>
              <a:rPr kumimoji="1" lang="en-US" altLang="zh-CN" sz="2000" b="1" dirty="0">
                <a:solidFill>
                  <a:srgbClr val="000000"/>
                </a:solidFill>
                <a:latin typeface="Times New Roman" pitchFamily="18" charset="0"/>
                <a:cs typeface="Times New Roman" pitchFamily="18" charset="0"/>
              </a:rPr>
              <a:t># (parameter </a:t>
            </a:r>
            <a:r>
              <a:rPr kumimoji="1" lang="zh-CN" altLang="en-US" sz="2000" b="1" dirty="0">
                <a:solidFill>
                  <a:srgbClr val="000000"/>
                </a:solidFill>
                <a:latin typeface="Times New Roman" pitchFamily="18" charset="0"/>
                <a:cs typeface="Times New Roman" pitchFamily="18" charset="0"/>
              </a:rPr>
              <a:t>参数表达式</a:t>
            </a:r>
            <a:r>
              <a:rPr kumimoji="1" lang="en-US" altLang="zh-CN" sz="2000" b="1" dirty="0">
                <a:solidFill>
                  <a:srgbClr val="000000"/>
                </a:solidFill>
                <a:latin typeface="Times New Roman" pitchFamily="18" charset="0"/>
                <a:cs typeface="Times New Roman" pitchFamily="18" charset="0"/>
              </a:rPr>
              <a:t>1</a:t>
            </a:r>
            <a:r>
              <a:rPr kumimoji="1" lang="zh-CN" altLang="en-US" sz="2000" b="1" dirty="0">
                <a:solidFill>
                  <a:srgbClr val="000000"/>
                </a:solidFill>
                <a:latin typeface="Times New Roman" pitchFamily="18" charset="0"/>
                <a:cs typeface="Times New Roman" pitchFamily="18" charset="0"/>
              </a:rPr>
              <a:t>，参数表达式</a:t>
            </a:r>
            <a:r>
              <a:rPr kumimoji="1" lang="en-US" altLang="zh-CN" sz="2000" b="1" dirty="0">
                <a:solidFill>
                  <a:srgbClr val="000000"/>
                </a:solidFill>
                <a:latin typeface="Times New Roman" pitchFamily="18" charset="0"/>
                <a:cs typeface="Times New Roman" pitchFamily="18" charset="0"/>
              </a:rPr>
              <a:t>2</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模块端口名表</a:t>
            </a:r>
            <a:r>
              <a:rPr kumimoji="1" lang="en-US" altLang="zh-CN" sz="2000" b="1" dirty="0">
                <a:solidFill>
                  <a:srgbClr val="000000"/>
                </a:solidFill>
                <a:latin typeface="Times New Roman" pitchFamily="18" charset="0"/>
                <a:cs typeface="Times New Roman" pitchFamily="18" charset="0"/>
              </a:rPr>
              <a:t>)</a:t>
            </a:r>
          </a:p>
        </p:txBody>
      </p:sp>
      <p:sp>
        <p:nvSpPr>
          <p:cNvPr id="19" name="Rectangle 3"/>
          <p:cNvSpPr>
            <a:spLocks noChangeArrowheads="1"/>
          </p:cNvSpPr>
          <p:nvPr/>
        </p:nvSpPr>
        <p:spPr bwMode="auto">
          <a:xfrm>
            <a:off x="1175132" y="2996952"/>
            <a:ext cx="7645340" cy="461665"/>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400" b="1" dirty="0">
                <a:solidFill>
                  <a:srgbClr val="0070C0"/>
                </a:solidFill>
                <a:latin typeface="Times New Roman" pitchFamily="18" charset="0"/>
                <a:cs typeface="Times New Roman" pitchFamily="18" charset="0"/>
              </a:rPr>
              <a:t>底层文件的模块语句和参数表述</a:t>
            </a:r>
          </a:p>
        </p:txBody>
      </p:sp>
      <p:sp>
        <p:nvSpPr>
          <p:cNvPr id="21" name="矩形 20"/>
          <p:cNvSpPr>
            <a:spLocks noChangeArrowheads="1"/>
          </p:cNvSpPr>
          <p:nvPr/>
        </p:nvSpPr>
        <p:spPr bwMode="auto">
          <a:xfrm>
            <a:off x="1259632" y="4942329"/>
            <a:ext cx="750461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”旁的括号是参数传递表。</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第二种表述方式提供了参数的默认取值，当该底层模块被上层调用并给定了新的参数取值时，原来的默认值失效。</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err="1">
                <a:latin typeface="Times New Roman" pitchFamily="18" charset="0"/>
                <a:cs typeface="Times New Roman" pitchFamily="18" charset="0"/>
              </a:rPr>
              <a:t>localparam</a:t>
            </a:r>
            <a:r>
              <a:rPr lang="zh-CN" altLang="en-US" sz="2000" b="1" dirty="0">
                <a:latin typeface="Times New Roman" pitchFamily="18" charset="0"/>
                <a:cs typeface="Times New Roman" pitchFamily="18" charset="0"/>
              </a:rPr>
              <a:t>只能定义局部参数，所以不能用来传递参数。</a:t>
            </a:r>
            <a:endParaRPr lang="en-US" altLang="zh-CN" sz="2000" b="1" dirty="0">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81</a:t>
            </a:fld>
            <a:endParaRPr lang="zh-CN" altLang="en-US" dirty="0"/>
          </a:p>
        </p:txBody>
      </p:sp>
    </p:spTree>
    <p:extLst>
      <p:ext uri="{BB962C8B-B14F-4D97-AF65-F5344CB8AC3E}">
        <p14:creationId xmlns:p14="http://schemas.microsoft.com/office/powerpoint/2010/main" val="126663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dissolve">
                                      <p:cBhvr>
                                        <p:cTn id="17" dur="500"/>
                                        <p:tgtEl>
                                          <p:spTgt spid="21">
                                            <p:txEl>
                                              <p:pRg st="0" end="0"/>
                                            </p:txEl>
                                          </p:spTgt>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21">
                                            <p:txEl>
                                              <p:pRg st="1" end="1"/>
                                            </p:txEl>
                                          </p:spTgt>
                                        </p:tgtEl>
                                        <p:attrNameLst>
                                          <p:attrName>style.visibility</p:attrName>
                                        </p:attrNameLst>
                                      </p:cBhvr>
                                      <p:to>
                                        <p:strVal val="visible"/>
                                      </p:to>
                                    </p:set>
                                    <p:animEffect transition="in" filter="dissolve">
                                      <p:cBhvr>
                                        <p:cTn id="21" dur="500"/>
                                        <p:tgtEl>
                                          <p:spTgt spid="21">
                                            <p:txEl>
                                              <p:pRg st="1" end="1"/>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Effect transition="in" filter="dissolve">
                                      <p:cBhvr>
                                        <p:cTn id="25"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188640"/>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§3.4.8 parameter</a:t>
            </a:r>
            <a:r>
              <a:rPr lang="zh-CN" altLang="en-US" sz="2800" b="1" dirty="0">
                <a:solidFill>
                  <a:srgbClr val="000000"/>
                </a:solidFill>
                <a:latin typeface="Times New Roman" pitchFamily="18" charset="0"/>
                <a:cs typeface="Times New Roman" pitchFamily="18" charset="0"/>
              </a:rPr>
              <a:t>的参数传递功能</a:t>
            </a:r>
          </a:p>
        </p:txBody>
      </p:sp>
      <p:sp>
        <p:nvSpPr>
          <p:cNvPr id="14" name="Rectangle 3"/>
          <p:cNvSpPr>
            <a:spLocks noChangeArrowheads="1"/>
          </p:cNvSpPr>
          <p:nvPr/>
        </p:nvSpPr>
        <p:spPr bwMode="auto">
          <a:xfrm>
            <a:off x="1043608" y="1226369"/>
            <a:ext cx="7992887" cy="1523494"/>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600"/>
              </a:spcAft>
            </a:pPr>
            <a:r>
              <a:rPr kumimoji="1" lang="en-US" altLang="zh-CN" sz="2000" b="1" dirty="0">
                <a:solidFill>
                  <a:srgbClr val="000000"/>
                </a:solidFill>
                <a:latin typeface="Times New Roman" pitchFamily="18" charset="0"/>
                <a:cs typeface="Times New Roman" pitchFamily="18" charset="0"/>
              </a:rPr>
              <a:t>module  </a:t>
            </a:r>
            <a:r>
              <a:rPr kumimoji="1" lang="zh-CN" altLang="en-US" sz="2000" b="1" dirty="0">
                <a:solidFill>
                  <a:srgbClr val="000000"/>
                </a:solidFill>
                <a:latin typeface="Times New Roman" pitchFamily="18" charset="0"/>
                <a:cs typeface="Times New Roman" pitchFamily="18" charset="0"/>
              </a:rPr>
              <a:t>模块名   </a:t>
            </a:r>
            <a:r>
              <a:rPr kumimoji="1" lang="en-US" altLang="zh-CN" sz="2000" b="1" dirty="0">
                <a:solidFill>
                  <a:srgbClr val="000000"/>
                </a:solidFill>
                <a:latin typeface="Times New Roman" pitchFamily="18" charset="0"/>
                <a:cs typeface="Times New Roman" pitchFamily="18" charset="0"/>
              </a:rPr>
              <a:t># (parameter </a:t>
            </a:r>
            <a:r>
              <a:rPr kumimoji="1" lang="zh-CN" altLang="en-US" sz="2000" b="1" dirty="0">
                <a:solidFill>
                  <a:srgbClr val="000000"/>
                </a:solidFill>
                <a:latin typeface="Times New Roman" pitchFamily="18" charset="0"/>
                <a:cs typeface="Times New Roman" pitchFamily="18" charset="0"/>
              </a:rPr>
              <a:t>参数名</a:t>
            </a:r>
            <a:r>
              <a:rPr kumimoji="1" lang="en-US" altLang="zh-CN" sz="2000" b="1" dirty="0">
                <a:solidFill>
                  <a:srgbClr val="000000"/>
                </a:solidFill>
                <a:latin typeface="Times New Roman" pitchFamily="18" charset="0"/>
                <a:cs typeface="Times New Roman" pitchFamily="18" charset="0"/>
              </a:rPr>
              <a:t>1, parameter </a:t>
            </a:r>
            <a:r>
              <a:rPr kumimoji="1" lang="zh-CN" altLang="en-US" sz="2000" b="1" dirty="0">
                <a:solidFill>
                  <a:srgbClr val="000000"/>
                </a:solidFill>
                <a:latin typeface="Times New Roman" pitchFamily="18" charset="0"/>
                <a:cs typeface="Times New Roman" pitchFamily="18" charset="0"/>
              </a:rPr>
              <a:t>参数名</a:t>
            </a:r>
            <a:r>
              <a:rPr kumimoji="1" lang="en-US" altLang="zh-CN" sz="2000" b="1" dirty="0">
                <a:solidFill>
                  <a:srgbClr val="000000"/>
                </a:solidFill>
                <a:latin typeface="Times New Roman" pitchFamily="18" charset="0"/>
                <a:cs typeface="Times New Roman" pitchFamily="18" charset="0"/>
              </a:rPr>
              <a:t>2</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模块端口名表</a:t>
            </a:r>
            <a:r>
              <a:rPr kumimoji="1" lang="en-US" altLang="zh-CN" sz="2000" b="1" dirty="0">
                <a:solidFill>
                  <a:srgbClr val="000000"/>
                </a:solidFill>
                <a:latin typeface="Times New Roman" pitchFamily="18" charset="0"/>
                <a:cs typeface="Times New Roman" pitchFamily="18" charset="0"/>
              </a:rPr>
              <a:t>);</a:t>
            </a:r>
          </a:p>
          <a:p>
            <a:pPr eaLnBrk="0" hangingPunct="0">
              <a:lnSpc>
                <a:spcPct val="110000"/>
              </a:lnSpc>
              <a:spcAft>
                <a:spcPts val="600"/>
              </a:spcAft>
            </a:pPr>
            <a:r>
              <a:rPr kumimoji="1" lang="en-US" altLang="zh-CN" sz="2000" b="1" dirty="0">
                <a:solidFill>
                  <a:srgbClr val="000000"/>
                </a:solidFill>
                <a:latin typeface="Times New Roman" pitchFamily="18" charset="0"/>
                <a:cs typeface="Times New Roman" pitchFamily="18" charset="0"/>
              </a:rPr>
              <a:t>module  </a:t>
            </a:r>
            <a:r>
              <a:rPr kumimoji="1" lang="zh-CN" altLang="en-US" sz="2000" b="1" dirty="0">
                <a:solidFill>
                  <a:srgbClr val="000000"/>
                </a:solidFill>
                <a:latin typeface="Times New Roman" pitchFamily="18" charset="0"/>
                <a:cs typeface="Times New Roman" pitchFamily="18" charset="0"/>
              </a:rPr>
              <a:t>模块名   </a:t>
            </a:r>
            <a:r>
              <a:rPr kumimoji="1" lang="en-US" altLang="zh-CN" sz="2000" b="1" dirty="0">
                <a:solidFill>
                  <a:srgbClr val="000000"/>
                </a:solidFill>
                <a:latin typeface="Times New Roman" pitchFamily="18" charset="0"/>
                <a:cs typeface="Times New Roman" pitchFamily="18" charset="0"/>
              </a:rPr>
              <a:t># (parameter </a:t>
            </a:r>
            <a:r>
              <a:rPr kumimoji="1" lang="zh-CN" altLang="en-US" sz="2000" b="1" dirty="0">
                <a:solidFill>
                  <a:srgbClr val="000000"/>
                </a:solidFill>
                <a:latin typeface="Times New Roman" pitchFamily="18" charset="0"/>
                <a:cs typeface="Times New Roman" pitchFamily="18" charset="0"/>
              </a:rPr>
              <a:t>参数表达式</a:t>
            </a:r>
            <a:r>
              <a:rPr kumimoji="1" lang="en-US" altLang="zh-CN" sz="2000" b="1" dirty="0">
                <a:solidFill>
                  <a:srgbClr val="000000"/>
                </a:solidFill>
                <a:latin typeface="Times New Roman" pitchFamily="18" charset="0"/>
                <a:cs typeface="Times New Roman" pitchFamily="18" charset="0"/>
              </a:rPr>
              <a:t>1</a:t>
            </a:r>
            <a:r>
              <a:rPr kumimoji="1" lang="zh-CN" altLang="en-US" sz="2000" b="1" dirty="0">
                <a:solidFill>
                  <a:srgbClr val="000000"/>
                </a:solidFill>
                <a:latin typeface="Times New Roman" pitchFamily="18" charset="0"/>
                <a:cs typeface="Times New Roman" pitchFamily="18" charset="0"/>
              </a:rPr>
              <a:t>，参数表达式</a:t>
            </a:r>
            <a:r>
              <a:rPr kumimoji="1" lang="en-US" altLang="zh-CN" sz="2000" b="1" dirty="0">
                <a:solidFill>
                  <a:srgbClr val="000000"/>
                </a:solidFill>
                <a:latin typeface="Times New Roman" pitchFamily="18" charset="0"/>
                <a:cs typeface="Times New Roman" pitchFamily="18" charset="0"/>
              </a:rPr>
              <a:t>2</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模块端口名表</a:t>
            </a:r>
            <a:r>
              <a:rPr kumimoji="1" lang="en-US" altLang="zh-CN" sz="2000" b="1" dirty="0">
                <a:solidFill>
                  <a:srgbClr val="000000"/>
                </a:solidFill>
                <a:latin typeface="Times New Roman" pitchFamily="18" charset="0"/>
                <a:cs typeface="Times New Roman" pitchFamily="18" charset="0"/>
              </a:rPr>
              <a:t>);</a:t>
            </a:r>
          </a:p>
        </p:txBody>
      </p:sp>
      <p:sp>
        <p:nvSpPr>
          <p:cNvPr id="19" name="Rectangle 3"/>
          <p:cNvSpPr>
            <a:spLocks noChangeArrowheads="1"/>
          </p:cNvSpPr>
          <p:nvPr/>
        </p:nvSpPr>
        <p:spPr bwMode="auto">
          <a:xfrm>
            <a:off x="1175132" y="780093"/>
            <a:ext cx="7645340" cy="430887"/>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200" b="1" dirty="0">
                <a:solidFill>
                  <a:srgbClr val="0070C0"/>
                </a:solidFill>
                <a:latin typeface="Times New Roman" pitchFamily="18" charset="0"/>
                <a:cs typeface="Times New Roman" pitchFamily="18" charset="0"/>
              </a:rPr>
              <a:t>底层文件的模块语句和参数表述</a:t>
            </a:r>
          </a:p>
        </p:txBody>
      </p:sp>
      <p:sp>
        <p:nvSpPr>
          <p:cNvPr id="8" name="Rectangle 3"/>
          <p:cNvSpPr>
            <a:spLocks noChangeArrowheads="1"/>
          </p:cNvSpPr>
          <p:nvPr/>
        </p:nvSpPr>
        <p:spPr bwMode="auto">
          <a:xfrm>
            <a:off x="1043608" y="3254207"/>
            <a:ext cx="7992887" cy="7694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6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模块元件名</a:t>
            </a:r>
            <a:r>
              <a:rPr kumimoji="1" lang="en-US" altLang="zh-CN" sz="2000" b="1" dirty="0">
                <a:solidFill>
                  <a:srgbClr val="000000"/>
                </a:solidFill>
                <a:latin typeface="Times New Roman" pitchFamily="18" charset="0"/>
                <a:cs typeface="Times New Roman" pitchFamily="18" charset="0"/>
              </a:rPr>
              <a:t>&gt;  # (.</a:t>
            </a:r>
            <a:r>
              <a:rPr kumimoji="1" lang="zh-CN" altLang="en-US" sz="2000" b="1" dirty="0">
                <a:solidFill>
                  <a:srgbClr val="000000"/>
                </a:solidFill>
                <a:latin typeface="Times New Roman" pitchFamily="18" charset="0"/>
                <a:cs typeface="Times New Roman" pitchFamily="18" charset="0"/>
              </a:rPr>
              <a:t>例化元件参数名</a:t>
            </a: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参数取值</a:t>
            </a:r>
            <a:r>
              <a:rPr kumimoji="1" lang="en-US" altLang="zh-CN" sz="2000" b="1" dirty="0">
                <a:solidFill>
                  <a:srgbClr val="000000"/>
                </a:solidFill>
                <a:latin typeface="Times New Roman" pitchFamily="18" charset="0"/>
                <a:cs typeface="Times New Roman" pitchFamily="18" charset="0"/>
              </a:rPr>
              <a:t>),…)  &lt;</a:t>
            </a:r>
            <a:r>
              <a:rPr kumimoji="1" lang="zh-CN" altLang="en-US" sz="2000" b="1" dirty="0">
                <a:solidFill>
                  <a:srgbClr val="000000"/>
                </a:solidFill>
                <a:latin typeface="Times New Roman" pitchFamily="18" charset="0"/>
                <a:cs typeface="Times New Roman" pitchFamily="18" charset="0"/>
              </a:rPr>
              <a:t>例化元件名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例化元件端口（例化元件外接端口名）</a:t>
            </a: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Times New Roman" pitchFamily="18" charset="0"/>
                <a:cs typeface="Times New Roman" pitchFamily="18" charset="0"/>
              </a:rPr>
              <a:t>;</a:t>
            </a:r>
          </a:p>
        </p:txBody>
      </p:sp>
      <p:sp>
        <p:nvSpPr>
          <p:cNvPr id="10" name="Rectangle 3"/>
          <p:cNvSpPr>
            <a:spLocks noChangeArrowheads="1"/>
          </p:cNvSpPr>
          <p:nvPr/>
        </p:nvSpPr>
        <p:spPr bwMode="auto">
          <a:xfrm>
            <a:off x="1175132" y="2838708"/>
            <a:ext cx="7645340" cy="430887"/>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200" b="1" dirty="0">
                <a:solidFill>
                  <a:srgbClr val="0070C0"/>
                </a:solidFill>
                <a:latin typeface="Times New Roman" pitchFamily="18" charset="0"/>
                <a:cs typeface="Times New Roman" pitchFamily="18" charset="0"/>
              </a:rPr>
              <a:t>上层例化语句</a:t>
            </a:r>
          </a:p>
        </p:txBody>
      </p:sp>
      <p:sp>
        <p:nvSpPr>
          <p:cNvPr id="11" name="矩形 10"/>
          <p:cNvSpPr/>
          <p:nvPr/>
        </p:nvSpPr>
        <p:spPr>
          <a:xfrm>
            <a:off x="1208856" y="4285540"/>
            <a:ext cx="7720642" cy="242940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a:spLocks noChangeArrowheads="1"/>
          </p:cNvSpPr>
          <p:nvPr/>
        </p:nvSpPr>
        <p:spPr bwMode="auto">
          <a:xfrm>
            <a:off x="1187624" y="4293096"/>
            <a:ext cx="7720642"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0"/>
              </a:spcAft>
              <a:buClr>
                <a:schemeClr val="tx1"/>
              </a:buClr>
              <a:buNone/>
            </a:pPr>
            <a:r>
              <a:rPr lang="zh-CN" altLang="en-US" sz="2000" b="1" dirty="0">
                <a:latin typeface="Times New Roman" pitchFamily="18" charset="0"/>
                <a:cs typeface="Times New Roman" pitchFamily="18" charset="0"/>
              </a:rPr>
              <a:t>例：  </a:t>
            </a:r>
            <a:r>
              <a:rPr lang="en-US" altLang="zh-CN" sz="2000" b="1" dirty="0">
                <a:latin typeface="Times New Roman" pitchFamily="18" charset="0"/>
                <a:cs typeface="Times New Roman" pitchFamily="18" charset="0"/>
              </a:rPr>
              <a:t>	</a:t>
            </a:r>
          </a:p>
          <a:p>
            <a:pPr marL="0" indent="0" eaLnBrk="1" hangingPunct="1">
              <a:lnSpc>
                <a:spcPct val="110000"/>
              </a:lnSpc>
              <a:spcBef>
                <a:spcPts val="0"/>
              </a:spcBef>
              <a:spcAft>
                <a:spcPts val="0"/>
              </a:spcAft>
              <a:buClr>
                <a:schemeClr val="tx1"/>
              </a:buClr>
              <a:buNone/>
            </a:pPr>
            <a:r>
              <a:rPr lang="zh-CN" altLang="en-US" sz="2000" b="1" dirty="0">
                <a:latin typeface="Times New Roman" pitchFamily="18" charset="0"/>
                <a:cs typeface="Times New Roman" pitchFamily="18" charset="0"/>
              </a:rPr>
              <a:t>底层文件的模块语句和参数表述</a:t>
            </a:r>
            <a:r>
              <a:rPr lang="en-US" altLang="zh-CN" sz="2000" b="1" dirty="0">
                <a:latin typeface="Times New Roman" pitchFamily="18" charset="0"/>
                <a:cs typeface="Times New Roman" pitchFamily="18" charset="0"/>
              </a:rPr>
              <a:t>:</a:t>
            </a:r>
          </a:p>
          <a:p>
            <a:pPr marL="0" indent="0" eaLnBrk="1" hangingPunct="1">
              <a:lnSpc>
                <a:spcPct val="110000"/>
              </a:lnSpc>
              <a:spcBef>
                <a:spcPts val="0"/>
              </a:spcBef>
              <a:spcAft>
                <a:spcPts val="0"/>
              </a:spcAft>
              <a:buClr>
                <a:schemeClr val="tx1"/>
              </a:buClr>
              <a:buNone/>
            </a:pPr>
            <a:r>
              <a:rPr lang="en-US" altLang="zh-CN" sz="2000" b="1" dirty="0">
                <a:latin typeface="Times New Roman" pitchFamily="18" charset="0"/>
                <a:cs typeface="Times New Roman" pitchFamily="18" charset="0"/>
              </a:rPr>
              <a:t>module  SUB_E </a:t>
            </a:r>
          </a:p>
          <a:p>
            <a:pPr marL="0" indent="0" eaLnBrk="1" hangingPunct="1">
              <a:lnSpc>
                <a:spcPct val="110000"/>
              </a:lnSpc>
              <a:spcBef>
                <a:spcPts val="0"/>
              </a:spcBef>
              <a:spcAft>
                <a:spcPts val="1800"/>
              </a:spcAft>
              <a:buClr>
                <a:schemeClr val="tx1"/>
              </a:buClr>
              <a:buNone/>
            </a:pPr>
            <a:r>
              <a:rPr lang="en-US" altLang="zh-CN" sz="2000" b="1" dirty="0">
                <a:latin typeface="Times New Roman" pitchFamily="18" charset="0"/>
                <a:cs typeface="Times New Roman" pitchFamily="18" charset="0"/>
              </a:rPr>
              <a:t>     # (parameter S1=4, parameter S2=5, parameter S3=2) (A, B, C);</a:t>
            </a:r>
          </a:p>
          <a:p>
            <a:pPr marL="0" indent="0" eaLnBrk="1" hangingPunct="1">
              <a:lnSpc>
                <a:spcPct val="110000"/>
              </a:lnSpc>
              <a:spcBef>
                <a:spcPts val="0"/>
              </a:spcBef>
              <a:spcAft>
                <a:spcPts val="0"/>
              </a:spcAft>
              <a:buClr>
                <a:schemeClr val="tx1"/>
              </a:buClr>
              <a:buNone/>
            </a:pPr>
            <a:r>
              <a:rPr lang="zh-CN" altLang="en-US" sz="2000" b="1" dirty="0">
                <a:latin typeface="Times New Roman" pitchFamily="18" charset="0"/>
                <a:cs typeface="Times New Roman" pitchFamily="18" charset="0"/>
              </a:rPr>
              <a:t>上层的例化语句</a:t>
            </a:r>
            <a:r>
              <a:rPr lang="en-US" altLang="zh-CN" sz="2000" b="1" dirty="0">
                <a:latin typeface="Times New Roman" pitchFamily="18" charset="0"/>
                <a:cs typeface="Times New Roman" pitchFamily="18" charset="0"/>
              </a:rPr>
              <a:t>:</a:t>
            </a:r>
          </a:p>
          <a:p>
            <a:pPr marL="0" indent="0" eaLnBrk="1" hangingPunct="1">
              <a:lnSpc>
                <a:spcPct val="110000"/>
              </a:lnSpc>
              <a:spcBef>
                <a:spcPts val="0"/>
              </a:spcBef>
              <a:spcAft>
                <a:spcPts val="0"/>
              </a:spcAft>
              <a:buClr>
                <a:schemeClr val="tx1"/>
              </a:buClr>
              <a:buNone/>
            </a:pPr>
            <a:r>
              <a:rPr lang="en-US" altLang="zh-CN" sz="2000" b="1" dirty="0">
                <a:latin typeface="Times New Roman" pitchFamily="18" charset="0"/>
                <a:cs typeface="Times New Roman" pitchFamily="18" charset="0"/>
              </a:rPr>
              <a:t>SUB_E # (.S1(8), .S2(9), .S3(7)) U1 (.C(CP), .A(AP), .B(BP));</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82</a:t>
            </a:fld>
            <a:endParaRPr lang="zh-CN" altLang="en-US" dirty="0"/>
          </a:p>
        </p:txBody>
      </p:sp>
    </p:spTree>
    <p:extLst>
      <p:ext uri="{BB962C8B-B14F-4D97-AF65-F5344CB8AC3E}">
        <p14:creationId xmlns:p14="http://schemas.microsoft.com/office/powerpoint/2010/main" val="110531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5"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§3.4.8 parameter</a:t>
            </a:r>
            <a:r>
              <a:rPr lang="zh-CN" altLang="en-US" sz="2800" b="1" dirty="0">
                <a:solidFill>
                  <a:srgbClr val="000000"/>
                </a:solidFill>
                <a:latin typeface="Times New Roman" pitchFamily="18" charset="0"/>
                <a:cs typeface="Times New Roman" pitchFamily="18" charset="0"/>
              </a:rPr>
              <a:t>的参数传递功能</a:t>
            </a:r>
          </a:p>
        </p:txBody>
      </p:sp>
      <p:sp>
        <p:nvSpPr>
          <p:cNvPr id="10" name="矩形 9"/>
          <p:cNvSpPr>
            <a:spLocks noChangeArrowheads="1"/>
          </p:cNvSpPr>
          <p:nvPr/>
        </p:nvSpPr>
        <p:spPr bwMode="auto">
          <a:xfrm>
            <a:off x="1138608" y="1052736"/>
            <a:ext cx="75046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以例</a:t>
            </a:r>
            <a:r>
              <a:rPr lang="en-US" altLang="zh-CN" sz="2000" b="1" dirty="0">
                <a:latin typeface="Times New Roman" pitchFamily="18" charset="0"/>
                <a:cs typeface="Times New Roman" pitchFamily="18" charset="0"/>
              </a:rPr>
              <a:t>3-17</a:t>
            </a:r>
            <a:r>
              <a:rPr lang="zh-CN" altLang="en-US" sz="2000" b="1" dirty="0">
                <a:latin typeface="Times New Roman" pitchFamily="18" charset="0"/>
                <a:cs typeface="Times New Roman" pitchFamily="18" charset="0"/>
              </a:rPr>
              <a:t>为例，将其看成一个底层乘法器元件。通过上层设计文件对此元件例化，以及乘法器位数参数的传递，即刻随意改变此乘法器的数据规模。</a:t>
            </a:r>
            <a:endParaRPr lang="en-US" altLang="zh-CN" sz="2000" b="1" dirty="0">
              <a:latin typeface="Times New Roman" pitchFamily="18" charset="0"/>
              <a:cs typeface="Times New Roman" pitchFamily="18" charset="0"/>
            </a:endParaRPr>
          </a:p>
        </p:txBody>
      </p:sp>
      <p:sp>
        <p:nvSpPr>
          <p:cNvPr id="11" name="Text Box 9"/>
          <p:cNvSpPr txBox="1">
            <a:spLocks noChangeArrowheads="1"/>
          </p:cNvSpPr>
          <p:nvPr/>
        </p:nvSpPr>
        <p:spPr bwMode="auto">
          <a:xfrm>
            <a:off x="1148846" y="2276872"/>
            <a:ext cx="64807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3-19</a:t>
            </a:r>
            <a:r>
              <a:rPr kumimoji="1" lang="zh-CN" altLang="en-US" sz="2400" b="1" dirty="0">
                <a:solidFill>
                  <a:srgbClr val="F79646">
                    <a:lumMod val="50000"/>
                  </a:srgbClr>
                </a:solidFill>
                <a:latin typeface="Times New Roman" pitchFamily="18" charset="0"/>
                <a:cs typeface="Times New Roman" pitchFamily="18" charset="0"/>
              </a:rPr>
              <a:t>：改写例</a:t>
            </a:r>
            <a:r>
              <a:rPr kumimoji="1" lang="en-US" altLang="zh-CN" sz="2400" b="1" dirty="0">
                <a:solidFill>
                  <a:srgbClr val="F79646">
                    <a:lumMod val="50000"/>
                  </a:srgbClr>
                </a:solidFill>
                <a:latin typeface="Times New Roman" pitchFamily="18" charset="0"/>
                <a:cs typeface="Times New Roman" pitchFamily="18" charset="0"/>
              </a:rPr>
              <a:t>3-17</a:t>
            </a:r>
            <a:r>
              <a:rPr kumimoji="1" lang="zh-CN" altLang="en-US" sz="2400" b="1" dirty="0">
                <a:solidFill>
                  <a:srgbClr val="F79646">
                    <a:lumMod val="50000"/>
                  </a:srgbClr>
                </a:solidFill>
                <a:latin typeface="Times New Roman" pitchFamily="18" charset="0"/>
                <a:cs typeface="Times New Roman" pitchFamily="18" charset="0"/>
              </a:rPr>
              <a:t>的</a:t>
            </a:r>
            <a:r>
              <a:rPr kumimoji="1" lang="en-US" altLang="zh-CN" sz="2400" b="1" dirty="0">
                <a:solidFill>
                  <a:srgbClr val="F79646">
                    <a:lumMod val="50000"/>
                  </a:srgbClr>
                </a:solidFill>
                <a:latin typeface="Times New Roman" pitchFamily="18" charset="0"/>
                <a:cs typeface="Times New Roman" pitchFamily="18" charset="0"/>
              </a:rPr>
              <a:t>parameter</a:t>
            </a:r>
            <a:r>
              <a:rPr kumimoji="1" lang="zh-CN" altLang="en-US" sz="2400" b="1" dirty="0">
                <a:solidFill>
                  <a:srgbClr val="F79646">
                    <a:lumMod val="50000"/>
                  </a:srgbClr>
                </a:solidFill>
                <a:latin typeface="Times New Roman" pitchFamily="18" charset="0"/>
                <a:cs typeface="Times New Roman" pitchFamily="18" charset="0"/>
              </a:rPr>
              <a:t>表述方式</a:t>
            </a: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279987" y="2852936"/>
            <a:ext cx="7468477" cy="132343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FF0000"/>
                </a:solidFill>
                <a:latin typeface="Times New Roman" pitchFamily="18" charset="0"/>
                <a:cs typeface="Times New Roman" pitchFamily="18" charset="0"/>
              </a:rPr>
              <a:t>module  MULT4B #(parameter S) (R,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[2*S: 1] R;    input [S: 1] A, B;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TA, R;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[S: 1] TB;</a:t>
            </a:r>
          </a:p>
          <a:p>
            <a:pPr eaLnBrk="0" hangingPunct="0"/>
            <a:r>
              <a:rPr kumimoji="1" lang="en-US" altLang="zh-CN" sz="2000" b="1" dirty="0">
                <a:solidFill>
                  <a:schemeClr val="tx1"/>
                </a:solidFill>
                <a:latin typeface="Times New Roman" pitchFamily="18" charset="0"/>
                <a:cs typeface="Times New Roman" pitchFamily="18" charset="0"/>
              </a:rPr>
              <a:t>        …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以下与例</a:t>
            </a:r>
            <a:r>
              <a:rPr kumimoji="1" lang="en-US" altLang="zh-CN" sz="2000" b="1" dirty="0">
                <a:solidFill>
                  <a:schemeClr val="accent6">
                    <a:lumMod val="50000"/>
                  </a:schemeClr>
                </a:solidFill>
                <a:latin typeface="Times New Roman" pitchFamily="18" charset="0"/>
                <a:cs typeface="Times New Roman" pitchFamily="18" charset="0"/>
              </a:rPr>
              <a:t>3-17</a:t>
            </a:r>
            <a:r>
              <a:rPr kumimoji="1" lang="zh-CN" altLang="en-US" sz="2000" b="1" dirty="0">
                <a:solidFill>
                  <a:schemeClr val="accent6">
                    <a:lumMod val="50000"/>
                  </a:schemeClr>
                </a:solidFill>
                <a:latin typeface="Times New Roman" pitchFamily="18" charset="0"/>
                <a:cs typeface="Times New Roman" pitchFamily="18" charset="0"/>
              </a:rPr>
              <a:t>相应部分相同</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148846" y="4437112"/>
            <a:ext cx="705678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3-20</a:t>
            </a:r>
            <a:r>
              <a:rPr kumimoji="1" lang="zh-CN" altLang="en-US" sz="2400" b="1" dirty="0">
                <a:solidFill>
                  <a:srgbClr val="F79646">
                    <a:lumMod val="50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8</a:t>
            </a:r>
            <a:r>
              <a:rPr kumimoji="1" lang="zh-CN" altLang="en-US" sz="2400" b="1" dirty="0">
                <a:solidFill>
                  <a:srgbClr val="F79646">
                    <a:lumMod val="50000"/>
                  </a:srgbClr>
                </a:solidFill>
                <a:latin typeface="Times New Roman" pitchFamily="18" charset="0"/>
                <a:cs typeface="Times New Roman" pitchFamily="18" charset="0"/>
              </a:rPr>
              <a:t>位乘</a:t>
            </a:r>
            <a:r>
              <a:rPr kumimoji="1" lang="en-US" altLang="zh-CN" sz="2400" b="1" dirty="0">
                <a:solidFill>
                  <a:srgbClr val="F79646">
                    <a:lumMod val="50000"/>
                  </a:srgbClr>
                </a:solidFill>
                <a:latin typeface="Times New Roman" pitchFamily="18" charset="0"/>
                <a:cs typeface="Times New Roman" pitchFamily="18" charset="0"/>
              </a:rPr>
              <a:t>8</a:t>
            </a:r>
            <a:r>
              <a:rPr kumimoji="1" lang="zh-CN" altLang="en-US" sz="2400" b="1" dirty="0">
                <a:solidFill>
                  <a:srgbClr val="F79646">
                    <a:lumMod val="50000"/>
                  </a:srgbClr>
                </a:solidFill>
                <a:latin typeface="Times New Roman" pitchFamily="18" charset="0"/>
                <a:cs typeface="Times New Roman" pitchFamily="18" charset="0"/>
              </a:rPr>
              <a:t>位，输出结果是</a:t>
            </a:r>
            <a:r>
              <a:rPr kumimoji="1" lang="en-US" altLang="zh-CN" sz="2400" b="1" dirty="0">
                <a:solidFill>
                  <a:srgbClr val="F79646">
                    <a:lumMod val="50000"/>
                  </a:srgbClr>
                </a:solidFill>
                <a:latin typeface="Times New Roman" pitchFamily="18" charset="0"/>
                <a:cs typeface="Times New Roman" pitchFamily="18" charset="0"/>
              </a:rPr>
              <a:t>16</a:t>
            </a:r>
            <a:r>
              <a:rPr kumimoji="1" lang="zh-CN" altLang="en-US" sz="2400" b="1" dirty="0">
                <a:solidFill>
                  <a:srgbClr val="F79646">
                    <a:lumMod val="50000"/>
                  </a:srgbClr>
                </a:solidFill>
                <a:latin typeface="Times New Roman" pitchFamily="18" charset="0"/>
                <a:cs typeface="Times New Roman" pitchFamily="18" charset="0"/>
              </a:rPr>
              <a:t>位的乘法器</a:t>
            </a: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279987" y="5013176"/>
            <a:ext cx="7468477" cy="132343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MULTB (RP, AP, BP);</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[15: 0] RP;    input [7: 0] AP, BP;   </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MULT4B #(.S(8)) (.R(RP), .A(AP), .B(BP));</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2" name="矩形 1"/>
          <p:cNvSpPr/>
          <p:nvPr/>
        </p:nvSpPr>
        <p:spPr>
          <a:xfrm>
            <a:off x="6464563" y="2924944"/>
            <a:ext cx="2232248"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0" hangingPunct="0"/>
            <a:r>
              <a:rPr kumimoji="1" lang="en-US" altLang="zh-CN" sz="1600" b="1" dirty="0">
                <a:solidFill>
                  <a:srgbClr val="000000"/>
                </a:solidFill>
                <a:latin typeface="Times New Roman" pitchFamily="18" charset="0"/>
                <a:cs typeface="Times New Roman" pitchFamily="18" charset="0"/>
              </a:rPr>
              <a:t>module  </a:t>
            </a:r>
          </a:p>
          <a:p>
            <a:pPr eaLnBrk="0" hangingPunct="0"/>
            <a:r>
              <a:rPr kumimoji="1" lang="en-US" altLang="zh-CN" sz="1600" b="1" dirty="0">
                <a:solidFill>
                  <a:srgbClr val="000000"/>
                </a:solidFill>
                <a:latin typeface="Times New Roman" pitchFamily="18" charset="0"/>
                <a:cs typeface="Times New Roman" pitchFamily="18" charset="0"/>
              </a:rPr>
              <a:t>   MULT4B (R, A, B);</a:t>
            </a:r>
          </a:p>
          <a:p>
            <a:pPr eaLnBrk="0" hangingPunct="0"/>
            <a:r>
              <a:rPr kumimoji="1" lang="en-US" altLang="zh-CN" sz="1600" b="1" dirty="0">
                <a:solidFill>
                  <a:srgbClr val="000000"/>
                </a:solidFill>
                <a:latin typeface="Times New Roman" pitchFamily="18" charset="0"/>
                <a:cs typeface="Times New Roman" pitchFamily="18" charset="0"/>
              </a:rPr>
              <a:t>      parameter  S=4    </a:t>
            </a:r>
          </a:p>
        </p:txBody>
      </p:sp>
      <p:sp>
        <p:nvSpPr>
          <p:cNvPr id="3" name="右箭头 2"/>
          <p:cNvSpPr/>
          <p:nvPr/>
        </p:nvSpPr>
        <p:spPr>
          <a:xfrm flipH="1" flipV="1">
            <a:off x="6176531" y="3068959"/>
            <a:ext cx="288032" cy="115317"/>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83</a:t>
            </a:fld>
            <a:endParaRPr lang="zh-CN" altLang="en-US" dirty="0"/>
          </a:p>
        </p:txBody>
      </p:sp>
    </p:spTree>
    <p:extLst>
      <p:ext uri="{BB962C8B-B14F-4D97-AF65-F5344CB8AC3E}">
        <p14:creationId xmlns:p14="http://schemas.microsoft.com/office/powerpoint/2010/main" val="379545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4C6C8E62-25C2-1D6C-95E2-18EF151D4321}"/>
            </a:ext>
          </a:extLst>
        </p:cNvPr>
        <p:cNvGrpSpPr/>
        <p:nvPr/>
      </p:nvGrpSpPr>
      <p:grpSpPr>
        <a:xfrm>
          <a:off x="0" y="0"/>
          <a:ext cx="0" cy="0"/>
          <a:chOff x="0" y="0"/>
          <a:chExt cx="0" cy="0"/>
        </a:xfrm>
      </p:grpSpPr>
      <p:sp>
        <p:nvSpPr>
          <p:cNvPr id="13" name="Rectangle 2">
            <a:extLst>
              <a:ext uri="{FF2B5EF4-FFF2-40B4-BE49-F238E27FC236}">
                <a16:creationId xmlns:a16="http://schemas.microsoft.com/office/drawing/2014/main" id="{C5A578E0-BC93-D10F-9867-EEF7DFDCFB12}"/>
              </a:ext>
            </a:extLst>
          </p:cNvPr>
          <p:cNvSpPr>
            <a:spLocks noGrp="1" noChangeArrowheads="1"/>
          </p:cNvSpPr>
          <p:nvPr/>
        </p:nvSpPr>
        <p:spPr bwMode="auto">
          <a:xfrm>
            <a:off x="1174749" y="332656"/>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2800" b="1" dirty="0">
                <a:solidFill>
                  <a:srgbClr val="000000"/>
                </a:solidFill>
                <a:latin typeface="Times New Roman" pitchFamily="18" charset="0"/>
                <a:cs typeface="Times New Roman" pitchFamily="18" charset="0"/>
              </a:rPr>
              <a:t>§3.4.8 parameter</a:t>
            </a:r>
            <a:r>
              <a:rPr lang="zh-CN" altLang="en-US" sz="2800" b="1" dirty="0">
                <a:solidFill>
                  <a:srgbClr val="000000"/>
                </a:solidFill>
                <a:latin typeface="Times New Roman" pitchFamily="18" charset="0"/>
                <a:cs typeface="Times New Roman" pitchFamily="18" charset="0"/>
              </a:rPr>
              <a:t>的参数传递功能</a:t>
            </a:r>
          </a:p>
        </p:txBody>
      </p:sp>
      <p:sp>
        <p:nvSpPr>
          <p:cNvPr id="11" name="Text Box 9">
            <a:extLst>
              <a:ext uri="{FF2B5EF4-FFF2-40B4-BE49-F238E27FC236}">
                <a16:creationId xmlns:a16="http://schemas.microsoft.com/office/drawing/2014/main" id="{8D4CA5CB-A18C-D7C2-0917-0330AB9BAC0D}"/>
              </a:ext>
            </a:extLst>
          </p:cNvPr>
          <p:cNvSpPr txBox="1">
            <a:spLocks noChangeArrowheads="1"/>
          </p:cNvSpPr>
          <p:nvPr/>
        </p:nvSpPr>
        <p:spPr bwMode="auto">
          <a:xfrm>
            <a:off x="1148846" y="1052736"/>
            <a:ext cx="64807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kumimoji="1" lang="zh-CN" altLang="en-US" sz="2400" b="1" dirty="0">
                <a:solidFill>
                  <a:srgbClr val="F79646">
                    <a:lumMod val="50000"/>
                  </a:srgbClr>
                </a:solidFill>
                <a:latin typeface="Times New Roman" pitchFamily="18" charset="0"/>
                <a:cs typeface="Times New Roman" pitchFamily="18" charset="0"/>
              </a:rPr>
              <a:t>：设计</a:t>
            </a:r>
            <a:r>
              <a:rPr kumimoji="1" lang="en-US" altLang="zh-CN" sz="2400" b="1" dirty="0">
                <a:solidFill>
                  <a:srgbClr val="F79646">
                    <a:lumMod val="50000"/>
                  </a:srgbClr>
                </a:solidFill>
                <a:latin typeface="Times New Roman" pitchFamily="18" charset="0"/>
                <a:cs typeface="Times New Roman" pitchFamily="18" charset="0"/>
              </a:rPr>
              <a:t>S</a:t>
            </a:r>
            <a:r>
              <a:rPr kumimoji="1" lang="zh-CN" altLang="en-US" sz="2400" b="1" dirty="0">
                <a:solidFill>
                  <a:srgbClr val="F79646">
                    <a:lumMod val="50000"/>
                  </a:srgbClr>
                </a:solidFill>
                <a:latin typeface="Times New Roman" pitchFamily="18" charset="0"/>
                <a:cs typeface="Times New Roman" pitchFamily="18" charset="0"/>
              </a:rPr>
              <a:t>位的乘法器</a:t>
            </a: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2" name="Text Box 9">
            <a:extLst>
              <a:ext uri="{FF2B5EF4-FFF2-40B4-BE49-F238E27FC236}">
                <a16:creationId xmlns:a16="http://schemas.microsoft.com/office/drawing/2014/main" id="{A8CFFE9D-49E6-CD39-7CD2-27F9C179DF8C}"/>
              </a:ext>
            </a:extLst>
          </p:cNvPr>
          <p:cNvSpPr txBox="1">
            <a:spLocks noChangeArrowheads="1"/>
          </p:cNvSpPr>
          <p:nvPr/>
        </p:nvSpPr>
        <p:spPr bwMode="auto">
          <a:xfrm>
            <a:off x="1279987" y="1628800"/>
            <a:ext cx="7468477" cy="193899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module  MULT32A </a:t>
            </a:r>
            <a:r>
              <a:rPr kumimoji="1" lang="en-US" altLang="zh-CN" sz="2000" b="1" dirty="0">
                <a:solidFill>
                  <a:srgbClr val="FF0000"/>
                </a:solidFill>
                <a:latin typeface="Times New Roman" pitchFamily="18" charset="0"/>
                <a:cs typeface="Times New Roman" pitchFamily="18" charset="0"/>
              </a:rPr>
              <a:t>#(parameter S)</a:t>
            </a:r>
            <a:r>
              <a:rPr kumimoji="1" lang="en-US" altLang="zh-CN" sz="2000" b="1" dirty="0">
                <a:solidFill>
                  <a:srgbClr val="000000"/>
                </a:solidFill>
                <a:latin typeface="Times New Roman" pitchFamily="18" charset="0"/>
                <a:cs typeface="Times New Roman" pitchFamily="18" charset="0"/>
              </a:rPr>
              <a:t> (R, A, B);</a:t>
            </a:r>
          </a:p>
          <a:p>
            <a:pPr eaLnBrk="0" hangingPunct="0"/>
            <a:r>
              <a:rPr kumimoji="1" lang="en-US" altLang="zh-CN" sz="2000" b="1" dirty="0">
                <a:solidFill>
                  <a:srgbClr val="000000"/>
                </a:solidFill>
                <a:latin typeface="Times New Roman" pitchFamily="18" charset="0"/>
                <a:cs typeface="Times New Roman" pitchFamily="18" charset="0"/>
              </a:rPr>
              <a:t>    parameter  S=32;    </a:t>
            </a:r>
          </a:p>
          <a:p>
            <a:pPr eaLnBrk="0" hangingPunct="0"/>
            <a:r>
              <a:rPr kumimoji="1" lang="en-US" altLang="zh-CN" sz="2000" b="1" dirty="0">
                <a:solidFill>
                  <a:srgbClr val="000000"/>
                </a:solidFill>
                <a:latin typeface="Times New Roman" pitchFamily="18" charset="0"/>
                <a:cs typeface="Times New Roman" pitchFamily="18" charset="0"/>
              </a:rPr>
              <a:t>    output [2*S: 1] R; </a:t>
            </a:r>
          </a:p>
          <a:p>
            <a:pPr eaLnBrk="0" hangingPunct="0"/>
            <a:r>
              <a:rPr kumimoji="1" lang="en-US" altLang="zh-CN" sz="2000" b="1" dirty="0">
                <a:solidFill>
                  <a:srgbClr val="000000"/>
                </a:solidFill>
                <a:latin typeface="Times New Roman" pitchFamily="18" charset="0"/>
                <a:cs typeface="Times New Roman" pitchFamily="18" charset="0"/>
              </a:rPr>
              <a:t>    input [S: 1] A, B;   </a:t>
            </a:r>
          </a:p>
          <a:p>
            <a:pPr eaLnBrk="0" hangingPunct="0"/>
            <a:r>
              <a:rPr kumimoji="1" lang="en-US" altLang="zh-CN" sz="2000" b="1" dirty="0">
                <a:solidFill>
                  <a:srgbClr val="000000"/>
                </a:solidFill>
                <a:latin typeface="Times New Roman" pitchFamily="18" charset="0"/>
                <a:cs typeface="Times New Roman" pitchFamily="18" charset="0"/>
              </a:rPr>
              <a:t>    assign R=A*B</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8" name="Text Box 9">
            <a:extLst>
              <a:ext uri="{FF2B5EF4-FFF2-40B4-BE49-F238E27FC236}">
                <a16:creationId xmlns:a16="http://schemas.microsoft.com/office/drawing/2014/main" id="{4C28FFFD-2FF9-035F-5316-039D27C98A70}"/>
              </a:ext>
            </a:extLst>
          </p:cNvPr>
          <p:cNvSpPr txBox="1">
            <a:spLocks noChangeArrowheads="1"/>
          </p:cNvSpPr>
          <p:nvPr/>
        </p:nvSpPr>
        <p:spPr bwMode="auto">
          <a:xfrm>
            <a:off x="1148846" y="3933056"/>
            <a:ext cx="705678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kumimoji="1" lang="zh-CN" altLang="en-US" sz="2400" b="1" dirty="0">
                <a:solidFill>
                  <a:srgbClr val="F79646">
                    <a:lumMod val="50000"/>
                  </a:srgbClr>
                </a:solidFill>
                <a:latin typeface="Times New Roman" pitchFamily="18" charset="0"/>
                <a:cs typeface="Times New Roman" pitchFamily="18" charset="0"/>
              </a:rPr>
              <a:t>：设计</a:t>
            </a:r>
            <a:r>
              <a:rPr kumimoji="1" lang="en-US" altLang="zh-CN" sz="2400" b="1" dirty="0">
                <a:solidFill>
                  <a:srgbClr val="F79646">
                    <a:lumMod val="50000"/>
                  </a:srgbClr>
                </a:solidFill>
                <a:latin typeface="Times New Roman" pitchFamily="18" charset="0"/>
                <a:cs typeface="Times New Roman" pitchFamily="18" charset="0"/>
              </a:rPr>
              <a:t>N</a:t>
            </a:r>
            <a:r>
              <a:rPr kumimoji="1" lang="zh-CN" altLang="en-US" sz="2400" b="1" dirty="0">
                <a:solidFill>
                  <a:srgbClr val="F79646">
                    <a:lumMod val="50000"/>
                  </a:srgbClr>
                </a:solidFill>
                <a:latin typeface="Times New Roman" pitchFamily="18" charset="0"/>
                <a:cs typeface="Times New Roman" pitchFamily="18" charset="0"/>
              </a:rPr>
              <a:t>位的乘加器（先乘后加）</a:t>
            </a:r>
            <a:endParaRPr kumimoji="1" lang="en-US" altLang="zh-CN" sz="24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000" b="1" dirty="0">
                <a:solidFill>
                  <a:srgbClr val="0000FF"/>
                </a:solidFill>
                <a:latin typeface="Times New Roman" pitchFamily="18" charset="0"/>
                <a:cs typeface="Times New Roman" pitchFamily="18" charset="0"/>
              </a:rPr>
              <a:t>       </a:t>
            </a:r>
            <a:endParaRPr kumimoji="1" lang="zh-CN" altLang="en-US" sz="2000" b="1" dirty="0">
              <a:solidFill>
                <a:srgbClr val="0000FF"/>
              </a:solidFill>
              <a:latin typeface="Times New Roman" pitchFamily="18" charset="0"/>
              <a:cs typeface="Times New Roman" pitchFamily="18" charset="0"/>
            </a:endParaRPr>
          </a:p>
        </p:txBody>
      </p:sp>
      <p:sp>
        <p:nvSpPr>
          <p:cNvPr id="14" name="Text Box 9">
            <a:extLst>
              <a:ext uri="{FF2B5EF4-FFF2-40B4-BE49-F238E27FC236}">
                <a16:creationId xmlns:a16="http://schemas.microsoft.com/office/drawing/2014/main" id="{31031452-CB0E-93C6-010B-84789D6522F8}"/>
              </a:ext>
            </a:extLst>
          </p:cNvPr>
          <p:cNvSpPr txBox="1">
            <a:spLocks noChangeArrowheads="1"/>
          </p:cNvSpPr>
          <p:nvPr/>
        </p:nvSpPr>
        <p:spPr bwMode="auto">
          <a:xfrm>
            <a:off x="1279987" y="4509120"/>
            <a:ext cx="7468477"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chemeClr val="tx1"/>
                </a:solidFill>
                <a:latin typeface="Times New Roman" pitchFamily="18" charset="0"/>
                <a:cs typeface="Times New Roman" pitchFamily="18" charset="0"/>
              </a:rPr>
              <a:t>module  MAC_N </a:t>
            </a:r>
            <a:r>
              <a:rPr kumimoji="1" lang="en-US" altLang="zh-CN" sz="2000" b="1" dirty="0">
                <a:solidFill>
                  <a:srgbClr val="FF0000"/>
                </a:solidFill>
                <a:latin typeface="Times New Roman" pitchFamily="18" charset="0"/>
                <a:cs typeface="Times New Roman" pitchFamily="18" charset="0"/>
              </a:rPr>
              <a:t>#(parameter N=16) </a:t>
            </a:r>
            <a:r>
              <a:rPr kumimoji="1" lang="en-US" altLang="zh-CN" sz="2000" b="1" dirty="0">
                <a:solidFill>
                  <a:schemeClr val="tx1"/>
                </a:solidFill>
                <a:latin typeface="Times New Roman" pitchFamily="18" charset="0"/>
                <a:cs typeface="Times New Roman" pitchFamily="18" charset="0"/>
              </a:rPr>
              <a:t>(R, A, B, C);</a:t>
            </a:r>
          </a:p>
          <a:p>
            <a:pPr eaLnBrk="0" hangingPunct="0"/>
            <a:r>
              <a:rPr kumimoji="1" lang="en-US" altLang="zh-CN" sz="2000" b="1" dirty="0">
                <a:solidFill>
                  <a:srgbClr val="000000"/>
                </a:solidFill>
                <a:latin typeface="Times New Roman" pitchFamily="18" charset="0"/>
                <a:cs typeface="Times New Roman" pitchFamily="18" charset="0"/>
              </a:rPr>
              <a:t>    output [2*N: 1] R;    </a:t>
            </a:r>
          </a:p>
          <a:p>
            <a:pPr eaLnBrk="0" hangingPunct="0"/>
            <a:r>
              <a:rPr kumimoji="1" lang="en-US" altLang="zh-CN" sz="2000" b="1" dirty="0">
                <a:solidFill>
                  <a:srgbClr val="000000"/>
                </a:solidFill>
                <a:latin typeface="Times New Roman" pitchFamily="18" charset="0"/>
                <a:cs typeface="Times New Roman" pitchFamily="18" charset="0"/>
              </a:rPr>
              <a:t>    input [N: 1] A, B, C;   </a:t>
            </a:r>
          </a:p>
          <a:p>
            <a:pPr eaLnBrk="0" hangingPunct="0"/>
            <a:r>
              <a:rPr kumimoji="1" lang="en-US" altLang="zh-CN" sz="2000" b="1" dirty="0">
                <a:solidFill>
                  <a:srgbClr val="000000"/>
                </a:solidFill>
                <a:latin typeface="Times New Roman" pitchFamily="18" charset="0"/>
                <a:cs typeface="Times New Roman" pitchFamily="18" charset="0"/>
              </a:rPr>
              <a:t>    assign R=A*B+C;</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15" name="灯片编号占位符 5">
            <a:extLst>
              <a:ext uri="{FF2B5EF4-FFF2-40B4-BE49-F238E27FC236}">
                <a16:creationId xmlns:a16="http://schemas.microsoft.com/office/drawing/2014/main" id="{09F6ED05-CD8C-65A9-8B73-FA454461C39F}"/>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84</a:t>
            </a:fld>
            <a:endParaRPr lang="zh-CN" altLang="en-US" dirty="0"/>
          </a:p>
        </p:txBody>
      </p:sp>
    </p:spTree>
    <p:extLst>
      <p:ext uri="{BB962C8B-B14F-4D97-AF65-F5344CB8AC3E}">
        <p14:creationId xmlns:p14="http://schemas.microsoft.com/office/powerpoint/2010/main" val="6623888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755577" y="979488"/>
            <a:ext cx="8208000" cy="5545856"/>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Text Box 3"/>
          <p:cNvSpPr txBox="1">
            <a:spLocks noChangeArrowheads="1"/>
          </p:cNvSpPr>
          <p:nvPr/>
        </p:nvSpPr>
        <p:spPr bwMode="auto">
          <a:xfrm>
            <a:off x="1467544" y="416277"/>
            <a:ext cx="382453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r>
              <a:rPr lang="en-US" altLang="zh-CN" sz="2600" b="1" dirty="0">
                <a:solidFill>
                  <a:srgbClr val="FF3737"/>
                </a:solidFill>
                <a:latin typeface="Times New Roman" pitchFamily="18" charset="0"/>
                <a:cs typeface="Times New Roman" pitchFamily="18" charset="0"/>
              </a:rPr>
              <a:t>Verilog</a:t>
            </a:r>
            <a:r>
              <a:rPr lang="zh-CN" altLang="en-US" sz="2600" b="1" dirty="0">
                <a:solidFill>
                  <a:srgbClr val="FF3737"/>
                </a:solidFill>
                <a:latin typeface="Times New Roman" pitchFamily="18" charset="0"/>
                <a:cs typeface="Times New Roman" pitchFamily="18" charset="0"/>
              </a:rPr>
              <a:t>程序编程框架：</a:t>
            </a:r>
            <a:endParaRPr kumimoji="1" lang="zh-CN" altLang="en-US" sz="2600" b="1" dirty="0">
              <a:solidFill>
                <a:srgbClr val="FF3737"/>
              </a:solidFill>
              <a:latin typeface="Times New Roman"/>
            </a:endParaRPr>
          </a:p>
        </p:txBody>
      </p:sp>
      <p:sp>
        <p:nvSpPr>
          <p:cNvPr id="10" name="Rectangle 3"/>
          <p:cNvSpPr txBox="1">
            <a:spLocks noChangeArrowheads="1"/>
          </p:cNvSpPr>
          <p:nvPr/>
        </p:nvSpPr>
        <p:spPr bwMode="auto">
          <a:xfrm>
            <a:off x="1259632" y="1113130"/>
            <a:ext cx="7776864" cy="498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spcBef>
                <a:spcPts val="0"/>
              </a:spcBef>
              <a:spcAft>
                <a:spcPts val="0"/>
              </a:spcAft>
              <a:buNone/>
            </a:pPr>
            <a:r>
              <a:rPr lang="en-US" altLang="zh-CN" sz="1800" b="1" dirty="0">
                <a:solidFill>
                  <a:prstClr val="black"/>
                </a:solidFill>
                <a:latin typeface="Times New Roman" pitchFamily="18" charset="0"/>
                <a:cs typeface="Times New Roman" pitchFamily="18" charset="0"/>
              </a:rPr>
              <a:t>module    </a:t>
            </a:r>
            <a:r>
              <a:rPr lang="zh-CN" altLang="en-US" sz="1800" b="1" dirty="0">
                <a:latin typeface="Times New Roman" pitchFamily="18" charset="0"/>
                <a:cs typeface="Times New Roman" pitchFamily="18" charset="0"/>
              </a:rPr>
              <a:t>模块名   （端口名</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，端口名</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a:t>
            </a:r>
            <a:r>
              <a:rPr lang="zh-CN" altLang="en-US" sz="1800" b="1" dirty="0">
                <a:solidFill>
                  <a:prstClr val="black"/>
                </a:solidFill>
                <a:latin typeface="Times New Roman" pitchFamily="18" charset="0"/>
                <a:cs typeface="Times New Roman" pitchFamily="18" charset="0"/>
              </a:rPr>
              <a:t>；</a:t>
            </a:r>
            <a:endParaRPr lang="zh-CN" altLang="en-US"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srgbClr val="F79646">
                    <a:lumMod val="50000"/>
                  </a:srgbClr>
                </a:solidFill>
                <a:latin typeface="Times New Roman" pitchFamily="18" charset="0"/>
                <a:cs typeface="Times New Roman" pitchFamily="18" charset="0"/>
              </a:rPr>
              <a:t>//</a:t>
            </a:r>
            <a:r>
              <a:rPr lang="zh-CN" altLang="en-US" sz="1800" b="1" dirty="0">
                <a:solidFill>
                  <a:srgbClr val="F79646">
                    <a:lumMod val="50000"/>
                  </a:srgbClr>
                </a:solidFill>
                <a:latin typeface="Times New Roman" pitchFamily="18" charset="0"/>
                <a:cs typeface="Times New Roman" pitchFamily="18" charset="0"/>
              </a:rPr>
              <a:t>模块端口描述</a:t>
            </a:r>
            <a:endParaRPr lang="en-US" altLang="zh-CN"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prstClr val="black"/>
                </a:solidFill>
                <a:latin typeface="Times New Roman" pitchFamily="18" charset="0"/>
                <a:cs typeface="Times New Roman" pitchFamily="18" charset="0"/>
              </a:rPr>
              <a:t>	</a:t>
            </a:r>
            <a:r>
              <a:rPr lang="en-US" altLang="zh-CN" sz="1800" b="1" dirty="0">
                <a:latin typeface="Times New Roman" pitchFamily="18" charset="0"/>
                <a:cs typeface="Times New Roman" pitchFamily="18" charset="0"/>
              </a:rPr>
              <a:t>input/output/</a:t>
            </a:r>
            <a:r>
              <a:rPr lang="en-US" altLang="zh-CN" sz="1800" b="1" dirty="0" err="1">
                <a:latin typeface="Times New Roman" pitchFamily="18" charset="0"/>
                <a:cs typeface="Times New Roman" pitchFamily="18" charset="0"/>
              </a:rPr>
              <a:t>inout</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端口名</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，端口名</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a:t>
            </a:r>
            <a:r>
              <a:rPr lang="en-US" altLang="zh-CN" sz="1800" b="1" dirty="0">
                <a:solidFill>
                  <a:prstClr val="black"/>
                </a:solidFill>
                <a:latin typeface="Times New Roman" pitchFamily="18" charset="0"/>
                <a:cs typeface="Times New Roman" pitchFamily="18" charset="0"/>
              </a:rPr>
              <a:t>…</a:t>
            </a:r>
            <a:r>
              <a:rPr lang="zh-CN" altLang="en-US" sz="1800" b="1" dirty="0">
                <a:solidFill>
                  <a:prstClr val="black"/>
                </a:solidFill>
                <a:latin typeface="Times New Roman" pitchFamily="18" charset="0"/>
                <a:cs typeface="Times New Roman" pitchFamily="18" charset="0"/>
              </a:rPr>
              <a:t>；</a:t>
            </a:r>
            <a:endParaRPr lang="zh-CN" altLang="en-US"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prstClr val="black"/>
                </a:solidFill>
                <a:latin typeface="Times New Roman" pitchFamily="18" charset="0"/>
                <a:cs typeface="Times New Roman" pitchFamily="18" charset="0"/>
              </a:rPr>
              <a:t>	</a:t>
            </a:r>
            <a:r>
              <a:rPr lang="en-US" altLang="zh-CN" sz="1800" b="1" dirty="0">
                <a:latin typeface="Times New Roman" pitchFamily="18" charset="0"/>
                <a:cs typeface="Times New Roman" pitchFamily="18" charset="0"/>
              </a:rPr>
              <a:t>wire/</a:t>
            </a:r>
            <a:r>
              <a:rPr lang="en-US" altLang="zh-CN" sz="1800" b="1" dirty="0" err="1">
                <a:latin typeface="Times New Roman" pitchFamily="18" charset="0"/>
                <a:cs typeface="Times New Roman" pitchFamily="18" charset="0"/>
              </a:rPr>
              <a:t>reg</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变量名</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，变量名</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a:t>
            </a:r>
            <a:r>
              <a:rPr lang="en-US" altLang="zh-CN" sz="1800" b="1" dirty="0">
                <a:solidFill>
                  <a:prstClr val="black"/>
                </a:solidFill>
                <a:latin typeface="Times New Roman" pitchFamily="18" charset="0"/>
                <a:cs typeface="Times New Roman" pitchFamily="18" charset="0"/>
              </a:rPr>
              <a:t>…</a:t>
            </a:r>
            <a:r>
              <a:rPr lang="zh-CN" altLang="en-US" sz="1800" b="1" dirty="0">
                <a:solidFill>
                  <a:prstClr val="black"/>
                </a:solidFill>
                <a:latin typeface="Times New Roman" pitchFamily="18" charset="0"/>
                <a:cs typeface="Times New Roman" pitchFamily="18" charset="0"/>
              </a:rPr>
              <a:t>；</a:t>
            </a:r>
            <a:endParaRPr lang="en-US" altLang="zh-CN"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prstClr val="black"/>
                </a:solidFill>
                <a:latin typeface="Times New Roman" pitchFamily="18" charset="0"/>
                <a:cs typeface="Times New Roman" pitchFamily="18" charset="0"/>
              </a:rPr>
              <a:t>	parameter </a:t>
            </a:r>
            <a:r>
              <a:rPr lang="zh-CN" altLang="en-US" sz="1800" b="1" dirty="0">
                <a:latin typeface="Times New Roman" pitchFamily="18" charset="0"/>
                <a:cs typeface="Times New Roman" pitchFamily="18" charset="0"/>
              </a:rPr>
              <a:t>变量名</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，变量名</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a:t>
            </a:r>
            <a:r>
              <a:rPr lang="en-US" altLang="zh-CN" sz="1800" b="1" dirty="0">
                <a:solidFill>
                  <a:prstClr val="black"/>
                </a:solidFill>
                <a:latin typeface="Times New Roman" pitchFamily="18" charset="0"/>
                <a:cs typeface="Times New Roman" pitchFamily="18" charset="0"/>
              </a:rPr>
              <a:t>…</a:t>
            </a:r>
            <a:r>
              <a:rPr lang="zh-CN" altLang="en-US" sz="1800" b="1" dirty="0">
                <a:solidFill>
                  <a:prstClr val="black"/>
                </a:solidFill>
                <a:latin typeface="Times New Roman" pitchFamily="18" charset="0"/>
                <a:cs typeface="Times New Roman" pitchFamily="18" charset="0"/>
              </a:rPr>
              <a:t>；</a:t>
            </a:r>
            <a:endParaRPr lang="en-US" altLang="zh-CN"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srgbClr val="F79646">
                    <a:lumMod val="50000"/>
                  </a:srgbClr>
                </a:solidFill>
                <a:latin typeface="Times New Roman" pitchFamily="18" charset="0"/>
                <a:cs typeface="Times New Roman" pitchFamily="18" charset="0"/>
              </a:rPr>
              <a:t>//</a:t>
            </a:r>
            <a:r>
              <a:rPr lang="zh-CN" altLang="en-US" sz="1800" b="1" dirty="0">
                <a:solidFill>
                  <a:srgbClr val="F79646">
                    <a:lumMod val="50000"/>
                  </a:srgbClr>
                </a:solidFill>
                <a:latin typeface="Times New Roman" pitchFamily="18" charset="0"/>
                <a:cs typeface="Times New Roman" pitchFamily="18" charset="0"/>
              </a:rPr>
              <a:t>模块功能描述</a:t>
            </a:r>
            <a:endParaRPr lang="en-US" altLang="zh-CN" sz="1800" b="1" dirty="0">
              <a:solidFill>
                <a:srgbClr val="F79646">
                  <a:lumMod val="50000"/>
                </a:srgbClr>
              </a:solidFill>
              <a:latin typeface="Times New Roman" pitchFamily="18" charset="0"/>
              <a:cs typeface="Times New Roman" pitchFamily="18" charset="0"/>
            </a:endParaRPr>
          </a:p>
          <a:p>
            <a:pPr marL="0" indent="0">
              <a:lnSpc>
                <a:spcPct val="160000"/>
              </a:lnSpc>
              <a:spcBef>
                <a:spcPts val="0"/>
              </a:spcBef>
              <a:spcAft>
                <a:spcPts val="0"/>
              </a:spcAft>
              <a:buNone/>
            </a:pPr>
            <a:r>
              <a:rPr lang="en-US" altLang="zh-CN" sz="1800" b="1" dirty="0">
                <a:solidFill>
                  <a:prstClr val="black"/>
                </a:solidFill>
                <a:latin typeface="Times New Roman" pitchFamily="18" charset="0"/>
                <a:cs typeface="Times New Roman" pitchFamily="18" charset="0"/>
              </a:rPr>
              <a:t>	always  @ </a:t>
            </a:r>
            <a:r>
              <a:rPr lang="zh-CN" altLang="en-US" sz="1800" b="1" dirty="0">
                <a:latin typeface="Times New Roman" pitchFamily="18" charset="0"/>
                <a:cs typeface="Times New Roman" pitchFamily="18" charset="0"/>
              </a:rPr>
              <a:t>（敏感信号</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 ，敏感信号</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 </a:t>
            </a:r>
            <a:r>
              <a:rPr lang="zh-CN" altLang="en-US" sz="1800" b="1" dirty="0">
                <a:solidFill>
                  <a:prstClr val="black"/>
                </a:solidFill>
                <a:latin typeface="Times New Roman" pitchFamily="18" charset="0"/>
                <a:cs typeface="Times New Roman" pitchFamily="18" charset="0"/>
              </a:rPr>
              <a:t>） </a:t>
            </a:r>
            <a:r>
              <a:rPr lang="en-US" altLang="zh-CN" sz="1800" b="1" dirty="0">
                <a:solidFill>
                  <a:prstClr val="black"/>
                </a:solidFill>
                <a:latin typeface="Times New Roman" pitchFamily="18" charset="0"/>
                <a:cs typeface="Times New Roman" pitchFamily="18" charset="0"/>
              </a:rPr>
              <a:t>begin</a:t>
            </a:r>
            <a:endParaRPr lang="zh-CN" altLang="en-US" sz="1800" b="1" dirty="0">
              <a:solidFill>
                <a:prstClr val="black"/>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zh-CN" altLang="en-US" sz="1800" b="1" dirty="0">
                <a:solidFill>
                  <a:prstClr val="black"/>
                </a:solidFill>
                <a:latin typeface="Times New Roman" pitchFamily="18" charset="0"/>
                <a:cs typeface="Times New Roman" pitchFamily="18" charset="0"/>
              </a:rPr>
              <a:t>	</a:t>
            </a:r>
            <a:r>
              <a:rPr lang="en-US" altLang="zh-CN" sz="1800" b="1" dirty="0">
                <a:solidFill>
                  <a:prstClr val="black"/>
                </a:solidFill>
                <a:latin typeface="Times New Roman" pitchFamily="18" charset="0"/>
                <a:cs typeface="Times New Roman" pitchFamily="18" charset="0"/>
              </a:rPr>
              <a:t>	</a:t>
            </a:r>
            <a:r>
              <a:rPr lang="zh-CN" altLang="en-US" sz="1800" b="1" dirty="0">
                <a:latin typeface="Times New Roman" pitchFamily="18" charset="0"/>
                <a:cs typeface="Times New Roman" pitchFamily="18" charset="0"/>
              </a:rPr>
              <a:t>包括块语句的各类顺序语句</a:t>
            </a:r>
            <a:endParaRPr lang="en-US" altLang="zh-CN" sz="1800" b="1" dirty="0">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a:solidFill>
                  <a:prstClr val="black"/>
                </a:solidFill>
                <a:latin typeface="Times New Roman" pitchFamily="18" charset="0"/>
                <a:cs typeface="Times New Roman" pitchFamily="18" charset="0"/>
              </a:rPr>
              <a:t>	end</a:t>
            </a:r>
          </a:p>
          <a:p>
            <a:pPr marL="0" indent="0">
              <a:lnSpc>
                <a:spcPct val="160000"/>
              </a:lnSpc>
              <a:spcBef>
                <a:spcPts val="0"/>
              </a:spcBef>
              <a:spcAft>
                <a:spcPts val="0"/>
              </a:spcAft>
              <a:buFont typeface="Arial" charset="0"/>
              <a:buNone/>
            </a:pPr>
            <a:r>
              <a:rPr lang="en-US" altLang="zh-CN" sz="1800" b="1" dirty="0">
                <a:solidFill>
                  <a:prstClr val="black"/>
                </a:solidFill>
                <a:latin typeface="Times New Roman" pitchFamily="18" charset="0"/>
                <a:cs typeface="Times New Roman" pitchFamily="18" charset="0"/>
              </a:rPr>
              <a:t>	assign  </a:t>
            </a:r>
            <a:r>
              <a:rPr lang="zh-CN" altLang="en-US" sz="1800" b="1" dirty="0">
                <a:latin typeface="Times New Roman" pitchFamily="18" charset="0"/>
                <a:cs typeface="Times New Roman" pitchFamily="18" charset="0"/>
              </a:rPr>
              <a:t>目标变量名</a:t>
            </a:r>
            <a:r>
              <a:rPr lang="en-US" altLang="zh-CN" sz="1800" b="1" dirty="0">
                <a:latin typeface="Times New Roman" pitchFamily="18" charset="0"/>
                <a:cs typeface="Times New Roman" pitchFamily="18" charset="0"/>
              </a:rPr>
              <a:t>= </a:t>
            </a:r>
            <a:r>
              <a:rPr lang="zh-CN" altLang="en-US" sz="1800" b="1" dirty="0">
                <a:latin typeface="Times New Roman" pitchFamily="18" charset="0"/>
                <a:cs typeface="Times New Roman" pitchFamily="18" charset="0"/>
              </a:rPr>
              <a:t>驱动表达式；</a:t>
            </a:r>
            <a:endParaRPr lang="en-US" altLang="zh-CN" sz="1800" b="1" dirty="0">
              <a:latin typeface="Times New Roman" pitchFamily="18" charset="0"/>
              <a:cs typeface="Times New Roman" pitchFamily="18" charset="0"/>
            </a:endParaRPr>
          </a:p>
          <a:p>
            <a:pPr marL="0" indent="0">
              <a:lnSpc>
                <a:spcPct val="160000"/>
              </a:lnSpc>
              <a:spcBef>
                <a:spcPts val="0"/>
              </a:spcBef>
              <a:spcAft>
                <a:spcPts val="0"/>
              </a:spcAft>
              <a:buNone/>
            </a:pPr>
            <a:r>
              <a:rPr lang="en-US" altLang="zh-CN" sz="1800" b="1" dirty="0">
                <a:latin typeface="Times New Roman" pitchFamily="18" charset="0"/>
                <a:cs typeface="Times New Roman" pitchFamily="18" charset="0"/>
              </a:rPr>
              <a:t>	&lt;</a:t>
            </a:r>
            <a:r>
              <a:rPr lang="zh-CN" altLang="en-US" sz="1800" b="1" dirty="0">
                <a:latin typeface="Times New Roman" pitchFamily="18" charset="0"/>
                <a:cs typeface="Times New Roman" pitchFamily="18" charset="0"/>
              </a:rPr>
              <a:t>模块元件名</a:t>
            </a:r>
            <a:r>
              <a:rPr lang="en-US" altLang="zh-CN" sz="1800" b="1" dirty="0">
                <a:latin typeface="Times New Roman" pitchFamily="18" charset="0"/>
                <a:cs typeface="Times New Roman" pitchFamily="18" charset="0"/>
              </a:rPr>
              <a:t>&gt;  &lt;</a:t>
            </a:r>
            <a:r>
              <a:rPr lang="zh-CN" altLang="en-US" sz="1800" b="1" dirty="0">
                <a:latin typeface="Times New Roman" pitchFamily="18" charset="0"/>
                <a:cs typeface="Times New Roman" pitchFamily="18" charset="0"/>
              </a:rPr>
              <a:t>例化元件名</a:t>
            </a:r>
            <a:r>
              <a:rPr lang="en-US" altLang="zh-CN" sz="1800" b="1" dirty="0">
                <a:latin typeface="Times New Roman" pitchFamily="18" charset="0"/>
                <a:cs typeface="Times New Roman" pitchFamily="18" charset="0"/>
              </a:rPr>
              <a:t>&gt;  </a:t>
            </a:r>
            <a:r>
              <a:rPr lang="zh-CN" altLang="en-US" sz="1800" b="1" dirty="0">
                <a:latin typeface="Times New Roman" pitchFamily="18" charset="0"/>
                <a:cs typeface="Times New Roman" pitchFamily="18" charset="0"/>
              </a:rPr>
              <a:t>（ </a:t>
            </a:r>
            <a:r>
              <a:rPr lang="en-US" altLang="zh-CN" sz="1800" b="1" dirty="0">
                <a:latin typeface="Times New Roman" pitchFamily="18" charset="0"/>
                <a:cs typeface="Times New Roman" pitchFamily="18" charset="0"/>
              </a:rPr>
              <a:t>.</a:t>
            </a:r>
            <a:r>
              <a:rPr lang="zh-CN" altLang="en-US" sz="1800" b="1" dirty="0">
                <a:latin typeface="Times New Roman" pitchFamily="18" charset="0"/>
                <a:cs typeface="Times New Roman" pitchFamily="18" charset="0"/>
              </a:rPr>
              <a:t>内部端口</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（外接端口</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 …</a:t>
            </a:r>
            <a:r>
              <a:rPr lang="zh-CN" altLang="en-US" sz="1800" b="1" dirty="0">
                <a:solidFill>
                  <a:prstClr val="black"/>
                </a:solidFill>
                <a:latin typeface="Times New Roman" pitchFamily="18" charset="0"/>
                <a:cs typeface="Times New Roman" pitchFamily="18" charset="0"/>
              </a:rPr>
              <a:t>）</a:t>
            </a:r>
            <a:r>
              <a:rPr lang="en-US" altLang="zh-CN" sz="1800" b="1" dirty="0">
                <a:solidFill>
                  <a:prstClr val="black"/>
                </a:solidFill>
                <a:latin typeface="Times New Roman" pitchFamily="18" charset="0"/>
                <a:cs typeface="Times New Roman" pitchFamily="18" charset="0"/>
              </a:rPr>
              <a:t>;</a:t>
            </a:r>
            <a:endParaRPr lang="zh-CN" altLang="en-US" sz="1800" b="1" dirty="0">
              <a:solidFill>
                <a:prstClr val="black"/>
              </a:solidFill>
              <a:latin typeface="Times New Roman" pitchFamily="18" charset="0"/>
              <a:cs typeface="Times New Roman" pitchFamily="18" charset="0"/>
            </a:endParaRPr>
          </a:p>
          <a:p>
            <a:pPr marL="0" indent="0">
              <a:lnSpc>
                <a:spcPct val="160000"/>
              </a:lnSpc>
              <a:spcBef>
                <a:spcPts val="0"/>
              </a:spcBef>
              <a:spcAft>
                <a:spcPts val="0"/>
              </a:spcAft>
              <a:buFont typeface="Arial" charset="0"/>
              <a:buNone/>
            </a:pPr>
            <a:r>
              <a:rPr lang="en-US" altLang="zh-CN" sz="1800" b="1" dirty="0" err="1">
                <a:solidFill>
                  <a:prstClr val="black"/>
                </a:solidFill>
                <a:latin typeface="Times New Roman" pitchFamily="18" charset="0"/>
                <a:cs typeface="Times New Roman" pitchFamily="18" charset="0"/>
              </a:rPr>
              <a:t>endmodule</a:t>
            </a:r>
            <a:endParaRPr lang="en-US" altLang="zh-CN" sz="1800" b="1" dirty="0">
              <a:solidFill>
                <a:prstClr val="black"/>
              </a:solidFill>
              <a:latin typeface="Times New Roman" pitchFamily="18" charset="0"/>
              <a:cs typeface="Times New Roman" pitchFamily="18" charset="0"/>
            </a:endParaRPr>
          </a:p>
        </p:txBody>
      </p:sp>
      <p:sp>
        <p:nvSpPr>
          <p:cNvPr id="2" name="左大括号 1"/>
          <p:cNvSpPr/>
          <p:nvPr/>
        </p:nvSpPr>
        <p:spPr>
          <a:xfrm>
            <a:off x="2051720" y="4005064"/>
            <a:ext cx="144016" cy="972000"/>
          </a:xfrm>
          <a:prstGeom prst="leftBrace">
            <a:avLst/>
          </a:prstGeom>
          <a:ln>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755577" y="4150821"/>
            <a:ext cx="1260016" cy="584775"/>
          </a:xfrm>
          <a:prstGeom prst="rect">
            <a:avLst/>
          </a:prstGeom>
          <a:noFill/>
        </p:spPr>
        <p:txBody>
          <a:bodyPr wrap="square" rtlCol="0">
            <a:spAutoFit/>
          </a:bodyPr>
          <a:lstStyle/>
          <a:p>
            <a:pPr marL="342900" indent="-342900">
              <a:buFont typeface="+mj-ea"/>
              <a:buAutoNum type="circleNumDbPlain"/>
            </a:pPr>
            <a:r>
              <a:rPr lang="zh-CN" altLang="en-US" sz="1600" b="1" dirty="0">
                <a:solidFill>
                  <a:srgbClr val="0066FF"/>
                </a:solidFill>
              </a:rPr>
              <a:t>过程赋值语句</a:t>
            </a:r>
          </a:p>
        </p:txBody>
      </p:sp>
      <p:sp>
        <p:nvSpPr>
          <p:cNvPr id="7" name="TextBox 6"/>
          <p:cNvSpPr txBox="1"/>
          <p:nvPr/>
        </p:nvSpPr>
        <p:spPr>
          <a:xfrm>
            <a:off x="755577" y="5004465"/>
            <a:ext cx="1299649" cy="584775"/>
          </a:xfrm>
          <a:prstGeom prst="rect">
            <a:avLst/>
          </a:prstGeom>
          <a:noFill/>
        </p:spPr>
        <p:txBody>
          <a:bodyPr wrap="square" rtlCol="0">
            <a:spAutoFit/>
          </a:bodyPr>
          <a:lstStyle/>
          <a:p>
            <a:pPr marL="342900" indent="-342900">
              <a:buFont typeface="+mj-ea"/>
              <a:buAutoNum type="circleNumDbPlain" startAt="2"/>
            </a:pPr>
            <a:r>
              <a:rPr lang="zh-CN" altLang="en-US" sz="1600" b="1" dirty="0">
                <a:solidFill>
                  <a:srgbClr val="0066FF"/>
                </a:solidFill>
              </a:rPr>
              <a:t>连续赋值语句</a:t>
            </a:r>
          </a:p>
        </p:txBody>
      </p:sp>
      <p:sp>
        <p:nvSpPr>
          <p:cNvPr id="8" name="TextBox 7"/>
          <p:cNvSpPr txBox="1"/>
          <p:nvPr/>
        </p:nvSpPr>
        <p:spPr>
          <a:xfrm>
            <a:off x="755576" y="5682734"/>
            <a:ext cx="1411292" cy="338554"/>
          </a:xfrm>
          <a:prstGeom prst="rect">
            <a:avLst/>
          </a:prstGeom>
          <a:noFill/>
        </p:spPr>
        <p:txBody>
          <a:bodyPr wrap="square" rtlCol="0">
            <a:spAutoFit/>
          </a:bodyPr>
          <a:lstStyle/>
          <a:p>
            <a:r>
              <a:rPr lang="zh-CN" altLang="en-US" sz="1600" b="1" dirty="0">
                <a:solidFill>
                  <a:srgbClr val="0066FF"/>
                </a:solidFill>
                <a:latin typeface="宋体"/>
                <a:ea typeface="宋体"/>
              </a:rPr>
              <a:t>③</a:t>
            </a:r>
            <a:r>
              <a:rPr lang="zh-CN" altLang="en-US" sz="1600" b="1" dirty="0">
                <a:solidFill>
                  <a:srgbClr val="0066FF"/>
                </a:solidFill>
              </a:rPr>
              <a:t>例化语句 </a:t>
            </a:r>
          </a:p>
        </p:txBody>
      </p:sp>
      <p:sp>
        <p:nvSpPr>
          <p:cNvPr id="4" name="右箭头 3"/>
          <p:cNvSpPr/>
          <p:nvPr/>
        </p:nvSpPr>
        <p:spPr>
          <a:xfrm>
            <a:off x="1979712" y="5336341"/>
            <a:ext cx="223282" cy="16752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右箭头 10"/>
          <p:cNvSpPr/>
          <p:nvPr/>
        </p:nvSpPr>
        <p:spPr>
          <a:xfrm>
            <a:off x="1979712" y="5733256"/>
            <a:ext cx="223282" cy="16752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TextBox 4"/>
          <p:cNvSpPr txBox="1"/>
          <p:nvPr/>
        </p:nvSpPr>
        <p:spPr>
          <a:xfrm>
            <a:off x="6739192" y="1224000"/>
            <a:ext cx="1872208" cy="369332"/>
          </a:xfrm>
          <a:prstGeom prst="rect">
            <a:avLst/>
          </a:prstGeom>
          <a:noFill/>
        </p:spPr>
        <p:txBody>
          <a:bodyPr wrap="square" rtlCol="0">
            <a:spAutoFit/>
          </a:bodyPr>
          <a:lstStyle/>
          <a:p>
            <a:r>
              <a:rPr lang="en-US" altLang="zh-CN" b="1" dirty="0">
                <a:solidFill>
                  <a:srgbClr val="F79646">
                    <a:lumMod val="50000"/>
                  </a:srgbClr>
                </a:solidFill>
                <a:latin typeface="Times New Roman" pitchFamily="18" charset="0"/>
                <a:cs typeface="Times New Roman" pitchFamily="18" charset="0"/>
              </a:rPr>
              <a:t>//</a:t>
            </a:r>
            <a:r>
              <a:rPr lang="zh-CN" altLang="en-US" b="1" dirty="0">
                <a:solidFill>
                  <a:srgbClr val="F79646">
                    <a:lumMod val="50000"/>
                  </a:srgbClr>
                </a:solidFill>
                <a:latin typeface="Times New Roman" pitchFamily="18" charset="0"/>
                <a:cs typeface="Times New Roman" pitchFamily="18" charset="0"/>
              </a:rPr>
              <a:t>定义一个模块</a:t>
            </a:r>
          </a:p>
        </p:txBody>
      </p:sp>
      <p:sp>
        <p:nvSpPr>
          <p:cNvPr id="12" name="TextBox 11"/>
          <p:cNvSpPr txBox="1"/>
          <p:nvPr/>
        </p:nvSpPr>
        <p:spPr>
          <a:xfrm>
            <a:off x="6659992" y="2016000"/>
            <a:ext cx="1872208" cy="476028"/>
          </a:xfrm>
          <a:prstGeom prst="rect">
            <a:avLst/>
          </a:prstGeom>
          <a:noFill/>
        </p:spPr>
        <p:txBody>
          <a:bodyPr wrap="square" rtlCol="0">
            <a:spAutoFit/>
          </a:bodyPr>
          <a:lstStyle/>
          <a:p>
            <a:pPr marL="0" indent="0">
              <a:lnSpc>
                <a:spcPct val="160000"/>
              </a:lnSpc>
              <a:spcBef>
                <a:spcPts val="0"/>
              </a:spcBef>
              <a:spcAft>
                <a:spcPts val="0"/>
              </a:spcAft>
              <a:buFont typeface="Arial" charset="0"/>
              <a:buNone/>
            </a:pPr>
            <a:r>
              <a:rPr lang="en-US" altLang="zh-CN" b="1" dirty="0">
                <a:solidFill>
                  <a:srgbClr val="F79646">
                    <a:lumMod val="50000"/>
                  </a:srgbClr>
                </a:solidFill>
                <a:latin typeface="Times New Roman" pitchFamily="18" charset="0"/>
                <a:cs typeface="Times New Roman" pitchFamily="18" charset="0"/>
              </a:rPr>
              <a:t>//</a:t>
            </a:r>
            <a:r>
              <a:rPr lang="zh-CN" altLang="en-US" b="1" dirty="0">
                <a:solidFill>
                  <a:srgbClr val="F79646">
                    <a:lumMod val="50000"/>
                  </a:srgbClr>
                </a:solidFill>
                <a:latin typeface="Times New Roman" pitchFamily="18" charset="0"/>
                <a:cs typeface="Times New Roman" pitchFamily="18" charset="0"/>
              </a:rPr>
              <a:t>端口类型说明</a:t>
            </a:r>
          </a:p>
        </p:txBody>
      </p:sp>
      <p:sp>
        <p:nvSpPr>
          <p:cNvPr id="13" name="TextBox 12"/>
          <p:cNvSpPr txBox="1"/>
          <p:nvPr/>
        </p:nvSpPr>
        <p:spPr>
          <a:xfrm>
            <a:off x="5831992" y="2448000"/>
            <a:ext cx="1872208" cy="476028"/>
          </a:xfrm>
          <a:prstGeom prst="rect">
            <a:avLst/>
          </a:prstGeom>
          <a:noFill/>
        </p:spPr>
        <p:txBody>
          <a:bodyPr wrap="square" rtlCol="0">
            <a:spAutoFit/>
          </a:bodyPr>
          <a:lstStyle/>
          <a:p>
            <a:pPr>
              <a:lnSpc>
                <a:spcPct val="160000"/>
              </a:lnSpc>
              <a:spcBef>
                <a:spcPts val="0"/>
              </a:spcBef>
              <a:spcAft>
                <a:spcPts val="0"/>
              </a:spcAft>
            </a:pPr>
            <a:r>
              <a:rPr lang="en-US" altLang="zh-CN" b="1" dirty="0">
                <a:solidFill>
                  <a:srgbClr val="F79646">
                    <a:lumMod val="50000"/>
                  </a:srgbClr>
                </a:solidFill>
                <a:latin typeface="Times New Roman" pitchFamily="18" charset="0"/>
                <a:cs typeface="Times New Roman" pitchFamily="18" charset="0"/>
              </a:rPr>
              <a:t>//</a:t>
            </a:r>
            <a:r>
              <a:rPr lang="zh-CN" altLang="en-US" b="1" dirty="0">
                <a:solidFill>
                  <a:srgbClr val="F79646">
                    <a:lumMod val="50000"/>
                  </a:srgbClr>
                </a:solidFill>
                <a:latin typeface="Times New Roman" pitchFamily="18" charset="0"/>
                <a:cs typeface="Times New Roman" pitchFamily="18" charset="0"/>
              </a:rPr>
              <a:t>定义数据类型</a:t>
            </a:r>
            <a:endParaRPr lang="en-US" altLang="zh-CN" b="1" dirty="0">
              <a:solidFill>
                <a:srgbClr val="F79646">
                  <a:lumMod val="50000"/>
                </a:srgbClr>
              </a:solidFill>
              <a:latin typeface="Times New Roman" pitchFamily="18" charset="0"/>
              <a:cs typeface="Times New Roman" pitchFamily="18" charset="0"/>
            </a:endParaRPr>
          </a:p>
        </p:txBody>
      </p:sp>
      <p:sp>
        <p:nvSpPr>
          <p:cNvPr id="6" name="矩形 5"/>
          <p:cNvSpPr/>
          <p:nvPr/>
        </p:nvSpPr>
        <p:spPr>
          <a:xfrm>
            <a:off x="5831992" y="2880000"/>
            <a:ext cx="1939955" cy="535531"/>
          </a:xfrm>
          <a:prstGeom prst="rect">
            <a:avLst/>
          </a:prstGeom>
        </p:spPr>
        <p:txBody>
          <a:bodyPr wrap="none">
            <a:spAutoFit/>
          </a:bodyPr>
          <a:lstStyle/>
          <a:p>
            <a:pPr marL="0" indent="0">
              <a:lnSpc>
                <a:spcPct val="160000"/>
              </a:lnSpc>
              <a:spcBef>
                <a:spcPts val="0"/>
              </a:spcBef>
              <a:spcAft>
                <a:spcPts val="0"/>
              </a:spcAft>
              <a:buFont typeface="Arial" charset="0"/>
              <a:buNone/>
            </a:pPr>
            <a:r>
              <a:rPr lang="en-US" altLang="zh-CN" b="1" dirty="0">
                <a:solidFill>
                  <a:srgbClr val="F79646">
                    <a:lumMod val="50000"/>
                  </a:srgbClr>
                </a:solidFill>
                <a:latin typeface="Times New Roman" pitchFamily="18" charset="0"/>
                <a:cs typeface="Times New Roman" pitchFamily="18" charset="0"/>
              </a:rPr>
              <a:t>//</a:t>
            </a:r>
            <a:r>
              <a:rPr lang="zh-CN" altLang="en-US" b="1" dirty="0">
                <a:solidFill>
                  <a:srgbClr val="F79646">
                    <a:lumMod val="50000"/>
                  </a:srgbClr>
                </a:solidFill>
                <a:latin typeface="Times New Roman" pitchFamily="18" charset="0"/>
                <a:cs typeface="Times New Roman" pitchFamily="18" charset="0"/>
              </a:rPr>
              <a:t>可选，定义参数</a:t>
            </a:r>
            <a:endParaRPr lang="en-US" altLang="zh-CN" b="1" dirty="0">
              <a:solidFill>
                <a:srgbClr val="F79646">
                  <a:lumMod val="50000"/>
                </a:srgbClr>
              </a:solidFill>
              <a:latin typeface="Times New Roman" pitchFamily="18" charset="0"/>
              <a:cs typeface="Times New Roman" pitchFamily="18" charset="0"/>
            </a:endParaRPr>
          </a:p>
        </p:txBody>
      </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85</a:t>
            </a:fld>
            <a:endParaRPr lang="zh-CN" altLang="en-US" dirty="0"/>
          </a:p>
        </p:txBody>
      </p:sp>
    </p:spTree>
    <p:extLst>
      <p:ext uri="{BB962C8B-B14F-4D97-AF65-F5344CB8AC3E}">
        <p14:creationId xmlns:p14="http://schemas.microsoft.com/office/powerpoint/2010/main" val="26627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10">
                                            <p:txEl>
                                              <p:pRg st="0" end="0"/>
                                            </p:txEl>
                                          </p:spTgt>
                                        </p:tgtEl>
                                      </p:cBhvr>
                                    </p:animEffect>
                                    <p:animScale>
                                      <p:cBhvr>
                                        <p:cTn id="7" dur="500" autoRev="1" fill="hold"/>
                                        <p:tgtEl>
                                          <p:spTgt spid="10">
                                            <p:txEl>
                                              <p:pRg st="0" end="0"/>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10">
                                            <p:txEl>
                                              <p:pRg st="11" end="11"/>
                                            </p:txEl>
                                          </p:spTgt>
                                        </p:tgtEl>
                                      </p:cBhvr>
                                    </p:animEffect>
                                    <p:animScale>
                                      <p:cBhvr>
                                        <p:cTn id="10" dur="500" autoRev="1" fill="hold"/>
                                        <p:tgtEl>
                                          <p:spTgt spid="10">
                                            <p:txEl>
                                              <p:pRg st="11" end="11"/>
                                            </p:txEl>
                                          </p:spTgt>
                                        </p:tgtEl>
                                      </p:cBhvr>
                                      <p:by x="105000" y="105000"/>
                                    </p:animScale>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10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20" dur="1000"/>
                                        <p:tgtEl>
                                          <p:spTgt spid="10">
                                            <p:txEl>
                                              <p:pRg st="1" end="1"/>
                                            </p:txEl>
                                          </p:spTgt>
                                        </p:tgtEl>
                                      </p:cBhvr>
                                    </p:animEffect>
                                  </p:childTnLst>
                                </p:cTn>
                              </p:par>
                            </p:childTnLst>
                          </p:cTn>
                        </p:par>
                        <p:par>
                          <p:cTn id="21" fill="hold">
                            <p:stCondLst>
                              <p:cond delay="1000"/>
                            </p:stCondLst>
                            <p:childTnLst>
                              <p:par>
                                <p:cTn id="22" presetID="12" presetClass="entr" presetSubtype="4" fill="hold" nodeType="after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 calcmode="lin" valueType="num">
                                      <p:cBhvr additive="base">
                                        <p:cTn id="24" dur="10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25" dur="1000"/>
                                        <p:tgtEl>
                                          <p:spTgt spid="1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1000" tmFilter="0, 0; .2, .5; .8, .5; 1, 0"/>
                                        <p:tgtEl>
                                          <p:spTgt spid="10">
                                            <p:txEl>
                                              <p:pRg st="2" end="2"/>
                                            </p:txEl>
                                          </p:spTgt>
                                        </p:tgtEl>
                                      </p:cBhvr>
                                    </p:animEffect>
                                    <p:animScale>
                                      <p:cBhvr>
                                        <p:cTn id="30" dur="500" autoRev="1" fill="hold"/>
                                        <p:tgtEl>
                                          <p:spTgt spid="10">
                                            <p:txEl>
                                              <p:pRg st="2" end="2"/>
                                            </p:txEl>
                                          </p:spTgt>
                                        </p:tgtEl>
                                      </p:cBhvr>
                                      <p:by x="105000" y="105000"/>
                                    </p:animScale>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nodeType="clickEffect">
                                  <p:stCondLst>
                                    <p:cond delay="0"/>
                                  </p:stCondLst>
                                  <p:childTnLst>
                                    <p:animEffect transition="out" filter="fade">
                                      <p:cBhvr>
                                        <p:cTn id="38" dur="1000" tmFilter="0, 0; .2, .5; .8, .5; 1, 0"/>
                                        <p:tgtEl>
                                          <p:spTgt spid="10">
                                            <p:txEl>
                                              <p:pRg st="3" end="3"/>
                                            </p:txEl>
                                          </p:spTgt>
                                        </p:tgtEl>
                                      </p:cBhvr>
                                    </p:animEffect>
                                    <p:animScale>
                                      <p:cBhvr>
                                        <p:cTn id="39" dur="500" autoRev="1" fill="hold"/>
                                        <p:tgtEl>
                                          <p:spTgt spid="10">
                                            <p:txEl>
                                              <p:pRg st="3" end="3"/>
                                            </p:txEl>
                                          </p:spTgt>
                                        </p:tgtEl>
                                      </p:cBhvr>
                                      <p:by x="105000" y="105000"/>
                                    </p:animScale>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1000" tmFilter="0, 0; .2, .5; .8, .5; 1, 0"/>
                                        <p:tgtEl>
                                          <p:spTgt spid="10">
                                            <p:txEl>
                                              <p:pRg st="4" end="4"/>
                                            </p:txEl>
                                          </p:spTgt>
                                        </p:tgtEl>
                                      </p:cBhvr>
                                    </p:animEffect>
                                    <p:animScale>
                                      <p:cBhvr>
                                        <p:cTn id="48" dur="500" autoRev="1" fill="hold"/>
                                        <p:tgtEl>
                                          <p:spTgt spid="10">
                                            <p:txEl>
                                              <p:pRg st="4" end="4"/>
                                            </p:txEl>
                                          </p:spTgt>
                                        </p:tgtEl>
                                      </p:cBhvr>
                                      <p:by x="105000" y="105000"/>
                                    </p:animScale>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1000" tmFilter="0, 0; .2, .5; .8, .5; 1, 0"/>
                                        <p:tgtEl>
                                          <p:spTgt spid="10">
                                            <p:txEl>
                                              <p:pRg st="6" end="6"/>
                                            </p:txEl>
                                          </p:spTgt>
                                        </p:tgtEl>
                                      </p:cBhvr>
                                    </p:animEffect>
                                    <p:animScale>
                                      <p:cBhvr>
                                        <p:cTn id="57" dur="500" autoRev="1" fill="hold"/>
                                        <p:tgtEl>
                                          <p:spTgt spid="10">
                                            <p:txEl>
                                              <p:pRg st="6" end="6"/>
                                            </p:txEl>
                                          </p:spTgt>
                                        </p:tgtEl>
                                      </p:cBhvr>
                                      <p:by x="105000" y="105000"/>
                                    </p:animScale>
                                  </p:childTnLst>
                                </p:cTn>
                              </p:par>
                              <p:par>
                                <p:cTn id="58" presetID="26" presetClass="emph" presetSubtype="0" fill="hold" nodeType="withEffect">
                                  <p:stCondLst>
                                    <p:cond delay="0"/>
                                  </p:stCondLst>
                                  <p:childTnLst>
                                    <p:animEffect transition="out" filter="fade">
                                      <p:cBhvr>
                                        <p:cTn id="59" dur="1000" tmFilter="0, 0; .2, .5; .8, .5; 1, 0"/>
                                        <p:tgtEl>
                                          <p:spTgt spid="10">
                                            <p:txEl>
                                              <p:pRg st="7" end="7"/>
                                            </p:txEl>
                                          </p:spTgt>
                                        </p:tgtEl>
                                      </p:cBhvr>
                                    </p:animEffect>
                                    <p:animScale>
                                      <p:cBhvr>
                                        <p:cTn id="60" dur="500" autoRev="1" fill="hold"/>
                                        <p:tgtEl>
                                          <p:spTgt spid="10">
                                            <p:txEl>
                                              <p:pRg st="7" end="7"/>
                                            </p:txEl>
                                          </p:spTgt>
                                        </p:tgtEl>
                                      </p:cBhvr>
                                      <p:by x="105000" y="105000"/>
                                    </p:animScale>
                                  </p:childTnLst>
                                </p:cTn>
                              </p:par>
                              <p:par>
                                <p:cTn id="61" presetID="26" presetClass="emph" presetSubtype="0" fill="hold" nodeType="withEffect">
                                  <p:stCondLst>
                                    <p:cond delay="0"/>
                                  </p:stCondLst>
                                  <p:childTnLst>
                                    <p:animEffect transition="out" filter="fade">
                                      <p:cBhvr>
                                        <p:cTn id="62" dur="1000" tmFilter="0, 0; .2, .5; .8, .5; 1, 0"/>
                                        <p:tgtEl>
                                          <p:spTgt spid="10">
                                            <p:txEl>
                                              <p:pRg st="8" end="8"/>
                                            </p:txEl>
                                          </p:spTgt>
                                        </p:tgtEl>
                                      </p:cBhvr>
                                    </p:animEffect>
                                    <p:animScale>
                                      <p:cBhvr>
                                        <p:cTn id="63" dur="500" autoRev="1" fill="hold"/>
                                        <p:tgtEl>
                                          <p:spTgt spid="10">
                                            <p:txEl>
                                              <p:pRg st="8" end="8"/>
                                            </p:txEl>
                                          </p:spTgt>
                                        </p:tgtEl>
                                      </p:cBhvr>
                                      <p:by x="105000" y="105000"/>
                                    </p:animScale>
                                  </p:childTnLst>
                                </p:cTn>
                              </p:par>
                            </p:childTnLst>
                          </p:cTn>
                        </p:par>
                        <p:par>
                          <p:cTn id="64" fill="hold">
                            <p:stCondLst>
                              <p:cond delay="1000"/>
                            </p:stCondLst>
                            <p:childTnLst>
                              <p:par>
                                <p:cTn id="65" presetID="22" presetClass="entr" presetSubtype="2"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right)">
                                      <p:cBhvr>
                                        <p:cTn id="67" dur="1000"/>
                                        <p:tgtEl>
                                          <p:spTgt spid="2"/>
                                        </p:tgtEl>
                                      </p:cBhvr>
                                    </p:animEffect>
                                  </p:childTnLst>
                                </p:cTn>
                              </p:par>
                            </p:childTnLst>
                          </p:cTn>
                        </p:par>
                        <p:par>
                          <p:cTn id="68" fill="hold">
                            <p:stCondLst>
                              <p:cond delay="2000"/>
                            </p:stCondLst>
                            <p:childTnLst>
                              <p:par>
                                <p:cTn id="69" presetID="9" presetClass="entr" presetSubtype="0" fill="hold" grpId="0"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dissolve">
                                      <p:cBhvr>
                                        <p:cTn id="71" dur="10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6" presetClass="emph" presetSubtype="0" fill="hold" nodeType="clickEffect">
                                  <p:stCondLst>
                                    <p:cond delay="0"/>
                                  </p:stCondLst>
                                  <p:childTnLst>
                                    <p:animEffect transition="out" filter="fade">
                                      <p:cBhvr>
                                        <p:cTn id="75" dur="1000" tmFilter="0, 0; .2, .5; .8, .5; 1, 0"/>
                                        <p:tgtEl>
                                          <p:spTgt spid="10">
                                            <p:txEl>
                                              <p:pRg st="9" end="9"/>
                                            </p:txEl>
                                          </p:spTgt>
                                        </p:tgtEl>
                                      </p:cBhvr>
                                    </p:animEffect>
                                    <p:animScale>
                                      <p:cBhvr>
                                        <p:cTn id="76" dur="500" autoRev="1" fill="hold"/>
                                        <p:tgtEl>
                                          <p:spTgt spid="10">
                                            <p:txEl>
                                              <p:pRg st="9" end="9"/>
                                            </p:txEl>
                                          </p:spTgt>
                                        </p:tgtEl>
                                      </p:cBhvr>
                                      <p:by x="105000" y="105000"/>
                                    </p:animScale>
                                  </p:childTnLst>
                                </p:cTn>
                              </p:par>
                            </p:childTnLst>
                          </p:cTn>
                        </p:par>
                        <p:par>
                          <p:cTn id="77" fill="hold">
                            <p:stCondLst>
                              <p:cond delay="1000"/>
                            </p:stCondLst>
                            <p:childTnLst>
                              <p:par>
                                <p:cTn id="78" presetID="9" presetClass="entr" presetSubtype="0" fill="hold" grpId="0" nodeType="after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dissolve">
                                      <p:cBhvr>
                                        <p:cTn id="80" dur="1000"/>
                                        <p:tgtEl>
                                          <p:spTgt spid="7"/>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75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26" presetClass="emph" presetSubtype="0" fill="hold" nodeType="clickEffect">
                                  <p:stCondLst>
                                    <p:cond delay="0"/>
                                  </p:stCondLst>
                                  <p:childTnLst>
                                    <p:animEffect transition="out" filter="fade">
                                      <p:cBhvr>
                                        <p:cTn id="88" dur="1000" tmFilter="0, 0; .2, .5; .8, .5; 1, 0"/>
                                        <p:tgtEl>
                                          <p:spTgt spid="10">
                                            <p:txEl>
                                              <p:pRg st="10" end="10"/>
                                            </p:txEl>
                                          </p:spTgt>
                                        </p:tgtEl>
                                      </p:cBhvr>
                                    </p:animEffect>
                                    <p:animScale>
                                      <p:cBhvr>
                                        <p:cTn id="89" dur="500" autoRev="1" fill="hold"/>
                                        <p:tgtEl>
                                          <p:spTgt spid="10">
                                            <p:txEl>
                                              <p:pRg st="10" end="10"/>
                                            </p:txEl>
                                          </p:spTgt>
                                        </p:tgtEl>
                                      </p:cBhvr>
                                      <p:by x="105000" y="105000"/>
                                    </p:animScale>
                                  </p:childTnLst>
                                </p:cTn>
                              </p:par>
                            </p:childTnLst>
                          </p:cTn>
                        </p:par>
                        <p:par>
                          <p:cTn id="90" fill="hold">
                            <p:stCondLst>
                              <p:cond delay="1000"/>
                            </p:stCondLst>
                            <p:childTnLst>
                              <p:par>
                                <p:cTn id="91" presetID="9" presetClass="entr" presetSubtype="0"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dissolve">
                                      <p:cBhvr>
                                        <p:cTn id="93" dur="1000"/>
                                        <p:tgtEl>
                                          <p:spTgt spid="8"/>
                                        </p:tgtEl>
                                      </p:cBhvr>
                                    </p:animEffect>
                                  </p:childTnLst>
                                </p:cTn>
                              </p:par>
                            </p:childTnLst>
                          </p:cTn>
                        </p:par>
                        <p:par>
                          <p:cTn id="94" fill="hold">
                            <p:stCondLst>
                              <p:cond delay="2000"/>
                            </p:stCondLst>
                            <p:childTnLst>
                              <p:par>
                                <p:cTn id="95" presetID="22" presetClass="entr" presetSubtype="8" fill="hold" grpId="0" nodeType="after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ipe(left)">
                                      <p:cBhvr>
                                        <p:cTn id="97"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8" grpId="0"/>
      <p:bldP spid="4" grpId="0" animBg="1"/>
      <p:bldP spid="11" grpId="0" animBg="1"/>
      <p:bldP spid="5" grpId="0"/>
      <p:bldP spid="12" grpId="0"/>
      <p:bldP spid="13"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Rectangle 2"/>
          <p:cNvSpPr>
            <a:spLocks noGrp="1" noChangeArrowheads="1"/>
          </p:cNvSpPr>
          <p:nvPr/>
        </p:nvSpPr>
        <p:spPr bwMode="auto">
          <a:xfrm>
            <a:off x="1007988" y="83671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逻辑设计（</a:t>
            </a:r>
            <a:r>
              <a:rPr lang="en-US" altLang="zh-CN" sz="3200" b="1" dirty="0">
                <a:solidFill>
                  <a:srgbClr val="0070C0"/>
                </a:solidFill>
                <a:latin typeface="Times New Roman" panose="02020603050405020304" pitchFamily="18" charset="0"/>
                <a:cs typeface="Times New Roman" panose="02020603050405020304" pitchFamily="18" charset="0"/>
              </a:rPr>
              <a:t>Verilog</a:t>
            </a:r>
            <a:r>
              <a:rPr lang="zh-CN" altLang="en-US" sz="3200" b="1" dirty="0">
                <a:solidFill>
                  <a:srgbClr val="0070C0"/>
                </a:solidFill>
                <a:latin typeface="宋体" pitchFamily="2" charset="-122"/>
              </a:rPr>
              <a:t>）</a:t>
            </a:r>
          </a:p>
        </p:txBody>
      </p:sp>
      <p:sp>
        <p:nvSpPr>
          <p:cNvPr id="15" name="矩形 14"/>
          <p:cNvSpPr/>
          <p:nvPr/>
        </p:nvSpPr>
        <p:spPr>
          <a:xfrm>
            <a:off x="1907704" y="234888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实际的逻辑问题</a:t>
            </a:r>
          </a:p>
        </p:txBody>
      </p:sp>
      <p:sp>
        <p:nvSpPr>
          <p:cNvPr id="18" name="矩形 17"/>
          <p:cNvSpPr/>
          <p:nvPr/>
        </p:nvSpPr>
        <p:spPr>
          <a:xfrm>
            <a:off x="3959932"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19" name="矩形 18"/>
          <p:cNvSpPr/>
          <p:nvPr/>
        </p:nvSpPr>
        <p:spPr>
          <a:xfrm>
            <a:off x="6012160" y="234888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表达式</a:t>
            </a:r>
          </a:p>
        </p:txBody>
      </p:sp>
      <p:sp>
        <p:nvSpPr>
          <p:cNvPr id="20" name="矩形 19"/>
          <p:cNvSpPr/>
          <p:nvPr/>
        </p:nvSpPr>
        <p:spPr>
          <a:xfrm>
            <a:off x="5655050" y="4077072"/>
            <a:ext cx="2157310" cy="1080120"/>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21" name="矩形 20"/>
          <p:cNvSpPr/>
          <p:nvPr/>
        </p:nvSpPr>
        <p:spPr>
          <a:xfrm>
            <a:off x="3635896" y="4077072"/>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sp>
        <p:nvSpPr>
          <p:cNvPr id="17" name="右箭头 16"/>
          <p:cNvSpPr/>
          <p:nvPr/>
        </p:nvSpPr>
        <p:spPr>
          <a:xfrm>
            <a:off x="3437898" y="2744940"/>
            <a:ext cx="432000" cy="288000"/>
          </a:xfrm>
          <a:prstGeom prst="rightArrow">
            <a:avLst/>
          </a:prstGeom>
          <a:solidFill>
            <a:schemeClr val="tx1">
              <a:lumMod val="50000"/>
              <a:lumOff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3" name="右箭头 22"/>
          <p:cNvSpPr/>
          <p:nvPr/>
        </p:nvSpPr>
        <p:spPr>
          <a:xfrm>
            <a:off x="5490126" y="2744940"/>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右箭头 23"/>
          <p:cNvSpPr/>
          <p:nvPr/>
        </p:nvSpPr>
        <p:spPr>
          <a:xfrm rot="5400000">
            <a:off x="6519186" y="3635617"/>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5" name="右箭头 24"/>
          <p:cNvSpPr/>
          <p:nvPr/>
        </p:nvSpPr>
        <p:spPr>
          <a:xfrm rot="10800000">
            <a:off x="5148112"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6" name="矩形 25"/>
          <p:cNvSpPr/>
          <p:nvPr/>
        </p:nvSpPr>
        <p:spPr>
          <a:xfrm>
            <a:off x="1547664" y="4077072"/>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sp>
        <p:nvSpPr>
          <p:cNvPr id="27" name="右箭头 26"/>
          <p:cNvSpPr/>
          <p:nvPr/>
        </p:nvSpPr>
        <p:spPr>
          <a:xfrm rot="10800000">
            <a:off x="3059833" y="4473132"/>
            <a:ext cx="432000" cy="288000"/>
          </a:xfrm>
          <a:prstGeom prst="right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8" name="右箭头 27"/>
          <p:cNvSpPr/>
          <p:nvPr/>
        </p:nvSpPr>
        <p:spPr>
          <a:xfrm rot="9417150">
            <a:off x="2798973" y="3578046"/>
            <a:ext cx="1188000" cy="288000"/>
          </a:xfrm>
          <a:prstGeom prst="right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下弧形箭头 21"/>
          <p:cNvSpPr/>
          <p:nvPr/>
        </p:nvSpPr>
        <p:spPr>
          <a:xfrm flipH="1">
            <a:off x="2627784" y="5301208"/>
            <a:ext cx="3384376" cy="720080"/>
          </a:xfrm>
          <a:prstGeom prst="curvedUpArrow">
            <a:avLst>
              <a:gd name="adj1" fmla="val 25000"/>
              <a:gd name="adj2" fmla="val 42652"/>
              <a:gd name="adj3" fmla="val 25000"/>
            </a:avLst>
          </a:prstGeom>
          <a:solidFill>
            <a:schemeClr val="accent1">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solidFill>
                <a:schemeClr val="tx1"/>
              </a:solidFill>
            </a:endParaRPr>
          </a:p>
        </p:txBody>
      </p:sp>
      <p:sp>
        <p:nvSpPr>
          <p:cNvPr id="2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86</a:t>
            </a:fld>
            <a:endParaRPr lang="zh-CN" altLang="en-US" dirty="0"/>
          </a:p>
        </p:txBody>
      </p:sp>
    </p:spTree>
    <p:extLst>
      <p:ext uri="{BB962C8B-B14F-4D97-AF65-F5344CB8AC3E}">
        <p14:creationId xmlns:p14="http://schemas.microsoft.com/office/powerpoint/2010/main" val="114885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dissolv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right)">
                                      <p:cBhvr>
                                        <p:cTn id="52" dur="500"/>
                                        <p:tgtEl>
                                          <p:spTgt spid="28"/>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right)">
                                      <p:cBhvr>
                                        <p:cTn id="56" dur="500"/>
                                        <p:tgtEl>
                                          <p:spTgt spid="27"/>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right)">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17" grpId="0" animBg="1"/>
      <p:bldP spid="23" grpId="0" animBg="1"/>
      <p:bldP spid="24" grpId="0" animBg="1"/>
      <p:bldP spid="25" grpId="0" animBg="1"/>
      <p:bldP spid="26" grpId="0" animBg="1"/>
      <p:bldP spid="27" grpId="0" animBg="1"/>
      <p:bldP spid="28" grpId="0" animBg="1"/>
      <p:bldP spid="2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sp>
        <p:nvSpPr>
          <p:cNvPr id="13" name="矩形 12"/>
          <p:cNvSpPr>
            <a:spLocks noChangeArrowheads="1"/>
          </p:cNvSpPr>
          <p:nvPr/>
        </p:nvSpPr>
        <p:spPr bwMode="auto">
          <a:xfrm>
            <a:off x="3563888" y="1994064"/>
            <a:ext cx="4911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itchFamily="18" charset="0"/>
                <a:cs typeface="Times New Roman" pitchFamily="18" charset="0"/>
              </a:rPr>
              <a:t>         三人进行表决，两人及两人以上表决同意，则决议通过，否则不通过：三个输入信号</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和</a:t>
            </a:r>
            <a:r>
              <a:rPr lang="en-US" altLang="zh-CN" sz="2000" b="1" dirty="0">
                <a:latin typeface="Times New Roman" pitchFamily="18" charset="0"/>
                <a:cs typeface="Times New Roman" pitchFamily="18" charset="0"/>
              </a:rPr>
              <a:t>C</a:t>
            </a:r>
            <a:r>
              <a:rPr lang="zh-CN" altLang="en-US" sz="2000" b="1" dirty="0">
                <a:latin typeface="Times New Roman" pitchFamily="18" charset="0"/>
                <a:cs typeface="Times New Roman" pitchFamily="18" charset="0"/>
              </a:rPr>
              <a:t>，一个输出信号</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，当两个或三个输入信号为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时，</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输出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，否则输出</a:t>
            </a:r>
            <a:r>
              <a:rPr lang="en-US" altLang="zh-CN" sz="2000" b="1" dirty="0">
                <a:latin typeface="Times New Roman" pitchFamily="18" charset="0"/>
                <a:cs typeface="Times New Roman" pitchFamily="18" charset="0"/>
              </a:rPr>
              <a:t>0.</a:t>
            </a:r>
          </a:p>
        </p:txBody>
      </p:sp>
      <p:sp>
        <p:nvSpPr>
          <p:cNvPr id="22" name="矩形 21"/>
          <p:cNvSpPr/>
          <p:nvPr/>
        </p:nvSpPr>
        <p:spPr>
          <a:xfrm>
            <a:off x="1907704" y="234888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实际的逻辑问题</a:t>
            </a:r>
          </a:p>
        </p:txBody>
      </p:sp>
      <p:sp>
        <p:nvSpPr>
          <p:cNvPr id="26" name="矩形 25"/>
          <p:cNvSpPr/>
          <p:nvPr/>
        </p:nvSpPr>
        <p:spPr>
          <a:xfrm>
            <a:off x="3959932"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27" name="矩形 26"/>
          <p:cNvSpPr/>
          <p:nvPr/>
        </p:nvSpPr>
        <p:spPr>
          <a:xfrm>
            <a:off x="6012160" y="234888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表达式</a:t>
            </a:r>
          </a:p>
        </p:txBody>
      </p:sp>
      <p:sp>
        <p:nvSpPr>
          <p:cNvPr id="30" name="右箭头 29"/>
          <p:cNvSpPr/>
          <p:nvPr/>
        </p:nvSpPr>
        <p:spPr>
          <a:xfrm>
            <a:off x="3437898" y="2744940"/>
            <a:ext cx="432000" cy="288000"/>
          </a:xfrm>
          <a:prstGeom prst="rightArrow">
            <a:avLst/>
          </a:prstGeom>
          <a:solidFill>
            <a:schemeClr val="tx1">
              <a:lumMod val="50000"/>
              <a:lumOff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31" name="右箭头 30"/>
          <p:cNvSpPr/>
          <p:nvPr/>
        </p:nvSpPr>
        <p:spPr>
          <a:xfrm>
            <a:off x="5490126" y="2744940"/>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右箭头 31"/>
          <p:cNvSpPr/>
          <p:nvPr/>
        </p:nvSpPr>
        <p:spPr>
          <a:xfrm rot="5400000">
            <a:off x="6519186" y="3635617"/>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4" name="矩形 33"/>
          <p:cNvSpPr/>
          <p:nvPr/>
        </p:nvSpPr>
        <p:spPr>
          <a:xfrm>
            <a:off x="5655050" y="4077072"/>
            <a:ext cx="2157310" cy="1080120"/>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35" name="矩形 34"/>
          <p:cNvSpPr/>
          <p:nvPr/>
        </p:nvSpPr>
        <p:spPr>
          <a:xfrm>
            <a:off x="3635896" y="4077072"/>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sp>
        <p:nvSpPr>
          <p:cNvPr id="36" name="矩形 35"/>
          <p:cNvSpPr/>
          <p:nvPr/>
        </p:nvSpPr>
        <p:spPr>
          <a:xfrm>
            <a:off x="1547664" y="4077072"/>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sp>
        <p:nvSpPr>
          <p:cNvPr id="37" name="右箭头 36"/>
          <p:cNvSpPr/>
          <p:nvPr/>
        </p:nvSpPr>
        <p:spPr>
          <a:xfrm rot="10800000">
            <a:off x="3059833" y="4473132"/>
            <a:ext cx="432000" cy="288000"/>
          </a:xfrm>
          <a:prstGeom prst="right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8" name="右箭头 37"/>
          <p:cNvSpPr/>
          <p:nvPr/>
        </p:nvSpPr>
        <p:spPr>
          <a:xfrm rot="9417150">
            <a:off x="2798973" y="3578046"/>
            <a:ext cx="1188000" cy="288000"/>
          </a:xfrm>
          <a:prstGeom prst="right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9" name="下弧形箭头 38"/>
          <p:cNvSpPr/>
          <p:nvPr/>
        </p:nvSpPr>
        <p:spPr>
          <a:xfrm flipH="1">
            <a:off x="2627784" y="5301208"/>
            <a:ext cx="3384376" cy="720080"/>
          </a:xfrm>
          <a:prstGeom prst="curvedUpArrow">
            <a:avLst>
              <a:gd name="adj1" fmla="val 25000"/>
              <a:gd name="adj2" fmla="val 42652"/>
              <a:gd name="adj3" fmla="val 25000"/>
            </a:avLst>
          </a:prstGeom>
          <a:solidFill>
            <a:schemeClr val="accent1">
              <a:lumMod val="60000"/>
              <a:lumOff val="40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solidFill>
                <a:schemeClr val="tx1"/>
              </a:solidFill>
            </a:endParaRPr>
          </a:p>
        </p:txBody>
      </p:sp>
      <p:sp>
        <p:nvSpPr>
          <p:cNvPr id="40" name="右箭头 39"/>
          <p:cNvSpPr/>
          <p:nvPr/>
        </p:nvSpPr>
        <p:spPr>
          <a:xfrm rot="10800000">
            <a:off x="5148112"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87</a:t>
            </a:fld>
            <a:endParaRPr lang="zh-CN" altLang="en-US" dirty="0"/>
          </a:p>
        </p:txBody>
      </p:sp>
    </p:spTree>
    <p:extLst>
      <p:ext uri="{BB962C8B-B14F-4D97-AF65-F5344CB8AC3E}">
        <p14:creationId xmlns:p14="http://schemas.microsoft.com/office/powerpoint/2010/main" val="3116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31"/>
                                        </p:tgtEl>
                                      </p:cBhvr>
                                    </p:animEffect>
                                    <p:set>
                                      <p:cBhvr>
                                        <p:cTn id="20" dur="1" fill="hold">
                                          <p:stCondLst>
                                            <p:cond delay="499"/>
                                          </p:stCondLst>
                                        </p:cTn>
                                        <p:tgtEl>
                                          <p:spTgt spid="3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7"/>
                                        </p:tgtEl>
                                      </p:cBhvr>
                                    </p:animEffect>
                                    <p:set>
                                      <p:cBhvr>
                                        <p:cTn id="23" dur="1" fill="hold">
                                          <p:stCondLst>
                                            <p:cond delay="499"/>
                                          </p:stCondLst>
                                        </p:cTn>
                                        <p:tgtEl>
                                          <p:spTgt spid="27"/>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2"/>
                                        </p:tgtEl>
                                      </p:cBhvr>
                                    </p:animEffect>
                                    <p:set>
                                      <p:cBhvr>
                                        <p:cTn id="26" dur="1" fill="hold">
                                          <p:stCondLst>
                                            <p:cond delay="499"/>
                                          </p:stCondLst>
                                        </p:cTn>
                                        <p:tgtEl>
                                          <p:spTgt spid="32"/>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7"/>
                                        </p:tgtEl>
                                      </p:cBhvr>
                                    </p:animEffect>
                                    <p:set>
                                      <p:cBhvr>
                                        <p:cTn id="35" dur="1" fill="hold">
                                          <p:stCondLst>
                                            <p:cond delay="499"/>
                                          </p:stCondLst>
                                        </p:cTn>
                                        <p:tgtEl>
                                          <p:spTgt spid="3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4"/>
                                        </p:tgtEl>
                                      </p:cBhvr>
                                    </p:animEffect>
                                    <p:set>
                                      <p:cBhvr>
                                        <p:cTn id="41" dur="1" fill="hold">
                                          <p:stCondLst>
                                            <p:cond delay="499"/>
                                          </p:stCondLst>
                                        </p:cTn>
                                        <p:tgtEl>
                                          <p:spTgt spid="34"/>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par>
                          <p:cTn id="48" fill="hold">
                            <p:stCondLst>
                              <p:cond delay="500"/>
                            </p:stCondLst>
                            <p:childTnLst>
                              <p:par>
                                <p:cTn id="49" presetID="35" presetClass="path" presetSubtype="0" accel="50000" decel="50000" fill="hold" grpId="0" nodeType="afterEffect">
                                  <p:stCondLst>
                                    <p:cond delay="0"/>
                                  </p:stCondLst>
                                  <p:childTnLst>
                                    <p:animMotion origin="layout" path="M 3.61111E-6 3.43201E-6 L -0.09445 -0.00532 " pathEditMode="relative" rAng="0" ptsTypes="AA">
                                      <p:cBhvr>
                                        <p:cTn id="50" dur="2000" fill="hold"/>
                                        <p:tgtEl>
                                          <p:spTgt spid="22"/>
                                        </p:tgtEl>
                                        <p:attrNameLst>
                                          <p:attrName>ppt_x</p:attrName>
                                          <p:attrName>ppt_y</p:attrName>
                                        </p:attrNameLst>
                                      </p:cBhvr>
                                      <p:rCtr x="-4722" y="-278"/>
                                    </p:animMotion>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22" grpId="0" animBg="1"/>
      <p:bldP spid="26" grpId="0" animBg="1"/>
      <p:bldP spid="27" grpId="0" animBg="1"/>
      <p:bldP spid="30" grpId="0" animBg="1"/>
      <p:bldP spid="31" grpId="0" animBg="1"/>
      <p:bldP spid="32" grpId="0" animBg="1"/>
      <p:bldP spid="34" grpId="0" animBg="1"/>
      <p:bldP spid="35" grpId="0" animBg="1"/>
      <p:bldP spid="36" grpId="0" animBg="1"/>
      <p:bldP spid="37" grpId="0" animBg="1"/>
      <p:bldP spid="38" grpId="0" animBg="1"/>
      <p:bldP spid="39" grpId="0" animBg="1"/>
      <p:bldP spid="4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1043608" y="230400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实际的逻辑问题</a:t>
            </a:r>
          </a:p>
        </p:txBody>
      </p:sp>
      <p:sp>
        <p:nvSpPr>
          <p:cNvPr id="26" name="矩形 25"/>
          <p:cNvSpPr/>
          <p:nvPr/>
        </p:nvSpPr>
        <p:spPr>
          <a:xfrm>
            <a:off x="1043608" y="230400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sp>
        <p:nvSpPr>
          <p:cNvPr id="13" name="矩形 12"/>
          <p:cNvSpPr>
            <a:spLocks noChangeArrowheads="1"/>
          </p:cNvSpPr>
          <p:nvPr/>
        </p:nvSpPr>
        <p:spPr bwMode="auto">
          <a:xfrm>
            <a:off x="3563888" y="1994064"/>
            <a:ext cx="4911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itchFamily="18" charset="0"/>
                <a:cs typeface="Times New Roman" pitchFamily="18" charset="0"/>
              </a:rPr>
              <a:t>         三人进行表决，两人及两人以上表决同意，则决议通过，否则不通过：三个输入信号</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和</a:t>
            </a:r>
            <a:r>
              <a:rPr lang="en-US" altLang="zh-CN" sz="2000" b="1" dirty="0">
                <a:latin typeface="Times New Roman" pitchFamily="18" charset="0"/>
                <a:cs typeface="Times New Roman" pitchFamily="18" charset="0"/>
              </a:rPr>
              <a:t>C</a:t>
            </a:r>
            <a:r>
              <a:rPr lang="zh-CN" altLang="en-US" sz="2000" b="1" dirty="0">
                <a:latin typeface="Times New Roman" pitchFamily="18" charset="0"/>
                <a:cs typeface="Times New Roman" pitchFamily="18" charset="0"/>
              </a:rPr>
              <a:t>，一个输出信号</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，当两个或三个输入信号为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时，</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输出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，否则输出</a:t>
            </a:r>
            <a:r>
              <a:rPr lang="en-US" altLang="zh-CN" sz="2000" b="1" dirty="0">
                <a:latin typeface="Times New Roman" pitchFamily="18" charset="0"/>
                <a:cs typeface="Times New Roman" pitchFamily="18" charset="0"/>
              </a:rPr>
              <a:t>0.</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706818808"/>
              </p:ext>
            </p:extLst>
          </p:nvPr>
        </p:nvGraphicFramePr>
        <p:xfrm>
          <a:off x="3347864" y="2035656"/>
          <a:ext cx="5472000" cy="333756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88</a:t>
            </a:fld>
            <a:endParaRPr lang="zh-CN" altLang="en-US" dirty="0"/>
          </a:p>
        </p:txBody>
      </p:sp>
    </p:spTree>
    <p:extLst>
      <p:ext uri="{BB962C8B-B14F-4D97-AF65-F5344CB8AC3E}">
        <p14:creationId xmlns:p14="http://schemas.microsoft.com/office/powerpoint/2010/main" val="6295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3"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1043608" y="230400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实际的逻辑问题</a:t>
            </a:r>
          </a:p>
        </p:txBody>
      </p:sp>
      <p:sp>
        <p:nvSpPr>
          <p:cNvPr id="26" name="矩形 25"/>
          <p:cNvSpPr/>
          <p:nvPr/>
        </p:nvSpPr>
        <p:spPr>
          <a:xfrm>
            <a:off x="1043608" y="230400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sp>
        <p:nvSpPr>
          <p:cNvPr id="13" name="矩形 12"/>
          <p:cNvSpPr>
            <a:spLocks noChangeArrowheads="1"/>
          </p:cNvSpPr>
          <p:nvPr/>
        </p:nvSpPr>
        <p:spPr bwMode="auto">
          <a:xfrm>
            <a:off x="3563888" y="1994064"/>
            <a:ext cx="4911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itchFamily="18" charset="0"/>
                <a:cs typeface="Times New Roman" pitchFamily="18" charset="0"/>
              </a:rPr>
              <a:t>         三人进行表决，两人及两人以上表决同意，则决议通过，否则不通过：三个输入信号</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和</a:t>
            </a:r>
            <a:r>
              <a:rPr lang="en-US" altLang="zh-CN" sz="2000" b="1" dirty="0">
                <a:latin typeface="Times New Roman" pitchFamily="18" charset="0"/>
                <a:cs typeface="Times New Roman" pitchFamily="18" charset="0"/>
              </a:rPr>
              <a:t>C</a:t>
            </a:r>
            <a:r>
              <a:rPr lang="zh-CN" altLang="en-US" sz="2000" b="1" dirty="0">
                <a:latin typeface="Times New Roman" pitchFamily="18" charset="0"/>
                <a:cs typeface="Times New Roman" pitchFamily="18" charset="0"/>
              </a:rPr>
              <a:t>，一个输出信号</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，当两个或三个输入信号为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时，</a:t>
            </a:r>
            <a:r>
              <a:rPr lang="en-US" altLang="zh-CN" sz="2000" b="1" dirty="0">
                <a:latin typeface="Times New Roman" pitchFamily="18" charset="0"/>
                <a:cs typeface="Times New Roman" pitchFamily="18" charset="0"/>
              </a:rPr>
              <a:t>Y</a:t>
            </a:r>
            <a:r>
              <a:rPr lang="zh-CN" altLang="en-US" sz="2000" b="1" dirty="0">
                <a:latin typeface="Times New Roman" pitchFamily="18" charset="0"/>
                <a:cs typeface="Times New Roman" pitchFamily="18" charset="0"/>
              </a:rPr>
              <a:t>输出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，否则输出</a:t>
            </a:r>
            <a:r>
              <a:rPr lang="en-US" altLang="zh-CN" sz="2000" b="1" dirty="0">
                <a:latin typeface="Times New Roman" pitchFamily="18" charset="0"/>
                <a:cs typeface="Times New Roman" pitchFamily="18" charset="0"/>
              </a:rPr>
              <a:t>0.</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3405515507"/>
              </p:ext>
            </p:extLst>
          </p:nvPr>
        </p:nvGraphicFramePr>
        <p:xfrm>
          <a:off x="3347864" y="2035656"/>
          <a:ext cx="5472000" cy="333756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89</a:t>
            </a:fld>
            <a:endParaRPr lang="zh-CN" altLang="en-US" dirty="0"/>
          </a:p>
        </p:txBody>
      </p:sp>
    </p:spTree>
    <p:extLst>
      <p:ext uri="{BB962C8B-B14F-4D97-AF65-F5344CB8AC3E}">
        <p14:creationId xmlns:p14="http://schemas.microsoft.com/office/powerpoint/2010/main" val="33805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矩形 6"/>
          <p:cNvSpPr>
            <a:spLocks noChangeArrowheads="1"/>
          </p:cNvSpPr>
          <p:nvPr/>
        </p:nvSpPr>
        <p:spPr bwMode="auto">
          <a:xfrm>
            <a:off x="1259633" y="4077072"/>
            <a:ext cx="756084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en-US" altLang="zh-CN" sz="2000" b="1" dirty="0">
                <a:solidFill>
                  <a:srgbClr val="FF0000"/>
                </a:solidFill>
                <a:latin typeface="Times New Roman" pitchFamily="18" charset="0"/>
                <a:cs typeface="Times New Roman" pitchFamily="18" charset="0"/>
              </a:rPr>
              <a:t>input</a:t>
            </a:r>
            <a:r>
              <a:rPr lang="zh-CN" altLang="en-US" sz="2000" b="1" dirty="0">
                <a:latin typeface="Times New Roman" pitchFamily="18" charset="0"/>
                <a:cs typeface="Times New Roman" pitchFamily="18" charset="0"/>
              </a:rPr>
              <a:t>：</a:t>
            </a:r>
            <a:r>
              <a:rPr lang="zh-CN" altLang="en-US" sz="2000" b="1" dirty="0">
                <a:solidFill>
                  <a:srgbClr val="0000FF"/>
                </a:solidFill>
                <a:latin typeface="Times New Roman" pitchFamily="18" charset="0"/>
                <a:cs typeface="Times New Roman" pitchFamily="18" charset="0"/>
              </a:rPr>
              <a:t>输入端口</a:t>
            </a:r>
            <a:r>
              <a:rPr lang="zh-CN" altLang="en-US" sz="2000" b="1" dirty="0">
                <a:latin typeface="Times New Roman" pitchFamily="18" charset="0"/>
                <a:cs typeface="Times New Roman" pitchFamily="18" charset="0"/>
              </a:rPr>
              <a:t>。单向只读模式，数据只能由此端口被读入模块实体中。</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000" b="1" dirty="0">
                <a:solidFill>
                  <a:srgbClr val="FF0000"/>
                </a:solidFill>
                <a:latin typeface="Times New Roman" pitchFamily="18" charset="0"/>
                <a:cs typeface="Times New Roman" pitchFamily="18" charset="0"/>
              </a:rPr>
              <a:t>output</a:t>
            </a:r>
            <a:r>
              <a:rPr lang="zh-CN" altLang="en-US" sz="2000" b="1" dirty="0">
                <a:latin typeface="Times New Roman" pitchFamily="18" charset="0"/>
                <a:cs typeface="Times New Roman" pitchFamily="18" charset="0"/>
              </a:rPr>
              <a:t>：</a:t>
            </a:r>
            <a:r>
              <a:rPr lang="zh-CN" altLang="en-US" sz="2000" b="1" dirty="0">
                <a:solidFill>
                  <a:srgbClr val="0000FF"/>
                </a:solidFill>
                <a:latin typeface="Times New Roman" pitchFamily="18" charset="0"/>
                <a:cs typeface="Times New Roman" pitchFamily="18" charset="0"/>
              </a:rPr>
              <a:t>输出端口</a:t>
            </a:r>
            <a:r>
              <a:rPr lang="zh-CN" altLang="en-US" sz="2000" b="1" dirty="0">
                <a:latin typeface="Times New Roman" pitchFamily="18" charset="0"/>
                <a:cs typeface="Times New Roman" pitchFamily="18" charset="0"/>
              </a:rPr>
              <a:t>。单向输出模式，数据只能通过此端口从模块实体向外流出，即将此模块中数据向此端口赋值。</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000" b="1" dirty="0" err="1">
                <a:solidFill>
                  <a:srgbClr val="FF0000"/>
                </a:solidFill>
                <a:latin typeface="Times New Roman" pitchFamily="18" charset="0"/>
                <a:cs typeface="Times New Roman" pitchFamily="18" charset="0"/>
              </a:rPr>
              <a:t>inout</a:t>
            </a:r>
            <a:r>
              <a:rPr lang="zh-CN" altLang="en-US" sz="2000" b="1" dirty="0">
                <a:latin typeface="Times New Roman" pitchFamily="18" charset="0"/>
                <a:cs typeface="Times New Roman" pitchFamily="18" charset="0"/>
              </a:rPr>
              <a:t>：</a:t>
            </a:r>
            <a:r>
              <a:rPr lang="zh-CN" altLang="en-US" sz="2000" b="1" dirty="0">
                <a:solidFill>
                  <a:srgbClr val="0000FF"/>
                </a:solidFill>
                <a:latin typeface="Times New Roman" pitchFamily="18" charset="0"/>
                <a:cs typeface="Times New Roman" pitchFamily="18" charset="0"/>
              </a:rPr>
              <a:t>双向端口</a:t>
            </a:r>
            <a:r>
              <a:rPr lang="zh-CN" altLang="en-US" sz="2000" b="1" dirty="0">
                <a:latin typeface="Times New Roman" pitchFamily="18" charset="0"/>
                <a:cs typeface="Times New Roman" pitchFamily="18" charset="0"/>
              </a:rPr>
              <a:t>。输入输出双向端口，从端口内部看，可对此端口进行赋值，或通过此端口读入外部的数据信息；从端口外部看，信号既可由此端口流出，又可向此端口输入信号。</a:t>
            </a:r>
            <a:endParaRPr lang="en-US" altLang="zh-CN" sz="2000" b="1" dirty="0">
              <a:latin typeface="Times New Roman" pitchFamily="18" charset="0"/>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、端口语句、端口信号名和端口模式</a:t>
            </a:r>
          </a:p>
        </p:txBody>
      </p:sp>
      <p:sp>
        <p:nvSpPr>
          <p:cNvPr id="10" name="Rectangle 3"/>
          <p:cNvSpPr>
            <a:spLocks noChangeArrowheads="1"/>
          </p:cNvSpPr>
          <p:nvPr/>
        </p:nvSpPr>
        <p:spPr bwMode="auto">
          <a:xfrm>
            <a:off x="1115616" y="1086123"/>
            <a:ext cx="7945357" cy="2769989"/>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input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输入端口</a:t>
            </a:r>
            <a:endParaRPr kumimoji="1" lang="en-US" altLang="zh-CN" sz="2400" b="1" dirty="0">
              <a:solidFill>
                <a:schemeClr val="accent6">
                  <a:lumMod val="50000"/>
                </a:schemeClr>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output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输出端口</a:t>
            </a:r>
            <a:endParaRPr kumimoji="1" lang="en-US" altLang="zh-CN" sz="2400" b="1" dirty="0">
              <a:solidFill>
                <a:schemeClr val="accent6">
                  <a:lumMod val="50000"/>
                </a:schemeClr>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inout</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双向端口</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input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，端口名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多信号端口</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或总线端口</a:t>
            </a:r>
            <a:r>
              <a:rPr kumimoji="1" lang="en-US" altLang="zh-CN" sz="2400" b="1" dirty="0">
                <a:solidFill>
                  <a:schemeClr val="accent6">
                    <a:lumMod val="50000"/>
                  </a:schemeClr>
                </a:solidFill>
                <a:latin typeface="Times New Roman" pitchFamily="18" charset="0"/>
                <a:cs typeface="Times New Roman" pitchFamily="18" charset="0"/>
              </a:rPr>
              <a:t>						   ---</a:t>
            </a:r>
            <a:r>
              <a:rPr kumimoji="1" lang="zh-CN" altLang="en-US" sz="2400" b="1" dirty="0">
                <a:solidFill>
                  <a:schemeClr val="accent6">
                    <a:lumMod val="50000"/>
                  </a:schemeClr>
                </a:solidFill>
                <a:latin typeface="Times New Roman" pitchFamily="18" charset="0"/>
                <a:cs typeface="Times New Roman" pitchFamily="18" charset="0"/>
              </a:rPr>
              <a:t>逻辑矢量位</a:t>
            </a:r>
            <a:endParaRPr kumimoji="1" lang="en-US" altLang="zh-CN" sz="2400" b="1" dirty="0">
              <a:solidFill>
                <a:schemeClr val="accent6">
                  <a:lumMod val="50000"/>
                </a:schemeClr>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34604064"/>
              </p:ext>
            </p:extLst>
          </p:nvPr>
        </p:nvGraphicFramePr>
        <p:xfrm>
          <a:off x="7138087" y="1045926"/>
          <a:ext cx="1394353" cy="1446970"/>
        </p:xfrm>
        <a:graphic>
          <a:graphicData uri="http://schemas.openxmlformats.org/presentationml/2006/ole">
            <mc:AlternateContent xmlns:mc="http://schemas.openxmlformats.org/markup-compatibility/2006">
              <mc:Choice xmlns:v="urn:schemas-microsoft-com:vml" Requires="v">
                <p:oleObj name="Equation" r:id="rId4" imgW="672840" imgH="698400" progId="Equation.DSMT4">
                  <p:embed/>
                </p:oleObj>
              </mc:Choice>
              <mc:Fallback>
                <p:oleObj name="Equation" r:id="rId4" imgW="672840" imgH="698400" progId="Equation.DSMT4">
                  <p:embed/>
                  <p:pic>
                    <p:nvPicPr>
                      <p:cNvPr id="2" name="对象 1"/>
                      <p:cNvPicPr/>
                      <p:nvPr/>
                    </p:nvPicPr>
                    <p:blipFill>
                      <a:blip r:embed="rId5"/>
                      <a:stretch>
                        <a:fillRect/>
                      </a:stretch>
                    </p:blipFill>
                    <p:spPr>
                      <a:xfrm>
                        <a:off x="7138087" y="1045926"/>
                        <a:ext cx="1394353" cy="1446970"/>
                      </a:xfrm>
                      <a:prstGeom prst="rect">
                        <a:avLst/>
                      </a:prstGeom>
                    </p:spPr>
                  </p:pic>
                </p:oleObj>
              </mc:Fallback>
            </mc:AlternateContent>
          </a:graphicData>
        </a:graphic>
      </p:graphicFrame>
      <p:sp>
        <p:nvSpPr>
          <p:cNvPr id="3" name="TextBox 2"/>
          <p:cNvSpPr txBox="1"/>
          <p:nvPr/>
        </p:nvSpPr>
        <p:spPr>
          <a:xfrm>
            <a:off x="1403648" y="3356992"/>
            <a:ext cx="1512168" cy="430887"/>
          </a:xfrm>
          <a:prstGeom prst="rect">
            <a:avLst/>
          </a:prstGeom>
          <a:noFill/>
        </p:spPr>
        <p:txBody>
          <a:bodyPr wrap="square" rtlCol="0">
            <a:spAutoFit/>
          </a:bodyPr>
          <a:lstStyle/>
          <a:p>
            <a:r>
              <a:rPr lang="zh-CN" altLang="en-US" sz="2200" b="1" dirty="0">
                <a:solidFill>
                  <a:srgbClr val="0000FF"/>
                </a:solidFill>
              </a:rPr>
              <a:t>最高位数</a:t>
            </a:r>
          </a:p>
        </p:txBody>
      </p:sp>
      <p:cxnSp>
        <p:nvCxnSpPr>
          <p:cNvPr id="5" name="直接箭头连接符 4"/>
          <p:cNvCxnSpPr/>
          <p:nvPr/>
        </p:nvCxnSpPr>
        <p:spPr>
          <a:xfrm flipV="1">
            <a:off x="2339752" y="3027730"/>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1800" y="3356992"/>
            <a:ext cx="1512168" cy="430887"/>
          </a:xfrm>
          <a:prstGeom prst="rect">
            <a:avLst/>
          </a:prstGeom>
          <a:noFill/>
        </p:spPr>
        <p:txBody>
          <a:bodyPr wrap="square" rtlCol="0">
            <a:spAutoFit/>
          </a:bodyPr>
          <a:lstStyle/>
          <a:p>
            <a:r>
              <a:rPr lang="zh-CN" altLang="en-US" sz="2200" b="1" dirty="0">
                <a:solidFill>
                  <a:srgbClr val="0000FF"/>
                </a:solidFill>
              </a:rPr>
              <a:t>最低位数</a:t>
            </a:r>
          </a:p>
        </p:txBody>
      </p:sp>
      <p:cxnSp>
        <p:nvCxnSpPr>
          <p:cNvPr id="12" name="直接箭头连接符 11"/>
          <p:cNvCxnSpPr/>
          <p:nvPr/>
        </p:nvCxnSpPr>
        <p:spPr>
          <a:xfrm flipV="1">
            <a:off x="3131840" y="3027730"/>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dirty="0"/>
          </a:p>
        </p:txBody>
      </p:sp>
    </p:spTree>
    <p:extLst>
      <p:ext uri="{BB962C8B-B14F-4D97-AF65-F5344CB8AC3E}">
        <p14:creationId xmlns:p14="http://schemas.microsoft.com/office/powerpoint/2010/main" val="974892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079549316"/>
              </p:ext>
            </p:extLst>
          </p:nvPr>
        </p:nvGraphicFramePr>
        <p:xfrm>
          <a:off x="3347864" y="2035656"/>
          <a:ext cx="5472000" cy="333756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0</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3366FF"/>
                          </a:solidFill>
                          <a:latin typeface="Times New Roman" panose="02020603050405020304" pitchFamily="18" charset="0"/>
                          <a:cs typeface="Times New Roman" panose="02020603050405020304" pitchFamily="18" charset="0"/>
                        </a:rPr>
                        <a:t>1</a:t>
                      </a:r>
                      <a:endParaRPr lang="zh-CN" altLang="en-US" b="1" dirty="0">
                        <a:solidFill>
                          <a:srgbClr val="3366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6" name="矩形 25"/>
          <p:cNvSpPr/>
          <p:nvPr/>
        </p:nvSpPr>
        <p:spPr>
          <a:xfrm>
            <a:off x="1043608" y="230400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9" name="矩形 8"/>
          <p:cNvSpPr/>
          <p:nvPr/>
        </p:nvSpPr>
        <p:spPr>
          <a:xfrm>
            <a:off x="1043608" y="234000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表达式</a:t>
            </a:r>
          </a:p>
        </p:txBody>
      </p:sp>
      <p:graphicFrame>
        <p:nvGraphicFramePr>
          <p:cNvPr id="4" name="对象 3"/>
          <p:cNvGraphicFramePr>
            <a:graphicFrameLocks noChangeAspect="1"/>
          </p:cNvGraphicFramePr>
          <p:nvPr>
            <p:extLst>
              <p:ext uri="{D42A27DB-BD31-4B8C-83A1-F6EECF244321}">
                <p14:modId xmlns:p14="http://schemas.microsoft.com/office/powerpoint/2010/main" val="695187721"/>
              </p:ext>
            </p:extLst>
          </p:nvPr>
        </p:nvGraphicFramePr>
        <p:xfrm>
          <a:off x="3491880" y="5610193"/>
          <a:ext cx="4176463" cy="409959"/>
        </p:xfrm>
        <a:graphic>
          <a:graphicData uri="http://schemas.openxmlformats.org/presentationml/2006/ole">
            <mc:AlternateContent xmlns:mc="http://schemas.openxmlformats.org/markup-compatibility/2006">
              <mc:Choice xmlns:v="urn:schemas-microsoft-com:vml" Requires="v">
                <p:oleObj name="Equation" r:id="rId3" imgW="2070000" imgH="203040" progId="Equation.DSMT4">
                  <p:embed/>
                </p:oleObj>
              </mc:Choice>
              <mc:Fallback>
                <p:oleObj name="Equation" r:id="rId3" imgW="2070000" imgH="203040" progId="Equation.DSMT4">
                  <p:embed/>
                  <p:pic>
                    <p:nvPicPr>
                      <p:cNvPr id="4" name="对象 3"/>
                      <p:cNvPicPr/>
                      <p:nvPr/>
                    </p:nvPicPr>
                    <p:blipFill>
                      <a:blip r:embed="rId4"/>
                      <a:stretch>
                        <a:fillRect/>
                      </a:stretch>
                    </p:blipFill>
                    <p:spPr>
                      <a:xfrm>
                        <a:off x="3491880" y="5610193"/>
                        <a:ext cx="4176463" cy="40995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30596454"/>
              </p:ext>
            </p:extLst>
          </p:nvPr>
        </p:nvGraphicFramePr>
        <p:xfrm>
          <a:off x="3055938" y="2840038"/>
          <a:ext cx="5581650" cy="2605087"/>
        </p:xfrm>
        <a:graphic>
          <a:graphicData uri="http://schemas.openxmlformats.org/presentationml/2006/ole">
            <mc:AlternateContent xmlns:mc="http://schemas.openxmlformats.org/markup-compatibility/2006">
              <mc:Choice xmlns:v="urn:schemas-microsoft-com:vml" Requires="v">
                <p:oleObj name="Equation" r:id="rId5" imgW="3047760" imgH="1422360" progId="Equation.DSMT4">
                  <p:embed/>
                </p:oleObj>
              </mc:Choice>
              <mc:Fallback>
                <p:oleObj name="Equation" r:id="rId5" imgW="3047760" imgH="1422360" progId="Equation.DSMT4">
                  <p:embed/>
                  <p:pic>
                    <p:nvPicPr>
                      <p:cNvPr id="6" name="对象 5"/>
                      <p:cNvPicPr>
                        <a:picLocks noChangeAspect="1" noChangeArrowheads="1"/>
                      </p:cNvPicPr>
                      <p:nvPr/>
                    </p:nvPicPr>
                    <p:blipFill>
                      <a:blip r:embed="rId6"/>
                      <a:srcRect/>
                      <a:stretch>
                        <a:fillRect/>
                      </a:stretch>
                    </p:blipFill>
                    <p:spPr bwMode="auto">
                      <a:xfrm>
                        <a:off x="3055938" y="2840038"/>
                        <a:ext cx="5581650" cy="2605087"/>
                      </a:xfrm>
                      <a:prstGeom prst="rect">
                        <a:avLst/>
                      </a:prstGeom>
                      <a:noFill/>
                      <a:ln>
                        <a:noFill/>
                      </a:ln>
                    </p:spPr>
                  </p:pic>
                </p:oleObj>
              </mc:Fallback>
            </mc:AlternateContent>
          </a:graphicData>
        </a:graphic>
      </p:graphicFrame>
      <p:sp>
        <p:nvSpPr>
          <p:cNvPr id="14" name="矩形 13"/>
          <p:cNvSpPr/>
          <p:nvPr/>
        </p:nvSpPr>
        <p:spPr>
          <a:xfrm>
            <a:off x="1043608" y="422501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979712" y="3681028"/>
            <a:ext cx="648072" cy="369332"/>
          </a:xfrm>
          <a:prstGeom prst="rect">
            <a:avLst/>
          </a:prstGeom>
          <a:noFill/>
        </p:spPr>
        <p:txBody>
          <a:bodyPr wrap="square" rtlCol="0">
            <a:spAutoFit/>
          </a:bodyPr>
          <a:lstStyle/>
          <a:p>
            <a:r>
              <a:rPr lang="zh-CN" altLang="en-US" b="1" dirty="0"/>
              <a:t>化简</a:t>
            </a:r>
          </a:p>
        </p:txBody>
      </p:sp>
      <p:graphicFrame>
        <p:nvGraphicFramePr>
          <p:cNvPr id="11" name="对象 10"/>
          <p:cNvGraphicFramePr>
            <a:graphicFrameLocks noChangeAspect="1"/>
          </p:cNvGraphicFramePr>
          <p:nvPr>
            <p:extLst>
              <p:ext uri="{D42A27DB-BD31-4B8C-83A1-F6EECF244321}">
                <p14:modId xmlns:p14="http://schemas.microsoft.com/office/powerpoint/2010/main" val="2127462860"/>
              </p:ext>
            </p:extLst>
          </p:nvPr>
        </p:nvGraphicFramePr>
        <p:xfrm>
          <a:off x="5108575" y="5083175"/>
          <a:ext cx="2325688" cy="325438"/>
        </p:xfrm>
        <a:graphic>
          <a:graphicData uri="http://schemas.openxmlformats.org/presentationml/2006/ole">
            <mc:AlternateContent xmlns:mc="http://schemas.openxmlformats.org/markup-compatibility/2006">
              <mc:Choice xmlns:v="urn:schemas-microsoft-com:vml" Requires="v">
                <p:oleObj name="Equation" r:id="rId7" imgW="1269720" imgH="177480" progId="Equation.DSMT4">
                  <p:embed/>
                </p:oleObj>
              </mc:Choice>
              <mc:Fallback>
                <p:oleObj name="Equation" r:id="rId7" imgW="1269720" imgH="177480" progId="Equation.DSMT4">
                  <p:embed/>
                  <p:pic>
                    <p:nvPicPr>
                      <p:cNvPr id="11"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575" y="5083175"/>
                        <a:ext cx="23256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90</a:t>
            </a:fld>
            <a:endParaRPr lang="zh-CN" altLang="en-US" dirty="0"/>
          </a:p>
        </p:txBody>
      </p:sp>
    </p:spTree>
    <p:extLst>
      <p:ext uri="{BB962C8B-B14F-4D97-AF65-F5344CB8AC3E}">
        <p14:creationId xmlns:p14="http://schemas.microsoft.com/office/powerpoint/2010/main" val="254583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64" presetClass="path" presetSubtype="0" accel="50000" decel="50000" fill="hold" nodeType="afterEffect">
                                  <p:stCondLst>
                                    <p:cond delay="0"/>
                                  </p:stCondLst>
                                  <p:childTnLst>
                                    <p:animMotion origin="layout" path="M -3.05556E-6 -2.28492E-6 L -3.05556E-6 -0.51549 " pathEditMode="relative" rAng="0" ptsTypes="AA">
                                      <p:cBhvr>
                                        <p:cTn id="26" dur="2000" fill="hold"/>
                                        <p:tgtEl>
                                          <p:spTgt spid="4"/>
                                        </p:tgtEl>
                                        <p:attrNameLst>
                                          <p:attrName>ppt_x</p:attrName>
                                          <p:attrName>ppt_y</p:attrName>
                                        </p:attrNameLst>
                                      </p:cBhvr>
                                      <p:rCtr x="0" y="-25786"/>
                                    </p:animMotion>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750"/>
                                        <p:tgtEl>
                                          <p:spTgt spid="15"/>
                                        </p:tgtEl>
                                      </p:cBhvr>
                                    </p:animEffect>
                                  </p:childTnLst>
                                </p:cTn>
                              </p:par>
                            </p:childTnLst>
                          </p:cTn>
                        </p:par>
                        <p:par>
                          <p:cTn id="31" fill="hold">
                            <p:stCondLst>
                              <p:cond delay="3250"/>
                            </p:stCondLst>
                            <p:childTnLst>
                              <p:par>
                                <p:cTn id="32" presetID="55"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750" fill="hold"/>
                                        <p:tgtEl>
                                          <p:spTgt spid="7"/>
                                        </p:tgtEl>
                                        <p:attrNameLst>
                                          <p:attrName>ppt_w</p:attrName>
                                        </p:attrNameLst>
                                      </p:cBhvr>
                                      <p:tavLst>
                                        <p:tav tm="0">
                                          <p:val>
                                            <p:strVal val="#ppt_w*0.70"/>
                                          </p:val>
                                        </p:tav>
                                        <p:tav tm="100000">
                                          <p:val>
                                            <p:strVal val="#ppt_w"/>
                                          </p:val>
                                        </p:tav>
                                      </p:tavLst>
                                    </p:anim>
                                    <p:anim calcmode="lin" valueType="num">
                                      <p:cBhvr>
                                        <p:cTn id="35" dur="750" fill="hold"/>
                                        <p:tgtEl>
                                          <p:spTgt spid="7"/>
                                        </p:tgtEl>
                                        <p:attrNameLst>
                                          <p:attrName>ppt_h</p:attrName>
                                        </p:attrNameLst>
                                      </p:cBhvr>
                                      <p:tavLst>
                                        <p:tav tm="0">
                                          <p:val>
                                            <p:strVal val="#ppt_h"/>
                                          </p:val>
                                        </p:tav>
                                        <p:tav tm="100000">
                                          <p:val>
                                            <p:strVal val="#ppt_h"/>
                                          </p:val>
                                        </p:tav>
                                      </p:tavLst>
                                    </p:anim>
                                    <p:animEffect transition="in" filter="fade">
                                      <p:cBhvr>
                                        <p:cTn id="36" dur="750"/>
                                        <p:tgtEl>
                                          <p:spTgt spid="7"/>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1000"/>
                                        <p:tgtEl>
                                          <p:spTgt spid="14"/>
                                        </p:tgtEl>
                                      </p:cBhvr>
                                    </p:animEffect>
                                  </p:childTnLst>
                                </p:cTn>
                              </p:par>
                            </p:childTnLst>
                          </p:cTn>
                        </p:par>
                        <p:par>
                          <p:cTn id="41" fill="hold">
                            <p:stCondLst>
                              <p:cond delay="5000"/>
                            </p:stCondLst>
                            <p:childTnLst>
                              <p:par>
                                <p:cTn id="42" presetID="9"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par>
                                <p:cTn id="45" presetID="9"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9" grpId="0" animBg="1"/>
      <p:bldP spid="14" grpId="0" animBg="1"/>
      <p:bldP spid="15" grpId="0" animBg="1"/>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043608" y="234000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表达式</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3699701379"/>
              </p:ext>
            </p:extLst>
          </p:nvPr>
        </p:nvGraphicFramePr>
        <p:xfrm>
          <a:off x="3491880" y="2070000"/>
          <a:ext cx="4176463" cy="409959"/>
        </p:xfrm>
        <a:graphic>
          <a:graphicData uri="http://schemas.openxmlformats.org/presentationml/2006/ole">
            <mc:AlternateContent xmlns:mc="http://schemas.openxmlformats.org/markup-compatibility/2006">
              <mc:Choice xmlns:v="urn:schemas-microsoft-com:vml" Requires="v">
                <p:oleObj name="Equation" r:id="rId3" imgW="2070000" imgH="203040" progId="Equation.DSMT4">
                  <p:embed/>
                </p:oleObj>
              </mc:Choice>
              <mc:Fallback>
                <p:oleObj name="Equation" r:id="rId3" imgW="2070000" imgH="203040" progId="Equation.DSMT4">
                  <p:embed/>
                  <p:pic>
                    <p:nvPicPr>
                      <p:cNvPr id="4" name="对象 3"/>
                      <p:cNvPicPr/>
                      <p:nvPr/>
                    </p:nvPicPr>
                    <p:blipFill>
                      <a:blip r:embed="rId4"/>
                      <a:stretch>
                        <a:fillRect/>
                      </a:stretch>
                    </p:blipFill>
                    <p:spPr>
                      <a:xfrm>
                        <a:off x="3491880" y="2070000"/>
                        <a:ext cx="4176463" cy="40995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2977596"/>
              </p:ext>
            </p:extLst>
          </p:nvPr>
        </p:nvGraphicFramePr>
        <p:xfrm>
          <a:off x="3055938" y="2840038"/>
          <a:ext cx="5581650" cy="2605087"/>
        </p:xfrm>
        <a:graphic>
          <a:graphicData uri="http://schemas.openxmlformats.org/presentationml/2006/ole">
            <mc:AlternateContent xmlns:mc="http://schemas.openxmlformats.org/markup-compatibility/2006">
              <mc:Choice xmlns:v="urn:schemas-microsoft-com:vml" Requires="v">
                <p:oleObj name="Equation" r:id="rId5" imgW="3047760" imgH="1422360" progId="Equation.DSMT4">
                  <p:embed/>
                </p:oleObj>
              </mc:Choice>
              <mc:Fallback>
                <p:oleObj name="Equation" r:id="rId5" imgW="3047760" imgH="1422360" progId="Equation.DSMT4">
                  <p:embed/>
                  <p:pic>
                    <p:nvPicPr>
                      <p:cNvPr id="6" name="对象 5"/>
                      <p:cNvPicPr>
                        <a:picLocks noChangeAspect="1" noChangeArrowheads="1"/>
                      </p:cNvPicPr>
                      <p:nvPr/>
                    </p:nvPicPr>
                    <p:blipFill>
                      <a:blip r:embed="rId6"/>
                      <a:srcRect/>
                      <a:stretch>
                        <a:fillRect/>
                      </a:stretch>
                    </p:blipFill>
                    <p:spPr bwMode="auto">
                      <a:xfrm>
                        <a:off x="3055938" y="2840038"/>
                        <a:ext cx="5581650" cy="2605087"/>
                      </a:xfrm>
                      <a:prstGeom prst="rect">
                        <a:avLst/>
                      </a:prstGeom>
                      <a:noFill/>
                      <a:ln>
                        <a:noFill/>
                      </a:ln>
                    </p:spPr>
                  </p:pic>
                </p:oleObj>
              </mc:Fallback>
            </mc:AlternateContent>
          </a:graphicData>
        </a:graphic>
      </p:graphicFrame>
      <p:sp>
        <p:nvSpPr>
          <p:cNvPr id="14" name="矩形 13"/>
          <p:cNvSpPr/>
          <p:nvPr/>
        </p:nvSpPr>
        <p:spPr>
          <a:xfrm>
            <a:off x="1043608" y="422501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979712" y="3681028"/>
            <a:ext cx="648072" cy="369332"/>
          </a:xfrm>
          <a:prstGeom prst="rect">
            <a:avLst/>
          </a:prstGeom>
          <a:noFill/>
        </p:spPr>
        <p:txBody>
          <a:bodyPr wrap="square" rtlCol="0">
            <a:spAutoFit/>
          </a:bodyPr>
          <a:lstStyle/>
          <a:p>
            <a:r>
              <a:rPr lang="zh-CN" altLang="en-US" b="1" dirty="0"/>
              <a:t>化简</a:t>
            </a:r>
          </a:p>
        </p:txBody>
      </p:sp>
      <p:graphicFrame>
        <p:nvGraphicFramePr>
          <p:cNvPr id="11" name="对象 10"/>
          <p:cNvGraphicFramePr>
            <a:graphicFrameLocks noChangeAspect="1"/>
          </p:cNvGraphicFramePr>
          <p:nvPr>
            <p:extLst>
              <p:ext uri="{D42A27DB-BD31-4B8C-83A1-F6EECF244321}">
                <p14:modId xmlns:p14="http://schemas.microsoft.com/office/powerpoint/2010/main" val="4125547774"/>
              </p:ext>
            </p:extLst>
          </p:nvPr>
        </p:nvGraphicFramePr>
        <p:xfrm>
          <a:off x="5108400" y="5083200"/>
          <a:ext cx="2325688" cy="325437"/>
        </p:xfrm>
        <a:graphic>
          <a:graphicData uri="http://schemas.openxmlformats.org/presentationml/2006/ole">
            <mc:AlternateContent xmlns:mc="http://schemas.openxmlformats.org/markup-compatibility/2006">
              <mc:Choice xmlns:v="urn:schemas-microsoft-com:vml" Requires="v">
                <p:oleObj name="Equation" r:id="rId7" imgW="1269720" imgH="177480" progId="Equation.DSMT4">
                  <p:embed/>
                </p:oleObj>
              </mc:Choice>
              <mc:Fallback>
                <p:oleObj name="Equation" r:id="rId7" imgW="1269720" imgH="177480" progId="Equation.DSMT4">
                  <p:embed/>
                  <p:pic>
                    <p:nvPicPr>
                      <p:cNvPr id="11" name="对象 10"/>
                      <p:cNvPicPr>
                        <a:picLocks noChangeAspect="1" noChangeArrowheads="1"/>
                      </p:cNvPicPr>
                      <p:nvPr/>
                    </p:nvPicPr>
                    <p:blipFill>
                      <a:blip r:embed="rId8"/>
                      <a:srcRect/>
                      <a:stretch>
                        <a:fillRect/>
                      </a:stretch>
                    </p:blipFill>
                    <p:spPr bwMode="auto">
                      <a:xfrm>
                        <a:off x="5108400" y="5083200"/>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grpSp>
        <p:nvGrpSpPr>
          <p:cNvPr id="89" name="组合 88"/>
          <p:cNvGrpSpPr/>
          <p:nvPr/>
        </p:nvGrpSpPr>
        <p:grpSpPr>
          <a:xfrm>
            <a:off x="3419872" y="2880000"/>
            <a:ext cx="4248472" cy="2820884"/>
            <a:chOff x="3419872" y="2884874"/>
            <a:chExt cx="4248472" cy="2820884"/>
          </a:xfrm>
        </p:grpSpPr>
        <p:grpSp>
          <p:nvGrpSpPr>
            <p:cNvPr id="90" name="组合 89"/>
            <p:cNvGrpSpPr/>
            <p:nvPr/>
          </p:nvGrpSpPr>
          <p:grpSpPr>
            <a:xfrm>
              <a:off x="3419872" y="2924944"/>
              <a:ext cx="4248472" cy="2745184"/>
              <a:chOff x="3419872" y="2924944"/>
              <a:chExt cx="4248472" cy="2745184"/>
            </a:xfrm>
          </p:grpSpPr>
          <p:grpSp>
            <p:nvGrpSpPr>
              <p:cNvPr id="94" name="组合 93"/>
              <p:cNvGrpSpPr/>
              <p:nvPr/>
            </p:nvGrpSpPr>
            <p:grpSpPr>
              <a:xfrm>
                <a:off x="3419872" y="2924944"/>
                <a:ext cx="4176464" cy="2745184"/>
                <a:chOff x="3059832" y="2916064"/>
                <a:chExt cx="4176464" cy="2745184"/>
              </a:xfrm>
            </p:grpSpPr>
            <p:sp>
              <p:nvSpPr>
                <p:cNvPr id="96" name="矩形 95"/>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97" name="矩形 96"/>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98" name="矩形 97"/>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99" name="矩形 98"/>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100" name="直接连接符 99"/>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1" name="直接连接符 100"/>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2" name="直接连接符 101"/>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107" name="直接连接符 106"/>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108" name="直接连接符 107"/>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109" name="椭圆 108"/>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111"/>
                <p:cNvSpPr txBox="1"/>
                <p:nvPr/>
              </p:nvSpPr>
              <p:spPr>
                <a:xfrm>
                  <a:off x="3059832" y="2924944"/>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a:t>
                  </a:r>
                  <a:endParaRPr lang="zh-CN" altLang="en-US" sz="2000" b="1"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3059832" y="3255945"/>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a:t>
                  </a:r>
                  <a:endParaRPr lang="zh-CN" altLang="en-US" sz="2000" b="1" dirty="0">
                    <a:latin typeface="Times New Roman" panose="02020603050405020304" pitchFamily="18" charset="0"/>
                    <a:cs typeface="Times New Roman" panose="02020603050405020304" pitchFamily="18" charset="0"/>
                  </a:endParaRPr>
                </a:p>
              </p:txBody>
            </p:sp>
            <p:sp>
              <p:nvSpPr>
                <p:cNvPr id="114" name="TextBox 113"/>
                <p:cNvSpPr txBox="1"/>
                <p:nvPr/>
              </p:nvSpPr>
              <p:spPr>
                <a:xfrm>
                  <a:off x="3059832" y="425302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a:t>
                  </a:r>
                  <a:endParaRPr lang="zh-CN" altLang="en-US" sz="2000" b="1" dirty="0">
                    <a:latin typeface="Times New Roman" panose="02020603050405020304" pitchFamily="18" charset="0"/>
                    <a:cs typeface="Times New Roman" panose="02020603050405020304" pitchFamily="18" charset="0"/>
                  </a:endParaRPr>
                </a:p>
              </p:txBody>
            </p:sp>
            <p:cxnSp>
              <p:nvCxnSpPr>
                <p:cNvPr id="115" name="直接连接符 114"/>
                <p:cNvCxnSpPr>
                  <a:stCxn id="96"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接连接符 115"/>
                <p:cNvCxnSpPr>
                  <a:stCxn id="98"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117" name="直接连接符 116"/>
                <p:cNvCxnSpPr>
                  <a:stCxn id="97" idx="3"/>
                  <a:endCxn id="99"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118" name="直接连接符 117"/>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119" name="直接连接符 118"/>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120" name="直接连接符 119"/>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121" name="直接连接符 120"/>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122" name="直接连接符 121"/>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95" name="TextBox 94"/>
              <p:cNvSpPr txBox="1"/>
              <p:nvPr/>
            </p:nvSpPr>
            <p:spPr>
              <a:xfrm>
                <a:off x="7308344" y="389298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Y</a:t>
                </a:r>
                <a:endParaRPr lang="zh-CN" altLang="en-US" sz="2000" b="1" dirty="0">
                  <a:latin typeface="Times New Roman" panose="02020603050405020304" pitchFamily="18" charset="0"/>
                  <a:cs typeface="Times New Roman" panose="02020603050405020304" pitchFamily="18" charset="0"/>
                </a:endParaRPr>
              </a:p>
            </p:txBody>
          </p:sp>
        </p:grpSp>
        <p:sp>
          <p:nvSpPr>
            <p:cNvPr id="91" name="TextBox 90"/>
            <p:cNvSpPr txBox="1"/>
            <p:nvPr/>
          </p:nvSpPr>
          <p:spPr>
            <a:xfrm>
              <a:off x="5508104" y="2884874"/>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net1</a:t>
              </a:r>
              <a:endParaRPr lang="zh-CN" altLang="en-US" sz="2000" b="1" dirty="0">
                <a:latin typeface="Times New Roman" panose="02020603050405020304" pitchFamily="18" charset="0"/>
                <a:cs typeface="Times New Roman" panose="02020603050405020304" pitchFamily="18" charset="0"/>
              </a:endParaRPr>
            </a:p>
          </p:txBody>
        </p:sp>
        <p:sp>
          <p:nvSpPr>
            <p:cNvPr id="92" name="TextBox 91"/>
            <p:cNvSpPr txBox="1"/>
            <p:nvPr/>
          </p:nvSpPr>
          <p:spPr>
            <a:xfrm>
              <a:off x="5508027" y="5305648"/>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net3</a:t>
              </a:r>
              <a:endParaRPr lang="zh-CN" altLang="en-US" sz="2000" b="1"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5508105" y="3892986"/>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net2</a:t>
              </a:r>
              <a:endParaRPr lang="zh-CN" altLang="en-US" sz="2000" b="1" dirty="0">
                <a:latin typeface="Times New Roman" panose="02020603050405020304" pitchFamily="18" charset="0"/>
                <a:cs typeface="Times New Roman" panose="02020603050405020304" pitchFamily="18" charset="0"/>
              </a:endParaRPr>
            </a:p>
          </p:txBody>
        </p:sp>
      </p:grpSp>
      <p:sp>
        <p:nvSpPr>
          <p:cNvPr id="4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91</a:t>
            </a:fld>
            <a:endParaRPr lang="zh-CN" altLang="en-US" dirty="0"/>
          </a:p>
        </p:txBody>
      </p:sp>
    </p:spTree>
    <p:extLst>
      <p:ext uri="{BB962C8B-B14F-4D97-AF65-F5344CB8AC3E}">
        <p14:creationId xmlns:p14="http://schemas.microsoft.com/office/powerpoint/2010/main" val="1820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35" presetClass="path" presetSubtype="0" accel="50000" decel="50000" fill="hold" nodeType="withEffect">
                                  <p:stCondLst>
                                    <p:cond delay="0"/>
                                  </p:stCondLst>
                                  <p:childTnLst>
                                    <p:animMotion origin="layout" path="M -3.88889E-6 -8.97733E-7 L -0.14635 -0.42203 " pathEditMode="relative" rAng="0" ptsTypes="AA">
                                      <p:cBhvr>
                                        <p:cTn id="30" dur="2500" fill="hold"/>
                                        <p:tgtEl>
                                          <p:spTgt spid="11"/>
                                        </p:tgtEl>
                                        <p:attrNameLst>
                                          <p:attrName>ppt_x</p:attrName>
                                          <p:attrName>ppt_y</p:attrName>
                                        </p:attrNameLst>
                                      </p:cBhvr>
                                      <p:rCtr x="-7326" y="-21101"/>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7" grpId="0"/>
      <p:bldP spid="2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5" name="组合 54"/>
          <p:cNvGrpSpPr/>
          <p:nvPr/>
        </p:nvGrpSpPr>
        <p:grpSpPr>
          <a:xfrm>
            <a:off x="3419872" y="2880000"/>
            <a:ext cx="4248472" cy="2820884"/>
            <a:chOff x="3419872" y="2884874"/>
            <a:chExt cx="4248472" cy="2820884"/>
          </a:xfrm>
        </p:grpSpPr>
        <p:grpSp>
          <p:nvGrpSpPr>
            <p:cNvPr id="56" name="组合 55"/>
            <p:cNvGrpSpPr/>
            <p:nvPr/>
          </p:nvGrpSpPr>
          <p:grpSpPr>
            <a:xfrm>
              <a:off x="3419872" y="2924944"/>
              <a:ext cx="4248472" cy="2745184"/>
              <a:chOff x="3419872" y="2924944"/>
              <a:chExt cx="4248472" cy="2745184"/>
            </a:xfrm>
          </p:grpSpPr>
          <p:grpSp>
            <p:nvGrpSpPr>
              <p:cNvPr id="60" name="组合 59"/>
              <p:cNvGrpSpPr/>
              <p:nvPr/>
            </p:nvGrpSpPr>
            <p:grpSpPr>
              <a:xfrm>
                <a:off x="3419872" y="2924944"/>
                <a:ext cx="4176464" cy="2745184"/>
                <a:chOff x="3059832" y="2916064"/>
                <a:chExt cx="4176464" cy="2745184"/>
              </a:xfrm>
            </p:grpSpPr>
            <p:sp>
              <p:nvSpPr>
                <p:cNvPr id="62" name="矩形 6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63" name="矩形 6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64" name="矩形 6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65" name="矩形 6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66" name="直接连接符 65"/>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74" name="直接连接符 73"/>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75" name="椭圆 74"/>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77"/>
                <p:cNvSpPr txBox="1"/>
                <p:nvPr/>
              </p:nvSpPr>
              <p:spPr>
                <a:xfrm>
                  <a:off x="3059832" y="2924944"/>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a:t>
                  </a:r>
                  <a:endParaRPr lang="zh-CN" altLang="en-US" sz="2000" b="1"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3059832" y="3255945"/>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a:t>
                  </a:r>
                  <a:endParaRPr lang="zh-CN" altLang="en-US" sz="2000" b="1"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3059832" y="425302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a:t>
                  </a:r>
                  <a:endParaRPr lang="zh-CN" altLang="en-US" sz="2000" b="1" dirty="0">
                    <a:latin typeface="Times New Roman" panose="02020603050405020304" pitchFamily="18" charset="0"/>
                    <a:cs typeface="Times New Roman" panose="02020603050405020304" pitchFamily="18" charset="0"/>
                  </a:endParaRPr>
                </a:p>
              </p:txBody>
            </p:sp>
            <p:cxnSp>
              <p:nvCxnSpPr>
                <p:cNvPr id="81" name="直接连接符 80"/>
                <p:cNvCxnSpPr>
                  <a:stCxn id="6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82" name="直接连接符 81"/>
                <p:cNvCxnSpPr>
                  <a:stCxn id="6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a:stCxn id="63" idx="3"/>
                  <a:endCxn id="6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85" name="直接连接符 84"/>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87" name="直接连接符 86"/>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88" name="直接连接符 87"/>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61" name="TextBox 60"/>
              <p:cNvSpPr txBox="1"/>
              <p:nvPr/>
            </p:nvSpPr>
            <p:spPr>
              <a:xfrm>
                <a:off x="7308344" y="389298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Y</a:t>
                </a:r>
                <a:endParaRPr lang="zh-CN" altLang="en-US" sz="2000" b="1" dirty="0">
                  <a:latin typeface="Times New Roman" panose="02020603050405020304" pitchFamily="18" charset="0"/>
                  <a:cs typeface="Times New Roman" panose="02020603050405020304" pitchFamily="18" charset="0"/>
                </a:endParaRPr>
              </a:p>
            </p:txBody>
          </p:sp>
        </p:grpSp>
        <p:sp>
          <p:nvSpPr>
            <p:cNvPr id="57" name="TextBox 56"/>
            <p:cNvSpPr txBox="1"/>
            <p:nvPr/>
          </p:nvSpPr>
          <p:spPr>
            <a:xfrm>
              <a:off x="5508104" y="2884874"/>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net1</a:t>
              </a:r>
              <a:endParaRPr lang="zh-CN" altLang="en-US" sz="2000" b="1"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5508027" y="5305648"/>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net3</a:t>
              </a:r>
              <a:endParaRPr lang="zh-CN" altLang="en-US" sz="2000" b="1"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5508105" y="3892986"/>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net2</a:t>
              </a:r>
              <a:endParaRPr lang="zh-CN" altLang="en-US" sz="2000" b="1" dirty="0">
                <a:latin typeface="Times New Roman" panose="02020603050405020304" pitchFamily="18" charset="0"/>
                <a:cs typeface="Times New Roman" panose="02020603050405020304" pitchFamily="18" charset="0"/>
              </a:endParaRPr>
            </a:p>
          </p:txBody>
        </p:sp>
      </p:grpSp>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4010597441"/>
              </p:ext>
            </p:extLst>
          </p:nvPr>
        </p:nvGraphicFramePr>
        <p:xfrm>
          <a:off x="3762000" y="2196000"/>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11" name="对象 10"/>
                      <p:cNvPicPr>
                        <a:picLocks noChangeAspect="1" noChangeArrowheads="1"/>
                      </p:cNvPicPr>
                      <p:nvPr/>
                    </p:nvPicPr>
                    <p:blipFill>
                      <a:blip r:embed="rId4"/>
                      <a:srcRect/>
                      <a:stretch>
                        <a:fillRect/>
                      </a:stretch>
                    </p:blipFill>
                    <p:spPr bwMode="auto">
                      <a:xfrm>
                        <a:off x="3762000" y="2196000"/>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sp>
        <p:nvSpPr>
          <p:cNvPr id="18" name="矩形 17"/>
          <p:cNvSpPr/>
          <p:nvPr/>
        </p:nvSpPr>
        <p:spPr>
          <a:xfrm>
            <a:off x="2980246" y="5301208"/>
            <a:ext cx="5631780" cy="701731"/>
          </a:xfrm>
          <a:prstGeom prst="rect">
            <a:avLst/>
          </a:prstGeom>
        </p:spPr>
        <p:txBody>
          <a:bodyPr wrap="square">
            <a:spAutoFit/>
          </a:bodyPr>
          <a:lstStyle/>
          <a:p>
            <a:pPr eaLnBrk="1" hangingPunct="1">
              <a:lnSpc>
                <a:spcPct val="110000"/>
              </a:lnSpc>
              <a:spcBef>
                <a:spcPts val="0"/>
              </a:spcBef>
              <a:spcAft>
                <a:spcPts val="300"/>
              </a:spcAft>
              <a:buClr>
                <a:schemeClr val="tx1"/>
              </a:buClr>
            </a:pPr>
            <a:r>
              <a:rPr lang="zh-CN" altLang="en-US" b="1" dirty="0">
                <a:latin typeface="Times New Roman" pitchFamily="18" charset="0"/>
                <a:cs typeface="Times New Roman" pitchFamily="18" charset="0"/>
              </a:rPr>
              <a:t>调用底层模块，直接描述底层模块的连接，并由此实现逻辑功能的</a:t>
            </a:r>
            <a:r>
              <a:rPr lang="en-US" altLang="zh-CN" b="1" dirty="0">
                <a:latin typeface="Times New Roman" pitchFamily="18" charset="0"/>
                <a:cs typeface="Times New Roman" pitchFamily="18" charset="0"/>
              </a:rPr>
              <a:t>Verilog</a:t>
            </a:r>
            <a:r>
              <a:rPr lang="zh-CN" altLang="en-US" b="1" dirty="0">
                <a:latin typeface="Times New Roman" pitchFamily="18" charset="0"/>
                <a:cs typeface="Times New Roman" pitchFamily="18" charset="0"/>
              </a:rPr>
              <a:t>表述方式</a:t>
            </a:r>
            <a:r>
              <a:rPr lang="en-US" altLang="zh-CN" b="1" dirty="0">
                <a:latin typeface="Times New Roman" pitchFamily="18" charset="0"/>
                <a:cs typeface="Times New Roman" pitchFamily="18" charset="0"/>
              </a:rPr>
              <a:t>------</a:t>
            </a:r>
            <a:r>
              <a:rPr lang="zh-CN" altLang="en-US" b="1" dirty="0">
                <a:solidFill>
                  <a:srgbClr val="0000FF"/>
                </a:solidFill>
                <a:latin typeface="Times New Roman" pitchFamily="18" charset="0"/>
                <a:cs typeface="Times New Roman" pitchFamily="18" charset="0"/>
              </a:rPr>
              <a:t>结构化描述</a:t>
            </a:r>
            <a:endParaRPr lang="en-US" altLang="zh-CN" b="1" dirty="0">
              <a:latin typeface="Times New Roman" pitchFamily="18" charset="0"/>
              <a:cs typeface="Times New Roman" pitchFamily="18" charset="0"/>
            </a:endParaRPr>
          </a:p>
        </p:txBody>
      </p:sp>
      <p:sp>
        <p:nvSpPr>
          <p:cNvPr id="4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92</a:t>
            </a:fld>
            <a:endParaRPr lang="zh-CN" altLang="en-US" dirty="0"/>
          </a:p>
        </p:txBody>
      </p:sp>
    </p:spTree>
    <p:extLst>
      <p:ext uri="{BB962C8B-B14F-4D97-AF65-F5344CB8AC3E}">
        <p14:creationId xmlns:p14="http://schemas.microsoft.com/office/powerpoint/2010/main" val="5323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64" presetClass="path" presetSubtype="0" accel="50000" decel="50000" fill="hold" nodeType="afterEffect">
                                  <p:stCondLst>
                                    <p:cond delay="0"/>
                                  </p:stCondLst>
                                  <p:childTnLst>
                                    <p:animMotion origin="layout" path="M 0 -4.36633E-6 L -0.00382 -0.13575 " pathEditMode="relative" rAng="0" ptsTypes="AA">
                                      <p:cBhvr>
                                        <p:cTn id="10" dur="2000" fill="hold"/>
                                        <p:tgtEl>
                                          <p:spTgt spid="55"/>
                                        </p:tgtEl>
                                        <p:attrNameLst>
                                          <p:attrName>ppt_x</p:attrName>
                                          <p:attrName>ppt_y</p:attrName>
                                        </p:attrNameLst>
                                      </p:cBhvr>
                                      <p:rCtr x="-191" y="-6799"/>
                                    </p:animMotion>
                                  </p:childTnLst>
                                </p:cTn>
                              </p:par>
                            </p:childTnLst>
                          </p:cTn>
                        </p:par>
                        <p:par>
                          <p:cTn id="11" fill="hold">
                            <p:stCondLst>
                              <p:cond delay="2500"/>
                            </p:stCondLst>
                            <p:childTnLst>
                              <p:par>
                                <p:cTn id="12" presetID="22" presetClass="entr" presetSubtype="1"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par>
                          <p:cTn id="15" fill="hold">
                            <p:stCondLst>
                              <p:cond delay="3000"/>
                            </p:stCondLst>
                            <p:childTnLst>
                              <p:par>
                                <p:cTn id="16" presetID="9" presetClass="entr" presetSubtype="0" fill="hold" grpId="0" nodeType="after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dissolve">
                                      <p:cBhvr>
                                        <p:cTn id="18" dur="500"/>
                                        <p:tgtEl>
                                          <p:spTgt spid="51"/>
                                        </p:tgtEl>
                                      </p:cBhvr>
                                    </p:animEffect>
                                  </p:childTnLst>
                                </p:cTn>
                              </p:par>
                            </p:childTnLst>
                          </p:cTn>
                        </p:par>
                        <p:par>
                          <p:cTn id="19" fill="hold">
                            <p:stCondLst>
                              <p:cond delay="3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8"/>
                                        </p:tgtEl>
                                        <p:attrNameLst>
                                          <p:attrName>ppt_y</p:attrName>
                                        </p:attrNameLst>
                                      </p:cBhvr>
                                      <p:tavLst>
                                        <p:tav tm="0">
                                          <p:val>
                                            <p:strVal val="#ppt_y"/>
                                          </p:val>
                                        </p:tav>
                                        <p:tav tm="100000">
                                          <p:val>
                                            <p:strVal val="#ppt_y"/>
                                          </p:val>
                                        </p:tav>
                                      </p:tavLst>
                                    </p:anim>
                                    <p:anim calcmode="lin" valueType="num">
                                      <p:cBhvr>
                                        <p:cTn id="2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1" grpId="0" animBg="1"/>
      <p:bldP spid="18"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grpSp>
        <p:nvGrpSpPr>
          <p:cNvPr id="19" name="组合 18"/>
          <p:cNvGrpSpPr/>
          <p:nvPr/>
        </p:nvGrpSpPr>
        <p:grpSpPr>
          <a:xfrm>
            <a:off x="3384000" y="1944000"/>
            <a:ext cx="4248472" cy="2820884"/>
            <a:chOff x="3419872" y="2884874"/>
            <a:chExt cx="4248472" cy="2820884"/>
          </a:xfrm>
        </p:grpSpPr>
        <p:grpSp>
          <p:nvGrpSpPr>
            <p:cNvPr id="13" name="组合 12"/>
            <p:cNvGrpSpPr/>
            <p:nvPr/>
          </p:nvGrpSpPr>
          <p:grpSpPr>
            <a:xfrm>
              <a:off x="3419872" y="2924944"/>
              <a:ext cx="4248472" cy="2745184"/>
              <a:chOff x="3419872" y="2924944"/>
              <a:chExt cx="4248472" cy="2745184"/>
            </a:xfrm>
          </p:grpSpPr>
          <p:grpSp>
            <p:nvGrpSpPr>
              <p:cNvPr id="21" name="组合 20"/>
              <p:cNvGrpSpPr/>
              <p:nvPr/>
            </p:nvGrpSpPr>
            <p:grpSpPr>
              <a:xfrm>
                <a:off x="3419872" y="2924944"/>
                <a:ext cx="4176464" cy="2745184"/>
                <a:chOff x="3059832" y="2916064"/>
                <a:chExt cx="4176464" cy="2745184"/>
              </a:xfrm>
            </p:grpSpPr>
            <p:sp>
              <p:nvSpPr>
                <p:cNvPr id="22" name="矩形 2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3" name="矩形 2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4" name="矩形 2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5" name="矩形 2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36" name="椭圆 35"/>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3059832" y="2924944"/>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a:t>
                  </a:r>
                  <a:endParaRPr lang="zh-CN" altLang="en-US" sz="20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3059832" y="3255945"/>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a:t>
                  </a:r>
                  <a:endParaRPr lang="zh-CN" altLang="en-US" sz="2000" b="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059832" y="425302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a:t>
                  </a:r>
                  <a:endParaRPr lang="zh-CN" altLang="en-US" sz="2000" b="1" dirty="0">
                    <a:latin typeface="Times New Roman" panose="02020603050405020304" pitchFamily="18" charset="0"/>
                    <a:cs typeface="Times New Roman" panose="02020603050405020304" pitchFamily="18" charset="0"/>
                  </a:endParaRPr>
                </a:p>
              </p:txBody>
            </p:sp>
            <p:cxnSp>
              <p:nvCxnSpPr>
                <p:cNvPr id="42" name="直接连接符 41"/>
                <p:cNvCxnSpPr>
                  <a:stCxn id="2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a:stCxn id="2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3" idx="3"/>
                  <a:endCxn id="2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50" name="TextBox 49"/>
              <p:cNvSpPr txBox="1"/>
              <p:nvPr/>
            </p:nvSpPr>
            <p:spPr>
              <a:xfrm>
                <a:off x="7308344" y="389298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Y</a:t>
                </a:r>
                <a:endParaRPr lang="zh-CN" altLang="en-US" sz="2000" b="1" dirty="0">
                  <a:latin typeface="Times New Roman" panose="02020603050405020304" pitchFamily="18" charset="0"/>
                  <a:cs typeface="Times New Roman" panose="02020603050405020304" pitchFamily="18" charset="0"/>
                </a:endParaRPr>
              </a:p>
            </p:txBody>
          </p:sp>
        </p:grpSp>
        <p:sp>
          <p:nvSpPr>
            <p:cNvPr id="52" name="TextBox 51"/>
            <p:cNvSpPr txBox="1"/>
            <p:nvPr/>
          </p:nvSpPr>
          <p:spPr>
            <a:xfrm>
              <a:off x="5508104" y="2884874"/>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net1</a:t>
              </a:r>
              <a:endParaRPr lang="zh-CN" altLang="en-US" sz="2000" b="1"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5508027" y="5305648"/>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net3</a:t>
              </a:r>
              <a:endParaRPr lang="zh-CN" altLang="en-US" sz="2000" b="1"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5508105" y="3892986"/>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net2</a:t>
              </a:r>
              <a:endParaRPr lang="zh-CN" altLang="en-US" sz="2000" b="1" dirty="0">
                <a:latin typeface="Times New Roman" panose="02020603050405020304" pitchFamily="18" charset="0"/>
                <a:cs typeface="Times New Roman" panose="02020603050405020304" pitchFamily="18" charset="0"/>
              </a:endParaRPr>
            </a:p>
          </p:txBody>
        </p:sp>
      </p:grpSp>
      <p:sp>
        <p:nvSpPr>
          <p:cNvPr id="55" name="矩形 54"/>
          <p:cNvSpPr/>
          <p:nvPr/>
        </p:nvSpPr>
        <p:spPr>
          <a:xfrm>
            <a:off x="899592" y="5517232"/>
            <a:ext cx="1843973" cy="871713"/>
          </a:xfrm>
          <a:prstGeom prst="rect">
            <a:avLst/>
          </a:prstGeom>
        </p:spPr>
        <p:txBody>
          <a:bodyPr wrap="square">
            <a:spAutoFit/>
          </a:bodyPr>
          <a:lstStyle/>
          <a:p>
            <a:pPr algn="ctr" eaLnBrk="1" hangingPunct="1">
              <a:lnSpc>
                <a:spcPct val="110000"/>
              </a:lnSpc>
              <a:spcBef>
                <a:spcPts val="0"/>
              </a:spcBef>
              <a:spcAft>
                <a:spcPts val="300"/>
              </a:spcAft>
              <a:buClr>
                <a:schemeClr val="tx1"/>
              </a:buClr>
            </a:pPr>
            <a:r>
              <a:rPr lang="zh-CN" altLang="en-US" sz="2400" b="1" dirty="0">
                <a:solidFill>
                  <a:srgbClr val="00B050"/>
                </a:solidFill>
                <a:latin typeface="Times New Roman" pitchFamily="18" charset="0"/>
                <a:cs typeface="Times New Roman" pitchFamily="18" charset="0"/>
              </a:rPr>
              <a:t>结构化描述方式</a:t>
            </a:r>
            <a:endParaRPr lang="en-US" altLang="zh-CN" sz="2400" b="1" dirty="0">
              <a:solidFill>
                <a:srgbClr val="00B050"/>
              </a:solidFill>
              <a:latin typeface="Times New Roman" pitchFamily="18" charset="0"/>
              <a:cs typeface="Times New Roman" pitchFamily="18" charset="0"/>
            </a:endParaRPr>
          </a:p>
        </p:txBody>
      </p:sp>
      <p:sp>
        <p:nvSpPr>
          <p:cNvPr id="18" name="矩形 17"/>
          <p:cNvSpPr/>
          <p:nvPr/>
        </p:nvSpPr>
        <p:spPr>
          <a:xfrm>
            <a:off x="3131839" y="3260987"/>
            <a:ext cx="3600000" cy="31203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module Vote1 (A, B, C,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input A,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output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wire net1, net2, net3;</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U1 (net1, A, B);</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U2 (net2,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U3 (net3, A,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 or </a:t>
            </a:r>
            <a:r>
              <a:rPr lang="en-US" altLang="zh-CN" b="1" dirty="0">
                <a:latin typeface="Times New Roman" pitchFamily="18" charset="0"/>
                <a:cs typeface="Times New Roman" pitchFamily="18" charset="0"/>
              </a:rPr>
              <a:t>U4 (Y, net1, net2, net3);</a:t>
            </a:r>
          </a:p>
          <a:p>
            <a:pPr eaLnBrk="1" hangingPunct="1">
              <a:lnSpc>
                <a:spcPct val="110000"/>
              </a:lnSpc>
              <a:spcBef>
                <a:spcPts val="0"/>
              </a:spcBef>
              <a:spcAft>
                <a:spcPts val="300"/>
              </a:spcAft>
              <a:buClr>
                <a:schemeClr val="tx1"/>
              </a:buClr>
            </a:pPr>
            <a:r>
              <a:rPr lang="en-US" altLang="zh-CN" b="1" dirty="0" err="1">
                <a:latin typeface="Times New Roman" pitchFamily="18" charset="0"/>
                <a:cs typeface="Times New Roman" pitchFamily="18" charset="0"/>
              </a:rPr>
              <a:t>endmodule</a:t>
            </a:r>
            <a:endParaRPr lang="en-US" altLang="zh-CN" b="1" dirty="0">
              <a:latin typeface="Times New Roman" pitchFamily="18" charset="0"/>
              <a:cs typeface="Times New Roman" pitchFamily="18" charset="0"/>
            </a:endParaRPr>
          </a:p>
        </p:txBody>
      </p:sp>
      <p:sp>
        <p:nvSpPr>
          <p:cNvPr id="5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93</a:t>
            </a:fld>
            <a:endParaRPr lang="zh-CN" altLang="en-US" dirty="0"/>
          </a:p>
        </p:txBody>
      </p:sp>
    </p:spTree>
    <p:extLst>
      <p:ext uri="{BB962C8B-B14F-4D97-AF65-F5344CB8AC3E}">
        <p14:creationId xmlns:p14="http://schemas.microsoft.com/office/powerpoint/2010/main" val="32526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0"/>
                                  </p:iterate>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path" presetSubtype="0" accel="50000" decel="50000" fill="hold" nodeType="afterEffect">
                                  <p:stCondLst>
                                    <p:cond delay="0"/>
                                  </p:stCondLst>
                                  <p:childTnLst>
                                    <p:animMotion origin="layout" path="M -5.55556E-7 2.09991E-6 L 0.15747 -0.23034 " pathEditMode="relative" rAng="0" ptsTypes="AA">
                                      <p:cBhvr>
                                        <p:cTn id="12" dur="2000" fill="hold"/>
                                        <p:tgtEl>
                                          <p:spTgt spid="19"/>
                                        </p:tgtEl>
                                        <p:attrNameLst>
                                          <p:attrName>ppt_x</p:attrName>
                                          <p:attrName>ppt_y</p:attrName>
                                        </p:attrNameLst>
                                      </p:cBhvr>
                                      <p:rCtr x="7865" y="-11517"/>
                                    </p:animMotion>
                                  </p:childTnLst>
                                </p:cTn>
                              </p:par>
                            </p:childTnLst>
                          </p:cTn>
                        </p:par>
                        <p:par>
                          <p:cTn id="13" fill="hold">
                            <p:stCondLst>
                              <p:cond delay="30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逻辑</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grpSp>
        <p:nvGrpSpPr>
          <p:cNvPr id="19" name="组合 18"/>
          <p:cNvGrpSpPr/>
          <p:nvPr/>
        </p:nvGrpSpPr>
        <p:grpSpPr>
          <a:xfrm>
            <a:off x="4824000" y="360000"/>
            <a:ext cx="4248472" cy="2820884"/>
            <a:chOff x="3419872" y="2884874"/>
            <a:chExt cx="4248472" cy="2820884"/>
          </a:xfrm>
        </p:grpSpPr>
        <p:grpSp>
          <p:nvGrpSpPr>
            <p:cNvPr id="13" name="组合 12"/>
            <p:cNvGrpSpPr/>
            <p:nvPr/>
          </p:nvGrpSpPr>
          <p:grpSpPr>
            <a:xfrm>
              <a:off x="3419872" y="2924944"/>
              <a:ext cx="4248472" cy="2745184"/>
              <a:chOff x="3419872" y="2924944"/>
              <a:chExt cx="4248472" cy="2745184"/>
            </a:xfrm>
          </p:grpSpPr>
          <p:grpSp>
            <p:nvGrpSpPr>
              <p:cNvPr id="21" name="组合 20"/>
              <p:cNvGrpSpPr/>
              <p:nvPr/>
            </p:nvGrpSpPr>
            <p:grpSpPr>
              <a:xfrm>
                <a:off x="3419872" y="2924944"/>
                <a:ext cx="4176464" cy="2745184"/>
                <a:chOff x="3059832" y="2916064"/>
                <a:chExt cx="4176464" cy="2745184"/>
              </a:xfrm>
            </p:grpSpPr>
            <p:sp>
              <p:nvSpPr>
                <p:cNvPr id="22" name="矩形 2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3" name="矩形 2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4" name="矩形 2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&amp;</a:t>
                  </a:r>
                  <a:endParaRPr lang="zh-CN" altLang="en-US" b="1" dirty="0">
                    <a:latin typeface="Times New Roman" panose="02020603050405020304" pitchFamily="18" charset="0"/>
                    <a:cs typeface="Times New Roman" panose="02020603050405020304" pitchFamily="18" charset="0"/>
                  </a:endParaRPr>
                </a:p>
              </p:txBody>
            </p:sp>
            <p:sp>
              <p:nvSpPr>
                <p:cNvPr id="25" name="矩形 2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36" name="椭圆 35"/>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3059832" y="2924944"/>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A</a:t>
                  </a:r>
                  <a:endParaRPr lang="zh-CN" altLang="en-US" sz="2000"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3059832" y="3255945"/>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B</a:t>
                  </a:r>
                  <a:endParaRPr lang="zh-CN" altLang="en-US" sz="2000" b="1"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059832" y="425302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C</a:t>
                  </a:r>
                  <a:endParaRPr lang="zh-CN" altLang="en-US" sz="2000" b="1" dirty="0">
                    <a:latin typeface="Times New Roman" panose="02020603050405020304" pitchFamily="18" charset="0"/>
                    <a:cs typeface="Times New Roman" panose="02020603050405020304" pitchFamily="18" charset="0"/>
                  </a:endParaRPr>
                </a:p>
              </p:txBody>
            </p:sp>
            <p:cxnSp>
              <p:nvCxnSpPr>
                <p:cNvPr id="42" name="直接连接符 41"/>
                <p:cNvCxnSpPr>
                  <a:stCxn id="2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a:stCxn id="2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3" idx="3"/>
                  <a:endCxn id="2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50" name="TextBox 49"/>
              <p:cNvSpPr txBox="1"/>
              <p:nvPr/>
            </p:nvSpPr>
            <p:spPr>
              <a:xfrm>
                <a:off x="7308344" y="3892986"/>
                <a:ext cx="36000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Y</a:t>
                </a:r>
                <a:endParaRPr lang="zh-CN" altLang="en-US" sz="2000" b="1" dirty="0">
                  <a:latin typeface="Times New Roman" panose="02020603050405020304" pitchFamily="18" charset="0"/>
                  <a:cs typeface="Times New Roman" panose="02020603050405020304" pitchFamily="18" charset="0"/>
                </a:endParaRPr>
              </a:p>
            </p:txBody>
          </p:sp>
        </p:grpSp>
        <p:sp>
          <p:nvSpPr>
            <p:cNvPr id="52" name="TextBox 51"/>
            <p:cNvSpPr txBox="1"/>
            <p:nvPr/>
          </p:nvSpPr>
          <p:spPr>
            <a:xfrm>
              <a:off x="5508104" y="2884874"/>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net1</a:t>
              </a:r>
              <a:endParaRPr lang="zh-CN" altLang="en-US" sz="2000" b="1"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5508027" y="5305648"/>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net3</a:t>
              </a:r>
              <a:endParaRPr lang="zh-CN" altLang="en-US" sz="2000" b="1"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5508105" y="3892986"/>
              <a:ext cx="766494"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net2</a:t>
              </a:r>
              <a:endParaRPr lang="zh-CN" altLang="en-US" sz="2000" b="1" dirty="0">
                <a:latin typeface="Times New Roman" panose="02020603050405020304" pitchFamily="18" charset="0"/>
                <a:cs typeface="Times New Roman" panose="02020603050405020304" pitchFamily="18" charset="0"/>
              </a:endParaRPr>
            </a:p>
          </p:txBody>
        </p:sp>
      </p:grpSp>
      <p:sp>
        <p:nvSpPr>
          <p:cNvPr id="56" name="矩形 55"/>
          <p:cNvSpPr/>
          <p:nvPr/>
        </p:nvSpPr>
        <p:spPr>
          <a:xfrm>
            <a:off x="1043608" y="198884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57" name="矩形 56"/>
          <p:cNvSpPr/>
          <p:nvPr/>
        </p:nvSpPr>
        <p:spPr>
          <a:xfrm>
            <a:off x="899592" y="5517232"/>
            <a:ext cx="1843973" cy="871713"/>
          </a:xfrm>
          <a:prstGeom prst="rect">
            <a:avLst/>
          </a:prstGeom>
        </p:spPr>
        <p:txBody>
          <a:bodyPr wrap="square">
            <a:spAutoFit/>
          </a:bodyPr>
          <a:lstStyle/>
          <a:p>
            <a:pPr algn="ctr" eaLnBrk="1" hangingPunct="1">
              <a:lnSpc>
                <a:spcPct val="110000"/>
              </a:lnSpc>
              <a:spcBef>
                <a:spcPts val="0"/>
              </a:spcBef>
              <a:spcAft>
                <a:spcPts val="300"/>
              </a:spcAft>
              <a:buClr>
                <a:schemeClr val="tx1"/>
              </a:buClr>
            </a:pPr>
            <a:r>
              <a:rPr lang="zh-CN" altLang="en-US" sz="2400" b="1" dirty="0">
                <a:solidFill>
                  <a:srgbClr val="00B050"/>
                </a:solidFill>
                <a:latin typeface="Times New Roman" pitchFamily="18" charset="0"/>
                <a:cs typeface="Times New Roman" pitchFamily="18" charset="0"/>
              </a:rPr>
              <a:t>数据流描述方式</a:t>
            </a:r>
            <a:endParaRPr lang="en-US" altLang="zh-CN" sz="2400" b="1" dirty="0">
              <a:solidFill>
                <a:srgbClr val="00B050"/>
              </a:solidFill>
              <a:latin typeface="Times New Roman" pitchFamily="18" charset="0"/>
              <a:cs typeface="Times New Roman" pitchFamily="18" charset="0"/>
            </a:endParaRPr>
          </a:p>
        </p:txBody>
      </p:sp>
      <p:sp>
        <p:nvSpPr>
          <p:cNvPr id="55" name="矩形 54"/>
          <p:cNvSpPr/>
          <p:nvPr/>
        </p:nvSpPr>
        <p:spPr>
          <a:xfrm>
            <a:off x="899592" y="5517232"/>
            <a:ext cx="1843973" cy="871713"/>
          </a:xfrm>
          <a:prstGeom prst="rect">
            <a:avLst/>
          </a:prstGeom>
        </p:spPr>
        <p:txBody>
          <a:bodyPr wrap="square">
            <a:spAutoFit/>
          </a:bodyPr>
          <a:lstStyle/>
          <a:p>
            <a:pPr algn="ctr" eaLnBrk="1" hangingPunct="1">
              <a:lnSpc>
                <a:spcPct val="110000"/>
              </a:lnSpc>
              <a:spcBef>
                <a:spcPts val="0"/>
              </a:spcBef>
              <a:spcAft>
                <a:spcPts val="300"/>
              </a:spcAft>
              <a:buClr>
                <a:schemeClr val="tx1"/>
              </a:buClr>
            </a:pPr>
            <a:r>
              <a:rPr lang="zh-CN" altLang="en-US" sz="2400" b="1" dirty="0">
                <a:solidFill>
                  <a:srgbClr val="00B050"/>
                </a:solidFill>
                <a:latin typeface="Times New Roman" pitchFamily="18" charset="0"/>
                <a:cs typeface="Times New Roman" pitchFamily="18" charset="0"/>
              </a:rPr>
              <a:t>结构化描述方式</a:t>
            </a:r>
            <a:endParaRPr lang="en-US" altLang="zh-CN" sz="2400" b="1" dirty="0">
              <a:solidFill>
                <a:srgbClr val="00B050"/>
              </a:solidFill>
              <a:latin typeface="Times New Roman" pitchFamily="18" charset="0"/>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70679368"/>
              </p:ext>
            </p:extLst>
          </p:nvPr>
        </p:nvGraphicFramePr>
        <p:xfrm>
          <a:off x="3762375" y="2311475"/>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2311475"/>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3131839" y="3260987"/>
            <a:ext cx="3600000" cy="31203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module Vote1 (A, B, C,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input A,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output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wire net1, net2, net3;</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U1 (net1, A, B);</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U2 (net2,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and</a:t>
            </a:r>
            <a:r>
              <a:rPr lang="en-US" altLang="zh-CN" b="1" dirty="0">
                <a:latin typeface="Times New Roman" pitchFamily="18" charset="0"/>
                <a:cs typeface="Times New Roman" pitchFamily="18" charset="0"/>
              </a:rPr>
              <a:t> U3 (net3, A,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or</a:t>
            </a:r>
            <a:r>
              <a:rPr lang="en-US" altLang="zh-CN" b="1" dirty="0">
                <a:latin typeface="Times New Roman" pitchFamily="18" charset="0"/>
                <a:cs typeface="Times New Roman" pitchFamily="18" charset="0"/>
              </a:rPr>
              <a:t> U4 (Y, net1, net2, net3);</a:t>
            </a:r>
          </a:p>
          <a:p>
            <a:pPr eaLnBrk="1" hangingPunct="1">
              <a:lnSpc>
                <a:spcPct val="110000"/>
              </a:lnSpc>
              <a:spcBef>
                <a:spcPts val="0"/>
              </a:spcBef>
              <a:spcAft>
                <a:spcPts val="300"/>
              </a:spcAft>
              <a:buClr>
                <a:schemeClr val="tx1"/>
              </a:buClr>
            </a:pPr>
            <a:r>
              <a:rPr lang="en-US" altLang="zh-CN" b="1" dirty="0" err="1">
                <a:latin typeface="Times New Roman" pitchFamily="18" charset="0"/>
                <a:cs typeface="Times New Roman" pitchFamily="18" charset="0"/>
              </a:rPr>
              <a:t>endmodule</a:t>
            </a:r>
            <a:endParaRPr lang="en-US" altLang="zh-CN" b="1" dirty="0">
              <a:latin typeface="Times New Roman" pitchFamily="18" charset="0"/>
              <a:cs typeface="Times New Roman" pitchFamily="18" charset="0"/>
            </a:endParaRPr>
          </a:p>
        </p:txBody>
      </p:sp>
      <p:sp>
        <p:nvSpPr>
          <p:cNvPr id="58" name="矩形 57"/>
          <p:cNvSpPr/>
          <p:nvPr/>
        </p:nvSpPr>
        <p:spPr>
          <a:xfrm>
            <a:off x="3786736" y="3260987"/>
            <a:ext cx="4529680" cy="17697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module Vote2 (A, B, C,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input A,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output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assign </a:t>
            </a:r>
            <a:r>
              <a:rPr lang="en-US" altLang="zh-CN" b="1" dirty="0">
                <a:latin typeface="Times New Roman" pitchFamily="18" charset="0"/>
                <a:cs typeface="Times New Roman" pitchFamily="18" charset="0"/>
              </a:rPr>
              <a:t>Y=(B&amp;C) | (A&amp;C) | (A&amp;B);</a:t>
            </a:r>
          </a:p>
          <a:p>
            <a:pPr eaLnBrk="1" hangingPunct="1">
              <a:lnSpc>
                <a:spcPct val="110000"/>
              </a:lnSpc>
              <a:spcBef>
                <a:spcPts val="0"/>
              </a:spcBef>
              <a:spcAft>
                <a:spcPts val="300"/>
              </a:spcAft>
              <a:buClr>
                <a:schemeClr val="tx1"/>
              </a:buClr>
            </a:pPr>
            <a:r>
              <a:rPr lang="en-US" altLang="zh-CN" b="1" dirty="0" err="1">
                <a:latin typeface="Times New Roman" pitchFamily="18" charset="0"/>
                <a:cs typeface="Times New Roman" pitchFamily="18" charset="0"/>
              </a:rPr>
              <a:t>endmodule</a:t>
            </a:r>
            <a:endParaRPr lang="en-US" altLang="zh-CN" b="1" dirty="0">
              <a:latin typeface="Times New Roman" pitchFamily="18" charset="0"/>
              <a:cs typeface="Times New Roman" pitchFamily="18" charset="0"/>
            </a:endParaRPr>
          </a:p>
        </p:txBody>
      </p:sp>
      <p:sp>
        <p:nvSpPr>
          <p:cNvPr id="5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94</a:t>
            </a:fld>
            <a:endParaRPr lang="zh-CN" altLang="en-US" dirty="0"/>
          </a:p>
        </p:txBody>
      </p:sp>
    </p:spTree>
    <p:extLst>
      <p:ext uri="{BB962C8B-B14F-4D97-AF65-F5344CB8AC3E}">
        <p14:creationId xmlns:p14="http://schemas.microsoft.com/office/powerpoint/2010/main" val="879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anim calcmode="lin" valueType="num">
                                      <p:cBhvr>
                                        <p:cTn id="38" dur="1000" fill="hold"/>
                                        <p:tgtEl>
                                          <p:spTgt spid="57"/>
                                        </p:tgtEl>
                                        <p:attrNameLst>
                                          <p:attrName>ppt_x</p:attrName>
                                        </p:attrNameLst>
                                      </p:cBhvr>
                                      <p:tavLst>
                                        <p:tav tm="0">
                                          <p:val>
                                            <p:strVal val="#ppt_x"/>
                                          </p:val>
                                        </p:tav>
                                        <p:tav tm="100000">
                                          <p:val>
                                            <p:strVal val="#ppt_x"/>
                                          </p:val>
                                        </p:tav>
                                      </p:tavLst>
                                    </p:anim>
                                    <p:anim calcmode="lin" valueType="num">
                                      <p:cBhvr>
                                        <p:cTn id="3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6" grpId="0" animBg="1"/>
      <p:bldP spid="57" grpId="0"/>
      <p:bldP spid="55" grpId="0"/>
      <p:bldP spid="18" grpId="0" animBg="1"/>
      <p:bldP spid="5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8" name="矩形 57"/>
          <p:cNvSpPr/>
          <p:nvPr/>
        </p:nvSpPr>
        <p:spPr>
          <a:xfrm>
            <a:off x="3786736" y="3260987"/>
            <a:ext cx="4529680" cy="17697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module Vote2 (A, B, C,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input A,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output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assign </a:t>
            </a:r>
            <a:r>
              <a:rPr lang="en-US" altLang="zh-CN" b="1" dirty="0">
                <a:latin typeface="Times New Roman" pitchFamily="18" charset="0"/>
                <a:cs typeface="Times New Roman" pitchFamily="18" charset="0"/>
              </a:rPr>
              <a:t>Y=(B&amp;C) | (A&amp;C) | (A&amp;B);</a:t>
            </a:r>
          </a:p>
          <a:p>
            <a:pPr eaLnBrk="1" hangingPunct="1">
              <a:lnSpc>
                <a:spcPct val="110000"/>
              </a:lnSpc>
              <a:spcBef>
                <a:spcPts val="0"/>
              </a:spcBef>
              <a:spcAft>
                <a:spcPts val="300"/>
              </a:spcAft>
              <a:buClr>
                <a:schemeClr val="tx1"/>
              </a:buClr>
            </a:pPr>
            <a:r>
              <a:rPr lang="en-US" altLang="zh-CN" b="1" dirty="0" err="1">
                <a:latin typeface="Times New Roman" pitchFamily="18" charset="0"/>
                <a:cs typeface="Times New Roman" pitchFamily="18" charset="0"/>
              </a:rPr>
              <a:t>endmodule</a:t>
            </a:r>
            <a:endParaRPr lang="en-US" altLang="zh-CN" b="1" dirty="0">
              <a:latin typeface="Times New Roman" pitchFamily="18" charset="0"/>
              <a:cs typeface="Times New Roman" pitchFamily="18" charset="0"/>
            </a:endParaRPr>
          </a:p>
        </p:txBody>
      </p:sp>
      <p:sp>
        <p:nvSpPr>
          <p:cNvPr id="56" name="矩形 55"/>
          <p:cNvSpPr/>
          <p:nvPr/>
        </p:nvSpPr>
        <p:spPr>
          <a:xfrm>
            <a:off x="1043608" y="198884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最简或最合理逻辑表达式</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rgbClr val="0000FF"/>
              </a:buClr>
              <a:buFont typeface="Wingdings" pitchFamily="2" charset="2"/>
              <a:buNone/>
            </a:pPr>
            <a:r>
              <a:rPr lang="zh-CN" altLang="en-US" sz="3200" b="1" dirty="0">
                <a:solidFill>
                  <a:srgbClr val="0070C0"/>
                </a:solidFill>
                <a:latin typeface="宋体" pitchFamily="2" charset="-122"/>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Verilog</a:t>
            </a:r>
          </a:p>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描述</a:t>
            </a:r>
          </a:p>
        </p:txBody>
      </p:sp>
      <p:sp>
        <p:nvSpPr>
          <p:cNvPr id="57" name="矩形 56"/>
          <p:cNvSpPr/>
          <p:nvPr/>
        </p:nvSpPr>
        <p:spPr>
          <a:xfrm>
            <a:off x="899592" y="5517232"/>
            <a:ext cx="1843973" cy="871713"/>
          </a:xfrm>
          <a:prstGeom prst="rect">
            <a:avLst/>
          </a:prstGeom>
        </p:spPr>
        <p:txBody>
          <a:bodyPr wrap="square">
            <a:spAutoFit/>
          </a:bodyPr>
          <a:lstStyle/>
          <a:p>
            <a:pPr algn="ctr" eaLnBrk="1" hangingPunct="1">
              <a:lnSpc>
                <a:spcPct val="110000"/>
              </a:lnSpc>
              <a:spcBef>
                <a:spcPts val="0"/>
              </a:spcBef>
              <a:spcAft>
                <a:spcPts val="300"/>
              </a:spcAft>
              <a:buClr>
                <a:schemeClr val="tx1"/>
              </a:buClr>
            </a:pPr>
            <a:r>
              <a:rPr lang="zh-CN" altLang="en-US" sz="2400" b="1" dirty="0">
                <a:solidFill>
                  <a:srgbClr val="00B050"/>
                </a:solidFill>
                <a:latin typeface="Times New Roman" pitchFamily="18" charset="0"/>
                <a:cs typeface="Times New Roman" pitchFamily="18" charset="0"/>
              </a:rPr>
              <a:t>数据流描述方式</a:t>
            </a:r>
            <a:endParaRPr lang="en-US" altLang="zh-CN" sz="2400" b="1" dirty="0">
              <a:solidFill>
                <a:srgbClr val="00B050"/>
              </a:solidFill>
              <a:latin typeface="Times New Roman" pitchFamily="18" charset="0"/>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20888798"/>
              </p:ext>
            </p:extLst>
          </p:nvPr>
        </p:nvGraphicFramePr>
        <p:xfrm>
          <a:off x="3762375" y="2311475"/>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2311475"/>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矩形 58"/>
          <p:cNvSpPr/>
          <p:nvPr/>
        </p:nvSpPr>
        <p:spPr>
          <a:xfrm>
            <a:off x="1043608"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真值表</a:t>
            </a:r>
          </a:p>
        </p:txBody>
      </p:sp>
      <p:sp>
        <p:nvSpPr>
          <p:cNvPr id="60" name="矩形 59"/>
          <p:cNvSpPr/>
          <p:nvPr/>
        </p:nvSpPr>
        <p:spPr>
          <a:xfrm>
            <a:off x="899592" y="5517232"/>
            <a:ext cx="1843973" cy="904863"/>
          </a:xfrm>
          <a:prstGeom prst="rect">
            <a:avLst/>
          </a:prstGeom>
        </p:spPr>
        <p:txBody>
          <a:bodyPr wrap="square">
            <a:spAutoFit/>
          </a:bodyPr>
          <a:lstStyle/>
          <a:p>
            <a:pPr algn="ctr" eaLnBrk="1" hangingPunct="1">
              <a:lnSpc>
                <a:spcPct val="110000"/>
              </a:lnSpc>
              <a:spcBef>
                <a:spcPts val="0"/>
              </a:spcBef>
              <a:spcAft>
                <a:spcPts val="300"/>
              </a:spcAft>
              <a:buClr>
                <a:schemeClr val="tx1"/>
              </a:buClr>
            </a:pPr>
            <a:r>
              <a:rPr lang="zh-CN" altLang="en-US" sz="2400" b="1" dirty="0">
                <a:solidFill>
                  <a:srgbClr val="00B050"/>
                </a:solidFill>
                <a:latin typeface="Times New Roman" pitchFamily="18" charset="0"/>
                <a:cs typeface="Times New Roman" pitchFamily="18" charset="0"/>
              </a:rPr>
              <a:t>行为级描述方式</a:t>
            </a:r>
            <a:endParaRPr lang="en-US" altLang="zh-CN" sz="2400" b="1" dirty="0">
              <a:solidFill>
                <a:srgbClr val="00B050"/>
              </a:solidFill>
              <a:latin typeface="Times New Roman" pitchFamily="18" charset="0"/>
              <a:cs typeface="Times New Roman" pitchFamily="18" charset="0"/>
            </a:endParaRPr>
          </a:p>
        </p:txBody>
      </p:sp>
      <p:graphicFrame>
        <p:nvGraphicFramePr>
          <p:cNvPr id="62" name="表格 61"/>
          <p:cNvGraphicFramePr>
            <a:graphicFrameLocks noGrp="1"/>
          </p:cNvGraphicFramePr>
          <p:nvPr>
            <p:extLst>
              <p:ext uri="{D42A27DB-BD31-4B8C-83A1-F6EECF244321}">
                <p14:modId xmlns:p14="http://schemas.microsoft.com/office/powerpoint/2010/main" val="2489247583"/>
              </p:ext>
            </p:extLst>
          </p:nvPr>
        </p:nvGraphicFramePr>
        <p:xfrm>
          <a:off x="3563888" y="2204864"/>
          <a:ext cx="4320000" cy="333756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4206010069"/>
              </p:ext>
            </p:extLst>
          </p:nvPr>
        </p:nvGraphicFramePr>
        <p:xfrm>
          <a:off x="4752000" y="2204864"/>
          <a:ext cx="1944000" cy="3337560"/>
        </p:xfrm>
        <a:graphic>
          <a:graphicData uri="http://schemas.openxmlformats.org/drawingml/2006/table">
            <a:tbl>
              <a:tblPr firstRow="1" bandRow="1">
                <a:tableStyleId>{5C22544A-7EE6-4342-B048-85BDC9FD1C3A}</a:tableStyleId>
              </a:tblPr>
              <a:tblGrid>
                <a:gridCol w="486000">
                  <a:extLst>
                    <a:ext uri="{9D8B030D-6E8A-4147-A177-3AD203B41FA5}">
                      <a16:colId xmlns:a16="http://schemas.microsoft.com/office/drawing/2014/main" val="20000"/>
                    </a:ext>
                  </a:extLst>
                </a:gridCol>
                <a:gridCol w="486000">
                  <a:extLst>
                    <a:ext uri="{9D8B030D-6E8A-4147-A177-3AD203B41FA5}">
                      <a16:colId xmlns:a16="http://schemas.microsoft.com/office/drawing/2014/main" val="20001"/>
                    </a:ext>
                  </a:extLst>
                </a:gridCol>
                <a:gridCol w="486000">
                  <a:extLst>
                    <a:ext uri="{9D8B030D-6E8A-4147-A177-3AD203B41FA5}">
                      <a16:colId xmlns:a16="http://schemas.microsoft.com/office/drawing/2014/main" val="20002"/>
                    </a:ext>
                  </a:extLst>
                </a:gridCol>
                <a:gridCol w="486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95</a:t>
            </a:fld>
            <a:endParaRPr lang="zh-CN" altLang="en-US" dirty="0"/>
          </a:p>
        </p:txBody>
      </p:sp>
      <p:sp>
        <p:nvSpPr>
          <p:cNvPr id="61" name="矩形 60"/>
          <p:cNvSpPr/>
          <p:nvPr/>
        </p:nvSpPr>
        <p:spPr>
          <a:xfrm>
            <a:off x="5132908" y="836733"/>
            <a:ext cx="3759572" cy="554459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module Vote3 (A,B,C,Y);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input A,B,C;  output Y;  </a:t>
            </a:r>
            <a:r>
              <a:rPr lang="en-US" altLang="zh-CN" b="1" dirty="0" err="1">
                <a:latin typeface="Times New Roman" pitchFamily="18" charset="0"/>
                <a:cs typeface="Times New Roman" pitchFamily="18" charset="0"/>
              </a:rPr>
              <a:t>reg</a:t>
            </a:r>
            <a:r>
              <a:rPr lang="en-US" altLang="zh-CN" b="1" dirty="0">
                <a:latin typeface="Times New Roman" pitchFamily="18" charset="0"/>
                <a:cs typeface="Times New Roman" pitchFamily="18" charset="0"/>
              </a:rPr>
              <a:t> Y;</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0000FF"/>
                </a:solidFill>
                <a:latin typeface="Times New Roman" pitchFamily="18" charset="0"/>
                <a:cs typeface="Times New Roman" pitchFamily="18" charset="0"/>
              </a:rPr>
              <a:t>always</a:t>
            </a:r>
            <a:r>
              <a:rPr lang="en-US" altLang="zh-CN" b="1" dirty="0">
                <a:latin typeface="Times New Roman" pitchFamily="18" charset="0"/>
                <a:cs typeface="Times New Roman" pitchFamily="18" charset="0"/>
              </a:rPr>
              <a:t> @ (A, B, C) begin</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case({A, B, C})</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3'b000: Y=1'b0;</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3'b001: Y=1'b0;</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3'b010: Y=1'b0;</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3'b011: Y=1'b1;</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3'b100: Y=1'b0;</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3'b101: Y=1'b1;</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3'b110: Y=1'b1;</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3'b111: Y=1'b1;</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a:solidFill>
                  <a:srgbClr val="FF0000"/>
                </a:solidFill>
                <a:latin typeface="Times New Roman" pitchFamily="18" charset="0"/>
                <a:cs typeface="Times New Roman" pitchFamily="18" charset="0"/>
              </a:rPr>
              <a:t>default</a:t>
            </a:r>
            <a:r>
              <a:rPr lang="en-US" altLang="zh-CN" b="1" dirty="0">
                <a:latin typeface="Times New Roman" pitchFamily="18" charset="0"/>
                <a:cs typeface="Times New Roman" pitchFamily="18" charset="0"/>
              </a:rPr>
              <a:t>: Y=1'bx;</a:t>
            </a: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endcase</a:t>
            </a:r>
            <a:endParaRPr lang="en-US" altLang="zh-CN" b="1" dirty="0">
              <a:latin typeface="Times New Roman" pitchFamily="18" charset="0"/>
              <a:cs typeface="Times New Roman" pitchFamily="18" charset="0"/>
            </a:endParaRPr>
          </a:p>
          <a:p>
            <a:pPr eaLnBrk="1" hangingPunct="1">
              <a:lnSpc>
                <a:spcPct val="110000"/>
              </a:lnSpc>
              <a:spcBef>
                <a:spcPts val="0"/>
              </a:spcBef>
              <a:spcAft>
                <a:spcPts val="300"/>
              </a:spcAft>
              <a:buClr>
                <a:schemeClr val="tx1"/>
              </a:buClr>
            </a:pPr>
            <a:r>
              <a:rPr lang="en-US" altLang="zh-CN" b="1" dirty="0">
                <a:latin typeface="Times New Roman" pitchFamily="18" charset="0"/>
                <a:cs typeface="Times New Roman" pitchFamily="18" charset="0"/>
              </a:rPr>
              <a:t>    end</a:t>
            </a:r>
          </a:p>
          <a:p>
            <a:pPr eaLnBrk="1" hangingPunct="1">
              <a:lnSpc>
                <a:spcPct val="110000"/>
              </a:lnSpc>
              <a:spcBef>
                <a:spcPts val="0"/>
              </a:spcBef>
              <a:spcAft>
                <a:spcPts val="300"/>
              </a:spcAft>
              <a:buClr>
                <a:schemeClr val="tx1"/>
              </a:buClr>
            </a:pPr>
            <a:r>
              <a:rPr lang="en-US" altLang="zh-CN" b="1" dirty="0" err="1">
                <a:latin typeface="Times New Roman" pitchFamily="18" charset="0"/>
                <a:cs typeface="Times New Roman" pitchFamily="18" charset="0"/>
              </a:rPr>
              <a:t>endmodule</a:t>
            </a:r>
            <a:endParaRPr lang="en-US" altLang="zh-CN" b="1" dirty="0">
              <a:latin typeface="Times New Roman" pitchFamily="18" charset="0"/>
              <a:cs typeface="Times New Roman" pitchFamily="18" charset="0"/>
            </a:endParaRPr>
          </a:p>
        </p:txBody>
      </p:sp>
    </p:spTree>
    <p:extLst>
      <p:ext uri="{BB962C8B-B14F-4D97-AF65-F5344CB8AC3E}">
        <p14:creationId xmlns:p14="http://schemas.microsoft.com/office/powerpoint/2010/main" val="122472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dissolve">
                                      <p:cBhvr>
                                        <p:cTn id="20" dur="10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1000"/>
                                        <p:tgtEl>
                                          <p:spTgt spid="62"/>
                                        </p:tgtEl>
                                      </p:cBhvr>
                                    </p:animEffect>
                                    <p:anim calcmode="lin" valueType="num">
                                      <p:cBhvr>
                                        <p:cTn id="26" dur="1000" fill="hold"/>
                                        <p:tgtEl>
                                          <p:spTgt spid="62"/>
                                        </p:tgtEl>
                                        <p:attrNameLst>
                                          <p:attrName>ppt_x</p:attrName>
                                        </p:attrNameLst>
                                      </p:cBhvr>
                                      <p:tavLst>
                                        <p:tav tm="0">
                                          <p:val>
                                            <p:strVal val="#ppt_x"/>
                                          </p:val>
                                        </p:tav>
                                        <p:tav tm="100000">
                                          <p:val>
                                            <p:strVal val="#ppt_x"/>
                                          </p:val>
                                        </p:tav>
                                      </p:tavLst>
                                    </p:anim>
                                    <p:anim calcmode="lin" valueType="num">
                                      <p:cBhvr>
                                        <p:cTn id="2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62"/>
                                        </p:tgtEl>
                                      </p:cBhvr>
                                    </p:animEffect>
                                    <p:set>
                                      <p:cBhvr>
                                        <p:cTn id="32" dur="1" fill="hold">
                                          <p:stCondLst>
                                            <p:cond delay="999"/>
                                          </p:stCondLst>
                                        </p:cTn>
                                        <p:tgtEl>
                                          <p:spTgt spid="62"/>
                                        </p:tgtEl>
                                        <p:attrNameLst>
                                          <p:attrName>style.visibility</p:attrName>
                                        </p:attrNameLst>
                                      </p:cBhvr>
                                      <p:to>
                                        <p:strVal val="hidden"/>
                                      </p:to>
                                    </p:se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35" presetClass="path" presetSubtype="0" accel="50000" decel="50000" fill="hold" nodeType="withEffect">
                                  <p:stCondLst>
                                    <p:cond delay="0"/>
                                  </p:stCondLst>
                                  <p:childTnLst>
                                    <p:animMotion origin="layout" path="M 1.94444E-6 -2.32192E-6 L -0.18889 -0.00185 " pathEditMode="relative" rAng="0" ptsTypes="AA">
                                      <p:cBhvr>
                                        <p:cTn id="38" dur="2000" fill="hold"/>
                                        <p:tgtEl>
                                          <p:spTgt spid="17"/>
                                        </p:tgtEl>
                                        <p:attrNameLst>
                                          <p:attrName>ppt_x</p:attrName>
                                          <p:attrName>ppt_y</p:attrName>
                                        </p:attrNameLst>
                                      </p:cBhvr>
                                      <p:rCtr x="-9444" y="-93"/>
                                    </p:animMotion>
                                  </p:childTnLst>
                                </p:cTn>
                              </p:par>
                            </p:childTnLst>
                          </p:cTn>
                        </p:par>
                        <p:par>
                          <p:cTn id="39" fill="hold">
                            <p:stCondLst>
                              <p:cond delay="3000"/>
                            </p:stCondLst>
                            <p:childTnLst>
                              <p:par>
                                <p:cTn id="40" presetID="9"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p:tgtEl>
                                          <p:spTgt spid="60"/>
                                        </p:tgtEl>
                                        <p:attrNameLst>
                                          <p:attrName>ppt_y</p:attrName>
                                        </p:attrNameLst>
                                      </p:cBhvr>
                                      <p:tavLst>
                                        <p:tav tm="0">
                                          <p:val>
                                            <p:strVal val="#ppt_y+#ppt_h*1.125000"/>
                                          </p:val>
                                        </p:tav>
                                        <p:tav tm="100000">
                                          <p:val>
                                            <p:strVal val="#ppt_y"/>
                                          </p:val>
                                        </p:tav>
                                      </p:tavLst>
                                    </p:anim>
                                    <p:animEffect transition="in" filter="wipe(up)">
                                      <p:cBhvr>
                                        <p:cTn id="4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6" grpId="0" animBg="1"/>
      <p:bldP spid="57" grpId="0"/>
      <p:bldP spid="59" grpId="0" animBg="1"/>
      <p:bldP spid="60" grpId="0"/>
      <p:bldP spid="6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3"/>
          <p:cNvSpPr txBox="1">
            <a:spLocks noChangeArrowheads="1"/>
          </p:cNvSpPr>
          <p:nvPr/>
        </p:nvSpPr>
        <p:spPr bwMode="auto">
          <a:xfrm>
            <a:off x="1187624" y="764704"/>
            <a:ext cx="763284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Arial" charset="0"/>
              <a:buAutoNum type="arabicPeriod"/>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3-4</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Verilog</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设计一个</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3-8</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译码器，要求分别用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case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语句和</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if_else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语句，比较这两种方式。</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11663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446" y="2217738"/>
            <a:ext cx="26860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86716112"/>
              </p:ext>
            </p:extLst>
          </p:nvPr>
        </p:nvGraphicFramePr>
        <p:xfrm>
          <a:off x="482446" y="1860848"/>
          <a:ext cx="5868000" cy="482092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gridCol w="432000">
                  <a:extLst>
                    <a:ext uri="{9D8B030D-6E8A-4147-A177-3AD203B41FA5}">
                      <a16:colId xmlns:a16="http://schemas.microsoft.com/office/drawing/2014/main" val="20009"/>
                    </a:ext>
                  </a:extLst>
                </a:gridCol>
                <a:gridCol w="432000">
                  <a:extLst>
                    <a:ext uri="{9D8B030D-6E8A-4147-A177-3AD203B41FA5}">
                      <a16:colId xmlns:a16="http://schemas.microsoft.com/office/drawing/2014/main" val="20010"/>
                    </a:ext>
                  </a:extLst>
                </a:gridCol>
                <a:gridCol w="432000">
                  <a:extLst>
                    <a:ext uri="{9D8B030D-6E8A-4147-A177-3AD203B41FA5}">
                      <a16:colId xmlns:a16="http://schemas.microsoft.com/office/drawing/2014/main" val="20011"/>
                    </a:ext>
                  </a:extLst>
                </a:gridCol>
                <a:gridCol w="432000">
                  <a:extLst>
                    <a:ext uri="{9D8B030D-6E8A-4147-A177-3AD203B41FA5}">
                      <a16:colId xmlns:a16="http://schemas.microsoft.com/office/drawing/2014/main" val="20012"/>
                    </a:ext>
                  </a:extLst>
                </a:gridCol>
              </a:tblGrid>
              <a:tr h="370840">
                <a:tc gridSpan="5">
                  <a:txBody>
                    <a:bodyPr/>
                    <a:lstStyle/>
                    <a:p>
                      <a:pPr algn="ctr"/>
                      <a:r>
                        <a:rPr lang="zh-CN" altLang="en-US" b="1" dirty="0">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gridSpan="8">
                  <a:txBody>
                    <a:bodyPr/>
                    <a:lstStyle/>
                    <a:p>
                      <a:pPr algn="ctr"/>
                      <a:r>
                        <a:rPr lang="zh-CN" altLang="en-US" b="1" dirty="0">
                          <a:latin typeface="Times New Roman" panose="02020603050405020304" pitchFamily="18" charset="0"/>
                          <a:cs typeface="Times New Roman" panose="02020603050405020304" pitchFamily="18" charset="0"/>
                        </a:rPr>
                        <a:t>输出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extLst>
                  <a:ext uri="{0D108BD9-81ED-4DB2-BD59-A6C34878D82A}">
                    <a16:rowId xmlns:a16="http://schemas.microsoft.com/office/drawing/2014/main" val="10000"/>
                  </a:ext>
                </a:extLst>
              </a:tr>
              <a:tr h="370840">
                <a:tc gridSpan="2">
                  <a:txBody>
                    <a:bodyPr/>
                    <a:lstStyle/>
                    <a:p>
                      <a:pPr algn="ctr"/>
                      <a:r>
                        <a:rPr lang="zh-CN" altLang="en-US" b="1" dirty="0">
                          <a:solidFill>
                            <a:schemeClr val="bg1"/>
                          </a:solidFill>
                          <a:latin typeface="Times New Roman" panose="02020603050405020304" pitchFamily="18" charset="0"/>
                          <a:cs typeface="Times New Roman" panose="02020603050405020304" pitchFamily="18" charset="0"/>
                        </a:rPr>
                        <a:t>控制码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zh-CN" altLang="en-US" dirty="0"/>
                    </a:p>
                  </a:txBody>
                  <a:tcPr/>
                </a:tc>
                <a:tc gridSpan="3">
                  <a:txBody>
                    <a:bodyPr/>
                    <a:lstStyle/>
                    <a:p>
                      <a:pPr algn="ctr"/>
                      <a:r>
                        <a:rPr lang="zh-CN" altLang="en-US" b="1" dirty="0">
                          <a:solidFill>
                            <a:schemeClr val="bg1"/>
                          </a:solidFill>
                          <a:latin typeface="Times New Roman" panose="02020603050405020304" pitchFamily="18" charset="0"/>
                          <a:cs typeface="Times New Roman" panose="02020603050405020304" pitchFamily="18" charset="0"/>
                        </a:rPr>
                        <a:t>数码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zh-CN" altLang="en-US" dirty="0"/>
                    </a:p>
                  </a:txBody>
                  <a:tcPr/>
                </a:tc>
                <a:tc hMerge="1">
                  <a:txBody>
                    <a:bodyPr/>
                    <a:lstStyle/>
                    <a:p>
                      <a:endParaRPr lang="zh-CN" altLang="en-US" dirty="0"/>
                    </a:p>
                  </a:txBody>
                  <a:tcPr/>
                </a:tc>
                <a:tc gridSpan="8"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2</a:t>
                      </a:r>
                      <a:r>
                        <a:rPr lang="en-US" altLang="zh-CN" b="1" baseline="0"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5</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6</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7</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97363451"/>
      </p:ext>
    </p:extLst>
  </p:cSld>
  <p:clrMapOvr>
    <a:masterClrMapping/>
  </p:clrMapOvr>
  <p:transition spd="slow">
    <p:pull/>
  </p:transition>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87624" y="1365460"/>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mj-lt"/>
              <a:buAutoNum type="arabicPeriod" startAt="2"/>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3-5</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：图</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3-16</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所示的是双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多路选择器构成的电路</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MUXK</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，对于其中</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MUX21A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，当</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时，分别有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y=b</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。试在一个模块中用两个</a:t>
            </a:r>
            <a:r>
              <a:rPr kumimoji="0" lang="zh-CN" altLang="en-US" sz="2600" b="1" i="0" u="non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过程</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例化语句来表达此电路。</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481967"/>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060" y="3664421"/>
            <a:ext cx="6657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78362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28698</TotalTime>
  <Words>13609</Words>
  <Application>Microsoft Office PowerPoint</Application>
  <PresentationFormat>全屏显示(4:3)</PresentationFormat>
  <Paragraphs>1644</Paragraphs>
  <Slides>97</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6" baseType="lpstr">
      <vt:lpstr>宋体</vt:lpstr>
      <vt:lpstr>Arial</vt:lpstr>
      <vt:lpstr>Calibri</vt:lpstr>
      <vt:lpstr>Times New Roman</vt:lpstr>
      <vt:lpstr>Wingdings</vt:lpstr>
      <vt:lpstr>黑体</vt:lpstr>
      <vt:lpstr>1_河海大学模板</vt:lpstr>
      <vt:lpstr>Visio</vt:lpstr>
      <vt:lpstr>Equation</vt:lpstr>
      <vt:lpstr>第3章  组合电路的Verilog设计</vt:lpstr>
      <vt:lpstr>PowerPoint 演示文稿</vt:lpstr>
      <vt:lpstr>PowerPoint 演示文稿</vt:lpstr>
      <vt:lpstr>PowerPoint 演示文稿</vt:lpstr>
      <vt:lpstr>§3.1  半加器电路的Verilog描述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多路选择器的Verilog描述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Verilog加法器设计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组合逻辑乘法器设计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厚冰 张</cp:lastModifiedBy>
  <cp:revision>470</cp:revision>
  <dcterms:created xsi:type="dcterms:W3CDTF">2013-05-09T03:11:05Z</dcterms:created>
  <dcterms:modified xsi:type="dcterms:W3CDTF">2024-12-02T12:27:17Z</dcterms:modified>
</cp:coreProperties>
</file>