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5"/>
  </p:notesMasterIdLst>
  <p:sldIdLst>
    <p:sldId id="285" r:id="rId2"/>
    <p:sldId id="286" r:id="rId3"/>
    <p:sldId id="841" r:id="rId4"/>
    <p:sldId id="842" r:id="rId5"/>
    <p:sldId id="843" r:id="rId6"/>
    <p:sldId id="844" r:id="rId7"/>
    <p:sldId id="845" r:id="rId8"/>
    <p:sldId id="846" r:id="rId9"/>
    <p:sldId id="847" r:id="rId10"/>
    <p:sldId id="848" r:id="rId11"/>
    <p:sldId id="850" r:id="rId12"/>
    <p:sldId id="851" r:id="rId13"/>
    <p:sldId id="852" r:id="rId14"/>
    <p:sldId id="853" r:id="rId15"/>
    <p:sldId id="854" r:id="rId16"/>
    <p:sldId id="855" r:id="rId17"/>
    <p:sldId id="856" r:id="rId18"/>
    <p:sldId id="857" r:id="rId19"/>
    <p:sldId id="858" r:id="rId20"/>
    <p:sldId id="859" r:id="rId21"/>
    <p:sldId id="860" r:id="rId22"/>
    <p:sldId id="861" r:id="rId23"/>
    <p:sldId id="862" r:id="rId24"/>
    <p:sldId id="863" r:id="rId25"/>
    <p:sldId id="864" r:id="rId26"/>
    <p:sldId id="865" r:id="rId27"/>
    <p:sldId id="866" r:id="rId28"/>
    <p:sldId id="867" r:id="rId29"/>
    <p:sldId id="868" r:id="rId30"/>
    <p:sldId id="869" r:id="rId31"/>
    <p:sldId id="870" r:id="rId32"/>
    <p:sldId id="871" r:id="rId33"/>
    <p:sldId id="872" r:id="rId34"/>
    <p:sldId id="873" r:id="rId35"/>
    <p:sldId id="874" r:id="rId36"/>
    <p:sldId id="875" r:id="rId37"/>
    <p:sldId id="878" r:id="rId38"/>
    <p:sldId id="877" r:id="rId39"/>
    <p:sldId id="876" r:id="rId40"/>
    <p:sldId id="879" r:id="rId41"/>
    <p:sldId id="882" r:id="rId42"/>
    <p:sldId id="880" r:id="rId43"/>
    <p:sldId id="881" r:id="rId44"/>
    <p:sldId id="884" r:id="rId45"/>
    <p:sldId id="885" r:id="rId46"/>
    <p:sldId id="887" r:id="rId47"/>
    <p:sldId id="973" r:id="rId48"/>
    <p:sldId id="974" r:id="rId49"/>
    <p:sldId id="975" r:id="rId50"/>
    <p:sldId id="918" r:id="rId51"/>
    <p:sldId id="920" r:id="rId52"/>
    <p:sldId id="919" r:id="rId53"/>
    <p:sldId id="922" r:id="rId54"/>
    <p:sldId id="921" r:id="rId55"/>
    <p:sldId id="923" r:id="rId56"/>
    <p:sldId id="924" r:id="rId57"/>
    <p:sldId id="925" r:id="rId58"/>
    <p:sldId id="926" r:id="rId59"/>
    <p:sldId id="927" r:id="rId60"/>
    <p:sldId id="928" r:id="rId61"/>
    <p:sldId id="929" r:id="rId62"/>
    <p:sldId id="886" r:id="rId63"/>
    <p:sldId id="684" r:id="rId6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CC00CC"/>
    <a:srgbClr val="FF5050"/>
    <a:srgbClr val="009900"/>
    <a:srgbClr val="FFFF00"/>
    <a:srgbClr val="008000"/>
    <a:srgbClr val="006600"/>
    <a:srgbClr val="4F81BD"/>
    <a:srgbClr val="0066FF"/>
    <a:srgbClr val="2CBD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4573446-D604-4172-874D-B2AE09B2DD3D}" v="3" dt="2024-12-05T06:27:42.264"/>
  </p1510:revLst>
</p1510:revInfo>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118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theme" Target="theme/theme1.xml"/><Relationship Id="rId7" Type="http://schemas.openxmlformats.org/officeDocument/2006/relationships/slide" Target="slides/slide6.xml"/><Relationship Id="rId71"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en" userId="359b3e71f01e7129" providerId="LiveId" clId="{0E8184F8-5F8F-46DB-8ED1-05CF5198345C}"/>
    <pc:docChg chg="modSld">
      <pc:chgData name="helen" userId="359b3e71f01e7129" providerId="LiveId" clId="{0E8184F8-5F8F-46DB-8ED1-05CF5198345C}" dt="2023-05-09T04:15:16.470" v="1"/>
      <pc:docMkLst>
        <pc:docMk/>
      </pc:docMkLst>
      <pc:sldChg chg="modAnim">
        <pc:chgData name="helen" userId="359b3e71f01e7129" providerId="LiveId" clId="{0E8184F8-5F8F-46DB-8ED1-05CF5198345C}" dt="2023-05-09T04:15:16.470" v="1"/>
        <pc:sldMkLst>
          <pc:docMk/>
          <pc:sldMk cId="259227523" sldId="857"/>
        </pc:sldMkLst>
      </pc:sldChg>
    </pc:docChg>
  </pc:docChgLst>
  <pc:docChgLst>
    <pc:chgData name="liu helen" userId="359b3e71f01e7129" providerId="LiveId" clId="{F64845BE-36A2-4B81-879E-B94E55498278}"/>
    <pc:docChg chg="addSld delSld modSld">
      <pc:chgData name="liu helen" userId="359b3e71f01e7129" providerId="LiveId" clId="{F64845BE-36A2-4B81-879E-B94E55498278}" dt="2019-05-13T11:17:46.252" v="89"/>
      <pc:docMkLst>
        <pc:docMk/>
      </pc:docMkLst>
      <pc:sldChg chg="modSp">
        <pc:chgData name="liu helen" userId="359b3e71f01e7129" providerId="LiveId" clId="{F64845BE-36A2-4B81-879E-B94E55498278}" dt="2019-05-13T05:51:52.483" v="3" actId="20577"/>
        <pc:sldMkLst>
          <pc:docMk/>
          <pc:sldMk cId="3020462620" sldId="841"/>
        </pc:sldMkLst>
      </pc:sldChg>
      <pc:sldChg chg="modSp">
        <pc:chgData name="liu helen" userId="359b3e71f01e7129" providerId="LiveId" clId="{F64845BE-36A2-4B81-879E-B94E55498278}" dt="2019-05-13T06:03:20.881" v="4" actId="207"/>
        <pc:sldMkLst>
          <pc:docMk/>
          <pc:sldMk cId="2152832455" sldId="842"/>
        </pc:sldMkLst>
      </pc:sldChg>
      <pc:sldChg chg="modAnim">
        <pc:chgData name="liu helen" userId="359b3e71f01e7129" providerId="LiveId" clId="{F64845BE-36A2-4B81-879E-B94E55498278}" dt="2019-05-13T07:19:08.018" v="5"/>
        <pc:sldMkLst>
          <pc:docMk/>
          <pc:sldMk cId="617777042" sldId="850"/>
        </pc:sldMkLst>
      </pc:sldChg>
      <pc:sldChg chg="modSp modAnim">
        <pc:chgData name="liu helen" userId="359b3e71f01e7129" providerId="LiveId" clId="{F64845BE-36A2-4B81-879E-B94E55498278}" dt="2019-05-13T09:35:29.028" v="11" actId="1036"/>
        <pc:sldMkLst>
          <pc:docMk/>
          <pc:sldMk cId="146618685" sldId="867"/>
        </pc:sldMkLst>
      </pc:sldChg>
      <pc:sldChg chg="modSp">
        <pc:chgData name="liu helen" userId="359b3e71f01e7129" providerId="LiveId" clId="{F64845BE-36A2-4B81-879E-B94E55498278}" dt="2019-05-13T11:15:29.703" v="31" actId="1036"/>
        <pc:sldMkLst>
          <pc:docMk/>
          <pc:sldMk cId="3548443539" sldId="880"/>
        </pc:sldMkLst>
      </pc:sldChg>
      <pc:sldChg chg="modSp modAnim">
        <pc:chgData name="liu helen" userId="359b3e71f01e7129" providerId="LiveId" clId="{F64845BE-36A2-4B81-879E-B94E55498278}" dt="2019-05-13T11:17:46.252" v="89"/>
        <pc:sldMkLst>
          <pc:docMk/>
          <pc:sldMk cId="170153762" sldId="881"/>
        </pc:sldMkLst>
      </pc:sldChg>
      <pc:sldChg chg="add del">
        <pc:chgData name="liu helen" userId="359b3e71f01e7129" providerId="LiveId" clId="{F64845BE-36A2-4B81-879E-B94E55498278}" dt="2019-05-13T09:36:50.984" v="12" actId="2696"/>
        <pc:sldMkLst>
          <pc:docMk/>
          <pc:sldMk cId="3268908353" sldId="887"/>
        </pc:sldMkLst>
      </pc:sldChg>
    </pc:docChg>
  </pc:docChgLst>
  <pc:docChgLst>
    <pc:chgData name="liu helen" userId="359b3e71f01e7129" providerId="LiveId" clId="{4AA422FA-CD7F-42BF-A16E-DF4D993E8F39}"/>
    <pc:docChg chg="modSld">
      <pc:chgData name="liu helen" userId="359b3e71f01e7129" providerId="LiveId" clId="{4AA422FA-CD7F-42BF-A16E-DF4D993E8F39}" dt="2020-05-08T16:24:02.715" v="1" actId="20578"/>
      <pc:docMkLst>
        <pc:docMk/>
      </pc:docMkLst>
      <pc:sldChg chg="modSp">
        <pc:chgData name="liu helen" userId="359b3e71f01e7129" providerId="LiveId" clId="{4AA422FA-CD7F-42BF-A16E-DF4D993E8F39}" dt="2020-05-08T16:24:02.715" v="1" actId="20578"/>
        <pc:sldMkLst>
          <pc:docMk/>
          <pc:sldMk cId="2064600407" sldId="863"/>
        </pc:sldMkLst>
      </pc:sldChg>
    </pc:docChg>
  </pc:docChgLst>
  <pc:docChgLst>
    <pc:chgData name="helen liu" userId="359b3e71f01e7129" providerId="LiveId" clId="{F4573446-D604-4172-874D-B2AE09B2DD3D}"/>
    <pc:docChg chg="modSld">
      <pc:chgData name="helen liu" userId="359b3e71f01e7129" providerId="LiveId" clId="{F4573446-D604-4172-874D-B2AE09B2DD3D}" dt="2024-12-05T06:27:42.264" v="13"/>
      <pc:docMkLst>
        <pc:docMk/>
      </pc:docMkLst>
      <pc:sldChg chg="modSp mod">
        <pc:chgData name="helen liu" userId="359b3e71f01e7129" providerId="LiveId" clId="{F4573446-D604-4172-874D-B2AE09B2DD3D}" dt="2024-12-05T06:27:42.264" v="13"/>
        <pc:sldMkLst>
          <pc:docMk/>
          <pc:sldMk cId="1697363451" sldId="684"/>
        </pc:sldMkLst>
        <pc:spChg chg="mod">
          <ac:chgData name="helen liu" userId="359b3e71f01e7129" providerId="LiveId" clId="{F4573446-D604-4172-874D-B2AE09B2DD3D}" dt="2024-12-05T06:27:42.264" v="13"/>
          <ac:spMkLst>
            <pc:docMk/>
            <pc:sldMk cId="1697363451" sldId="684"/>
            <ac:spMk id="7" creationId="{00000000-0000-0000-0000-000000000000}"/>
          </ac:spMkLst>
        </pc:spChg>
      </pc:sldChg>
      <pc:sldChg chg="modSp mod">
        <pc:chgData name="helen liu" userId="359b3e71f01e7129" providerId="LiveId" clId="{F4573446-D604-4172-874D-B2AE09B2DD3D}" dt="2024-12-05T06:27:36.254" v="8"/>
        <pc:sldMkLst>
          <pc:docMk/>
          <pc:sldMk cId="3790067496" sldId="886"/>
        </pc:sldMkLst>
        <pc:spChg chg="mod">
          <ac:chgData name="helen liu" userId="359b3e71f01e7129" providerId="LiveId" clId="{F4573446-D604-4172-874D-B2AE09B2DD3D}" dt="2024-12-05T06:27:36.254" v="8"/>
          <ac:spMkLst>
            <pc:docMk/>
            <pc:sldMk cId="3790067496" sldId="886"/>
            <ac:spMk id="6148" creationId="{00000000-0000-0000-0000-000000000000}"/>
          </ac:spMkLst>
        </pc:spChg>
      </pc:sldChg>
    </pc:docChg>
  </pc:docChgLst>
  <pc:docChgLst>
    <pc:chgData name="helen" userId="359b3e71f01e7129" providerId="LiveId" clId="{CE921C7B-2540-4F63-991F-08D0E9EDCD4D}"/>
    <pc:docChg chg="addSld delSld modSld">
      <pc:chgData name="helen" userId="359b3e71f01e7129" providerId="LiveId" clId="{CE921C7B-2540-4F63-991F-08D0E9EDCD4D}" dt="2022-03-28T03:41:31.384" v="7" actId="47"/>
      <pc:docMkLst>
        <pc:docMk/>
      </pc:docMkLst>
      <pc:sldChg chg="modAnim">
        <pc:chgData name="helen" userId="359b3e71f01e7129" providerId="LiveId" clId="{CE921C7B-2540-4F63-991F-08D0E9EDCD4D}" dt="2022-03-09T13:53:55.197" v="4"/>
        <pc:sldMkLst>
          <pc:docMk/>
          <pc:sldMk cId="1564166973" sldId="844"/>
        </pc:sldMkLst>
      </pc:sldChg>
      <pc:sldChg chg="delSp add del modAnim">
        <pc:chgData name="helen" userId="359b3e71f01e7129" providerId="LiveId" clId="{CE921C7B-2540-4F63-991F-08D0E9EDCD4D}" dt="2022-03-28T03:41:31.384" v="7" actId="47"/>
        <pc:sldMkLst>
          <pc:docMk/>
          <pc:sldMk cId="1402022106" sldId="887"/>
        </pc:sldMkLst>
      </pc:sldChg>
    </pc:docChg>
  </pc:docChgLst>
  <pc:docChgLst>
    <pc:chgData name="helen liu" userId="359b3e71f01e7129" providerId="LiveId" clId="{66ADCA6E-5C3C-4E0C-AB50-830E969D2125}"/>
    <pc:docChg chg="modSld">
      <pc:chgData name="helen liu" userId="359b3e71f01e7129" providerId="LiveId" clId="{66ADCA6E-5C3C-4E0C-AB50-830E969D2125}" dt="2024-08-22T08:54:25.744" v="215" actId="20577"/>
      <pc:docMkLst>
        <pc:docMk/>
      </pc:docMkLst>
      <pc:sldChg chg="delSp">
        <pc:chgData name="helen liu" userId="359b3e71f01e7129" providerId="LiveId" clId="{66ADCA6E-5C3C-4E0C-AB50-830E969D2125}" dt="2024-08-22T08:38:12.400" v="0" actId="478"/>
        <pc:sldMkLst>
          <pc:docMk/>
          <pc:sldMk cId="0" sldId="285"/>
        </pc:sldMkLst>
      </pc:sldChg>
      <pc:sldChg chg="delSp modSp">
        <pc:chgData name="helen liu" userId="359b3e71f01e7129" providerId="LiveId" clId="{66ADCA6E-5C3C-4E0C-AB50-830E969D2125}" dt="2024-08-22T08:42:42.369" v="60" actId="20577"/>
        <pc:sldMkLst>
          <pc:docMk/>
          <pc:sldMk cId="0" sldId="286"/>
        </pc:sldMkLst>
      </pc:sldChg>
      <pc:sldChg chg="delSp modSp mod">
        <pc:chgData name="helen liu" userId="359b3e71f01e7129" providerId="LiveId" clId="{66ADCA6E-5C3C-4E0C-AB50-830E969D2125}" dt="2024-08-22T08:50:59.021" v="153" actId="20577"/>
        <pc:sldMkLst>
          <pc:docMk/>
          <pc:sldMk cId="1697363451" sldId="684"/>
        </pc:sldMkLst>
      </pc:sldChg>
      <pc:sldChg chg="delSp">
        <pc:chgData name="helen liu" userId="359b3e71f01e7129" providerId="LiveId" clId="{66ADCA6E-5C3C-4E0C-AB50-830E969D2125}" dt="2024-08-22T08:38:15.507" v="2" actId="478"/>
        <pc:sldMkLst>
          <pc:docMk/>
          <pc:sldMk cId="3020462620" sldId="841"/>
        </pc:sldMkLst>
      </pc:sldChg>
      <pc:sldChg chg="delSp modSp">
        <pc:chgData name="helen liu" userId="359b3e71f01e7129" providerId="LiveId" clId="{66ADCA6E-5C3C-4E0C-AB50-830E969D2125}" dt="2024-08-22T08:41:42.854" v="52" actId="20577"/>
        <pc:sldMkLst>
          <pc:docMk/>
          <pc:sldMk cId="2152832455" sldId="842"/>
        </pc:sldMkLst>
      </pc:sldChg>
      <pc:sldChg chg="delSp modSp mod">
        <pc:chgData name="helen liu" userId="359b3e71f01e7129" providerId="LiveId" clId="{66ADCA6E-5C3C-4E0C-AB50-830E969D2125}" dt="2024-08-22T08:41:49.461" v="53" actId="20577"/>
        <pc:sldMkLst>
          <pc:docMk/>
          <pc:sldMk cId="4003120462" sldId="843"/>
        </pc:sldMkLst>
      </pc:sldChg>
      <pc:sldChg chg="delSp modSp">
        <pc:chgData name="helen liu" userId="359b3e71f01e7129" providerId="LiveId" clId="{66ADCA6E-5C3C-4E0C-AB50-830E969D2125}" dt="2024-08-22T08:44:00.319" v="99" actId="1035"/>
        <pc:sldMkLst>
          <pc:docMk/>
          <pc:sldMk cId="1564166973" sldId="844"/>
        </pc:sldMkLst>
      </pc:sldChg>
      <pc:sldChg chg="delSp">
        <pc:chgData name="helen liu" userId="359b3e71f01e7129" providerId="LiveId" clId="{66ADCA6E-5C3C-4E0C-AB50-830E969D2125}" dt="2024-08-22T08:38:21.750" v="7" actId="478"/>
        <pc:sldMkLst>
          <pc:docMk/>
          <pc:sldMk cId="547096200" sldId="845"/>
        </pc:sldMkLst>
      </pc:sldChg>
      <pc:sldChg chg="delSp modSp">
        <pc:chgData name="helen liu" userId="359b3e71f01e7129" providerId="LiveId" clId="{66ADCA6E-5C3C-4E0C-AB50-830E969D2125}" dt="2024-08-22T08:44:14.849" v="118" actId="1036"/>
        <pc:sldMkLst>
          <pc:docMk/>
          <pc:sldMk cId="129425417" sldId="846"/>
        </pc:sldMkLst>
      </pc:sldChg>
      <pc:sldChg chg="delSp">
        <pc:chgData name="helen liu" userId="359b3e71f01e7129" providerId="LiveId" clId="{66ADCA6E-5C3C-4E0C-AB50-830E969D2125}" dt="2024-08-22T08:38:25.682" v="8" actId="478"/>
        <pc:sldMkLst>
          <pc:docMk/>
          <pc:sldMk cId="13662607" sldId="847"/>
        </pc:sldMkLst>
      </pc:sldChg>
      <pc:sldChg chg="delSp modSp">
        <pc:chgData name="helen liu" userId="359b3e71f01e7129" providerId="LiveId" clId="{66ADCA6E-5C3C-4E0C-AB50-830E969D2125}" dt="2024-08-22T08:42:52.870" v="61" actId="20577"/>
        <pc:sldMkLst>
          <pc:docMk/>
          <pc:sldMk cId="1009565099" sldId="848"/>
        </pc:sldMkLst>
      </pc:sldChg>
      <pc:sldChg chg="delSp">
        <pc:chgData name="helen liu" userId="359b3e71f01e7129" providerId="LiveId" clId="{66ADCA6E-5C3C-4E0C-AB50-830E969D2125}" dt="2024-08-22T08:38:27.826" v="10" actId="478"/>
        <pc:sldMkLst>
          <pc:docMk/>
          <pc:sldMk cId="617777042" sldId="850"/>
        </pc:sldMkLst>
      </pc:sldChg>
      <pc:sldChg chg="delSp">
        <pc:chgData name="helen liu" userId="359b3e71f01e7129" providerId="LiveId" clId="{66ADCA6E-5C3C-4E0C-AB50-830E969D2125}" dt="2024-08-22T08:38:29.027" v="11" actId="478"/>
        <pc:sldMkLst>
          <pc:docMk/>
          <pc:sldMk cId="426531101" sldId="851"/>
        </pc:sldMkLst>
      </pc:sldChg>
      <pc:sldChg chg="delSp modSp">
        <pc:chgData name="helen liu" userId="359b3e71f01e7129" providerId="LiveId" clId="{66ADCA6E-5C3C-4E0C-AB50-830E969D2125}" dt="2024-08-22T08:44:25.766" v="119" actId="20577"/>
        <pc:sldMkLst>
          <pc:docMk/>
          <pc:sldMk cId="2080148140" sldId="852"/>
        </pc:sldMkLst>
      </pc:sldChg>
      <pc:sldChg chg="addSp delSp">
        <pc:chgData name="helen liu" userId="359b3e71f01e7129" providerId="LiveId" clId="{66ADCA6E-5C3C-4E0C-AB50-830E969D2125}" dt="2024-08-22T08:38:36.883" v="15" actId="478"/>
        <pc:sldMkLst>
          <pc:docMk/>
          <pc:sldMk cId="2728772271" sldId="853"/>
        </pc:sldMkLst>
      </pc:sldChg>
      <pc:sldChg chg="delSp modSp">
        <pc:chgData name="helen liu" userId="359b3e71f01e7129" providerId="LiveId" clId="{66ADCA6E-5C3C-4E0C-AB50-830E969D2125}" dt="2024-08-22T08:44:46.233" v="120" actId="20577"/>
        <pc:sldMkLst>
          <pc:docMk/>
          <pc:sldMk cId="2991459177" sldId="854"/>
        </pc:sldMkLst>
      </pc:sldChg>
      <pc:sldChg chg="delSp modSp">
        <pc:chgData name="helen liu" userId="359b3e71f01e7129" providerId="LiveId" clId="{66ADCA6E-5C3C-4E0C-AB50-830E969D2125}" dt="2024-08-22T08:44:58.733" v="121" actId="20577"/>
        <pc:sldMkLst>
          <pc:docMk/>
          <pc:sldMk cId="854918060" sldId="855"/>
        </pc:sldMkLst>
      </pc:sldChg>
      <pc:sldChg chg="delSp">
        <pc:chgData name="helen liu" userId="359b3e71f01e7129" providerId="LiveId" clId="{66ADCA6E-5C3C-4E0C-AB50-830E969D2125}" dt="2024-08-22T08:38:45.273" v="18" actId="478"/>
        <pc:sldMkLst>
          <pc:docMk/>
          <pc:sldMk cId="310770127" sldId="856"/>
        </pc:sldMkLst>
      </pc:sldChg>
      <pc:sldChg chg="delSp">
        <pc:chgData name="helen liu" userId="359b3e71f01e7129" providerId="LiveId" clId="{66ADCA6E-5C3C-4E0C-AB50-830E969D2125}" dt="2024-08-22T08:38:46.513" v="19" actId="478"/>
        <pc:sldMkLst>
          <pc:docMk/>
          <pc:sldMk cId="259227523" sldId="857"/>
        </pc:sldMkLst>
      </pc:sldChg>
      <pc:sldChg chg="delSp modSp">
        <pc:chgData name="helen liu" userId="359b3e71f01e7129" providerId="LiveId" clId="{66ADCA6E-5C3C-4E0C-AB50-830E969D2125}" dt="2024-08-22T08:46:00.472" v="129" actId="20577"/>
        <pc:sldMkLst>
          <pc:docMk/>
          <pc:sldMk cId="3622161173" sldId="858"/>
        </pc:sldMkLst>
      </pc:sldChg>
      <pc:sldChg chg="delSp">
        <pc:chgData name="helen liu" userId="359b3e71f01e7129" providerId="LiveId" clId="{66ADCA6E-5C3C-4E0C-AB50-830E969D2125}" dt="2024-08-22T08:38:49.185" v="21" actId="478"/>
        <pc:sldMkLst>
          <pc:docMk/>
          <pc:sldMk cId="3815770491" sldId="859"/>
        </pc:sldMkLst>
      </pc:sldChg>
      <pc:sldChg chg="addSp delSp modSp">
        <pc:chgData name="helen liu" userId="359b3e71f01e7129" providerId="LiveId" clId="{66ADCA6E-5C3C-4E0C-AB50-830E969D2125}" dt="2024-08-22T08:38:55.326" v="25" actId="478"/>
        <pc:sldMkLst>
          <pc:docMk/>
          <pc:sldMk cId="4068469129" sldId="860"/>
        </pc:sldMkLst>
      </pc:sldChg>
      <pc:sldChg chg="delSp">
        <pc:chgData name="helen liu" userId="359b3e71f01e7129" providerId="LiveId" clId="{66ADCA6E-5C3C-4E0C-AB50-830E969D2125}" dt="2024-08-22T08:38:57.718" v="26" actId="478"/>
        <pc:sldMkLst>
          <pc:docMk/>
          <pc:sldMk cId="391453136" sldId="861"/>
        </pc:sldMkLst>
      </pc:sldChg>
      <pc:sldChg chg="delSp">
        <pc:chgData name="helen liu" userId="359b3e71f01e7129" providerId="LiveId" clId="{66ADCA6E-5C3C-4E0C-AB50-830E969D2125}" dt="2024-08-22T08:38:58.946" v="27" actId="478"/>
        <pc:sldMkLst>
          <pc:docMk/>
          <pc:sldMk cId="1535944062" sldId="862"/>
        </pc:sldMkLst>
      </pc:sldChg>
      <pc:sldChg chg="delSp">
        <pc:chgData name="helen liu" userId="359b3e71f01e7129" providerId="LiveId" clId="{66ADCA6E-5C3C-4E0C-AB50-830E969D2125}" dt="2024-08-22T08:39:01.885" v="28" actId="478"/>
        <pc:sldMkLst>
          <pc:docMk/>
          <pc:sldMk cId="2064600407" sldId="863"/>
        </pc:sldMkLst>
      </pc:sldChg>
      <pc:sldChg chg="delSp modSp">
        <pc:chgData name="helen liu" userId="359b3e71f01e7129" providerId="LiveId" clId="{66ADCA6E-5C3C-4E0C-AB50-830E969D2125}" dt="2024-08-22T08:46:25.764" v="130" actId="2711"/>
        <pc:sldMkLst>
          <pc:docMk/>
          <pc:sldMk cId="1440332133" sldId="864"/>
        </pc:sldMkLst>
      </pc:sldChg>
      <pc:sldChg chg="delSp">
        <pc:chgData name="helen liu" userId="359b3e71f01e7129" providerId="LiveId" clId="{66ADCA6E-5C3C-4E0C-AB50-830E969D2125}" dt="2024-08-22T08:39:04.735" v="30" actId="478"/>
        <pc:sldMkLst>
          <pc:docMk/>
          <pc:sldMk cId="400800802" sldId="865"/>
        </pc:sldMkLst>
      </pc:sldChg>
      <pc:sldChg chg="delSp">
        <pc:chgData name="helen liu" userId="359b3e71f01e7129" providerId="LiveId" clId="{66ADCA6E-5C3C-4E0C-AB50-830E969D2125}" dt="2024-08-22T08:39:05.963" v="31" actId="478"/>
        <pc:sldMkLst>
          <pc:docMk/>
          <pc:sldMk cId="3149595237" sldId="866"/>
        </pc:sldMkLst>
      </pc:sldChg>
      <pc:sldChg chg="delSp">
        <pc:chgData name="helen liu" userId="359b3e71f01e7129" providerId="LiveId" clId="{66ADCA6E-5C3C-4E0C-AB50-830E969D2125}" dt="2024-08-22T08:39:07.510" v="32" actId="478"/>
        <pc:sldMkLst>
          <pc:docMk/>
          <pc:sldMk cId="146618685" sldId="867"/>
        </pc:sldMkLst>
      </pc:sldChg>
      <pc:sldChg chg="delSp">
        <pc:chgData name="helen liu" userId="359b3e71f01e7129" providerId="LiveId" clId="{66ADCA6E-5C3C-4E0C-AB50-830E969D2125}" dt="2024-08-22T08:39:08.753" v="33" actId="478"/>
        <pc:sldMkLst>
          <pc:docMk/>
          <pc:sldMk cId="4108169235" sldId="868"/>
        </pc:sldMkLst>
      </pc:sldChg>
      <pc:sldChg chg="delSp">
        <pc:chgData name="helen liu" userId="359b3e71f01e7129" providerId="LiveId" clId="{66ADCA6E-5C3C-4E0C-AB50-830E969D2125}" dt="2024-08-22T08:39:10.797" v="34" actId="478"/>
        <pc:sldMkLst>
          <pc:docMk/>
          <pc:sldMk cId="2589587652" sldId="869"/>
        </pc:sldMkLst>
      </pc:sldChg>
      <pc:sldChg chg="delSp">
        <pc:chgData name="helen liu" userId="359b3e71f01e7129" providerId="LiveId" clId="{66ADCA6E-5C3C-4E0C-AB50-830E969D2125}" dt="2024-08-22T08:39:12.752" v="35" actId="478"/>
        <pc:sldMkLst>
          <pc:docMk/>
          <pc:sldMk cId="2967016779" sldId="870"/>
        </pc:sldMkLst>
      </pc:sldChg>
      <pc:sldChg chg="delSp">
        <pc:chgData name="helen liu" userId="359b3e71f01e7129" providerId="LiveId" clId="{66ADCA6E-5C3C-4E0C-AB50-830E969D2125}" dt="2024-08-22T08:39:14.141" v="36" actId="478"/>
        <pc:sldMkLst>
          <pc:docMk/>
          <pc:sldMk cId="3022587637" sldId="871"/>
        </pc:sldMkLst>
      </pc:sldChg>
      <pc:sldChg chg="delSp">
        <pc:chgData name="helen liu" userId="359b3e71f01e7129" providerId="LiveId" clId="{66ADCA6E-5C3C-4E0C-AB50-830E969D2125}" dt="2024-08-22T08:39:15.471" v="37" actId="478"/>
        <pc:sldMkLst>
          <pc:docMk/>
          <pc:sldMk cId="944095482" sldId="872"/>
        </pc:sldMkLst>
      </pc:sldChg>
      <pc:sldChg chg="delSp">
        <pc:chgData name="helen liu" userId="359b3e71f01e7129" providerId="LiveId" clId="{66ADCA6E-5C3C-4E0C-AB50-830E969D2125}" dt="2024-08-22T08:39:16.975" v="38" actId="478"/>
        <pc:sldMkLst>
          <pc:docMk/>
          <pc:sldMk cId="2213351571" sldId="873"/>
        </pc:sldMkLst>
      </pc:sldChg>
      <pc:sldChg chg="delSp">
        <pc:chgData name="helen liu" userId="359b3e71f01e7129" providerId="LiveId" clId="{66ADCA6E-5C3C-4E0C-AB50-830E969D2125}" dt="2024-08-22T08:39:18.532" v="39" actId="478"/>
        <pc:sldMkLst>
          <pc:docMk/>
          <pc:sldMk cId="2762454343" sldId="874"/>
        </pc:sldMkLst>
      </pc:sldChg>
      <pc:sldChg chg="delSp">
        <pc:chgData name="helen liu" userId="359b3e71f01e7129" providerId="LiveId" clId="{66ADCA6E-5C3C-4E0C-AB50-830E969D2125}" dt="2024-08-22T08:39:20.174" v="40" actId="478"/>
        <pc:sldMkLst>
          <pc:docMk/>
          <pc:sldMk cId="2671595710" sldId="875"/>
        </pc:sldMkLst>
      </pc:sldChg>
      <pc:sldChg chg="delSp">
        <pc:chgData name="helen liu" userId="359b3e71f01e7129" providerId="LiveId" clId="{66ADCA6E-5C3C-4E0C-AB50-830E969D2125}" dt="2024-08-22T08:39:24.360" v="43" actId="478"/>
        <pc:sldMkLst>
          <pc:docMk/>
          <pc:sldMk cId="2141307978" sldId="876"/>
        </pc:sldMkLst>
      </pc:sldChg>
      <pc:sldChg chg="delSp">
        <pc:chgData name="helen liu" userId="359b3e71f01e7129" providerId="LiveId" clId="{66ADCA6E-5C3C-4E0C-AB50-830E969D2125}" dt="2024-08-22T08:39:22.938" v="42" actId="478"/>
        <pc:sldMkLst>
          <pc:docMk/>
          <pc:sldMk cId="2921349195" sldId="877"/>
        </pc:sldMkLst>
      </pc:sldChg>
      <pc:sldChg chg="delSp">
        <pc:chgData name="helen liu" userId="359b3e71f01e7129" providerId="LiveId" clId="{66ADCA6E-5C3C-4E0C-AB50-830E969D2125}" dt="2024-08-22T08:39:21.642" v="41" actId="478"/>
        <pc:sldMkLst>
          <pc:docMk/>
          <pc:sldMk cId="1530794990" sldId="878"/>
        </pc:sldMkLst>
      </pc:sldChg>
      <pc:sldChg chg="delSp">
        <pc:chgData name="helen liu" userId="359b3e71f01e7129" providerId="LiveId" clId="{66ADCA6E-5C3C-4E0C-AB50-830E969D2125}" dt="2024-08-22T08:39:26.091" v="44" actId="478"/>
        <pc:sldMkLst>
          <pc:docMk/>
          <pc:sldMk cId="71981012" sldId="879"/>
        </pc:sldMkLst>
      </pc:sldChg>
      <pc:sldChg chg="delSp">
        <pc:chgData name="helen liu" userId="359b3e71f01e7129" providerId="LiveId" clId="{66ADCA6E-5C3C-4E0C-AB50-830E969D2125}" dt="2024-08-22T08:39:29.435" v="46" actId="478"/>
        <pc:sldMkLst>
          <pc:docMk/>
          <pc:sldMk cId="3548443539" sldId="880"/>
        </pc:sldMkLst>
      </pc:sldChg>
      <pc:sldChg chg="delSp modSp">
        <pc:chgData name="helen liu" userId="359b3e71f01e7129" providerId="LiveId" clId="{66ADCA6E-5C3C-4E0C-AB50-830E969D2125}" dt="2024-08-22T08:47:55.413" v="131" actId="20577"/>
        <pc:sldMkLst>
          <pc:docMk/>
          <pc:sldMk cId="170153762" sldId="881"/>
        </pc:sldMkLst>
      </pc:sldChg>
      <pc:sldChg chg="delSp">
        <pc:chgData name="helen liu" userId="359b3e71f01e7129" providerId="LiveId" clId="{66ADCA6E-5C3C-4E0C-AB50-830E969D2125}" dt="2024-08-22T08:39:27.554" v="45" actId="478"/>
        <pc:sldMkLst>
          <pc:docMk/>
          <pc:sldMk cId="85752758" sldId="882"/>
        </pc:sldMkLst>
      </pc:sldChg>
      <pc:sldChg chg="delSp">
        <pc:chgData name="helen liu" userId="359b3e71f01e7129" providerId="LiveId" clId="{66ADCA6E-5C3C-4E0C-AB50-830E969D2125}" dt="2024-08-22T08:39:32.517" v="48" actId="478"/>
        <pc:sldMkLst>
          <pc:docMk/>
          <pc:sldMk cId="2477818950" sldId="884"/>
        </pc:sldMkLst>
      </pc:sldChg>
      <pc:sldChg chg="delSp">
        <pc:chgData name="helen liu" userId="359b3e71f01e7129" providerId="LiveId" clId="{66ADCA6E-5C3C-4E0C-AB50-830E969D2125}" dt="2024-08-22T08:39:33.846" v="49" actId="478"/>
        <pc:sldMkLst>
          <pc:docMk/>
          <pc:sldMk cId="3144551134" sldId="885"/>
        </pc:sldMkLst>
      </pc:sldChg>
      <pc:sldChg chg="delSp modSp mod">
        <pc:chgData name="helen liu" userId="359b3e71f01e7129" providerId="LiveId" clId="{66ADCA6E-5C3C-4E0C-AB50-830E969D2125}" dt="2024-08-22T08:54:25.744" v="215" actId="20577"/>
        <pc:sldMkLst>
          <pc:docMk/>
          <pc:sldMk cId="3790067496" sldId="886"/>
        </pc:sldMkLst>
      </pc:sldChg>
      <pc:sldChg chg="delSp modSp">
        <pc:chgData name="helen liu" userId="359b3e71f01e7129" providerId="LiveId" clId="{66ADCA6E-5C3C-4E0C-AB50-830E969D2125}" dt="2024-08-22T08:49:40.608" v="149" actId="20577"/>
        <pc:sldMkLst>
          <pc:docMk/>
          <pc:sldMk cId="0" sldId="887"/>
        </pc:sldMkLst>
      </pc:sldChg>
      <pc:sldChg chg="delSp">
        <pc:chgData name="helen liu" userId="359b3e71f01e7129" providerId="LiveId" clId="{66ADCA6E-5C3C-4E0C-AB50-830E969D2125}" dt="2024-08-22T08:49:00.733" v="136" actId="478"/>
        <pc:sldMkLst>
          <pc:docMk/>
          <pc:sldMk cId="3350838084" sldId="918"/>
        </pc:sldMkLst>
      </pc:sldChg>
      <pc:sldChg chg="delSp">
        <pc:chgData name="helen liu" userId="359b3e71f01e7129" providerId="LiveId" clId="{66ADCA6E-5C3C-4E0C-AB50-830E969D2125}" dt="2024-08-22T08:49:03.421" v="138" actId="478"/>
        <pc:sldMkLst>
          <pc:docMk/>
          <pc:sldMk cId="1433045424" sldId="919"/>
        </pc:sldMkLst>
      </pc:sldChg>
      <pc:sldChg chg="delSp">
        <pc:chgData name="helen liu" userId="359b3e71f01e7129" providerId="LiveId" clId="{66ADCA6E-5C3C-4E0C-AB50-830E969D2125}" dt="2024-08-22T08:49:02.125" v="137" actId="478"/>
        <pc:sldMkLst>
          <pc:docMk/>
          <pc:sldMk cId="2167770022" sldId="920"/>
        </pc:sldMkLst>
      </pc:sldChg>
      <pc:sldChg chg="delSp">
        <pc:chgData name="helen liu" userId="359b3e71f01e7129" providerId="LiveId" clId="{66ADCA6E-5C3C-4E0C-AB50-830E969D2125}" dt="2024-08-22T08:49:06.348" v="140" actId="478"/>
        <pc:sldMkLst>
          <pc:docMk/>
          <pc:sldMk cId="3727831888" sldId="921"/>
        </pc:sldMkLst>
      </pc:sldChg>
      <pc:sldChg chg="delSp">
        <pc:chgData name="helen liu" userId="359b3e71f01e7129" providerId="LiveId" clId="{66ADCA6E-5C3C-4E0C-AB50-830E969D2125}" dt="2024-08-22T08:49:04.853" v="139" actId="478"/>
        <pc:sldMkLst>
          <pc:docMk/>
          <pc:sldMk cId="851191294" sldId="922"/>
        </pc:sldMkLst>
      </pc:sldChg>
      <pc:sldChg chg="delSp">
        <pc:chgData name="helen liu" userId="359b3e71f01e7129" providerId="LiveId" clId="{66ADCA6E-5C3C-4E0C-AB50-830E969D2125}" dt="2024-08-22T08:49:07.955" v="141" actId="478"/>
        <pc:sldMkLst>
          <pc:docMk/>
          <pc:sldMk cId="3635931563" sldId="923"/>
        </pc:sldMkLst>
      </pc:sldChg>
      <pc:sldChg chg="delSp">
        <pc:chgData name="helen liu" userId="359b3e71f01e7129" providerId="LiveId" clId="{66ADCA6E-5C3C-4E0C-AB50-830E969D2125}" dt="2024-08-22T08:49:09.715" v="142" actId="478"/>
        <pc:sldMkLst>
          <pc:docMk/>
          <pc:sldMk cId="2432627423" sldId="924"/>
        </pc:sldMkLst>
      </pc:sldChg>
      <pc:sldChg chg="delSp">
        <pc:chgData name="helen liu" userId="359b3e71f01e7129" providerId="LiveId" clId="{66ADCA6E-5C3C-4E0C-AB50-830E969D2125}" dt="2024-08-22T08:49:11.058" v="143" actId="478"/>
        <pc:sldMkLst>
          <pc:docMk/>
          <pc:sldMk cId="756280516" sldId="925"/>
        </pc:sldMkLst>
      </pc:sldChg>
      <pc:sldChg chg="delSp">
        <pc:chgData name="helen liu" userId="359b3e71f01e7129" providerId="LiveId" clId="{66ADCA6E-5C3C-4E0C-AB50-830E969D2125}" dt="2024-08-22T08:49:12.762" v="144" actId="478"/>
        <pc:sldMkLst>
          <pc:docMk/>
          <pc:sldMk cId="955646574" sldId="926"/>
        </pc:sldMkLst>
      </pc:sldChg>
      <pc:sldChg chg="delSp">
        <pc:chgData name="helen liu" userId="359b3e71f01e7129" providerId="LiveId" clId="{66ADCA6E-5C3C-4E0C-AB50-830E969D2125}" dt="2024-08-22T08:49:13.984" v="145" actId="478"/>
        <pc:sldMkLst>
          <pc:docMk/>
          <pc:sldMk cId="1468034533" sldId="927"/>
        </pc:sldMkLst>
      </pc:sldChg>
      <pc:sldChg chg="delSp">
        <pc:chgData name="helen liu" userId="359b3e71f01e7129" providerId="LiveId" clId="{66ADCA6E-5C3C-4E0C-AB50-830E969D2125}" dt="2024-08-22T08:49:15.532" v="146" actId="478"/>
        <pc:sldMkLst>
          <pc:docMk/>
          <pc:sldMk cId="674318880" sldId="928"/>
        </pc:sldMkLst>
      </pc:sldChg>
      <pc:sldChg chg="delSp modSp">
        <pc:chgData name="helen liu" userId="359b3e71f01e7129" providerId="LiveId" clId="{66ADCA6E-5C3C-4E0C-AB50-830E969D2125}" dt="2024-08-22T08:50:06.047" v="151" actId="20577"/>
        <pc:sldMkLst>
          <pc:docMk/>
          <pc:sldMk cId="2764951512" sldId="929"/>
        </pc:sldMkLst>
      </pc:sldChg>
      <pc:sldChg chg="delSp">
        <pc:chgData name="helen liu" userId="359b3e71f01e7129" providerId="LiveId" clId="{66ADCA6E-5C3C-4E0C-AB50-830E969D2125}" dt="2024-08-22T08:48:55.225" v="133" actId="478"/>
        <pc:sldMkLst>
          <pc:docMk/>
          <pc:sldMk cId="2595259528" sldId="973"/>
        </pc:sldMkLst>
      </pc:sldChg>
      <pc:sldChg chg="delSp">
        <pc:chgData name="helen liu" userId="359b3e71f01e7129" providerId="LiveId" clId="{66ADCA6E-5C3C-4E0C-AB50-830E969D2125}" dt="2024-08-22T08:48:56.433" v="134" actId="478"/>
        <pc:sldMkLst>
          <pc:docMk/>
          <pc:sldMk cId="3756052974" sldId="974"/>
        </pc:sldMkLst>
      </pc:sldChg>
      <pc:sldChg chg="delSp">
        <pc:chgData name="helen liu" userId="359b3e71f01e7129" providerId="LiveId" clId="{66ADCA6E-5C3C-4E0C-AB50-830E969D2125}" dt="2024-08-22T08:48:57.576" v="135" actId="478"/>
        <pc:sldMkLst>
          <pc:docMk/>
          <pc:sldMk cId="2462822304" sldId="975"/>
        </pc:sldMkLst>
      </pc:sldChg>
    </pc:docChg>
  </pc:docChgLst>
  <pc:docChgLst>
    <pc:chgData name="helen liu" userId="359b3e71f01e7129" providerId="LiveId" clId="{10CBA07B-2EBE-4332-961B-BDF01601F3F5}"/>
    <pc:docChg chg="modSld">
      <pc:chgData name="helen liu" userId="359b3e71f01e7129" providerId="LiveId" clId="{10CBA07B-2EBE-4332-961B-BDF01601F3F5}" dt="2023-10-14T02:07:46.326" v="3" actId="20577"/>
      <pc:docMkLst>
        <pc:docMk/>
      </pc:docMkLst>
      <pc:sldChg chg="modSp">
        <pc:chgData name="helen liu" userId="359b3e71f01e7129" providerId="LiveId" clId="{10CBA07B-2EBE-4332-961B-BDF01601F3F5}" dt="2023-10-14T02:07:46.326" v="3" actId="20577"/>
        <pc:sldMkLst>
          <pc:docMk/>
          <pc:sldMk cId="2671595710" sldId="875"/>
        </pc:sldMkLst>
      </pc:sldChg>
      <pc:sldChg chg="modSp">
        <pc:chgData name="helen liu" userId="359b3e71f01e7129" providerId="LiveId" clId="{10CBA07B-2EBE-4332-961B-BDF01601F3F5}" dt="2023-10-14T02:07:41.328" v="1" actId="20577"/>
        <pc:sldMkLst>
          <pc:docMk/>
          <pc:sldMk cId="2921349195" sldId="877"/>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F54A966-B260-44EB-8780-ADD811086E6E}" type="datetimeFigureOut">
              <a:rPr lang="zh-CN" altLang="en-US" smtClean="0"/>
              <a:t>2024/12/5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B3ECE5-984C-482F-B007-D4AE159A3126}" type="slidenum">
              <a:rPr lang="zh-CN" altLang="en-US" smtClean="0"/>
              <a:t>‹#›</a:t>
            </a:fld>
            <a:endParaRPr lang="zh-CN" altLang="en-US"/>
          </a:p>
        </p:txBody>
      </p:sp>
    </p:spTree>
    <p:extLst>
      <p:ext uri="{BB962C8B-B14F-4D97-AF65-F5344CB8AC3E}">
        <p14:creationId xmlns:p14="http://schemas.microsoft.com/office/powerpoint/2010/main" val="13865557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8</a:t>
            </a:fld>
            <a:endParaRPr lang="zh-CN" altLang="en-US"/>
          </a:p>
        </p:txBody>
      </p:sp>
    </p:spTree>
    <p:extLst>
      <p:ext uri="{BB962C8B-B14F-4D97-AF65-F5344CB8AC3E}">
        <p14:creationId xmlns:p14="http://schemas.microsoft.com/office/powerpoint/2010/main" val="42336217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17</a:t>
            </a:fld>
            <a:endParaRPr lang="zh-CN" altLang="en-US"/>
          </a:p>
        </p:txBody>
      </p:sp>
    </p:spTree>
    <p:extLst>
      <p:ext uri="{BB962C8B-B14F-4D97-AF65-F5344CB8AC3E}">
        <p14:creationId xmlns:p14="http://schemas.microsoft.com/office/powerpoint/2010/main" val="4233621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18</a:t>
            </a:fld>
            <a:endParaRPr lang="zh-CN" altLang="en-US"/>
          </a:p>
        </p:txBody>
      </p:sp>
    </p:spTree>
    <p:extLst>
      <p:ext uri="{BB962C8B-B14F-4D97-AF65-F5344CB8AC3E}">
        <p14:creationId xmlns:p14="http://schemas.microsoft.com/office/powerpoint/2010/main" val="26086872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20</a:t>
            </a:fld>
            <a:endParaRPr lang="zh-CN" altLang="en-US"/>
          </a:p>
        </p:txBody>
      </p:sp>
    </p:spTree>
    <p:extLst>
      <p:ext uri="{BB962C8B-B14F-4D97-AF65-F5344CB8AC3E}">
        <p14:creationId xmlns:p14="http://schemas.microsoft.com/office/powerpoint/2010/main" val="26086872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52</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704065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53</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25042421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54</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57040652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55</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8157528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56</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40045642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57</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39889659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58</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293086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9</a:t>
            </a:fld>
            <a:endParaRPr lang="zh-CN" altLang="en-US"/>
          </a:p>
        </p:txBody>
      </p:sp>
    </p:spTree>
    <p:extLst>
      <p:ext uri="{BB962C8B-B14F-4D97-AF65-F5344CB8AC3E}">
        <p14:creationId xmlns:p14="http://schemas.microsoft.com/office/powerpoint/2010/main" val="26086872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59</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8238673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87B3ECE5-984C-482F-B007-D4AE159A3126}" type="slidenum">
              <a:rPr kumimoji="0" lang="zh-CN" altLang="en-US" sz="1200" b="0" i="0" u="none" strike="noStrike" kern="1200" cap="none" spc="0" normalizeH="0" baseline="0" noProof="0" smtClean="0">
                <a:ln>
                  <a:noFill/>
                </a:ln>
                <a:solidFill>
                  <a:prstClr val="black"/>
                </a:solidFill>
                <a:effectLst/>
                <a:uLnTx/>
                <a:uFillTx/>
                <a:latin typeface="Arial" charset="0"/>
                <a:ea typeface="宋体" pitchFamily="2" charset="-122"/>
                <a:cs typeface="+mn-cs"/>
              </a:rPr>
              <a:pPr marL="0" marR="0" lvl="0" indent="0" algn="r" defTabSz="914400" rtl="0" eaLnBrk="1" fontAlgn="base" latinLnBrk="0" hangingPunct="1">
                <a:lnSpc>
                  <a:spcPct val="100000"/>
                </a:lnSpc>
                <a:spcBef>
                  <a:spcPct val="0"/>
                </a:spcBef>
                <a:spcAft>
                  <a:spcPct val="0"/>
                </a:spcAft>
                <a:buClrTx/>
                <a:buSzTx/>
                <a:buFontTx/>
                <a:buNone/>
                <a:tabLst/>
                <a:defRPr/>
              </a:pPr>
              <a:t>60</a:t>
            </a:fld>
            <a:endParaRPr kumimoji="0" lang="zh-CN" altLang="en-US" sz="1200" b="0" i="0" u="none" strike="noStrike" kern="1200" cap="none" spc="0" normalizeH="0" baseline="0" noProof="0">
              <a:ln>
                <a:noFill/>
              </a:ln>
              <a:solidFill>
                <a:prstClr val="black"/>
              </a:solidFill>
              <a:effectLst/>
              <a:uLnTx/>
              <a:uFillTx/>
              <a:latin typeface="Arial" charset="0"/>
              <a:ea typeface="宋体" pitchFamily="2" charset="-122"/>
              <a:cs typeface="+mn-cs"/>
            </a:endParaRPr>
          </a:p>
        </p:txBody>
      </p:sp>
    </p:spTree>
    <p:extLst>
      <p:ext uri="{BB962C8B-B14F-4D97-AF65-F5344CB8AC3E}">
        <p14:creationId xmlns:p14="http://schemas.microsoft.com/office/powerpoint/2010/main" val="9293086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10</a:t>
            </a:fld>
            <a:endParaRPr lang="zh-CN" altLang="en-US"/>
          </a:p>
        </p:txBody>
      </p:sp>
    </p:spTree>
    <p:extLst>
      <p:ext uri="{BB962C8B-B14F-4D97-AF65-F5344CB8AC3E}">
        <p14:creationId xmlns:p14="http://schemas.microsoft.com/office/powerpoint/2010/main" val="42336217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11</a:t>
            </a:fld>
            <a:endParaRPr lang="zh-CN" altLang="en-US"/>
          </a:p>
        </p:txBody>
      </p:sp>
    </p:spTree>
    <p:extLst>
      <p:ext uri="{BB962C8B-B14F-4D97-AF65-F5344CB8AC3E}">
        <p14:creationId xmlns:p14="http://schemas.microsoft.com/office/powerpoint/2010/main" val="2608687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12</a:t>
            </a:fld>
            <a:endParaRPr lang="zh-CN" altLang="en-US"/>
          </a:p>
        </p:txBody>
      </p:sp>
    </p:spTree>
    <p:extLst>
      <p:ext uri="{BB962C8B-B14F-4D97-AF65-F5344CB8AC3E}">
        <p14:creationId xmlns:p14="http://schemas.microsoft.com/office/powerpoint/2010/main" val="2608687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13</a:t>
            </a:fld>
            <a:endParaRPr lang="zh-CN" altLang="en-US"/>
          </a:p>
        </p:txBody>
      </p:sp>
    </p:spTree>
    <p:extLst>
      <p:ext uri="{BB962C8B-B14F-4D97-AF65-F5344CB8AC3E}">
        <p14:creationId xmlns:p14="http://schemas.microsoft.com/office/powerpoint/2010/main" val="42336217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14</a:t>
            </a:fld>
            <a:endParaRPr lang="zh-CN" altLang="en-US"/>
          </a:p>
        </p:txBody>
      </p:sp>
    </p:spTree>
    <p:extLst>
      <p:ext uri="{BB962C8B-B14F-4D97-AF65-F5344CB8AC3E}">
        <p14:creationId xmlns:p14="http://schemas.microsoft.com/office/powerpoint/2010/main" val="2608687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15</a:t>
            </a:fld>
            <a:endParaRPr lang="zh-CN" altLang="en-US"/>
          </a:p>
        </p:txBody>
      </p:sp>
    </p:spTree>
    <p:extLst>
      <p:ext uri="{BB962C8B-B14F-4D97-AF65-F5344CB8AC3E}">
        <p14:creationId xmlns:p14="http://schemas.microsoft.com/office/powerpoint/2010/main" val="423362179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87B3ECE5-984C-482F-B007-D4AE159A3126}" type="slidenum">
              <a:rPr lang="zh-CN" altLang="en-US" smtClean="0"/>
              <a:t>16</a:t>
            </a:fld>
            <a:endParaRPr lang="zh-CN" altLang="en-US"/>
          </a:p>
        </p:txBody>
      </p:sp>
    </p:spTree>
    <p:extLst>
      <p:ext uri="{BB962C8B-B14F-4D97-AF65-F5344CB8AC3E}">
        <p14:creationId xmlns:p14="http://schemas.microsoft.com/office/powerpoint/2010/main" val="42336217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p>
        </p:txBody>
      </p:sp>
      <p:sp>
        <p:nvSpPr>
          <p:cNvPr id="4" name="日期占位符 3"/>
          <p:cNvSpPr>
            <a:spLocks noGrp="1"/>
          </p:cNvSpPr>
          <p:nvPr>
            <p:ph type="dt" sz="half" idx="10"/>
          </p:nvPr>
        </p:nvSpPr>
        <p:spPr/>
        <p:txBody>
          <a:bodyPr/>
          <a:lstStyle>
            <a:lvl1pPr>
              <a:defRPr/>
            </a:lvl1pPr>
          </a:lstStyle>
          <a:p>
            <a:pPr>
              <a:defRPr/>
            </a:pPr>
            <a:fld id="{72CA666C-32FE-44B2-8A10-54710A749500}" type="datetimeFigureOut">
              <a:rPr lang="zh-CN" altLang="en-US"/>
              <a:pPr>
                <a:defRPr/>
              </a:pPr>
              <a:t>2024/12/5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50F77E0-9AF2-47CB-BF1D-49CB92ED7D89}" type="slidenum">
              <a:rPr lang="zh-CN" altLang="en-US"/>
              <a:pPr>
                <a:defRPr/>
              </a:pPr>
              <a:t>‹#›</a:t>
            </a:fld>
            <a:endParaRPr lang="zh-CN" altLang="en-US"/>
          </a:p>
        </p:txBody>
      </p:sp>
    </p:spTree>
    <p:extLst>
      <p:ext uri="{BB962C8B-B14F-4D97-AF65-F5344CB8AC3E}">
        <p14:creationId xmlns:p14="http://schemas.microsoft.com/office/powerpoint/2010/main" val="22054898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655F1CCE-4DE2-4F6B-91F3-5F808EBA4BB1}" type="datetimeFigureOut">
              <a:rPr lang="zh-CN" altLang="en-US"/>
              <a:pPr>
                <a:defRPr/>
              </a:pPr>
              <a:t>2024/12/5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106EF21-2EB7-477F-98DF-1BE9DA03C0F1}" type="slidenum">
              <a:rPr lang="zh-CN" altLang="en-US"/>
              <a:pPr>
                <a:defRPr/>
              </a:pPr>
              <a:t>‹#›</a:t>
            </a:fld>
            <a:endParaRPr lang="zh-CN" altLang="en-US"/>
          </a:p>
        </p:txBody>
      </p:sp>
    </p:spTree>
    <p:extLst>
      <p:ext uri="{BB962C8B-B14F-4D97-AF65-F5344CB8AC3E}">
        <p14:creationId xmlns:p14="http://schemas.microsoft.com/office/powerpoint/2010/main" val="20519492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E5BE5205-B9C5-4DA2-AA08-9D2331030494}" type="datetimeFigureOut">
              <a:rPr lang="zh-CN" altLang="en-US"/>
              <a:pPr>
                <a:defRPr/>
              </a:pPr>
              <a:t>2024/12/5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8BAC925B-E6FA-49E9-9E9A-092525265665}" type="slidenum">
              <a:rPr lang="zh-CN" altLang="en-US"/>
              <a:pPr>
                <a:defRPr/>
              </a:pPr>
              <a:t>‹#›</a:t>
            </a:fld>
            <a:endParaRPr lang="zh-CN" altLang="en-US"/>
          </a:p>
        </p:txBody>
      </p:sp>
    </p:spTree>
    <p:extLst>
      <p:ext uri="{BB962C8B-B14F-4D97-AF65-F5344CB8AC3E}">
        <p14:creationId xmlns:p14="http://schemas.microsoft.com/office/powerpoint/2010/main" val="2619937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lvl1pPr>
              <a:defRPr/>
            </a:lvl1pPr>
          </a:lstStyle>
          <a:p>
            <a:pPr>
              <a:defRPr/>
            </a:pPr>
            <a:fld id="{87441B3B-B39E-4A67-9CD0-3F6F0A5AF3AD}" type="datetimeFigureOut">
              <a:rPr lang="zh-CN" altLang="en-US"/>
              <a:pPr>
                <a:defRPr/>
              </a:pPr>
              <a:t>2024/12/5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AC640772-7CD4-4C0D-A1BB-CD1E41E3DA50}" type="slidenum">
              <a:rPr lang="zh-CN" altLang="en-US"/>
              <a:pPr>
                <a:defRPr/>
              </a:pPr>
              <a:t>‹#›</a:t>
            </a:fld>
            <a:endParaRPr lang="zh-CN" altLang="en-US"/>
          </a:p>
        </p:txBody>
      </p:sp>
    </p:spTree>
    <p:extLst>
      <p:ext uri="{BB962C8B-B14F-4D97-AF65-F5344CB8AC3E}">
        <p14:creationId xmlns:p14="http://schemas.microsoft.com/office/powerpoint/2010/main" val="6090413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lvl1pPr>
              <a:defRPr/>
            </a:lvl1pPr>
          </a:lstStyle>
          <a:p>
            <a:pPr>
              <a:defRPr/>
            </a:pPr>
            <a:fld id="{AFDB6CA7-482C-4593-B780-A79252466720}" type="datetimeFigureOut">
              <a:rPr lang="zh-CN" altLang="en-US"/>
              <a:pPr>
                <a:defRPr/>
              </a:pPr>
              <a:t>2024/12/5</a:t>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19DE350B-3C3B-4A4D-9728-172421A47ED6}" type="slidenum">
              <a:rPr lang="zh-CN" altLang="en-US"/>
              <a:pPr>
                <a:defRPr/>
              </a:pPr>
              <a:t>‹#›</a:t>
            </a:fld>
            <a:endParaRPr lang="zh-CN" altLang="en-US"/>
          </a:p>
        </p:txBody>
      </p:sp>
    </p:spTree>
    <p:extLst>
      <p:ext uri="{BB962C8B-B14F-4D97-AF65-F5344CB8AC3E}">
        <p14:creationId xmlns:p14="http://schemas.microsoft.com/office/powerpoint/2010/main" val="33256473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p:cNvSpPr>
          <p:nvPr>
            <p:ph type="dt" sz="half" idx="10"/>
          </p:nvPr>
        </p:nvSpPr>
        <p:spPr/>
        <p:txBody>
          <a:bodyPr/>
          <a:lstStyle>
            <a:lvl1pPr>
              <a:defRPr/>
            </a:lvl1pPr>
          </a:lstStyle>
          <a:p>
            <a:pPr>
              <a:defRPr/>
            </a:pPr>
            <a:fld id="{9A0767CC-BAE3-4C61-9A84-4E98435A1529}" type="datetimeFigureOut">
              <a:rPr lang="zh-CN" altLang="en-US"/>
              <a:pPr>
                <a:defRPr/>
              </a:pPr>
              <a:t>2024/12/5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DD75468-245D-49AD-BDC8-F2BDCBE29CFE}" type="slidenum">
              <a:rPr lang="zh-CN" altLang="en-US"/>
              <a:pPr>
                <a:defRPr/>
              </a:pPr>
              <a:t>‹#›</a:t>
            </a:fld>
            <a:endParaRPr lang="zh-CN" altLang="en-US"/>
          </a:p>
        </p:txBody>
      </p:sp>
    </p:spTree>
    <p:extLst>
      <p:ext uri="{BB962C8B-B14F-4D97-AF65-F5344CB8AC3E}">
        <p14:creationId xmlns:p14="http://schemas.microsoft.com/office/powerpoint/2010/main" val="11458204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p:cNvSpPr>
          <p:nvPr>
            <p:ph type="dt" sz="half" idx="10"/>
          </p:nvPr>
        </p:nvSpPr>
        <p:spPr/>
        <p:txBody>
          <a:bodyPr/>
          <a:lstStyle>
            <a:lvl1pPr>
              <a:defRPr/>
            </a:lvl1pPr>
          </a:lstStyle>
          <a:p>
            <a:pPr>
              <a:defRPr/>
            </a:pPr>
            <a:fld id="{2D520916-7DF3-4C74-90C3-8C2BD61E776B}" type="datetimeFigureOut">
              <a:rPr lang="zh-CN" altLang="en-US"/>
              <a:pPr>
                <a:defRPr/>
              </a:pPr>
              <a:t>2024/12/5</a:t>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6B06D7BB-C578-4067-B6EA-9A0AA7BBB1F6}" type="slidenum">
              <a:rPr lang="zh-CN" altLang="en-US"/>
              <a:pPr>
                <a:defRPr/>
              </a:pPr>
              <a:t>‹#›</a:t>
            </a:fld>
            <a:endParaRPr lang="zh-CN" altLang="en-US"/>
          </a:p>
        </p:txBody>
      </p:sp>
    </p:spTree>
    <p:extLst>
      <p:ext uri="{BB962C8B-B14F-4D97-AF65-F5344CB8AC3E}">
        <p14:creationId xmlns:p14="http://schemas.microsoft.com/office/powerpoint/2010/main" val="33080167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p:cNvSpPr>
          <p:nvPr>
            <p:ph type="dt" sz="half" idx="10"/>
          </p:nvPr>
        </p:nvSpPr>
        <p:spPr/>
        <p:txBody>
          <a:bodyPr/>
          <a:lstStyle>
            <a:lvl1pPr>
              <a:defRPr/>
            </a:lvl1pPr>
          </a:lstStyle>
          <a:p>
            <a:pPr>
              <a:defRPr/>
            </a:pPr>
            <a:fld id="{CFF6D623-2239-440C-8DC2-3B8403FAB92C}" type="datetimeFigureOut">
              <a:rPr lang="zh-CN" altLang="en-US"/>
              <a:pPr>
                <a:defRPr/>
              </a:pPr>
              <a:t>2024/12/5</a:t>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6AF0525C-C580-4D11-A9F2-F9D85C3DF2A0}" type="slidenum">
              <a:rPr lang="zh-CN" altLang="en-US"/>
              <a:pPr>
                <a:defRPr/>
              </a:pPr>
              <a:t>‹#›</a:t>
            </a:fld>
            <a:endParaRPr lang="zh-CN" altLang="en-US"/>
          </a:p>
        </p:txBody>
      </p:sp>
    </p:spTree>
    <p:extLst>
      <p:ext uri="{BB962C8B-B14F-4D97-AF65-F5344CB8AC3E}">
        <p14:creationId xmlns:p14="http://schemas.microsoft.com/office/powerpoint/2010/main" val="21106068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E6F057F0-EDC3-4FFC-BF82-26ED1236044E}" type="datetimeFigureOut">
              <a:rPr lang="zh-CN" altLang="en-US"/>
              <a:pPr>
                <a:defRPr/>
              </a:pPr>
              <a:t>2024/12/5</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2D992484-3007-4153-9E2C-E72028BBC5CE}" type="slidenum">
              <a:rPr lang="zh-CN" altLang="en-US"/>
              <a:pPr>
                <a:defRPr/>
              </a:pPr>
              <a:t>‹#›</a:t>
            </a:fld>
            <a:endParaRPr lang="zh-CN" altLang="en-US"/>
          </a:p>
        </p:txBody>
      </p:sp>
    </p:spTree>
    <p:extLst>
      <p:ext uri="{BB962C8B-B14F-4D97-AF65-F5344CB8AC3E}">
        <p14:creationId xmlns:p14="http://schemas.microsoft.com/office/powerpoint/2010/main" val="10785759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7922AE5-5B0C-491A-82A8-DB7DD2BF27D2}" type="datetimeFigureOut">
              <a:rPr lang="zh-CN" altLang="en-US"/>
              <a:pPr>
                <a:defRPr/>
              </a:pPr>
              <a:t>2024/12/5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939E805B-3844-44D3-836F-86E662D8622D}" type="slidenum">
              <a:rPr lang="zh-CN" altLang="en-US"/>
              <a:pPr>
                <a:defRPr/>
              </a:pPr>
              <a:t>‹#›</a:t>
            </a:fld>
            <a:endParaRPr lang="zh-CN" altLang="en-US"/>
          </a:p>
        </p:txBody>
      </p:sp>
    </p:spTree>
    <p:extLst>
      <p:ext uri="{BB962C8B-B14F-4D97-AF65-F5344CB8AC3E}">
        <p14:creationId xmlns:p14="http://schemas.microsoft.com/office/powerpoint/2010/main" val="3785601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p:cNvSpPr>
          <p:nvPr>
            <p:ph type="dt" sz="half" idx="10"/>
          </p:nvPr>
        </p:nvSpPr>
        <p:spPr/>
        <p:txBody>
          <a:bodyPr/>
          <a:lstStyle>
            <a:lvl1pPr>
              <a:defRPr/>
            </a:lvl1pPr>
          </a:lstStyle>
          <a:p>
            <a:pPr>
              <a:defRPr/>
            </a:pPr>
            <a:fld id="{DDDAD717-B951-4729-AEBF-A85A22C5ECBC}" type="datetimeFigureOut">
              <a:rPr lang="zh-CN" altLang="en-US"/>
              <a:pPr>
                <a:defRPr/>
              </a:pPr>
              <a:t>2024/12/5</a:t>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AD8942B-C0FB-46B1-A9B3-F7A4EACD36DB}" type="slidenum">
              <a:rPr lang="zh-CN" altLang="en-US"/>
              <a:pPr>
                <a:defRPr/>
              </a:pPr>
              <a:t>‹#›</a:t>
            </a:fld>
            <a:endParaRPr lang="zh-CN" altLang="en-US"/>
          </a:p>
        </p:txBody>
      </p:sp>
    </p:spTree>
    <p:extLst>
      <p:ext uri="{BB962C8B-B14F-4D97-AF65-F5344CB8AC3E}">
        <p14:creationId xmlns:p14="http://schemas.microsoft.com/office/powerpoint/2010/main" val="2655691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prstClr val="black">
                    <a:tint val="75000"/>
                  </a:prstClr>
                </a:solidFill>
                <a:latin typeface="+mn-lt"/>
                <a:ea typeface="+mn-ea"/>
              </a:defRPr>
            </a:lvl1pPr>
          </a:lstStyle>
          <a:p>
            <a:pPr>
              <a:defRPr/>
            </a:pPr>
            <a:fld id="{67CB7631-E5FC-43F2-81B5-49701921FEE1}" type="datetimeFigureOut">
              <a:rPr lang="zh-CN" altLang="en-US"/>
              <a:pPr>
                <a:defRPr/>
              </a:pPr>
              <a:t>2024/12/5</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prstClr val="black">
                    <a:tint val="75000"/>
                  </a:prst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prstClr val="black">
                    <a:tint val="75000"/>
                  </a:prstClr>
                </a:solidFill>
                <a:latin typeface="+mn-lt"/>
                <a:ea typeface="+mn-ea"/>
              </a:defRPr>
            </a:lvl1pPr>
          </a:lstStyle>
          <a:p>
            <a:pPr>
              <a:defRPr/>
            </a:pPr>
            <a:fld id="{5AB61F91-53B8-416D-AD9A-517BB8C9CA5C}"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charset="-122"/>
        </a:defRPr>
      </a:lvl2pPr>
      <a:lvl3pPr algn="ctr" rtl="0" eaLnBrk="0" fontAlgn="base" hangingPunct="0">
        <a:spcBef>
          <a:spcPct val="0"/>
        </a:spcBef>
        <a:spcAft>
          <a:spcPct val="0"/>
        </a:spcAft>
        <a:defRPr sz="4400">
          <a:solidFill>
            <a:schemeClr val="tx1"/>
          </a:solidFill>
          <a:latin typeface="Calibri" pitchFamily="34" charset="0"/>
          <a:ea typeface="宋体" charset="-122"/>
        </a:defRPr>
      </a:lvl3pPr>
      <a:lvl4pPr algn="ctr" rtl="0" eaLnBrk="0" fontAlgn="base" hangingPunct="0">
        <a:spcBef>
          <a:spcPct val="0"/>
        </a:spcBef>
        <a:spcAft>
          <a:spcPct val="0"/>
        </a:spcAft>
        <a:defRPr sz="4400">
          <a:solidFill>
            <a:schemeClr val="tx1"/>
          </a:solidFill>
          <a:latin typeface="Calibri" pitchFamily="34" charset="0"/>
          <a:ea typeface="宋体" charset="-122"/>
        </a:defRPr>
      </a:lvl4pPr>
      <a:lvl5pPr algn="ctr" rtl="0" eaLnBrk="0" fontAlgn="base" hangingPunct="0">
        <a:spcBef>
          <a:spcPct val="0"/>
        </a:spcBef>
        <a:spcAft>
          <a:spcPct val="0"/>
        </a:spcAft>
        <a:defRPr sz="4400">
          <a:solidFill>
            <a:schemeClr val="tx1"/>
          </a:solidFill>
          <a:latin typeface="Calibri" pitchFamily="34" charset="0"/>
          <a:ea typeface="宋体" charset="-122"/>
        </a:defRPr>
      </a:lvl5pPr>
      <a:lvl6pPr marL="457200" algn="ctr" rtl="0" eaLnBrk="1" fontAlgn="base" hangingPunct="1">
        <a:spcBef>
          <a:spcPct val="0"/>
        </a:spcBef>
        <a:spcAft>
          <a:spcPct val="0"/>
        </a:spcAft>
        <a:defRPr sz="4400">
          <a:solidFill>
            <a:schemeClr val="tx1"/>
          </a:solidFill>
          <a:latin typeface="Calibri" pitchFamily="34" charset="0"/>
          <a:ea typeface="宋体" charset="-122"/>
        </a:defRPr>
      </a:lvl6pPr>
      <a:lvl7pPr marL="914400" algn="ctr" rtl="0" eaLnBrk="1" fontAlgn="base" hangingPunct="1">
        <a:spcBef>
          <a:spcPct val="0"/>
        </a:spcBef>
        <a:spcAft>
          <a:spcPct val="0"/>
        </a:spcAft>
        <a:defRPr sz="4400">
          <a:solidFill>
            <a:schemeClr val="tx1"/>
          </a:solidFill>
          <a:latin typeface="Calibri" pitchFamily="34" charset="0"/>
          <a:ea typeface="宋体" charset="-122"/>
        </a:defRPr>
      </a:lvl7pPr>
      <a:lvl8pPr marL="1371600" algn="ctr" rtl="0" eaLnBrk="1" fontAlgn="base" hangingPunct="1">
        <a:spcBef>
          <a:spcPct val="0"/>
        </a:spcBef>
        <a:spcAft>
          <a:spcPct val="0"/>
        </a:spcAft>
        <a:defRPr sz="4400">
          <a:solidFill>
            <a:schemeClr val="tx1"/>
          </a:solidFill>
          <a:latin typeface="Calibri" pitchFamily="34" charset="0"/>
          <a:ea typeface="宋体" charset="-122"/>
        </a:defRPr>
      </a:lvl8pPr>
      <a:lvl9pPr marL="1828800" algn="ctr" rtl="0" eaLnBrk="1" fontAlgn="base" hangingPunct="1">
        <a:spcBef>
          <a:spcPct val="0"/>
        </a:spcBef>
        <a:spcAft>
          <a:spcPct val="0"/>
        </a:spcAft>
        <a:defRPr sz="4400">
          <a:solidFill>
            <a:schemeClr val="tx1"/>
          </a:solidFill>
          <a:latin typeface="Calibri" pitchFamily="34" charset="0"/>
          <a:ea typeface="宋体" charset="-122"/>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4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38.png"/></Relationships>
</file>

<file path=ppt/slides/_rels/slide5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5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5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41.png"/><Relationship Id="rId4" Type="http://schemas.openxmlformats.org/officeDocument/2006/relationships/image" Target="../media/image40.png"/></Relationships>
</file>

<file path=ppt/slides/_rels/slide5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63.xml.rels><?xml version="1.0" encoding="UTF-8" standalone="yes"?>
<Relationships xmlns="http://schemas.openxmlformats.org/package/2006/relationships"><Relationship Id="rId3" Type="http://schemas.openxmlformats.org/officeDocument/2006/relationships/image" Target="../media/image4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51" name="标题 1"/>
          <p:cNvSpPr>
            <a:spLocks noGrp="1"/>
          </p:cNvSpPr>
          <p:nvPr>
            <p:ph type="title"/>
          </p:nvPr>
        </p:nvSpPr>
        <p:spPr>
          <a:xfrm>
            <a:off x="1547813" y="1700213"/>
            <a:ext cx="6337300" cy="2090737"/>
          </a:xfrm>
        </p:spPr>
        <p:txBody>
          <a:bodyPr/>
          <a:lstStyle/>
          <a:p>
            <a:r>
              <a:rPr lang="zh-CN" altLang="en-US" sz="4800" b="1">
                <a:solidFill>
                  <a:srgbClr val="00B050"/>
                </a:solidFill>
                <a:latin typeface="黑体" pitchFamily="49" charset="-122"/>
                <a:ea typeface="黑体" pitchFamily="49" charset="-122"/>
              </a:rPr>
              <a:t>第</a:t>
            </a:r>
            <a:r>
              <a:rPr lang="en-US" altLang="zh-CN" sz="4800" b="1">
                <a:solidFill>
                  <a:srgbClr val="00B050"/>
                </a:solidFill>
                <a:latin typeface="Times New Roman" pitchFamily="18" charset="0"/>
                <a:ea typeface="黑体" pitchFamily="49" charset="-122"/>
                <a:cs typeface="Times New Roman" pitchFamily="18" charset="0"/>
              </a:rPr>
              <a:t>5</a:t>
            </a:r>
            <a:r>
              <a:rPr lang="zh-CN" altLang="en-US" sz="4800" b="1">
                <a:solidFill>
                  <a:srgbClr val="00B050"/>
                </a:solidFill>
                <a:latin typeface="黑体" pitchFamily="49" charset="-122"/>
                <a:ea typeface="黑体" pitchFamily="49" charset="-122"/>
              </a:rPr>
              <a:t>章  时序电路的</a:t>
            </a:r>
            <a:r>
              <a:rPr lang="en-US" altLang="zh-CN" sz="4800" b="1">
                <a:solidFill>
                  <a:srgbClr val="00B050"/>
                </a:solidFill>
                <a:latin typeface="黑体" pitchFamily="49" charset="-122"/>
                <a:ea typeface="黑体" pitchFamily="49" charset="-122"/>
              </a:rPr>
              <a:t>Verilog</a:t>
            </a:r>
            <a:r>
              <a:rPr lang="zh-CN" altLang="en-US" sz="4800" b="1">
                <a:solidFill>
                  <a:srgbClr val="00B050"/>
                </a:solidFill>
                <a:latin typeface="黑体" pitchFamily="49" charset="-122"/>
                <a:ea typeface="黑体" pitchFamily="49" charset="-122"/>
              </a:rPr>
              <a:t>设计</a:t>
            </a:r>
            <a:endParaRPr lang="zh-CN" altLang="en-US" sz="4800" b="1">
              <a:solidFill>
                <a:srgbClr val="00B050"/>
              </a:solidFill>
              <a:latin typeface="Times New Roman" panose="02020603050405020304" pitchFamily="18" charset="0"/>
              <a:ea typeface="黑体" pitchFamily="49" charset="-122"/>
              <a:cs typeface="Times New Roman" panose="02020603050405020304"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6" name="矩形 1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Rectangle 2"/>
          <p:cNvSpPr>
            <a:spLocks noGrp="1" noChangeArrowheads="1"/>
          </p:cNvSpPr>
          <p:nvPr/>
        </p:nvSpPr>
        <p:spPr bwMode="auto">
          <a:xfrm>
            <a:off x="1174750" y="26064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§5.1.4 </a:t>
            </a:r>
            <a:r>
              <a:rPr lang="zh-CN" altLang="en-US" sz="3000" b="1" dirty="0">
                <a:solidFill>
                  <a:srgbClr val="000000"/>
                </a:solidFill>
                <a:latin typeface="Times New Roman" pitchFamily="18" charset="0"/>
                <a:cs typeface="Times New Roman" pitchFamily="18" charset="0"/>
              </a:rPr>
              <a:t>基本锁存器</a:t>
            </a:r>
          </a:p>
        </p:txBody>
      </p:sp>
      <p:sp>
        <p:nvSpPr>
          <p:cNvPr id="9" name="Rectangle 3"/>
          <p:cNvSpPr>
            <a:spLocks noChangeArrowheads="1"/>
          </p:cNvSpPr>
          <p:nvPr/>
        </p:nvSpPr>
        <p:spPr bwMode="auto">
          <a:xfrm>
            <a:off x="1907704" y="2564904"/>
            <a:ext cx="172819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锁存器模块</a:t>
            </a:r>
          </a:p>
        </p:txBody>
      </p:sp>
      <p:sp>
        <p:nvSpPr>
          <p:cNvPr id="10" name="矩形 6"/>
          <p:cNvSpPr>
            <a:spLocks noChangeArrowheads="1"/>
          </p:cNvSpPr>
          <p:nvPr/>
        </p:nvSpPr>
        <p:spPr bwMode="auto">
          <a:xfrm>
            <a:off x="1259633" y="980728"/>
            <a:ext cx="7560840" cy="1209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itchFamily="2" charset="2"/>
              <a:buChar char="Ø"/>
            </a:pPr>
            <a:r>
              <a:rPr lang="zh-CN" altLang="en-US" sz="2200" b="1">
                <a:solidFill>
                  <a:srgbClr val="0000FF"/>
                </a:solidFill>
                <a:latin typeface="Times New Roman" pitchFamily="18" charset="0"/>
                <a:cs typeface="Times New Roman" pitchFamily="18" charset="0"/>
              </a:rPr>
              <a:t>电平触发型锁存器</a:t>
            </a:r>
            <a:r>
              <a:rPr lang="zh-CN" altLang="en-US" sz="2200" b="1">
                <a:latin typeface="Times New Roman" pitchFamily="18" charset="0"/>
                <a:cs typeface="Times New Roman" pitchFamily="18" charset="0"/>
              </a:rPr>
              <a:t>：时钟</a:t>
            </a:r>
            <a:r>
              <a:rPr lang="en-US" altLang="zh-CN" sz="2200" b="1">
                <a:latin typeface="Times New Roman" pitchFamily="18" charset="0"/>
                <a:cs typeface="Times New Roman" pitchFamily="18" charset="0"/>
              </a:rPr>
              <a:t>CLK</a:t>
            </a:r>
            <a:r>
              <a:rPr lang="zh-CN" altLang="en-US" sz="2200" b="1">
                <a:latin typeface="Times New Roman" pitchFamily="18" charset="0"/>
                <a:cs typeface="Times New Roman" pitchFamily="18" charset="0"/>
              </a:rPr>
              <a:t>为高电平时，输出</a:t>
            </a:r>
            <a:r>
              <a:rPr lang="en-US" altLang="zh-CN" sz="2200" b="1">
                <a:latin typeface="Times New Roman" pitchFamily="18" charset="0"/>
                <a:cs typeface="Times New Roman" pitchFamily="18" charset="0"/>
              </a:rPr>
              <a:t>Q</a:t>
            </a:r>
            <a:r>
              <a:rPr lang="zh-CN" altLang="en-US" sz="2200" b="1">
                <a:latin typeface="Times New Roman" pitchFamily="18" charset="0"/>
                <a:cs typeface="Times New Roman" pitchFamily="18" charset="0"/>
              </a:rPr>
              <a:t>的数值才会随</a:t>
            </a:r>
            <a:r>
              <a:rPr lang="en-US" altLang="zh-CN" sz="2200" b="1">
                <a:latin typeface="Times New Roman" pitchFamily="18" charset="0"/>
                <a:cs typeface="Times New Roman" pitchFamily="18" charset="0"/>
              </a:rPr>
              <a:t>D</a:t>
            </a:r>
            <a:r>
              <a:rPr lang="zh-CN" altLang="en-US" sz="2200" b="1">
                <a:latin typeface="Times New Roman" pitchFamily="18" charset="0"/>
                <a:cs typeface="Times New Roman" pitchFamily="18" charset="0"/>
              </a:rPr>
              <a:t>输入的数据而改变，</a:t>
            </a:r>
            <a:r>
              <a:rPr lang="en-US" altLang="zh-CN" sz="2200" b="1">
                <a:latin typeface="Times New Roman" pitchFamily="18" charset="0"/>
                <a:cs typeface="Times New Roman" pitchFamily="18" charset="0"/>
              </a:rPr>
              <a:t>CLK</a:t>
            </a:r>
            <a:r>
              <a:rPr lang="zh-CN" altLang="en-US" sz="2200" b="1">
                <a:latin typeface="Times New Roman" pitchFamily="18" charset="0"/>
                <a:cs typeface="Times New Roman" pitchFamily="18" charset="0"/>
              </a:rPr>
              <a:t>为低电平时，将保存其在高电平时锁入的数据。</a:t>
            </a:r>
            <a:endParaRPr lang="en-US" altLang="zh-CN" sz="2200" b="1">
              <a:latin typeface="Times New Roman" pitchFamily="18" charset="0"/>
              <a:cs typeface="Times New Roman" pitchFamily="18" charset="0"/>
            </a:endParaRPr>
          </a:p>
        </p:txBody>
      </p:sp>
      <p:pic>
        <p:nvPicPr>
          <p:cNvPr id="18" name="Picture 9"/>
          <p:cNvPicPr>
            <a:picLocks noChangeAspect="1" noChangeArrowheads="1"/>
          </p:cNvPicPr>
          <p:nvPr/>
        </p:nvPicPr>
        <p:blipFill rotWithShape="1">
          <a:blip r:embed="rId4">
            <a:extLst>
              <a:ext uri="{28A0092B-C50C-407E-A947-70E740481C1C}">
                <a14:useLocalDpi xmlns:a14="http://schemas.microsoft.com/office/drawing/2010/main" val="0"/>
              </a:ext>
            </a:extLst>
          </a:blip>
          <a:srcRect b="22143"/>
          <a:stretch/>
        </p:blipFill>
        <p:spPr bwMode="auto">
          <a:xfrm>
            <a:off x="1475656" y="3645024"/>
            <a:ext cx="4752528" cy="15013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3"/>
          <p:cNvSpPr>
            <a:spLocks noChangeArrowheads="1"/>
          </p:cNvSpPr>
          <p:nvPr/>
        </p:nvSpPr>
        <p:spPr bwMode="auto">
          <a:xfrm>
            <a:off x="6516216" y="4077072"/>
            <a:ext cx="1827207"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锁存器模块内部逻辑电路</a:t>
            </a:r>
          </a:p>
        </p:txBody>
      </p:sp>
      <p:pic>
        <p:nvPicPr>
          <p:cNvPr id="17" name="Picture 10"/>
          <p:cNvPicPr>
            <a:picLocks noChangeAspect="1" noChangeArrowheads="1"/>
          </p:cNvPicPr>
          <p:nvPr/>
        </p:nvPicPr>
        <p:blipFill rotWithShape="1">
          <a:blip r:embed="rId5">
            <a:extLst>
              <a:ext uri="{28A0092B-C50C-407E-A947-70E740481C1C}">
                <a14:useLocalDpi xmlns:a14="http://schemas.microsoft.com/office/drawing/2010/main" val="0"/>
              </a:ext>
            </a:extLst>
          </a:blip>
          <a:srcRect b="33465"/>
          <a:stretch/>
        </p:blipFill>
        <p:spPr bwMode="auto">
          <a:xfrm>
            <a:off x="4031293" y="2348880"/>
            <a:ext cx="3925083" cy="924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5724128" y="2780347"/>
            <a:ext cx="432048" cy="215444"/>
          </a:xfrm>
          <a:prstGeom prst="ellipse">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9" name="TextBox 18"/>
          <p:cNvSpPr txBox="1"/>
          <p:nvPr/>
        </p:nvSpPr>
        <p:spPr>
          <a:xfrm>
            <a:off x="6444208" y="2995791"/>
            <a:ext cx="1986845" cy="646331"/>
          </a:xfrm>
          <a:prstGeom prst="rect">
            <a:avLst/>
          </a:prstGeom>
          <a:noFill/>
        </p:spPr>
        <p:txBody>
          <a:bodyPr wrap="square" rtlCol="0">
            <a:spAutoFit/>
          </a:bodyPr>
          <a:lstStyle/>
          <a:p>
            <a:r>
              <a:rPr lang="zh-CN" altLang="en-US" b="1">
                <a:solidFill>
                  <a:srgbClr val="0000FF"/>
                </a:solidFill>
              </a:rPr>
              <a:t>时钟输入，数据锁存允许控制端</a:t>
            </a:r>
          </a:p>
        </p:txBody>
      </p:sp>
      <p:cxnSp>
        <p:nvCxnSpPr>
          <p:cNvPr id="6" name="直接箭头连接符 5"/>
          <p:cNvCxnSpPr/>
          <p:nvPr/>
        </p:nvCxnSpPr>
        <p:spPr>
          <a:xfrm flipH="1" flipV="1">
            <a:off x="6156177" y="2888070"/>
            <a:ext cx="360039" cy="180890"/>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pic>
        <p:nvPicPr>
          <p:cNvPr id="13" name="Picture 11"/>
          <p:cNvPicPr>
            <a:picLocks noChangeAspect="1" noChangeArrowheads="1"/>
          </p:cNvPicPr>
          <p:nvPr/>
        </p:nvPicPr>
        <p:blipFill rotWithShape="1">
          <a:blip r:embed="rId6">
            <a:extLst>
              <a:ext uri="{28A0092B-C50C-407E-A947-70E740481C1C}">
                <a14:useLocalDpi xmlns:a14="http://schemas.microsoft.com/office/drawing/2010/main" val="0"/>
              </a:ext>
            </a:extLst>
          </a:blip>
          <a:srcRect b="27060"/>
          <a:stretch/>
        </p:blipFill>
        <p:spPr bwMode="auto">
          <a:xfrm>
            <a:off x="3052247" y="5438226"/>
            <a:ext cx="4832121" cy="10871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a:spLocks noChangeArrowheads="1"/>
          </p:cNvSpPr>
          <p:nvPr/>
        </p:nvSpPr>
        <p:spPr bwMode="auto">
          <a:xfrm>
            <a:off x="1259632" y="5589240"/>
            <a:ext cx="1381026"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锁存器的时序波形</a:t>
            </a:r>
          </a:p>
        </p:txBody>
      </p:sp>
      <p:sp>
        <p:nvSpPr>
          <p:cNvPr id="2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10</a:t>
            </a:fld>
            <a:endParaRPr lang="zh-CN" altLang="en-US"/>
          </a:p>
        </p:txBody>
      </p:sp>
    </p:spTree>
    <p:extLst>
      <p:ext uri="{BB962C8B-B14F-4D97-AF65-F5344CB8AC3E}">
        <p14:creationId xmlns:p14="http://schemas.microsoft.com/office/powerpoint/2010/main" val="1009565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dissolve">
                                      <p:cBhvr>
                                        <p:cTn id="14" dur="500"/>
                                        <p:tgtEl>
                                          <p:spTgt spid="10"/>
                                        </p:tgtEl>
                                      </p:cBhvr>
                                    </p:animEffec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animEffect transition="in" filter="fade">
                                      <p:cBhvr>
                                        <p:cTn id="19" dur="500"/>
                                        <p:tgtEl>
                                          <p:spTgt spid="17"/>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par>
                          <p:cTn id="23" fill="hold">
                            <p:stCondLst>
                              <p:cond delay="500"/>
                            </p:stCondLst>
                            <p:childTnLst>
                              <p:par>
                                <p:cTn id="24" presetID="21" presetClass="entr" presetSubtype="1"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heel(1)">
                                      <p:cBhvr>
                                        <p:cTn id="26" dur="1000"/>
                                        <p:tgtEl>
                                          <p:spTgt spid="2"/>
                                        </p:tgtEl>
                                      </p:cBhvr>
                                    </p:animEffect>
                                  </p:childTnLst>
                                </p:cTn>
                              </p:par>
                            </p:childTnLst>
                          </p:cTn>
                        </p:par>
                        <p:par>
                          <p:cTn id="27" fill="hold">
                            <p:stCondLst>
                              <p:cond delay="1500"/>
                            </p:stCondLst>
                            <p:childTnLst>
                              <p:par>
                                <p:cTn id="28" presetID="55" presetClass="entr" presetSubtype="0" fill="hold" grpId="0" nodeType="afterEffect">
                                  <p:stCondLst>
                                    <p:cond delay="0"/>
                                  </p:stCondLst>
                                  <p:childTnLst>
                                    <p:set>
                                      <p:cBhvr>
                                        <p:cTn id="29" dur="1" fill="hold">
                                          <p:stCondLst>
                                            <p:cond delay="0"/>
                                          </p:stCondLst>
                                        </p:cTn>
                                        <p:tgtEl>
                                          <p:spTgt spid="19"/>
                                        </p:tgtEl>
                                        <p:attrNameLst>
                                          <p:attrName>style.visibility</p:attrName>
                                        </p:attrNameLst>
                                      </p:cBhvr>
                                      <p:to>
                                        <p:strVal val="visible"/>
                                      </p:to>
                                    </p:set>
                                    <p:anim calcmode="lin" valueType="num">
                                      <p:cBhvr>
                                        <p:cTn id="30" dur="1000" fill="hold"/>
                                        <p:tgtEl>
                                          <p:spTgt spid="19"/>
                                        </p:tgtEl>
                                        <p:attrNameLst>
                                          <p:attrName>ppt_w</p:attrName>
                                        </p:attrNameLst>
                                      </p:cBhvr>
                                      <p:tavLst>
                                        <p:tav tm="0">
                                          <p:val>
                                            <p:strVal val="#ppt_w*0.70"/>
                                          </p:val>
                                        </p:tav>
                                        <p:tav tm="100000">
                                          <p:val>
                                            <p:strVal val="#ppt_w"/>
                                          </p:val>
                                        </p:tav>
                                      </p:tavLst>
                                    </p:anim>
                                    <p:anim calcmode="lin" valueType="num">
                                      <p:cBhvr>
                                        <p:cTn id="31" dur="1000" fill="hold"/>
                                        <p:tgtEl>
                                          <p:spTgt spid="19"/>
                                        </p:tgtEl>
                                        <p:attrNameLst>
                                          <p:attrName>ppt_h</p:attrName>
                                        </p:attrNameLst>
                                      </p:cBhvr>
                                      <p:tavLst>
                                        <p:tav tm="0">
                                          <p:val>
                                            <p:strVal val="#ppt_h"/>
                                          </p:val>
                                        </p:tav>
                                        <p:tav tm="100000">
                                          <p:val>
                                            <p:strVal val="#ppt_h"/>
                                          </p:val>
                                        </p:tav>
                                      </p:tavLst>
                                    </p:anim>
                                    <p:animEffect transition="in" filter="fade">
                                      <p:cBhvr>
                                        <p:cTn id="32" dur="1000"/>
                                        <p:tgtEl>
                                          <p:spTgt spid="19"/>
                                        </p:tgtEl>
                                      </p:cBhvr>
                                    </p:animEffect>
                                  </p:childTnLst>
                                </p:cTn>
                              </p:par>
                            </p:childTnLst>
                          </p:cTn>
                        </p:par>
                        <p:par>
                          <p:cTn id="33" fill="hold">
                            <p:stCondLst>
                              <p:cond delay="2500"/>
                            </p:stCondLst>
                            <p:childTnLst>
                              <p:par>
                                <p:cTn id="34" presetID="22" presetClass="entr" presetSubtype="4" fill="hold" nodeType="afterEffect">
                                  <p:stCondLst>
                                    <p:cond delay="0"/>
                                  </p:stCondLst>
                                  <p:childTnLst>
                                    <p:set>
                                      <p:cBhvr>
                                        <p:cTn id="35" dur="1" fill="hold">
                                          <p:stCondLst>
                                            <p:cond delay="0"/>
                                          </p:stCondLst>
                                        </p:cTn>
                                        <p:tgtEl>
                                          <p:spTgt spid="6"/>
                                        </p:tgtEl>
                                        <p:attrNameLst>
                                          <p:attrName>style.visibility</p:attrName>
                                        </p:attrNameLst>
                                      </p:cBhvr>
                                      <p:to>
                                        <p:strVal val="visible"/>
                                      </p:to>
                                    </p:set>
                                    <p:animEffect transition="in" filter="wipe(down)">
                                      <p:cBhvr>
                                        <p:cTn id="36" dur="5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fade">
                                      <p:cBhvr>
                                        <p:cTn id="41" dur="500"/>
                                        <p:tgtEl>
                                          <p:spTgt spid="18"/>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5"/>
                                        </p:tgtEl>
                                        <p:attrNameLst>
                                          <p:attrName>style.visibility</p:attrName>
                                        </p:attrNameLst>
                                      </p:cBhvr>
                                      <p:to>
                                        <p:strVal val="visible"/>
                                      </p:to>
                                    </p:set>
                                    <p:animEffect transition="in" filter="fade">
                                      <p:cBhvr>
                                        <p:cTn id="48" dur="500"/>
                                        <p:tgtEl>
                                          <p:spTgt spid="15"/>
                                        </p:tgtEl>
                                      </p:cBhvr>
                                    </p:animEffect>
                                  </p:childTnLst>
                                </p:cTn>
                              </p:par>
                              <p:par>
                                <p:cTn id="49" presetID="10" presetClass="entr" presetSubtype="0" fill="hold"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0" grpId="0"/>
      <p:bldP spid="14" grpId="0" animBg="1"/>
      <p:bldP spid="2" grpId="0" animBg="1"/>
      <p:bldP spid="19" grpId="0"/>
      <p:bldP spid="1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 name="矩形 5"/>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4" name="Text Box 9"/>
          <p:cNvSpPr txBox="1">
            <a:spLocks noChangeArrowheads="1"/>
          </p:cNvSpPr>
          <p:nvPr/>
        </p:nvSpPr>
        <p:spPr bwMode="auto">
          <a:xfrm>
            <a:off x="827087" y="188640"/>
            <a:ext cx="453700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5-8</a:t>
            </a:r>
            <a:r>
              <a:rPr kumimoji="1" lang="zh-CN" altLang="en-US" sz="2400" b="1">
                <a:solidFill>
                  <a:srgbClr val="F79646">
                    <a:lumMod val="50000"/>
                  </a:srgbClr>
                </a:solidFill>
                <a:latin typeface="Times New Roman" pitchFamily="18" charset="0"/>
                <a:cs typeface="Times New Roman" pitchFamily="18" charset="0"/>
              </a:rPr>
              <a:t>：电平触发型锁存器</a:t>
            </a:r>
            <a:endParaRPr kumimoji="1" lang="en-US" altLang="zh-CN" sz="22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043608" y="692696"/>
            <a:ext cx="7704856"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LATCH1 (CLK, D,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a:t>
            </a:r>
          </a:p>
          <a:p>
            <a:pPr eaLnBrk="0" hangingPunct="0"/>
            <a:r>
              <a:rPr kumimoji="1" lang="en-US" altLang="zh-CN" sz="2000" b="1">
                <a:solidFill>
                  <a:srgbClr val="000000"/>
                </a:solidFill>
                <a:latin typeface="Times New Roman" pitchFamily="18" charset="0"/>
                <a:cs typeface="Times New Roman" pitchFamily="18" charset="0"/>
              </a:rPr>
              <a:t>    input CLK, D;</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always @ (D or CLK)</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if  (CLK)  Q &lt;= D;  </a:t>
            </a:r>
          </a:p>
          <a:p>
            <a:pPr eaLnBrk="0" fontAlgn="base" hangingPunct="0">
              <a:spcAft>
                <a:spcPct val="0"/>
              </a:spcAft>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7" name="矩形 6"/>
          <p:cNvSpPr>
            <a:spLocks noChangeArrowheads="1"/>
          </p:cNvSpPr>
          <p:nvPr/>
        </p:nvSpPr>
        <p:spPr bwMode="auto">
          <a:xfrm>
            <a:off x="1259633" y="3068960"/>
            <a:ext cx="7560840" cy="359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anose="05000000000000000000" pitchFamily="2" charset="2"/>
              <a:buChar char="Ø"/>
            </a:pPr>
            <a:r>
              <a:rPr lang="en-US" altLang="zh-CN" sz="2200" b="1">
                <a:latin typeface="Times New Roman" pitchFamily="18" charset="0"/>
                <a:cs typeface="Times New Roman" pitchFamily="18" charset="0"/>
              </a:rPr>
              <a:t>CLK</a:t>
            </a:r>
            <a:r>
              <a:rPr lang="zh-CN" altLang="en-US" sz="2200" b="1">
                <a:latin typeface="Times New Roman" pitchFamily="18" charset="0"/>
                <a:cs typeface="Times New Roman" pitchFamily="18" charset="0"/>
              </a:rPr>
              <a:t>和</a:t>
            </a:r>
            <a:r>
              <a:rPr lang="en-US" altLang="zh-CN" sz="2200" b="1">
                <a:latin typeface="Times New Roman" pitchFamily="18" charset="0"/>
                <a:cs typeface="Times New Roman" pitchFamily="18" charset="0"/>
              </a:rPr>
              <a:t>D</a:t>
            </a:r>
            <a:r>
              <a:rPr lang="zh-CN" altLang="en-US" sz="2200" b="1">
                <a:latin typeface="Times New Roman" pitchFamily="18" charset="0"/>
                <a:cs typeface="Times New Roman" pitchFamily="18" charset="0"/>
              </a:rPr>
              <a:t>任何一个发生变化时，执行</a:t>
            </a:r>
            <a:r>
              <a:rPr lang="en-US" altLang="zh-CN" sz="2200" b="1">
                <a:latin typeface="Times New Roman" pitchFamily="18" charset="0"/>
                <a:cs typeface="Times New Roman" pitchFamily="18" charset="0"/>
              </a:rPr>
              <a:t>always</a:t>
            </a:r>
            <a:r>
              <a:rPr lang="zh-CN" altLang="en-US" sz="2200" b="1">
                <a:latin typeface="Times New Roman" pitchFamily="18" charset="0"/>
                <a:cs typeface="Times New Roman" pitchFamily="18" charset="0"/>
              </a:rPr>
              <a:t>结构中的</a:t>
            </a:r>
            <a:r>
              <a:rPr lang="en-US" altLang="zh-CN" sz="2200" b="1">
                <a:latin typeface="Times New Roman" pitchFamily="18" charset="0"/>
                <a:cs typeface="Times New Roman" pitchFamily="18" charset="0"/>
              </a:rPr>
              <a:t>if</a:t>
            </a:r>
            <a:r>
              <a:rPr lang="zh-CN" altLang="en-US" sz="2200" b="1">
                <a:latin typeface="Times New Roman" pitchFamily="18" charset="0"/>
                <a:cs typeface="Times New Roman" pitchFamily="18" charset="0"/>
              </a:rPr>
              <a:t>语句。</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en-US" altLang="zh-CN" sz="2200" b="1">
                <a:latin typeface="Times New Roman" pitchFamily="18" charset="0"/>
                <a:cs typeface="Times New Roman" pitchFamily="18" charset="0"/>
              </a:rPr>
              <a:t>if</a:t>
            </a:r>
            <a:r>
              <a:rPr lang="zh-CN" altLang="en-US" sz="2200" b="1">
                <a:latin typeface="Times New Roman" pitchFamily="18" charset="0"/>
                <a:cs typeface="Times New Roman" pitchFamily="18" charset="0"/>
              </a:rPr>
              <a:t>语句未包含所有可能情况，即当</a:t>
            </a:r>
            <a:r>
              <a:rPr lang="en-US" altLang="zh-CN" sz="2200" b="1">
                <a:latin typeface="Times New Roman" pitchFamily="18" charset="0"/>
                <a:cs typeface="Times New Roman" pitchFamily="18" charset="0"/>
              </a:rPr>
              <a:t>D</a:t>
            </a:r>
            <a:r>
              <a:rPr lang="zh-CN" altLang="en-US" sz="2200" b="1">
                <a:latin typeface="Times New Roman" pitchFamily="18" charset="0"/>
                <a:cs typeface="Times New Roman" pitchFamily="18" charset="0"/>
              </a:rPr>
              <a:t>发生变化但</a:t>
            </a:r>
            <a:r>
              <a:rPr lang="en-US" altLang="zh-CN" sz="2200" b="1">
                <a:latin typeface="Times New Roman" pitchFamily="18" charset="0"/>
                <a:cs typeface="Times New Roman" pitchFamily="18" charset="0"/>
              </a:rPr>
              <a:t>CLK</a:t>
            </a:r>
            <a:r>
              <a:rPr lang="zh-CN" altLang="en-US" sz="2200" b="1">
                <a:latin typeface="Times New Roman" pitchFamily="18" charset="0"/>
                <a:cs typeface="Times New Roman" pitchFamily="18" charset="0"/>
              </a:rPr>
              <a:t>保持为</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或</a:t>
            </a:r>
            <a:r>
              <a:rPr lang="en-US" altLang="zh-CN" sz="2200" b="1">
                <a:latin typeface="Times New Roman" pitchFamily="18" charset="0"/>
                <a:cs typeface="Times New Roman" pitchFamily="18" charset="0"/>
              </a:rPr>
              <a:t>CLK</a:t>
            </a:r>
            <a:r>
              <a:rPr lang="zh-CN" altLang="en-US" sz="2200" b="1">
                <a:latin typeface="Times New Roman" pitchFamily="18" charset="0"/>
                <a:cs typeface="Times New Roman" pitchFamily="18" charset="0"/>
              </a:rPr>
              <a:t>从</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变为</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时，</a:t>
            </a:r>
            <a:r>
              <a:rPr lang="en-US" altLang="zh-CN" sz="2200" b="1">
                <a:latin typeface="Times New Roman" pitchFamily="18" charset="0"/>
                <a:cs typeface="Times New Roman" pitchFamily="18" charset="0"/>
              </a:rPr>
              <a:t>if</a:t>
            </a:r>
            <a:r>
              <a:rPr lang="zh-CN" altLang="en-US" sz="2200" b="1">
                <a:latin typeface="Times New Roman" pitchFamily="18" charset="0"/>
                <a:cs typeface="Times New Roman" pitchFamily="18" charset="0"/>
              </a:rPr>
              <a:t>语句不满足</a:t>
            </a:r>
            <a:r>
              <a:rPr lang="en-US" altLang="zh-CN" sz="2200" b="1">
                <a:latin typeface="Times New Roman" pitchFamily="18" charset="0"/>
                <a:cs typeface="Times New Roman" pitchFamily="18" charset="0"/>
              </a:rPr>
              <a:t>CLK==1</a:t>
            </a:r>
            <a:r>
              <a:rPr lang="zh-CN" altLang="en-US" sz="2200" b="1">
                <a:latin typeface="Times New Roman" pitchFamily="18" charset="0"/>
                <a:cs typeface="Times New Roman" pitchFamily="18" charset="0"/>
              </a:rPr>
              <a:t>的条件，跳过后面的赋值语句</a:t>
            </a:r>
            <a:r>
              <a:rPr lang="en-US" altLang="zh-CN" sz="2200" b="1">
                <a:latin typeface="Times New Roman" pitchFamily="18" charset="0"/>
                <a:cs typeface="Times New Roman" pitchFamily="18" charset="0"/>
              </a:rPr>
              <a:t>Q&lt;=D</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Q</a:t>
            </a:r>
            <a:r>
              <a:rPr lang="zh-CN" altLang="en-US" sz="2200" b="1">
                <a:latin typeface="Times New Roman" pitchFamily="18" charset="0"/>
                <a:cs typeface="Times New Roman" pitchFamily="18" charset="0"/>
              </a:rPr>
              <a:t>保持原值。这是一个不完整的条件语句，它起到了不满足条件时，即使输入改变，输出仍保持原值的作用。</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对于数字电路来说，当输入改变后试图保持一个值不变，就意味着引入了具有存储功能的元件（时序元件）。</a:t>
            </a:r>
            <a:endParaRPr lang="en-US" altLang="zh-CN" sz="2200" b="1">
              <a:latin typeface="Times New Roman" pitchFamily="18" charset="0"/>
              <a:cs typeface="Times New Roman" pitchFamily="18" charset="0"/>
            </a:endParaRPr>
          </a:p>
        </p:txBody>
      </p:sp>
      <p:cxnSp>
        <p:nvCxnSpPr>
          <p:cNvPr id="8" name="直接连接符 7"/>
          <p:cNvCxnSpPr/>
          <p:nvPr/>
        </p:nvCxnSpPr>
        <p:spPr>
          <a:xfrm>
            <a:off x="2572036" y="2276872"/>
            <a:ext cx="113586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588568" y="2592000"/>
            <a:ext cx="2047328"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11</a:t>
            </a:fld>
            <a:endParaRPr lang="zh-CN" altLang="en-US"/>
          </a:p>
        </p:txBody>
      </p:sp>
    </p:spTree>
    <p:extLst>
      <p:ext uri="{BB962C8B-B14F-4D97-AF65-F5344CB8AC3E}">
        <p14:creationId xmlns:p14="http://schemas.microsoft.com/office/powerpoint/2010/main" val="617777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left)">
                                      <p:cBhvr>
                                        <p:cTn id="15" dur="1000"/>
                                        <p:tgtEl>
                                          <p:spTgt spid="8"/>
                                        </p:tgtEl>
                                      </p:cBhvr>
                                    </p:animEffect>
                                  </p:childTnLst>
                                </p:cTn>
                              </p:par>
                            </p:childTnLst>
                          </p:cTn>
                        </p:par>
                        <p:par>
                          <p:cTn id="16" fill="hold">
                            <p:stCondLst>
                              <p:cond delay="1000"/>
                            </p:stCondLst>
                            <p:childTnLst>
                              <p:par>
                                <p:cTn id="17" presetID="9" presetClass="entr" presetSubtype="0" fill="hold" nodeType="afterEffect">
                                  <p:stCondLst>
                                    <p:cond delay="0"/>
                                  </p:stCondLst>
                                  <p:childTnLst>
                                    <p:set>
                                      <p:cBhvr>
                                        <p:cTn id="18" dur="1" fill="hold">
                                          <p:stCondLst>
                                            <p:cond delay="0"/>
                                          </p:stCondLst>
                                        </p:cTn>
                                        <p:tgtEl>
                                          <p:spTgt spid="7">
                                            <p:txEl>
                                              <p:pRg st="0" end="0"/>
                                            </p:txEl>
                                          </p:spTgt>
                                        </p:tgtEl>
                                        <p:attrNameLst>
                                          <p:attrName>style.visibility</p:attrName>
                                        </p:attrNameLst>
                                      </p:cBhvr>
                                      <p:to>
                                        <p:strVal val="visible"/>
                                      </p:to>
                                    </p:set>
                                    <p:animEffect transition="in" filter="dissolve">
                                      <p:cBhvr>
                                        <p:cTn id="19" dur="500"/>
                                        <p:tgtEl>
                                          <p:spTgt spid="7">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1000"/>
                                        <p:tgtEl>
                                          <p:spTgt spid="9"/>
                                        </p:tgtEl>
                                      </p:cBhvr>
                                    </p:animEffect>
                                  </p:childTnLst>
                                </p:cTn>
                              </p:par>
                            </p:childTnLst>
                          </p:cTn>
                        </p:par>
                        <p:par>
                          <p:cTn id="25" fill="hold">
                            <p:stCondLst>
                              <p:cond delay="1000"/>
                            </p:stCondLst>
                            <p:childTnLst>
                              <p:par>
                                <p:cTn id="26" presetID="9" presetClass="entr" presetSubtype="0" fill="hold" nodeType="afterEffect">
                                  <p:stCondLst>
                                    <p:cond delay="0"/>
                                  </p:stCondLst>
                                  <p:childTnLst>
                                    <p:set>
                                      <p:cBhvr>
                                        <p:cTn id="27" dur="1" fill="hold">
                                          <p:stCondLst>
                                            <p:cond delay="0"/>
                                          </p:stCondLst>
                                        </p:cTn>
                                        <p:tgtEl>
                                          <p:spTgt spid="7">
                                            <p:txEl>
                                              <p:pRg st="1" end="1"/>
                                            </p:txEl>
                                          </p:spTgt>
                                        </p:tgtEl>
                                        <p:attrNameLst>
                                          <p:attrName>style.visibility</p:attrName>
                                        </p:attrNameLst>
                                      </p:cBhvr>
                                      <p:to>
                                        <p:strVal val="visible"/>
                                      </p:to>
                                    </p:set>
                                    <p:animEffect transition="in" filter="dissolve">
                                      <p:cBhvr>
                                        <p:cTn id="28" dur="500"/>
                                        <p:tgtEl>
                                          <p:spTgt spid="7">
                                            <p:txEl>
                                              <p:pRg st="1" end="1"/>
                                            </p:txEl>
                                          </p:spTgt>
                                        </p:tgtEl>
                                      </p:cBhvr>
                                    </p:animEffect>
                                  </p:childTnLst>
                                </p:cTn>
                              </p:par>
                            </p:childTnLst>
                          </p:cTn>
                        </p:par>
                        <p:par>
                          <p:cTn id="29" fill="hold">
                            <p:stCondLst>
                              <p:cond delay="1500"/>
                            </p:stCondLst>
                            <p:childTnLst>
                              <p:par>
                                <p:cTn id="30" presetID="9" presetClass="entr" presetSubtype="0" fill="hold" nodeType="afterEffect">
                                  <p:stCondLst>
                                    <p:cond delay="0"/>
                                  </p:stCondLst>
                                  <p:childTnLst>
                                    <p:set>
                                      <p:cBhvr>
                                        <p:cTn id="31" dur="1" fill="hold">
                                          <p:stCondLst>
                                            <p:cond delay="0"/>
                                          </p:stCondLst>
                                        </p:cTn>
                                        <p:tgtEl>
                                          <p:spTgt spid="7">
                                            <p:txEl>
                                              <p:pRg st="2" end="2"/>
                                            </p:txEl>
                                          </p:spTgt>
                                        </p:tgtEl>
                                        <p:attrNameLst>
                                          <p:attrName>style.visibility</p:attrName>
                                        </p:attrNameLst>
                                      </p:cBhvr>
                                      <p:to>
                                        <p:strVal val="visible"/>
                                      </p:to>
                                    </p:set>
                                    <p:animEffect transition="in" filter="dissolve">
                                      <p:cBhvr>
                                        <p:cTn id="32"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259633" y="1073947"/>
            <a:ext cx="7560840" cy="33270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600" b="1">
                <a:solidFill>
                  <a:srgbClr val="0000FF"/>
                </a:solidFill>
                <a:latin typeface="Times New Roman" pitchFamily="18" charset="0"/>
                <a:cs typeface="Times New Roman" pitchFamily="18" charset="0"/>
              </a:rPr>
              <a:t>边沿触发</a:t>
            </a:r>
            <a:r>
              <a:rPr lang="zh-CN" altLang="en-US" sz="2600" b="1">
                <a:latin typeface="Times New Roman" pitchFamily="18" charset="0"/>
                <a:cs typeface="Times New Roman" pitchFamily="18" charset="0"/>
              </a:rPr>
              <a:t>时序元件：采用</a:t>
            </a:r>
            <a:r>
              <a:rPr lang="en-US" altLang="zh-CN" sz="2600" b="1" err="1">
                <a:solidFill>
                  <a:srgbClr val="FF0000"/>
                </a:solidFill>
                <a:latin typeface="Times New Roman" pitchFamily="18" charset="0"/>
                <a:cs typeface="Times New Roman" pitchFamily="18" charset="0"/>
              </a:rPr>
              <a:t>posedge</a:t>
            </a:r>
            <a:r>
              <a:rPr lang="zh-CN" altLang="en-US" sz="2600" b="1">
                <a:latin typeface="Times New Roman" pitchFamily="18" charset="0"/>
                <a:cs typeface="Times New Roman" pitchFamily="18" charset="0"/>
              </a:rPr>
              <a:t>或</a:t>
            </a:r>
            <a:r>
              <a:rPr lang="en-US" altLang="zh-CN" sz="2600" b="1" err="1">
                <a:solidFill>
                  <a:srgbClr val="FF0000"/>
                </a:solidFill>
                <a:latin typeface="Times New Roman" pitchFamily="18" charset="0"/>
                <a:cs typeface="Times New Roman" pitchFamily="18" charset="0"/>
              </a:rPr>
              <a:t>negedge</a:t>
            </a:r>
            <a:r>
              <a:rPr lang="zh-CN" altLang="en-US" sz="2600" b="1">
                <a:latin typeface="Times New Roman" pitchFamily="18" charset="0"/>
                <a:cs typeface="Times New Roman" pitchFamily="18" charset="0"/>
              </a:rPr>
              <a:t>。</a:t>
            </a:r>
            <a:endParaRPr lang="en-US" altLang="zh-CN" sz="26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600" b="1">
                <a:solidFill>
                  <a:srgbClr val="0000FF"/>
                </a:solidFill>
                <a:latin typeface="Times New Roman" pitchFamily="18" charset="0"/>
                <a:cs typeface="Times New Roman" pitchFamily="18" charset="0"/>
              </a:rPr>
              <a:t>电平触发</a:t>
            </a:r>
            <a:r>
              <a:rPr lang="zh-CN" altLang="en-US" sz="2600" b="1">
                <a:latin typeface="Times New Roman" pitchFamily="18" charset="0"/>
                <a:cs typeface="Times New Roman" pitchFamily="18" charset="0"/>
              </a:rPr>
              <a:t>时序元件：通过</a:t>
            </a:r>
            <a:r>
              <a:rPr lang="zh-CN" altLang="en-US" sz="2600" b="1">
                <a:solidFill>
                  <a:srgbClr val="FF0000"/>
                </a:solidFill>
                <a:latin typeface="Times New Roman" pitchFamily="18" charset="0"/>
                <a:cs typeface="Times New Roman" pitchFamily="18" charset="0"/>
              </a:rPr>
              <a:t>不完整的条件语句</a:t>
            </a:r>
            <a:r>
              <a:rPr lang="zh-CN" altLang="en-US" sz="2600" b="1">
                <a:latin typeface="Times New Roman" pitchFamily="18" charset="0"/>
                <a:cs typeface="Times New Roman" pitchFamily="18" charset="0"/>
              </a:rPr>
              <a:t>。</a:t>
            </a:r>
            <a:endParaRPr lang="en-US" altLang="zh-CN" sz="26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600" b="1">
                <a:latin typeface="Times New Roman" pitchFamily="18" charset="0"/>
                <a:cs typeface="Times New Roman" pitchFamily="18" charset="0"/>
              </a:rPr>
              <a:t>在</a:t>
            </a:r>
            <a:r>
              <a:rPr lang="en-US" altLang="zh-CN" sz="2600" b="1">
                <a:latin typeface="Times New Roman" pitchFamily="18" charset="0"/>
                <a:cs typeface="Times New Roman" pitchFamily="18" charset="0"/>
              </a:rPr>
              <a:t>FPGA</a:t>
            </a:r>
            <a:r>
              <a:rPr lang="zh-CN" altLang="en-US" sz="2600" b="1">
                <a:latin typeface="Times New Roman" pitchFamily="18" charset="0"/>
                <a:cs typeface="Times New Roman" pitchFamily="18" charset="0"/>
              </a:rPr>
              <a:t>中，综合器引入的锁存器在许多情况下不属于现成的基本时序模块，需用含反馈的组合电路构建。而</a:t>
            </a:r>
            <a:r>
              <a:rPr lang="en-US" altLang="zh-CN" sz="2600" b="1">
                <a:latin typeface="Times New Roman" pitchFamily="18" charset="0"/>
                <a:cs typeface="Times New Roman" pitchFamily="18" charset="0"/>
              </a:rPr>
              <a:t>D</a:t>
            </a:r>
            <a:r>
              <a:rPr lang="zh-CN" altLang="en-US" sz="2600" b="1">
                <a:latin typeface="Times New Roman" pitchFamily="18" charset="0"/>
                <a:cs typeface="Times New Roman" pitchFamily="18" charset="0"/>
              </a:rPr>
              <a:t>触发器是现成的基本时序模块，可直接调用。因此锁存器比</a:t>
            </a:r>
            <a:r>
              <a:rPr lang="en-US" altLang="zh-CN" sz="2600" b="1">
                <a:latin typeface="Times New Roman" pitchFamily="18" charset="0"/>
                <a:cs typeface="Times New Roman" pitchFamily="18" charset="0"/>
              </a:rPr>
              <a:t>D</a:t>
            </a:r>
            <a:r>
              <a:rPr lang="zh-CN" altLang="en-US" sz="2600" b="1">
                <a:latin typeface="Times New Roman" pitchFamily="18" charset="0"/>
                <a:cs typeface="Times New Roman" pitchFamily="18" charset="0"/>
              </a:rPr>
              <a:t>触发器要额外耗费组合逻辑资源。</a:t>
            </a:r>
            <a:endParaRPr lang="en-US" altLang="zh-CN" sz="2600" b="1">
              <a:latin typeface="Times New Roman" pitchFamily="18" charset="0"/>
              <a:cs typeface="Times New Roman" pitchFamily="18" charset="0"/>
            </a:endParaRPr>
          </a:p>
        </p:txBody>
      </p:sp>
      <p:sp>
        <p:nvSpPr>
          <p:cNvPr id="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12</a:t>
            </a:fld>
            <a:endParaRPr lang="zh-CN" altLang="en-US"/>
          </a:p>
        </p:txBody>
      </p:sp>
    </p:spTree>
    <p:extLst>
      <p:ext uri="{BB962C8B-B14F-4D97-AF65-F5344CB8AC3E}">
        <p14:creationId xmlns:p14="http://schemas.microsoft.com/office/powerpoint/2010/main" val="426531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par>
                                <p:cTn id="8" presetID="9"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dissolve">
                                      <p:cBhvr>
                                        <p:cTn id="10" dur="500"/>
                                        <p:tgtEl>
                                          <p:spTgt spid="7">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animEffect transition="in" filter="dissolve">
                                      <p:cBhvr>
                                        <p:cTn id="15"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043607" y="260648"/>
            <a:ext cx="7515839"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§5.1.5 </a:t>
            </a:r>
            <a:r>
              <a:rPr lang="zh-CN" altLang="en-US" sz="3000" b="1" dirty="0">
                <a:solidFill>
                  <a:srgbClr val="000000"/>
                </a:solidFill>
                <a:latin typeface="Times New Roman" pitchFamily="18" charset="0"/>
                <a:cs typeface="Times New Roman" pitchFamily="18" charset="0"/>
              </a:rPr>
              <a:t>含清</a:t>
            </a:r>
            <a:r>
              <a:rPr lang="en-US" altLang="zh-CN" sz="3000" b="1" dirty="0">
                <a:solidFill>
                  <a:srgbClr val="000000"/>
                </a:solidFill>
                <a:latin typeface="Times New Roman" pitchFamily="18" charset="0"/>
                <a:cs typeface="Times New Roman" pitchFamily="18" charset="0"/>
              </a:rPr>
              <a:t>0</a:t>
            </a:r>
            <a:r>
              <a:rPr lang="zh-CN" altLang="en-US" sz="3000" b="1" dirty="0">
                <a:solidFill>
                  <a:srgbClr val="000000"/>
                </a:solidFill>
                <a:latin typeface="Times New Roman" pitchFamily="18" charset="0"/>
                <a:cs typeface="Times New Roman" pitchFamily="18" charset="0"/>
              </a:rPr>
              <a:t>控制的锁存器</a:t>
            </a:r>
          </a:p>
        </p:txBody>
      </p:sp>
      <p:sp>
        <p:nvSpPr>
          <p:cNvPr id="9" name="Rectangle 3"/>
          <p:cNvSpPr>
            <a:spLocks noChangeArrowheads="1"/>
          </p:cNvSpPr>
          <p:nvPr/>
        </p:nvSpPr>
        <p:spPr bwMode="auto">
          <a:xfrm>
            <a:off x="1619672" y="1501848"/>
            <a:ext cx="1728192" cy="741806"/>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含异步清</a:t>
            </a:r>
            <a:r>
              <a:rPr lang="en-US" altLang="zh-CN" sz="2000" b="1">
                <a:latin typeface="Times New Roman" panose="02020603050405020304" pitchFamily="18" charset="0"/>
                <a:cs typeface="Times New Roman" panose="02020603050405020304" pitchFamily="18" charset="0"/>
              </a:rPr>
              <a:t>0</a:t>
            </a:r>
            <a:r>
              <a:rPr lang="zh-CN" altLang="en-US" sz="2000" b="1">
                <a:latin typeface="Times New Roman" panose="02020603050405020304" pitchFamily="18" charset="0"/>
                <a:cs typeface="Times New Roman" panose="02020603050405020304" pitchFamily="18" charset="0"/>
              </a:rPr>
              <a:t>的锁存器</a:t>
            </a:r>
          </a:p>
        </p:txBody>
      </p:sp>
      <p:pic>
        <p:nvPicPr>
          <p:cNvPr id="12"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b="25180"/>
          <a:stretch/>
        </p:blipFill>
        <p:spPr bwMode="auto">
          <a:xfrm>
            <a:off x="3779912" y="1124744"/>
            <a:ext cx="4184858" cy="1496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9"/>
          <p:cNvPicPr>
            <a:picLocks noChangeAspect="1" noChangeArrowheads="1"/>
          </p:cNvPicPr>
          <p:nvPr/>
        </p:nvPicPr>
        <p:blipFill rotWithShape="1">
          <a:blip r:embed="rId5">
            <a:extLst>
              <a:ext uri="{28A0092B-C50C-407E-A947-70E740481C1C}">
                <a14:useLocalDpi xmlns:a14="http://schemas.microsoft.com/office/drawing/2010/main" val="0"/>
              </a:ext>
            </a:extLst>
          </a:blip>
          <a:srcRect b="22868"/>
          <a:stretch/>
        </p:blipFill>
        <p:spPr bwMode="auto">
          <a:xfrm>
            <a:off x="1146525" y="2708920"/>
            <a:ext cx="5585715" cy="1707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3"/>
          <p:cNvSpPr>
            <a:spLocks noChangeArrowheads="1"/>
          </p:cNvSpPr>
          <p:nvPr/>
        </p:nvSpPr>
        <p:spPr bwMode="auto">
          <a:xfrm>
            <a:off x="6804248" y="3178163"/>
            <a:ext cx="2088233"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含异步清</a:t>
            </a:r>
            <a:r>
              <a:rPr lang="en-US" altLang="zh-CN" sz="2000" b="1">
                <a:latin typeface="Times New Roman" panose="02020603050405020304" pitchFamily="18" charset="0"/>
                <a:cs typeface="Times New Roman" panose="02020603050405020304" pitchFamily="18" charset="0"/>
              </a:rPr>
              <a:t>0</a:t>
            </a:r>
            <a:r>
              <a:rPr lang="zh-CN" altLang="en-US" sz="2000" b="1">
                <a:latin typeface="Times New Roman" panose="02020603050405020304" pitchFamily="18" charset="0"/>
                <a:cs typeface="Times New Roman" panose="02020603050405020304" pitchFamily="18" charset="0"/>
              </a:rPr>
              <a:t>的锁存器逻辑电路</a:t>
            </a:r>
          </a:p>
        </p:txBody>
      </p:sp>
      <p:pic>
        <p:nvPicPr>
          <p:cNvPr id="15"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4778" t="49596" r="53450" b="15080"/>
          <a:stretch/>
        </p:blipFill>
        <p:spPr bwMode="auto">
          <a:xfrm>
            <a:off x="3205415" y="4581128"/>
            <a:ext cx="5399033" cy="1604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Rectangle 3"/>
          <p:cNvSpPr>
            <a:spLocks noChangeArrowheads="1"/>
          </p:cNvSpPr>
          <p:nvPr/>
        </p:nvSpPr>
        <p:spPr bwMode="auto">
          <a:xfrm>
            <a:off x="1439651" y="4949865"/>
            <a:ext cx="1476165" cy="1107996"/>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含异步清</a:t>
            </a:r>
            <a:r>
              <a:rPr lang="en-US" altLang="zh-CN" sz="2000" b="1">
                <a:latin typeface="Times New Roman" panose="02020603050405020304" pitchFamily="18" charset="0"/>
                <a:cs typeface="Times New Roman" panose="02020603050405020304" pitchFamily="18" charset="0"/>
              </a:rPr>
              <a:t>0</a:t>
            </a:r>
            <a:r>
              <a:rPr lang="zh-CN" altLang="en-US" sz="2000" b="1">
                <a:latin typeface="Times New Roman" panose="02020603050405020304" pitchFamily="18" charset="0"/>
                <a:cs typeface="Times New Roman" panose="02020603050405020304" pitchFamily="18" charset="0"/>
              </a:rPr>
              <a:t>的锁存器的时序图</a:t>
            </a:r>
          </a:p>
        </p:txBody>
      </p:sp>
      <p:sp>
        <p:nvSpPr>
          <p:cNvPr id="2" name="椭圆 1"/>
          <p:cNvSpPr/>
          <p:nvPr/>
        </p:nvSpPr>
        <p:spPr>
          <a:xfrm>
            <a:off x="3205415" y="5085184"/>
            <a:ext cx="574497" cy="346671"/>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4572000" y="4581128"/>
            <a:ext cx="229526" cy="1604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p:cNvSpPr/>
          <p:nvPr/>
        </p:nvSpPr>
        <p:spPr>
          <a:xfrm>
            <a:off x="5436096" y="4581128"/>
            <a:ext cx="229526" cy="1604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7618838" y="4581128"/>
            <a:ext cx="229526" cy="160444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13</a:t>
            </a:fld>
            <a:endParaRPr lang="zh-CN" altLang="en-US"/>
          </a:p>
        </p:txBody>
      </p:sp>
    </p:spTree>
    <p:extLst>
      <p:ext uri="{BB962C8B-B14F-4D97-AF65-F5344CB8AC3E}">
        <p14:creationId xmlns:p14="http://schemas.microsoft.com/office/powerpoint/2010/main" val="20801481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2"/>
                                        </p:tgtEl>
                                        <p:attrNameLst>
                                          <p:attrName>style.visibility</p:attrName>
                                        </p:attrNameLst>
                                      </p:cBhvr>
                                      <p:to>
                                        <p:strVal val="visible"/>
                                      </p:to>
                                    </p:set>
                                    <p:animEffect transition="in" filter="fade">
                                      <p:cBhvr>
                                        <p:cTn id="14" dur="500"/>
                                        <p:tgtEl>
                                          <p:spTgt spid="1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1000"/>
                                        <p:tgtEl>
                                          <p:spTgt spid="13"/>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1000"/>
                                        <p:tgtEl>
                                          <p:spTgt spid="14"/>
                                        </p:tgtEl>
                                      </p:cBhvr>
                                    </p:animEffect>
                                  </p:childTnLst>
                                </p:cTn>
                              </p:par>
                            </p:childTnLst>
                          </p:cTn>
                        </p:par>
                        <p:par>
                          <p:cTn id="26" fill="hold">
                            <p:stCondLst>
                              <p:cond delay="1000"/>
                            </p:stCondLst>
                            <p:childTnLst>
                              <p:par>
                                <p:cTn id="27" presetID="10" presetClass="entr" presetSubtype="0" fill="hold" nodeType="after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childTnLst>
                          </p:cTn>
                        </p:par>
                        <p:par>
                          <p:cTn id="33" fill="hold">
                            <p:stCondLst>
                              <p:cond delay="1500"/>
                            </p:stCondLst>
                            <p:childTnLst>
                              <p:par>
                                <p:cTn id="34" presetID="21" presetClass="entr" presetSubtype="1" fill="hold" grpId="0" nodeType="afterEffect">
                                  <p:stCondLst>
                                    <p:cond delay="0"/>
                                  </p:stCondLst>
                                  <p:childTnLst>
                                    <p:set>
                                      <p:cBhvr>
                                        <p:cTn id="35" dur="1" fill="hold">
                                          <p:stCondLst>
                                            <p:cond delay="0"/>
                                          </p:stCondLst>
                                        </p:cTn>
                                        <p:tgtEl>
                                          <p:spTgt spid="2"/>
                                        </p:tgtEl>
                                        <p:attrNameLst>
                                          <p:attrName>style.visibility</p:attrName>
                                        </p:attrNameLst>
                                      </p:cBhvr>
                                      <p:to>
                                        <p:strVal val="visible"/>
                                      </p:to>
                                    </p:set>
                                    <p:animEffect transition="in" filter="wheel(1)">
                                      <p:cBhvr>
                                        <p:cTn id="36" dur="1000"/>
                                        <p:tgtEl>
                                          <p:spTgt spid="2"/>
                                        </p:tgtEl>
                                      </p:cBhvr>
                                    </p:animEffect>
                                  </p:childTnLst>
                                </p:cTn>
                              </p:par>
                            </p:childTnLst>
                          </p:cTn>
                        </p:par>
                        <p:par>
                          <p:cTn id="37" fill="hold">
                            <p:stCondLst>
                              <p:cond delay="2500"/>
                            </p:stCondLst>
                            <p:childTnLst>
                              <p:par>
                                <p:cTn id="38" presetID="21" presetClass="entr" presetSubtype="1" fill="hold" grpId="0" nodeType="afterEffect">
                                  <p:stCondLst>
                                    <p:cond delay="0"/>
                                  </p:stCondLst>
                                  <p:childTnLst>
                                    <p:set>
                                      <p:cBhvr>
                                        <p:cTn id="39" dur="1" fill="hold">
                                          <p:stCondLst>
                                            <p:cond delay="0"/>
                                          </p:stCondLst>
                                        </p:cTn>
                                        <p:tgtEl>
                                          <p:spTgt spid="3"/>
                                        </p:tgtEl>
                                        <p:attrNameLst>
                                          <p:attrName>style.visibility</p:attrName>
                                        </p:attrNameLst>
                                      </p:cBhvr>
                                      <p:to>
                                        <p:strVal val="visible"/>
                                      </p:to>
                                    </p:set>
                                    <p:animEffect transition="in" filter="wheel(1)">
                                      <p:cBhvr>
                                        <p:cTn id="40" dur="2000"/>
                                        <p:tgtEl>
                                          <p:spTgt spid="3"/>
                                        </p:tgtEl>
                                      </p:cBhvr>
                                    </p:animEffect>
                                  </p:childTnLst>
                                </p:cTn>
                              </p:par>
                              <p:par>
                                <p:cTn id="41" presetID="21" presetClass="entr" presetSubtype="1"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animEffect transition="in" filter="wheel(1)">
                                      <p:cBhvr>
                                        <p:cTn id="43" dur="2000"/>
                                        <p:tgtEl>
                                          <p:spTgt spid="17"/>
                                        </p:tgtEl>
                                      </p:cBhvr>
                                    </p:animEffect>
                                  </p:childTnLst>
                                </p:cTn>
                              </p:par>
                              <p:par>
                                <p:cTn id="44" presetID="21" presetClass="entr" presetSubtype="1" fill="hold" grpId="0" nodeType="withEffect">
                                  <p:stCondLst>
                                    <p:cond delay="0"/>
                                  </p:stCondLst>
                                  <p:childTnLst>
                                    <p:set>
                                      <p:cBhvr>
                                        <p:cTn id="45" dur="1" fill="hold">
                                          <p:stCondLst>
                                            <p:cond delay="0"/>
                                          </p:stCondLst>
                                        </p:cTn>
                                        <p:tgtEl>
                                          <p:spTgt spid="18"/>
                                        </p:tgtEl>
                                        <p:attrNameLst>
                                          <p:attrName>style.visibility</p:attrName>
                                        </p:attrNameLst>
                                      </p:cBhvr>
                                      <p:to>
                                        <p:strVal val="visible"/>
                                      </p:to>
                                    </p:set>
                                    <p:animEffect transition="in" filter="wheel(1)">
                                      <p:cBhvr>
                                        <p:cTn id="46" dur="20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4" grpId="0" animBg="1"/>
      <p:bldP spid="16" grpId="0" animBg="1"/>
      <p:bldP spid="2" grpId="0" animBg="1"/>
      <p:bldP spid="3" grpId="0" animBg="1"/>
      <p:bldP spid="17" grpId="0" animBg="1"/>
      <p:bldP spid="1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7" y="476672"/>
            <a:ext cx="7921377"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5-9</a:t>
            </a:r>
            <a:r>
              <a:rPr kumimoji="1" lang="zh-CN" altLang="en-US" sz="2400" b="1">
                <a:solidFill>
                  <a:srgbClr val="F79646">
                    <a:lumMod val="50000"/>
                  </a:srgbClr>
                </a:solidFill>
                <a:latin typeface="Times New Roman" pitchFamily="18" charset="0"/>
                <a:cs typeface="Times New Roman" pitchFamily="18" charset="0"/>
              </a:rPr>
              <a:t>：含异步清</a:t>
            </a:r>
            <a:r>
              <a:rPr kumimoji="1" lang="en-US" altLang="zh-CN" sz="2400" b="1">
                <a:solidFill>
                  <a:srgbClr val="F79646">
                    <a:lumMod val="50000"/>
                  </a:srgbClr>
                </a:solidFill>
                <a:latin typeface="Times New Roman" pitchFamily="18" charset="0"/>
                <a:cs typeface="Times New Roman" pitchFamily="18" charset="0"/>
              </a:rPr>
              <a:t>0</a:t>
            </a:r>
            <a:r>
              <a:rPr kumimoji="1" lang="zh-CN" altLang="en-US" sz="2400" b="1">
                <a:solidFill>
                  <a:srgbClr val="F79646">
                    <a:lumMod val="50000"/>
                  </a:srgbClr>
                </a:solidFill>
                <a:latin typeface="Times New Roman" pitchFamily="18" charset="0"/>
                <a:cs typeface="Times New Roman" pitchFamily="18" charset="0"/>
              </a:rPr>
              <a:t>的锁存器（采用连续赋值和条件操</a:t>
            </a:r>
            <a:r>
              <a:rPr kumimoji="1" lang="en-US" altLang="zh-CN" sz="24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作符）</a:t>
            </a:r>
            <a:endParaRPr kumimoji="1" lang="en-US" altLang="zh-CN" sz="22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043608" y="1509752"/>
            <a:ext cx="7704856"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LATCH3 (CLK, D, Q, RST);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a:t>
            </a:r>
          </a:p>
          <a:p>
            <a:pPr eaLnBrk="0" hangingPunct="0"/>
            <a:r>
              <a:rPr kumimoji="1" lang="en-US" altLang="zh-CN" sz="2000" b="1">
                <a:solidFill>
                  <a:srgbClr val="000000"/>
                </a:solidFill>
                <a:latin typeface="Times New Roman" pitchFamily="18" charset="0"/>
                <a:cs typeface="Times New Roman" pitchFamily="18" charset="0"/>
              </a:rPr>
              <a:t>    input CLK, D, RST;</a:t>
            </a:r>
          </a:p>
          <a:p>
            <a:pPr eaLnBrk="0" hangingPunct="0"/>
            <a:r>
              <a:rPr kumimoji="1" lang="en-US" altLang="zh-CN" sz="2000" b="1">
                <a:solidFill>
                  <a:srgbClr val="000000"/>
                </a:solidFill>
                <a:latin typeface="Times New Roman" pitchFamily="18" charset="0"/>
                <a:cs typeface="Times New Roman" pitchFamily="18" charset="0"/>
              </a:rPr>
              <a:t>    assign  Q=(!RST) ? 0 : (CLK ?  D :Q);</a:t>
            </a:r>
          </a:p>
          <a:p>
            <a:pPr eaLnBrk="0" fontAlgn="base" hangingPunct="0">
              <a:spcAft>
                <a:spcPct val="0"/>
              </a:spcAft>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6" name="Text Box 9"/>
          <p:cNvSpPr txBox="1">
            <a:spLocks noChangeArrowheads="1"/>
          </p:cNvSpPr>
          <p:nvPr/>
        </p:nvSpPr>
        <p:spPr bwMode="auto">
          <a:xfrm>
            <a:off x="827584" y="3431322"/>
            <a:ext cx="792137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5-10</a:t>
            </a:r>
            <a:r>
              <a:rPr kumimoji="1" lang="zh-CN" altLang="en-US" sz="2400" b="1">
                <a:solidFill>
                  <a:srgbClr val="F79646">
                    <a:lumMod val="50000"/>
                  </a:srgbClr>
                </a:solidFill>
                <a:latin typeface="Times New Roman" pitchFamily="18" charset="0"/>
                <a:cs typeface="Times New Roman" pitchFamily="18" charset="0"/>
              </a:rPr>
              <a:t>：含异步清</a:t>
            </a:r>
            <a:r>
              <a:rPr kumimoji="1" lang="en-US" altLang="zh-CN" sz="2400" b="1">
                <a:solidFill>
                  <a:srgbClr val="F79646">
                    <a:lumMod val="50000"/>
                  </a:srgbClr>
                </a:solidFill>
                <a:latin typeface="Times New Roman" pitchFamily="18" charset="0"/>
                <a:cs typeface="Times New Roman" pitchFamily="18" charset="0"/>
              </a:rPr>
              <a:t>0</a:t>
            </a:r>
            <a:r>
              <a:rPr kumimoji="1" lang="zh-CN" altLang="en-US" sz="2400" b="1">
                <a:solidFill>
                  <a:srgbClr val="F79646">
                    <a:lumMod val="50000"/>
                  </a:srgbClr>
                </a:solidFill>
                <a:latin typeface="Times New Roman" pitchFamily="18" charset="0"/>
                <a:cs typeface="Times New Roman" pitchFamily="18" charset="0"/>
              </a:rPr>
              <a:t>的锁存器（采用过程语句）</a:t>
            </a:r>
            <a:endParaRPr kumimoji="1" lang="en-US" altLang="zh-CN" sz="22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8" name="Text Box 9"/>
          <p:cNvSpPr txBox="1">
            <a:spLocks noChangeArrowheads="1"/>
          </p:cNvSpPr>
          <p:nvPr/>
        </p:nvSpPr>
        <p:spPr bwMode="auto">
          <a:xfrm>
            <a:off x="1044105" y="4005064"/>
            <a:ext cx="7704856"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LATCH3 (CLK, D, Q, RST);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a:t>
            </a:r>
          </a:p>
          <a:p>
            <a:pPr eaLnBrk="0" hangingPunct="0"/>
            <a:r>
              <a:rPr kumimoji="1" lang="en-US" altLang="zh-CN" sz="2000" b="1">
                <a:solidFill>
                  <a:srgbClr val="000000"/>
                </a:solidFill>
                <a:latin typeface="Times New Roman" pitchFamily="18" charset="0"/>
                <a:cs typeface="Times New Roman" pitchFamily="18" charset="0"/>
              </a:rPr>
              <a:t>    input CLK, D, RST;</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a:t>
            </a:r>
          </a:p>
          <a:p>
            <a:pPr eaLnBrk="0" hangingPunct="0"/>
            <a:r>
              <a:rPr kumimoji="1" lang="en-US" altLang="zh-CN" sz="2000" b="1">
                <a:solidFill>
                  <a:srgbClr val="000000"/>
                </a:solidFill>
                <a:latin typeface="Times New Roman" pitchFamily="18" charset="0"/>
                <a:cs typeface="Times New Roman" pitchFamily="18" charset="0"/>
              </a:rPr>
              <a:t>    always @ (D or CLK or RST)</a:t>
            </a:r>
          </a:p>
          <a:p>
            <a:pPr eaLnBrk="0" hangingPunct="0"/>
            <a:r>
              <a:rPr kumimoji="1" lang="en-US" altLang="zh-CN" sz="2000" b="1">
                <a:solidFill>
                  <a:srgbClr val="000000"/>
                </a:solidFill>
                <a:latin typeface="Times New Roman" pitchFamily="18" charset="0"/>
                <a:cs typeface="Times New Roman" pitchFamily="18" charset="0"/>
              </a:rPr>
              <a:t>	if (!RST)  Q&lt;=0;</a:t>
            </a:r>
          </a:p>
          <a:p>
            <a:pPr eaLnBrk="0" hangingPunct="0"/>
            <a:r>
              <a:rPr kumimoji="1" lang="en-US" altLang="zh-CN" sz="2000" b="1">
                <a:solidFill>
                  <a:srgbClr val="000000"/>
                </a:solidFill>
                <a:latin typeface="Times New Roman" pitchFamily="18" charset="0"/>
                <a:cs typeface="Times New Roman" pitchFamily="18" charset="0"/>
              </a:rPr>
              <a:t>       else if  (CLK)  Q&lt;=D;</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cxnSp>
        <p:nvCxnSpPr>
          <p:cNvPr id="7" name="直接连接符 6"/>
          <p:cNvCxnSpPr/>
          <p:nvPr/>
        </p:nvCxnSpPr>
        <p:spPr>
          <a:xfrm>
            <a:off x="3857453" y="2780928"/>
            <a:ext cx="1434627"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555776" y="2852936"/>
            <a:ext cx="273630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2555776" y="5589240"/>
            <a:ext cx="201899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339752" y="5877272"/>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375066" y="6237312"/>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3059832" y="3933056"/>
            <a:ext cx="100949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14</a:t>
            </a:fld>
            <a:endParaRPr lang="zh-CN" altLang="en-US"/>
          </a:p>
        </p:txBody>
      </p:sp>
    </p:spTree>
    <p:extLst>
      <p:ext uri="{BB962C8B-B14F-4D97-AF65-F5344CB8AC3E}">
        <p14:creationId xmlns:p14="http://schemas.microsoft.com/office/powerpoint/2010/main" val="27287722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fade">
                                      <p:cBhvr>
                                        <p:cTn id="10" dur="500"/>
                                        <p:tgtEl>
                                          <p:spTgt spid="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fade">
                                      <p:cBhvr>
                                        <p:cTn id="15" dur="500"/>
                                        <p:tgtEl>
                                          <p:spTgt spid="15"/>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wipe(left)">
                                      <p:cBhvr>
                                        <p:cTn id="20" dur="1000"/>
                                        <p:tgtEl>
                                          <p:spTgt spid="7"/>
                                        </p:tgtEl>
                                      </p:cBhvr>
                                    </p:animEffect>
                                  </p:childTnLst>
                                </p:cTn>
                              </p:par>
                            </p:childTnLst>
                          </p:cTn>
                        </p:par>
                        <p:par>
                          <p:cTn id="21" fill="hold">
                            <p:stCondLst>
                              <p:cond delay="1000"/>
                            </p:stCondLst>
                            <p:childTnLst>
                              <p:par>
                                <p:cTn id="22" presetID="22" presetClass="entr" presetSubtype="8" fill="hold" nodeType="after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wipe(left)">
                                      <p:cBhvr>
                                        <p:cTn id="24" dur="10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fade">
                                      <p:cBhvr>
                                        <p:cTn id="29" dur="500"/>
                                        <p:tgtEl>
                                          <p:spTgt spid="8"/>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wipe(left)">
                                      <p:cBhvr>
                                        <p:cTn id="34" dur="1000"/>
                                        <p:tgtEl>
                                          <p:spTgt spid="18"/>
                                        </p:tgtEl>
                                      </p:cBhvr>
                                    </p:animEffect>
                                  </p:childTnLst>
                                </p:cTn>
                              </p:par>
                            </p:childTnLst>
                          </p:cTn>
                        </p:par>
                        <p:par>
                          <p:cTn id="35" fill="hold">
                            <p:stCondLst>
                              <p:cond delay="1000"/>
                            </p:stCondLst>
                            <p:childTnLst>
                              <p:par>
                                <p:cTn id="36" presetID="22" presetClass="entr" presetSubtype="8" fill="hold" nodeType="after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wipe(left)">
                                      <p:cBhvr>
                                        <p:cTn id="38" dur="1000"/>
                                        <p:tgtEl>
                                          <p:spTgt spid="12"/>
                                        </p:tgtEl>
                                      </p:cBhvr>
                                    </p:animEffect>
                                  </p:childTnLst>
                                </p:cTn>
                              </p:par>
                            </p:childTnLst>
                          </p:cTn>
                        </p:par>
                        <p:par>
                          <p:cTn id="39" fill="hold">
                            <p:stCondLst>
                              <p:cond delay="2000"/>
                            </p:stCondLst>
                            <p:childTnLst>
                              <p:par>
                                <p:cTn id="40" presetID="22" presetClass="entr" presetSubtype="8" fill="hold" nodeType="after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1000"/>
                                        <p:tgtEl>
                                          <p:spTgt spid="16"/>
                                        </p:tgtEl>
                                      </p:cBhvr>
                                    </p:animEffect>
                                  </p:childTnLst>
                                </p:cTn>
                              </p:par>
                            </p:childTnLst>
                          </p:cTn>
                        </p:par>
                        <p:par>
                          <p:cTn id="43" fill="hold">
                            <p:stCondLst>
                              <p:cond delay="3000"/>
                            </p:stCondLst>
                            <p:childTnLst>
                              <p:par>
                                <p:cTn id="44" presetID="22" presetClass="entr" presetSubtype="8" fill="hold" nodeType="afterEffect">
                                  <p:stCondLst>
                                    <p:cond delay="0"/>
                                  </p:stCondLst>
                                  <p:childTnLst>
                                    <p:set>
                                      <p:cBhvr>
                                        <p:cTn id="45" dur="1" fill="hold">
                                          <p:stCondLst>
                                            <p:cond delay="0"/>
                                          </p:stCondLst>
                                        </p:cTn>
                                        <p:tgtEl>
                                          <p:spTgt spid="17"/>
                                        </p:tgtEl>
                                        <p:attrNameLst>
                                          <p:attrName>style.visibility</p:attrName>
                                        </p:attrNameLst>
                                      </p:cBhvr>
                                      <p:to>
                                        <p:strVal val="visible"/>
                                      </p:to>
                                    </p:set>
                                    <p:animEffect transition="in" filter="wipe(left)">
                                      <p:cBhvr>
                                        <p:cTn id="46"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6" grpId="0"/>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043607" y="260648"/>
            <a:ext cx="7515839"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§5.1.6 </a:t>
            </a:r>
            <a:r>
              <a:rPr lang="zh-CN" altLang="en-US" sz="3000" b="1" dirty="0">
                <a:solidFill>
                  <a:srgbClr val="000000"/>
                </a:solidFill>
                <a:latin typeface="Times New Roman" pitchFamily="18" charset="0"/>
                <a:cs typeface="Times New Roman" pitchFamily="18" charset="0"/>
              </a:rPr>
              <a:t>异步时序电路的</a:t>
            </a:r>
            <a:r>
              <a:rPr lang="en-US" altLang="zh-CN" sz="3000" b="1" dirty="0">
                <a:solidFill>
                  <a:srgbClr val="000000"/>
                </a:solidFill>
                <a:latin typeface="Times New Roman" pitchFamily="18" charset="0"/>
                <a:cs typeface="Times New Roman" pitchFamily="18" charset="0"/>
              </a:rPr>
              <a:t>Verilog</a:t>
            </a:r>
            <a:r>
              <a:rPr lang="zh-CN" altLang="en-US" sz="3000" b="1" dirty="0">
                <a:solidFill>
                  <a:srgbClr val="000000"/>
                </a:solidFill>
                <a:latin typeface="Times New Roman" pitchFamily="18" charset="0"/>
                <a:cs typeface="Times New Roman" pitchFamily="18" charset="0"/>
              </a:rPr>
              <a:t>表述特点</a:t>
            </a:r>
          </a:p>
        </p:txBody>
      </p:sp>
      <p:sp>
        <p:nvSpPr>
          <p:cNvPr id="10" name="矩形 9"/>
          <p:cNvSpPr>
            <a:spLocks noChangeArrowheads="1"/>
          </p:cNvSpPr>
          <p:nvPr/>
        </p:nvSpPr>
        <p:spPr bwMode="auto">
          <a:xfrm>
            <a:off x="1259633" y="863943"/>
            <a:ext cx="7560840" cy="25576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可以构成时序电路的过程称为</a:t>
            </a:r>
            <a:r>
              <a:rPr lang="zh-CN" altLang="en-US" sz="2200" b="1">
                <a:solidFill>
                  <a:srgbClr val="0000FF"/>
                </a:solidFill>
                <a:latin typeface="Times New Roman" pitchFamily="18" charset="0"/>
                <a:cs typeface="Times New Roman" pitchFamily="18" charset="0"/>
              </a:rPr>
              <a:t>时钟过程</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solidFill>
                  <a:srgbClr val="FF0000"/>
                </a:solidFill>
                <a:latin typeface="Times New Roman" pitchFamily="18" charset="0"/>
                <a:cs typeface="Times New Roman" pitchFamily="18" charset="0"/>
              </a:rPr>
              <a:t>一个时钟过程</a:t>
            </a:r>
            <a:r>
              <a:rPr lang="zh-CN" altLang="en-US" sz="2200" b="1">
                <a:latin typeface="Times New Roman" pitchFamily="18" charset="0"/>
                <a:cs typeface="Times New Roman" pitchFamily="18" charset="0"/>
              </a:rPr>
              <a:t>只能构成对应</a:t>
            </a:r>
            <a:r>
              <a:rPr lang="zh-CN" altLang="en-US" sz="2200" b="1">
                <a:solidFill>
                  <a:srgbClr val="0000FF"/>
                </a:solidFill>
                <a:latin typeface="Times New Roman" pitchFamily="18" charset="0"/>
                <a:cs typeface="Times New Roman" pitchFamily="18" charset="0"/>
              </a:rPr>
              <a:t>单一</a:t>
            </a:r>
            <a:r>
              <a:rPr lang="zh-CN" altLang="en-US" sz="2200" b="1">
                <a:latin typeface="Times New Roman" pitchFamily="18" charset="0"/>
                <a:cs typeface="Times New Roman" pitchFamily="18" charset="0"/>
              </a:rPr>
              <a:t>时钟信号的时序电路。</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如果在某一过程中需要构成多触发器时序电路，也只能产生对应某个单一时钟的同步时序逻辑。</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solidFill>
                  <a:srgbClr val="FF0000"/>
                </a:solidFill>
                <a:latin typeface="Times New Roman" pitchFamily="18" charset="0"/>
                <a:cs typeface="Times New Roman" pitchFamily="18" charset="0"/>
              </a:rPr>
              <a:t>异步逻辑</a:t>
            </a:r>
            <a:r>
              <a:rPr lang="zh-CN" altLang="en-US" sz="2200" b="1">
                <a:latin typeface="Times New Roman" pitchFamily="18" charset="0"/>
                <a:cs typeface="Times New Roman" pitchFamily="18" charset="0"/>
              </a:rPr>
              <a:t>（多个时钟触发）的设计必须采用</a:t>
            </a:r>
            <a:r>
              <a:rPr lang="zh-CN" altLang="en-US" sz="2200" b="1">
                <a:solidFill>
                  <a:srgbClr val="0000FF"/>
                </a:solidFill>
                <a:latin typeface="Times New Roman" pitchFamily="18" charset="0"/>
                <a:cs typeface="Times New Roman" pitchFamily="18" charset="0"/>
              </a:rPr>
              <a:t>多个时钟过程</a:t>
            </a:r>
            <a:r>
              <a:rPr lang="zh-CN" altLang="en-US" sz="2200" b="1">
                <a:latin typeface="Times New Roman" pitchFamily="18" charset="0"/>
                <a:cs typeface="Times New Roman" pitchFamily="18" charset="0"/>
              </a:rPr>
              <a:t>语句来构成。</a:t>
            </a:r>
            <a:endParaRPr lang="en-US" altLang="zh-CN" sz="2200" b="1">
              <a:latin typeface="Times New Roman" pitchFamily="18" charset="0"/>
              <a:cs typeface="Times New Roman" pitchFamily="18" charset="0"/>
            </a:endParaRPr>
          </a:p>
        </p:txBody>
      </p:sp>
      <p:sp>
        <p:nvSpPr>
          <p:cNvPr id="11" name="Text Box 9"/>
          <p:cNvSpPr txBox="1">
            <a:spLocks noChangeArrowheads="1"/>
          </p:cNvSpPr>
          <p:nvPr/>
        </p:nvSpPr>
        <p:spPr bwMode="auto">
          <a:xfrm>
            <a:off x="827584" y="3397057"/>
            <a:ext cx="792137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5-11</a:t>
            </a:r>
            <a:endParaRPr kumimoji="1" lang="zh-CN" altLang="en-US" sz="2200" b="1">
              <a:solidFill>
                <a:srgbClr val="0000FF"/>
              </a:solidFill>
              <a:latin typeface="Times New Roman" pitchFamily="18" charset="0"/>
              <a:cs typeface="Times New Roman" pitchFamily="18" charset="0"/>
            </a:endParaRPr>
          </a:p>
        </p:txBody>
      </p:sp>
      <p:sp>
        <p:nvSpPr>
          <p:cNvPr id="17" name="Text Box 9"/>
          <p:cNvSpPr txBox="1">
            <a:spLocks noChangeArrowheads="1"/>
          </p:cNvSpPr>
          <p:nvPr/>
        </p:nvSpPr>
        <p:spPr bwMode="auto">
          <a:xfrm>
            <a:off x="1044106" y="3970799"/>
            <a:ext cx="3744166"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AMOD (D, A, CLK,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 input A, D, CLK;</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 Q1;</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a:t>
            </a:r>
          </a:p>
          <a:p>
            <a:pPr eaLnBrk="0" hangingPunct="0"/>
            <a:r>
              <a:rPr kumimoji="1" lang="en-US" altLang="zh-CN" sz="2000" b="1">
                <a:solidFill>
                  <a:srgbClr val="000000"/>
                </a:solidFill>
                <a:latin typeface="Times New Roman" pitchFamily="18" charset="0"/>
                <a:cs typeface="Times New Roman" pitchFamily="18" charset="0"/>
              </a:rPr>
              <a:t>	Q1 = ~(A|Q);</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Q1)       </a:t>
            </a:r>
          </a:p>
          <a:p>
            <a:pPr eaLnBrk="0" hangingPunct="0"/>
            <a:r>
              <a:rPr kumimoji="1" lang="en-US" altLang="zh-CN" sz="2000" b="1">
                <a:solidFill>
                  <a:srgbClr val="000000"/>
                </a:solidFill>
                <a:latin typeface="Times New Roman" pitchFamily="18" charset="0"/>
                <a:cs typeface="Times New Roman" pitchFamily="18" charset="0"/>
              </a:rPr>
              <a:t>	Q =D;</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pic>
        <p:nvPicPr>
          <p:cNvPr id="18"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2628"/>
          <a:stretch/>
        </p:blipFill>
        <p:spPr bwMode="auto">
          <a:xfrm>
            <a:off x="4921048" y="4178628"/>
            <a:ext cx="3914233" cy="1482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9" name="直接连接符 8"/>
          <p:cNvCxnSpPr/>
          <p:nvPr/>
        </p:nvCxnSpPr>
        <p:spPr>
          <a:xfrm>
            <a:off x="1341410" y="5245265"/>
            <a:ext cx="273630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78267" y="5877272"/>
            <a:ext cx="273630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15</a:t>
            </a:fld>
            <a:endParaRPr lang="zh-CN" altLang="en-US"/>
          </a:p>
        </p:txBody>
      </p:sp>
    </p:spTree>
    <p:extLst>
      <p:ext uri="{BB962C8B-B14F-4D97-AF65-F5344CB8AC3E}">
        <p14:creationId xmlns:p14="http://schemas.microsoft.com/office/powerpoint/2010/main" val="299145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dissolve">
                                      <p:cBhvr>
                                        <p:cTn id="14" dur="500"/>
                                        <p:tgtEl>
                                          <p:spTgt spid="10">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0">
                                            <p:txEl>
                                              <p:pRg st="1" end="1"/>
                                            </p:txEl>
                                          </p:spTgt>
                                        </p:tgtEl>
                                        <p:attrNameLst>
                                          <p:attrName>style.visibility</p:attrName>
                                        </p:attrNameLst>
                                      </p:cBhvr>
                                      <p:to>
                                        <p:strVal val="visible"/>
                                      </p:to>
                                    </p:set>
                                    <p:animEffect transition="in" filter="dissolve">
                                      <p:cBhvr>
                                        <p:cTn id="19" dur="500"/>
                                        <p:tgtEl>
                                          <p:spTgt spid="10">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
                                            <p:txEl>
                                              <p:pRg st="2" end="2"/>
                                            </p:txEl>
                                          </p:spTgt>
                                        </p:tgtEl>
                                        <p:attrNameLst>
                                          <p:attrName>style.visibility</p:attrName>
                                        </p:attrNameLst>
                                      </p:cBhvr>
                                      <p:to>
                                        <p:strVal val="visible"/>
                                      </p:to>
                                    </p:set>
                                    <p:animEffect transition="in" filter="dissolve">
                                      <p:cBhvr>
                                        <p:cTn id="24" dur="500"/>
                                        <p:tgtEl>
                                          <p:spTgt spid="10">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0">
                                            <p:txEl>
                                              <p:pRg st="3" end="3"/>
                                            </p:txEl>
                                          </p:spTgt>
                                        </p:tgtEl>
                                        <p:attrNameLst>
                                          <p:attrName>style.visibility</p:attrName>
                                        </p:attrNameLst>
                                      </p:cBhvr>
                                      <p:to>
                                        <p:strVal val="visible"/>
                                      </p:to>
                                    </p:set>
                                    <p:animEffect transition="in" filter="dissolve">
                                      <p:cBhvr>
                                        <p:cTn id="29" dur="500"/>
                                        <p:tgtEl>
                                          <p:spTgt spid="10">
                                            <p:txEl>
                                              <p:pRg st="3" end="3"/>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fade">
                                      <p:cBhvr>
                                        <p:cTn id="34" dur="500"/>
                                        <p:tgtEl>
                                          <p:spTgt spid="11"/>
                                        </p:tgtEl>
                                      </p:cBhvr>
                                    </p:animEffect>
                                  </p:childTnLst>
                                </p:cTn>
                              </p:par>
                              <p:par>
                                <p:cTn id="35" presetID="10" presetClass="entr" presetSubtype="0" fill="hold" nodeType="with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500"/>
                                        <p:tgtEl>
                                          <p:spTgt spid="18"/>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par>
                          <p:cTn id="43" fill="hold">
                            <p:stCondLst>
                              <p:cond delay="500"/>
                            </p:stCondLst>
                            <p:childTnLst>
                              <p:par>
                                <p:cTn id="44" presetID="22" presetClass="entr" presetSubtype="8" fill="hold" nodeType="after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wipe(left)">
                                      <p:cBhvr>
                                        <p:cTn id="46" dur="1000"/>
                                        <p:tgtEl>
                                          <p:spTgt spid="9"/>
                                        </p:tgtEl>
                                      </p:cBhvr>
                                    </p:animEffect>
                                  </p:childTnLst>
                                </p:cTn>
                              </p:par>
                            </p:childTnLst>
                          </p:cTn>
                        </p:par>
                        <p:par>
                          <p:cTn id="47" fill="hold">
                            <p:stCondLst>
                              <p:cond delay="1500"/>
                            </p:stCondLst>
                            <p:childTnLst>
                              <p:par>
                                <p:cTn id="48" presetID="22" presetClass="entr" presetSubtype="8" fill="hold" nodeType="afterEffect">
                                  <p:stCondLst>
                                    <p:cond delay="0"/>
                                  </p:stCondLst>
                                  <p:childTnLst>
                                    <p:set>
                                      <p:cBhvr>
                                        <p:cTn id="49" dur="1" fill="hold">
                                          <p:stCondLst>
                                            <p:cond delay="0"/>
                                          </p:stCondLst>
                                        </p:cTn>
                                        <p:tgtEl>
                                          <p:spTgt spid="12"/>
                                        </p:tgtEl>
                                        <p:attrNameLst>
                                          <p:attrName>style.visibility</p:attrName>
                                        </p:attrNameLst>
                                      </p:cBhvr>
                                      <p:to>
                                        <p:strVal val="visible"/>
                                      </p:to>
                                    </p:set>
                                    <p:animEffect transition="in" filter="wipe(left)">
                                      <p:cBhvr>
                                        <p:cTn id="50"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1" grpId="0"/>
      <p:bldP spid="1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Rectangle 2"/>
          <p:cNvSpPr>
            <a:spLocks noGrp="1" noChangeArrowheads="1"/>
          </p:cNvSpPr>
          <p:nvPr/>
        </p:nvSpPr>
        <p:spPr bwMode="auto">
          <a:xfrm>
            <a:off x="1043607" y="260648"/>
            <a:ext cx="7515839"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§5.1.7 </a:t>
            </a:r>
            <a:r>
              <a:rPr lang="zh-CN" altLang="en-US" sz="3000" b="1" dirty="0">
                <a:solidFill>
                  <a:srgbClr val="000000"/>
                </a:solidFill>
                <a:latin typeface="Times New Roman" pitchFamily="18" charset="0"/>
                <a:cs typeface="Times New Roman" pitchFamily="18" charset="0"/>
              </a:rPr>
              <a:t>时钟过程表述的特点和规律</a:t>
            </a:r>
          </a:p>
        </p:txBody>
      </p:sp>
      <p:sp>
        <p:nvSpPr>
          <p:cNvPr id="10" name="矩形 9"/>
          <p:cNvSpPr>
            <a:spLocks noChangeArrowheads="1"/>
          </p:cNvSpPr>
          <p:nvPr/>
        </p:nvSpPr>
        <p:spPr bwMode="auto">
          <a:xfrm>
            <a:off x="1043608" y="1504869"/>
            <a:ext cx="7776865" cy="5164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如果将某信号</a:t>
            </a:r>
            <a:r>
              <a:rPr lang="en-US" altLang="zh-CN" sz="2200" b="1">
                <a:solidFill>
                  <a:srgbClr val="0000FF"/>
                </a:solidFill>
                <a:latin typeface="Times New Roman" pitchFamily="18" charset="0"/>
                <a:cs typeface="Times New Roman" pitchFamily="18" charset="0"/>
              </a:rPr>
              <a:t>A</a:t>
            </a:r>
            <a:r>
              <a:rPr lang="zh-CN" altLang="en-US" sz="2200" b="1">
                <a:latin typeface="Times New Roman" pitchFamily="18" charset="0"/>
                <a:cs typeface="Times New Roman" pitchFamily="18" charset="0"/>
              </a:rPr>
              <a:t>定义为</a:t>
            </a:r>
            <a:r>
              <a:rPr lang="zh-CN" altLang="en-US" sz="2200" b="1">
                <a:solidFill>
                  <a:srgbClr val="0000FF"/>
                </a:solidFill>
                <a:latin typeface="Times New Roman" pitchFamily="18" charset="0"/>
                <a:cs typeface="Times New Roman" pitchFamily="18" charset="0"/>
              </a:rPr>
              <a:t>边沿敏感时钟信号</a:t>
            </a:r>
            <a:r>
              <a:rPr lang="zh-CN" altLang="en-US" sz="2200" b="1">
                <a:latin typeface="Times New Roman" pitchFamily="18" charset="0"/>
                <a:cs typeface="Times New Roman" pitchFamily="18" charset="0"/>
              </a:rPr>
              <a:t>，则必须在敏感信号表中给出对应的表述，如</a:t>
            </a:r>
            <a:r>
              <a:rPr lang="en-US" altLang="zh-CN" sz="2200" b="1" err="1">
                <a:solidFill>
                  <a:srgbClr val="FF0000"/>
                </a:solidFill>
                <a:latin typeface="Times New Roman" pitchFamily="18" charset="0"/>
                <a:cs typeface="Times New Roman" pitchFamily="18" charset="0"/>
              </a:rPr>
              <a:t>posedge</a:t>
            </a:r>
            <a:r>
              <a:rPr lang="en-US" altLang="zh-CN" sz="2200" b="1">
                <a:solidFill>
                  <a:srgbClr val="FF0000"/>
                </a:solidFill>
                <a:latin typeface="Times New Roman" pitchFamily="18" charset="0"/>
                <a:cs typeface="Times New Roman" pitchFamily="18" charset="0"/>
              </a:rPr>
              <a:t> A</a:t>
            </a:r>
            <a:r>
              <a:rPr lang="zh-CN" altLang="en-US" sz="2200" b="1">
                <a:latin typeface="Times New Roman" pitchFamily="18" charset="0"/>
                <a:cs typeface="Times New Roman" pitchFamily="18" charset="0"/>
              </a:rPr>
              <a:t>或</a:t>
            </a:r>
            <a:r>
              <a:rPr lang="en-US" altLang="zh-CN" sz="2200" b="1" err="1">
                <a:solidFill>
                  <a:srgbClr val="FF0000"/>
                </a:solidFill>
                <a:latin typeface="Times New Roman" pitchFamily="18" charset="0"/>
                <a:cs typeface="Times New Roman" pitchFamily="18" charset="0"/>
              </a:rPr>
              <a:t>negedge</a:t>
            </a:r>
            <a:r>
              <a:rPr lang="en-US" altLang="zh-CN" sz="2200" b="1">
                <a:solidFill>
                  <a:srgbClr val="FF0000"/>
                </a:solidFill>
                <a:latin typeface="Times New Roman" pitchFamily="18" charset="0"/>
                <a:cs typeface="Times New Roman" pitchFamily="18" charset="0"/>
              </a:rPr>
              <a:t> A</a:t>
            </a:r>
            <a:r>
              <a:rPr lang="zh-CN" altLang="en-US" sz="2200" b="1">
                <a:latin typeface="Times New Roman" pitchFamily="18" charset="0"/>
                <a:cs typeface="Times New Roman" pitchFamily="18" charset="0"/>
              </a:rPr>
              <a:t>；而且在</a:t>
            </a:r>
            <a:r>
              <a:rPr lang="en-US" altLang="zh-CN" sz="2200" b="1">
                <a:solidFill>
                  <a:srgbClr val="FF0000"/>
                </a:solidFill>
                <a:latin typeface="Times New Roman" pitchFamily="18" charset="0"/>
                <a:cs typeface="Times New Roman" pitchFamily="18" charset="0"/>
              </a:rPr>
              <a:t>always</a:t>
            </a:r>
            <a:r>
              <a:rPr lang="zh-CN" altLang="en-US" sz="2200" b="1">
                <a:solidFill>
                  <a:srgbClr val="FF0000"/>
                </a:solidFill>
                <a:latin typeface="Times New Roman" pitchFamily="18" charset="0"/>
                <a:cs typeface="Times New Roman" pitchFamily="18" charset="0"/>
              </a:rPr>
              <a:t>过程结构中不能再出现信号</a:t>
            </a:r>
            <a:r>
              <a:rPr lang="en-US" altLang="zh-CN" sz="2200" b="1">
                <a:solidFill>
                  <a:srgbClr val="FF0000"/>
                </a:solidFill>
                <a:latin typeface="Times New Roman" pitchFamily="18" charset="0"/>
                <a:cs typeface="Times New Roman" pitchFamily="18" charset="0"/>
              </a:rPr>
              <a:t>A</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如果将某信号</a:t>
            </a:r>
            <a:r>
              <a:rPr lang="en-US" altLang="zh-CN" sz="2200" b="1">
                <a:solidFill>
                  <a:srgbClr val="0000FF"/>
                </a:solidFill>
                <a:latin typeface="Times New Roman" pitchFamily="18" charset="0"/>
                <a:cs typeface="Times New Roman" pitchFamily="18" charset="0"/>
              </a:rPr>
              <a:t>B</a:t>
            </a:r>
            <a:r>
              <a:rPr lang="zh-CN" altLang="en-US" sz="2200" b="1">
                <a:latin typeface="Times New Roman" pitchFamily="18" charset="0"/>
                <a:cs typeface="Times New Roman" pitchFamily="18" charset="0"/>
              </a:rPr>
              <a:t>定义为对应于时钟的</a:t>
            </a:r>
            <a:r>
              <a:rPr lang="zh-CN" altLang="en-US" sz="2200" b="1">
                <a:solidFill>
                  <a:srgbClr val="0000FF"/>
                </a:solidFill>
                <a:latin typeface="Times New Roman" pitchFamily="18" charset="0"/>
                <a:cs typeface="Times New Roman" pitchFamily="18" charset="0"/>
              </a:rPr>
              <a:t>电平敏感</a:t>
            </a:r>
            <a:r>
              <a:rPr lang="zh-CN" altLang="en-US" sz="2200" b="1">
                <a:latin typeface="Times New Roman" pitchFamily="18" charset="0"/>
                <a:cs typeface="Times New Roman" pitchFamily="18" charset="0"/>
              </a:rPr>
              <a:t>的</a:t>
            </a:r>
            <a:r>
              <a:rPr lang="zh-CN" altLang="en-US" sz="2200" b="1">
                <a:solidFill>
                  <a:srgbClr val="0000FF"/>
                </a:solidFill>
                <a:latin typeface="Times New Roman" pitchFamily="18" charset="0"/>
                <a:cs typeface="Times New Roman" pitchFamily="18" charset="0"/>
              </a:rPr>
              <a:t>异步控制信号</a:t>
            </a:r>
            <a:r>
              <a:rPr lang="zh-CN" altLang="en-US" sz="2200" b="1">
                <a:latin typeface="Times New Roman" pitchFamily="18" charset="0"/>
                <a:cs typeface="Times New Roman" pitchFamily="18" charset="0"/>
              </a:rPr>
              <a:t>，则除了在敏感信号表中给出对应的表述外，如</a:t>
            </a:r>
            <a:r>
              <a:rPr lang="en-US" altLang="zh-CN" sz="2200" b="1" err="1">
                <a:solidFill>
                  <a:srgbClr val="FF0000"/>
                </a:solidFill>
                <a:latin typeface="Times New Roman" pitchFamily="18" charset="0"/>
                <a:cs typeface="Times New Roman" pitchFamily="18" charset="0"/>
              </a:rPr>
              <a:t>posedge</a:t>
            </a:r>
            <a:r>
              <a:rPr lang="en-US" altLang="zh-CN" sz="2200" b="1">
                <a:solidFill>
                  <a:srgbClr val="FF0000"/>
                </a:solidFill>
                <a:latin typeface="Times New Roman" pitchFamily="18" charset="0"/>
                <a:cs typeface="Times New Roman" pitchFamily="18" charset="0"/>
              </a:rPr>
              <a:t> B</a:t>
            </a:r>
            <a:r>
              <a:rPr lang="zh-CN" altLang="en-US" sz="2200" b="1">
                <a:latin typeface="Times New Roman" pitchFamily="18" charset="0"/>
                <a:cs typeface="Times New Roman" pitchFamily="18" charset="0"/>
              </a:rPr>
              <a:t>或</a:t>
            </a:r>
            <a:r>
              <a:rPr lang="en-US" altLang="zh-CN" sz="2200" b="1" err="1">
                <a:solidFill>
                  <a:srgbClr val="FF0000"/>
                </a:solidFill>
                <a:latin typeface="Times New Roman" pitchFamily="18" charset="0"/>
                <a:cs typeface="Times New Roman" pitchFamily="18" charset="0"/>
              </a:rPr>
              <a:t>negedge</a:t>
            </a:r>
            <a:r>
              <a:rPr lang="en-US" altLang="zh-CN" sz="2200" b="1">
                <a:solidFill>
                  <a:srgbClr val="FF0000"/>
                </a:solidFill>
                <a:latin typeface="Times New Roman" pitchFamily="18" charset="0"/>
                <a:cs typeface="Times New Roman" pitchFamily="18" charset="0"/>
              </a:rPr>
              <a:t> B</a:t>
            </a:r>
            <a:r>
              <a:rPr lang="zh-CN" altLang="en-US" sz="2200" b="1">
                <a:latin typeface="Times New Roman" pitchFamily="18" charset="0"/>
                <a:cs typeface="Times New Roman" pitchFamily="18" charset="0"/>
              </a:rPr>
              <a:t>，</a:t>
            </a:r>
            <a:r>
              <a:rPr lang="zh-CN" altLang="en-US" sz="2200" b="1">
                <a:solidFill>
                  <a:srgbClr val="FF0000"/>
                </a:solidFill>
                <a:latin typeface="Times New Roman" pitchFamily="18" charset="0"/>
                <a:cs typeface="Times New Roman" pitchFamily="18" charset="0"/>
              </a:rPr>
              <a:t>在</a:t>
            </a:r>
            <a:r>
              <a:rPr lang="en-US" altLang="zh-CN" sz="2200" b="1">
                <a:solidFill>
                  <a:srgbClr val="FF0000"/>
                </a:solidFill>
                <a:latin typeface="Times New Roman" pitchFamily="18" charset="0"/>
                <a:cs typeface="Times New Roman" pitchFamily="18" charset="0"/>
              </a:rPr>
              <a:t>always</a:t>
            </a:r>
            <a:r>
              <a:rPr lang="zh-CN" altLang="en-US" sz="2200" b="1">
                <a:solidFill>
                  <a:srgbClr val="FF0000"/>
                </a:solidFill>
                <a:latin typeface="Times New Roman" pitchFamily="18" charset="0"/>
                <a:cs typeface="Times New Roman" pitchFamily="18" charset="0"/>
              </a:rPr>
              <a:t>过程结构中必须明示信号</a:t>
            </a:r>
            <a:r>
              <a:rPr lang="en-US" altLang="zh-CN" sz="2200" b="1">
                <a:solidFill>
                  <a:srgbClr val="FF0000"/>
                </a:solidFill>
                <a:latin typeface="Times New Roman" pitchFamily="18" charset="0"/>
                <a:cs typeface="Times New Roman" pitchFamily="18" charset="0"/>
              </a:rPr>
              <a:t>B</a:t>
            </a:r>
            <a:r>
              <a:rPr lang="zh-CN" altLang="en-US" sz="2200" b="1">
                <a:solidFill>
                  <a:srgbClr val="FF0000"/>
                </a:solidFill>
                <a:latin typeface="Times New Roman" pitchFamily="18" charset="0"/>
                <a:cs typeface="Times New Roman" pitchFamily="18" charset="0"/>
              </a:rPr>
              <a:t>的逻辑行为</a:t>
            </a:r>
            <a:r>
              <a:rPr lang="zh-CN" altLang="en-US" sz="2200" b="1">
                <a:latin typeface="Times New Roman" pitchFamily="18" charset="0"/>
                <a:cs typeface="Times New Roman" pitchFamily="18" charset="0"/>
              </a:rPr>
              <a:t>。注意其</a:t>
            </a:r>
            <a:r>
              <a:rPr lang="zh-CN" altLang="en-US" sz="2200" b="1">
                <a:solidFill>
                  <a:srgbClr val="0000FF"/>
                </a:solidFill>
                <a:latin typeface="Times New Roman" pitchFamily="18" charset="0"/>
                <a:cs typeface="Times New Roman" pitchFamily="18" charset="0"/>
              </a:rPr>
              <a:t>在表述上必须是边沿敏感信号，但电路性能上是电平敏感的</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如果某信号定义为对应于时钟的</a:t>
            </a:r>
            <a:r>
              <a:rPr lang="zh-CN" altLang="en-US" sz="2200" b="1">
                <a:solidFill>
                  <a:srgbClr val="0000FF"/>
                </a:solidFill>
                <a:latin typeface="Times New Roman" pitchFamily="18" charset="0"/>
                <a:cs typeface="Times New Roman" pitchFamily="18" charset="0"/>
              </a:rPr>
              <a:t>同步控制信号</a:t>
            </a:r>
            <a:r>
              <a:rPr lang="zh-CN" altLang="en-US" sz="2200" b="1">
                <a:latin typeface="Times New Roman" pitchFamily="18" charset="0"/>
                <a:cs typeface="Times New Roman" pitchFamily="18" charset="0"/>
              </a:rPr>
              <a:t>（或仅仅是同步输入信号），则</a:t>
            </a:r>
            <a:r>
              <a:rPr lang="zh-CN" altLang="en-US" sz="2200" b="1">
                <a:solidFill>
                  <a:srgbClr val="FF0000"/>
                </a:solidFill>
                <a:latin typeface="Times New Roman" pitchFamily="18" charset="0"/>
                <a:cs typeface="Times New Roman" pitchFamily="18" charset="0"/>
              </a:rPr>
              <a:t>绝不可以以任何形式出现在敏感信号表中</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如果同一模块中有</a:t>
            </a:r>
            <a:r>
              <a:rPr lang="zh-CN" altLang="en-US" sz="2200" b="1">
                <a:solidFill>
                  <a:srgbClr val="0000FF"/>
                </a:solidFill>
                <a:latin typeface="Times New Roman" pitchFamily="18" charset="0"/>
                <a:cs typeface="Times New Roman" pitchFamily="18" charset="0"/>
              </a:rPr>
              <a:t>独立于主时钟</a:t>
            </a:r>
            <a:r>
              <a:rPr lang="zh-CN" altLang="en-US" sz="2200" b="1">
                <a:latin typeface="Times New Roman" pitchFamily="18" charset="0"/>
                <a:cs typeface="Times New Roman" pitchFamily="18" charset="0"/>
              </a:rPr>
              <a:t>的时序或组合逻辑，必须用</a:t>
            </a:r>
            <a:r>
              <a:rPr lang="zh-CN" altLang="en-US" sz="2200" b="1">
                <a:solidFill>
                  <a:srgbClr val="FF0000"/>
                </a:solidFill>
                <a:latin typeface="Times New Roman" pitchFamily="18" charset="0"/>
                <a:cs typeface="Times New Roman" pitchFamily="18" charset="0"/>
              </a:rPr>
              <a:t>另一个过程</a:t>
            </a:r>
            <a:r>
              <a:rPr lang="zh-CN" altLang="en-US" sz="2200" b="1">
                <a:latin typeface="Times New Roman" pitchFamily="18" charset="0"/>
                <a:cs typeface="Times New Roman" pitchFamily="18" charset="0"/>
              </a:rPr>
              <a:t>来描述。</a:t>
            </a:r>
            <a:endParaRPr lang="en-US" altLang="zh-CN" sz="2200" b="1">
              <a:latin typeface="Times New Roman" pitchFamily="18" charset="0"/>
              <a:cs typeface="Times New Roman" pitchFamily="18" charset="0"/>
            </a:endParaRPr>
          </a:p>
        </p:txBody>
      </p:sp>
      <p:sp>
        <p:nvSpPr>
          <p:cNvPr id="9" name="矩形 8"/>
          <p:cNvSpPr>
            <a:spLocks noChangeArrowheads="1"/>
          </p:cNvSpPr>
          <p:nvPr/>
        </p:nvSpPr>
        <p:spPr bwMode="auto">
          <a:xfrm>
            <a:off x="1043608" y="907952"/>
            <a:ext cx="7560840" cy="465448"/>
          </a:xfrm>
          <a:prstGeom prst="rect">
            <a:avLst/>
          </a:prstGeom>
          <a:ln/>
        </p:spPr>
        <p:style>
          <a:lnRef idx="1">
            <a:schemeClr val="accent4"/>
          </a:lnRef>
          <a:fillRef idx="2">
            <a:schemeClr val="accent4"/>
          </a:fillRef>
          <a:effectRef idx="1">
            <a:schemeClr val="accent4"/>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None/>
            </a:pPr>
            <a:r>
              <a:rPr lang="zh-CN" altLang="en-US" sz="2400" b="1">
                <a:latin typeface="Times New Roman" pitchFamily="18" charset="0"/>
                <a:cs typeface="Times New Roman" pitchFamily="18" charset="0"/>
              </a:rPr>
              <a:t>边沿触发型时序模块遵循规律：</a:t>
            </a:r>
            <a:endParaRPr lang="en-US" altLang="zh-CN" sz="2400" b="1">
              <a:latin typeface="Times New Roman" pitchFamily="18" charset="0"/>
              <a:cs typeface="Times New Roman" pitchFamily="18" charset="0"/>
            </a:endParaRPr>
          </a:p>
        </p:txBody>
      </p:sp>
      <p:sp>
        <p:nvSpPr>
          <p:cNvPr id="7" name="矩形 6"/>
          <p:cNvSpPr>
            <a:spLocks noChangeArrowheads="1"/>
          </p:cNvSpPr>
          <p:nvPr/>
        </p:nvSpPr>
        <p:spPr bwMode="auto">
          <a:xfrm>
            <a:off x="1259633" y="2211027"/>
            <a:ext cx="7560840" cy="10495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600" b="1">
                <a:solidFill>
                  <a:srgbClr val="0000FF"/>
                </a:solidFill>
                <a:latin typeface="Times New Roman" pitchFamily="18" charset="0"/>
                <a:cs typeface="Times New Roman" pitchFamily="18" charset="0"/>
              </a:rPr>
              <a:t>边沿触发</a:t>
            </a:r>
            <a:r>
              <a:rPr lang="zh-CN" altLang="en-US" sz="2600" b="1">
                <a:latin typeface="Times New Roman" pitchFamily="18" charset="0"/>
                <a:cs typeface="Times New Roman" pitchFamily="18" charset="0"/>
              </a:rPr>
              <a:t>时序元件：采用</a:t>
            </a:r>
            <a:r>
              <a:rPr lang="en-US" altLang="zh-CN" sz="2600" b="1" err="1">
                <a:solidFill>
                  <a:srgbClr val="FF0000"/>
                </a:solidFill>
                <a:latin typeface="Times New Roman" pitchFamily="18" charset="0"/>
                <a:cs typeface="Times New Roman" pitchFamily="18" charset="0"/>
              </a:rPr>
              <a:t>posedge</a:t>
            </a:r>
            <a:r>
              <a:rPr lang="zh-CN" altLang="en-US" sz="2600" b="1">
                <a:latin typeface="Times New Roman" pitchFamily="18" charset="0"/>
                <a:cs typeface="Times New Roman" pitchFamily="18" charset="0"/>
              </a:rPr>
              <a:t>或</a:t>
            </a:r>
            <a:r>
              <a:rPr lang="en-US" altLang="zh-CN" sz="2600" b="1" err="1">
                <a:solidFill>
                  <a:srgbClr val="FF0000"/>
                </a:solidFill>
                <a:latin typeface="Times New Roman" pitchFamily="18" charset="0"/>
                <a:cs typeface="Times New Roman" pitchFamily="18" charset="0"/>
              </a:rPr>
              <a:t>negedge</a:t>
            </a:r>
            <a:r>
              <a:rPr lang="zh-CN" altLang="en-US" sz="2600" b="1">
                <a:latin typeface="Times New Roman" pitchFamily="18" charset="0"/>
                <a:cs typeface="Times New Roman" pitchFamily="18" charset="0"/>
              </a:rPr>
              <a:t>。</a:t>
            </a:r>
            <a:endParaRPr lang="en-US" altLang="zh-CN" sz="26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600" b="1">
                <a:solidFill>
                  <a:srgbClr val="0000FF"/>
                </a:solidFill>
                <a:latin typeface="Times New Roman" pitchFamily="18" charset="0"/>
                <a:cs typeface="Times New Roman" pitchFamily="18" charset="0"/>
              </a:rPr>
              <a:t>电平触发</a:t>
            </a:r>
            <a:r>
              <a:rPr lang="zh-CN" altLang="en-US" sz="2600" b="1">
                <a:latin typeface="Times New Roman" pitchFamily="18" charset="0"/>
                <a:cs typeface="Times New Roman" pitchFamily="18" charset="0"/>
              </a:rPr>
              <a:t>时序元件：通过</a:t>
            </a:r>
            <a:r>
              <a:rPr lang="zh-CN" altLang="en-US" sz="2600" b="1">
                <a:solidFill>
                  <a:srgbClr val="FF0000"/>
                </a:solidFill>
                <a:latin typeface="Times New Roman" pitchFamily="18" charset="0"/>
                <a:cs typeface="Times New Roman" pitchFamily="18" charset="0"/>
              </a:rPr>
              <a:t>不完整的条件语句</a:t>
            </a:r>
            <a:r>
              <a:rPr lang="zh-CN" altLang="en-US" sz="2600" b="1">
                <a:latin typeface="Times New Roman" pitchFamily="18" charset="0"/>
                <a:cs typeface="Times New Roman" pitchFamily="18" charset="0"/>
              </a:rPr>
              <a:t>。</a:t>
            </a:r>
            <a:endParaRPr lang="en-US" altLang="zh-CN" sz="2600" b="1">
              <a:latin typeface="Times New Roman" pitchFamily="18" charset="0"/>
              <a:cs typeface="Times New Roman" pitchFamily="18" charset="0"/>
            </a:endParaRP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16</a:t>
            </a:fld>
            <a:endParaRPr lang="zh-CN" altLang="en-US"/>
          </a:p>
        </p:txBody>
      </p:sp>
    </p:spTree>
    <p:extLst>
      <p:ext uri="{BB962C8B-B14F-4D97-AF65-F5344CB8AC3E}">
        <p14:creationId xmlns:p14="http://schemas.microsoft.com/office/powerpoint/2010/main" val="854918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dissolv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0" nodeType="clickEffect">
                                  <p:stCondLst>
                                    <p:cond delay="0"/>
                                  </p:stCondLst>
                                  <p:childTnLst>
                                    <p:animEffect transition="out" filter="fade">
                                      <p:cBhvr>
                                        <p:cTn id="22" dur="500"/>
                                        <p:tgtEl>
                                          <p:spTgt spid="7">
                                            <p:txEl>
                                              <p:pRg st="0" end="0"/>
                                            </p:txEl>
                                          </p:spTgt>
                                        </p:tgtEl>
                                      </p:cBhvr>
                                    </p:animEffect>
                                    <p:set>
                                      <p:cBhvr>
                                        <p:cTn id="23" dur="1" fill="hold">
                                          <p:stCondLst>
                                            <p:cond delay="499"/>
                                          </p:stCondLst>
                                        </p:cTn>
                                        <p:tgtEl>
                                          <p:spTgt spid="7">
                                            <p:txEl>
                                              <p:pRg st="0" end="0"/>
                                            </p:txEl>
                                          </p:spTgt>
                                        </p:tgtEl>
                                        <p:attrNameLst>
                                          <p:attrName>style.visibility</p:attrName>
                                        </p:attrNameLst>
                                      </p:cBhvr>
                                      <p:to>
                                        <p:strVal val="hidden"/>
                                      </p:to>
                                    </p:set>
                                  </p:childTnLst>
                                </p:cTn>
                              </p:par>
                              <p:par>
                                <p:cTn id="24" presetID="10" presetClass="exit" presetSubtype="0" fill="hold" grpId="0" nodeType="withEffect">
                                  <p:stCondLst>
                                    <p:cond delay="0"/>
                                  </p:stCondLst>
                                  <p:childTnLst>
                                    <p:animEffect transition="out" filter="fade">
                                      <p:cBhvr>
                                        <p:cTn id="25" dur="500"/>
                                        <p:tgtEl>
                                          <p:spTgt spid="7">
                                            <p:txEl>
                                              <p:pRg st="1" end="1"/>
                                            </p:txEl>
                                          </p:spTgt>
                                        </p:tgtEl>
                                      </p:cBhvr>
                                    </p:animEffect>
                                    <p:set>
                                      <p:cBhvr>
                                        <p:cTn id="26" dur="1" fill="hold">
                                          <p:stCondLst>
                                            <p:cond delay="499"/>
                                          </p:stCondLst>
                                        </p:cTn>
                                        <p:tgtEl>
                                          <p:spTgt spid="7">
                                            <p:txEl>
                                              <p:pRg st="1" end="1"/>
                                            </p:txEl>
                                          </p:spTgt>
                                        </p:tgtEl>
                                        <p:attrNameLst>
                                          <p:attrName>style.visibility</p:attrName>
                                        </p:attrNameLst>
                                      </p:cBhvr>
                                      <p:to>
                                        <p:strVal val="hidden"/>
                                      </p:to>
                                    </p:set>
                                  </p:childTnLst>
                                </p:cTn>
                              </p:par>
                            </p:childTnLst>
                          </p:cTn>
                        </p:par>
                        <p:par>
                          <p:cTn id="27" fill="hold">
                            <p:stCondLst>
                              <p:cond delay="500"/>
                            </p:stCondLst>
                            <p:childTnLst>
                              <p:par>
                                <p:cTn id="28" presetID="42" presetClass="entr" presetSubtype="0" fill="hold" grpId="0"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1000"/>
                                        <p:tgtEl>
                                          <p:spTgt spid="9"/>
                                        </p:tgtEl>
                                      </p:cBhvr>
                                    </p:animEffect>
                                    <p:anim calcmode="lin" valueType="num">
                                      <p:cBhvr>
                                        <p:cTn id="31" dur="1000" fill="hold"/>
                                        <p:tgtEl>
                                          <p:spTgt spid="9"/>
                                        </p:tgtEl>
                                        <p:attrNameLst>
                                          <p:attrName>ppt_x</p:attrName>
                                        </p:attrNameLst>
                                      </p:cBhvr>
                                      <p:tavLst>
                                        <p:tav tm="0">
                                          <p:val>
                                            <p:strVal val="#ppt_x"/>
                                          </p:val>
                                        </p:tav>
                                        <p:tav tm="100000">
                                          <p:val>
                                            <p:strVal val="#ppt_x"/>
                                          </p:val>
                                        </p:tav>
                                      </p:tavLst>
                                    </p:anim>
                                    <p:anim calcmode="lin" valueType="num">
                                      <p:cBhvr>
                                        <p:cTn id="32"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nodeType="clickEffect">
                                  <p:stCondLst>
                                    <p:cond delay="0"/>
                                  </p:stCondLst>
                                  <p:childTnLst>
                                    <p:set>
                                      <p:cBhvr>
                                        <p:cTn id="36" dur="1" fill="hold">
                                          <p:stCondLst>
                                            <p:cond delay="0"/>
                                          </p:stCondLst>
                                        </p:cTn>
                                        <p:tgtEl>
                                          <p:spTgt spid="10">
                                            <p:txEl>
                                              <p:pRg st="0" end="0"/>
                                            </p:txEl>
                                          </p:spTgt>
                                        </p:tgtEl>
                                        <p:attrNameLst>
                                          <p:attrName>style.visibility</p:attrName>
                                        </p:attrNameLst>
                                      </p:cBhvr>
                                      <p:to>
                                        <p:strVal val="visible"/>
                                      </p:to>
                                    </p:set>
                                    <p:animEffect transition="in" filter="dissolve">
                                      <p:cBhvr>
                                        <p:cTn id="37" dur="500"/>
                                        <p:tgtEl>
                                          <p:spTgt spid="10">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nodeType="clickEffect">
                                  <p:stCondLst>
                                    <p:cond delay="0"/>
                                  </p:stCondLst>
                                  <p:childTnLst>
                                    <p:set>
                                      <p:cBhvr>
                                        <p:cTn id="41" dur="1" fill="hold">
                                          <p:stCondLst>
                                            <p:cond delay="0"/>
                                          </p:stCondLst>
                                        </p:cTn>
                                        <p:tgtEl>
                                          <p:spTgt spid="10">
                                            <p:txEl>
                                              <p:pRg st="1" end="1"/>
                                            </p:txEl>
                                          </p:spTgt>
                                        </p:tgtEl>
                                        <p:attrNameLst>
                                          <p:attrName>style.visibility</p:attrName>
                                        </p:attrNameLst>
                                      </p:cBhvr>
                                      <p:to>
                                        <p:strVal val="visible"/>
                                      </p:to>
                                    </p:set>
                                    <p:animEffect transition="in" filter="dissolve">
                                      <p:cBhvr>
                                        <p:cTn id="42" dur="500"/>
                                        <p:tgtEl>
                                          <p:spTgt spid="10">
                                            <p:txEl>
                                              <p:pRg st="1" end="1"/>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10">
                                            <p:txEl>
                                              <p:pRg st="2" end="2"/>
                                            </p:txEl>
                                          </p:spTgt>
                                        </p:tgtEl>
                                        <p:attrNameLst>
                                          <p:attrName>style.visibility</p:attrName>
                                        </p:attrNameLst>
                                      </p:cBhvr>
                                      <p:to>
                                        <p:strVal val="visible"/>
                                      </p:to>
                                    </p:set>
                                    <p:animEffect transition="in" filter="dissolve">
                                      <p:cBhvr>
                                        <p:cTn id="47" dur="500"/>
                                        <p:tgtEl>
                                          <p:spTgt spid="10">
                                            <p:txEl>
                                              <p:pRg st="2" end="2"/>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nodeType="clickEffect">
                                  <p:stCondLst>
                                    <p:cond delay="0"/>
                                  </p:stCondLst>
                                  <p:childTnLst>
                                    <p:set>
                                      <p:cBhvr>
                                        <p:cTn id="51" dur="1" fill="hold">
                                          <p:stCondLst>
                                            <p:cond delay="0"/>
                                          </p:stCondLst>
                                        </p:cTn>
                                        <p:tgtEl>
                                          <p:spTgt spid="10">
                                            <p:txEl>
                                              <p:pRg st="3" end="3"/>
                                            </p:txEl>
                                          </p:spTgt>
                                        </p:tgtEl>
                                        <p:attrNameLst>
                                          <p:attrName>style.visibility</p:attrName>
                                        </p:attrNameLst>
                                      </p:cBhvr>
                                      <p:to>
                                        <p:strVal val="visible"/>
                                      </p:to>
                                    </p:set>
                                    <p:animEffect transition="in" filter="dissolve">
                                      <p:cBhvr>
                                        <p:cTn id="52" dur="500"/>
                                        <p:tgtEl>
                                          <p:spTgt spid="1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7" grpId="0" uiExpand="1" build="allAtOnce"/>
    </p:bldLst>
  </p:timing>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10" name="矩形 9"/>
          <p:cNvSpPr>
            <a:spLocks noChangeArrowheads="1"/>
          </p:cNvSpPr>
          <p:nvPr/>
        </p:nvSpPr>
        <p:spPr bwMode="auto">
          <a:xfrm>
            <a:off x="1043608" y="116632"/>
            <a:ext cx="7776865" cy="5275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None/>
            </a:pPr>
            <a:r>
              <a:rPr lang="zh-CN" altLang="en-US" sz="2800" b="1">
                <a:solidFill>
                  <a:srgbClr val="0066FF"/>
                </a:solidFill>
                <a:latin typeface="Times New Roman" pitchFamily="18" charset="0"/>
                <a:cs typeface="Times New Roman" pitchFamily="18" charset="0"/>
              </a:rPr>
              <a:t>注意：</a:t>
            </a:r>
            <a:endParaRPr lang="en-US" altLang="zh-CN" sz="2800" b="1">
              <a:solidFill>
                <a:srgbClr val="0066FF"/>
              </a:solidFill>
              <a:latin typeface="Times New Roman" pitchFamily="18" charset="0"/>
              <a:cs typeface="Times New Roman" pitchFamily="18" charset="0"/>
            </a:endParaRPr>
          </a:p>
        </p:txBody>
      </p:sp>
      <p:sp>
        <p:nvSpPr>
          <p:cNvPr id="7" name="矩形 6"/>
          <p:cNvSpPr>
            <a:spLocks noChangeArrowheads="1"/>
          </p:cNvSpPr>
          <p:nvPr/>
        </p:nvSpPr>
        <p:spPr bwMode="auto">
          <a:xfrm>
            <a:off x="1043608" y="763829"/>
            <a:ext cx="7776865" cy="6075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solidFill>
                  <a:srgbClr val="008000"/>
                </a:solidFill>
                <a:latin typeface="Times New Roman" pitchFamily="18" charset="0"/>
                <a:cs typeface="Times New Roman" pitchFamily="18" charset="0"/>
              </a:rPr>
              <a:t>敏感信号表中不允许出现混合信号</a:t>
            </a:r>
            <a:r>
              <a:rPr lang="zh-CN" altLang="en-US" sz="2200" b="1">
                <a:latin typeface="Times New Roman" pitchFamily="18" charset="0"/>
                <a:cs typeface="Times New Roman" pitchFamily="18" charset="0"/>
              </a:rPr>
              <a:t>。即敏感信号表中一旦含有</a:t>
            </a:r>
            <a:r>
              <a:rPr lang="en-US" altLang="zh-CN" sz="2200" b="1" err="1">
                <a:latin typeface="Times New Roman" pitchFamily="18" charset="0"/>
                <a:cs typeface="Times New Roman" pitchFamily="18" charset="0"/>
              </a:rPr>
              <a:t>posedge</a:t>
            </a:r>
            <a:r>
              <a:rPr lang="zh-CN" altLang="en-US" sz="2200" b="1">
                <a:latin typeface="Times New Roman" pitchFamily="18" charset="0"/>
                <a:cs typeface="Times New Roman" pitchFamily="18" charset="0"/>
              </a:rPr>
              <a:t>或</a:t>
            </a:r>
            <a:r>
              <a:rPr lang="en-US" altLang="zh-CN" sz="2200" b="1" err="1">
                <a:latin typeface="Times New Roman" pitchFamily="18" charset="0"/>
                <a:cs typeface="Times New Roman" pitchFamily="18" charset="0"/>
              </a:rPr>
              <a:t>negedge</a:t>
            </a:r>
            <a:r>
              <a:rPr lang="zh-CN" altLang="en-US" sz="2200" b="1">
                <a:latin typeface="Times New Roman" pitchFamily="18" charset="0"/>
                <a:cs typeface="Times New Roman" pitchFamily="18" charset="0"/>
              </a:rPr>
              <a:t>的边沿敏感信号后，所有其他普通变量都不能放在敏感信号表中。</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solidFill>
                  <a:srgbClr val="008000"/>
                </a:solidFill>
                <a:latin typeface="Times New Roman" pitchFamily="18" charset="0"/>
                <a:cs typeface="Times New Roman" pitchFamily="18" charset="0"/>
              </a:rPr>
              <a:t>若定义某变量为异步电平敏感信号，则在</a:t>
            </a:r>
            <a:r>
              <a:rPr lang="en-US" altLang="zh-CN" sz="2200" b="1">
                <a:solidFill>
                  <a:srgbClr val="008000"/>
                </a:solidFill>
                <a:latin typeface="Times New Roman" pitchFamily="18" charset="0"/>
                <a:cs typeface="Times New Roman" pitchFamily="18" charset="0"/>
              </a:rPr>
              <a:t>if</a:t>
            </a:r>
            <a:r>
              <a:rPr lang="zh-CN" altLang="en-US" sz="2200" b="1">
                <a:solidFill>
                  <a:srgbClr val="008000"/>
                </a:solidFill>
                <a:latin typeface="Times New Roman" pitchFamily="18" charset="0"/>
                <a:cs typeface="Times New Roman" pitchFamily="18" charset="0"/>
              </a:rPr>
              <a:t>条件句中应该对敏感信号表中的信号有匹配的表述</a:t>
            </a:r>
            <a:endParaRPr lang="en-US" altLang="zh-CN" sz="2200" b="1">
              <a:solidFill>
                <a:srgbClr val="008000"/>
              </a:solidFill>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endParaRPr lang="en-US" altLang="zh-CN" sz="2200" b="1">
              <a:latin typeface="Times New Roman" pitchFamily="18" charset="0"/>
              <a:cs typeface="Times New Roman" pitchFamily="18" charset="0"/>
            </a:endParaRPr>
          </a:p>
          <a:p>
            <a:pPr marL="0" indent="0" eaLnBrk="1" hangingPunct="1">
              <a:lnSpc>
                <a:spcPct val="110000"/>
              </a:lnSpc>
              <a:spcBef>
                <a:spcPts val="0"/>
              </a:spcBef>
              <a:spcAft>
                <a:spcPts val="2400"/>
              </a:spcAft>
              <a:buNone/>
            </a:pP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solidFill>
                  <a:srgbClr val="008000"/>
                </a:solidFill>
                <a:latin typeface="Times New Roman" pitchFamily="18" charset="0"/>
                <a:cs typeface="Times New Roman" pitchFamily="18" charset="0"/>
              </a:rPr>
              <a:t>不允许敏感信号表中定义除了异步控制信号外的信号</a:t>
            </a:r>
            <a:r>
              <a:rPr lang="zh-CN" altLang="en-US" sz="2200" b="1">
                <a:latin typeface="Times New Roman" pitchFamily="18" charset="0"/>
                <a:cs typeface="Times New Roman" pitchFamily="18" charset="0"/>
              </a:rPr>
              <a:t>。比如</a:t>
            </a:r>
            <a:r>
              <a:rPr lang="en-US" altLang="zh-CN" sz="2200" b="1">
                <a:latin typeface="Times New Roman" pitchFamily="18" charset="0"/>
                <a:cs typeface="Times New Roman" pitchFamily="18" charset="0"/>
              </a:rPr>
              <a:t>(</a:t>
            </a:r>
            <a:r>
              <a:rPr lang="en-US" altLang="zh-CN" sz="2200" b="1" err="1">
                <a:latin typeface="Times New Roman" pitchFamily="18" charset="0"/>
                <a:cs typeface="Times New Roman" pitchFamily="18" charset="0"/>
              </a:rPr>
              <a:t>posedge</a:t>
            </a:r>
            <a:r>
              <a:rPr lang="en-US" altLang="zh-CN" sz="2200" b="1">
                <a:latin typeface="Times New Roman" pitchFamily="18" charset="0"/>
                <a:cs typeface="Times New Roman" pitchFamily="18" charset="0"/>
              </a:rPr>
              <a:t> CLK or </a:t>
            </a:r>
            <a:r>
              <a:rPr lang="en-US" altLang="zh-CN" sz="2200" b="1" err="1">
                <a:latin typeface="Times New Roman" pitchFamily="18" charset="0"/>
                <a:cs typeface="Times New Roman" pitchFamily="18" charset="0"/>
              </a:rPr>
              <a:t>negedge</a:t>
            </a:r>
            <a:r>
              <a:rPr lang="en-US" altLang="zh-CN" sz="2200" b="1">
                <a:latin typeface="Times New Roman" pitchFamily="18" charset="0"/>
                <a:cs typeface="Times New Roman" pitchFamily="18" charset="0"/>
              </a:rPr>
              <a:t> B)</a:t>
            </a:r>
            <a:r>
              <a:rPr lang="zh-CN" altLang="en-US" sz="2200" b="1">
                <a:latin typeface="Times New Roman" pitchFamily="18" charset="0"/>
                <a:cs typeface="Times New Roman" pitchFamily="18" charset="0"/>
              </a:rPr>
              <a:t>敏感信号表中定义的</a:t>
            </a:r>
            <a:r>
              <a:rPr lang="en-US" altLang="zh-CN" sz="2200" b="1">
                <a:latin typeface="Times New Roman" pitchFamily="18" charset="0"/>
                <a:cs typeface="Times New Roman" pitchFamily="18" charset="0"/>
              </a:rPr>
              <a:t>B</a:t>
            </a:r>
            <a:r>
              <a:rPr lang="zh-CN" altLang="en-US" sz="2200" b="1">
                <a:latin typeface="Times New Roman" pitchFamily="18" charset="0"/>
                <a:cs typeface="Times New Roman" pitchFamily="18" charset="0"/>
              </a:rPr>
              <a:t>只能作为异步复位或置位控制信号，而不能作为一般意义上的异步逻辑信号，如不允许式</a:t>
            </a:r>
            <a:r>
              <a:rPr lang="en-US" altLang="zh-CN" sz="2200" b="1">
                <a:latin typeface="Times New Roman" pitchFamily="18" charset="0"/>
                <a:cs typeface="Times New Roman" pitchFamily="18" charset="0"/>
              </a:rPr>
              <a:t>Q1=A&amp;B</a:t>
            </a:r>
            <a:r>
              <a:rPr lang="zh-CN" altLang="en-US" sz="2200" b="1">
                <a:latin typeface="Times New Roman" pitchFamily="18" charset="0"/>
                <a:cs typeface="Times New Roman" pitchFamily="18" charset="0"/>
              </a:rPr>
              <a:t>。</a:t>
            </a:r>
            <a:r>
              <a:rPr lang="zh-CN" altLang="en-US" sz="2200" b="1">
                <a:solidFill>
                  <a:srgbClr val="008000"/>
                </a:solidFill>
                <a:latin typeface="Times New Roman" pitchFamily="18" charset="0"/>
                <a:cs typeface="Times New Roman" pitchFamily="18" charset="0"/>
              </a:rPr>
              <a:t>非复位或置位的独立于时钟的信号（普通异步信号）只能在其他过程中定义</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sp>
        <p:nvSpPr>
          <p:cNvPr id="11" name="Text Box 9"/>
          <p:cNvSpPr txBox="1">
            <a:spLocks noChangeArrowheads="1"/>
          </p:cNvSpPr>
          <p:nvPr/>
        </p:nvSpPr>
        <p:spPr bwMode="auto">
          <a:xfrm>
            <a:off x="1187624" y="2732444"/>
            <a:ext cx="7632848" cy="1938992"/>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zh-CN" altLang="en-US" sz="2000" b="1">
                <a:solidFill>
                  <a:srgbClr val="000000"/>
                </a:solidFill>
                <a:latin typeface="Times New Roman" pitchFamily="18" charset="0"/>
                <a:cs typeface="Times New Roman" pitchFamily="18" charset="0"/>
              </a:rPr>
              <a:t>例：</a:t>
            </a:r>
            <a:r>
              <a:rPr kumimoji="1" lang="en-US" altLang="zh-CN" sz="2000" b="1">
                <a:solidFill>
                  <a:srgbClr val="000000"/>
                </a:solidFill>
                <a:latin typeface="Times New Roman" pitchFamily="18" charset="0"/>
                <a:cs typeface="Times New Roman" pitchFamily="18" charset="0"/>
              </a:rPr>
              <a:t>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0000FF"/>
                </a:solidFill>
                <a:latin typeface="Times New Roman" pitchFamily="18" charset="0"/>
                <a:cs typeface="Times New Roman" pitchFamily="18" charset="0"/>
              </a:rPr>
              <a:t>negedge</a:t>
            </a:r>
            <a:r>
              <a:rPr kumimoji="1" lang="en-US" altLang="zh-CN" sz="2000" b="1">
                <a:solidFill>
                  <a:srgbClr val="000000"/>
                </a:solidFill>
                <a:latin typeface="Times New Roman" pitchFamily="18" charset="0"/>
                <a:cs typeface="Times New Roman" pitchFamily="18" charset="0"/>
              </a:rPr>
              <a:t> RST) begin if (</a:t>
            </a:r>
            <a:r>
              <a:rPr kumimoji="1" lang="en-US" altLang="zh-CN" sz="2000" b="1">
                <a:solidFill>
                  <a:srgbClr val="0000FF"/>
                </a:solidFill>
                <a:latin typeface="Times New Roman" pitchFamily="18" charset="0"/>
                <a:cs typeface="Times New Roman" pitchFamily="18" charset="0"/>
              </a:rPr>
              <a:t>!RST</a:t>
            </a:r>
            <a:r>
              <a:rPr kumimoji="1" lang="en-US" altLang="zh-CN" sz="2000" b="1">
                <a:solidFill>
                  <a:srgbClr val="000000"/>
                </a:solidFill>
                <a:latin typeface="Times New Roman" pitchFamily="18" charset="0"/>
                <a:cs typeface="Times New Roman" pitchFamily="18" charset="0"/>
              </a:rPr>
              <a: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0000FF"/>
                </a:solidFill>
                <a:latin typeface="Times New Roman" pitchFamily="18" charset="0"/>
                <a:cs typeface="Times New Roman" pitchFamily="18" charset="0"/>
              </a:rPr>
              <a:t>negedge</a:t>
            </a:r>
            <a:r>
              <a:rPr kumimoji="1" lang="en-US" altLang="zh-CN" sz="2000" b="1">
                <a:solidFill>
                  <a:srgbClr val="0000FF"/>
                </a:solidFill>
                <a:latin typeface="Times New Roman" pitchFamily="18" charset="0"/>
                <a:cs typeface="Times New Roman" pitchFamily="18" charset="0"/>
              </a:rPr>
              <a:t> </a:t>
            </a:r>
            <a:r>
              <a:rPr kumimoji="1" lang="en-US" altLang="zh-CN" sz="2000" b="1">
                <a:solidFill>
                  <a:srgbClr val="000000"/>
                </a:solidFill>
                <a:latin typeface="Times New Roman" pitchFamily="18" charset="0"/>
                <a:cs typeface="Times New Roman" pitchFamily="18" charset="0"/>
              </a:rPr>
              <a:t>RST) begin if (</a:t>
            </a:r>
            <a:r>
              <a:rPr kumimoji="1" lang="en-US" altLang="zh-CN" sz="2000" b="1">
                <a:solidFill>
                  <a:srgbClr val="0000FF"/>
                </a:solidFill>
                <a:latin typeface="Times New Roman" pitchFamily="18" charset="0"/>
                <a:cs typeface="Times New Roman" pitchFamily="18" charset="0"/>
              </a:rPr>
              <a:t>RST==0</a:t>
            </a:r>
            <a:r>
              <a:rPr kumimoji="1" lang="en-US" altLang="zh-CN" sz="2000" b="1">
                <a:solidFill>
                  <a:srgbClr val="000000"/>
                </a:solidFill>
                <a:latin typeface="Times New Roman" pitchFamily="18" charset="0"/>
                <a:cs typeface="Times New Roman" pitchFamily="18" charset="0"/>
              </a:rPr>
              <a:t>)…</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0000FF"/>
                </a:solidFill>
                <a:latin typeface="Times New Roman" pitchFamily="18" charset="0"/>
                <a:cs typeface="Times New Roman" pitchFamily="18" charset="0"/>
              </a:rPr>
              <a:t>negedge</a:t>
            </a:r>
            <a:r>
              <a:rPr kumimoji="1" lang="en-US" altLang="zh-CN" sz="2000" b="1">
                <a:solidFill>
                  <a:srgbClr val="0000FF"/>
                </a:solidFill>
                <a:latin typeface="Times New Roman" pitchFamily="18" charset="0"/>
                <a:cs typeface="Times New Roman" pitchFamily="18" charset="0"/>
              </a:rPr>
              <a:t> </a:t>
            </a:r>
            <a:r>
              <a:rPr kumimoji="1" lang="en-US" altLang="zh-CN" sz="2000" b="1">
                <a:solidFill>
                  <a:srgbClr val="000000"/>
                </a:solidFill>
                <a:latin typeface="Times New Roman" pitchFamily="18" charset="0"/>
                <a:cs typeface="Times New Roman" pitchFamily="18" charset="0"/>
              </a:rPr>
              <a:t>RST) begin if (</a:t>
            </a:r>
            <a:r>
              <a:rPr kumimoji="1" lang="en-US" altLang="zh-CN" sz="2000" b="1">
                <a:solidFill>
                  <a:srgbClr val="0000FF"/>
                </a:solidFill>
                <a:latin typeface="Times New Roman" pitchFamily="18" charset="0"/>
                <a:cs typeface="Times New Roman" pitchFamily="18" charset="0"/>
              </a:rPr>
              <a:t>!RST==1</a:t>
            </a:r>
            <a:r>
              <a:rPr kumimoji="1" lang="en-US" altLang="zh-CN" sz="2000" b="1">
                <a:solidFill>
                  <a:srgbClr val="000000"/>
                </a:solidFill>
                <a:latin typeface="Times New Roman" pitchFamily="18" charset="0"/>
                <a:cs typeface="Times New Roman" pitchFamily="18" charset="0"/>
              </a:rPr>
              <a:t>)…</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FF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RST) begin if (</a:t>
            </a:r>
            <a:r>
              <a:rPr kumimoji="1" lang="en-US" altLang="zh-CN" sz="2000" b="1">
                <a:solidFill>
                  <a:srgbClr val="FF0000"/>
                </a:solidFill>
                <a:latin typeface="Times New Roman" pitchFamily="18" charset="0"/>
                <a:cs typeface="Times New Roman" pitchFamily="18" charset="0"/>
              </a:rPr>
              <a:t>RST</a:t>
            </a:r>
            <a:r>
              <a:rPr kumimoji="1" lang="en-US" altLang="zh-CN" sz="2000" b="1">
                <a:solidFill>
                  <a:srgbClr val="000000"/>
                </a:solidFill>
                <a:latin typeface="Times New Roman" pitchFamily="18" charset="0"/>
                <a:cs typeface="Times New Roman" pitchFamily="18" charset="0"/>
              </a:rPr>
              <a:t>)…</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FF0000"/>
                </a:solidFill>
                <a:latin typeface="Times New Roman" pitchFamily="18" charset="0"/>
                <a:cs typeface="Times New Roman" pitchFamily="18" charset="0"/>
              </a:rPr>
              <a:t>posedge</a:t>
            </a:r>
            <a:r>
              <a:rPr kumimoji="1" lang="en-US" altLang="zh-CN" sz="2000" b="1">
                <a:solidFill>
                  <a:srgbClr val="FF0000"/>
                </a:solidFill>
                <a:latin typeface="Times New Roman" pitchFamily="18" charset="0"/>
                <a:cs typeface="Times New Roman" pitchFamily="18" charset="0"/>
              </a:rPr>
              <a:t> </a:t>
            </a:r>
            <a:r>
              <a:rPr kumimoji="1" lang="en-US" altLang="zh-CN" sz="2000" b="1">
                <a:solidFill>
                  <a:srgbClr val="000000"/>
                </a:solidFill>
                <a:latin typeface="Times New Roman" pitchFamily="18" charset="0"/>
                <a:cs typeface="Times New Roman" pitchFamily="18" charset="0"/>
              </a:rPr>
              <a:t>RST) begin if (</a:t>
            </a:r>
            <a:r>
              <a:rPr kumimoji="1" lang="en-US" altLang="zh-CN" sz="2000" b="1">
                <a:solidFill>
                  <a:srgbClr val="FF0000"/>
                </a:solidFill>
                <a:latin typeface="Times New Roman" pitchFamily="18" charset="0"/>
                <a:cs typeface="Times New Roman" pitchFamily="18" charset="0"/>
              </a:rPr>
              <a:t>RST==1</a:t>
            </a:r>
            <a:r>
              <a:rPr kumimoji="1" lang="en-US" altLang="zh-CN" sz="2000" b="1">
                <a:solidFill>
                  <a:srgbClr val="000000"/>
                </a:solidFill>
                <a:latin typeface="Times New Roman" pitchFamily="18" charset="0"/>
                <a:cs typeface="Times New Roman" pitchFamily="18" charset="0"/>
              </a:rPr>
              <a:t>)…</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FF0000"/>
                </a:solidFill>
                <a:latin typeface="Times New Roman" pitchFamily="18" charset="0"/>
                <a:cs typeface="Times New Roman" pitchFamily="18" charset="0"/>
              </a:rPr>
              <a:t>posedge</a:t>
            </a:r>
            <a:r>
              <a:rPr kumimoji="1" lang="en-US" altLang="zh-CN" sz="2000" b="1">
                <a:solidFill>
                  <a:srgbClr val="FF0000"/>
                </a:solidFill>
                <a:latin typeface="Times New Roman" pitchFamily="18" charset="0"/>
                <a:cs typeface="Times New Roman" pitchFamily="18" charset="0"/>
              </a:rPr>
              <a:t> </a:t>
            </a:r>
            <a:r>
              <a:rPr kumimoji="1" lang="en-US" altLang="zh-CN" sz="2000" b="1">
                <a:solidFill>
                  <a:srgbClr val="000000"/>
                </a:solidFill>
                <a:latin typeface="Times New Roman" pitchFamily="18" charset="0"/>
                <a:cs typeface="Times New Roman" pitchFamily="18" charset="0"/>
              </a:rPr>
              <a:t>RST) begin if </a:t>
            </a:r>
            <a:r>
              <a:rPr kumimoji="1" lang="en-US" altLang="zh-CN" sz="2000" b="1">
                <a:solidFill>
                  <a:schemeClr val="tx1"/>
                </a:solidFill>
                <a:latin typeface="Times New Roman" pitchFamily="18" charset="0"/>
                <a:cs typeface="Times New Roman" pitchFamily="18" charset="0"/>
              </a:rPr>
              <a:t>(</a:t>
            </a:r>
            <a:r>
              <a:rPr kumimoji="1" lang="en-US" altLang="zh-CN" sz="2000" b="1">
                <a:solidFill>
                  <a:srgbClr val="FF0000"/>
                </a:solidFill>
                <a:latin typeface="Times New Roman" pitchFamily="18" charset="0"/>
                <a:cs typeface="Times New Roman" pitchFamily="18" charset="0"/>
              </a:rPr>
              <a:t>!RST==0</a:t>
            </a:r>
            <a:r>
              <a:rPr kumimoji="1" lang="en-US" altLang="zh-CN" sz="2000" b="1">
                <a:solidFill>
                  <a:srgbClr val="000000"/>
                </a:solidFill>
                <a:latin typeface="Times New Roman" pitchFamily="18" charset="0"/>
                <a:cs typeface="Times New Roman" pitchFamily="18" charset="0"/>
              </a:rPr>
              <a:t>)…</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17</a:t>
            </a:fld>
            <a:endParaRPr lang="zh-CN" altLang="en-US"/>
          </a:p>
        </p:txBody>
      </p:sp>
    </p:spTree>
    <p:extLst>
      <p:ext uri="{BB962C8B-B14F-4D97-AF65-F5344CB8AC3E}">
        <p14:creationId xmlns:p14="http://schemas.microsoft.com/office/powerpoint/2010/main" val="31077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1000"/>
                                        <p:tgtEl>
                                          <p:spTgt spid="10"/>
                                        </p:tgtEl>
                                      </p:cBhvr>
                                    </p:animEffect>
                                    <p:anim calcmode="lin" valueType="num">
                                      <p:cBhvr>
                                        <p:cTn id="8" dur="1000" fill="hold"/>
                                        <p:tgtEl>
                                          <p:spTgt spid="10"/>
                                        </p:tgtEl>
                                        <p:attrNameLst>
                                          <p:attrName>ppt_x</p:attrName>
                                        </p:attrNameLst>
                                      </p:cBhvr>
                                      <p:tavLst>
                                        <p:tav tm="0">
                                          <p:val>
                                            <p:strVal val="#ppt_x"/>
                                          </p:val>
                                        </p:tav>
                                        <p:tav tm="100000">
                                          <p:val>
                                            <p:strVal val="#ppt_x"/>
                                          </p:val>
                                        </p:tav>
                                      </p:tavLst>
                                    </p:anim>
                                    <p:anim calcmode="lin" valueType="num">
                                      <p:cBhvr>
                                        <p:cTn id="9"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childTnLst>
                          </p:cTn>
                        </p:par>
                        <p:par>
                          <p:cTn id="20" fill="hold">
                            <p:stCondLst>
                              <p:cond delay="500"/>
                            </p:stCondLst>
                            <p:childTnLst>
                              <p:par>
                                <p:cTn id="21" presetID="10"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fade">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9"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dissolve">
                                      <p:cBhvr>
                                        <p:cTn id="28" dur="500"/>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7" y="260648"/>
            <a:ext cx="792137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5-12</a:t>
            </a:r>
            <a:endParaRPr kumimoji="1" lang="en-US" altLang="zh-CN" sz="22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043608" y="764704"/>
            <a:ext cx="7704856"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DFF5 (CLK, D, Q, RST, DIN, OUT);</a:t>
            </a:r>
          </a:p>
          <a:p>
            <a:pPr eaLnBrk="0" hangingPunct="0"/>
            <a:r>
              <a:rPr kumimoji="1" lang="en-US" altLang="zh-CN" sz="2000" b="1">
                <a:solidFill>
                  <a:srgbClr val="000000"/>
                </a:solidFill>
                <a:latin typeface="Times New Roman" pitchFamily="18" charset="0"/>
                <a:cs typeface="Times New Roman" pitchFamily="18" charset="0"/>
              </a:rPr>
              <a:t>    output Q, OUT;</a:t>
            </a:r>
          </a:p>
          <a:p>
            <a:pPr eaLnBrk="0" hangingPunct="0"/>
            <a:r>
              <a:rPr kumimoji="1" lang="en-US" altLang="zh-CN" sz="2000" b="1">
                <a:solidFill>
                  <a:srgbClr val="000000"/>
                </a:solidFill>
                <a:latin typeface="Times New Roman" pitchFamily="18" charset="0"/>
                <a:cs typeface="Times New Roman" pitchFamily="18" charset="0"/>
              </a:rPr>
              <a:t>    input CLK, D, RST, DIN;</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 OUT;</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begin</a:t>
            </a:r>
          </a:p>
          <a:p>
            <a:pPr eaLnBrk="0" hangingPunct="0"/>
            <a:r>
              <a:rPr kumimoji="1" lang="en-US" altLang="zh-CN" sz="2000" b="1">
                <a:solidFill>
                  <a:srgbClr val="000000"/>
                </a:solidFill>
                <a:latin typeface="Times New Roman" pitchFamily="18" charset="0"/>
                <a:cs typeface="Times New Roman" pitchFamily="18" charset="0"/>
              </a:rPr>
              <a:t>	OUT=!DIN;</a:t>
            </a:r>
          </a:p>
          <a:p>
            <a:pPr eaLnBrk="0" hangingPunct="0"/>
            <a:r>
              <a:rPr kumimoji="1" lang="en-US" altLang="zh-CN" sz="2000" b="1">
                <a:solidFill>
                  <a:srgbClr val="000000"/>
                </a:solidFill>
                <a:latin typeface="Times New Roman" pitchFamily="18" charset="0"/>
                <a:cs typeface="Times New Roman" pitchFamily="18" charset="0"/>
              </a:rPr>
              <a:t>	if  (RST==1)  Q = 0;</a:t>
            </a:r>
          </a:p>
          <a:p>
            <a:pPr eaLnBrk="0" hangingPunct="0"/>
            <a:r>
              <a:rPr kumimoji="1" lang="en-US" altLang="zh-CN" sz="2000" b="1">
                <a:solidFill>
                  <a:srgbClr val="000000"/>
                </a:solidFill>
                <a:latin typeface="Times New Roman" pitchFamily="18" charset="0"/>
                <a:cs typeface="Times New Roman" pitchFamily="18" charset="0"/>
              </a:rPr>
              <a:t>       else if  (RST==0)  Q = D;   end</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pic>
        <p:nvPicPr>
          <p:cNvPr id="9"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18830"/>
          <a:stretch/>
        </p:blipFill>
        <p:spPr bwMode="auto">
          <a:xfrm>
            <a:off x="1526934" y="3933056"/>
            <a:ext cx="3909162" cy="2463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Rectangle 3"/>
          <p:cNvSpPr>
            <a:spLocks noChangeArrowheads="1"/>
          </p:cNvSpPr>
          <p:nvPr/>
        </p:nvSpPr>
        <p:spPr bwMode="auto">
          <a:xfrm>
            <a:off x="6444208" y="4538831"/>
            <a:ext cx="1296144"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例</a:t>
            </a:r>
            <a:r>
              <a:rPr lang="en-US" altLang="zh-CN" sz="2000" b="1">
                <a:latin typeface="Times New Roman" panose="02020603050405020304" pitchFamily="18" charset="0"/>
                <a:cs typeface="Times New Roman" panose="02020603050405020304" pitchFamily="18" charset="0"/>
              </a:rPr>
              <a:t>5-12 RTL</a:t>
            </a:r>
            <a:r>
              <a:rPr lang="zh-CN" altLang="en-US" sz="2000" b="1">
                <a:latin typeface="Times New Roman" panose="02020603050405020304" pitchFamily="18" charset="0"/>
                <a:cs typeface="Times New Roman" panose="02020603050405020304" pitchFamily="18" charset="0"/>
              </a:rPr>
              <a:t>图</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18</a:t>
            </a:fld>
            <a:endParaRPr lang="zh-CN" altLang="en-US"/>
          </a:p>
        </p:txBody>
      </p:sp>
    </p:spTree>
    <p:extLst>
      <p:ext uri="{BB962C8B-B14F-4D97-AF65-F5344CB8AC3E}">
        <p14:creationId xmlns:p14="http://schemas.microsoft.com/office/powerpoint/2010/main" val="259227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683568" y="125760"/>
            <a:ext cx="7992887" cy="1143000"/>
          </a:xfrm>
        </p:spPr>
        <p:txBody>
          <a:bodyPr/>
          <a:lstStyle/>
          <a:p>
            <a:r>
              <a:rPr lang="en-US" altLang="zh-CN" sz="3600" b="1" dirty="0">
                <a:solidFill>
                  <a:srgbClr val="7030A0"/>
                </a:solidFill>
                <a:latin typeface="Times New Roman" pitchFamily="18" charset="0"/>
                <a:cs typeface="Times New Roman" pitchFamily="18" charset="0"/>
              </a:rPr>
              <a:t>§5.2 </a:t>
            </a:r>
            <a:r>
              <a:rPr lang="zh-CN" altLang="en-US" sz="3600" b="1" dirty="0">
                <a:solidFill>
                  <a:srgbClr val="7030A0"/>
                </a:solidFill>
                <a:latin typeface="Times New Roman" panose="02020603050405020304" pitchFamily="18" charset="0"/>
                <a:cs typeface="Times New Roman" panose="02020603050405020304" pitchFamily="18" charset="0"/>
              </a:rPr>
              <a:t>二进制计数器的</a:t>
            </a:r>
            <a:r>
              <a:rPr lang="en-US" altLang="zh-CN" sz="3600" b="1" dirty="0">
                <a:solidFill>
                  <a:srgbClr val="7030A0"/>
                </a:solidFill>
                <a:latin typeface="Times New Roman" panose="02020603050405020304" pitchFamily="18" charset="0"/>
                <a:cs typeface="Times New Roman" panose="02020603050405020304" pitchFamily="18" charset="0"/>
              </a:rPr>
              <a:t>Verilog</a:t>
            </a:r>
            <a:r>
              <a:rPr lang="zh-CN" altLang="en-US" sz="3600" b="1" dirty="0">
                <a:solidFill>
                  <a:srgbClr val="7030A0"/>
                </a:solidFill>
                <a:latin typeface="Times New Roman" pitchFamily="18" charset="0"/>
                <a:cs typeface="Times New Roman" pitchFamily="18" charset="0"/>
              </a:rPr>
              <a:t>表述</a:t>
            </a:r>
          </a:p>
        </p:txBody>
      </p:sp>
      <p:sp>
        <p:nvSpPr>
          <p:cNvPr id="8" name="Rectangle 2"/>
          <p:cNvSpPr>
            <a:spLocks noGrp="1" noChangeArrowheads="1"/>
          </p:cNvSpPr>
          <p:nvPr/>
        </p:nvSpPr>
        <p:spPr bwMode="auto">
          <a:xfrm>
            <a:off x="1174750" y="112474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§5.2.1 </a:t>
            </a:r>
            <a:r>
              <a:rPr lang="zh-CN" altLang="en-US" sz="3000" b="1" dirty="0">
                <a:solidFill>
                  <a:srgbClr val="000000"/>
                </a:solidFill>
                <a:latin typeface="Times New Roman" pitchFamily="18" charset="0"/>
                <a:cs typeface="Times New Roman" pitchFamily="18" charset="0"/>
              </a:rPr>
              <a:t>简单加法计数器</a:t>
            </a:r>
          </a:p>
        </p:txBody>
      </p:sp>
      <p:sp>
        <p:nvSpPr>
          <p:cNvPr id="12" name="Rectangle 3"/>
          <p:cNvSpPr>
            <a:spLocks noChangeArrowheads="1"/>
          </p:cNvSpPr>
          <p:nvPr/>
        </p:nvSpPr>
        <p:spPr bwMode="auto">
          <a:xfrm>
            <a:off x="6372200" y="2395627"/>
            <a:ext cx="2088232"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a:latin typeface="Times New Roman" panose="02020603050405020304" pitchFamily="18" charset="0"/>
                <a:cs typeface="Times New Roman" panose="02020603050405020304" pitchFamily="18" charset="0"/>
              </a:rPr>
              <a:t>4</a:t>
            </a:r>
            <a:r>
              <a:rPr lang="zh-CN" altLang="en-US" sz="2000" b="1">
                <a:latin typeface="Times New Roman" panose="02020603050405020304" pitchFamily="18" charset="0"/>
                <a:cs typeface="Times New Roman" panose="02020603050405020304" pitchFamily="18" charset="0"/>
              </a:rPr>
              <a:t>位二进制加法计数器工作时序</a:t>
            </a:r>
          </a:p>
        </p:txBody>
      </p:sp>
      <p:pic>
        <p:nvPicPr>
          <p:cNvPr id="14"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0072"/>
          <a:stretch/>
        </p:blipFill>
        <p:spPr bwMode="auto">
          <a:xfrm>
            <a:off x="1547042" y="1772816"/>
            <a:ext cx="4393110" cy="1744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20387"/>
          <a:stretch/>
        </p:blipFill>
        <p:spPr bwMode="auto">
          <a:xfrm>
            <a:off x="3364289" y="4629858"/>
            <a:ext cx="5384175" cy="1751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6" name="圆角矩形标注 15"/>
          <p:cNvSpPr/>
          <p:nvPr/>
        </p:nvSpPr>
        <p:spPr>
          <a:xfrm>
            <a:off x="4283968" y="3861048"/>
            <a:ext cx="1642807" cy="767559"/>
          </a:xfrm>
          <a:prstGeom prst="wedgeRoundRectCallout">
            <a:avLst>
              <a:gd name="adj1" fmla="val -6786"/>
              <a:gd name="adj2" fmla="val 74950"/>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完成加</a:t>
            </a:r>
            <a:r>
              <a:rPr lang="en-US" altLang="zh-CN" sz="2000" b="1">
                <a:solidFill>
                  <a:schemeClr val="tx1"/>
                </a:solidFill>
                <a:latin typeface="Times New Roman" panose="02020603050405020304" pitchFamily="18" charset="0"/>
                <a:cs typeface="Times New Roman" panose="02020603050405020304" pitchFamily="18" charset="0"/>
              </a:rPr>
              <a:t>1</a:t>
            </a:r>
            <a:r>
              <a:rPr lang="zh-CN" altLang="en-US" sz="2000" b="1">
                <a:solidFill>
                  <a:schemeClr val="tx1"/>
                </a:solidFill>
                <a:latin typeface="Times New Roman" panose="02020603050405020304" pitchFamily="18" charset="0"/>
                <a:cs typeface="Times New Roman" panose="02020603050405020304" pitchFamily="18" charset="0"/>
              </a:rPr>
              <a:t>操作的加法器</a:t>
            </a:r>
          </a:p>
        </p:txBody>
      </p:sp>
      <p:sp>
        <p:nvSpPr>
          <p:cNvPr id="18" name="圆角矩形标注 17"/>
          <p:cNvSpPr/>
          <p:nvPr/>
        </p:nvSpPr>
        <p:spPr>
          <a:xfrm>
            <a:off x="6156176" y="3861048"/>
            <a:ext cx="2304256" cy="792162"/>
          </a:xfrm>
          <a:prstGeom prst="wedgeRoundRectCallout">
            <a:avLst>
              <a:gd name="adj1" fmla="val -17976"/>
              <a:gd name="adj2" fmla="val 70396"/>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altLang="zh-CN" sz="2000" b="1">
                <a:solidFill>
                  <a:schemeClr val="tx1"/>
                </a:solidFill>
                <a:latin typeface="Times New Roman" panose="02020603050405020304" pitchFamily="18" charset="0"/>
                <a:cs typeface="Times New Roman" panose="02020603050405020304" pitchFamily="18" charset="0"/>
              </a:rPr>
              <a:t>4</a:t>
            </a:r>
            <a:r>
              <a:rPr lang="zh-CN" altLang="en-US" sz="2000" b="1">
                <a:solidFill>
                  <a:schemeClr val="tx1"/>
                </a:solidFill>
                <a:latin typeface="Times New Roman" panose="02020603050405020304" pitchFamily="18" charset="0"/>
                <a:cs typeface="Times New Roman" panose="02020603050405020304" pitchFamily="18" charset="0"/>
              </a:rPr>
              <a:t>位边沿触发寄存器（</a:t>
            </a:r>
            <a:r>
              <a:rPr lang="en-US" altLang="zh-CN" sz="2000" b="1">
                <a:solidFill>
                  <a:schemeClr val="tx1"/>
                </a:solidFill>
                <a:latin typeface="Times New Roman" panose="02020603050405020304" pitchFamily="18" charset="0"/>
                <a:cs typeface="Times New Roman" panose="02020603050405020304" pitchFamily="18" charset="0"/>
              </a:rPr>
              <a:t>4</a:t>
            </a:r>
            <a:r>
              <a:rPr lang="zh-CN" altLang="en-US" sz="2000" b="1">
                <a:solidFill>
                  <a:schemeClr val="tx1"/>
                </a:solidFill>
                <a:latin typeface="Times New Roman" panose="02020603050405020304" pitchFamily="18" charset="0"/>
                <a:cs typeface="Times New Roman" panose="02020603050405020304" pitchFamily="18" charset="0"/>
              </a:rPr>
              <a:t>个</a:t>
            </a:r>
            <a:r>
              <a:rPr lang="en-US" altLang="zh-CN" sz="2000" b="1">
                <a:solidFill>
                  <a:schemeClr val="tx1"/>
                </a:solidFill>
                <a:latin typeface="Times New Roman" panose="02020603050405020304" pitchFamily="18" charset="0"/>
                <a:cs typeface="Times New Roman" panose="02020603050405020304" pitchFamily="18" charset="0"/>
              </a:rPr>
              <a:t>D</a:t>
            </a:r>
            <a:r>
              <a:rPr lang="zh-CN" altLang="en-US" sz="2000" b="1">
                <a:solidFill>
                  <a:schemeClr val="tx1"/>
                </a:solidFill>
                <a:latin typeface="Times New Roman" panose="02020603050405020304" pitchFamily="18" charset="0"/>
                <a:cs typeface="Times New Roman" panose="02020603050405020304" pitchFamily="18" charset="0"/>
              </a:rPr>
              <a:t>触发器）</a:t>
            </a:r>
          </a:p>
        </p:txBody>
      </p:sp>
      <p:sp>
        <p:nvSpPr>
          <p:cNvPr id="3" name="TextBox 2"/>
          <p:cNvSpPr txBox="1"/>
          <p:nvPr/>
        </p:nvSpPr>
        <p:spPr>
          <a:xfrm>
            <a:off x="1475656" y="5589240"/>
            <a:ext cx="1973531" cy="707886"/>
          </a:xfrm>
          <a:prstGeom prst="rect">
            <a:avLst/>
          </a:prstGeom>
          <a:noFill/>
        </p:spPr>
        <p:txBody>
          <a:bodyPr wrap="square" rtlCol="0">
            <a:spAutoFit/>
          </a:bodyPr>
          <a:lstStyle/>
          <a:p>
            <a:r>
              <a:rPr lang="en-US" altLang="zh-CN" sz="2000" b="1">
                <a:solidFill>
                  <a:srgbClr val="FF0000"/>
                </a:solidFill>
                <a:latin typeface="Times New Roman" panose="02020603050405020304" pitchFamily="18" charset="0"/>
                <a:cs typeface="Times New Roman" panose="02020603050405020304" pitchFamily="18" charset="0"/>
              </a:rPr>
              <a:t>CLK</a:t>
            </a:r>
            <a:r>
              <a:rPr lang="zh-CN" altLang="en-US" sz="2000" b="1">
                <a:solidFill>
                  <a:srgbClr val="FF0000"/>
                </a:solidFill>
                <a:latin typeface="Times New Roman" panose="02020603050405020304" pitchFamily="18" charset="0"/>
                <a:cs typeface="Times New Roman" panose="02020603050405020304" pitchFamily="18" charset="0"/>
              </a:rPr>
              <a:t>可看成数据锁存信号</a:t>
            </a:r>
          </a:p>
        </p:txBody>
      </p:sp>
      <p:sp>
        <p:nvSpPr>
          <p:cNvPr id="4" name="椭圆 3"/>
          <p:cNvSpPr/>
          <p:nvPr/>
        </p:nvSpPr>
        <p:spPr>
          <a:xfrm>
            <a:off x="3364289" y="5503863"/>
            <a:ext cx="631647" cy="5894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Rectangle 3"/>
          <p:cNvSpPr>
            <a:spLocks noChangeArrowheads="1"/>
          </p:cNvSpPr>
          <p:nvPr/>
        </p:nvSpPr>
        <p:spPr bwMode="auto">
          <a:xfrm>
            <a:off x="1547042" y="4437112"/>
            <a:ext cx="2196555"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a:latin typeface="Times New Roman" panose="02020603050405020304" pitchFamily="18" charset="0"/>
                <a:cs typeface="Times New Roman" panose="02020603050405020304" pitchFamily="18" charset="0"/>
              </a:rPr>
              <a:t>4</a:t>
            </a:r>
            <a:r>
              <a:rPr lang="zh-CN" altLang="en-US" sz="2000" b="1">
                <a:latin typeface="Times New Roman" panose="02020603050405020304" pitchFamily="18" charset="0"/>
                <a:cs typeface="Times New Roman" panose="02020603050405020304" pitchFamily="18" charset="0"/>
              </a:rPr>
              <a:t>位二进制加法计数器</a:t>
            </a:r>
            <a:r>
              <a:rPr lang="en-US" altLang="zh-CN" sz="2000" b="1">
                <a:latin typeface="Times New Roman" panose="02020603050405020304" pitchFamily="18" charset="0"/>
                <a:cs typeface="Times New Roman" panose="02020603050405020304" pitchFamily="18" charset="0"/>
              </a:rPr>
              <a:t>RTL</a:t>
            </a:r>
            <a:r>
              <a:rPr lang="zh-CN" altLang="en-US" sz="2000" b="1">
                <a:latin typeface="Times New Roman" panose="02020603050405020304" pitchFamily="18" charset="0"/>
                <a:cs typeface="Times New Roman" panose="02020603050405020304" pitchFamily="18" charset="0"/>
              </a:rPr>
              <a:t>电路图</a:t>
            </a:r>
          </a:p>
        </p:txBody>
      </p:sp>
      <p:sp>
        <p:nvSpPr>
          <p:cNvPr id="19" name="椭圆 18"/>
          <p:cNvSpPr/>
          <p:nvPr/>
        </p:nvSpPr>
        <p:spPr>
          <a:xfrm>
            <a:off x="6200392" y="5229200"/>
            <a:ext cx="387832" cy="37836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7308304" y="5206553"/>
            <a:ext cx="0" cy="1090573"/>
          </a:xfrm>
          <a:prstGeom prst="line">
            <a:avLst/>
          </a:prstGeom>
          <a:ln w="2857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4536000" y="5085184"/>
            <a:ext cx="0" cy="1152128"/>
          </a:xfrm>
          <a:prstGeom prst="line">
            <a:avLst/>
          </a:prstGeom>
          <a:ln w="2857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4536000" y="6264000"/>
            <a:ext cx="2772304" cy="0"/>
          </a:xfrm>
          <a:prstGeom prst="line">
            <a:avLst/>
          </a:prstGeom>
          <a:ln w="28575">
            <a:solidFill>
              <a:srgbClr val="0099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4536000" y="5085184"/>
            <a:ext cx="468048" cy="0"/>
          </a:xfrm>
          <a:prstGeom prst="line">
            <a:avLst/>
          </a:prstGeom>
          <a:ln w="28575">
            <a:solidFill>
              <a:srgbClr val="0099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5105371" y="5848974"/>
            <a:ext cx="1328164" cy="400110"/>
          </a:xfrm>
          <a:prstGeom prst="rect">
            <a:avLst/>
          </a:prstGeom>
          <a:noFill/>
        </p:spPr>
        <p:txBody>
          <a:bodyPr wrap="square" rtlCol="0">
            <a:spAutoFit/>
          </a:bodyPr>
          <a:lstStyle/>
          <a:p>
            <a:r>
              <a:rPr lang="zh-CN" altLang="en-US" sz="2000" b="1">
                <a:solidFill>
                  <a:srgbClr val="008000"/>
                </a:solidFill>
                <a:latin typeface="Times New Roman" panose="02020603050405020304" pitchFamily="18" charset="0"/>
                <a:cs typeface="Times New Roman" panose="02020603050405020304" pitchFamily="18" charset="0"/>
              </a:rPr>
              <a:t>反馈通道</a:t>
            </a:r>
          </a:p>
        </p:txBody>
      </p:sp>
      <p:sp>
        <p:nvSpPr>
          <p:cNvPr id="2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19</a:t>
            </a:fld>
            <a:endParaRPr lang="zh-CN" altLang="en-US"/>
          </a:p>
        </p:txBody>
      </p:sp>
    </p:spTree>
    <p:extLst>
      <p:ext uri="{BB962C8B-B14F-4D97-AF65-F5344CB8AC3E}">
        <p14:creationId xmlns:p14="http://schemas.microsoft.com/office/powerpoint/2010/main" val="3622161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5"/>
                                        </p:tgtEl>
                                        <p:attrNameLst>
                                          <p:attrName>style.visibility</p:attrName>
                                        </p:attrNameLst>
                                      </p:cBhvr>
                                      <p:to>
                                        <p:strVal val="visible"/>
                                      </p:to>
                                    </p:set>
                                    <p:animEffect transition="in" filter="fade">
                                      <p:cBhvr>
                                        <p:cTn id="21" dur="500"/>
                                        <p:tgtEl>
                                          <p:spTgt spid="15"/>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fade">
                                      <p:cBhvr>
                                        <p:cTn id="24" dur="500"/>
                                        <p:tgtEl>
                                          <p:spTgt spid="17"/>
                                        </p:tgtEl>
                                      </p:cBhvr>
                                    </p:animEffect>
                                  </p:childTnLst>
                                </p:cTn>
                              </p:par>
                              <p:par>
                                <p:cTn id="25" presetID="10"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55" presetClass="entr" presetSubtype="0" fill="hold" grpId="0" nodeType="clickEffect">
                                  <p:stCondLst>
                                    <p:cond delay="0"/>
                                  </p:stCondLst>
                                  <p:childTnLst>
                                    <p:set>
                                      <p:cBhvr>
                                        <p:cTn id="34" dur="1" fill="hold">
                                          <p:stCondLst>
                                            <p:cond delay="0"/>
                                          </p:stCondLst>
                                        </p:cTn>
                                        <p:tgtEl>
                                          <p:spTgt spid="18"/>
                                        </p:tgtEl>
                                        <p:attrNameLst>
                                          <p:attrName>style.visibility</p:attrName>
                                        </p:attrNameLst>
                                      </p:cBhvr>
                                      <p:to>
                                        <p:strVal val="visible"/>
                                      </p:to>
                                    </p:set>
                                    <p:anim calcmode="lin" valueType="num">
                                      <p:cBhvr>
                                        <p:cTn id="35" dur="1000" fill="hold"/>
                                        <p:tgtEl>
                                          <p:spTgt spid="18"/>
                                        </p:tgtEl>
                                        <p:attrNameLst>
                                          <p:attrName>ppt_w</p:attrName>
                                        </p:attrNameLst>
                                      </p:cBhvr>
                                      <p:tavLst>
                                        <p:tav tm="0">
                                          <p:val>
                                            <p:strVal val="#ppt_w*0.70"/>
                                          </p:val>
                                        </p:tav>
                                        <p:tav tm="100000">
                                          <p:val>
                                            <p:strVal val="#ppt_w"/>
                                          </p:val>
                                        </p:tav>
                                      </p:tavLst>
                                    </p:anim>
                                    <p:anim calcmode="lin" valueType="num">
                                      <p:cBhvr>
                                        <p:cTn id="36" dur="1000" fill="hold"/>
                                        <p:tgtEl>
                                          <p:spTgt spid="18"/>
                                        </p:tgtEl>
                                        <p:attrNameLst>
                                          <p:attrName>ppt_h</p:attrName>
                                        </p:attrNameLst>
                                      </p:cBhvr>
                                      <p:tavLst>
                                        <p:tav tm="0">
                                          <p:val>
                                            <p:strVal val="#ppt_h"/>
                                          </p:val>
                                        </p:tav>
                                        <p:tav tm="100000">
                                          <p:val>
                                            <p:strVal val="#ppt_h"/>
                                          </p:val>
                                        </p:tav>
                                      </p:tavLst>
                                    </p:anim>
                                    <p:animEffect transition="in" filter="fade">
                                      <p:cBhvr>
                                        <p:cTn id="37" dur="1000"/>
                                        <p:tgtEl>
                                          <p:spTgt spid="18"/>
                                        </p:tgtEl>
                                      </p:cBhvr>
                                    </p:animEffect>
                                  </p:childTnLst>
                                </p:cTn>
                              </p:par>
                            </p:childTnLst>
                          </p:cTn>
                        </p:par>
                        <p:par>
                          <p:cTn id="38" fill="hold">
                            <p:stCondLst>
                              <p:cond delay="1000"/>
                            </p:stCondLst>
                            <p:childTnLst>
                              <p:par>
                                <p:cTn id="39" presetID="55" presetClass="entr" presetSubtype="0" fill="hold" grpId="0" nodeType="afterEffect">
                                  <p:stCondLst>
                                    <p:cond delay="0"/>
                                  </p:stCondLst>
                                  <p:childTnLst>
                                    <p:set>
                                      <p:cBhvr>
                                        <p:cTn id="40" dur="1" fill="hold">
                                          <p:stCondLst>
                                            <p:cond delay="0"/>
                                          </p:stCondLst>
                                        </p:cTn>
                                        <p:tgtEl>
                                          <p:spTgt spid="16"/>
                                        </p:tgtEl>
                                        <p:attrNameLst>
                                          <p:attrName>style.visibility</p:attrName>
                                        </p:attrNameLst>
                                      </p:cBhvr>
                                      <p:to>
                                        <p:strVal val="visible"/>
                                      </p:to>
                                    </p:set>
                                    <p:anim calcmode="lin" valueType="num">
                                      <p:cBhvr>
                                        <p:cTn id="41" dur="1000" fill="hold"/>
                                        <p:tgtEl>
                                          <p:spTgt spid="16"/>
                                        </p:tgtEl>
                                        <p:attrNameLst>
                                          <p:attrName>ppt_w</p:attrName>
                                        </p:attrNameLst>
                                      </p:cBhvr>
                                      <p:tavLst>
                                        <p:tav tm="0">
                                          <p:val>
                                            <p:strVal val="#ppt_w*0.70"/>
                                          </p:val>
                                        </p:tav>
                                        <p:tav tm="100000">
                                          <p:val>
                                            <p:strVal val="#ppt_w"/>
                                          </p:val>
                                        </p:tav>
                                      </p:tavLst>
                                    </p:anim>
                                    <p:anim calcmode="lin" valueType="num">
                                      <p:cBhvr>
                                        <p:cTn id="42" dur="1000" fill="hold"/>
                                        <p:tgtEl>
                                          <p:spTgt spid="16"/>
                                        </p:tgtEl>
                                        <p:attrNameLst>
                                          <p:attrName>ppt_h</p:attrName>
                                        </p:attrNameLst>
                                      </p:cBhvr>
                                      <p:tavLst>
                                        <p:tav tm="0">
                                          <p:val>
                                            <p:strVal val="#ppt_h"/>
                                          </p:val>
                                        </p:tav>
                                        <p:tav tm="100000">
                                          <p:val>
                                            <p:strVal val="#ppt_h"/>
                                          </p:val>
                                        </p:tav>
                                      </p:tavLst>
                                    </p:anim>
                                    <p:animEffect transition="in" filter="fade">
                                      <p:cBhvr>
                                        <p:cTn id="43" dur="1000"/>
                                        <p:tgtEl>
                                          <p:spTgt spid="16"/>
                                        </p:tgtEl>
                                      </p:cBhvr>
                                    </p:animEffect>
                                  </p:childTnLst>
                                </p:cTn>
                              </p:par>
                            </p:childTnLst>
                          </p:cTn>
                        </p:par>
                      </p:childTnLst>
                    </p:cTn>
                  </p:par>
                  <p:par>
                    <p:cTn id="44" fill="hold">
                      <p:stCondLst>
                        <p:cond delay="indefinite"/>
                      </p:stCondLst>
                      <p:childTnLst>
                        <p:par>
                          <p:cTn id="45" fill="hold">
                            <p:stCondLst>
                              <p:cond delay="0"/>
                            </p:stCondLst>
                            <p:childTnLst>
                              <p:par>
                                <p:cTn id="46" presetID="21" presetClass="entr" presetSubtype="1" fill="hold" grpId="0" nodeType="click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wheel(1)">
                                      <p:cBhvr>
                                        <p:cTn id="48" dur="1000"/>
                                        <p:tgtEl>
                                          <p:spTgt spid="4"/>
                                        </p:tgtEl>
                                      </p:cBhvr>
                                    </p:animEffect>
                                  </p:childTnLst>
                                </p:cTn>
                              </p:par>
                            </p:childTnLst>
                          </p:cTn>
                        </p:par>
                        <p:par>
                          <p:cTn id="49" fill="hold">
                            <p:stCondLst>
                              <p:cond delay="1000"/>
                            </p:stCondLst>
                            <p:childTnLst>
                              <p:par>
                                <p:cTn id="50" presetID="21" presetClass="entr" presetSubtype="1" fill="hold" grpId="0" nodeType="afterEffect">
                                  <p:stCondLst>
                                    <p:cond delay="0"/>
                                  </p:stCondLst>
                                  <p:childTnLst>
                                    <p:set>
                                      <p:cBhvr>
                                        <p:cTn id="51" dur="1" fill="hold">
                                          <p:stCondLst>
                                            <p:cond delay="0"/>
                                          </p:stCondLst>
                                        </p:cTn>
                                        <p:tgtEl>
                                          <p:spTgt spid="19"/>
                                        </p:tgtEl>
                                        <p:attrNameLst>
                                          <p:attrName>style.visibility</p:attrName>
                                        </p:attrNameLst>
                                      </p:cBhvr>
                                      <p:to>
                                        <p:strVal val="visible"/>
                                      </p:to>
                                    </p:set>
                                    <p:animEffect transition="in" filter="wheel(1)">
                                      <p:cBhvr>
                                        <p:cTn id="52" dur="1000"/>
                                        <p:tgtEl>
                                          <p:spTgt spid="19"/>
                                        </p:tgtEl>
                                      </p:cBhvr>
                                    </p:animEffect>
                                  </p:childTnLst>
                                </p:cTn>
                              </p:par>
                            </p:childTnLst>
                          </p:cTn>
                        </p:par>
                        <p:par>
                          <p:cTn id="53" fill="hold">
                            <p:stCondLst>
                              <p:cond delay="2000"/>
                            </p:stCondLst>
                            <p:childTnLst>
                              <p:par>
                                <p:cTn id="54" presetID="55" presetClass="entr" presetSubtype="0" fill="hold" grpId="0" nodeType="afterEffect">
                                  <p:stCondLst>
                                    <p:cond delay="0"/>
                                  </p:stCondLst>
                                  <p:childTnLst>
                                    <p:set>
                                      <p:cBhvr>
                                        <p:cTn id="55" dur="1" fill="hold">
                                          <p:stCondLst>
                                            <p:cond delay="0"/>
                                          </p:stCondLst>
                                        </p:cTn>
                                        <p:tgtEl>
                                          <p:spTgt spid="3"/>
                                        </p:tgtEl>
                                        <p:attrNameLst>
                                          <p:attrName>style.visibility</p:attrName>
                                        </p:attrNameLst>
                                      </p:cBhvr>
                                      <p:to>
                                        <p:strVal val="visible"/>
                                      </p:to>
                                    </p:set>
                                    <p:anim calcmode="lin" valueType="num">
                                      <p:cBhvr>
                                        <p:cTn id="56" dur="1000" fill="hold"/>
                                        <p:tgtEl>
                                          <p:spTgt spid="3"/>
                                        </p:tgtEl>
                                        <p:attrNameLst>
                                          <p:attrName>ppt_w</p:attrName>
                                        </p:attrNameLst>
                                      </p:cBhvr>
                                      <p:tavLst>
                                        <p:tav tm="0">
                                          <p:val>
                                            <p:strVal val="#ppt_w*0.70"/>
                                          </p:val>
                                        </p:tav>
                                        <p:tav tm="100000">
                                          <p:val>
                                            <p:strVal val="#ppt_w"/>
                                          </p:val>
                                        </p:tav>
                                      </p:tavLst>
                                    </p:anim>
                                    <p:anim calcmode="lin" valueType="num">
                                      <p:cBhvr>
                                        <p:cTn id="57" dur="1000" fill="hold"/>
                                        <p:tgtEl>
                                          <p:spTgt spid="3"/>
                                        </p:tgtEl>
                                        <p:attrNameLst>
                                          <p:attrName>ppt_h</p:attrName>
                                        </p:attrNameLst>
                                      </p:cBhvr>
                                      <p:tavLst>
                                        <p:tav tm="0">
                                          <p:val>
                                            <p:strVal val="#ppt_h"/>
                                          </p:val>
                                        </p:tav>
                                        <p:tav tm="100000">
                                          <p:val>
                                            <p:strVal val="#ppt_h"/>
                                          </p:val>
                                        </p:tav>
                                      </p:tavLst>
                                    </p:anim>
                                    <p:animEffect transition="in" filter="fade">
                                      <p:cBhvr>
                                        <p:cTn id="58" dur="1000"/>
                                        <p:tgtEl>
                                          <p:spTgt spid="3"/>
                                        </p:tgtEl>
                                      </p:cBhvr>
                                    </p:animEffect>
                                  </p:childTnLst>
                                </p:cTn>
                              </p:par>
                            </p:childTnLst>
                          </p:cTn>
                        </p:par>
                      </p:childTnLst>
                    </p:cTn>
                  </p:par>
                  <p:par>
                    <p:cTn id="59" fill="hold">
                      <p:stCondLst>
                        <p:cond delay="indefinite"/>
                      </p:stCondLst>
                      <p:childTnLst>
                        <p:par>
                          <p:cTn id="60" fill="hold">
                            <p:stCondLst>
                              <p:cond delay="0"/>
                            </p:stCondLst>
                            <p:childTnLst>
                              <p:par>
                                <p:cTn id="61" presetID="22" presetClass="entr" presetSubtype="1" fill="hold" nodeType="clickEffect">
                                  <p:stCondLst>
                                    <p:cond delay="0"/>
                                  </p:stCondLst>
                                  <p:childTnLst>
                                    <p:set>
                                      <p:cBhvr>
                                        <p:cTn id="62" dur="1" fill="hold">
                                          <p:stCondLst>
                                            <p:cond delay="0"/>
                                          </p:stCondLst>
                                        </p:cTn>
                                        <p:tgtEl>
                                          <p:spTgt spid="6"/>
                                        </p:tgtEl>
                                        <p:attrNameLst>
                                          <p:attrName>style.visibility</p:attrName>
                                        </p:attrNameLst>
                                      </p:cBhvr>
                                      <p:to>
                                        <p:strVal val="visible"/>
                                      </p:to>
                                    </p:set>
                                    <p:animEffect transition="in" filter="wipe(up)">
                                      <p:cBhvr>
                                        <p:cTn id="63" dur="500"/>
                                        <p:tgtEl>
                                          <p:spTgt spid="6"/>
                                        </p:tgtEl>
                                      </p:cBhvr>
                                    </p:animEffect>
                                  </p:childTnLst>
                                </p:cTn>
                              </p:par>
                            </p:childTnLst>
                          </p:cTn>
                        </p:par>
                        <p:par>
                          <p:cTn id="64" fill="hold">
                            <p:stCondLst>
                              <p:cond delay="500"/>
                            </p:stCondLst>
                            <p:childTnLst>
                              <p:par>
                                <p:cTn id="65" presetID="22" presetClass="entr" presetSubtype="2" fill="hold" nodeType="afterEffect">
                                  <p:stCondLst>
                                    <p:cond delay="0"/>
                                  </p:stCondLst>
                                  <p:childTnLst>
                                    <p:set>
                                      <p:cBhvr>
                                        <p:cTn id="66" dur="1" fill="hold">
                                          <p:stCondLst>
                                            <p:cond delay="0"/>
                                          </p:stCondLst>
                                        </p:cTn>
                                        <p:tgtEl>
                                          <p:spTgt spid="23"/>
                                        </p:tgtEl>
                                        <p:attrNameLst>
                                          <p:attrName>style.visibility</p:attrName>
                                        </p:attrNameLst>
                                      </p:cBhvr>
                                      <p:to>
                                        <p:strVal val="visible"/>
                                      </p:to>
                                    </p:set>
                                    <p:animEffect transition="in" filter="wipe(right)">
                                      <p:cBhvr>
                                        <p:cTn id="67" dur="500"/>
                                        <p:tgtEl>
                                          <p:spTgt spid="23"/>
                                        </p:tgtEl>
                                      </p:cBhvr>
                                    </p:animEffect>
                                  </p:childTnLst>
                                </p:cTn>
                              </p:par>
                            </p:childTnLst>
                          </p:cTn>
                        </p:par>
                        <p:par>
                          <p:cTn id="68" fill="hold">
                            <p:stCondLst>
                              <p:cond delay="1000"/>
                            </p:stCondLst>
                            <p:childTnLst>
                              <p:par>
                                <p:cTn id="69" presetID="22" presetClass="entr" presetSubtype="4" fill="hold" nodeType="afterEffect">
                                  <p:stCondLst>
                                    <p:cond delay="0"/>
                                  </p:stCondLst>
                                  <p:childTnLst>
                                    <p:set>
                                      <p:cBhvr>
                                        <p:cTn id="70" dur="1" fill="hold">
                                          <p:stCondLst>
                                            <p:cond delay="0"/>
                                          </p:stCondLst>
                                        </p:cTn>
                                        <p:tgtEl>
                                          <p:spTgt spid="21"/>
                                        </p:tgtEl>
                                        <p:attrNameLst>
                                          <p:attrName>style.visibility</p:attrName>
                                        </p:attrNameLst>
                                      </p:cBhvr>
                                      <p:to>
                                        <p:strVal val="visible"/>
                                      </p:to>
                                    </p:set>
                                    <p:animEffect transition="in" filter="wipe(down)">
                                      <p:cBhvr>
                                        <p:cTn id="71" dur="500"/>
                                        <p:tgtEl>
                                          <p:spTgt spid="21"/>
                                        </p:tgtEl>
                                      </p:cBhvr>
                                    </p:animEffect>
                                  </p:childTnLst>
                                </p:cTn>
                              </p:par>
                            </p:childTnLst>
                          </p:cTn>
                        </p:par>
                        <p:par>
                          <p:cTn id="72" fill="hold">
                            <p:stCondLst>
                              <p:cond delay="1500"/>
                            </p:stCondLst>
                            <p:childTnLst>
                              <p:par>
                                <p:cTn id="73" presetID="22" presetClass="entr" presetSubtype="8" fill="hold" nodeType="afterEffect">
                                  <p:stCondLst>
                                    <p:cond delay="0"/>
                                  </p:stCondLst>
                                  <p:childTnLst>
                                    <p:set>
                                      <p:cBhvr>
                                        <p:cTn id="74" dur="1" fill="hold">
                                          <p:stCondLst>
                                            <p:cond delay="0"/>
                                          </p:stCondLst>
                                        </p:cTn>
                                        <p:tgtEl>
                                          <p:spTgt spid="26"/>
                                        </p:tgtEl>
                                        <p:attrNameLst>
                                          <p:attrName>style.visibility</p:attrName>
                                        </p:attrNameLst>
                                      </p:cBhvr>
                                      <p:to>
                                        <p:strVal val="visible"/>
                                      </p:to>
                                    </p:set>
                                    <p:animEffect transition="in" filter="wipe(left)">
                                      <p:cBhvr>
                                        <p:cTn id="75" dur="500"/>
                                        <p:tgtEl>
                                          <p:spTgt spid="26"/>
                                        </p:tgtEl>
                                      </p:cBhvr>
                                    </p:animEffect>
                                  </p:childTnLst>
                                </p:cTn>
                              </p:par>
                            </p:childTnLst>
                          </p:cTn>
                        </p:par>
                        <p:par>
                          <p:cTn id="76" fill="hold">
                            <p:stCondLst>
                              <p:cond delay="2000"/>
                            </p:stCondLst>
                            <p:childTnLst>
                              <p:par>
                                <p:cTn id="77" presetID="55" presetClass="entr" presetSubtype="0" fill="hold" grpId="0" nodeType="afterEffect">
                                  <p:stCondLst>
                                    <p:cond delay="0"/>
                                  </p:stCondLst>
                                  <p:childTnLst>
                                    <p:set>
                                      <p:cBhvr>
                                        <p:cTn id="78" dur="1" fill="hold">
                                          <p:stCondLst>
                                            <p:cond delay="0"/>
                                          </p:stCondLst>
                                        </p:cTn>
                                        <p:tgtEl>
                                          <p:spTgt spid="29"/>
                                        </p:tgtEl>
                                        <p:attrNameLst>
                                          <p:attrName>style.visibility</p:attrName>
                                        </p:attrNameLst>
                                      </p:cBhvr>
                                      <p:to>
                                        <p:strVal val="visible"/>
                                      </p:to>
                                    </p:set>
                                    <p:anim calcmode="lin" valueType="num">
                                      <p:cBhvr>
                                        <p:cTn id="79" dur="1000" fill="hold"/>
                                        <p:tgtEl>
                                          <p:spTgt spid="29"/>
                                        </p:tgtEl>
                                        <p:attrNameLst>
                                          <p:attrName>ppt_w</p:attrName>
                                        </p:attrNameLst>
                                      </p:cBhvr>
                                      <p:tavLst>
                                        <p:tav tm="0">
                                          <p:val>
                                            <p:strVal val="#ppt_w*0.70"/>
                                          </p:val>
                                        </p:tav>
                                        <p:tav tm="100000">
                                          <p:val>
                                            <p:strVal val="#ppt_w"/>
                                          </p:val>
                                        </p:tav>
                                      </p:tavLst>
                                    </p:anim>
                                    <p:anim calcmode="lin" valueType="num">
                                      <p:cBhvr>
                                        <p:cTn id="80" dur="1000" fill="hold"/>
                                        <p:tgtEl>
                                          <p:spTgt spid="29"/>
                                        </p:tgtEl>
                                        <p:attrNameLst>
                                          <p:attrName>ppt_h</p:attrName>
                                        </p:attrNameLst>
                                      </p:cBhvr>
                                      <p:tavLst>
                                        <p:tav tm="0">
                                          <p:val>
                                            <p:strVal val="#ppt_h"/>
                                          </p:val>
                                        </p:tav>
                                        <p:tav tm="100000">
                                          <p:val>
                                            <p:strVal val="#ppt_h"/>
                                          </p:val>
                                        </p:tav>
                                      </p:tavLst>
                                    </p:anim>
                                    <p:animEffect transition="in" filter="fade">
                                      <p:cBhvr>
                                        <p:cTn id="81" dur="10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8" grpId="0"/>
      <p:bldP spid="12" grpId="0" animBg="1"/>
      <p:bldP spid="16" grpId="0" animBg="1"/>
      <p:bldP spid="18" grpId="0" animBg="1"/>
      <p:bldP spid="3" grpId="0"/>
      <p:bldP spid="4" grpId="0" animBg="1"/>
      <p:bldP spid="17" grpId="0" animBg="1"/>
      <p:bldP spid="19" grpId="0" animBg="1"/>
      <p:bldP spid="29"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125760"/>
            <a:ext cx="7288039"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5.1</a:t>
            </a:r>
            <a:r>
              <a:rPr lang="en-US" altLang="zh-CN" sz="3600" b="1">
                <a:solidFill>
                  <a:srgbClr val="7030A0"/>
                </a:solidFill>
                <a:latin typeface="宋体" pitchFamily="2" charset="-122"/>
              </a:rPr>
              <a:t>  </a:t>
            </a:r>
            <a:r>
              <a:rPr lang="zh-CN" altLang="en-US" sz="3600" b="1">
                <a:solidFill>
                  <a:srgbClr val="7030A0"/>
                </a:solidFill>
                <a:latin typeface="宋体" pitchFamily="2" charset="-122"/>
              </a:rPr>
              <a:t>基本时序元件的</a:t>
            </a:r>
            <a:r>
              <a:rPr lang="en-US" altLang="zh-CN" sz="3600" b="1">
                <a:solidFill>
                  <a:srgbClr val="7030A0"/>
                </a:solidFill>
                <a:latin typeface="Times New Roman" pitchFamily="18" charset="0"/>
                <a:cs typeface="Times New Roman" pitchFamily="18" charset="0"/>
              </a:rPr>
              <a:t>Verilog</a:t>
            </a:r>
            <a:r>
              <a:rPr lang="zh-CN" altLang="en-US" sz="3600" b="1">
                <a:solidFill>
                  <a:srgbClr val="7030A0"/>
                </a:solidFill>
                <a:latin typeface="Times New Roman" pitchFamily="18" charset="0"/>
                <a:cs typeface="Times New Roman" pitchFamily="18" charset="0"/>
              </a:rPr>
              <a:t>表述</a:t>
            </a:r>
          </a:p>
        </p:txBody>
      </p:sp>
      <p:sp>
        <p:nvSpPr>
          <p:cNvPr id="17" name="Rectangle 3"/>
          <p:cNvSpPr>
            <a:spLocks noChangeArrowheads="1"/>
          </p:cNvSpPr>
          <p:nvPr/>
        </p:nvSpPr>
        <p:spPr bwMode="auto">
          <a:xfrm>
            <a:off x="5845198" y="3277502"/>
            <a:ext cx="2514265"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边沿触发型</a:t>
            </a:r>
            <a:r>
              <a:rPr lang="en-US" altLang="zh-CN" sz="2000" b="1">
                <a:latin typeface="Times New Roman" panose="02020603050405020304" pitchFamily="18" charset="0"/>
                <a:cs typeface="Times New Roman" panose="02020603050405020304" pitchFamily="18" charset="0"/>
              </a:rPr>
              <a:t>D</a:t>
            </a:r>
            <a:r>
              <a:rPr lang="zh-CN" altLang="en-US" sz="2000" b="1">
                <a:latin typeface="Times New Roman" panose="02020603050405020304" pitchFamily="18" charset="0"/>
                <a:cs typeface="Times New Roman" panose="02020603050405020304" pitchFamily="18" charset="0"/>
              </a:rPr>
              <a:t>触发器</a:t>
            </a:r>
          </a:p>
        </p:txBody>
      </p:sp>
      <p:sp>
        <p:nvSpPr>
          <p:cNvPr id="7" name="矩形 6"/>
          <p:cNvSpPr>
            <a:spLocks noChangeArrowheads="1"/>
          </p:cNvSpPr>
          <p:nvPr/>
        </p:nvSpPr>
        <p:spPr bwMode="auto">
          <a:xfrm>
            <a:off x="1331640" y="1196752"/>
            <a:ext cx="7560840" cy="9048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400" b="1">
                <a:solidFill>
                  <a:srgbClr val="FF0000"/>
                </a:solidFill>
                <a:latin typeface="Times New Roman" pitchFamily="18" charset="0"/>
                <a:cs typeface="Times New Roman" pitchFamily="18" charset="0"/>
              </a:rPr>
              <a:t>基本时序元件 </a:t>
            </a:r>
            <a:r>
              <a:rPr lang="zh-CN" altLang="en-US" sz="2400" b="1">
                <a:latin typeface="Times New Roman" pitchFamily="18" charset="0"/>
                <a:cs typeface="Times New Roman" pitchFamily="18" charset="0"/>
              </a:rPr>
              <a:t>主要包括不同结构功能和不同用途的</a:t>
            </a:r>
            <a:r>
              <a:rPr lang="zh-CN" altLang="en-US" sz="2400" b="1">
                <a:solidFill>
                  <a:srgbClr val="0000FF"/>
                </a:solidFill>
                <a:latin typeface="Times New Roman" pitchFamily="18" charset="0"/>
                <a:cs typeface="Times New Roman" pitchFamily="18" charset="0"/>
              </a:rPr>
              <a:t>触发器</a:t>
            </a:r>
            <a:r>
              <a:rPr lang="zh-CN" altLang="en-US" sz="2400" b="1">
                <a:latin typeface="Times New Roman" pitchFamily="18" charset="0"/>
                <a:cs typeface="Times New Roman" pitchFamily="18" charset="0"/>
              </a:rPr>
              <a:t>和</a:t>
            </a:r>
            <a:r>
              <a:rPr lang="zh-CN" altLang="en-US" sz="2400" b="1">
                <a:solidFill>
                  <a:srgbClr val="0000FF"/>
                </a:solidFill>
                <a:latin typeface="Times New Roman" pitchFamily="18" charset="0"/>
                <a:cs typeface="Times New Roman" pitchFamily="18" charset="0"/>
              </a:rPr>
              <a:t>锁存器</a:t>
            </a:r>
            <a:r>
              <a:rPr lang="zh-CN" altLang="en-US" sz="2400" b="1">
                <a:latin typeface="Times New Roman" pitchFamily="18" charset="0"/>
                <a:cs typeface="Times New Roman" pitchFamily="18" charset="0"/>
              </a:rPr>
              <a:t>。</a:t>
            </a:r>
          </a:p>
        </p:txBody>
      </p:sp>
      <p:sp>
        <p:nvSpPr>
          <p:cNvPr id="8" name="Rectangle 2"/>
          <p:cNvSpPr>
            <a:spLocks noGrp="1" noChangeArrowheads="1"/>
          </p:cNvSpPr>
          <p:nvPr/>
        </p:nvSpPr>
        <p:spPr bwMode="auto">
          <a:xfrm>
            <a:off x="1174750" y="2143483"/>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§5.1.1 </a:t>
            </a:r>
            <a:r>
              <a:rPr lang="zh-CN" altLang="en-US" sz="3000" b="1" dirty="0">
                <a:solidFill>
                  <a:srgbClr val="000000"/>
                </a:solidFill>
                <a:latin typeface="Times New Roman" pitchFamily="18" charset="0"/>
                <a:cs typeface="Times New Roman" pitchFamily="18" charset="0"/>
              </a:rPr>
              <a:t>基本</a:t>
            </a:r>
            <a:r>
              <a:rPr lang="en-US" altLang="zh-CN" sz="3000" b="1" dirty="0">
                <a:solidFill>
                  <a:srgbClr val="000000"/>
                </a:solidFill>
                <a:latin typeface="Times New Roman" pitchFamily="18" charset="0"/>
                <a:cs typeface="Times New Roman" pitchFamily="18" charset="0"/>
              </a:rPr>
              <a:t>D</a:t>
            </a:r>
            <a:r>
              <a:rPr lang="zh-CN" altLang="en-US" sz="3000" b="1" dirty="0">
                <a:solidFill>
                  <a:srgbClr val="000000"/>
                </a:solidFill>
                <a:latin typeface="Times New Roman" pitchFamily="18" charset="0"/>
                <a:cs typeface="Times New Roman" pitchFamily="18" charset="0"/>
              </a:rPr>
              <a:t>触发器</a:t>
            </a:r>
          </a:p>
        </p:txBody>
      </p:sp>
      <p:pic>
        <p:nvPicPr>
          <p:cNvPr id="1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30094"/>
          <a:stretch/>
        </p:blipFill>
        <p:spPr bwMode="auto">
          <a:xfrm>
            <a:off x="1329954" y="2780928"/>
            <a:ext cx="4170218" cy="1424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1" name="Picture 8"/>
          <p:cNvPicPr>
            <a:picLocks noChangeAspect="1" noChangeArrowheads="1"/>
          </p:cNvPicPr>
          <p:nvPr/>
        </p:nvPicPr>
        <p:blipFill rotWithShape="1">
          <a:blip r:embed="rId4">
            <a:extLst>
              <a:ext uri="{28A0092B-C50C-407E-A947-70E740481C1C}">
                <a14:useLocalDpi xmlns:a14="http://schemas.microsoft.com/office/drawing/2010/main" val="0"/>
              </a:ext>
            </a:extLst>
          </a:blip>
          <a:srcRect b="31068"/>
          <a:stretch/>
        </p:blipFill>
        <p:spPr bwMode="auto">
          <a:xfrm>
            <a:off x="1398734" y="4293096"/>
            <a:ext cx="6985000" cy="9640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2" name="Rectangle 3"/>
          <p:cNvSpPr>
            <a:spLocks noChangeArrowheads="1"/>
          </p:cNvSpPr>
          <p:nvPr/>
        </p:nvSpPr>
        <p:spPr bwMode="auto">
          <a:xfrm>
            <a:off x="1259632" y="5445224"/>
            <a:ext cx="2514265"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a:latin typeface="Times New Roman" panose="02020603050405020304" pitchFamily="18" charset="0"/>
                <a:cs typeface="Times New Roman" panose="02020603050405020304" pitchFamily="18" charset="0"/>
              </a:rPr>
              <a:t>D</a:t>
            </a:r>
            <a:r>
              <a:rPr lang="zh-CN" altLang="en-US" sz="2000" b="1">
                <a:latin typeface="Times New Roman" panose="02020603050405020304" pitchFamily="18" charset="0"/>
                <a:cs typeface="Times New Roman" panose="02020603050405020304" pitchFamily="18" charset="0"/>
              </a:rPr>
              <a:t>触发器时序波形</a:t>
            </a:r>
          </a:p>
        </p:txBody>
      </p:sp>
      <p:sp>
        <p:nvSpPr>
          <p:cNvPr id="13" name="圆角矩形标注 12"/>
          <p:cNvSpPr/>
          <p:nvPr/>
        </p:nvSpPr>
        <p:spPr>
          <a:xfrm>
            <a:off x="3989921" y="5303960"/>
            <a:ext cx="3678423" cy="1165497"/>
          </a:xfrm>
          <a:prstGeom prst="wedgeRoundRectCallout">
            <a:avLst>
              <a:gd name="adj1" fmla="val -34563"/>
              <a:gd name="adj2" fmla="val -72047"/>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只有当时钟上升沿到来时，输出值</a:t>
            </a:r>
            <a:r>
              <a:rPr lang="en-US" altLang="zh-CN" sz="2000" b="1">
                <a:solidFill>
                  <a:schemeClr val="tx1"/>
                </a:solidFill>
                <a:latin typeface="Times New Roman" panose="02020603050405020304" pitchFamily="18" charset="0"/>
                <a:cs typeface="Times New Roman" panose="02020603050405020304" pitchFamily="18" charset="0"/>
              </a:rPr>
              <a:t>Q</a:t>
            </a:r>
            <a:r>
              <a:rPr lang="zh-CN" altLang="en-US" sz="2000" b="1">
                <a:solidFill>
                  <a:schemeClr val="tx1"/>
                </a:solidFill>
                <a:latin typeface="Times New Roman" panose="02020603050405020304" pitchFamily="18" charset="0"/>
                <a:cs typeface="Times New Roman" panose="02020603050405020304" pitchFamily="18" charset="0"/>
              </a:rPr>
              <a:t>的数值才会随输入口</a:t>
            </a:r>
            <a:r>
              <a:rPr lang="en-US" altLang="zh-CN" sz="2000" b="1">
                <a:solidFill>
                  <a:schemeClr val="tx1"/>
                </a:solidFill>
                <a:latin typeface="Times New Roman" panose="02020603050405020304" pitchFamily="18" charset="0"/>
                <a:cs typeface="Times New Roman" panose="02020603050405020304" pitchFamily="18" charset="0"/>
              </a:rPr>
              <a:t>D</a:t>
            </a:r>
            <a:r>
              <a:rPr lang="zh-CN" altLang="en-US" sz="2000" b="1">
                <a:solidFill>
                  <a:schemeClr val="tx1"/>
                </a:solidFill>
                <a:latin typeface="Times New Roman" panose="02020603050405020304" pitchFamily="18" charset="0"/>
                <a:cs typeface="Times New Roman" panose="02020603050405020304" pitchFamily="18" charset="0"/>
              </a:rPr>
              <a:t>的数据而改变，称为更新</a:t>
            </a:r>
          </a:p>
        </p:txBody>
      </p:sp>
      <p:sp>
        <p:nvSpPr>
          <p:cNvPr id="2" name="椭圆 1"/>
          <p:cNvSpPr/>
          <p:nvPr/>
        </p:nvSpPr>
        <p:spPr>
          <a:xfrm>
            <a:off x="4283968" y="4775136"/>
            <a:ext cx="389607" cy="398178"/>
          </a:xfrm>
          <a:prstGeom prst="ellipse">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nodeType="click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2"/>
                                        </p:tgtEl>
                                        <p:attrNameLst>
                                          <p:attrName>style.visibility</p:attrName>
                                        </p:attrNameLst>
                                      </p:cBhvr>
                                      <p:to>
                                        <p:strVal val="visible"/>
                                      </p:to>
                                    </p:set>
                                    <p:animEffect transition="in" filter="wheel(1)">
                                      <p:cBhvr>
                                        <p:cTn id="30" dur="1500"/>
                                        <p:tgtEl>
                                          <p:spTgt spid="2"/>
                                        </p:tgtEl>
                                      </p:cBhvr>
                                    </p:animEffect>
                                  </p:childTnLst>
                                </p:cTn>
                              </p:par>
                            </p:childTnLst>
                          </p:cTn>
                        </p:par>
                        <p:par>
                          <p:cTn id="31" fill="hold">
                            <p:stCondLst>
                              <p:cond delay="1500"/>
                            </p:stCondLst>
                            <p:childTnLst>
                              <p:par>
                                <p:cTn id="32" presetID="55" presetClass="entr" presetSubtype="0" fill="hold" grpId="0" nodeType="afterEffect">
                                  <p:stCondLst>
                                    <p:cond delay="0"/>
                                  </p:stCondLst>
                                  <p:childTnLst>
                                    <p:set>
                                      <p:cBhvr>
                                        <p:cTn id="33" dur="1" fill="hold">
                                          <p:stCondLst>
                                            <p:cond delay="0"/>
                                          </p:stCondLst>
                                        </p:cTn>
                                        <p:tgtEl>
                                          <p:spTgt spid="13"/>
                                        </p:tgtEl>
                                        <p:attrNameLst>
                                          <p:attrName>style.visibility</p:attrName>
                                        </p:attrNameLst>
                                      </p:cBhvr>
                                      <p:to>
                                        <p:strVal val="visible"/>
                                      </p:to>
                                    </p:set>
                                    <p:anim calcmode="lin" valueType="num">
                                      <p:cBhvr>
                                        <p:cTn id="34" dur="1000" fill="hold"/>
                                        <p:tgtEl>
                                          <p:spTgt spid="13"/>
                                        </p:tgtEl>
                                        <p:attrNameLst>
                                          <p:attrName>ppt_w</p:attrName>
                                        </p:attrNameLst>
                                      </p:cBhvr>
                                      <p:tavLst>
                                        <p:tav tm="0">
                                          <p:val>
                                            <p:strVal val="#ppt_w*0.70"/>
                                          </p:val>
                                        </p:tav>
                                        <p:tav tm="100000">
                                          <p:val>
                                            <p:strVal val="#ppt_w"/>
                                          </p:val>
                                        </p:tav>
                                      </p:tavLst>
                                    </p:anim>
                                    <p:anim calcmode="lin" valueType="num">
                                      <p:cBhvr>
                                        <p:cTn id="35" dur="1000" fill="hold"/>
                                        <p:tgtEl>
                                          <p:spTgt spid="13"/>
                                        </p:tgtEl>
                                        <p:attrNameLst>
                                          <p:attrName>ppt_h</p:attrName>
                                        </p:attrNameLst>
                                      </p:cBhvr>
                                      <p:tavLst>
                                        <p:tav tm="0">
                                          <p:val>
                                            <p:strVal val="#ppt_h"/>
                                          </p:val>
                                        </p:tav>
                                        <p:tav tm="100000">
                                          <p:val>
                                            <p:strVal val="#ppt_h"/>
                                          </p:val>
                                        </p:tav>
                                      </p:tavLst>
                                    </p:anim>
                                    <p:animEffect transition="in" filter="fade">
                                      <p:cBhvr>
                                        <p:cTn id="36"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P spid="8" grpId="0"/>
      <p:bldP spid="12" grpId="0" animBg="1"/>
      <p:bldP spid="13" grpId="0" animBg="1"/>
      <p:bldP spid="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7" y="260648"/>
            <a:ext cx="792137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5-13</a:t>
            </a:r>
            <a:r>
              <a:rPr kumimoji="1" lang="zh-CN" altLang="en-US" sz="2000" b="1">
                <a:solidFill>
                  <a:srgbClr val="F79646">
                    <a:lumMod val="50000"/>
                  </a:srgbClr>
                </a:solidFill>
                <a:latin typeface="Times New Roman" pitchFamily="18" charset="0"/>
                <a:cs typeface="Times New Roman" pitchFamily="18" charset="0"/>
              </a:rPr>
              <a:t> ：</a:t>
            </a:r>
            <a:r>
              <a:rPr kumimoji="1" lang="en-US" altLang="zh-CN" sz="2400" b="1">
                <a:solidFill>
                  <a:srgbClr val="F79646">
                    <a:lumMod val="50000"/>
                  </a:srgbClr>
                </a:solidFill>
                <a:latin typeface="Times New Roman" pitchFamily="18" charset="0"/>
                <a:cs typeface="Times New Roman" pitchFamily="18" charset="0"/>
              </a:rPr>
              <a:t>4</a:t>
            </a:r>
            <a:r>
              <a:rPr kumimoji="1" lang="zh-CN" altLang="en-US" sz="2400" b="1">
                <a:solidFill>
                  <a:srgbClr val="F79646">
                    <a:lumMod val="50000"/>
                  </a:srgbClr>
                </a:solidFill>
                <a:latin typeface="Times New Roman" pitchFamily="18" charset="0"/>
                <a:cs typeface="Times New Roman" pitchFamily="18" charset="0"/>
              </a:rPr>
              <a:t>位二进制数加法计数器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043608" y="874455"/>
            <a:ext cx="7848872" cy="255454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CNT4 (CLK, Q);</a:t>
            </a:r>
          </a:p>
          <a:p>
            <a:pPr eaLnBrk="0" hangingPunct="0"/>
            <a:r>
              <a:rPr kumimoji="1" lang="en-US" altLang="zh-CN" sz="2000" b="1">
                <a:solidFill>
                  <a:srgbClr val="000000"/>
                </a:solidFill>
                <a:latin typeface="Times New Roman" pitchFamily="18" charset="0"/>
                <a:cs typeface="Times New Roman" pitchFamily="18" charset="0"/>
              </a:rPr>
              <a:t>    output [3: 0] Q; input CLK;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[3: 0] Q1;</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a:t>
            </a:r>
          </a:p>
          <a:p>
            <a:pPr eaLnBrk="0" hangingPunct="0"/>
            <a:r>
              <a:rPr kumimoji="1" lang="en-US" altLang="zh-CN" sz="2000" b="1">
                <a:solidFill>
                  <a:srgbClr val="000000"/>
                </a:solidFill>
                <a:latin typeface="Times New Roman" pitchFamily="18" charset="0"/>
                <a:cs typeface="Times New Roman" pitchFamily="18" charset="0"/>
              </a:rPr>
              <a:t>	Q1&lt;=Q1+1;		</a:t>
            </a:r>
            <a:r>
              <a:rPr kumimoji="1" lang="en-US" altLang="zh-CN" sz="2000" b="1">
                <a:solidFill>
                  <a:schemeClr val="accent6">
                    <a:lumMod val="50000"/>
                  </a:schemeClr>
                </a:solidFill>
                <a:latin typeface="Times New Roman" pitchFamily="18" charset="0"/>
                <a:cs typeface="Times New Roman" pitchFamily="18" charset="0"/>
              </a:rPr>
              <a:t> //Q1</a:t>
            </a:r>
            <a:r>
              <a:rPr kumimoji="1" lang="zh-CN" altLang="en-US" sz="2000" b="1">
                <a:solidFill>
                  <a:schemeClr val="accent6">
                    <a:lumMod val="50000"/>
                  </a:schemeClr>
                </a:solidFill>
                <a:latin typeface="Times New Roman" pitchFamily="18" charset="0"/>
                <a:cs typeface="Times New Roman" pitchFamily="18" charset="0"/>
              </a:rPr>
              <a:t>具备了输入和输出的性质，</a:t>
            </a:r>
            <a:r>
              <a:rPr kumimoji="1" lang="en-US" altLang="zh-CN" sz="2000" b="1">
                <a:solidFill>
                  <a:schemeClr val="accent6">
                    <a:lumMod val="50000"/>
                  </a:schemeClr>
                </a:solidFill>
                <a:latin typeface="Times New Roman" pitchFamily="18" charset="0"/>
                <a:cs typeface="Times New Roman" pitchFamily="18" charset="0"/>
              </a:rPr>
              <a:t>Q1				</a:t>
            </a:r>
            <a:r>
              <a:rPr kumimoji="1" lang="zh-CN" altLang="en-US" sz="2000" b="1">
                <a:solidFill>
                  <a:schemeClr val="accent6">
                    <a:lumMod val="50000"/>
                  </a:schemeClr>
                </a:solidFill>
                <a:latin typeface="Times New Roman" pitchFamily="18" charset="0"/>
                <a:cs typeface="Times New Roman" pitchFamily="18" charset="0"/>
              </a:rPr>
              <a:t>的输入特性是反馈方式，</a:t>
            </a:r>
            <a:r>
              <a:rPr kumimoji="1" lang="en-US" altLang="zh-CN" sz="2000" b="1">
                <a:solidFill>
                  <a:schemeClr val="accent6">
                    <a:lumMod val="50000"/>
                  </a:schemeClr>
                </a:solidFill>
                <a:latin typeface="Times New Roman" pitchFamily="18" charset="0"/>
                <a:cs typeface="Times New Roman" pitchFamily="18" charset="0"/>
              </a:rPr>
              <a:t>Q1</a:t>
            </a:r>
            <a:r>
              <a:rPr kumimoji="1" lang="zh-CN" altLang="en-US" sz="2000" b="1">
                <a:solidFill>
                  <a:schemeClr val="accent6">
                    <a:lumMod val="50000"/>
                  </a:schemeClr>
                </a:solidFill>
                <a:latin typeface="Times New Roman" pitchFamily="18" charset="0"/>
                <a:cs typeface="Times New Roman" pitchFamily="18" charset="0"/>
              </a:rPr>
              <a:t>被综合</a:t>
            </a:r>
            <a:r>
              <a:rPr kumimoji="1" lang="en-US" altLang="zh-CN" sz="2000" b="1">
                <a:solidFill>
                  <a:schemeClr val="accent6">
                    <a:lumMod val="50000"/>
                  </a:schemeClr>
                </a:solidFill>
                <a:latin typeface="Times New Roman" pitchFamily="18" charset="0"/>
                <a:cs typeface="Times New Roman" pitchFamily="18" charset="0"/>
              </a:rPr>
              <a:t>				</a:t>
            </a:r>
            <a:r>
              <a:rPr kumimoji="1" lang="zh-CN" altLang="en-US" sz="2000" b="1">
                <a:solidFill>
                  <a:schemeClr val="accent6">
                    <a:lumMod val="50000"/>
                  </a:schemeClr>
                </a:solidFill>
                <a:latin typeface="Times New Roman" pitchFamily="18" charset="0"/>
                <a:cs typeface="Times New Roman" pitchFamily="18" charset="0"/>
              </a:rPr>
              <a:t>为内部的</a:t>
            </a:r>
            <a:r>
              <a:rPr kumimoji="1" lang="en-US" altLang="zh-CN" sz="2000" b="1">
                <a:solidFill>
                  <a:schemeClr val="accent6">
                    <a:lumMod val="50000"/>
                  </a:schemeClr>
                </a:solidFill>
                <a:latin typeface="Times New Roman" pitchFamily="18" charset="0"/>
                <a:cs typeface="Times New Roman" pitchFamily="18" charset="0"/>
              </a:rPr>
              <a:t>4</a:t>
            </a:r>
            <a:r>
              <a:rPr kumimoji="1" lang="zh-CN" altLang="en-US" sz="2000" b="1">
                <a:solidFill>
                  <a:schemeClr val="accent6">
                    <a:lumMod val="50000"/>
                  </a:schemeClr>
                </a:solidFill>
                <a:latin typeface="Times New Roman" pitchFamily="18" charset="0"/>
                <a:cs typeface="Times New Roman" pitchFamily="18" charset="0"/>
              </a:rPr>
              <a:t>位寄存器。</a:t>
            </a:r>
            <a:endParaRPr kumimoji="1" lang="en-US" altLang="zh-CN" sz="2000" b="1">
              <a:solidFill>
                <a:srgbClr val="000000"/>
              </a:solidFill>
              <a:latin typeface="Times New Roman" pitchFamily="18" charset="0"/>
              <a:cs typeface="Times New Roman" pitchFamily="18" charset="0"/>
            </a:endParaRPr>
          </a:p>
          <a:p>
            <a:pPr eaLnBrk="0" hangingPunct="0"/>
            <a:r>
              <a:rPr kumimoji="1" lang="en-US" altLang="zh-CN" sz="2000" b="1">
                <a:solidFill>
                  <a:srgbClr val="000000"/>
                </a:solidFill>
                <a:latin typeface="Times New Roman" pitchFamily="18" charset="0"/>
                <a:cs typeface="Times New Roman" pitchFamily="18" charset="0"/>
              </a:rPr>
              <a:t>     assign Q=Q1;</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11" name="Text Box 9"/>
          <p:cNvSpPr txBox="1">
            <a:spLocks noChangeArrowheads="1"/>
          </p:cNvSpPr>
          <p:nvPr/>
        </p:nvSpPr>
        <p:spPr bwMode="auto">
          <a:xfrm>
            <a:off x="827584" y="3717032"/>
            <a:ext cx="7921377"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5-14 </a:t>
            </a:r>
            <a:r>
              <a:rPr kumimoji="1" lang="zh-CN" altLang="en-US" sz="2000" b="1">
                <a:solidFill>
                  <a:srgbClr val="F79646">
                    <a:lumMod val="50000"/>
                  </a:srgbClr>
                </a:solidFill>
                <a:latin typeface="Times New Roman" pitchFamily="18" charset="0"/>
                <a:cs typeface="Times New Roman" pitchFamily="18" charset="0"/>
              </a:rPr>
              <a:t>：</a:t>
            </a:r>
            <a:r>
              <a:rPr kumimoji="1" lang="en-US" altLang="zh-CN" sz="2400" b="1">
                <a:solidFill>
                  <a:srgbClr val="F79646">
                    <a:lumMod val="50000"/>
                  </a:srgbClr>
                </a:solidFill>
                <a:latin typeface="Times New Roman" pitchFamily="18" charset="0"/>
                <a:cs typeface="Times New Roman" pitchFamily="18" charset="0"/>
              </a:rPr>
              <a:t>4</a:t>
            </a:r>
            <a:r>
              <a:rPr kumimoji="1" lang="zh-CN" altLang="en-US" sz="2400" b="1">
                <a:solidFill>
                  <a:srgbClr val="F79646">
                    <a:lumMod val="50000"/>
                  </a:srgbClr>
                </a:solidFill>
                <a:latin typeface="Times New Roman" pitchFamily="18" charset="0"/>
                <a:cs typeface="Times New Roman" pitchFamily="18" charset="0"/>
              </a:rPr>
              <a:t>位二进制数加法计数器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1044105" y="4330839"/>
            <a:ext cx="7848872"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CNT4 (CLK, Q);</a:t>
            </a:r>
          </a:p>
          <a:p>
            <a:pPr eaLnBrk="0" hangingPunct="0"/>
            <a:r>
              <a:rPr kumimoji="1" lang="en-US" altLang="zh-CN" sz="2000" b="1">
                <a:solidFill>
                  <a:srgbClr val="000000"/>
                </a:solidFill>
                <a:latin typeface="Times New Roman" pitchFamily="18" charset="0"/>
                <a:cs typeface="Times New Roman" pitchFamily="18" charset="0"/>
              </a:rPr>
              <a:t>    output [3: 0] Q; input CLK;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[3: 0] Q;</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a:t>
            </a:r>
          </a:p>
          <a:p>
            <a:pPr eaLnBrk="0" hangingPunct="0"/>
            <a:r>
              <a:rPr kumimoji="1" lang="en-US" altLang="zh-CN" sz="2000" b="1">
                <a:solidFill>
                  <a:srgbClr val="000000"/>
                </a:solidFill>
                <a:latin typeface="Times New Roman" pitchFamily="18" charset="0"/>
                <a:cs typeface="Times New Roman" pitchFamily="18" charset="0"/>
              </a:rPr>
              <a:t>	Q&lt;=Q+1;		</a:t>
            </a:r>
            <a:r>
              <a:rPr kumimoji="1" lang="en-US" altLang="zh-CN" sz="2000" b="1">
                <a:solidFill>
                  <a:schemeClr val="accent6">
                    <a:lumMod val="50000"/>
                  </a:schemeClr>
                </a:solidFill>
                <a:latin typeface="Times New Roman" pitchFamily="18" charset="0"/>
                <a:cs typeface="Times New Roman" pitchFamily="18" charset="0"/>
              </a:rPr>
              <a:t> //Verilog</a:t>
            </a:r>
            <a:r>
              <a:rPr kumimoji="1" lang="zh-CN" altLang="en-US" sz="2000" b="1">
                <a:solidFill>
                  <a:schemeClr val="accent6">
                    <a:lumMod val="50000"/>
                  </a:schemeClr>
                </a:solidFill>
                <a:latin typeface="Times New Roman" pitchFamily="18" charset="0"/>
                <a:cs typeface="Times New Roman" pitchFamily="18" charset="0"/>
              </a:rPr>
              <a:t>综合器对于此类语句具有</a:t>
            </a:r>
            <a:r>
              <a:rPr kumimoji="1" lang="en-US" altLang="zh-CN" sz="2000" b="1">
                <a:solidFill>
                  <a:schemeClr val="accent6">
                    <a:lumMod val="50000"/>
                  </a:schemeClr>
                </a:solidFill>
                <a:latin typeface="Times New Roman" pitchFamily="18" charset="0"/>
                <a:cs typeface="Times New Roman" pitchFamily="18" charset="0"/>
              </a:rPr>
              <a:t>				</a:t>
            </a:r>
            <a:r>
              <a:rPr kumimoji="1" lang="zh-CN" altLang="en-US" sz="2000" b="1">
                <a:solidFill>
                  <a:schemeClr val="accent6">
                    <a:lumMod val="50000"/>
                  </a:schemeClr>
                </a:solidFill>
                <a:latin typeface="Times New Roman" pitchFamily="18" charset="0"/>
                <a:cs typeface="Times New Roman" pitchFamily="18" charset="0"/>
              </a:rPr>
              <a:t>自动转化端口方向属性的功能，</a:t>
            </a:r>
            <a:r>
              <a:rPr kumimoji="1" lang="en-US" altLang="zh-CN" sz="2000" b="1">
                <a:solidFill>
                  <a:schemeClr val="accent6">
                    <a:lumMod val="50000"/>
                  </a:schemeClr>
                </a:solidFill>
                <a:latin typeface="Times New Roman" pitchFamily="18" charset="0"/>
                <a:cs typeface="Times New Roman" pitchFamily="18" charset="0"/>
              </a:rPr>
              <a:t>Q				</a:t>
            </a:r>
            <a:r>
              <a:rPr kumimoji="1" lang="zh-CN" altLang="en-US" sz="2000" b="1">
                <a:solidFill>
                  <a:schemeClr val="accent6">
                    <a:lumMod val="50000"/>
                  </a:schemeClr>
                </a:solidFill>
                <a:latin typeface="Times New Roman" pitchFamily="18" charset="0"/>
                <a:cs typeface="Times New Roman" pitchFamily="18" charset="0"/>
              </a:rPr>
              <a:t>具备了双向端口属性。</a:t>
            </a:r>
            <a:endParaRPr kumimoji="1" lang="en-US" altLang="zh-CN" sz="2000" b="1">
              <a:solidFill>
                <a:srgbClr val="000000"/>
              </a:solidFill>
              <a:latin typeface="Times New Roman" pitchFamily="18" charset="0"/>
              <a:cs typeface="Times New Roman" pitchFamily="18" charset="0"/>
            </a:endParaRP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20</a:t>
            </a:fld>
            <a:endParaRPr lang="zh-CN" altLang="en-US"/>
          </a:p>
        </p:txBody>
      </p:sp>
    </p:spTree>
    <p:extLst>
      <p:ext uri="{BB962C8B-B14F-4D97-AF65-F5344CB8AC3E}">
        <p14:creationId xmlns:p14="http://schemas.microsoft.com/office/powerpoint/2010/main" val="3815770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fade">
                                      <p:cBhvr>
                                        <p:cTn id="16"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11" grpId="0"/>
      <p:bldP spid="1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74750" y="116632"/>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§5.2.2 </a:t>
            </a:r>
            <a:r>
              <a:rPr lang="zh-CN" altLang="en-US" sz="3000" b="1">
                <a:solidFill>
                  <a:srgbClr val="000000"/>
                </a:solidFill>
                <a:latin typeface="Times New Roman" pitchFamily="18" charset="0"/>
                <a:cs typeface="Times New Roman" pitchFamily="18" charset="0"/>
              </a:rPr>
              <a:t>实用加法计数器设计</a:t>
            </a:r>
          </a:p>
        </p:txBody>
      </p:sp>
      <p:sp>
        <p:nvSpPr>
          <p:cNvPr id="22" name="Text Box 9"/>
          <p:cNvSpPr txBox="1">
            <a:spLocks noChangeArrowheads="1"/>
          </p:cNvSpPr>
          <p:nvPr/>
        </p:nvSpPr>
        <p:spPr bwMode="auto">
          <a:xfrm>
            <a:off x="611560" y="548680"/>
            <a:ext cx="849744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5-15</a:t>
            </a:r>
            <a:r>
              <a:rPr kumimoji="1" lang="zh-CN" altLang="en-US" sz="20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异步复位同步计数使能和可预置型十进制计数器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24" name="Text Box 9"/>
          <p:cNvSpPr txBox="1">
            <a:spLocks noChangeArrowheads="1"/>
          </p:cNvSpPr>
          <p:nvPr/>
        </p:nvSpPr>
        <p:spPr bwMode="auto">
          <a:xfrm>
            <a:off x="971103" y="1052736"/>
            <a:ext cx="8065393" cy="563231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CNT10 (CLK, RST, EN, LOAD, COUT, DOUT, DATA);</a:t>
            </a:r>
          </a:p>
          <a:p>
            <a:pPr eaLnBrk="0" hangingPunct="0"/>
            <a:r>
              <a:rPr kumimoji="1" lang="en-US" altLang="zh-CN" sz="2000" b="1">
                <a:solidFill>
                  <a:srgbClr val="000000"/>
                </a:solidFill>
                <a:latin typeface="Times New Roman" pitchFamily="18" charset="0"/>
                <a:cs typeface="Times New Roman" pitchFamily="18" charset="0"/>
              </a:rPr>
              <a:t>    input CLK, EN, RST, LOAD;	</a:t>
            </a:r>
            <a:r>
              <a:rPr kumimoji="1" lang="en-US" altLang="zh-CN" sz="2000" b="1">
                <a:solidFill>
                  <a:schemeClr val="accent6">
                    <a:lumMod val="50000"/>
                  </a:schemeClr>
                </a:solidFill>
                <a:latin typeface="Times New Roman" pitchFamily="18" charset="0"/>
                <a:cs typeface="Times New Roman" pitchFamily="18" charset="0"/>
              </a:rPr>
              <a:t> //</a:t>
            </a:r>
            <a:r>
              <a:rPr kumimoji="1" lang="zh-CN" altLang="en-US" sz="2000" b="1">
                <a:solidFill>
                  <a:schemeClr val="accent6">
                    <a:lumMod val="50000"/>
                  </a:schemeClr>
                </a:solidFill>
                <a:latin typeface="Times New Roman" pitchFamily="18" charset="0"/>
                <a:cs typeface="Times New Roman" pitchFamily="18" charset="0"/>
              </a:rPr>
              <a:t>时钟，时钟使能，复位，数据加</a:t>
            </a:r>
            <a:r>
              <a:rPr kumimoji="1" lang="en-US" altLang="zh-CN" sz="2000" b="1">
                <a:solidFill>
                  <a:schemeClr val="accent6">
                    <a:lumMod val="50000"/>
                  </a:schemeClr>
                </a:solidFill>
                <a:latin typeface="Times New Roman" pitchFamily="18" charset="0"/>
                <a:cs typeface="Times New Roman" pitchFamily="18" charset="0"/>
              </a:rPr>
              <a:t>				</a:t>
            </a:r>
            <a:r>
              <a:rPr kumimoji="1" lang="zh-CN" altLang="en-US" sz="2000" b="1">
                <a:solidFill>
                  <a:schemeClr val="accent6">
                    <a:lumMod val="50000"/>
                  </a:schemeClr>
                </a:solidFill>
                <a:latin typeface="Times New Roman" pitchFamily="18" charset="0"/>
                <a:cs typeface="Times New Roman" pitchFamily="18" charset="0"/>
              </a:rPr>
              <a:t>载控制信号</a:t>
            </a:r>
            <a:endParaRPr kumimoji="1" lang="en-US" altLang="zh-CN" sz="2000" b="1">
              <a:solidFill>
                <a:schemeClr val="accent6">
                  <a:lumMod val="50000"/>
                </a:schemeClr>
              </a:solidFill>
              <a:latin typeface="Times New Roman" pitchFamily="18" charset="0"/>
              <a:cs typeface="Times New Roman" pitchFamily="18" charset="0"/>
            </a:endParaRPr>
          </a:p>
          <a:p>
            <a:pPr eaLnBrk="0" hangingPunct="0"/>
            <a:r>
              <a:rPr kumimoji="1" lang="en-US" altLang="zh-CN" sz="2000" b="1">
                <a:solidFill>
                  <a:schemeClr val="tx1"/>
                </a:solidFill>
                <a:latin typeface="Times New Roman" pitchFamily="18" charset="0"/>
                <a:cs typeface="Times New Roman" pitchFamily="18" charset="0"/>
              </a:rPr>
              <a:t>    input [3: 0] DATA;		</a:t>
            </a:r>
            <a:r>
              <a:rPr kumimoji="1" lang="en-US" altLang="zh-CN" sz="2000" b="1">
                <a:solidFill>
                  <a:schemeClr val="accent6">
                    <a:lumMod val="50000"/>
                  </a:schemeClr>
                </a:solidFill>
                <a:latin typeface="Times New Roman" pitchFamily="18" charset="0"/>
                <a:cs typeface="Times New Roman" pitchFamily="18" charset="0"/>
              </a:rPr>
              <a:t> //4</a:t>
            </a:r>
            <a:r>
              <a:rPr kumimoji="1" lang="zh-CN" altLang="en-US" sz="2000" b="1">
                <a:solidFill>
                  <a:schemeClr val="accent6">
                    <a:lumMod val="50000"/>
                  </a:schemeClr>
                </a:solidFill>
                <a:latin typeface="Times New Roman" pitchFamily="18" charset="0"/>
                <a:cs typeface="Times New Roman" pitchFamily="18" charset="0"/>
              </a:rPr>
              <a:t>位并行加载数据</a:t>
            </a:r>
            <a:endParaRPr kumimoji="1" lang="en-US" altLang="zh-CN" sz="2000" b="1">
              <a:solidFill>
                <a:schemeClr val="accent6">
                  <a:lumMod val="50000"/>
                </a:schemeClr>
              </a:solidFill>
              <a:latin typeface="Times New Roman" pitchFamily="18" charset="0"/>
              <a:cs typeface="Times New Roman" pitchFamily="18" charset="0"/>
            </a:endParaRPr>
          </a:p>
          <a:p>
            <a:pPr eaLnBrk="0" hangingPunct="0"/>
            <a:r>
              <a:rPr kumimoji="1" lang="en-US" altLang="zh-CN" sz="2000" b="1">
                <a:solidFill>
                  <a:schemeClr val="tx1"/>
                </a:solidFill>
                <a:latin typeface="Times New Roman" pitchFamily="18" charset="0"/>
                <a:cs typeface="Times New Roman" pitchFamily="18" charset="0"/>
              </a:rPr>
              <a:t>    output [3: 0] DOUT;		</a:t>
            </a:r>
            <a:r>
              <a:rPr kumimoji="1" lang="en-US" altLang="zh-CN" sz="2000" b="1">
                <a:solidFill>
                  <a:schemeClr val="accent6">
                    <a:lumMod val="50000"/>
                  </a:schemeClr>
                </a:solidFill>
                <a:latin typeface="Times New Roman" pitchFamily="18" charset="0"/>
                <a:cs typeface="Times New Roman" pitchFamily="18" charset="0"/>
              </a:rPr>
              <a:t> //4</a:t>
            </a:r>
            <a:r>
              <a:rPr kumimoji="1" lang="zh-CN" altLang="en-US" sz="2000" b="1">
                <a:solidFill>
                  <a:schemeClr val="accent6">
                    <a:lumMod val="50000"/>
                  </a:schemeClr>
                </a:solidFill>
                <a:latin typeface="Times New Roman" pitchFamily="18" charset="0"/>
                <a:cs typeface="Times New Roman" pitchFamily="18" charset="0"/>
              </a:rPr>
              <a:t>位计数输出</a:t>
            </a:r>
            <a:endParaRPr kumimoji="1" lang="en-US" altLang="zh-CN" sz="2000" b="1">
              <a:solidFill>
                <a:schemeClr val="accent6">
                  <a:lumMod val="50000"/>
                </a:schemeClr>
              </a:solidFill>
              <a:latin typeface="Times New Roman" pitchFamily="18" charset="0"/>
              <a:cs typeface="Times New Roman" pitchFamily="18" charset="0"/>
            </a:endParaRPr>
          </a:p>
          <a:p>
            <a:pPr eaLnBrk="0" hangingPunct="0"/>
            <a:r>
              <a:rPr kumimoji="1" lang="en-US" altLang="zh-CN" sz="2000" b="1">
                <a:solidFill>
                  <a:schemeClr val="tx1"/>
                </a:solidFill>
                <a:latin typeface="Times New Roman" pitchFamily="18" charset="0"/>
                <a:cs typeface="Times New Roman" pitchFamily="18" charset="0"/>
              </a:rPr>
              <a:t>    output COUT;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[3: 0] Q1;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COUT;</a:t>
            </a:r>
          </a:p>
          <a:p>
            <a:pPr eaLnBrk="0" hangingPunct="0"/>
            <a:r>
              <a:rPr kumimoji="1" lang="en-US" altLang="zh-CN" sz="2000" b="1">
                <a:solidFill>
                  <a:schemeClr val="tx1"/>
                </a:solidFill>
                <a:latin typeface="Times New Roman" pitchFamily="18" charset="0"/>
                <a:cs typeface="Times New Roman" pitchFamily="18" charset="0"/>
              </a:rPr>
              <a:t>    assign  DOUT=Q1;	</a:t>
            </a:r>
            <a:r>
              <a:rPr kumimoji="1" lang="en-US" altLang="zh-CN" sz="2000" b="1">
                <a:solidFill>
                  <a:schemeClr val="accent6">
                    <a:lumMod val="50000"/>
                  </a:schemeClr>
                </a:solidFill>
                <a:latin typeface="Times New Roman" pitchFamily="18" charset="0"/>
                <a:cs typeface="Times New Roman" pitchFamily="18" charset="0"/>
              </a:rPr>
              <a:t>//</a:t>
            </a:r>
            <a:r>
              <a:rPr kumimoji="1" lang="zh-CN" altLang="en-US" sz="2000" b="1">
                <a:solidFill>
                  <a:schemeClr val="accent6">
                    <a:lumMod val="50000"/>
                  </a:schemeClr>
                </a:solidFill>
                <a:latin typeface="Times New Roman" pitchFamily="18" charset="0"/>
                <a:cs typeface="Times New Roman" pitchFamily="18" charset="0"/>
              </a:rPr>
              <a:t>将内部寄存器的计数结果输出至</a:t>
            </a:r>
            <a:r>
              <a:rPr kumimoji="1" lang="en-US" altLang="zh-CN" sz="2000" b="1">
                <a:solidFill>
                  <a:schemeClr val="accent6">
                    <a:lumMod val="50000"/>
                  </a:schemeClr>
                </a:solidFill>
                <a:latin typeface="Times New Roman" pitchFamily="18" charset="0"/>
                <a:cs typeface="Times New Roman" pitchFamily="18" charset="0"/>
              </a:rPr>
              <a:t>DOUT</a:t>
            </a:r>
            <a:endParaRPr kumimoji="1" lang="en-US" altLang="zh-CN" sz="2000" b="1">
              <a:solidFill>
                <a:schemeClr val="tx1"/>
              </a:solidFill>
              <a:latin typeface="Times New Roman" pitchFamily="18" charset="0"/>
              <a:cs typeface="Times New Roman" pitchFamily="18" charset="0"/>
            </a:endParaRPr>
          </a:p>
          <a:p>
            <a:pPr eaLnBrk="0" hangingPunct="0"/>
            <a:r>
              <a:rPr kumimoji="1" lang="en-US" altLang="zh-CN" sz="2000" b="1">
                <a:solidFill>
                  <a:srgbClr val="0000FF"/>
                </a:solidFill>
                <a:latin typeface="Times New Roman" pitchFamily="18" charset="0"/>
                <a:cs typeface="Times New Roman" pitchFamily="18" charset="0"/>
              </a:rPr>
              <a:t>    always @ (</a:t>
            </a:r>
            <a:r>
              <a:rPr kumimoji="1" lang="en-US" altLang="zh-CN" sz="2000" b="1" err="1">
                <a:solidFill>
                  <a:srgbClr val="0000FF"/>
                </a:solidFill>
                <a:latin typeface="Times New Roman" pitchFamily="18" charset="0"/>
                <a:cs typeface="Times New Roman" pitchFamily="18" charset="0"/>
              </a:rPr>
              <a:t>posedge</a:t>
            </a:r>
            <a:r>
              <a:rPr kumimoji="1" lang="en-US" altLang="zh-CN" sz="2000" b="1">
                <a:solidFill>
                  <a:srgbClr val="0000FF"/>
                </a:solidFill>
                <a:latin typeface="Times New Roman" pitchFamily="18" charset="0"/>
                <a:cs typeface="Times New Roman" pitchFamily="18" charset="0"/>
              </a:rPr>
              <a:t> CLK or </a:t>
            </a:r>
            <a:r>
              <a:rPr kumimoji="1" lang="en-US" altLang="zh-CN" sz="2000" b="1" err="1">
                <a:solidFill>
                  <a:srgbClr val="0000FF"/>
                </a:solidFill>
                <a:latin typeface="Times New Roman" pitchFamily="18" charset="0"/>
                <a:cs typeface="Times New Roman" pitchFamily="18" charset="0"/>
              </a:rPr>
              <a:t>negedge</a:t>
            </a:r>
            <a:r>
              <a:rPr kumimoji="1" lang="en-US" altLang="zh-CN" sz="2000" b="1">
                <a:solidFill>
                  <a:srgbClr val="0000FF"/>
                </a:solidFill>
                <a:latin typeface="Times New Roman" pitchFamily="18" charset="0"/>
                <a:cs typeface="Times New Roman" pitchFamily="18" charset="0"/>
              </a:rPr>
              <a:t> RST)	//</a:t>
            </a:r>
            <a:r>
              <a:rPr kumimoji="1" lang="zh-CN" altLang="en-US" sz="2000" b="1">
                <a:solidFill>
                  <a:srgbClr val="0000FF"/>
                </a:solidFill>
                <a:latin typeface="Times New Roman" pitchFamily="18" charset="0"/>
                <a:cs typeface="Times New Roman" pitchFamily="18" charset="0"/>
              </a:rPr>
              <a:t>时序过程</a:t>
            </a:r>
            <a:endParaRPr kumimoji="1" lang="en-US" altLang="zh-CN" sz="2000" b="1">
              <a:solidFill>
                <a:srgbClr val="0000FF"/>
              </a:solidFill>
              <a:latin typeface="Times New Roman" pitchFamily="18" charset="0"/>
              <a:cs typeface="Times New Roman" pitchFamily="18" charset="0"/>
            </a:endParaRPr>
          </a:p>
          <a:p>
            <a:pPr eaLnBrk="0" hangingPunct="0"/>
            <a:r>
              <a:rPr kumimoji="1" lang="en-US" altLang="zh-CN" sz="2000" b="1">
                <a:solidFill>
                  <a:srgbClr val="000000"/>
                </a:solidFill>
                <a:latin typeface="Times New Roman" pitchFamily="18" charset="0"/>
                <a:cs typeface="Times New Roman" pitchFamily="18" charset="0"/>
              </a:rPr>
              <a:t>        begin</a:t>
            </a:r>
          </a:p>
          <a:p>
            <a:pPr eaLnBrk="0" hangingPunct="0"/>
            <a:r>
              <a:rPr kumimoji="1" lang="en-US" altLang="zh-CN" sz="2000" b="1">
                <a:solidFill>
                  <a:srgbClr val="7030A0"/>
                </a:solidFill>
                <a:latin typeface="Times New Roman" pitchFamily="18" charset="0"/>
                <a:cs typeface="Times New Roman" pitchFamily="18" charset="0"/>
              </a:rPr>
              <a:t>            if (!RST)  Q1&lt;=0;</a:t>
            </a:r>
            <a:r>
              <a:rPr kumimoji="1" lang="en-US" altLang="zh-CN" sz="2000" b="1">
                <a:solidFill>
                  <a:schemeClr val="accent6">
                    <a:lumMod val="50000"/>
                  </a:schemeClr>
                </a:solidFill>
                <a:latin typeface="Times New Roman" pitchFamily="18" charset="0"/>
                <a:cs typeface="Times New Roman" pitchFamily="18" charset="0"/>
              </a:rPr>
              <a:t>//RST=0</a:t>
            </a:r>
            <a:r>
              <a:rPr kumimoji="1" lang="zh-CN" altLang="en-US" sz="2000" b="1">
                <a:solidFill>
                  <a:schemeClr val="accent6">
                    <a:lumMod val="50000"/>
                  </a:schemeClr>
                </a:solidFill>
                <a:latin typeface="Times New Roman" pitchFamily="18" charset="0"/>
                <a:cs typeface="Times New Roman" pitchFamily="18" charset="0"/>
              </a:rPr>
              <a:t>时，对内部寄存器单元异步清</a:t>
            </a:r>
            <a:r>
              <a:rPr kumimoji="1" lang="en-US" altLang="zh-CN" sz="2000" b="1">
                <a:solidFill>
                  <a:schemeClr val="accent6">
                    <a:lumMod val="50000"/>
                  </a:schemeClr>
                </a:solidFill>
                <a:latin typeface="Times New Roman" pitchFamily="18" charset="0"/>
                <a:cs typeface="Times New Roman" pitchFamily="18" charset="0"/>
              </a:rPr>
              <a:t>0</a:t>
            </a:r>
            <a:endParaRPr kumimoji="1" lang="en-US" altLang="zh-CN" sz="2000" b="1">
              <a:solidFill>
                <a:srgbClr val="000000"/>
              </a:solidFill>
              <a:latin typeface="Times New Roman" pitchFamily="18" charset="0"/>
              <a:cs typeface="Times New Roman" pitchFamily="18" charset="0"/>
            </a:endParaRP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a:solidFill>
                  <a:srgbClr val="7030A0"/>
                </a:solidFill>
                <a:latin typeface="Times New Roman" pitchFamily="18" charset="0"/>
                <a:cs typeface="Times New Roman" pitchFamily="18" charset="0"/>
              </a:rPr>
              <a:t>else if (EN)  </a:t>
            </a:r>
            <a:r>
              <a:rPr kumimoji="1" lang="en-US" altLang="zh-CN" sz="2000" b="1">
                <a:solidFill>
                  <a:schemeClr val="tx1"/>
                </a:solidFill>
                <a:latin typeface="Times New Roman" pitchFamily="18" charset="0"/>
                <a:cs typeface="Times New Roman" pitchFamily="18" charset="0"/>
              </a:rPr>
              <a:t>begin</a:t>
            </a:r>
            <a:r>
              <a:rPr kumimoji="1" lang="en-US" altLang="zh-CN" sz="2000" b="1">
                <a:solidFill>
                  <a:srgbClr val="000000"/>
                </a:solidFill>
                <a:latin typeface="Times New Roman" pitchFamily="18" charset="0"/>
                <a:cs typeface="Times New Roman" pitchFamily="18" charset="0"/>
              </a:rPr>
              <a:t>	</a:t>
            </a:r>
            <a:r>
              <a:rPr kumimoji="1" lang="en-US" altLang="zh-CN" sz="2000" b="1">
                <a:solidFill>
                  <a:schemeClr val="accent6">
                    <a:lumMod val="50000"/>
                  </a:schemeClr>
                </a:solidFill>
                <a:latin typeface="Times New Roman" pitchFamily="18" charset="0"/>
                <a:cs typeface="Times New Roman" pitchFamily="18" charset="0"/>
              </a:rPr>
              <a:t>//</a:t>
            </a:r>
            <a:r>
              <a:rPr kumimoji="1" lang="zh-CN" altLang="en-US" sz="2000" b="1">
                <a:solidFill>
                  <a:schemeClr val="accent6">
                    <a:lumMod val="50000"/>
                  </a:schemeClr>
                </a:solidFill>
                <a:latin typeface="Times New Roman" pitchFamily="18" charset="0"/>
                <a:cs typeface="Times New Roman" pitchFamily="18" charset="0"/>
              </a:rPr>
              <a:t>同步使能</a:t>
            </a:r>
            <a:r>
              <a:rPr kumimoji="1" lang="en-US" altLang="zh-CN" sz="2000" b="1">
                <a:solidFill>
                  <a:schemeClr val="accent6">
                    <a:lumMod val="50000"/>
                  </a:schemeClr>
                </a:solidFill>
                <a:latin typeface="Times New Roman" pitchFamily="18" charset="0"/>
                <a:cs typeface="Times New Roman" pitchFamily="18" charset="0"/>
              </a:rPr>
              <a:t>EN=1</a:t>
            </a:r>
            <a:r>
              <a:rPr kumimoji="1" lang="zh-CN" altLang="en-US" sz="2000" b="1">
                <a:solidFill>
                  <a:schemeClr val="accent6">
                    <a:lumMod val="50000"/>
                  </a:schemeClr>
                </a:solidFill>
                <a:latin typeface="Times New Roman" pitchFamily="18" charset="0"/>
                <a:cs typeface="Times New Roman" pitchFamily="18" charset="0"/>
              </a:rPr>
              <a:t>，则允许加载或计数</a:t>
            </a:r>
            <a:endParaRPr kumimoji="1" lang="en-US" altLang="zh-CN" sz="2000" b="1">
              <a:solidFill>
                <a:srgbClr val="000000"/>
              </a:solidFill>
              <a:latin typeface="Times New Roman" pitchFamily="18" charset="0"/>
              <a:cs typeface="Times New Roman" pitchFamily="18" charset="0"/>
            </a:endParaRP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a:solidFill>
                  <a:schemeClr val="accent2"/>
                </a:solidFill>
                <a:latin typeface="Times New Roman" pitchFamily="18" charset="0"/>
                <a:cs typeface="Times New Roman" pitchFamily="18" charset="0"/>
              </a:rPr>
              <a:t>if (!LOAD)  Q1&lt;=DATA</a:t>
            </a:r>
            <a:r>
              <a:rPr kumimoji="1" lang="en-US" altLang="zh-CN" sz="2000" b="1">
                <a:solidFill>
                  <a:srgbClr val="000000"/>
                </a:solidFill>
                <a:latin typeface="Times New Roman" pitchFamily="18" charset="0"/>
                <a:cs typeface="Times New Roman" pitchFamily="18" charset="0"/>
              </a:rPr>
              <a:t>;</a:t>
            </a:r>
            <a:r>
              <a:rPr kumimoji="1" lang="en-US" altLang="zh-CN" sz="2000" b="1">
                <a:solidFill>
                  <a:schemeClr val="accent6">
                    <a:lumMod val="50000"/>
                  </a:schemeClr>
                </a:solidFill>
                <a:latin typeface="Times New Roman" pitchFamily="18" charset="0"/>
                <a:cs typeface="Times New Roman" pitchFamily="18" charset="0"/>
              </a:rPr>
              <a:t> //</a:t>
            </a:r>
            <a:r>
              <a:rPr kumimoji="1" lang="zh-CN" altLang="en-US" sz="2000" b="1">
                <a:solidFill>
                  <a:schemeClr val="accent6">
                    <a:lumMod val="50000"/>
                  </a:schemeClr>
                </a:solidFill>
                <a:latin typeface="Times New Roman" pitchFamily="18" charset="0"/>
                <a:cs typeface="Times New Roman" pitchFamily="18" charset="0"/>
              </a:rPr>
              <a:t>当</a:t>
            </a:r>
            <a:r>
              <a:rPr kumimoji="1" lang="en-US" altLang="zh-CN" sz="2000" b="1">
                <a:solidFill>
                  <a:schemeClr val="accent6">
                    <a:lumMod val="50000"/>
                  </a:schemeClr>
                </a:solidFill>
                <a:latin typeface="Times New Roman" pitchFamily="18" charset="0"/>
                <a:cs typeface="Times New Roman" pitchFamily="18" charset="0"/>
              </a:rPr>
              <a:t>LOAD=0,</a:t>
            </a:r>
            <a:r>
              <a:rPr kumimoji="1" lang="zh-CN" altLang="en-US" sz="2000" b="1">
                <a:solidFill>
                  <a:schemeClr val="accent6">
                    <a:lumMod val="50000"/>
                  </a:schemeClr>
                </a:solidFill>
                <a:latin typeface="Times New Roman" pitchFamily="18" charset="0"/>
                <a:cs typeface="Times New Roman" pitchFamily="18" charset="0"/>
              </a:rPr>
              <a:t>向内部寄存器加载数据</a:t>
            </a:r>
            <a:endParaRPr kumimoji="1" lang="en-US" altLang="zh-CN" sz="2000" b="1">
              <a:solidFill>
                <a:srgbClr val="000000"/>
              </a:solidFill>
              <a:latin typeface="Times New Roman" pitchFamily="18" charset="0"/>
              <a:cs typeface="Times New Roman" pitchFamily="18" charset="0"/>
            </a:endParaRP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a:solidFill>
                  <a:schemeClr val="accent2"/>
                </a:solidFill>
                <a:latin typeface="Times New Roman" pitchFamily="18" charset="0"/>
                <a:cs typeface="Times New Roman" pitchFamily="18" charset="0"/>
              </a:rPr>
              <a:t>else if (Q1&lt;9)  Q1&lt;=Q1+1</a:t>
            </a:r>
            <a:r>
              <a:rPr kumimoji="1" lang="en-US" altLang="zh-CN" sz="2000" b="1">
                <a:solidFill>
                  <a:srgbClr val="000000"/>
                </a:solidFill>
                <a:latin typeface="Times New Roman" pitchFamily="18" charset="0"/>
                <a:cs typeface="Times New Roman" pitchFamily="18" charset="0"/>
              </a:rPr>
              <a:t>;</a:t>
            </a:r>
            <a:r>
              <a:rPr kumimoji="1" lang="en-US" altLang="zh-CN" sz="2000" b="1">
                <a:solidFill>
                  <a:schemeClr val="accent6">
                    <a:lumMod val="50000"/>
                  </a:schemeClr>
                </a:solidFill>
                <a:latin typeface="Times New Roman" pitchFamily="18" charset="0"/>
                <a:cs typeface="Times New Roman" pitchFamily="18" charset="0"/>
              </a:rPr>
              <a:t> //</a:t>
            </a:r>
            <a:r>
              <a:rPr kumimoji="1" lang="zh-CN" altLang="en-US" sz="2000" b="1">
                <a:solidFill>
                  <a:schemeClr val="accent6">
                    <a:lumMod val="50000"/>
                  </a:schemeClr>
                </a:solidFill>
                <a:latin typeface="Times New Roman" pitchFamily="18" charset="0"/>
                <a:cs typeface="Times New Roman" pitchFamily="18" charset="0"/>
              </a:rPr>
              <a:t>当</a:t>
            </a:r>
            <a:r>
              <a:rPr kumimoji="1" lang="en-US" altLang="zh-CN" sz="2000" b="1">
                <a:solidFill>
                  <a:schemeClr val="accent6">
                    <a:lumMod val="50000"/>
                  </a:schemeClr>
                </a:solidFill>
                <a:latin typeface="Times New Roman" pitchFamily="18" charset="0"/>
                <a:cs typeface="Times New Roman" pitchFamily="18" charset="0"/>
              </a:rPr>
              <a:t>Q1</a:t>
            </a:r>
            <a:r>
              <a:rPr kumimoji="1" lang="zh-CN" altLang="en-US" sz="2000" b="1">
                <a:solidFill>
                  <a:schemeClr val="accent6">
                    <a:lumMod val="50000"/>
                  </a:schemeClr>
                </a:solidFill>
                <a:latin typeface="Times New Roman" pitchFamily="18" charset="0"/>
                <a:cs typeface="Times New Roman" pitchFamily="18" charset="0"/>
              </a:rPr>
              <a:t>小于</a:t>
            </a:r>
            <a:r>
              <a:rPr kumimoji="1" lang="en-US" altLang="zh-CN" sz="2000" b="1">
                <a:solidFill>
                  <a:schemeClr val="accent6">
                    <a:lumMod val="50000"/>
                  </a:schemeClr>
                </a:solidFill>
                <a:latin typeface="Times New Roman" pitchFamily="18" charset="0"/>
                <a:cs typeface="Times New Roman" pitchFamily="18" charset="0"/>
              </a:rPr>
              <a:t>9</a:t>
            </a:r>
            <a:r>
              <a:rPr kumimoji="1" lang="zh-CN" altLang="en-US" sz="2000" b="1">
                <a:solidFill>
                  <a:schemeClr val="accent6">
                    <a:lumMod val="50000"/>
                  </a:schemeClr>
                </a:solidFill>
                <a:latin typeface="Times New Roman" pitchFamily="18" charset="0"/>
                <a:cs typeface="Times New Roman" pitchFamily="18" charset="0"/>
              </a:rPr>
              <a:t>时，允许累加</a:t>
            </a:r>
            <a:endParaRPr kumimoji="1" lang="en-US" altLang="zh-CN" sz="2000" b="1">
              <a:solidFill>
                <a:srgbClr val="000000"/>
              </a:solidFill>
              <a:latin typeface="Times New Roman" pitchFamily="18" charset="0"/>
              <a:cs typeface="Times New Roman" pitchFamily="18" charset="0"/>
            </a:endParaRP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a:solidFill>
                  <a:schemeClr val="accent2"/>
                </a:solidFill>
                <a:latin typeface="Times New Roman" pitchFamily="18" charset="0"/>
                <a:cs typeface="Times New Roman" pitchFamily="18" charset="0"/>
              </a:rPr>
              <a:t>else     Q1&lt;=4'b0000;   </a:t>
            </a:r>
            <a:r>
              <a:rPr kumimoji="1" lang="en-US" altLang="zh-CN" sz="2000" b="1">
                <a:solidFill>
                  <a:srgbClr val="000000"/>
                </a:solidFill>
                <a:latin typeface="Times New Roman" pitchFamily="18" charset="0"/>
                <a:cs typeface="Times New Roman" pitchFamily="18" charset="0"/>
              </a:rPr>
              <a:t>end</a:t>
            </a:r>
            <a:r>
              <a:rPr kumimoji="1" lang="en-US" altLang="zh-CN" sz="2000" b="1">
                <a:solidFill>
                  <a:schemeClr val="accent6">
                    <a:lumMod val="50000"/>
                  </a:schemeClr>
                </a:solidFill>
                <a:latin typeface="Times New Roman" pitchFamily="18" charset="0"/>
                <a:cs typeface="Times New Roman" pitchFamily="18" charset="0"/>
              </a:rPr>
              <a:t>//</a:t>
            </a:r>
            <a:r>
              <a:rPr kumimoji="1" lang="zh-CN" altLang="en-US" sz="2000" b="1">
                <a:solidFill>
                  <a:schemeClr val="accent6">
                    <a:lumMod val="50000"/>
                  </a:schemeClr>
                </a:solidFill>
                <a:latin typeface="Times New Roman" pitchFamily="18" charset="0"/>
                <a:cs typeface="Times New Roman" pitchFamily="18" charset="0"/>
              </a:rPr>
              <a:t>否则一个时钟后清</a:t>
            </a:r>
            <a:r>
              <a:rPr kumimoji="1" lang="en-US" altLang="zh-CN" sz="2000" b="1">
                <a:solidFill>
                  <a:schemeClr val="accent6">
                    <a:lumMod val="50000"/>
                  </a:schemeClr>
                </a:solidFill>
                <a:latin typeface="Times New Roman" pitchFamily="18" charset="0"/>
                <a:cs typeface="Times New Roman" pitchFamily="18" charset="0"/>
              </a:rPr>
              <a:t>0</a:t>
            </a:r>
            <a:r>
              <a:rPr kumimoji="1" lang="zh-CN" altLang="en-US" sz="2000" b="1">
                <a:solidFill>
                  <a:schemeClr val="accent6">
                    <a:lumMod val="50000"/>
                  </a:schemeClr>
                </a:solidFill>
                <a:latin typeface="Times New Roman" pitchFamily="18" charset="0"/>
                <a:cs typeface="Times New Roman" pitchFamily="18" charset="0"/>
              </a:rPr>
              <a:t>返回初值</a:t>
            </a:r>
            <a:endParaRPr kumimoji="1" lang="en-US" altLang="zh-CN" sz="2000" b="1">
              <a:solidFill>
                <a:srgbClr val="000000"/>
              </a:solidFill>
              <a:latin typeface="Times New Roman" pitchFamily="18" charset="0"/>
              <a:cs typeface="Times New Roman" pitchFamily="18" charset="0"/>
            </a:endParaRPr>
          </a:p>
          <a:p>
            <a:pPr eaLnBrk="0" hangingPunct="0"/>
            <a:r>
              <a:rPr kumimoji="1" lang="en-US" altLang="zh-CN" sz="2000" b="1">
                <a:solidFill>
                  <a:srgbClr val="000000"/>
                </a:solidFill>
                <a:latin typeface="Times New Roman" pitchFamily="18" charset="0"/>
                <a:cs typeface="Times New Roman" pitchFamily="18" charset="0"/>
              </a:rPr>
              <a:t>        end</a:t>
            </a:r>
          </a:p>
          <a:p>
            <a:pPr eaLnBrk="0" hangingPunct="0"/>
            <a:r>
              <a:rPr kumimoji="1" lang="en-US" altLang="zh-CN" sz="2000" b="1">
                <a:solidFill>
                  <a:srgbClr val="0000FF"/>
                </a:solidFill>
                <a:latin typeface="Times New Roman" pitchFamily="18" charset="0"/>
                <a:cs typeface="Times New Roman" pitchFamily="18" charset="0"/>
              </a:rPr>
              <a:t>    always @ (Q1)		//</a:t>
            </a:r>
            <a:r>
              <a:rPr kumimoji="1" lang="zh-CN" altLang="en-US" sz="2000" b="1">
                <a:solidFill>
                  <a:srgbClr val="0000FF"/>
                </a:solidFill>
                <a:latin typeface="Times New Roman" pitchFamily="18" charset="0"/>
                <a:cs typeface="Times New Roman" pitchFamily="18" charset="0"/>
              </a:rPr>
              <a:t>组合过程</a:t>
            </a:r>
            <a:endParaRPr kumimoji="1" lang="en-US" altLang="zh-CN" sz="2000" b="1">
              <a:solidFill>
                <a:srgbClr val="0000FF"/>
              </a:solidFill>
              <a:latin typeface="Times New Roman" pitchFamily="18" charset="0"/>
              <a:cs typeface="Times New Roman" pitchFamily="18" charset="0"/>
            </a:endParaRPr>
          </a:p>
          <a:p>
            <a:pPr eaLnBrk="0" hangingPunct="0"/>
            <a:r>
              <a:rPr kumimoji="1" lang="en-US" altLang="zh-CN" sz="2000" b="1">
                <a:solidFill>
                  <a:srgbClr val="000000"/>
                </a:solidFill>
                <a:latin typeface="Times New Roman" pitchFamily="18" charset="0"/>
                <a:cs typeface="Times New Roman" pitchFamily="18" charset="0"/>
              </a:rPr>
              <a:t>            if (Q1==4'h9)  COUT=1'b1;  else   COUT=1'b0;</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cxnSp>
        <p:nvCxnSpPr>
          <p:cNvPr id="6" name="直接连接符 5"/>
          <p:cNvCxnSpPr/>
          <p:nvPr/>
        </p:nvCxnSpPr>
        <p:spPr>
          <a:xfrm>
            <a:off x="2781570" y="1380334"/>
            <a:ext cx="510279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933970" y="2924944"/>
            <a:ext cx="142200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flipV="1">
            <a:off x="4249689" y="3241675"/>
            <a:ext cx="2482551" cy="10587"/>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矩形 4"/>
          <p:cNvSpPr/>
          <p:nvPr/>
        </p:nvSpPr>
        <p:spPr>
          <a:xfrm>
            <a:off x="7812360" y="3276273"/>
            <a:ext cx="1044000" cy="584775"/>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eaLnBrk="0" hangingPunct="0"/>
            <a:r>
              <a:rPr kumimoji="1" lang="zh-CN" altLang="en-US" sz="1600" b="1">
                <a:latin typeface="Times New Roman" pitchFamily="18" charset="0"/>
                <a:cs typeface="Times New Roman" pitchFamily="18" charset="0"/>
              </a:rPr>
              <a:t>计数、加载、复位</a:t>
            </a:r>
            <a:endParaRPr kumimoji="1" lang="en-US" altLang="zh-CN" sz="1600" b="1">
              <a:latin typeface="Times New Roman" pitchFamily="18" charset="0"/>
              <a:cs typeface="Times New Roman" pitchFamily="18" charset="0"/>
            </a:endParaRPr>
          </a:p>
        </p:txBody>
      </p:sp>
      <p:sp>
        <p:nvSpPr>
          <p:cNvPr id="13" name="矩形 12"/>
          <p:cNvSpPr/>
          <p:nvPr/>
        </p:nvSpPr>
        <p:spPr>
          <a:xfrm>
            <a:off x="7236296" y="5754742"/>
            <a:ext cx="1620064" cy="338554"/>
          </a:xfrm>
          <a:prstGeom prst="rect">
            <a:avLst/>
          </a:prstGeom>
        </p:spPr>
        <p:style>
          <a:lnRef idx="3">
            <a:schemeClr val="lt1"/>
          </a:lnRef>
          <a:fillRef idx="1">
            <a:schemeClr val="accent4"/>
          </a:fillRef>
          <a:effectRef idx="1">
            <a:schemeClr val="accent4"/>
          </a:effectRef>
          <a:fontRef idx="minor">
            <a:schemeClr val="lt1"/>
          </a:fontRef>
        </p:style>
        <p:txBody>
          <a:bodyPr wrap="square">
            <a:spAutoFit/>
          </a:bodyPr>
          <a:lstStyle/>
          <a:p>
            <a:pPr eaLnBrk="0" hangingPunct="0"/>
            <a:r>
              <a:rPr kumimoji="1" lang="zh-CN" altLang="en-US" sz="1600" b="1">
                <a:latin typeface="Times New Roman" pitchFamily="18" charset="0"/>
                <a:cs typeface="Times New Roman" pitchFamily="18" charset="0"/>
              </a:rPr>
              <a:t>十进制进位输出</a:t>
            </a:r>
            <a:endParaRPr kumimoji="1" lang="en-US" altLang="zh-CN" sz="1600" b="1">
              <a:latin typeface="Times New Roman" pitchFamily="18" charset="0"/>
              <a:cs typeface="Times New Roman" pitchFamily="18" charset="0"/>
            </a:endParaRPr>
          </a:p>
        </p:txBody>
      </p:sp>
      <p:sp>
        <p:nvSpPr>
          <p:cNvPr id="11" name="矩形 10"/>
          <p:cNvSpPr/>
          <p:nvPr/>
        </p:nvSpPr>
        <p:spPr>
          <a:xfrm>
            <a:off x="1259632" y="3241675"/>
            <a:ext cx="7691118" cy="2369051"/>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p:cNvSpPr/>
          <p:nvPr/>
        </p:nvSpPr>
        <p:spPr>
          <a:xfrm>
            <a:off x="1259632" y="5673475"/>
            <a:ext cx="7691118" cy="635845"/>
          </a:xfrm>
          <a:prstGeom prst="rect">
            <a:avLst/>
          </a:prstGeom>
          <a:no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21</a:t>
            </a:fld>
            <a:endParaRPr lang="zh-CN" altLang="en-US"/>
          </a:p>
        </p:txBody>
      </p:sp>
    </p:spTree>
    <p:extLst>
      <p:ext uri="{BB962C8B-B14F-4D97-AF65-F5344CB8AC3E}">
        <p14:creationId xmlns:p14="http://schemas.microsoft.com/office/powerpoint/2010/main" val="4068469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2"/>
                                        </p:tgtEl>
                                        <p:attrNameLst>
                                          <p:attrName>style.visibility</p:attrName>
                                        </p:attrNameLst>
                                      </p:cBhvr>
                                      <p:to>
                                        <p:strVal val="visible"/>
                                      </p:to>
                                    </p:set>
                                    <p:animEffect transition="in" filter="fade">
                                      <p:cBhvr>
                                        <p:cTn id="14" dur="500"/>
                                        <p:tgtEl>
                                          <p:spTgt spid="22"/>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4"/>
                                        </p:tgtEl>
                                        <p:attrNameLst>
                                          <p:attrName>style.visibility</p:attrName>
                                        </p:attrNameLst>
                                      </p:cBhvr>
                                      <p:to>
                                        <p:strVal val="visible"/>
                                      </p:to>
                                    </p:set>
                                    <p:animEffect transition="in" filter="fade">
                                      <p:cBhvr>
                                        <p:cTn id="17" dur="500"/>
                                        <p:tgtEl>
                                          <p:spTgt spid="2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8" fill="hold" nodeType="clickEffect">
                                  <p:stCondLst>
                                    <p:cond delay="0"/>
                                  </p:stCondLst>
                                  <p:childTnLst>
                                    <p:animEffect transition="out" filter="wipe(left)">
                                      <p:cBhvr>
                                        <p:cTn id="26" dur="500"/>
                                        <p:tgtEl>
                                          <p:spTgt spid="6"/>
                                        </p:tgtEl>
                                      </p:cBhvr>
                                    </p:animEffect>
                                    <p:set>
                                      <p:cBhvr>
                                        <p:cTn id="27" dur="1" fill="hold">
                                          <p:stCondLst>
                                            <p:cond delay="499"/>
                                          </p:stCondLst>
                                        </p:cTn>
                                        <p:tgtEl>
                                          <p:spTgt spid="6"/>
                                        </p:tgtEl>
                                        <p:attrNameLst>
                                          <p:attrName>style.visibility</p:attrName>
                                        </p:attrNameLst>
                                      </p:cBhvr>
                                      <p:to>
                                        <p:strVal val="hidden"/>
                                      </p:to>
                                    </p:se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ipe(left)">
                                      <p:cBhvr>
                                        <p:cTn id="31" dur="1000"/>
                                        <p:tgtEl>
                                          <p:spTgt spid="9"/>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ipe(left)">
                                      <p:cBhvr>
                                        <p:cTn id="35" dur="1000"/>
                                        <p:tgtEl>
                                          <p:spTgt spid="1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xit" presetSubtype="8" fill="hold" nodeType="clickEffect">
                                  <p:stCondLst>
                                    <p:cond delay="0"/>
                                  </p:stCondLst>
                                  <p:childTnLst>
                                    <p:animEffect transition="out" filter="wipe(left)">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22" presetClass="exit" presetSubtype="8" fill="hold" nodeType="withEffect">
                                  <p:stCondLst>
                                    <p:cond delay="0"/>
                                  </p:stCondLst>
                                  <p:childTnLst>
                                    <p:animEffect transition="out" filter="wipe(left)">
                                      <p:cBhvr>
                                        <p:cTn id="42" dur="500"/>
                                        <p:tgtEl>
                                          <p:spTgt spid="10"/>
                                        </p:tgtEl>
                                      </p:cBhvr>
                                    </p:animEffect>
                                    <p:set>
                                      <p:cBhvr>
                                        <p:cTn id="43" dur="1" fill="hold">
                                          <p:stCondLst>
                                            <p:cond delay="499"/>
                                          </p:stCondLst>
                                        </p:cTn>
                                        <p:tgtEl>
                                          <p:spTgt spid="10"/>
                                        </p:tgtEl>
                                        <p:attrNameLst>
                                          <p:attrName>style.visibility</p:attrName>
                                        </p:attrNameLst>
                                      </p:cBhvr>
                                      <p:to>
                                        <p:strVal val="hidden"/>
                                      </p:to>
                                    </p:set>
                                  </p:childTnLst>
                                </p:cTn>
                              </p:par>
                            </p:childTnLst>
                          </p:cTn>
                        </p:par>
                        <p:par>
                          <p:cTn id="44" fill="hold">
                            <p:stCondLst>
                              <p:cond delay="500"/>
                            </p:stCondLst>
                            <p:childTnLst>
                              <p:par>
                                <p:cTn id="45" presetID="21" presetClass="entr" presetSubtype="1" fill="hold" grpId="0"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heel(1)">
                                      <p:cBhvr>
                                        <p:cTn id="47" dur="2000"/>
                                        <p:tgtEl>
                                          <p:spTgt spid="11"/>
                                        </p:tgtEl>
                                      </p:cBhvr>
                                    </p:animEffect>
                                  </p:childTnLst>
                                </p:cTn>
                              </p:par>
                            </p:childTnLst>
                          </p:cTn>
                        </p:par>
                        <p:par>
                          <p:cTn id="48" fill="hold">
                            <p:stCondLst>
                              <p:cond delay="2500"/>
                            </p:stCondLst>
                            <p:childTnLst>
                              <p:par>
                                <p:cTn id="49" presetID="12" presetClass="entr" presetSubtype="4" fill="hold" grpId="0" nodeType="afterEffect">
                                  <p:stCondLst>
                                    <p:cond delay="0"/>
                                  </p:stCondLst>
                                  <p:childTnLst>
                                    <p:set>
                                      <p:cBhvr>
                                        <p:cTn id="50" dur="1" fill="hold">
                                          <p:stCondLst>
                                            <p:cond delay="0"/>
                                          </p:stCondLst>
                                        </p:cTn>
                                        <p:tgtEl>
                                          <p:spTgt spid="5"/>
                                        </p:tgtEl>
                                        <p:attrNameLst>
                                          <p:attrName>style.visibility</p:attrName>
                                        </p:attrNameLst>
                                      </p:cBhvr>
                                      <p:to>
                                        <p:strVal val="visible"/>
                                      </p:to>
                                    </p:set>
                                    <p:anim calcmode="lin" valueType="num">
                                      <p:cBhvr additive="base">
                                        <p:cTn id="51" dur="500"/>
                                        <p:tgtEl>
                                          <p:spTgt spid="5"/>
                                        </p:tgtEl>
                                        <p:attrNameLst>
                                          <p:attrName>ppt_y</p:attrName>
                                        </p:attrNameLst>
                                      </p:cBhvr>
                                      <p:tavLst>
                                        <p:tav tm="0">
                                          <p:val>
                                            <p:strVal val="#ppt_y+#ppt_h*1.125000"/>
                                          </p:val>
                                        </p:tav>
                                        <p:tav tm="100000">
                                          <p:val>
                                            <p:strVal val="#ppt_y"/>
                                          </p:val>
                                        </p:tav>
                                      </p:tavLst>
                                    </p:anim>
                                    <p:animEffect transition="in" filter="wipe(up)">
                                      <p:cBhvr>
                                        <p:cTn id="52" dur="500"/>
                                        <p:tgtEl>
                                          <p:spTgt spid="5"/>
                                        </p:tgtEl>
                                      </p:cBhvr>
                                    </p:animEffect>
                                  </p:childTnLst>
                                </p:cTn>
                              </p:par>
                            </p:childTnLst>
                          </p:cTn>
                        </p:par>
                        <p:par>
                          <p:cTn id="53" fill="hold">
                            <p:stCondLst>
                              <p:cond delay="3000"/>
                            </p:stCondLst>
                            <p:childTnLst>
                              <p:par>
                                <p:cTn id="54" presetID="21" presetClass="entr" presetSubtype="1" fill="hold" grpId="0" nodeType="after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wheel(1)">
                                      <p:cBhvr>
                                        <p:cTn id="56" dur="2000"/>
                                        <p:tgtEl>
                                          <p:spTgt spid="16"/>
                                        </p:tgtEl>
                                      </p:cBhvr>
                                    </p:animEffect>
                                  </p:childTnLst>
                                </p:cTn>
                              </p:par>
                            </p:childTnLst>
                          </p:cTn>
                        </p:par>
                        <p:par>
                          <p:cTn id="57" fill="hold">
                            <p:stCondLst>
                              <p:cond delay="5000"/>
                            </p:stCondLst>
                            <p:childTnLst>
                              <p:par>
                                <p:cTn id="58" presetID="12" presetClass="entr" presetSubtype="4" fill="hold" grpId="0" nodeType="afterEffect">
                                  <p:stCondLst>
                                    <p:cond delay="0"/>
                                  </p:stCondLst>
                                  <p:childTnLst>
                                    <p:set>
                                      <p:cBhvr>
                                        <p:cTn id="59" dur="1" fill="hold">
                                          <p:stCondLst>
                                            <p:cond delay="0"/>
                                          </p:stCondLst>
                                        </p:cTn>
                                        <p:tgtEl>
                                          <p:spTgt spid="13"/>
                                        </p:tgtEl>
                                        <p:attrNameLst>
                                          <p:attrName>style.visibility</p:attrName>
                                        </p:attrNameLst>
                                      </p:cBhvr>
                                      <p:to>
                                        <p:strVal val="visible"/>
                                      </p:to>
                                    </p:set>
                                    <p:anim calcmode="lin" valueType="num">
                                      <p:cBhvr additive="base">
                                        <p:cTn id="60" dur="500"/>
                                        <p:tgtEl>
                                          <p:spTgt spid="13"/>
                                        </p:tgtEl>
                                        <p:attrNameLst>
                                          <p:attrName>ppt_y</p:attrName>
                                        </p:attrNameLst>
                                      </p:cBhvr>
                                      <p:tavLst>
                                        <p:tav tm="0">
                                          <p:val>
                                            <p:strVal val="#ppt_y+#ppt_h*1.125000"/>
                                          </p:val>
                                        </p:tav>
                                        <p:tav tm="100000">
                                          <p:val>
                                            <p:strVal val="#ppt_y"/>
                                          </p:val>
                                        </p:tav>
                                      </p:tavLst>
                                    </p:anim>
                                    <p:animEffect transition="in" filter="wipe(up)">
                                      <p:cBhvr>
                                        <p:cTn id="6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2" grpId="0"/>
      <p:bldP spid="24" grpId="0" animBg="1"/>
      <p:bldP spid="5" grpId="0" animBg="1"/>
      <p:bldP spid="13" grpId="0" animBg="1"/>
      <p:bldP spid="11" grpId="0" animBg="1"/>
      <p:bldP spid="1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043608" y="3744263"/>
            <a:ext cx="7776865"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anose="05000000000000000000" pitchFamily="2" charset="2"/>
              <a:buChar char="Ø"/>
            </a:pPr>
            <a:r>
              <a:rPr lang="en-US" altLang="zh-CN" sz="2200" b="1">
                <a:latin typeface="Times New Roman" pitchFamily="18" charset="0"/>
                <a:cs typeface="Times New Roman" pitchFamily="18" charset="0"/>
              </a:rPr>
              <a:t>RST</a:t>
            </a:r>
            <a:r>
              <a:rPr lang="zh-CN" altLang="en-US" sz="2200" b="1">
                <a:latin typeface="Times New Roman" pitchFamily="18" charset="0"/>
                <a:cs typeface="Times New Roman" pitchFamily="18" charset="0"/>
              </a:rPr>
              <a:t>在任意时刻有效，即使</a:t>
            </a:r>
            <a:r>
              <a:rPr lang="en-US" altLang="zh-CN" sz="2200" b="1">
                <a:latin typeface="Times New Roman" pitchFamily="18" charset="0"/>
                <a:cs typeface="Times New Roman" pitchFamily="18" charset="0"/>
              </a:rPr>
              <a:t>CLK</a:t>
            </a:r>
            <a:r>
              <a:rPr lang="zh-CN" altLang="en-US" sz="2200" b="1">
                <a:latin typeface="Times New Roman" pitchFamily="18" charset="0"/>
                <a:cs typeface="Times New Roman" pitchFamily="18" charset="0"/>
              </a:rPr>
              <a:t>非上升沿时，计数也能即刻清</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en-US" altLang="zh-CN" sz="2200" b="1">
                <a:latin typeface="Times New Roman" pitchFamily="18" charset="0"/>
                <a:cs typeface="Times New Roman" pitchFamily="18" charset="0"/>
              </a:rPr>
              <a:t>EN=1</a:t>
            </a:r>
            <a:r>
              <a:rPr lang="zh-CN" altLang="en-US" sz="2200" b="1">
                <a:latin typeface="Times New Roman" pitchFamily="18" charset="0"/>
                <a:cs typeface="Times New Roman" pitchFamily="18" charset="0"/>
              </a:rPr>
              <a:t>且在时钟</a:t>
            </a:r>
            <a:r>
              <a:rPr lang="en-US" altLang="zh-CN" sz="2200" b="1">
                <a:latin typeface="Times New Roman" pitchFamily="18" charset="0"/>
                <a:cs typeface="Times New Roman" pitchFamily="18" charset="0"/>
              </a:rPr>
              <a:t>CLK</a:t>
            </a:r>
            <a:r>
              <a:rPr lang="zh-CN" altLang="en-US" sz="2200" b="1">
                <a:latin typeface="Times New Roman" pitchFamily="18" charset="0"/>
                <a:cs typeface="Times New Roman" pitchFamily="18" charset="0"/>
              </a:rPr>
              <a:t>的上升沿时间范围</a:t>
            </a:r>
            <a:r>
              <a:rPr lang="en-US" altLang="zh-CN" sz="2200" b="1">
                <a:latin typeface="Times New Roman" pitchFamily="18" charset="0"/>
                <a:cs typeface="Times New Roman" pitchFamily="18" charset="0"/>
              </a:rPr>
              <a:t>LOAD=0</a:t>
            </a:r>
            <a:r>
              <a:rPr lang="zh-CN" altLang="en-US" sz="2200" b="1">
                <a:latin typeface="Times New Roman" pitchFamily="18" charset="0"/>
                <a:cs typeface="Times New Roman" pitchFamily="18" charset="0"/>
              </a:rPr>
              <a:t>时，</a:t>
            </a:r>
            <a:r>
              <a:rPr lang="en-US" altLang="zh-CN" sz="2200" b="1">
                <a:latin typeface="Times New Roman" pitchFamily="18" charset="0"/>
                <a:cs typeface="Times New Roman" pitchFamily="18" charset="0"/>
              </a:rPr>
              <a:t>4</a:t>
            </a:r>
            <a:r>
              <a:rPr lang="zh-CN" altLang="en-US" sz="2200" b="1">
                <a:latin typeface="Times New Roman" pitchFamily="18" charset="0"/>
                <a:cs typeface="Times New Roman" pitchFamily="18" charset="0"/>
              </a:rPr>
              <a:t>位输入数据</a:t>
            </a:r>
            <a:r>
              <a:rPr lang="en-US" altLang="zh-CN" sz="2200" b="1">
                <a:latin typeface="Times New Roman" pitchFamily="18" charset="0"/>
                <a:cs typeface="Times New Roman" pitchFamily="18" charset="0"/>
              </a:rPr>
              <a:t>DATA=7</a:t>
            </a:r>
            <a:r>
              <a:rPr lang="zh-CN" altLang="en-US" sz="2200" b="1">
                <a:latin typeface="Times New Roman" pitchFamily="18" charset="0"/>
                <a:cs typeface="Times New Roman" pitchFamily="18" charset="0"/>
              </a:rPr>
              <a:t>被加载，在</a:t>
            </a:r>
            <a:r>
              <a:rPr lang="en-US" altLang="zh-CN" sz="2200" b="1">
                <a:latin typeface="Times New Roman" pitchFamily="18" charset="0"/>
                <a:cs typeface="Times New Roman" pitchFamily="18" charset="0"/>
              </a:rPr>
              <a:t>LOAD=1</a:t>
            </a:r>
            <a:r>
              <a:rPr lang="zh-CN" altLang="en-US" sz="2200" b="1">
                <a:latin typeface="Times New Roman" pitchFamily="18" charset="0"/>
                <a:cs typeface="Times New Roman" pitchFamily="18" charset="0"/>
              </a:rPr>
              <a:t>后作为计数器的计数初值，计数到</a:t>
            </a:r>
            <a:r>
              <a:rPr lang="en-US" altLang="zh-CN" sz="2200" b="1">
                <a:latin typeface="Times New Roman" pitchFamily="18" charset="0"/>
                <a:cs typeface="Times New Roman" pitchFamily="18" charset="0"/>
              </a:rPr>
              <a:t>9</a:t>
            </a:r>
            <a:r>
              <a:rPr lang="zh-CN" altLang="en-US" sz="2200" b="1">
                <a:latin typeface="Times New Roman" pitchFamily="18" charset="0"/>
                <a:cs typeface="Times New Roman" pitchFamily="18" charset="0"/>
              </a:rPr>
              <a:t>时，</a:t>
            </a:r>
            <a:r>
              <a:rPr lang="en-US" altLang="zh-CN" sz="2200" b="1">
                <a:latin typeface="Times New Roman" pitchFamily="18" charset="0"/>
                <a:cs typeface="Times New Roman" pitchFamily="18" charset="0"/>
              </a:rPr>
              <a:t>COUT</a:t>
            </a:r>
            <a:r>
              <a:rPr lang="zh-CN" altLang="en-US" sz="2200" b="1">
                <a:latin typeface="Times New Roman" pitchFamily="18" charset="0"/>
                <a:cs typeface="Times New Roman" pitchFamily="18" charset="0"/>
              </a:rPr>
              <a:t>输出进位</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。注意</a:t>
            </a:r>
            <a:r>
              <a:rPr lang="en-US" altLang="zh-CN" sz="2200" b="1">
                <a:solidFill>
                  <a:srgbClr val="0000FF"/>
                </a:solidFill>
                <a:latin typeface="Times New Roman" pitchFamily="18" charset="0"/>
                <a:cs typeface="Times New Roman" pitchFamily="18" charset="0"/>
              </a:rPr>
              <a:t>LOAD</a:t>
            </a:r>
            <a:r>
              <a:rPr lang="zh-CN" altLang="en-US" sz="2200" b="1">
                <a:solidFill>
                  <a:srgbClr val="0000FF"/>
                </a:solidFill>
                <a:latin typeface="Times New Roman" pitchFamily="18" charset="0"/>
                <a:cs typeface="Times New Roman" pitchFamily="18" charset="0"/>
              </a:rPr>
              <a:t>是同步加载</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en-US" altLang="zh-CN" sz="2200" b="1">
                <a:latin typeface="Times New Roman" pitchFamily="18" charset="0"/>
                <a:cs typeface="Times New Roman" pitchFamily="18" charset="0"/>
              </a:rPr>
              <a:t>EN=1</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RST=1</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LOAD=1</a:t>
            </a:r>
            <a:r>
              <a:rPr lang="zh-CN" altLang="en-US" sz="2200" b="1">
                <a:latin typeface="Times New Roman" pitchFamily="18" charset="0"/>
                <a:cs typeface="Times New Roman" pitchFamily="18" charset="0"/>
              </a:rPr>
              <a:t>时，计数正常进行。</a:t>
            </a:r>
            <a:endParaRPr lang="en-US" altLang="zh-CN" sz="2200" b="1">
              <a:latin typeface="Times New Roman" pitchFamily="18" charset="0"/>
              <a:cs typeface="Times New Roman" pitchFamily="18" charset="0"/>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8254"/>
          <a:stretch/>
        </p:blipFill>
        <p:spPr bwMode="auto">
          <a:xfrm>
            <a:off x="1043608" y="404664"/>
            <a:ext cx="6351555" cy="2160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7524328" y="836712"/>
            <a:ext cx="1368152" cy="1631216"/>
          </a:xfrm>
          <a:prstGeom prst="rect">
            <a:avLst/>
          </a:prstGeom>
          <a:noFill/>
        </p:spPr>
        <p:txBody>
          <a:bodyPr wrap="square" rtlCol="0">
            <a:spAutoFit/>
          </a:bodyPr>
          <a:lstStyle/>
          <a:p>
            <a:r>
              <a:rPr lang="en-US" altLang="zh-CN" sz="2000" b="1">
                <a:solidFill>
                  <a:srgbClr val="FF0000"/>
                </a:solidFill>
                <a:latin typeface="Times New Roman" panose="02020603050405020304" pitchFamily="18" charset="0"/>
                <a:cs typeface="Times New Roman" panose="02020603050405020304" pitchFamily="18" charset="0"/>
              </a:rPr>
              <a:t>LOAD=0</a:t>
            </a:r>
            <a:r>
              <a:rPr lang="zh-CN" altLang="en-US" sz="2000" b="1">
                <a:solidFill>
                  <a:srgbClr val="FF0000"/>
                </a:solidFill>
                <a:latin typeface="Times New Roman" panose="02020603050405020304" pitchFamily="18" charset="0"/>
                <a:cs typeface="Times New Roman" panose="02020603050405020304" pitchFamily="18" charset="0"/>
              </a:rPr>
              <a:t>但</a:t>
            </a:r>
            <a:r>
              <a:rPr lang="en-US" altLang="zh-CN" sz="2000" b="1">
                <a:solidFill>
                  <a:srgbClr val="FF0000"/>
                </a:solidFill>
                <a:latin typeface="Times New Roman" panose="02020603050405020304" pitchFamily="18" charset="0"/>
                <a:cs typeface="Times New Roman" panose="02020603050405020304" pitchFamily="18" charset="0"/>
              </a:rPr>
              <a:t>CLK</a:t>
            </a:r>
            <a:r>
              <a:rPr lang="zh-CN" altLang="en-US" sz="2000" b="1">
                <a:solidFill>
                  <a:srgbClr val="FF0000"/>
                </a:solidFill>
                <a:latin typeface="Times New Roman" panose="02020603050405020304" pitchFamily="18" charset="0"/>
                <a:cs typeface="Times New Roman" panose="02020603050405020304" pitchFamily="18" charset="0"/>
              </a:rPr>
              <a:t>无上升沿，所以没有进行加载</a:t>
            </a:r>
          </a:p>
        </p:txBody>
      </p:sp>
      <p:sp>
        <p:nvSpPr>
          <p:cNvPr id="10" name="椭圆 9"/>
          <p:cNvSpPr/>
          <p:nvPr/>
        </p:nvSpPr>
        <p:spPr>
          <a:xfrm>
            <a:off x="5172443" y="1190067"/>
            <a:ext cx="631647" cy="5894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 name="直接箭头连接符 2"/>
          <p:cNvCxnSpPr/>
          <p:nvPr/>
        </p:nvCxnSpPr>
        <p:spPr>
          <a:xfrm flipH="1" flipV="1">
            <a:off x="6012160" y="1484784"/>
            <a:ext cx="1512168" cy="294717"/>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椭圆 11"/>
          <p:cNvSpPr/>
          <p:nvPr/>
        </p:nvSpPr>
        <p:spPr>
          <a:xfrm>
            <a:off x="3528000" y="2157824"/>
            <a:ext cx="396000" cy="396000"/>
          </a:xfrm>
          <a:prstGeom prst="ellipse">
            <a:avLst/>
          </a:prstGeom>
          <a:noFill/>
          <a:ln>
            <a:solidFill>
              <a:srgbClr val="CC00CC"/>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1763688" y="2708920"/>
            <a:ext cx="5256585" cy="1015663"/>
          </a:xfrm>
          <a:prstGeom prst="rect">
            <a:avLst/>
          </a:prstGeom>
          <a:noFill/>
        </p:spPr>
        <p:txBody>
          <a:bodyPr wrap="square" rtlCol="0">
            <a:spAutoFit/>
          </a:bodyPr>
          <a:lstStyle/>
          <a:p>
            <a:r>
              <a:rPr lang="zh-CN" altLang="en-US" sz="2000" b="1">
                <a:solidFill>
                  <a:srgbClr val="CC00CC"/>
                </a:solidFill>
                <a:latin typeface="Times New Roman" panose="02020603050405020304" pitchFamily="18" charset="0"/>
                <a:cs typeface="Times New Roman" panose="02020603050405020304" pitchFamily="18" charset="0"/>
              </a:rPr>
              <a:t>计数从</a:t>
            </a:r>
            <a:r>
              <a:rPr lang="en-US" altLang="zh-CN" sz="2000" b="1">
                <a:solidFill>
                  <a:srgbClr val="CC00CC"/>
                </a:solidFill>
                <a:latin typeface="Times New Roman" panose="02020603050405020304" pitchFamily="18" charset="0"/>
                <a:cs typeface="Times New Roman" panose="02020603050405020304" pitchFamily="18" charset="0"/>
              </a:rPr>
              <a:t>7</a:t>
            </a:r>
            <a:r>
              <a:rPr lang="zh-CN" altLang="en-US" sz="2000" b="1">
                <a:solidFill>
                  <a:srgbClr val="CC00CC"/>
                </a:solidFill>
                <a:latin typeface="Times New Roman" panose="02020603050405020304" pitchFamily="18" charset="0"/>
                <a:cs typeface="Times New Roman" panose="02020603050405020304" pitchFamily="18" charset="0"/>
              </a:rPr>
              <a:t>到</a:t>
            </a:r>
            <a:r>
              <a:rPr lang="en-US" altLang="zh-CN" sz="2000" b="1">
                <a:solidFill>
                  <a:srgbClr val="CC00CC"/>
                </a:solidFill>
                <a:latin typeface="Times New Roman" panose="02020603050405020304" pitchFamily="18" charset="0"/>
                <a:cs typeface="Times New Roman" panose="02020603050405020304" pitchFamily="18" charset="0"/>
              </a:rPr>
              <a:t>8</a:t>
            </a:r>
            <a:r>
              <a:rPr lang="zh-CN" altLang="en-US" sz="2000" b="1">
                <a:solidFill>
                  <a:srgbClr val="CC00CC"/>
                </a:solidFill>
                <a:latin typeface="Times New Roman" panose="02020603050405020304" pitchFamily="18" charset="0"/>
                <a:cs typeface="Times New Roman" panose="02020603050405020304" pitchFamily="18" charset="0"/>
              </a:rPr>
              <a:t>时有毛刺，因为</a:t>
            </a:r>
            <a:r>
              <a:rPr lang="en-US" altLang="zh-CN" sz="2000" b="1">
                <a:solidFill>
                  <a:srgbClr val="CC00CC"/>
                </a:solidFill>
                <a:latin typeface="Times New Roman" panose="02020603050405020304" pitchFamily="18" charset="0"/>
                <a:cs typeface="Times New Roman" panose="02020603050405020304" pitchFamily="18" charset="0"/>
              </a:rPr>
              <a:t>7</a:t>
            </a:r>
            <a:r>
              <a:rPr lang="zh-CN" altLang="en-US" sz="2000" b="1">
                <a:solidFill>
                  <a:srgbClr val="CC00CC"/>
                </a:solidFill>
                <a:latin typeface="Times New Roman" panose="02020603050405020304" pitchFamily="18" charset="0"/>
                <a:cs typeface="Times New Roman" panose="02020603050405020304" pitchFamily="18" charset="0"/>
              </a:rPr>
              <a:t>（</a:t>
            </a:r>
            <a:r>
              <a:rPr lang="en-US" altLang="zh-CN" sz="2000" b="1">
                <a:solidFill>
                  <a:srgbClr val="CC00CC"/>
                </a:solidFill>
                <a:latin typeface="Times New Roman" panose="02020603050405020304" pitchFamily="18" charset="0"/>
                <a:cs typeface="Times New Roman" panose="02020603050405020304" pitchFamily="18" charset="0"/>
              </a:rPr>
              <a:t>0111</a:t>
            </a:r>
            <a:r>
              <a:rPr lang="zh-CN" altLang="en-US" sz="2000" b="1">
                <a:solidFill>
                  <a:srgbClr val="CC00CC"/>
                </a:solidFill>
                <a:latin typeface="Times New Roman" panose="02020603050405020304" pitchFamily="18" charset="0"/>
                <a:cs typeface="Times New Roman" panose="02020603050405020304" pitchFamily="18" charset="0"/>
              </a:rPr>
              <a:t>）到</a:t>
            </a:r>
            <a:r>
              <a:rPr lang="en-US" altLang="zh-CN" sz="2000" b="1">
                <a:solidFill>
                  <a:srgbClr val="CC00CC"/>
                </a:solidFill>
                <a:latin typeface="Times New Roman" panose="02020603050405020304" pitchFamily="18" charset="0"/>
                <a:cs typeface="Times New Roman" panose="02020603050405020304" pitchFamily="18" charset="0"/>
              </a:rPr>
              <a:t>8</a:t>
            </a:r>
            <a:r>
              <a:rPr lang="zh-CN" altLang="en-US" sz="2000" b="1">
                <a:solidFill>
                  <a:srgbClr val="CC00CC"/>
                </a:solidFill>
                <a:latin typeface="Times New Roman" panose="02020603050405020304" pitchFamily="18" charset="0"/>
                <a:cs typeface="Times New Roman" panose="02020603050405020304" pitchFamily="18" charset="0"/>
              </a:rPr>
              <a:t>（</a:t>
            </a:r>
            <a:r>
              <a:rPr lang="en-US" altLang="zh-CN" sz="2000" b="1">
                <a:solidFill>
                  <a:srgbClr val="CC00CC"/>
                </a:solidFill>
                <a:latin typeface="Times New Roman" panose="02020603050405020304" pitchFamily="18" charset="0"/>
                <a:cs typeface="Times New Roman" panose="02020603050405020304" pitchFamily="18" charset="0"/>
              </a:rPr>
              <a:t>1000</a:t>
            </a:r>
            <a:r>
              <a:rPr lang="zh-CN" altLang="en-US" sz="2000" b="1">
                <a:solidFill>
                  <a:srgbClr val="CC00CC"/>
                </a:solidFill>
                <a:latin typeface="Times New Roman" panose="02020603050405020304" pitchFamily="18" charset="0"/>
                <a:cs typeface="Times New Roman" panose="02020603050405020304" pitchFamily="18" charset="0"/>
              </a:rPr>
              <a:t>）的逻辑变化最大，每一位都发生反转，导致各位信号传输路径不一致性增大</a:t>
            </a:r>
          </a:p>
        </p:txBody>
      </p:sp>
      <p:cxnSp>
        <p:nvCxnSpPr>
          <p:cNvPr id="14" name="直接箭头连接符 13"/>
          <p:cNvCxnSpPr/>
          <p:nvPr/>
        </p:nvCxnSpPr>
        <p:spPr>
          <a:xfrm flipH="1" flipV="1">
            <a:off x="3851920" y="2545116"/>
            <a:ext cx="77104" cy="235812"/>
          </a:xfrm>
          <a:prstGeom prst="straightConnector1">
            <a:avLst/>
          </a:prstGeom>
          <a:ln w="28575">
            <a:solidFill>
              <a:srgbClr val="CC00CC"/>
            </a:solidFill>
            <a:tailEnd type="arrow"/>
          </a:ln>
        </p:spPr>
        <p:style>
          <a:lnRef idx="1">
            <a:schemeClr val="accent1"/>
          </a:lnRef>
          <a:fillRef idx="0">
            <a:schemeClr val="accent1"/>
          </a:fillRef>
          <a:effectRef idx="0">
            <a:schemeClr val="accent1"/>
          </a:effectRef>
          <a:fontRef idx="minor">
            <a:schemeClr val="tx1"/>
          </a:fontRef>
        </p:style>
      </p:cxnSp>
      <p:sp>
        <p:nvSpPr>
          <p:cNvPr id="15" name="椭圆 14"/>
          <p:cNvSpPr/>
          <p:nvPr/>
        </p:nvSpPr>
        <p:spPr>
          <a:xfrm>
            <a:off x="2483768" y="836712"/>
            <a:ext cx="631647" cy="589434"/>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p:cNvSpPr/>
          <p:nvPr/>
        </p:nvSpPr>
        <p:spPr>
          <a:xfrm>
            <a:off x="3115415" y="1167241"/>
            <a:ext cx="631647" cy="589434"/>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连接符 4"/>
          <p:cNvCxnSpPr/>
          <p:nvPr/>
        </p:nvCxnSpPr>
        <p:spPr>
          <a:xfrm>
            <a:off x="6516216" y="5661248"/>
            <a:ext cx="2232248" cy="0"/>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1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22</a:t>
            </a:fld>
            <a:endParaRPr lang="zh-CN" altLang="en-US"/>
          </a:p>
        </p:txBody>
      </p:sp>
    </p:spTree>
    <p:extLst>
      <p:ext uri="{BB962C8B-B14F-4D97-AF65-F5344CB8AC3E}">
        <p14:creationId xmlns:p14="http://schemas.microsoft.com/office/powerpoint/2010/main" val="3914531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7">
                                            <p:txEl>
                                              <p:pRg st="0" end="0"/>
                                            </p:txEl>
                                          </p:spTgt>
                                        </p:tgtEl>
                                        <p:attrNameLst>
                                          <p:attrName>style.visibility</p:attrName>
                                        </p:attrNameLst>
                                      </p:cBhvr>
                                      <p:to>
                                        <p:strVal val="visible"/>
                                      </p:to>
                                    </p:set>
                                    <p:animEffect transition="in" filter="dissolve">
                                      <p:cBhvr>
                                        <p:cTn id="12" dur="500"/>
                                        <p:tgtEl>
                                          <p:spTgt spid="7">
                                            <p:txEl>
                                              <p:pRg st="0" end="0"/>
                                            </p:txEl>
                                          </p:spTgt>
                                        </p:tgtEl>
                                      </p:cBhvr>
                                    </p:animEffect>
                                  </p:childTnLst>
                                </p:cTn>
                              </p:par>
                            </p:childTnLst>
                          </p:cTn>
                        </p:par>
                        <p:par>
                          <p:cTn id="13" fill="hold">
                            <p:stCondLst>
                              <p:cond delay="500"/>
                            </p:stCondLst>
                            <p:childTnLst>
                              <p:par>
                                <p:cTn id="14" presetID="21" presetClass="entr" presetSubtype="1"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wheel(1)">
                                      <p:cBhvr>
                                        <p:cTn id="16" dur="1000"/>
                                        <p:tgtEl>
                                          <p:spTgt spid="15"/>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dissolve">
                                      <p:cBhvr>
                                        <p:cTn id="21" dur="500"/>
                                        <p:tgtEl>
                                          <p:spTgt spid="7">
                                            <p:txEl>
                                              <p:pRg st="1" end="1"/>
                                            </p:txEl>
                                          </p:spTgt>
                                        </p:tgtEl>
                                      </p:cBhvr>
                                    </p:animEffect>
                                  </p:childTnLst>
                                </p:cTn>
                              </p:par>
                            </p:childTnLst>
                          </p:cTn>
                        </p:par>
                        <p:par>
                          <p:cTn id="22" fill="hold">
                            <p:stCondLst>
                              <p:cond delay="500"/>
                            </p:stCondLst>
                            <p:childTnLst>
                              <p:par>
                                <p:cTn id="23" presetID="21" presetClass="entr" presetSubtype="1" fill="hold" grpId="0" nodeType="after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wheel(1)">
                                      <p:cBhvr>
                                        <p:cTn id="25" dur="1000"/>
                                        <p:tgtEl>
                                          <p:spTgt spid="16"/>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wipe(left)">
                                      <p:cBhvr>
                                        <p:cTn id="30" dur="500"/>
                                        <p:tgtEl>
                                          <p:spTgt spid="5"/>
                                        </p:tgtEl>
                                      </p:cBhvr>
                                    </p:animEffect>
                                  </p:childTnLst>
                                </p:cTn>
                              </p:par>
                            </p:childTnLst>
                          </p:cTn>
                        </p:par>
                        <p:par>
                          <p:cTn id="31" fill="hold">
                            <p:stCondLst>
                              <p:cond delay="500"/>
                            </p:stCondLst>
                            <p:childTnLst>
                              <p:par>
                                <p:cTn id="32" presetID="21" presetClass="exit" presetSubtype="1" fill="hold" grpId="1" nodeType="afterEffect">
                                  <p:stCondLst>
                                    <p:cond delay="0"/>
                                  </p:stCondLst>
                                  <p:childTnLst>
                                    <p:animEffect transition="out" filter="wheel(1)">
                                      <p:cBhvr>
                                        <p:cTn id="33" dur="1000"/>
                                        <p:tgtEl>
                                          <p:spTgt spid="16"/>
                                        </p:tgtEl>
                                      </p:cBhvr>
                                    </p:animEffect>
                                    <p:set>
                                      <p:cBhvr>
                                        <p:cTn id="34" dur="1" fill="hold">
                                          <p:stCondLst>
                                            <p:cond delay="999"/>
                                          </p:stCondLst>
                                        </p:cTn>
                                        <p:tgtEl>
                                          <p:spTgt spid="16"/>
                                        </p:tgtEl>
                                        <p:attrNameLst>
                                          <p:attrName>style.visibility</p:attrName>
                                        </p:attrNameLst>
                                      </p:cBhvr>
                                      <p:to>
                                        <p:strVal val="hidden"/>
                                      </p:to>
                                    </p:set>
                                  </p:childTnLst>
                                </p:cTn>
                              </p:par>
                            </p:childTnLst>
                          </p:cTn>
                        </p:par>
                        <p:par>
                          <p:cTn id="35" fill="hold">
                            <p:stCondLst>
                              <p:cond delay="1500"/>
                            </p:stCondLst>
                            <p:childTnLst>
                              <p:par>
                                <p:cTn id="36" presetID="21" presetClass="entr" presetSubtype="1" fill="hold" grpId="0" nodeType="after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heel(1)">
                                      <p:cBhvr>
                                        <p:cTn id="38" dur="1000"/>
                                        <p:tgtEl>
                                          <p:spTgt spid="10"/>
                                        </p:tgtEl>
                                      </p:cBhvr>
                                    </p:animEffect>
                                  </p:childTnLst>
                                </p:cTn>
                              </p:par>
                            </p:childTnLst>
                          </p:cTn>
                        </p:par>
                        <p:par>
                          <p:cTn id="39" fill="hold">
                            <p:stCondLst>
                              <p:cond delay="2500"/>
                            </p:stCondLst>
                            <p:childTnLst>
                              <p:par>
                                <p:cTn id="40" presetID="55" presetClass="entr" presetSubtype="0" fill="hold" grpId="0" nodeType="after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750" fill="hold"/>
                                        <p:tgtEl>
                                          <p:spTgt spid="9"/>
                                        </p:tgtEl>
                                        <p:attrNameLst>
                                          <p:attrName>ppt_w</p:attrName>
                                        </p:attrNameLst>
                                      </p:cBhvr>
                                      <p:tavLst>
                                        <p:tav tm="0">
                                          <p:val>
                                            <p:strVal val="#ppt_w*0.70"/>
                                          </p:val>
                                        </p:tav>
                                        <p:tav tm="100000">
                                          <p:val>
                                            <p:strVal val="#ppt_w"/>
                                          </p:val>
                                        </p:tav>
                                      </p:tavLst>
                                    </p:anim>
                                    <p:anim calcmode="lin" valueType="num">
                                      <p:cBhvr>
                                        <p:cTn id="43" dur="750" fill="hold"/>
                                        <p:tgtEl>
                                          <p:spTgt spid="9"/>
                                        </p:tgtEl>
                                        <p:attrNameLst>
                                          <p:attrName>ppt_h</p:attrName>
                                        </p:attrNameLst>
                                      </p:cBhvr>
                                      <p:tavLst>
                                        <p:tav tm="0">
                                          <p:val>
                                            <p:strVal val="#ppt_h"/>
                                          </p:val>
                                        </p:tav>
                                        <p:tav tm="100000">
                                          <p:val>
                                            <p:strVal val="#ppt_h"/>
                                          </p:val>
                                        </p:tav>
                                      </p:tavLst>
                                    </p:anim>
                                    <p:animEffect transition="in" filter="fade">
                                      <p:cBhvr>
                                        <p:cTn id="44" dur="750"/>
                                        <p:tgtEl>
                                          <p:spTgt spid="9"/>
                                        </p:tgtEl>
                                      </p:cBhvr>
                                    </p:animEffect>
                                  </p:childTnLst>
                                </p:cTn>
                              </p:par>
                            </p:childTnLst>
                          </p:cTn>
                        </p:par>
                        <p:par>
                          <p:cTn id="45" fill="hold">
                            <p:stCondLst>
                              <p:cond delay="3250"/>
                            </p:stCondLst>
                            <p:childTnLst>
                              <p:par>
                                <p:cTn id="46" presetID="22" presetClass="entr" presetSubtype="4" fill="hold" nodeType="afterEffect">
                                  <p:stCondLst>
                                    <p:cond delay="0"/>
                                  </p:stCondLst>
                                  <p:childTnLst>
                                    <p:set>
                                      <p:cBhvr>
                                        <p:cTn id="47" dur="1" fill="hold">
                                          <p:stCondLst>
                                            <p:cond delay="0"/>
                                          </p:stCondLst>
                                        </p:cTn>
                                        <p:tgtEl>
                                          <p:spTgt spid="3"/>
                                        </p:tgtEl>
                                        <p:attrNameLst>
                                          <p:attrName>style.visibility</p:attrName>
                                        </p:attrNameLst>
                                      </p:cBhvr>
                                      <p:to>
                                        <p:strVal val="visible"/>
                                      </p:to>
                                    </p:set>
                                    <p:animEffect transition="in" filter="wipe(down)">
                                      <p:cBhvr>
                                        <p:cTn id="48" dur="750"/>
                                        <p:tgtEl>
                                          <p:spTgt spid="3"/>
                                        </p:tgtEl>
                                      </p:cBhvr>
                                    </p:animEffect>
                                  </p:childTnLst>
                                </p:cTn>
                              </p:par>
                            </p:childTnLst>
                          </p:cTn>
                        </p:par>
                      </p:childTnLst>
                    </p:cTn>
                  </p:par>
                  <p:par>
                    <p:cTn id="49" fill="hold">
                      <p:stCondLst>
                        <p:cond delay="indefinite"/>
                      </p:stCondLst>
                      <p:childTnLst>
                        <p:par>
                          <p:cTn id="50" fill="hold">
                            <p:stCondLst>
                              <p:cond delay="0"/>
                            </p:stCondLst>
                            <p:childTnLst>
                              <p:par>
                                <p:cTn id="51" presetID="9" presetClass="entr" presetSubtype="0" fill="hold" nodeType="clickEffect">
                                  <p:stCondLst>
                                    <p:cond delay="0"/>
                                  </p:stCondLst>
                                  <p:childTnLst>
                                    <p:set>
                                      <p:cBhvr>
                                        <p:cTn id="52" dur="1" fill="hold">
                                          <p:stCondLst>
                                            <p:cond delay="0"/>
                                          </p:stCondLst>
                                        </p:cTn>
                                        <p:tgtEl>
                                          <p:spTgt spid="7">
                                            <p:txEl>
                                              <p:pRg st="2" end="2"/>
                                            </p:txEl>
                                          </p:spTgt>
                                        </p:tgtEl>
                                        <p:attrNameLst>
                                          <p:attrName>style.visibility</p:attrName>
                                        </p:attrNameLst>
                                      </p:cBhvr>
                                      <p:to>
                                        <p:strVal val="visible"/>
                                      </p:to>
                                    </p:set>
                                    <p:animEffect transition="in" filter="dissolve">
                                      <p:cBhvr>
                                        <p:cTn id="53" dur="500"/>
                                        <p:tgtEl>
                                          <p:spTgt spid="7">
                                            <p:txEl>
                                              <p:pRg st="2" end="2"/>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21" presetClass="entr" presetSubtype="1" fill="hold" grpId="0" nodeType="clickEffect">
                                  <p:stCondLst>
                                    <p:cond delay="0"/>
                                  </p:stCondLst>
                                  <p:childTnLst>
                                    <p:set>
                                      <p:cBhvr>
                                        <p:cTn id="57" dur="1" fill="hold">
                                          <p:stCondLst>
                                            <p:cond delay="0"/>
                                          </p:stCondLst>
                                        </p:cTn>
                                        <p:tgtEl>
                                          <p:spTgt spid="12"/>
                                        </p:tgtEl>
                                        <p:attrNameLst>
                                          <p:attrName>style.visibility</p:attrName>
                                        </p:attrNameLst>
                                      </p:cBhvr>
                                      <p:to>
                                        <p:strVal val="visible"/>
                                      </p:to>
                                    </p:set>
                                    <p:animEffect transition="in" filter="wheel(1)">
                                      <p:cBhvr>
                                        <p:cTn id="58" dur="1000"/>
                                        <p:tgtEl>
                                          <p:spTgt spid="12"/>
                                        </p:tgtEl>
                                      </p:cBhvr>
                                    </p:animEffect>
                                  </p:childTnLst>
                                </p:cTn>
                              </p:par>
                            </p:childTnLst>
                          </p:cTn>
                        </p:par>
                        <p:par>
                          <p:cTn id="59" fill="hold">
                            <p:stCondLst>
                              <p:cond delay="1000"/>
                            </p:stCondLst>
                            <p:childTnLst>
                              <p:par>
                                <p:cTn id="60" presetID="55" presetClass="entr" presetSubtype="0"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750" fill="hold"/>
                                        <p:tgtEl>
                                          <p:spTgt spid="13"/>
                                        </p:tgtEl>
                                        <p:attrNameLst>
                                          <p:attrName>ppt_w</p:attrName>
                                        </p:attrNameLst>
                                      </p:cBhvr>
                                      <p:tavLst>
                                        <p:tav tm="0">
                                          <p:val>
                                            <p:strVal val="#ppt_w*0.70"/>
                                          </p:val>
                                        </p:tav>
                                        <p:tav tm="100000">
                                          <p:val>
                                            <p:strVal val="#ppt_w"/>
                                          </p:val>
                                        </p:tav>
                                      </p:tavLst>
                                    </p:anim>
                                    <p:anim calcmode="lin" valueType="num">
                                      <p:cBhvr>
                                        <p:cTn id="63" dur="750" fill="hold"/>
                                        <p:tgtEl>
                                          <p:spTgt spid="13"/>
                                        </p:tgtEl>
                                        <p:attrNameLst>
                                          <p:attrName>ppt_h</p:attrName>
                                        </p:attrNameLst>
                                      </p:cBhvr>
                                      <p:tavLst>
                                        <p:tav tm="0">
                                          <p:val>
                                            <p:strVal val="#ppt_h"/>
                                          </p:val>
                                        </p:tav>
                                        <p:tav tm="100000">
                                          <p:val>
                                            <p:strVal val="#ppt_h"/>
                                          </p:val>
                                        </p:tav>
                                      </p:tavLst>
                                    </p:anim>
                                    <p:animEffect transition="in" filter="fade">
                                      <p:cBhvr>
                                        <p:cTn id="64" dur="750"/>
                                        <p:tgtEl>
                                          <p:spTgt spid="13"/>
                                        </p:tgtEl>
                                      </p:cBhvr>
                                    </p:animEffect>
                                  </p:childTnLst>
                                </p:cTn>
                              </p:par>
                            </p:childTnLst>
                          </p:cTn>
                        </p:par>
                        <p:par>
                          <p:cTn id="65" fill="hold">
                            <p:stCondLst>
                              <p:cond delay="1750"/>
                            </p:stCondLst>
                            <p:childTnLst>
                              <p:par>
                                <p:cTn id="66" presetID="22" presetClass="entr" presetSubtype="4" fill="hold" nodeType="afterEffect">
                                  <p:stCondLst>
                                    <p:cond delay="0"/>
                                  </p:stCondLst>
                                  <p:childTnLst>
                                    <p:set>
                                      <p:cBhvr>
                                        <p:cTn id="67" dur="1" fill="hold">
                                          <p:stCondLst>
                                            <p:cond delay="0"/>
                                          </p:stCondLst>
                                        </p:cTn>
                                        <p:tgtEl>
                                          <p:spTgt spid="14"/>
                                        </p:tgtEl>
                                        <p:attrNameLst>
                                          <p:attrName>style.visibility</p:attrName>
                                        </p:attrNameLst>
                                      </p:cBhvr>
                                      <p:to>
                                        <p:strVal val="visible"/>
                                      </p:to>
                                    </p:set>
                                    <p:animEffect transition="in" filter="wipe(down)">
                                      <p:cBhvr>
                                        <p:cTn id="68"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animBg="1"/>
      <p:bldP spid="12" grpId="0" animBg="1"/>
      <p:bldP spid="13" grpId="0"/>
      <p:bldP spid="15" grpId="0" animBg="1"/>
      <p:bldP spid="16" grpId="0" animBg="1"/>
      <p:bldP spid="16" grpId="1" animBg="1"/>
    </p:bldLst>
  </p:timing>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187623" y="3756633"/>
            <a:ext cx="7776865"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第一个条件语句 </a:t>
            </a:r>
            <a:r>
              <a:rPr lang="en-US" altLang="zh-CN" sz="2200" b="1">
                <a:latin typeface="Times New Roman" pitchFamily="18" charset="0"/>
                <a:cs typeface="Times New Roman" pitchFamily="18" charset="0"/>
              </a:rPr>
              <a:t>if (!RST)</a:t>
            </a:r>
            <a:r>
              <a:rPr lang="zh-CN" altLang="en-US" sz="2200" b="1">
                <a:latin typeface="Times New Roman" pitchFamily="18" charset="0"/>
                <a:cs typeface="Times New Roman" pitchFamily="18" charset="0"/>
              </a:rPr>
              <a:t>构成</a:t>
            </a:r>
            <a:r>
              <a:rPr lang="en-US" altLang="zh-CN" sz="2200" b="1">
                <a:latin typeface="Times New Roman" pitchFamily="18" charset="0"/>
                <a:cs typeface="Times New Roman" pitchFamily="18" charset="0"/>
              </a:rPr>
              <a:t>RST</a:t>
            </a:r>
            <a:r>
              <a:rPr lang="zh-CN" altLang="en-US" sz="2200" b="1">
                <a:latin typeface="Times New Roman" pitchFamily="18" charset="0"/>
                <a:cs typeface="Times New Roman" pitchFamily="18" charset="0"/>
              </a:rPr>
              <a:t>接于寄存器下方的异步清</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端</a:t>
            </a:r>
            <a:r>
              <a:rPr lang="en-US" altLang="zh-CN" sz="2200" b="1">
                <a:latin typeface="Times New Roman" pitchFamily="18" charset="0"/>
                <a:cs typeface="Times New Roman" pitchFamily="18" charset="0"/>
              </a:rPr>
              <a:t>CLR</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第二个条件句</a:t>
            </a:r>
            <a:r>
              <a:rPr lang="en-US" altLang="zh-CN" sz="2200" b="1">
                <a:latin typeface="Times New Roman" pitchFamily="18" charset="0"/>
                <a:cs typeface="Times New Roman" pitchFamily="18" charset="0"/>
              </a:rPr>
              <a:t>if(EN)</a:t>
            </a:r>
            <a:r>
              <a:rPr lang="zh-CN" altLang="en-US" sz="2200" b="1">
                <a:latin typeface="Times New Roman" pitchFamily="18" charset="0"/>
                <a:cs typeface="Times New Roman" pitchFamily="18" charset="0"/>
              </a:rPr>
              <a:t>构成</a:t>
            </a:r>
            <a:r>
              <a:rPr lang="en-US" altLang="zh-CN" sz="2200" b="1">
                <a:latin typeface="Times New Roman" pitchFamily="18" charset="0"/>
                <a:cs typeface="Times New Roman" pitchFamily="18" charset="0"/>
              </a:rPr>
              <a:t>EN</a:t>
            </a:r>
            <a:r>
              <a:rPr lang="zh-CN" altLang="en-US" sz="2200" b="1">
                <a:latin typeface="Times New Roman" pitchFamily="18" charset="0"/>
                <a:cs typeface="Times New Roman" pitchFamily="18" charset="0"/>
              </a:rPr>
              <a:t>接于寄存器左侧的使能端</a:t>
            </a:r>
            <a:r>
              <a:rPr lang="en-US" altLang="zh-CN" sz="2200" b="1">
                <a:latin typeface="Times New Roman" pitchFamily="18" charset="0"/>
                <a:cs typeface="Times New Roman" pitchFamily="18" charset="0"/>
              </a:rPr>
              <a:t>ENA</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第三个条件句</a:t>
            </a:r>
            <a:r>
              <a:rPr lang="en-US" altLang="zh-CN" sz="2200" b="1">
                <a:latin typeface="Times New Roman" pitchFamily="18" charset="0"/>
                <a:cs typeface="Times New Roman" pitchFamily="18" charset="0"/>
              </a:rPr>
              <a:t>if(LOAD)</a:t>
            </a:r>
            <a:r>
              <a:rPr lang="zh-CN" altLang="en-US" sz="2200" b="1">
                <a:latin typeface="Times New Roman" pitchFamily="18" charset="0"/>
                <a:cs typeface="Times New Roman" pitchFamily="18" charset="0"/>
              </a:rPr>
              <a:t>构成</a:t>
            </a:r>
            <a:r>
              <a:rPr lang="en-US" altLang="zh-CN" sz="2200" b="1">
                <a:latin typeface="Times New Roman" pitchFamily="18" charset="0"/>
                <a:cs typeface="Times New Roman" pitchFamily="18" charset="0"/>
              </a:rPr>
              <a:t>LOAD</a:t>
            </a:r>
            <a:r>
              <a:rPr lang="zh-CN" altLang="en-US" sz="2200" b="1">
                <a:latin typeface="Times New Roman" pitchFamily="18" charset="0"/>
                <a:cs typeface="Times New Roman" pitchFamily="18" charset="0"/>
              </a:rPr>
              <a:t>接于上面的多路选择器，使之控制选择来自</a:t>
            </a:r>
            <a:r>
              <a:rPr lang="en-US" altLang="zh-CN" sz="2200" b="1">
                <a:latin typeface="Times New Roman" pitchFamily="18" charset="0"/>
                <a:cs typeface="Times New Roman" pitchFamily="18" charset="0"/>
              </a:rPr>
              <a:t>DATA</a:t>
            </a:r>
            <a:r>
              <a:rPr lang="zh-CN" altLang="en-US" sz="2200" b="1">
                <a:latin typeface="Times New Roman" pitchFamily="18" charset="0"/>
                <a:cs typeface="Times New Roman" pitchFamily="18" charset="0"/>
              </a:rPr>
              <a:t>的数据，还是来自另一条多路选择器的数据。</a:t>
            </a:r>
            <a:endParaRPr lang="en-US" altLang="zh-CN" sz="2200" b="1">
              <a:latin typeface="Times New Roman" pitchFamily="18" charset="0"/>
              <a:cs typeface="Times New Roman" pitchFamily="18" charset="0"/>
            </a:endParaRPr>
          </a:p>
        </p:txBody>
      </p:sp>
      <p:pic>
        <p:nvPicPr>
          <p:cNvPr id="11"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2482"/>
          <a:stretch/>
        </p:blipFill>
        <p:spPr bwMode="auto">
          <a:xfrm>
            <a:off x="1259632" y="404664"/>
            <a:ext cx="733332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a:spLocks noChangeArrowheads="1"/>
          </p:cNvSpPr>
          <p:nvPr/>
        </p:nvSpPr>
        <p:spPr bwMode="auto">
          <a:xfrm>
            <a:off x="6804248" y="2806646"/>
            <a:ext cx="1728192" cy="406330"/>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a:latin typeface="Times New Roman" panose="02020603050405020304" pitchFamily="18" charset="0"/>
                <a:cs typeface="Times New Roman" panose="02020603050405020304" pitchFamily="18" charset="0"/>
              </a:rPr>
              <a:t>RTL</a:t>
            </a:r>
            <a:r>
              <a:rPr lang="zh-CN" altLang="en-US" sz="2000" b="1">
                <a:latin typeface="Times New Roman" panose="02020603050405020304" pitchFamily="18" charset="0"/>
                <a:cs typeface="Times New Roman" panose="02020603050405020304" pitchFamily="18" charset="0"/>
              </a:rPr>
              <a:t>电路</a:t>
            </a:r>
          </a:p>
        </p:txBody>
      </p:sp>
      <p:sp>
        <p:nvSpPr>
          <p:cNvPr id="2" name="椭圆 1"/>
          <p:cNvSpPr/>
          <p:nvPr/>
        </p:nvSpPr>
        <p:spPr>
          <a:xfrm>
            <a:off x="6156176" y="1268760"/>
            <a:ext cx="288032" cy="288032"/>
          </a:xfrm>
          <a:prstGeom prst="ellipse">
            <a:avLst/>
          </a:prstGeom>
          <a:noFill/>
          <a:ln>
            <a:solidFill>
              <a:srgbClr val="0000FF"/>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6" name="椭圆 15"/>
          <p:cNvSpPr/>
          <p:nvPr/>
        </p:nvSpPr>
        <p:spPr>
          <a:xfrm>
            <a:off x="6012160" y="1124744"/>
            <a:ext cx="288032" cy="288032"/>
          </a:xfrm>
          <a:prstGeom prst="ellipse">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7" name="椭圆 16"/>
          <p:cNvSpPr/>
          <p:nvPr/>
        </p:nvSpPr>
        <p:spPr>
          <a:xfrm>
            <a:off x="5004048" y="620688"/>
            <a:ext cx="288032" cy="288032"/>
          </a:xfrm>
          <a:prstGeom prst="ellipse">
            <a:avLst/>
          </a:prstGeom>
          <a:noFill/>
          <a:ln>
            <a:solidFill>
              <a:srgbClr val="00B05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cxnSp>
        <p:nvCxnSpPr>
          <p:cNvPr id="5" name="直接连接符 4"/>
          <p:cNvCxnSpPr/>
          <p:nvPr/>
        </p:nvCxnSpPr>
        <p:spPr>
          <a:xfrm>
            <a:off x="2123728" y="2852936"/>
            <a:ext cx="3708000"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18" name="直接连接符 17"/>
          <p:cNvCxnSpPr/>
          <p:nvPr/>
        </p:nvCxnSpPr>
        <p:spPr>
          <a:xfrm>
            <a:off x="5832000" y="1628800"/>
            <a:ext cx="0" cy="122413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2" name="直接连接符 21"/>
          <p:cNvCxnSpPr/>
          <p:nvPr/>
        </p:nvCxnSpPr>
        <p:spPr>
          <a:xfrm>
            <a:off x="5832000" y="1602000"/>
            <a:ext cx="468192" cy="0"/>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4" name="直接连接符 23"/>
          <p:cNvCxnSpPr/>
          <p:nvPr/>
        </p:nvCxnSpPr>
        <p:spPr>
          <a:xfrm flipV="1">
            <a:off x="6318000" y="1484784"/>
            <a:ext cx="0" cy="117216"/>
          </a:xfrm>
          <a:prstGeom prst="line">
            <a:avLst/>
          </a:prstGeom>
          <a:ln>
            <a:solidFill>
              <a:srgbClr val="0000FF"/>
            </a:solidFill>
          </a:ln>
        </p:spPr>
        <p:style>
          <a:lnRef idx="2">
            <a:schemeClr val="accent1"/>
          </a:lnRef>
          <a:fillRef idx="0">
            <a:schemeClr val="accent1"/>
          </a:fillRef>
          <a:effectRef idx="1">
            <a:schemeClr val="accent1"/>
          </a:effectRef>
          <a:fontRef idx="minor">
            <a:schemeClr val="tx1"/>
          </a:fontRef>
        </p:style>
      </p:cxnSp>
      <p:cxnSp>
        <p:nvCxnSpPr>
          <p:cNvPr id="26" name="直接连接符 25"/>
          <p:cNvCxnSpPr/>
          <p:nvPr/>
        </p:nvCxnSpPr>
        <p:spPr>
          <a:xfrm>
            <a:off x="2105920" y="3140968"/>
            <a:ext cx="3654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7" name="直接连接符 26"/>
          <p:cNvCxnSpPr/>
          <p:nvPr/>
        </p:nvCxnSpPr>
        <p:spPr>
          <a:xfrm>
            <a:off x="5760000" y="1268760"/>
            <a:ext cx="0" cy="1872208"/>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28" name="直接连接符 27"/>
          <p:cNvCxnSpPr/>
          <p:nvPr/>
        </p:nvCxnSpPr>
        <p:spPr>
          <a:xfrm>
            <a:off x="5759992" y="1260000"/>
            <a:ext cx="360000" cy="0"/>
          </a:xfrm>
          <a:prstGeom prst="line">
            <a:avLst/>
          </a:prstGeom>
          <a:ln>
            <a:solidFill>
              <a:srgbClr val="FF0000"/>
            </a:solidFill>
          </a:ln>
        </p:spPr>
        <p:style>
          <a:lnRef idx="2">
            <a:schemeClr val="accent1"/>
          </a:lnRef>
          <a:fillRef idx="0">
            <a:schemeClr val="accent1"/>
          </a:fillRef>
          <a:effectRef idx="1">
            <a:schemeClr val="accent1"/>
          </a:effectRef>
          <a:fontRef idx="minor">
            <a:schemeClr val="tx1"/>
          </a:fontRef>
        </p:style>
      </p:cxnSp>
      <p:cxnSp>
        <p:nvCxnSpPr>
          <p:cNvPr id="32" name="直接连接符 31"/>
          <p:cNvCxnSpPr/>
          <p:nvPr/>
        </p:nvCxnSpPr>
        <p:spPr>
          <a:xfrm>
            <a:off x="5137200" y="476672"/>
            <a:ext cx="0" cy="216024"/>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cxnSp>
        <p:nvCxnSpPr>
          <p:cNvPr id="35" name="直接连接符 34"/>
          <p:cNvCxnSpPr/>
          <p:nvPr/>
        </p:nvCxnSpPr>
        <p:spPr>
          <a:xfrm>
            <a:off x="2105920" y="504000"/>
            <a:ext cx="3031280" cy="0"/>
          </a:xfrm>
          <a:prstGeom prst="line">
            <a:avLst/>
          </a:prstGeom>
          <a:ln>
            <a:solidFill>
              <a:srgbClr val="00B050"/>
            </a:solidFill>
          </a:ln>
        </p:spPr>
        <p:style>
          <a:lnRef idx="2">
            <a:schemeClr val="accent1"/>
          </a:lnRef>
          <a:fillRef idx="0">
            <a:schemeClr val="accent1"/>
          </a:fillRef>
          <a:effectRef idx="1">
            <a:schemeClr val="accent1"/>
          </a:effectRef>
          <a:fontRef idx="minor">
            <a:schemeClr val="tx1"/>
          </a:fontRef>
        </p:style>
      </p:cxnSp>
      <p:sp>
        <p:nvSpPr>
          <p:cNvPr id="37" name="TextBox 36"/>
          <p:cNvSpPr txBox="1"/>
          <p:nvPr/>
        </p:nvSpPr>
        <p:spPr>
          <a:xfrm>
            <a:off x="5796136" y="1916832"/>
            <a:ext cx="1296144" cy="369332"/>
          </a:xfrm>
          <a:prstGeom prst="rect">
            <a:avLst/>
          </a:prstGeom>
          <a:noFill/>
        </p:spPr>
        <p:txBody>
          <a:bodyPr wrap="square" rtlCol="0">
            <a:spAutoFit/>
          </a:bodyPr>
          <a:lstStyle/>
          <a:p>
            <a:r>
              <a:rPr lang="en-US" altLang="zh-CN" b="1">
                <a:solidFill>
                  <a:srgbClr val="0000FF"/>
                </a:solidFill>
                <a:latin typeface="Times New Roman" panose="02020603050405020304" pitchFamily="18" charset="0"/>
                <a:cs typeface="Times New Roman" panose="02020603050405020304" pitchFamily="18" charset="0"/>
              </a:rPr>
              <a:t>if (!RST)</a:t>
            </a:r>
            <a:endParaRPr lang="zh-CN" altLang="en-US" b="1">
              <a:solidFill>
                <a:srgbClr val="0000FF"/>
              </a:solidFill>
              <a:latin typeface="Times New Roman" panose="02020603050405020304" pitchFamily="18" charset="0"/>
              <a:cs typeface="Times New Roman" panose="02020603050405020304" pitchFamily="18" charset="0"/>
            </a:endParaRPr>
          </a:p>
        </p:txBody>
      </p:sp>
      <p:sp>
        <p:nvSpPr>
          <p:cNvPr id="39" name="TextBox 38"/>
          <p:cNvSpPr txBox="1"/>
          <p:nvPr/>
        </p:nvSpPr>
        <p:spPr>
          <a:xfrm>
            <a:off x="4896248" y="1699900"/>
            <a:ext cx="1043904" cy="369332"/>
          </a:xfrm>
          <a:prstGeom prst="rect">
            <a:avLst/>
          </a:prstGeom>
          <a:noFill/>
        </p:spPr>
        <p:txBody>
          <a:bodyPr wrap="square" rtlCol="0">
            <a:spAutoFit/>
          </a:bodyPr>
          <a:lstStyle/>
          <a:p>
            <a:r>
              <a:rPr lang="en-US" altLang="zh-CN" b="1">
                <a:solidFill>
                  <a:srgbClr val="FF0000"/>
                </a:solidFill>
                <a:latin typeface="Times New Roman" panose="02020603050405020304" pitchFamily="18" charset="0"/>
                <a:cs typeface="Times New Roman" panose="02020603050405020304" pitchFamily="18" charset="0"/>
              </a:rPr>
              <a:t>if (EN)</a:t>
            </a:r>
            <a:endParaRPr lang="zh-CN" altLang="en-US" b="1">
              <a:solidFill>
                <a:srgbClr val="FF0000"/>
              </a:solidFill>
              <a:latin typeface="Times New Roman" panose="02020603050405020304" pitchFamily="18" charset="0"/>
              <a:cs typeface="Times New Roman" panose="02020603050405020304" pitchFamily="18" charset="0"/>
            </a:endParaRPr>
          </a:p>
        </p:txBody>
      </p:sp>
      <p:sp>
        <p:nvSpPr>
          <p:cNvPr id="40" name="TextBox 39"/>
          <p:cNvSpPr txBox="1"/>
          <p:nvPr/>
        </p:nvSpPr>
        <p:spPr>
          <a:xfrm>
            <a:off x="3491880" y="476672"/>
            <a:ext cx="1224136" cy="369332"/>
          </a:xfrm>
          <a:prstGeom prst="rect">
            <a:avLst/>
          </a:prstGeom>
          <a:noFill/>
        </p:spPr>
        <p:txBody>
          <a:bodyPr wrap="square" rtlCol="0">
            <a:spAutoFit/>
          </a:bodyPr>
          <a:lstStyle/>
          <a:p>
            <a:r>
              <a:rPr lang="en-US" altLang="zh-CN" b="1">
                <a:solidFill>
                  <a:srgbClr val="00B050"/>
                </a:solidFill>
                <a:latin typeface="Times New Roman" panose="02020603050405020304" pitchFamily="18" charset="0"/>
                <a:cs typeface="Times New Roman" panose="02020603050405020304" pitchFamily="18" charset="0"/>
              </a:rPr>
              <a:t>if (LOAD)</a:t>
            </a:r>
            <a:endParaRPr lang="zh-CN" altLang="en-US" b="1">
              <a:solidFill>
                <a:srgbClr val="00B050"/>
              </a:solidFill>
              <a:latin typeface="Times New Roman" panose="02020603050405020304" pitchFamily="18" charset="0"/>
              <a:cs typeface="Times New Roman" panose="02020603050405020304" pitchFamily="18" charset="0"/>
            </a:endParaRPr>
          </a:p>
        </p:txBody>
      </p:sp>
      <p:sp>
        <p:nvSpPr>
          <p:cNvPr id="2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23</a:t>
            </a:fld>
            <a:endParaRPr lang="zh-CN" altLang="en-US"/>
          </a:p>
        </p:txBody>
      </p:sp>
    </p:spTree>
    <p:extLst>
      <p:ext uri="{BB962C8B-B14F-4D97-AF65-F5344CB8AC3E}">
        <p14:creationId xmlns:p14="http://schemas.microsoft.com/office/powerpoint/2010/main" val="1535944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animEffect transition="in" filter="dissolve">
                                      <p:cBhvr>
                                        <p:cTn id="15" dur="500"/>
                                        <p:tgtEl>
                                          <p:spTgt spid="7">
                                            <p:txEl>
                                              <p:pRg st="0" end="0"/>
                                            </p:txEl>
                                          </p:spTgt>
                                        </p:tgtEl>
                                      </p:cBhvr>
                                    </p:animEffect>
                                  </p:childTnLst>
                                </p:cTn>
                              </p:par>
                            </p:childTnLst>
                          </p:cTn>
                        </p:par>
                        <p:par>
                          <p:cTn id="16" fill="hold">
                            <p:stCondLst>
                              <p:cond delay="500"/>
                            </p:stCondLst>
                            <p:childTnLst>
                              <p:par>
                                <p:cTn id="17" presetID="22" presetClass="entr" presetSubtype="8" fill="hold" nodeType="after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left)">
                                      <p:cBhvr>
                                        <p:cTn id="19" dur="500"/>
                                        <p:tgtEl>
                                          <p:spTgt spid="5"/>
                                        </p:tgtEl>
                                      </p:cBhvr>
                                    </p:animEffect>
                                  </p:childTnLst>
                                </p:cTn>
                              </p:par>
                            </p:childTnLst>
                          </p:cTn>
                        </p:par>
                        <p:par>
                          <p:cTn id="20" fill="hold">
                            <p:stCondLst>
                              <p:cond delay="1000"/>
                            </p:stCondLst>
                            <p:childTnLst>
                              <p:par>
                                <p:cTn id="21" presetID="22" presetClass="entr" presetSubtype="4" fill="hold" nodeType="afterEffect">
                                  <p:stCondLst>
                                    <p:cond delay="0"/>
                                  </p:stCondLst>
                                  <p:childTnLst>
                                    <p:set>
                                      <p:cBhvr>
                                        <p:cTn id="22" dur="1" fill="hold">
                                          <p:stCondLst>
                                            <p:cond delay="0"/>
                                          </p:stCondLst>
                                        </p:cTn>
                                        <p:tgtEl>
                                          <p:spTgt spid="18"/>
                                        </p:tgtEl>
                                        <p:attrNameLst>
                                          <p:attrName>style.visibility</p:attrName>
                                        </p:attrNameLst>
                                      </p:cBhvr>
                                      <p:to>
                                        <p:strVal val="visible"/>
                                      </p:to>
                                    </p:set>
                                    <p:animEffect transition="in" filter="wipe(down)">
                                      <p:cBhvr>
                                        <p:cTn id="23" dur="500"/>
                                        <p:tgtEl>
                                          <p:spTgt spid="18"/>
                                        </p:tgtEl>
                                      </p:cBhvr>
                                    </p:animEffect>
                                  </p:childTnLst>
                                </p:cTn>
                              </p:par>
                            </p:childTnLst>
                          </p:cTn>
                        </p:par>
                        <p:par>
                          <p:cTn id="24" fill="hold">
                            <p:stCondLst>
                              <p:cond delay="1500"/>
                            </p:stCondLst>
                            <p:childTnLst>
                              <p:par>
                                <p:cTn id="25" presetID="22" presetClass="entr" presetSubtype="8" fill="hold" nodeType="after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wipe(left)">
                                      <p:cBhvr>
                                        <p:cTn id="27" dur="500"/>
                                        <p:tgtEl>
                                          <p:spTgt spid="22"/>
                                        </p:tgtEl>
                                      </p:cBhvr>
                                    </p:animEffect>
                                  </p:childTnLst>
                                </p:cTn>
                              </p:par>
                            </p:childTnLst>
                          </p:cTn>
                        </p:par>
                        <p:par>
                          <p:cTn id="28" fill="hold">
                            <p:stCondLst>
                              <p:cond delay="2000"/>
                            </p:stCondLst>
                            <p:childTnLst>
                              <p:par>
                                <p:cTn id="29" presetID="22" presetClass="entr" presetSubtype="4" fill="hold" nodeType="afterEffect">
                                  <p:stCondLst>
                                    <p:cond delay="0"/>
                                  </p:stCondLst>
                                  <p:childTnLst>
                                    <p:set>
                                      <p:cBhvr>
                                        <p:cTn id="30" dur="1" fill="hold">
                                          <p:stCondLst>
                                            <p:cond delay="0"/>
                                          </p:stCondLst>
                                        </p:cTn>
                                        <p:tgtEl>
                                          <p:spTgt spid="24"/>
                                        </p:tgtEl>
                                        <p:attrNameLst>
                                          <p:attrName>style.visibility</p:attrName>
                                        </p:attrNameLst>
                                      </p:cBhvr>
                                      <p:to>
                                        <p:strVal val="visible"/>
                                      </p:to>
                                    </p:set>
                                    <p:animEffect transition="in" filter="wipe(down)">
                                      <p:cBhvr>
                                        <p:cTn id="31" dur="500"/>
                                        <p:tgtEl>
                                          <p:spTgt spid="24"/>
                                        </p:tgtEl>
                                      </p:cBhvr>
                                    </p:animEffect>
                                  </p:childTnLst>
                                </p:cTn>
                              </p:par>
                            </p:childTnLst>
                          </p:cTn>
                        </p:par>
                        <p:par>
                          <p:cTn id="32" fill="hold">
                            <p:stCondLst>
                              <p:cond delay="2500"/>
                            </p:stCondLst>
                            <p:childTnLst>
                              <p:par>
                                <p:cTn id="33" presetID="21" presetClass="entr" presetSubtype="1" fill="hold" grpId="0" nodeType="afterEffect">
                                  <p:stCondLst>
                                    <p:cond delay="0"/>
                                  </p:stCondLst>
                                  <p:childTnLst>
                                    <p:set>
                                      <p:cBhvr>
                                        <p:cTn id="34" dur="1" fill="hold">
                                          <p:stCondLst>
                                            <p:cond delay="0"/>
                                          </p:stCondLst>
                                        </p:cTn>
                                        <p:tgtEl>
                                          <p:spTgt spid="2"/>
                                        </p:tgtEl>
                                        <p:attrNameLst>
                                          <p:attrName>style.visibility</p:attrName>
                                        </p:attrNameLst>
                                      </p:cBhvr>
                                      <p:to>
                                        <p:strVal val="visible"/>
                                      </p:to>
                                    </p:set>
                                    <p:animEffect transition="in" filter="wheel(1)">
                                      <p:cBhvr>
                                        <p:cTn id="35" dur="1000"/>
                                        <p:tgtEl>
                                          <p:spTgt spid="2"/>
                                        </p:tgtEl>
                                      </p:cBhvr>
                                    </p:animEffect>
                                  </p:childTnLst>
                                </p:cTn>
                              </p:par>
                            </p:childTnLst>
                          </p:cTn>
                        </p:par>
                        <p:par>
                          <p:cTn id="36" fill="hold">
                            <p:stCondLst>
                              <p:cond delay="3500"/>
                            </p:stCondLst>
                            <p:childTnLst>
                              <p:par>
                                <p:cTn id="37" presetID="55" presetClass="entr" presetSubtype="0" fill="hold" grpId="0" nodeType="afterEffect">
                                  <p:stCondLst>
                                    <p:cond delay="0"/>
                                  </p:stCondLst>
                                  <p:childTnLst>
                                    <p:set>
                                      <p:cBhvr>
                                        <p:cTn id="38" dur="1" fill="hold">
                                          <p:stCondLst>
                                            <p:cond delay="0"/>
                                          </p:stCondLst>
                                        </p:cTn>
                                        <p:tgtEl>
                                          <p:spTgt spid="37"/>
                                        </p:tgtEl>
                                        <p:attrNameLst>
                                          <p:attrName>style.visibility</p:attrName>
                                        </p:attrNameLst>
                                      </p:cBhvr>
                                      <p:to>
                                        <p:strVal val="visible"/>
                                      </p:to>
                                    </p:set>
                                    <p:anim calcmode="lin" valueType="num">
                                      <p:cBhvr>
                                        <p:cTn id="39" dur="1000" fill="hold"/>
                                        <p:tgtEl>
                                          <p:spTgt spid="37"/>
                                        </p:tgtEl>
                                        <p:attrNameLst>
                                          <p:attrName>ppt_w</p:attrName>
                                        </p:attrNameLst>
                                      </p:cBhvr>
                                      <p:tavLst>
                                        <p:tav tm="0">
                                          <p:val>
                                            <p:strVal val="#ppt_w*0.70"/>
                                          </p:val>
                                        </p:tav>
                                        <p:tav tm="100000">
                                          <p:val>
                                            <p:strVal val="#ppt_w"/>
                                          </p:val>
                                        </p:tav>
                                      </p:tavLst>
                                    </p:anim>
                                    <p:anim calcmode="lin" valueType="num">
                                      <p:cBhvr>
                                        <p:cTn id="40" dur="1000" fill="hold"/>
                                        <p:tgtEl>
                                          <p:spTgt spid="37"/>
                                        </p:tgtEl>
                                        <p:attrNameLst>
                                          <p:attrName>ppt_h</p:attrName>
                                        </p:attrNameLst>
                                      </p:cBhvr>
                                      <p:tavLst>
                                        <p:tav tm="0">
                                          <p:val>
                                            <p:strVal val="#ppt_h"/>
                                          </p:val>
                                        </p:tav>
                                        <p:tav tm="100000">
                                          <p:val>
                                            <p:strVal val="#ppt_h"/>
                                          </p:val>
                                        </p:tav>
                                      </p:tavLst>
                                    </p:anim>
                                    <p:animEffect transition="in" filter="fade">
                                      <p:cBhvr>
                                        <p:cTn id="41" dur="1000"/>
                                        <p:tgtEl>
                                          <p:spTgt spid="37"/>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7">
                                            <p:txEl>
                                              <p:pRg st="1" end="1"/>
                                            </p:txEl>
                                          </p:spTgt>
                                        </p:tgtEl>
                                        <p:attrNameLst>
                                          <p:attrName>style.visibility</p:attrName>
                                        </p:attrNameLst>
                                      </p:cBhvr>
                                      <p:to>
                                        <p:strVal val="visible"/>
                                      </p:to>
                                    </p:set>
                                    <p:animEffect transition="in" filter="dissolve">
                                      <p:cBhvr>
                                        <p:cTn id="46" dur="500"/>
                                        <p:tgtEl>
                                          <p:spTgt spid="7">
                                            <p:txEl>
                                              <p:pRg st="1" end="1"/>
                                            </p:txEl>
                                          </p:spTgt>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wipe(left)">
                                      <p:cBhvr>
                                        <p:cTn id="50" dur="500"/>
                                        <p:tgtEl>
                                          <p:spTgt spid="26"/>
                                        </p:tgtEl>
                                      </p:cBhvr>
                                    </p:animEffect>
                                  </p:childTnLst>
                                </p:cTn>
                              </p:par>
                            </p:childTnLst>
                          </p:cTn>
                        </p:par>
                        <p:par>
                          <p:cTn id="51" fill="hold">
                            <p:stCondLst>
                              <p:cond delay="1000"/>
                            </p:stCondLst>
                            <p:childTnLst>
                              <p:par>
                                <p:cTn id="52" presetID="22" presetClass="entr" presetSubtype="4" fill="hold" nodeType="afterEffect">
                                  <p:stCondLst>
                                    <p:cond delay="0"/>
                                  </p:stCondLst>
                                  <p:childTnLst>
                                    <p:set>
                                      <p:cBhvr>
                                        <p:cTn id="53" dur="1" fill="hold">
                                          <p:stCondLst>
                                            <p:cond delay="0"/>
                                          </p:stCondLst>
                                        </p:cTn>
                                        <p:tgtEl>
                                          <p:spTgt spid="27"/>
                                        </p:tgtEl>
                                        <p:attrNameLst>
                                          <p:attrName>style.visibility</p:attrName>
                                        </p:attrNameLst>
                                      </p:cBhvr>
                                      <p:to>
                                        <p:strVal val="visible"/>
                                      </p:to>
                                    </p:set>
                                    <p:animEffect transition="in" filter="wipe(down)">
                                      <p:cBhvr>
                                        <p:cTn id="54" dur="500"/>
                                        <p:tgtEl>
                                          <p:spTgt spid="27"/>
                                        </p:tgtEl>
                                      </p:cBhvr>
                                    </p:animEffect>
                                  </p:childTnLst>
                                </p:cTn>
                              </p:par>
                            </p:childTnLst>
                          </p:cTn>
                        </p:par>
                        <p:par>
                          <p:cTn id="55" fill="hold">
                            <p:stCondLst>
                              <p:cond delay="1500"/>
                            </p:stCondLst>
                            <p:childTnLst>
                              <p:par>
                                <p:cTn id="56" presetID="22" presetClass="entr" presetSubtype="8" fill="hold" nodeType="afterEffect">
                                  <p:stCondLst>
                                    <p:cond delay="0"/>
                                  </p:stCondLst>
                                  <p:childTnLst>
                                    <p:set>
                                      <p:cBhvr>
                                        <p:cTn id="57" dur="1" fill="hold">
                                          <p:stCondLst>
                                            <p:cond delay="0"/>
                                          </p:stCondLst>
                                        </p:cTn>
                                        <p:tgtEl>
                                          <p:spTgt spid="28"/>
                                        </p:tgtEl>
                                        <p:attrNameLst>
                                          <p:attrName>style.visibility</p:attrName>
                                        </p:attrNameLst>
                                      </p:cBhvr>
                                      <p:to>
                                        <p:strVal val="visible"/>
                                      </p:to>
                                    </p:set>
                                    <p:animEffect transition="in" filter="wipe(left)">
                                      <p:cBhvr>
                                        <p:cTn id="58" dur="500"/>
                                        <p:tgtEl>
                                          <p:spTgt spid="28"/>
                                        </p:tgtEl>
                                      </p:cBhvr>
                                    </p:animEffect>
                                  </p:childTnLst>
                                </p:cTn>
                              </p:par>
                            </p:childTnLst>
                          </p:cTn>
                        </p:par>
                        <p:par>
                          <p:cTn id="59" fill="hold">
                            <p:stCondLst>
                              <p:cond delay="2000"/>
                            </p:stCondLst>
                            <p:childTnLst>
                              <p:par>
                                <p:cTn id="60" presetID="21" presetClass="entr" presetSubtype="1" fill="hold" grpId="0" nodeType="afterEffect">
                                  <p:stCondLst>
                                    <p:cond delay="0"/>
                                  </p:stCondLst>
                                  <p:childTnLst>
                                    <p:set>
                                      <p:cBhvr>
                                        <p:cTn id="61" dur="1" fill="hold">
                                          <p:stCondLst>
                                            <p:cond delay="0"/>
                                          </p:stCondLst>
                                        </p:cTn>
                                        <p:tgtEl>
                                          <p:spTgt spid="16"/>
                                        </p:tgtEl>
                                        <p:attrNameLst>
                                          <p:attrName>style.visibility</p:attrName>
                                        </p:attrNameLst>
                                      </p:cBhvr>
                                      <p:to>
                                        <p:strVal val="visible"/>
                                      </p:to>
                                    </p:set>
                                    <p:animEffect transition="in" filter="wheel(1)">
                                      <p:cBhvr>
                                        <p:cTn id="62" dur="1000"/>
                                        <p:tgtEl>
                                          <p:spTgt spid="16"/>
                                        </p:tgtEl>
                                      </p:cBhvr>
                                    </p:animEffect>
                                  </p:childTnLst>
                                </p:cTn>
                              </p:par>
                            </p:childTnLst>
                          </p:cTn>
                        </p:par>
                        <p:par>
                          <p:cTn id="63" fill="hold">
                            <p:stCondLst>
                              <p:cond delay="3000"/>
                            </p:stCondLst>
                            <p:childTnLst>
                              <p:par>
                                <p:cTn id="64" presetID="55" presetClass="entr" presetSubtype="0" fill="hold" grpId="0" nodeType="afterEffect">
                                  <p:stCondLst>
                                    <p:cond delay="0"/>
                                  </p:stCondLst>
                                  <p:childTnLst>
                                    <p:set>
                                      <p:cBhvr>
                                        <p:cTn id="65" dur="1" fill="hold">
                                          <p:stCondLst>
                                            <p:cond delay="0"/>
                                          </p:stCondLst>
                                        </p:cTn>
                                        <p:tgtEl>
                                          <p:spTgt spid="39"/>
                                        </p:tgtEl>
                                        <p:attrNameLst>
                                          <p:attrName>style.visibility</p:attrName>
                                        </p:attrNameLst>
                                      </p:cBhvr>
                                      <p:to>
                                        <p:strVal val="visible"/>
                                      </p:to>
                                    </p:set>
                                    <p:anim calcmode="lin" valueType="num">
                                      <p:cBhvr>
                                        <p:cTn id="66" dur="1000" fill="hold"/>
                                        <p:tgtEl>
                                          <p:spTgt spid="39"/>
                                        </p:tgtEl>
                                        <p:attrNameLst>
                                          <p:attrName>ppt_w</p:attrName>
                                        </p:attrNameLst>
                                      </p:cBhvr>
                                      <p:tavLst>
                                        <p:tav tm="0">
                                          <p:val>
                                            <p:strVal val="#ppt_w*0.70"/>
                                          </p:val>
                                        </p:tav>
                                        <p:tav tm="100000">
                                          <p:val>
                                            <p:strVal val="#ppt_w"/>
                                          </p:val>
                                        </p:tav>
                                      </p:tavLst>
                                    </p:anim>
                                    <p:anim calcmode="lin" valueType="num">
                                      <p:cBhvr>
                                        <p:cTn id="67" dur="1000" fill="hold"/>
                                        <p:tgtEl>
                                          <p:spTgt spid="39"/>
                                        </p:tgtEl>
                                        <p:attrNameLst>
                                          <p:attrName>ppt_h</p:attrName>
                                        </p:attrNameLst>
                                      </p:cBhvr>
                                      <p:tavLst>
                                        <p:tav tm="0">
                                          <p:val>
                                            <p:strVal val="#ppt_h"/>
                                          </p:val>
                                        </p:tav>
                                        <p:tav tm="100000">
                                          <p:val>
                                            <p:strVal val="#ppt_h"/>
                                          </p:val>
                                        </p:tav>
                                      </p:tavLst>
                                    </p:anim>
                                    <p:animEffect transition="in" filter="fade">
                                      <p:cBhvr>
                                        <p:cTn id="68" dur="1000"/>
                                        <p:tgtEl>
                                          <p:spTgt spid="39"/>
                                        </p:tgtEl>
                                      </p:cBhvr>
                                    </p:animEffect>
                                  </p:childTnLst>
                                </p:cTn>
                              </p:par>
                            </p:childTnLst>
                          </p:cTn>
                        </p:par>
                      </p:childTnLst>
                    </p:cTn>
                  </p:par>
                  <p:par>
                    <p:cTn id="69" fill="hold">
                      <p:stCondLst>
                        <p:cond delay="indefinite"/>
                      </p:stCondLst>
                      <p:childTnLst>
                        <p:par>
                          <p:cTn id="70" fill="hold">
                            <p:stCondLst>
                              <p:cond delay="0"/>
                            </p:stCondLst>
                            <p:childTnLst>
                              <p:par>
                                <p:cTn id="71" presetID="9" presetClass="entr" presetSubtype="0" fill="hold" nodeType="clickEffect">
                                  <p:stCondLst>
                                    <p:cond delay="0"/>
                                  </p:stCondLst>
                                  <p:childTnLst>
                                    <p:set>
                                      <p:cBhvr>
                                        <p:cTn id="72" dur="1" fill="hold">
                                          <p:stCondLst>
                                            <p:cond delay="0"/>
                                          </p:stCondLst>
                                        </p:cTn>
                                        <p:tgtEl>
                                          <p:spTgt spid="7">
                                            <p:txEl>
                                              <p:pRg st="2" end="2"/>
                                            </p:txEl>
                                          </p:spTgt>
                                        </p:tgtEl>
                                        <p:attrNameLst>
                                          <p:attrName>style.visibility</p:attrName>
                                        </p:attrNameLst>
                                      </p:cBhvr>
                                      <p:to>
                                        <p:strVal val="visible"/>
                                      </p:to>
                                    </p:set>
                                    <p:animEffect transition="in" filter="dissolve">
                                      <p:cBhvr>
                                        <p:cTn id="73" dur="500"/>
                                        <p:tgtEl>
                                          <p:spTgt spid="7">
                                            <p:txEl>
                                              <p:pRg st="2" end="2"/>
                                            </p:txEl>
                                          </p:spTgt>
                                        </p:tgtEl>
                                      </p:cBhvr>
                                    </p:animEffect>
                                  </p:childTnLst>
                                </p:cTn>
                              </p:par>
                            </p:childTnLst>
                          </p:cTn>
                        </p:par>
                        <p:par>
                          <p:cTn id="74" fill="hold">
                            <p:stCondLst>
                              <p:cond delay="500"/>
                            </p:stCondLst>
                            <p:childTnLst>
                              <p:par>
                                <p:cTn id="75" presetID="22" presetClass="entr" presetSubtype="8" fill="hold" nodeType="afterEffect">
                                  <p:stCondLst>
                                    <p:cond delay="0"/>
                                  </p:stCondLst>
                                  <p:childTnLst>
                                    <p:set>
                                      <p:cBhvr>
                                        <p:cTn id="76" dur="1" fill="hold">
                                          <p:stCondLst>
                                            <p:cond delay="0"/>
                                          </p:stCondLst>
                                        </p:cTn>
                                        <p:tgtEl>
                                          <p:spTgt spid="35"/>
                                        </p:tgtEl>
                                        <p:attrNameLst>
                                          <p:attrName>style.visibility</p:attrName>
                                        </p:attrNameLst>
                                      </p:cBhvr>
                                      <p:to>
                                        <p:strVal val="visible"/>
                                      </p:to>
                                    </p:set>
                                    <p:animEffect transition="in" filter="wipe(left)">
                                      <p:cBhvr>
                                        <p:cTn id="77" dur="500"/>
                                        <p:tgtEl>
                                          <p:spTgt spid="35"/>
                                        </p:tgtEl>
                                      </p:cBhvr>
                                    </p:animEffect>
                                  </p:childTnLst>
                                </p:cTn>
                              </p:par>
                            </p:childTnLst>
                          </p:cTn>
                        </p:par>
                        <p:par>
                          <p:cTn id="78" fill="hold">
                            <p:stCondLst>
                              <p:cond delay="1000"/>
                            </p:stCondLst>
                            <p:childTnLst>
                              <p:par>
                                <p:cTn id="79" presetID="22" presetClass="entr" presetSubtype="1" fill="hold" nodeType="afterEffect">
                                  <p:stCondLst>
                                    <p:cond delay="0"/>
                                  </p:stCondLst>
                                  <p:childTnLst>
                                    <p:set>
                                      <p:cBhvr>
                                        <p:cTn id="80" dur="1" fill="hold">
                                          <p:stCondLst>
                                            <p:cond delay="0"/>
                                          </p:stCondLst>
                                        </p:cTn>
                                        <p:tgtEl>
                                          <p:spTgt spid="32"/>
                                        </p:tgtEl>
                                        <p:attrNameLst>
                                          <p:attrName>style.visibility</p:attrName>
                                        </p:attrNameLst>
                                      </p:cBhvr>
                                      <p:to>
                                        <p:strVal val="visible"/>
                                      </p:to>
                                    </p:set>
                                    <p:animEffect transition="in" filter="wipe(up)">
                                      <p:cBhvr>
                                        <p:cTn id="81" dur="500"/>
                                        <p:tgtEl>
                                          <p:spTgt spid="32"/>
                                        </p:tgtEl>
                                      </p:cBhvr>
                                    </p:animEffect>
                                  </p:childTnLst>
                                </p:cTn>
                              </p:par>
                            </p:childTnLst>
                          </p:cTn>
                        </p:par>
                        <p:par>
                          <p:cTn id="82" fill="hold">
                            <p:stCondLst>
                              <p:cond delay="1500"/>
                            </p:stCondLst>
                            <p:childTnLst>
                              <p:par>
                                <p:cTn id="83" presetID="21" presetClass="entr" presetSubtype="1"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Effect transition="in" filter="wheel(1)">
                                      <p:cBhvr>
                                        <p:cTn id="85" dur="1000"/>
                                        <p:tgtEl>
                                          <p:spTgt spid="17"/>
                                        </p:tgtEl>
                                      </p:cBhvr>
                                    </p:animEffect>
                                  </p:childTnLst>
                                </p:cTn>
                              </p:par>
                            </p:childTnLst>
                          </p:cTn>
                        </p:par>
                        <p:par>
                          <p:cTn id="86" fill="hold">
                            <p:stCondLst>
                              <p:cond delay="2500"/>
                            </p:stCondLst>
                            <p:childTnLst>
                              <p:par>
                                <p:cTn id="87" presetID="55" presetClass="entr" presetSubtype="0" fill="hold" grpId="0" nodeType="afterEffect">
                                  <p:stCondLst>
                                    <p:cond delay="0"/>
                                  </p:stCondLst>
                                  <p:childTnLst>
                                    <p:set>
                                      <p:cBhvr>
                                        <p:cTn id="88" dur="1" fill="hold">
                                          <p:stCondLst>
                                            <p:cond delay="0"/>
                                          </p:stCondLst>
                                        </p:cTn>
                                        <p:tgtEl>
                                          <p:spTgt spid="40"/>
                                        </p:tgtEl>
                                        <p:attrNameLst>
                                          <p:attrName>style.visibility</p:attrName>
                                        </p:attrNameLst>
                                      </p:cBhvr>
                                      <p:to>
                                        <p:strVal val="visible"/>
                                      </p:to>
                                    </p:set>
                                    <p:anim calcmode="lin" valueType="num">
                                      <p:cBhvr>
                                        <p:cTn id="89" dur="1000" fill="hold"/>
                                        <p:tgtEl>
                                          <p:spTgt spid="40"/>
                                        </p:tgtEl>
                                        <p:attrNameLst>
                                          <p:attrName>ppt_w</p:attrName>
                                        </p:attrNameLst>
                                      </p:cBhvr>
                                      <p:tavLst>
                                        <p:tav tm="0">
                                          <p:val>
                                            <p:strVal val="#ppt_w*0.70"/>
                                          </p:val>
                                        </p:tav>
                                        <p:tav tm="100000">
                                          <p:val>
                                            <p:strVal val="#ppt_w"/>
                                          </p:val>
                                        </p:tav>
                                      </p:tavLst>
                                    </p:anim>
                                    <p:anim calcmode="lin" valueType="num">
                                      <p:cBhvr>
                                        <p:cTn id="90" dur="1000" fill="hold"/>
                                        <p:tgtEl>
                                          <p:spTgt spid="40"/>
                                        </p:tgtEl>
                                        <p:attrNameLst>
                                          <p:attrName>ppt_h</p:attrName>
                                        </p:attrNameLst>
                                      </p:cBhvr>
                                      <p:tavLst>
                                        <p:tav tm="0">
                                          <p:val>
                                            <p:strVal val="#ppt_h"/>
                                          </p:val>
                                        </p:tav>
                                        <p:tav tm="100000">
                                          <p:val>
                                            <p:strVal val="#ppt_h"/>
                                          </p:val>
                                        </p:tav>
                                      </p:tavLst>
                                    </p:anim>
                                    <p:animEffect transition="in" filter="fade">
                                      <p:cBhvr>
                                        <p:cTn id="91" dur="1000"/>
                                        <p:tgtEl>
                                          <p:spTgt spid="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2" grpId="0" animBg="1"/>
      <p:bldP spid="16" grpId="0" animBg="1"/>
      <p:bldP spid="17" grpId="0" animBg="1"/>
      <p:bldP spid="37" grpId="0"/>
      <p:bldP spid="39"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115615" y="3789040"/>
            <a:ext cx="7776865" cy="245028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不完整的条件语句和语句</a:t>
            </a:r>
            <a:r>
              <a:rPr lang="en-US" altLang="zh-CN" sz="2200" b="1">
                <a:latin typeface="Times New Roman" pitchFamily="18" charset="0"/>
                <a:cs typeface="Times New Roman" pitchFamily="18" charset="0"/>
              </a:rPr>
              <a:t>Q1&lt;=Q1+1</a:t>
            </a:r>
            <a:r>
              <a:rPr lang="zh-CN" altLang="en-US" sz="2200" b="1">
                <a:latin typeface="Times New Roman" pitchFamily="18" charset="0"/>
                <a:cs typeface="Times New Roman" pitchFamily="18" charset="0"/>
              </a:rPr>
              <a:t>，构成了</a:t>
            </a:r>
            <a:r>
              <a:rPr lang="en-US" altLang="zh-CN" sz="2200" b="1">
                <a:latin typeface="Times New Roman" pitchFamily="18" charset="0"/>
                <a:cs typeface="Times New Roman" pitchFamily="18" charset="0"/>
              </a:rPr>
              <a:t>4</a:t>
            </a:r>
            <a:r>
              <a:rPr lang="zh-CN" altLang="en-US" sz="2200" b="1">
                <a:latin typeface="Times New Roman" pitchFamily="18" charset="0"/>
                <a:cs typeface="Times New Roman" pitchFamily="18" charset="0"/>
              </a:rPr>
              <a:t>位寄存器和加</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加法器。</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语句</a:t>
            </a:r>
            <a:r>
              <a:rPr lang="en-US" altLang="zh-CN" sz="2200" b="1">
                <a:latin typeface="Times New Roman" pitchFamily="18" charset="0"/>
                <a:cs typeface="Times New Roman" pitchFamily="18" charset="0"/>
              </a:rPr>
              <a:t>(Q1&lt;9)</a:t>
            </a:r>
            <a:r>
              <a:rPr lang="zh-CN" altLang="en-US" sz="2200" b="1">
                <a:latin typeface="Times New Roman" pitchFamily="18" charset="0"/>
                <a:cs typeface="Times New Roman" pitchFamily="18" charset="0"/>
              </a:rPr>
              <a:t>构成了小于比较器，比较器的输出信号控制左侧多路选择器。</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第二个过程语句构成了纯组合电路模块，即一个等式比较器，作进位输出。</a:t>
            </a:r>
            <a:endParaRPr lang="en-US" altLang="zh-CN" sz="2200" b="1">
              <a:latin typeface="Times New Roman" pitchFamily="18" charset="0"/>
              <a:cs typeface="Times New Roman" pitchFamily="18" charset="0"/>
            </a:endParaRPr>
          </a:p>
        </p:txBody>
      </p:sp>
      <p:pic>
        <p:nvPicPr>
          <p:cNvPr id="6"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2482"/>
          <a:stretch/>
        </p:blipFill>
        <p:spPr bwMode="auto">
          <a:xfrm>
            <a:off x="1259632" y="404664"/>
            <a:ext cx="7333326" cy="3024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a:spLocks noChangeArrowheads="1"/>
          </p:cNvSpPr>
          <p:nvPr/>
        </p:nvSpPr>
        <p:spPr bwMode="auto">
          <a:xfrm>
            <a:off x="6804248" y="2806646"/>
            <a:ext cx="1728192" cy="406330"/>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a:latin typeface="Times New Roman" panose="02020603050405020304" pitchFamily="18" charset="0"/>
                <a:cs typeface="Times New Roman" panose="02020603050405020304" pitchFamily="18" charset="0"/>
              </a:rPr>
              <a:t>RTL</a:t>
            </a:r>
            <a:r>
              <a:rPr lang="zh-CN" altLang="en-US" sz="2000" b="1">
                <a:latin typeface="Times New Roman" panose="02020603050405020304" pitchFamily="18" charset="0"/>
                <a:cs typeface="Times New Roman" panose="02020603050405020304" pitchFamily="18" charset="0"/>
              </a:rPr>
              <a:t>电路</a:t>
            </a:r>
          </a:p>
        </p:txBody>
      </p:sp>
      <p:sp>
        <p:nvSpPr>
          <p:cNvPr id="9" name="TextBox 8"/>
          <p:cNvSpPr txBox="1"/>
          <p:nvPr/>
        </p:nvSpPr>
        <p:spPr>
          <a:xfrm>
            <a:off x="2411760" y="1979548"/>
            <a:ext cx="1043904" cy="369332"/>
          </a:xfrm>
          <a:prstGeom prst="rect">
            <a:avLst/>
          </a:prstGeom>
          <a:noFill/>
        </p:spPr>
        <p:txBody>
          <a:bodyPr wrap="square" rtlCol="0">
            <a:spAutoFit/>
          </a:bodyPr>
          <a:lstStyle/>
          <a:p>
            <a:r>
              <a:rPr lang="en-US" altLang="zh-CN" b="1">
                <a:solidFill>
                  <a:srgbClr val="FF0000"/>
                </a:solidFill>
                <a:latin typeface="Times New Roman" panose="02020603050405020304" pitchFamily="18" charset="0"/>
                <a:cs typeface="Times New Roman" panose="02020603050405020304" pitchFamily="18" charset="0"/>
              </a:rPr>
              <a:t>Q1&lt;9</a:t>
            </a:r>
            <a:endParaRPr lang="zh-CN" altLang="en-US" b="1">
              <a:solidFill>
                <a:srgbClr val="FF0000"/>
              </a:solidFill>
              <a:latin typeface="Times New Roman" panose="02020603050405020304" pitchFamily="18" charset="0"/>
              <a:cs typeface="Times New Roman" panose="02020603050405020304" pitchFamily="18" charset="0"/>
            </a:endParaRPr>
          </a:p>
        </p:txBody>
      </p:sp>
      <p:sp>
        <p:nvSpPr>
          <p:cNvPr id="10" name="TextBox 9"/>
          <p:cNvSpPr txBox="1"/>
          <p:nvPr/>
        </p:nvSpPr>
        <p:spPr>
          <a:xfrm>
            <a:off x="6660232" y="332656"/>
            <a:ext cx="1872208" cy="369332"/>
          </a:xfrm>
          <a:prstGeom prst="rect">
            <a:avLst/>
          </a:prstGeom>
          <a:noFill/>
        </p:spPr>
        <p:txBody>
          <a:bodyPr wrap="square" rtlCol="0">
            <a:spAutoFit/>
          </a:bodyPr>
          <a:lstStyle/>
          <a:p>
            <a:r>
              <a:rPr lang="zh-CN" altLang="en-US" b="1">
                <a:solidFill>
                  <a:srgbClr val="00B050"/>
                </a:solidFill>
                <a:latin typeface="Times New Roman" panose="02020603050405020304" pitchFamily="18" charset="0"/>
                <a:cs typeface="Times New Roman" panose="02020603050405020304" pitchFamily="18" charset="0"/>
              </a:rPr>
              <a:t>第二个过程语句</a:t>
            </a:r>
          </a:p>
        </p:txBody>
      </p:sp>
      <p:sp>
        <p:nvSpPr>
          <p:cNvPr id="12" name="TextBox 11"/>
          <p:cNvSpPr txBox="1"/>
          <p:nvPr/>
        </p:nvSpPr>
        <p:spPr>
          <a:xfrm>
            <a:off x="3103922" y="610156"/>
            <a:ext cx="1396070" cy="369332"/>
          </a:xfrm>
          <a:prstGeom prst="rect">
            <a:avLst/>
          </a:prstGeom>
          <a:noFill/>
        </p:spPr>
        <p:txBody>
          <a:bodyPr wrap="square" rtlCol="0">
            <a:spAutoFit/>
          </a:bodyPr>
          <a:lstStyle/>
          <a:p>
            <a:r>
              <a:rPr lang="en-US" altLang="zh-CN" b="1">
                <a:solidFill>
                  <a:srgbClr val="0000FF"/>
                </a:solidFill>
                <a:latin typeface="Times New Roman" panose="02020603050405020304" pitchFamily="18" charset="0"/>
                <a:cs typeface="Times New Roman" panose="02020603050405020304" pitchFamily="18" charset="0"/>
              </a:rPr>
              <a:t>Q1&lt;=Q1+1</a:t>
            </a:r>
            <a:endParaRPr lang="zh-CN" altLang="en-US" b="1">
              <a:solidFill>
                <a:srgbClr val="0000FF"/>
              </a:solidFill>
              <a:latin typeface="Times New Roman" panose="02020603050405020304" pitchFamily="18" charset="0"/>
              <a:cs typeface="Times New Roman" panose="02020603050405020304" pitchFamily="18" charset="0"/>
            </a:endParaRPr>
          </a:p>
        </p:txBody>
      </p:sp>
      <p:sp>
        <p:nvSpPr>
          <p:cNvPr id="13" name="TextBox 12"/>
          <p:cNvSpPr txBox="1"/>
          <p:nvPr/>
        </p:nvSpPr>
        <p:spPr>
          <a:xfrm>
            <a:off x="5796136" y="1732166"/>
            <a:ext cx="1152128" cy="646331"/>
          </a:xfrm>
          <a:prstGeom prst="rect">
            <a:avLst/>
          </a:prstGeom>
          <a:noFill/>
        </p:spPr>
        <p:txBody>
          <a:bodyPr wrap="square" rtlCol="0">
            <a:spAutoFit/>
          </a:bodyPr>
          <a:lstStyle/>
          <a:p>
            <a:r>
              <a:rPr lang="zh-CN" altLang="en-US" b="1">
                <a:solidFill>
                  <a:srgbClr val="0000FF"/>
                </a:solidFill>
                <a:latin typeface="Times New Roman" panose="02020603050405020304" pitchFamily="18" charset="0"/>
                <a:cs typeface="Times New Roman" panose="02020603050405020304" pitchFamily="18" charset="0"/>
              </a:rPr>
              <a:t>不完整</a:t>
            </a:r>
            <a:endParaRPr lang="en-US" altLang="zh-CN" b="1">
              <a:solidFill>
                <a:srgbClr val="0000FF"/>
              </a:solidFill>
              <a:latin typeface="Times New Roman" panose="02020603050405020304" pitchFamily="18" charset="0"/>
              <a:cs typeface="Times New Roman" panose="02020603050405020304" pitchFamily="18" charset="0"/>
            </a:endParaRPr>
          </a:p>
          <a:p>
            <a:r>
              <a:rPr lang="zh-CN" altLang="en-US" b="1">
                <a:solidFill>
                  <a:srgbClr val="0000FF"/>
                </a:solidFill>
                <a:latin typeface="Times New Roman" panose="02020603050405020304" pitchFamily="18" charset="0"/>
                <a:cs typeface="Times New Roman" panose="02020603050405020304" pitchFamily="18" charset="0"/>
              </a:rPr>
              <a:t>条件语句</a:t>
            </a:r>
          </a:p>
        </p:txBody>
      </p: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24</a:t>
            </a:fld>
            <a:endParaRPr lang="zh-CN" altLang="en-US"/>
          </a:p>
        </p:txBody>
      </p:sp>
    </p:spTree>
    <p:extLst>
      <p:ext uri="{BB962C8B-B14F-4D97-AF65-F5344CB8AC3E}">
        <p14:creationId xmlns:p14="http://schemas.microsoft.com/office/powerpoint/2010/main" val="20646004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55" presetClass="entr" presetSubtype="0" fill="hold" grpId="0" nodeType="afterEffect">
                                  <p:stCondLst>
                                    <p:cond delay="0"/>
                                  </p:stCondLst>
                                  <p:childTnLst>
                                    <p:set>
                                      <p:cBhvr>
                                        <p:cTn id="10" dur="1" fill="hold">
                                          <p:stCondLst>
                                            <p:cond delay="0"/>
                                          </p:stCondLst>
                                        </p:cTn>
                                        <p:tgtEl>
                                          <p:spTgt spid="13"/>
                                        </p:tgtEl>
                                        <p:attrNameLst>
                                          <p:attrName>style.visibility</p:attrName>
                                        </p:attrNameLst>
                                      </p:cBhvr>
                                      <p:to>
                                        <p:strVal val="visible"/>
                                      </p:to>
                                    </p:set>
                                    <p:anim calcmode="lin" valueType="num">
                                      <p:cBhvr>
                                        <p:cTn id="11" dur="1000" fill="hold"/>
                                        <p:tgtEl>
                                          <p:spTgt spid="13"/>
                                        </p:tgtEl>
                                        <p:attrNameLst>
                                          <p:attrName>ppt_w</p:attrName>
                                        </p:attrNameLst>
                                      </p:cBhvr>
                                      <p:tavLst>
                                        <p:tav tm="0">
                                          <p:val>
                                            <p:strVal val="#ppt_w*0.70"/>
                                          </p:val>
                                        </p:tav>
                                        <p:tav tm="100000">
                                          <p:val>
                                            <p:strVal val="#ppt_w"/>
                                          </p:val>
                                        </p:tav>
                                      </p:tavLst>
                                    </p:anim>
                                    <p:anim calcmode="lin" valueType="num">
                                      <p:cBhvr>
                                        <p:cTn id="12" dur="1000" fill="hold"/>
                                        <p:tgtEl>
                                          <p:spTgt spid="13"/>
                                        </p:tgtEl>
                                        <p:attrNameLst>
                                          <p:attrName>ppt_h</p:attrName>
                                        </p:attrNameLst>
                                      </p:cBhvr>
                                      <p:tavLst>
                                        <p:tav tm="0">
                                          <p:val>
                                            <p:strVal val="#ppt_h"/>
                                          </p:val>
                                        </p:tav>
                                        <p:tav tm="100000">
                                          <p:val>
                                            <p:strVal val="#ppt_h"/>
                                          </p:val>
                                        </p:tav>
                                      </p:tavLst>
                                    </p:anim>
                                    <p:animEffect transition="in" filter="fade">
                                      <p:cBhvr>
                                        <p:cTn id="13" dur="1000"/>
                                        <p:tgtEl>
                                          <p:spTgt spid="13"/>
                                        </p:tgtEl>
                                      </p:cBhvr>
                                    </p:animEffect>
                                  </p:childTnLst>
                                </p:cTn>
                              </p:par>
                            </p:childTnLst>
                          </p:cTn>
                        </p:par>
                        <p:par>
                          <p:cTn id="14" fill="hold">
                            <p:stCondLst>
                              <p:cond delay="1500"/>
                            </p:stCondLst>
                            <p:childTnLst>
                              <p:par>
                                <p:cTn id="15" presetID="55" presetClass="entr" presetSubtype="0" fill="hold" grpId="0" nodeType="afterEffect">
                                  <p:stCondLst>
                                    <p:cond delay="0"/>
                                  </p:stCondLst>
                                  <p:childTnLst>
                                    <p:set>
                                      <p:cBhvr>
                                        <p:cTn id="16" dur="1" fill="hold">
                                          <p:stCondLst>
                                            <p:cond delay="0"/>
                                          </p:stCondLst>
                                        </p:cTn>
                                        <p:tgtEl>
                                          <p:spTgt spid="12"/>
                                        </p:tgtEl>
                                        <p:attrNameLst>
                                          <p:attrName>style.visibility</p:attrName>
                                        </p:attrNameLst>
                                      </p:cBhvr>
                                      <p:to>
                                        <p:strVal val="visible"/>
                                      </p:to>
                                    </p:set>
                                    <p:anim calcmode="lin" valueType="num">
                                      <p:cBhvr>
                                        <p:cTn id="17" dur="1000" fill="hold"/>
                                        <p:tgtEl>
                                          <p:spTgt spid="12"/>
                                        </p:tgtEl>
                                        <p:attrNameLst>
                                          <p:attrName>ppt_w</p:attrName>
                                        </p:attrNameLst>
                                      </p:cBhvr>
                                      <p:tavLst>
                                        <p:tav tm="0">
                                          <p:val>
                                            <p:strVal val="#ppt_w*0.70"/>
                                          </p:val>
                                        </p:tav>
                                        <p:tav tm="100000">
                                          <p:val>
                                            <p:strVal val="#ppt_w"/>
                                          </p:val>
                                        </p:tav>
                                      </p:tavLst>
                                    </p:anim>
                                    <p:anim calcmode="lin" valueType="num">
                                      <p:cBhvr>
                                        <p:cTn id="18" dur="1000" fill="hold"/>
                                        <p:tgtEl>
                                          <p:spTgt spid="12"/>
                                        </p:tgtEl>
                                        <p:attrNameLst>
                                          <p:attrName>ppt_h</p:attrName>
                                        </p:attrNameLst>
                                      </p:cBhvr>
                                      <p:tavLst>
                                        <p:tav tm="0">
                                          <p:val>
                                            <p:strVal val="#ppt_h"/>
                                          </p:val>
                                        </p:tav>
                                        <p:tav tm="100000">
                                          <p:val>
                                            <p:strVal val="#ppt_h"/>
                                          </p:val>
                                        </p:tav>
                                      </p:tavLst>
                                    </p:anim>
                                    <p:animEffect transition="in" filter="fade">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7">
                                            <p:txEl>
                                              <p:pRg st="1" end="1"/>
                                            </p:txEl>
                                          </p:spTgt>
                                        </p:tgtEl>
                                        <p:attrNameLst>
                                          <p:attrName>style.visibility</p:attrName>
                                        </p:attrNameLst>
                                      </p:cBhvr>
                                      <p:to>
                                        <p:strVal val="visible"/>
                                      </p:to>
                                    </p:set>
                                    <p:animEffect transition="in" filter="dissolve">
                                      <p:cBhvr>
                                        <p:cTn id="24" dur="500"/>
                                        <p:tgtEl>
                                          <p:spTgt spid="7">
                                            <p:txEl>
                                              <p:pRg st="1" end="1"/>
                                            </p:txEl>
                                          </p:spTgt>
                                        </p:tgtEl>
                                      </p:cBhvr>
                                    </p:animEffect>
                                  </p:childTnLst>
                                </p:cTn>
                              </p:par>
                            </p:childTnLst>
                          </p:cTn>
                        </p:par>
                        <p:par>
                          <p:cTn id="25" fill="hold">
                            <p:stCondLst>
                              <p:cond delay="500"/>
                            </p:stCondLst>
                            <p:childTnLst>
                              <p:par>
                                <p:cTn id="26" presetID="55" presetClass="entr" presetSubtype="0" fill="hold" grpId="0" nodeType="afterEffect">
                                  <p:stCondLst>
                                    <p:cond delay="0"/>
                                  </p:stCondLst>
                                  <p:childTnLst>
                                    <p:set>
                                      <p:cBhvr>
                                        <p:cTn id="27" dur="1" fill="hold">
                                          <p:stCondLst>
                                            <p:cond delay="0"/>
                                          </p:stCondLst>
                                        </p:cTn>
                                        <p:tgtEl>
                                          <p:spTgt spid="9"/>
                                        </p:tgtEl>
                                        <p:attrNameLst>
                                          <p:attrName>style.visibility</p:attrName>
                                        </p:attrNameLst>
                                      </p:cBhvr>
                                      <p:to>
                                        <p:strVal val="visible"/>
                                      </p:to>
                                    </p:set>
                                    <p:anim calcmode="lin" valueType="num">
                                      <p:cBhvr>
                                        <p:cTn id="28" dur="1000" fill="hold"/>
                                        <p:tgtEl>
                                          <p:spTgt spid="9"/>
                                        </p:tgtEl>
                                        <p:attrNameLst>
                                          <p:attrName>ppt_w</p:attrName>
                                        </p:attrNameLst>
                                      </p:cBhvr>
                                      <p:tavLst>
                                        <p:tav tm="0">
                                          <p:val>
                                            <p:strVal val="#ppt_w*0.70"/>
                                          </p:val>
                                        </p:tav>
                                        <p:tav tm="100000">
                                          <p:val>
                                            <p:strVal val="#ppt_w"/>
                                          </p:val>
                                        </p:tav>
                                      </p:tavLst>
                                    </p:anim>
                                    <p:anim calcmode="lin" valueType="num">
                                      <p:cBhvr>
                                        <p:cTn id="29" dur="1000" fill="hold"/>
                                        <p:tgtEl>
                                          <p:spTgt spid="9"/>
                                        </p:tgtEl>
                                        <p:attrNameLst>
                                          <p:attrName>ppt_h</p:attrName>
                                        </p:attrNameLst>
                                      </p:cBhvr>
                                      <p:tavLst>
                                        <p:tav tm="0">
                                          <p:val>
                                            <p:strVal val="#ppt_h"/>
                                          </p:val>
                                        </p:tav>
                                        <p:tav tm="100000">
                                          <p:val>
                                            <p:strVal val="#ppt_h"/>
                                          </p:val>
                                        </p:tav>
                                      </p:tavLst>
                                    </p:anim>
                                    <p:animEffect transition="in" filter="fade">
                                      <p:cBhvr>
                                        <p:cTn id="30" dur="1000"/>
                                        <p:tgtEl>
                                          <p:spTgt spid="9"/>
                                        </p:tgtEl>
                                      </p:cBhvr>
                                    </p:animEffect>
                                  </p:childTnLst>
                                </p:cTn>
                              </p:par>
                            </p:childTnLst>
                          </p:cTn>
                        </p:par>
                      </p:childTnLst>
                    </p:cTn>
                  </p:par>
                  <p:par>
                    <p:cTn id="31" fill="hold">
                      <p:stCondLst>
                        <p:cond delay="indefinite"/>
                      </p:stCondLst>
                      <p:childTnLst>
                        <p:par>
                          <p:cTn id="32" fill="hold">
                            <p:stCondLst>
                              <p:cond delay="0"/>
                            </p:stCondLst>
                            <p:childTnLst>
                              <p:par>
                                <p:cTn id="33" presetID="9" presetClass="entr" presetSubtype="0" fill="hold" nodeType="clickEffect">
                                  <p:stCondLst>
                                    <p:cond delay="0"/>
                                  </p:stCondLst>
                                  <p:childTnLst>
                                    <p:set>
                                      <p:cBhvr>
                                        <p:cTn id="34" dur="1" fill="hold">
                                          <p:stCondLst>
                                            <p:cond delay="0"/>
                                          </p:stCondLst>
                                        </p:cTn>
                                        <p:tgtEl>
                                          <p:spTgt spid="7">
                                            <p:txEl>
                                              <p:pRg st="2" end="2"/>
                                            </p:txEl>
                                          </p:spTgt>
                                        </p:tgtEl>
                                        <p:attrNameLst>
                                          <p:attrName>style.visibility</p:attrName>
                                        </p:attrNameLst>
                                      </p:cBhvr>
                                      <p:to>
                                        <p:strVal val="visible"/>
                                      </p:to>
                                    </p:set>
                                    <p:animEffect transition="in" filter="dissolve">
                                      <p:cBhvr>
                                        <p:cTn id="35" dur="500"/>
                                        <p:tgtEl>
                                          <p:spTgt spid="7">
                                            <p:txEl>
                                              <p:pRg st="2" end="2"/>
                                            </p:txEl>
                                          </p:spTgt>
                                        </p:tgtEl>
                                      </p:cBhvr>
                                    </p:animEffect>
                                  </p:childTnLst>
                                </p:cTn>
                              </p:par>
                            </p:childTnLst>
                          </p:cTn>
                        </p:par>
                        <p:par>
                          <p:cTn id="36" fill="hold">
                            <p:stCondLst>
                              <p:cond delay="500"/>
                            </p:stCondLst>
                            <p:childTnLst>
                              <p:par>
                                <p:cTn id="37" presetID="55" presetClass="entr" presetSubtype="0" fill="hold" grpId="0" nodeType="afterEffect">
                                  <p:stCondLst>
                                    <p:cond delay="0"/>
                                  </p:stCondLst>
                                  <p:childTnLst>
                                    <p:set>
                                      <p:cBhvr>
                                        <p:cTn id="38" dur="1" fill="hold">
                                          <p:stCondLst>
                                            <p:cond delay="0"/>
                                          </p:stCondLst>
                                        </p:cTn>
                                        <p:tgtEl>
                                          <p:spTgt spid="10"/>
                                        </p:tgtEl>
                                        <p:attrNameLst>
                                          <p:attrName>style.visibility</p:attrName>
                                        </p:attrNameLst>
                                      </p:cBhvr>
                                      <p:to>
                                        <p:strVal val="visible"/>
                                      </p:to>
                                    </p:set>
                                    <p:anim calcmode="lin" valueType="num">
                                      <p:cBhvr>
                                        <p:cTn id="39" dur="1000" fill="hold"/>
                                        <p:tgtEl>
                                          <p:spTgt spid="10"/>
                                        </p:tgtEl>
                                        <p:attrNameLst>
                                          <p:attrName>ppt_w</p:attrName>
                                        </p:attrNameLst>
                                      </p:cBhvr>
                                      <p:tavLst>
                                        <p:tav tm="0">
                                          <p:val>
                                            <p:strVal val="#ppt_w*0.70"/>
                                          </p:val>
                                        </p:tav>
                                        <p:tav tm="100000">
                                          <p:val>
                                            <p:strVal val="#ppt_w"/>
                                          </p:val>
                                        </p:tav>
                                      </p:tavLst>
                                    </p:anim>
                                    <p:anim calcmode="lin" valueType="num">
                                      <p:cBhvr>
                                        <p:cTn id="40" dur="1000" fill="hold"/>
                                        <p:tgtEl>
                                          <p:spTgt spid="10"/>
                                        </p:tgtEl>
                                        <p:attrNameLst>
                                          <p:attrName>ppt_h</p:attrName>
                                        </p:attrNameLst>
                                      </p:cBhvr>
                                      <p:tavLst>
                                        <p:tav tm="0">
                                          <p:val>
                                            <p:strVal val="#ppt_h"/>
                                          </p:val>
                                        </p:tav>
                                        <p:tav tm="100000">
                                          <p:val>
                                            <p:strVal val="#ppt_h"/>
                                          </p:val>
                                        </p:tav>
                                      </p:tavLst>
                                    </p:anim>
                                    <p:animEffect transition="in" filter="fade">
                                      <p:cBhvr>
                                        <p:cTn id="41"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2" grpId="0"/>
      <p:bldP spid="13"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457994" y="125760"/>
            <a:ext cx="8218461" cy="1143000"/>
          </a:xfrm>
        </p:spPr>
        <p:txBody>
          <a:bodyPr/>
          <a:lstStyle/>
          <a:p>
            <a:r>
              <a:rPr lang="en-US" altLang="zh-CN" sz="3600" b="1">
                <a:solidFill>
                  <a:srgbClr val="7030A0"/>
                </a:solidFill>
                <a:latin typeface="Times New Roman" pitchFamily="18" charset="0"/>
                <a:cs typeface="Times New Roman" pitchFamily="18" charset="0"/>
              </a:rPr>
              <a:t>§5.3 </a:t>
            </a:r>
            <a:r>
              <a:rPr lang="zh-CN" altLang="en-US" sz="3600" b="1">
                <a:solidFill>
                  <a:srgbClr val="7030A0"/>
                </a:solidFill>
                <a:latin typeface="Times New Roman" panose="02020603050405020304" pitchFamily="18" charset="0"/>
                <a:cs typeface="Times New Roman" panose="02020603050405020304" pitchFamily="18" charset="0"/>
              </a:rPr>
              <a:t>移位寄存器的</a:t>
            </a:r>
            <a:r>
              <a:rPr lang="en-US" altLang="zh-CN" sz="3600" b="1">
                <a:solidFill>
                  <a:srgbClr val="7030A0"/>
                </a:solidFill>
                <a:latin typeface="Times New Roman" panose="02020603050405020304" pitchFamily="18" charset="0"/>
                <a:cs typeface="Times New Roman" panose="02020603050405020304" pitchFamily="18" charset="0"/>
              </a:rPr>
              <a:t>Verilog</a:t>
            </a:r>
            <a:r>
              <a:rPr lang="zh-CN" altLang="en-US" sz="3600" b="1">
                <a:solidFill>
                  <a:srgbClr val="7030A0"/>
                </a:solidFill>
                <a:latin typeface="Times New Roman" pitchFamily="18" charset="0"/>
                <a:cs typeface="Times New Roman" pitchFamily="18" charset="0"/>
              </a:rPr>
              <a:t>表述与设计</a:t>
            </a:r>
          </a:p>
        </p:txBody>
      </p:sp>
      <p:sp>
        <p:nvSpPr>
          <p:cNvPr id="8" name="Rectangle 2"/>
          <p:cNvSpPr>
            <a:spLocks noGrp="1" noChangeArrowheads="1"/>
          </p:cNvSpPr>
          <p:nvPr/>
        </p:nvSpPr>
        <p:spPr bwMode="auto">
          <a:xfrm>
            <a:off x="1174750" y="1124744"/>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§5.3.1 </a:t>
            </a:r>
            <a:r>
              <a:rPr lang="zh-CN" altLang="en-US" sz="3000" b="1">
                <a:solidFill>
                  <a:srgbClr val="000000"/>
                </a:solidFill>
                <a:latin typeface="Times New Roman" pitchFamily="18" charset="0"/>
                <a:cs typeface="Times New Roman" pitchFamily="18" charset="0"/>
              </a:rPr>
              <a:t>含同步预置功能的移位寄存器设计</a:t>
            </a:r>
          </a:p>
        </p:txBody>
      </p:sp>
      <p:sp>
        <p:nvSpPr>
          <p:cNvPr id="20" name="Text Box 9"/>
          <p:cNvSpPr txBox="1">
            <a:spLocks noChangeArrowheads="1"/>
          </p:cNvSpPr>
          <p:nvPr/>
        </p:nvSpPr>
        <p:spPr bwMode="auto">
          <a:xfrm>
            <a:off x="827584" y="1700808"/>
            <a:ext cx="7632848"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5-16</a:t>
            </a:r>
            <a:r>
              <a:rPr kumimoji="1" lang="zh-CN" altLang="en-US" sz="20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含同步预置功能的</a:t>
            </a:r>
            <a:r>
              <a:rPr kumimoji="1" lang="en-US" altLang="zh-CN" sz="2400" b="1">
                <a:solidFill>
                  <a:srgbClr val="F79646">
                    <a:lumMod val="50000"/>
                  </a:srgbClr>
                </a:solidFill>
                <a:latin typeface="Times New Roman" pitchFamily="18" charset="0"/>
                <a:cs typeface="Times New Roman" pitchFamily="18" charset="0"/>
              </a:rPr>
              <a:t>8</a:t>
            </a:r>
            <a:r>
              <a:rPr kumimoji="1" lang="zh-CN" altLang="en-US" sz="2400" b="1">
                <a:solidFill>
                  <a:srgbClr val="F79646">
                    <a:lumMod val="50000"/>
                  </a:srgbClr>
                </a:solidFill>
                <a:latin typeface="Times New Roman" pitchFamily="18" charset="0"/>
                <a:cs typeface="Times New Roman" pitchFamily="18" charset="0"/>
              </a:rPr>
              <a:t>位并行输入串行输出移位寄存器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22" name="Text Box 9"/>
          <p:cNvSpPr txBox="1">
            <a:spLocks noChangeArrowheads="1"/>
          </p:cNvSpPr>
          <p:nvPr/>
        </p:nvSpPr>
        <p:spPr bwMode="auto">
          <a:xfrm>
            <a:off x="971103" y="2636912"/>
            <a:ext cx="8065393" cy="193899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SHFT1 (CLK, LOAD, DIN, QB);</a:t>
            </a:r>
          </a:p>
          <a:p>
            <a:pPr eaLnBrk="0" hangingPunct="0"/>
            <a:r>
              <a:rPr kumimoji="1" lang="en-US" altLang="zh-CN" sz="2000" b="1">
                <a:solidFill>
                  <a:srgbClr val="000000"/>
                </a:solidFill>
                <a:latin typeface="Times New Roman" pitchFamily="18" charset="0"/>
                <a:cs typeface="Times New Roman" pitchFamily="18" charset="0"/>
              </a:rPr>
              <a:t>    output QB;  input CLK, LOAD; </a:t>
            </a:r>
            <a:r>
              <a:rPr kumimoji="1" lang="en-US" altLang="zh-CN" sz="2000" b="1">
                <a:solidFill>
                  <a:schemeClr val="tx1"/>
                </a:solidFill>
                <a:latin typeface="Times New Roman" pitchFamily="18" charset="0"/>
                <a:cs typeface="Times New Roman" pitchFamily="18" charset="0"/>
              </a:rPr>
              <a:t> input [7: 0] DIN;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[7: 0] REG8;</a:t>
            </a:r>
          </a:p>
          <a:p>
            <a:pPr eaLnBrk="0" hangingPunct="0"/>
            <a:r>
              <a:rPr kumimoji="1" lang="en-US" altLang="zh-CN" sz="2000" b="1">
                <a:solidFill>
                  <a:schemeClr val="tx1"/>
                </a:solidFill>
                <a:latin typeface="Times New Roman" pitchFamily="18" charset="0"/>
                <a:cs typeface="Times New Roman" pitchFamily="18" charset="0"/>
              </a:rPr>
              <a:t>    always @ (</a:t>
            </a:r>
            <a:r>
              <a:rPr kumimoji="1" lang="en-US" altLang="zh-CN" sz="2000" b="1" err="1">
                <a:solidFill>
                  <a:schemeClr val="tx1"/>
                </a:solidFill>
                <a:latin typeface="Times New Roman" pitchFamily="18" charset="0"/>
                <a:cs typeface="Times New Roman" pitchFamily="18" charset="0"/>
              </a:rPr>
              <a:t>posedge</a:t>
            </a:r>
            <a:r>
              <a:rPr kumimoji="1" lang="en-US" altLang="zh-CN" sz="2000" b="1">
                <a:solidFill>
                  <a:schemeClr val="tx1"/>
                </a:solidFill>
                <a:latin typeface="Times New Roman" pitchFamily="18" charset="0"/>
                <a:cs typeface="Times New Roman" pitchFamily="18" charset="0"/>
              </a:rPr>
              <a:t> CLK)</a:t>
            </a:r>
            <a:r>
              <a:rPr kumimoji="1" lang="en-US" altLang="zh-CN" sz="2000" b="1">
                <a:solidFill>
                  <a:srgbClr val="0000FF"/>
                </a:solidFill>
                <a:latin typeface="Times New Roman" pitchFamily="18" charset="0"/>
                <a:cs typeface="Times New Roman" pitchFamily="18" charset="0"/>
              </a:rPr>
              <a:t>	</a:t>
            </a:r>
            <a:r>
              <a:rPr kumimoji="1" lang="en-US" altLang="zh-CN" sz="2000" b="1">
                <a:solidFill>
                  <a:srgbClr val="7030A0"/>
                </a:solidFill>
                <a:latin typeface="Times New Roman" pitchFamily="18" charset="0"/>
                <a:cs typeface="Times New Roman" pitchFamily="18" charset="0"/>
              </a:rPr>
              <a:t>            </a:t>
            </a:r>
          </a:p>
          <a:p>
            <a:pPr eaLnBrk="0" hangingPunct="0"/>
            <a:r>
              <a:rPr kumimoji="1" lang="en-US" altLang="zh-CN" sz="2000" b="1">
                <a:solidFill>
                  <a:srgbClr val="7030A0"/>
                </a:solidFill>
                <a:latin typeface="Times New Roman" pitchFamily="18" charset="0"/>
                <a:cs typeface="Times New Roman" pitchFamily="18" charset="0"/>
              </a:rPr>
              <a:t>	</a:t>
            </a:r>
            <a:r>
              <a:rPr kumimoji="1" lang="en-US" altLang="zh-CN" sz="2000" b="1">
                <a:solidFill>
                  <a:schemeClr val="tx1"/>
                </a:solidFill>
                <a:latin typeface="Times New Roman" pitchFamily="18" charset="0"/>
                <a:cs typeface="Times New Roman" pitchFamily="18" charset="0"/>
              </a:rPr>
              <a:t>if (LOAD)  REG8&lt;=DIN;  else REG8 [6: 0]&lt;=REG8[7: 1];</a:t>
            </a:r>
          </a:p>
          <a:p>
            <a:pPr eaLnBrk="0" hangingPunct="0"/>
            <a:r>
              <a:rPr kumimoji="1" lang="en-US" altLang="zh-CN" sz="2000" b="1">
                <a:solidFill>
                  <a:schemeClr val="tx1"/>
                </a:solidFill>
                <a:latin typeface="Times New Roman" pitchFamily="18" charset="0"/>
                <a:cs typeface="Times New Roman" pitchFamily="18" charset="0"/>
              </a:rPr>
              <a:t>    assign QB=REG8[0];</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24" name="矩形 23"/>
          <p:cNvSpPr>
            <a:spLocks noChangeArrowheads="1"/>
          </p:cNvSpPr>
          <p:nvPr/>
        </p:nvSpPr>
        <p:spPr bwMode="auto">
          <a:xfrm>
            <a:off x="1187624" y="4740831"/>
            <a:ext cx="5112568" cy="18128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anose="05000000000000000000" pitchFamily="2" charset="2"/>
              <a:buChar char="Ø"/>
            </a:pPr>
            <a:r>
              <a:rPr lang="en-US" altLang="zh-CN" sz="2200" b="1">
                <a:latin typeface="Times New Roman" pitchFamily="18" charset="0"/>
                <a:cs typeface="Times New Roman" pitchFamily="18" charset="0"/>
              </a:rPr>
              <a:t>CLK---</a:t>
            </a:r>
            <a:r>
              <a:rPr lang="zh-CN" altLang="en-US" sz="2200" b="1">
                <a:latin typeface="Times New Roman" pitchFamily="18" charset="0"/>
                <a:cs typeface="Times New Roman" pitchFamily="18" charset="0"/>
              </a:rPr>
              <a:t>移位时钟信号</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en-US" altLang="zh-CN" sz="2200" b="1">
                <a:latin typeface="Times New Roman" pitchFamily="18" charset="0"/>
                <a:cs typeface="Times New Roman" pitchFamily="18" charset="0"/>
              </a:rPr>
              <a:t>DIN[7: 0]---8</a:t>
            </a:r>
            <a:r>
              <a:rPr lang="zh-CN" altLang="en-US" sz="2200" b="1">
                <a:latin typeface="Times New Roman" pitchFamily="18" charset="0"/>
                <a:cs typeface="Times New Roman" pitchFamily="18" charset="0"/>
              </a:rPr>
              <a:t>位并行预置数据端口</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en-US" altLang="zh-CN" sz="2200" b="1">
                <a:latin typeface="Times New Roman" pitchFamily="18" charset="0"/>
                <a:cs typeface="Times New Roman" pitchFamily="18" charset="0"/>
              </a:rPr>
              <a:t>LOAD---</a:t>
            </a:r>
            <a:r>
              <a:rPr lang="zh-CN" altLang="en-US" sz="2200" b="1">
                <a:latin typeface="Times New Roman" pitchFamily="18" charset="0"/>
                <a:cs typeface="Times New Roman" pitchFamily="18" charset="0"/>
              </a:rPr>
              <a:t>并行数据预置使能控制信号</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en-US" altLang="zh-CN" sz="2200" b="1">
                <a:latin typeface="Times New Roman" pitchFamily="18" charset="0"/>
                <a:cs typeface="Times New Roman" pitchFamily="18" charset="0"/>
              </a:rPr>
              <a:t>QB---</a:t>
            </a:r>
            <a:r>
              <a:rPr lang="zh-CN" altLang="en-US" sz="2200" b="1">
                <a:latin typeface="Times New Roman" pitchFamily="18" charset="0"/>
                <a:cs typeface="Times New Roman" pitchFamily="18" charset="0"/>
              </a:rPr>
              <a:t>串行输出端口</a:t>
            </a:r>
            <a:endParaRPr lang="en-US" altLang="zh-CN" sz="2200" b="1">
              <a:latin typeface="Times New Roman" pitchFamily="18" charset="0"/>
              <a:cs typeface="Times New Roman" pitchFamily="18" charset="0"/>
            </a:endParaRPr>
          </a:p>
        </p:txBody>
      </p:sp>
      <p:cxnSp>
        <p:nvCxnSpPr>
          <p:cNvPr id="9" name="直接连接符 8"/>
          <p:cNvCxnSpPr/>
          <p:nvPr/>
        </p:nvCxnSpPr>
        <p:spPr>
          <a:xfrm>
            <a:off x="6804248" y="3356992"/>
            <a:ext cx="1800200"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3203599" y="3933056"/>
            <a:ext cx="144040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5336439" y="3933056"/>
            <a:ext cx="2835961"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2051471" y="4221088"/>
            <a:ext cx="144040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3917424" y="3933056"/>
            <a:ext cx="720205" cy="369332"/>
          </a:xfrm>
          <a:prstGeom prst="rect">
            <a:avLst/>
          </a:prstGeom>
          <a:noFill/>
        </p:spPr>
        <p:txBody>
          <a:bodyPr wrap="square" rtlCol="0">
            <a:spAutoFit/>
          </a:bodyPr>
          <a:lstStyle/>
          <a:p>
            <a:r>
              <a:rPr lang="zh-CN" altLang="en-US" b="1">
                <a:solidFill>
                  <a:srgbClr val="009900"/>
                </a:solidFill>
              </a:rPr>
              <a:t>预置</a:t>
            </a:r>
          </a:p>
        </p:txBody>
      </p:sp>
      <p:sp>
        <p:nvSpPr>
          <p:cNvPr id="16" name="TextBox 15"/>
          <p:cNvSpPr txBox="1"/>
          <p:nvPr/>
        </p:nvSpPr>
        <p:spPr>
          <a:xfrm>
            <a:off x="7452195" y="3933056"/>
            <a:ext cx="720205" cy="369332"/>
          </a:xfrm>
          <a:prstGeom prst="rect">
            <a:avLst/>
          </a:prstGeom>
          <a:noFill/>
        </p:spPr>
        <p:txBody>
          <a:bodyPr wrap="square" rtlCol="0">
            <a:spAutoFit/>
          </a:bodyPr>
          <a:lstStyle/>
          <a:p>
            <a:r>
              <a:rPr lang="zh-CN" altLang="en-US" b="1">
                <a:solidFill>
                  <a:srgbClr val="009900"/>
                </a:solidFill>
              </a:rPr>
              <a:t>移位</a:t>
            </a:r>
          </a:p>
        </p:txBody>
      </p:sp>
      <p:sp>
        <p:nvSpPr>
          <p:cNvPr id="17" name="TextBox 16"/>
          <p:cNvSpPr txBox="1"/>
          <p:nvPr/>
        </p:nvSpPr>
        <p:spPr>
          <a:xfrm>
            <a:off x="3061096" y="4221088"/>
            <a:ext cx="1216430" cy="369332"/>
          </a:xfrm>
          <a:prstGeom prst="rect">
            <a:avLst/>
          </a:prstGeom>
          <a:noFill/>
        </p:spPr>
        <p:txBody>
          <a:bodyPr wrap="square" rtlCol="0">
            <a:spAutoFit/>
          </a:bodyPr>
          <a:lstStyle/>
          <a:p>
            <a:r>
              <a:rPr lang="zh-CN" altLang="en-US" b="1">
                <a:solidFill>
                  <a:srgbClr val="009900"/>
                </a:solidFill>
              </a:rPr>
              <a:t>串行输出</a:t>
            </a:r>
          </a:p>
        </p:txBody>
      </p: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25</a:t>
            </a:fld>
            <a:endParaRPr lang="zh-CN" altLang="en-US"/>
          </a:p>
        </p:txBody>
      </p:sp>
    </p:spTree>
    <p:extLst>
      <p:ext uri="{BB962C8B-B14F-4D97-AF65-F5344CB8AC3E}">
        <p14:creationId xmlns:p14="http://schemas.microsoft.com/office/powerpoint/2010/main" val="1440332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Effect transition="in" filter="fade">
                                      <p:cBhvr>
                                        <p:cTn id="14" dur="1000"/>
                                        <p:tgtEl>
                                          <p:spTgt spid="8"/>
                                        </p:tgtEl>
                                      </p:cBhvr>
                                    </p:animEffect>
                                    <p:anim calcmode="lin" valueType="num">
                                      <p:cBhvr>
                                        <p:cTn id="15" dur="1000" fill="hold"/>
                                        <p:tgtEl>
                                          <p:spTgt spid="8"/>
                                        </p:tgtEl>
                                        <p:attrNameLst>
                                          <p:attrName>ppt_x</p:attrName>
                                        </p:attrNameLst>
                                      </p:cBhvr>
                                      <p:tavLst>
                                        <p:tav tm="0">
                                          <p:val>
                                            <p:strVal val="#ppt_x"/>
                                          </p:val>
                                        </p:tav>
                                        <p:tav tm="100000">
                                          <p:val>
                                            <p:strVal val="#ppt_x"/>
                                          </p:val>
                                        </p:tav>
                                      </p:tavLst>
                                    </p:anim>
                                    <p:anim calcmode="lin" valueType="num">
                                      <p:cBhvr>
                                        <p:cTn id="16"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0"/>
                                        </p:tgtEl>
                                        <p:attrNameLst>
                                          <p:attrName>style.visibility</p:attrName>
                                        </p:attrNameLst>
                                      </p:cBhvr>
                                      <p:to>
                                        <p:strVal val="visible"/>
                                      </p:to>
                                    </p:set>
                                    <p:animEffect transition="in" filter="fade">
                                      <p:cBhvr>
                                        <p:cTn id="21" dur="500"/>
                                        <p:tgtEl>
                                          <p:spTgt spid="2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500"/>
                                        <p:tgtEl>
                                          <p:spTgt spid="22"/>
                                        </p:tgtEl>
                                      </p:cBhvr>
                                    </p:animEffect>
                                  </p:childTnLst>
                                </p:cTn>
                              </p:par>
                            </p:childTnLst>
                          </p:cTn>
                        </p:par>
                        <p:par>
                          <p:cTn id="25" fill="hold">
                            <p:stCondLst>
                              <p:cond delay="500"/>
                            </p:stCondLst>
                            <p:childTnLst>
                              <p:par>
                                <p:cTn id="26" presetID="10" presetClass="entr" presetSubtype="0" fill="hold" grpId="0" nodeType="afterEffect">
                                  <p:stCondLst>
                                    <p:cond delay="0"/>
                                  </p:stCondLst>
                                  <p:childTnLst>
                                    <p:set>
                                      <p:cBhvr>
                                        <p:cTn id="27" dur="1" fill="hold">
                                          <p:stCondLst>
                                            <p:cond delay="0"/>
                                          </p:stCondLst>
                                        </p:cTn>
                                        <p:tgtEl>
                                          <p:spTgt spid="24"/>
                                        </p:tgtEl>
                                        <p:attrNameLst>
                                          <p:attrName>style.visibility</p:attrName>
                                        </p:attrNameLst>
                                      </p:cBhvr>
                                      <p:to>
                                        <p:strVal val="visible"/>
                                      </p:to>
                                    </p:set>
                                    <p:animEffect transition="in" filter="fade">
                                      <p:cBhvr>
                                        <p:cTn id="28" dur="500"/>
                                        <p:tgtEl>
                                          <p:spTgt spid="24"/>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wipe(left)">
                                      <p:cBhvr>
                                        <p:cTn id="33" dur="1000"/>
                                        <p:tgtEl>
                                          <p:spTgt spid="9"/>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10"/>
                                        </p:tgtEl>
                                        <p:attrNameLst>
                                          <p:attrName>style.visibility</p:attrName>
                                        </p:attrNameLst>
                                      </p:cBhvr>
                                      <p:to>
                                        <p:strVal val="visible"/>
                                      </p:to>
                                    </p:set>
                                    <p:animEffect transition="in" filter="wipe(left)">
                                      <p:cBhvr>
                                        <p:cTn id="38" dur="1000"/>
                                        <p:tgtEl>
                                          <p:spTgt spid="10"/>
                                        </p:tgtEl>
                                      </p:cBhvr>
                                    </p:animEffect>
                                  </p:childTnLst>
                                </p:cTn>
                              </p:par>
                            </p:childTnLst>
                          </p:cTn>
                        </p:par>
                        <p:par>
                          <p:cTn id="39" fill="hold">
                            <p:stCondLst>
                              <p:cond delay="1000"/>
                            </p:stCondLst>
                            <p:childTnLst>
                              <p:par>
                                <p:cTn id="40" presetID="55" presetClass="entr" presetSubtype="0" fill="hold" grpId="0" nodeType="afterEffect">
                                  <p:stCondLst>
                                    <p:cond delay="0"/>
                                  </p:stCondLst>
                                  <p:childTnLst>
                                    <p:set>
                                      <p:cBhvr>
                                        <p:cTn id="41" dur="1" fill="hold">
                                          <p:stCondLst>
                                            <p:cond delay="0"/>
                                          </p:stCondLst>
                                        </p:cTn>
                                        <p:tgtEl>
                                          <p:spTgt spid="5"/>
                                        </p:tgtEl>
                                        <p:attrNameLst>
                                          <p:attrName>style.visibility</p:attrName>
                                        </p:attrNameLst>
                                      </p:cBhvr>
                                      <p:to>
                                        <p:strVal val="visible"/>
                                      </p:to>
                                    </p:set>
                                    <p:anim calcmode="lin" valueType="num">
                                      <p:cBhvr>
                                        <p:cTn id="42" dur="1000" fill="hold"/>
                                        <p:tgtEl>
                                          <p:spTgt spid="5"/>
                                        </p:tgtEl>
                                        <p:attrNameLst>
                                          <p:attrName>ppt_w</p:attrName>
                                        </p:attrNameLst>
                                      </p:cBhvr>
                                      <p:tavLst>
                                        <p:tav tm="0">
                                          <p:val>
                                            <p:strVal val="#ppt_w*0.70"/>
                                          </p:val>
                                        </p:tav>
                                        <p:tav tm="100000">
                                          <p:val>
                                            <p:strVal val="#ppt_w"/>
                                          </p:val>
                                        </p:tav>
                                      </p:tavLst>
                                    </p:anim>
                                    <p:anim calcmode="lin" valueType="num">
                                      <p:cBhvr>
                                        <p:cTn id="43" dur="1000" fill="hold"/>
                                        <p:tgtEl>
                                          <p:spTgt spid="5"/>
                                        </p:tgtEl>
                                        <p:attrNameLst>
                                          <p:attrName>ppt_h</p:attrName>
                                        </p:attrNameLst>
                                      </p:cBhvr>
                                      <p:tavLst>
                                        <p:tav tm="0">
                                          <p:val>
                                            <p:strVal val="#ppt_h"/>
                                          </p:val>
                                        </p:tav>
                                        <p:tav tm="100000">
                                          <p:val>
                                            <p:strVal val="#ppt_h"/>
                                          </p:val>
                                        </p:tav>
                                      </p:tavLst>
                                    </p:anim>
                                    <p:animEffect transition="in" filter="fade">
                                      <p:cBhvr>
                                        <p:cTn id="44" dur="1000"/>
                                        <p:tgtEl>
                                          <p:spTgt spid="5"/>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xit" presetSubtype="8" fill="hold" nodeType="clickEffect">
                                  <p:stCondLst>
                                    <p:cond delay="0"/>
                                  </p:stCondLst>
                                  <p:childTnLst>
                                    <p:animEffect transition="out" filter="wipe(left)">
                                      <p:cBhvr>
                                        <p:cTn id="48" dur="500"/>
                                        <p:tgtEl>
                                          <p:spTgt spid="10"/>
                                        </p:tgtEl>
                                      </p:cBhvr>
                                    </p:animEffect>
                                    <p:set>
                                      <p:cBhvr>
                                        <p:cTn id="49" dur="1" fill="hold">
                                          <p:stCondLst>
                                            <p:cond delay="499"/>
                                          </p:stCondLst>
                                        </p:cTn>
                                        <p:tgtEl>
                                          <p:spTgt spid="10"/>
                                        </p:tgtEl>
                                        <p:attrNameLst>
                                          <p:attrName>style.visibility</p:attrName>
                                        </p:attrNameLst>
                                      </p:cBhvr>
                                      <p:to>
                                        <p:strVal val="hidden"/>
                                      </p:to>
                                    </p:set>
                                  </p:childTnLst>
                                </p:cTn>
                              </p:par>
                              <p:par>
                                <p:cTn id="50" presetID="10" presetClass="exit" presetSubtype="0" fill="hold" grpId="1" nodeType="withEffect">
                                  <p:stCondLst>
                                    <p:cond delay="0"/>
                                  </p:stCondLst>
                                  <p:childTnLst>
                                    <p:animEffect transition="out" filter="fade">
                                      <p:cBhvr>
                                        <p:cTn id="51" dur="500"/>
                                        <p:tgtEl>
                                          <p:spTgt spid="5"/>
                                        </p:tgtEl>
                                      </p:cBhvr>
                                    </p:animEffect>
                                    <p:set>
                                      <p:cBhvr>
                                        <p:cTn id="52" dur="1" fill="hold">
                                          <p:stCondLst>
                                            <p:cond delay="499"/>
                                          </p:stCondLst>
                                        </p:cTn>
                                        <p:tgtEl>
                                          <p:spTgt spid="5"/>
                                        </p:tgtEl>
                                        <p:attrNameLst>
                                          <p:attrName>style.visibility</p:attrName>
                                        </p:attrNameLst>
                                      </p:cBhvr>
                                      <p:to>
                                        <p:strVal val="hidden"/>
                                      </p:to>
                                    </p:se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12"/>
                                        </p:tgtEl>
                                        <p:attrNameLst>
                                          <p:attrName>style.visibility</p:attrName>
                                        </p:attrNameLst>
                                      </p:cBhvr>
                                      <p:to>
                                        <p:strVal val="visible"/>
                                      </p:to>
                                    </p:set>
                                    <p:animEffect transition="in" filter="wipe(left)">
                                      <p:cBhvr>
                                        <p:cTn id="56" dur="1000"/>
                                        <p:tgtEl>
                                          <p:spTgt spid="12"/>
                                        </p:tgtEl>
                                      </p:cBhvr>
                                    </p:animEffect>
                                  </p:childTnLst>
                                </p:cTn>
                              </p:par>
                            </p:childTnLst>
                          </p:cTn>
                        </p:par>
                        <p:par>
                          <p:cTn id="57" fill="hold">
                            <p:stCondLst>
                              <p:cond delay="1500"/>
                            </p:stCondLst>
                            <p:childTnLst>
                              <p:par>
                                <p:cTn id="58" presetID="55" presetClass="entr" presetSubtype="0" fill="hold" grpId="0" nodeType="afterEffect">
                                  <p:stCondLst>
                                    <p:cond delay="0"/>
                                  </p:stCondLst>
                                  <p:childTnLst>
                                    <p:set>
                                      <p:cBhvr>
                                        <p:cTn id="59" dur="1" fill="hold">
                                          <p:stCondLst>
                                            <p:cond delay="0"/>
                                          </p:stCondLst>
                                        </p:cTn>
                                        <p:tgtEl>
                                          <p:spTgt spid="16"/>
                                        </p:tgtEl>
                                        <p:attrNameLst>
                                          <p:attrName>style.visibility</p:attrName>
                                        </p:attrNameLst>
                                      </p:cBhvr>
                                      <p:to>
                                        <p:strVal val="visible"/>
                                      </p:to>
                                    </p:set>
                                    <p:anim calcmode="lin" valueType="num">
                                      <p:cBhvr>
                                        <p:cTn id="60" dur="1000" fill="hold"/>
                                        <p:tgtEl>
                                          <p:spTgt spid="16"/>
                                        </p:tgtEl>
                                        <p:attrNameLst>
                                          <p:attrName>ppt_w</p:attrName>
                                        </p:attrNameLst>
                                      </p:cBhvr>
                                      <p:tavLst>
                                        <p:tav tm="0">
                                          <p:val>
                                            <p:strVal val="#ppt_w*0.70"/>
                                          </p:val>
                                        </p:tav>
                                        <p:tav tm="100000">
                                          <p:val>
                                            <p:strVal val="#ppt_w"/>
                                          </p:val>
                                        </p:tav>
                                      </p:tavLst>
                                    </p:anim>
                                    <p:anim calcmode="lin" valueType="num">
                                      <p:cBhvr>
                                        <p:cTn id="61" dur="1000" fill="hold"/>
                                        <p:tgtEl>
                                          <p:spTgt spid="16"/>
                                        </p:tgtEl>
                                        <p:attrNameLst>
                                          <p:attrName>ppt_h</p:attrName>
                                        </p:attrNameLst>
                                      </p:cBhvr>
                                      <p:tavLst>
                                        <p:tav tm="0">
                                          <p:val>
                                            <p:strVal val="#ppt_h"/>
                                          </p:val>
                                        </p:tav>
                                        <p:tav tm="100000">
                                          <p:val>
                                            <p:strVal val="#ppt_h"/>
                                          </p:val>
                                        </p:tav>
                                      </p:tavLst>
                                    </p:anim>
                                    <p:animEffect transition="in" filter="fade">
                                      <p:cBhvr>
                                        <p:cTn id="62" dur="1000"/>
                                        <p:tgtEl>
                                          <p:spTgt spid="1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xit" presetSubtype="8" fill="hold" nodeType="clickEffect">
                                  <p:stCondLst>
                                    <p:cond delay="0"/>
                                  </p:stCondLst>
                                  <p:childTnLst>
                                    <p:animEffect transition="out" filter="wipe(left)">
                                      <p:cBhvr>
                                        <p:cTn id="66" dur="500"/>
                                        <p:tgtEl>
                                          <p:spTgt spid="12"/>
                                        </p:tgtEl>
                                      </p:cBhvr>
                                    </p:animEffect>
                                    <p:set>
                                      <p:cBhvr>
                                        <p:cTn id="67" dur="1" fill="hold">
                                          <p:stCondLst>
                                            <p:cond delay="499"/>
                                          </p:stCondLst>
                                        </p:cTn>
                                        <p:tgtEl>
                                          <p:spTgt spid="12"/>
                                        </p:tgtEl>
                                        <p:attrNameLst>
                                          <p:attrName>style.visibility</p:attrName>
                                        </p:attrNameLst>
                                      </p:cBhvr>
                                      <p:to>
                                        <p:strVal val="hidden"/>
                                      </p:to>
                                    </p:set>
                                  </p:childTnLst>
                                </p:cTn>
                              </p:par>
                              <p:par>
                                <p:cTn id="68" presetID="10" presetClass="exit" presetSubtype="0" fill="hold" grpId="1" nodeType="withEffect">
                                  <p:stCondLst>
                                    <p:cond delay="0"/>
                                  </p:stCondLst>
                                  <p:childTnLst>
                                    <p:animEffect transition="out" filter="fade">
                                      <p:cBhvr>
                                        <p:cTn id="69" dur="500"/>
                                        <p:tgtEl>
                                          <p:spTgt spid="16"/>
                                        </p:tgtEl>
                                      </p:cBhvr>
                                    </p:animEffect>
                                    <p:set>
                                      <p:cBhvr>
                                        <p:cTn id="70" dur="1" fill="hold">
                                          <p:stCondLst>
                                            <p:cond delay="499"/>
                                          </p:stCondLst>
                                        </p:cTn>
                                        <p:tgtEl>
                                          <p:spTgt spid="16"/>
                                        </p:tgtEl>
                                        <p:attrNameLst>
                                          <p:attrName>style.visibility</p:attrName>
                                        </p:attrNameLst>
                                      </p:cBhvr>
                                      <p:to>
                                        <p:strVal val="hidden"/>
                                      </p:to>
                                    </p:set>
                                  </p:childTnLst>
                                </p:cTn>
                              </p:par>
                            </p:childTnLst>
                          </p:cTn>
                        </p:par>
                        <p:par>
                          <p:cTn id="71" fill="hold">
                            <p:stCondLst>
                              <p:cond delay="500"/>
                            </p:stCondLst>
                            <p:childTnLst>
                              <p:par>
                                <p:cTn id="72" presetID="22" presetClass="entr" presetSubtype="8" fill="hold" nodeType="afterEffect">
                                  <p:stCondLst>
                                    <p:cond delay="0"/>
                                  </p:stCondLst>
                                  <p:childTnLst>
                                    <p:set>
                                      <p:cBhvr>
                                        <p:cTn id="73" dur="1" fill="hold">
                                          <p:stCondLst>
                                            <p:cond delay="0"/>
                                          </p:stCondLst>
                                        </p:cTn>
                                        <p:tgtEl>
                                          <p:spTgt spid="14"/>
                                        </p:tgtEl>
                                        <p:attrNameLst>
                                          <p:attrName>style.visibility</p:attrName>
                                        </p:attrNameLst>
                                      </p:cBhvr>
                                      <p:to>
                                        <p:strVal val="visible"/>
                                      </p:to>
                                    </p:set>
                                    <p:animEffect transition="in" filter="wipe(left)">
                                      <p:cBhvr>
                                        <p:cTn id="74" dur="1000"/>
                                        <p:tgtEl>
                                          <p:spTgt spid="14"/>
                                        </p:tgtEl>
                                      </p:cBhvr>
                                    </p:animEffect>
                                  </p:childTnLst>
                                </p:cTn>
                              </p:par>
                            </p:childTnLst>
                          </p:cTn>
                        </p:par>
                        <p:par>
                          <p:cTn id="75" fill="hold">
                            <p:stCondLst>
                              <p:cond delay="1500"/>
                            </p:stCondLst>
                            <p:childTnLst>
                              <p:par>
                                <p:cTn id="76" presetID="55" presetClass="entr" presetSubtype="0" fill="hold" grpId="0" nodeType="afterEffect">
                                  <p:stCondLst>
                                    <p:cond delay="0"/>
                                  </p:stCondLst>
                                  <p:childTnLst>
                                    <p:set>
                                      <p:cBhvr>
                                        <p:cTn id="77" dur="1" fill="hold">
                                          <p:stCondLst>
                                            <p:cond delay="0"/>
                                          </p:stCondLst>
                                        </p:cTn>
                                        <p:tgtEl>
                                          <p:spTgt spid="17"/>
                                        </p:tgtEl>
                                        <p:attrNameLst>
                                          <p:attrName>style.visibility</p:attrName>
                                        </p:attrNameLst>
                                      </p:cBhvr>
                                      <p:to>
                                        <p:strVal val="visible"/>
                                      </p:to>
                                    </p:set>
                                    <p:anim calcmode="lin" valueType="num">
                                      <p:cBhvr>
                                        <p:cTn id="78" dur="1000" fill="hold"/>
                                        <p:tgtEl>
                                          <p:spTgt spid="17"/>
                                        </p:tgtEl>
                                        <p:attrNameLst>
                                          <p:attrName>ppt_w</p:attrName>
                                        </p:attrNameLst>
                                      </p:cBhvr>
                                      <p:tavLst>
                                        <p:tav tm="0">
                                          <p:val>
                                            <p:strVal val="#ppt_w*0.70"/>
                                          </p:val>
                                        </p:tav>
                                        <p:tav tm="100000">
                                          <p:val>
                                            <p:strVal val="#ppt_w"/>
                                          </p:val>
                                        </p:tav>
                                      </p:tavLst>
                                    </p:anim>
                                    <p:anim calcmode="lin" valueType="num">
                                      <p:cBhvr>
                                        <p:cTn id="79" dur="1000" fill="hold"/>
                                        <p:tgtEl>
                                          <p:spTgt spid="17"/>
                                        </p:tgtEl>
                                        <p:attrNameLst>
                                          <p:attrName>ppt_h</p:attrName>
                                        </p:attrNameLst>
                                      </p:cBhvr>
                                      <p:tavLst>
                                        <p:tav tm="0">
                                          <p:val>
                                            <p:strVal val="#ppt_h"/>
                                          </p:val>
                                        </p:tav>
                                        <p:tav tm="100000">
                                          <p:val>
                                            <p:strVal val="#ppt_h"/>
                                          </p:val>
                                        </p:tav>
                                      </p:tavLst>
                                    </p:anim>
                                    <p:animEffect transition="in" filter="fade">
                                      <p:cBhvr>
                                        <p:cTn id="80"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8" grpId="0"/>
      <p:bldP spid="20" grpId="0"/>
      <p:bldP spid="22" grpId="0" animBg="1"/>
      <p:bldP spid="24" grpId="0"/>
      <p:bldP spid="5" grpId="0"/>
      <p:bldP spid="5" grpId="1"/>
      <p:bldP spid="16" grpId="0"/>
      <p:bldP spid="16" grpId="1"/>
      <p:bldP spid="17"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3500"/>
          <a:stretch/>
        </p:blipFill>
        <p:spPr bwMode="auto">
          <a:xfrm>
            <a:off x="1464677" y="764704"/>
            <a:ext cx="5051539" cy="15841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a:spLocks noChangeArrowheads="1"/>
          </p:cNvSpPr>
          <p:nvPr/>
        </p:nvSpPr>
        <p:spPr bwMode="auto">
          <a:xfrm>
            <a:off x="1187624" y="2867798"/>
            <a:ext cx="7632848" cy="322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第三个时钟到来时，</a:t>
            </a:r>
            <a:r>
              <a:rPr lang="en-US" altLang="zh-CN" sz="2200" b="1">
                <a:latin typeface="Times New Roman" pitchFamily="18" charset="0"/>
                <a:cs typeface="Times New Roman" pitchFamily="18" charset="0"/>
              </a:rPr>
              <a:t>LOAD</a:t>
            </a:r>
            <a:r>
              <a:rPr lang="zh-CN" altLang="en-US" sz="2200" b="1">
                <a:latin typeface="Times New Roman" pitchFamily="18" charset="0"/>
                <a:cs typeface="Times New Roman" pitchFamily="18" charset="0"/>
              </a:rPr>
              <a:t>正好是高电平，此时</a:t>
            </a:r>
            <a:r>
              <a:rPr lang="en-US" altLang="zh-CN" sz="2200" b="1">
                <a:latin typeface="Times New Roman" pitchFamily="18" charset="0"/>
                <a:cs typeface="Times New Roman" pitchFamily="18" charset="0"/>
              </a:rPr>
              <a:t>DIN</a:t>
            </a:r>
            <a:r>
              <a:rPr lang="zh-CN" altLang="en-US" sz="2200" b="1">
                <a:latin typeface="Times New Roman" pitchFamily="18" charset="0"/>
                <a:cs typeface="Times New Roman" pitchFamily="18" charset="0"/>
              </a:rPr>
              <a:t>口上的</a:t>
            </a:r>
            <a:r>
              <a:rPr lang="en-US" altLang="zh-CN" sz="2200" b="1">
                <a:latin typeface="Times New Roman" pitchFamily="18" charset="0"/>
                <a:cs typeface="Times New Roman" pitchFamily="18" charset="0"/>
              </a:rPr>
              <a:t>8</a:t>
            </a:r>
            <a:r>
              <a:rPr lang="zh-CN" altLang="en-US" sz="2200" b="1">
                <a:latin typeface="Times New Roman" pitchFamily="18" charset="0"/>
                <a:cs typeface="Times New Roman" pitchFamily="18" charset="0"/>
              </a:rPr>
              <a:t>位数据</a:t>
            </a:r>
            <a:r>
              <a:rPr lang="en-US" altLang="zh-CN" sz="2200" b="1">
                <a:latin typeface="Times New Roman" pitchFamily="18" charset="0"/>
                <a:cs typeface="Times New Roman" pitchFamily="18" charset="0"/>
              </a:rPr>
              <a:t>9B</a:t>
            </a:r>
            <a:r>
              <a:rPr lang="zh-CN" altLang="en-US" sz="2200" b="1">
                <a:latin typeface="Times New Roman" pitchFamily="18" charset="0"/>
                <a:cs typeface="Times New Roman" pitchFamily="18" charset="0"/>
              </a:rPr>
              <a:t>被锁入</a:t>
            </a:r>
            <a:r>
              <a:rPr lang="en-US" altLang="zh-CN" sz="2200" b="1">
                <a:latin typeface="Times New Roman" pitchFamily="18" charset="0"/>
                <a:cs typeface="Times New Roman" pitchFamily="18" charset="0"/>
              </a:rPr>
              <a:t>REG8</a:t>
            </a:r>
            <a:r>
              <a:rPr lang="zh-CN" altLang="en-US" sz="2200" b="1">
                <a:latin typeface="Times New Roman" pitchFamily="18" charset="0"/>
                <a:cs typeface="Times New Roman" pitchFamily="18" charset="0"/>
              </a:rPr>
              <a:t>中。</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第四个时钟以及以后的时钟信号都是移位时钟。</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anose="05000000000000000000" pitchFamily="2" charset="2"/>
              <a:buChar char="Ø"/>
            </a:pPr>
            <a:r>
              <a:rPr lang="zh-CN" altLang="en-US" sz="2200" b="1">
                <a:latin typeface="Times New Roman" pitchFamily="18" charset="0"/>
                <a:cs typeface="Times New Roman" pitchFamily="18" charset="0"/>
              </a:rPr>
              <a:t>由于赋值语句</a:t>
            </a:r>
            <a:r>
              <a:rPr lang="en-US" altLang="zh-CN" sz="2200" b="1">
                <a:latin typeface="Times New Roman" pitchFamily="18" charset="0"/>
                <a:cs typeface="Times New Roman" pitchFamily="18" charset="0"/>
              </a:rPr>
              <a:t>QB=REG8[0]</a:t>
            </a:r>
            <a:r>
              <a:rPr lang="zh-CN" altLang="en-US" sz="2200" b="1">
                <a:latin typeface="Times New Roman" pitchFamily="18" charset="0"/>
                <a:cs typeface="Times New Roman" pitchFamily="18" charset="0"/>
              </a:rPr>
              <a:t>属于并行性质的连续赋值语句，在过程结构的外面，它的执行无需移位时钟信号。在并行锁存</a:t>
            </a:r>
            <a:r>
              <a:rPr lang="en-US" altLang="zh-CN" sz="2200" b="1">
                <a:latin typeface="Times New Roman" pitchFamily="18" charset="0"/>
                <a:cs typeface="Times New Roman" pitchFamily="18" charset="0"/>
              </a:rPr>
              <a:t>DIN</a:t>
            </a:r>
            <a:r>
              <a:rPr lang="zh-CN" altLang="en-US" sz="2200" b="1">
                <a:latin typeface="Times New Roman" pitchFamily="18" charset="0"/>
                <a:cs typeface="Times New Roman" pitchFamily="18" charset="0"/>
              </a:rPr>
              <a:t>数据的时钟上升沿到来时刻（第三个时钟），便将此置入数据的第一位输出到</a:t>
            </a:r>
            <a:r>
              <a:rPr lang="en-US" altLang="zh-CN" sz="2200" b="1">
                <a:latin typeface="Times New Roman" pitchFamily="18" charset="0"/>
                <a:cs typeface="Times New Roman" pitchFamily="18" charset="0"/>
              </a:rPr>
              <a:t>QB</a:t>
            </a:r>
            <a:r>
              <a:rPr lang="zh-CN" altLang="en-US" sz="2200" b="1">
                <a:latin typeface="Times New Roman" pitchFamily="18" charset="0"/>
                <a:cs typeface="Times New Roman" pitchFamily="18" charset="0"/>
              </a:rPr>
              <a:t>了，即最低位输出要早于移位时钟（第四个时钟）一个周期。</a:t>
            </a:r>
            <a:endParaRPr lang="en-US" altLang="zh-CN" sz="2200" b="1">
              <a:latin typeface="Times New Roman" pitchFamily="18" charset="0"/>
              <a:cs typeface="Times New Roman" pitchFamily="18" charset="0"/>
            </a:endParaRPr>
          </a:p>
        </p:txBody>
      </p:sp>
      <p:sp>
        <p:nvSpPr>
          <p:cNvPr id="11" name="Rectangle 3"/>
          <p:cNvSpPr>
            <a:spLocks noChangeArrowheads="1"/>
          </p:cNvSpPr>
          <p:nvPr/>
        </p:nvSpPr>
        <p:spPr bwMode="auto">
          <a:xfrm>
            <a:off x="6948264" y="1341349"/>
            <a:ext cx="1512168"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工作时序</a:t>
            </a:r>
          </a:p>
        </p:txBody>
      </p:sp>
      <p:sp>
        <p:nvSpPr>
          <p:cNvPr id="2" name="矩形 1"/>
          <p:cNvSpPr/>
          <p:nvPr/>
        </p:nvSpPr>
        <p:spPr>
          <a:xfrm>
            <a:off x="2915816" y="1968419"/>
            <a:ext cx="360040" cy="39604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 name="直接连接符 3"/>
          <p:cNvCxnSpPr/>
          <p:nvPr/>
        </p:nvCxnSpPr>
        <p:spPr>
          <a:xfrm>
            <a:off x="3474000" y="692696"/>
            <a:ext cx="0" cy="1908000"/>
          </a:xfrm>
          <a:prstGeom prst="line">
            <a:avLst/>
          </a:prstGeom>
          <a:ln w="28575">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3078000" y="692696"/>
            <a:ext cx="0" cy="1872000"/>
          </a:xfrm>
          <a:prstGeom prst="line">
            <a:avLst/>
          </a:prstGeom>
          <a:ln w="28575">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26</a:t>
            </a:fld>
            <a:endParaRPr lang="zh-CN" altLang="en-US"/>
          </a:p>
        </p:txBody>
      </p:sp>
    </p:spTree>
    <p:extLst>
      <p:ext uri="{BB962C8B-B14F-4D97-AF65-F5344CB8AC3E}">
        <p14:creationId xmlns:p14="http://schemas.microsoft.com/office/powerpoint/2010/main" val="4008008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fade">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0">
                                            <p:txEl>
                                              <p:pRg st="0" end="0"/>
                                            </p:txEl>
                                          </p:spTgt>
                                        </p:tgtEl>
                                        <p:attrNameLst>
                                          <p:attrName>style.visibility</p:attrName>
                                        </p:attrNameLst>
                                      </p:cBhvr>
                                      <p:to>
                                        <p:strVal val="visible"/>
                                      </p:to>
                                    </p:set>
                                    <p:animEffect transition="in" filter="dissolve">
                                      <p:cBhvr>
                                        <p:cTn id="15" dur="500"/>
                                        <p:tgtEl>
                                          <p:spTgt spid="10">
                                            <p:txEl>
                                              <p:pRg st="0" end="0"/>
                                            </p:txEl>
                                          </p:spTgt>
                                        </p:tgtEl>
                                      </p:cBhvr>
                                    </p:animEffect>
                                  </p:childTnLst>
                                </p:cTn>
                              </p:par>
                            </p:childTnLst>
                          </p:cTn>
                        </p:par>
                        <p:par>
                          <p:cTn id="16" fill="hold">
                            <p:stCondLst>
                              <p:cond delay="500"/>
                            </p:stCondLst>
                            <p:childTnLst>
                              <p:par>
                                <p:cTn id="17" presetID="22" presetClass="entr" presetSubtype="1" fill="hold" nodeType="afterEffect">
                                  <p:stCondLst>
                                    <p:cond delay="0"/>
                                  </p:stCondLst>
                                  <p:childTnLst>
                                    <p:set>
                                      <p:cBhvr>
                                        <p:cTn id="18" dur="1" fill="hold">
                                          <p:stCondLst>
                                            <p:cond delay="0"/>
                                          </p:stCondLst>
                                        </p:cTn>
                                        <p:tgtEl>
                                          <p:spTgt spid="12"/>
                                        </p:tgtEl>
                                        <p:attrNameLst>
                                          <p:attrName>style.visibility</p:attrName>
                                        </p:attrNameLst>
                                      </p:cBhvr>
                                      <p:to>
                                        <p:strVal val="visible"/>
                                      </p:to>
                                    </p:set>
                                    <p:animEffect transition="in" filter="wipe(up)">
                                      <p:cBhvr>
                                        <p:cTn id="19" dur="1000"/>
                                        <p:tgtEl>
                                          <p:spTgt spid="12"/>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dissolve">
                                      <p:cBhvr>
                                        <p:cTn id="24" dur="500"/>
                                        <p:tgtEl>
                                          <p:spTgt spid="10">
                                            <p:txEl>
                                              <p:pRg st="1" end="1"/>
                                            </p:txEl>
                                          </p:spTgt>
                                        </p:tgtEl>
                                      </p:cBhvr>
                                    </p:animEffect>
                                  </p:childTnLst>
                                </p:cTn>
                              </p:par>
                            </p:childTnLst>
                          </p:cTn>
                        </p:par>
                        <p:par>
                          <p:cTn id="25" fill="hold">
                            <p:stCondLst>
                              <p:cond delay="500"/>
                            </p:stCondLst>
                            <p:childTnLst>
                              <p:par>
                                <p:cTn id="26" presetID="22" presetClass="entr" presetSubtype="1" fill="hold" nodeType="afterEffect">
                                  <p:stCondLst>
                                    <p:cond delay="0"/>
                                  </p:stCondLst>
                                  <p:childTnLst>
                                    <p:set>
                                      <p:cBhvr>
                                        <p:cTn id="27" dur="1" fill="hold">
                                          <p:stCondLst>
                                            <p:cond delay="0"/>
                                          </p:stCondLst>
                                        </p:cTn>
                                        <p:tgtEl>
                                          <p:spTgt spid="4"/>
                                        </p:tgtEl>
                                        <p:attrNameLst>
                                          <p:attrName>style.visibility</p:attrName>
                                        </p:attrNameLst>
                                      </p:cBhvr>
                                      <p:to>
                                        <p:strVal val="visible"/>
                                      </p:to>
                                    </p:set>
                                    <p:animEffect transition="in" filter="wipe(up)">
                                      <p:cBhvr>
                                        <p:cTn id="28" dur="1000"/>
                                        <p:tgtEl>
                                          <p:spTgt spid="4"/>
                                        </p:tgtEl>
                                      </p:cBhvr>
                                    </p:animEffect>
                                  </p:childTnLst>
                                </p:cTn>
                              </p:par>
                            </p:childTnLst>
                          </p:cTn>
                        </p:par>
                      </p:childTnLst>
                    </p:cTn>
                  </p:par>
                  <p:par>
                    <p:cTn id="29" fill="hold">
                      <p:stCondLst>
                        <p:cond delay="indefinite"/>
                      </p:stCondLst>
                      <p:childTnLst>
                        <p:par>
                          <p:cTn id="30" fill="hold">
                            <p:stCondLst>
                              <p:cond delay="0"/>
                            </p:stCondLst>
                            <p:childTnLst>
                              <p:par>
                                <p:cTn id="31" presetID="9" presetClass="entr" presetSubtype="0" fill="hold" nodeType="clickEffect">
                                  <p:stCondLst>
                                    <p:cond delay="0"/>
                                  </p:stCondLst>
                                  <p:childTnLst>
                                    <p:set>
                                      <p:cBhvr>
                                        <p:cTn id="32" dur="1" fill="hold">
                                          <p:stCondLst>
                                            <p:cond delay="0"/>
                                          </p:stCondLst>
                                        </p:cTn>
                                        <p:tgtEl>
                                          <p:spTgt spid="10">
                                            <p:txEl>
                                              <p:pRg st="2" end="2"/>
                                            </p:txEl>
                                          </p:spTgt>
                                        </p:tgtEl>
                                        <p:attrNameLst>
                                          <p:attrName>style.visibility</p:attrName>
                                        </p:attrNameLst>
                                      </p:cBhvr>
                                      <p:to>
                                        <p:strVal val="visible"/>
                                      </p:to>
                                    </p:set>
                                    <p:animEffect transition="in" filter="dissolve">
                                      <p:cBhvr>
                                        <p:cTn id="33" dur="500"/>
                                        <p:tgtEl>
                                          <p:spTgt spid="10">
                                            <p:txEl>
                                              <p:pRg st="2" end="2"/>
                                            </p:txEl>
                                          </p:spTgt>
                                        </p:tgtEl>
                                      </p:cBhvr>
                                    </p:animEffect>
                                  </p:childTnLst>
                                </p:cTn>
                              </p:par>
                            </p:childTnLst>
                          </p:cTn>
                        </p:par>
                        <p:par>
                          <p:cTn id="34" fill="hold">
                            <p:stCondLst>
                              <p:cond delay="500"/>
                            </p:stCondLst>
                            <p:childTnLst>
                              <p:par>
                                <p:cTn id="35" presetID="21" presetClass="entr" presetSubtype="1" fill="hold" grpId="0" nodeType="afterEffect">
                                  <p:stCondLst>
                                    <p:cond delay="0"/>
                                  </p:stCondLst>
                                  <p:childTnLst>
                                    <p:set>
                                      <p:cBhvr>
                                        <p:cTn id="36" dur="1" fill="hold">
                                          <p:stCondLst>
                                            <p:cond delay="0"/>
                                          </p:stCondLst>
                                        </p:cTn>
                                        <p:tgtEl>
                                          <p:spTgt spid="2"/>
                                        </p:tgtEl>
                                        <p:attrNameLst>
                                          <p:attrName>style.visibility</p:attrName>
                                        </p:attrNameLst>
                                      </p:cBhvr>
                                      <p:to>
                                        <p:strVal val="visible"/>
                                      </p:to>
                                    </p:set>
                                    <p:animEffect transition="in" filter="wheel(1)">
                                      <p:cBhvr>
                                        <p:cTn id="37"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15616" y="692696"/>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§5.3.2 </a:t>
            </a:r>
            <a:r>
              <a:rPr lang="zh-CN" altLang="en-US" sz="3000" b="1">
                <a:solidFill>
                  <a:srgbClr val="000000"/>
                </a:solidFill>
                <a:latin typeface="Times New Roman" pitchFamily="18" charset="0"/>
                <a:cs typeface="Times New Roman" pitchFamily="18" charset="0"/>
              </a:rPr>
              <a:t>使用移位操作符设计移位寄存器</a:t>
            </a:r>
          </a:p>
        </p:txBody>
      </p:sp>
      <p:sp>
        <p:nvSpPr>
          <p:cNvPr id="20" name="Text Box 9"/>
          <p:cNvSpPr txBox="1">
            <a:spLocks noChangeArrowheads="1"/>
          </p:cNvSpPr>
          <p:nvPr/>
        </p:nvSpPr>
        <p:spPr bwMode="auto">
          <a:xfrm>
            <a:off x="899592" y="1466206"/>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5-17</a:t>
            </a:r>
            <a:r>
              <a:rPr kumimoji="1" lang="zh-CN" altLang="en-US" sz="2000" b="1">
                <a:solidFill>
                  <a:srgbClr val="F79646">
                    <a:lumMod val="50000"/>
                  </a:srgbClr>
                </a:solidFill>
                <a:latin typeface="Times New Roman" pitchFamily="18" charset="0"/>
                <a:cs typeface="Times New Roman" pitchFamily="18" charset="0"/>
              </a:rPr>
              <a:t> ：</a:t>
            </a:r>
            <a:r>
              <a:rPr kumimoji="1" lang="en-US" altLang="zh-CN" sz="2400" b="1">
                <a:solidFill>
                  <a:srgbClr val="F79646">
                    <a:lumMod val="50000"/>
                  </a:srgbClr>
                </a:solidFill>
                <a:latin typeface="Times New Roman" pitchFamily="18" charset="0"/>
                <a:cs typeface="Times New Roman" pitchFamily="18" charset="0"/>
              </a:rPr>
              <a:t>4</a:t>
            </a:r>
            <a:r>
              <a:rPr kumimoji="1" lang="zh-CN" altLang="en-US" sz="2400" b="1">
                <a:solidFill>
                  <a:srgbClr val="F79646">
                    <a:lumMod val="50000"/>
                  </a:srgbClr>
                </a:solidFill>
                <a:latin typeface="Times New Roman" pitchFamily="18" charset="0"/>
                <a:cs typeface="Times New Roman" pitchFamily="18" charset="0"/>
              </a:rPr>
              <a:t>位串行输入串行输出移位寄存器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22" name="Text Box 9"/>
          <p:cNvSpPr txBox="1">
            <a:spLocks noChangeArrowheads="1"/>
          </p:cNvSpPr>
          <p:nvPr/>
        </p:nvSpPr>
        <p:spPr bwMode="auto">
          <a:xfrm>
            <a:off x="1043111" y="2170599"/>
            <a:ext cx="7921377" cy="286232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SHFT4 (DIN, CLK, RST, DOUT);</a:t>
            </a:r>
          </a:p>
          <a:p>
            <a:pPr eaLnBrk="0" hangingPunct="0"/>
            <a:r>
              <a:rPr kumimoji="1" lang="en-US" altLang="zh-CN" sz="2000" b="1">
                <a:solidFill>
                  <a:srgbClr val="000000"/>
                </a:solidFill>
                <a:latin typeface="Times New Roman" pitchFamily="18" charset="0"/>
                <a:cs typeface="Times New Roman" pitchFamily="18" charset="0"/>
              </a:rPr>
              <a:t>    input CLK, DIN, RST;   </a:t>
            </a:r>
          </a:p>
          <a:p>
            <a:pPr eaLnBrk="0" hangingPunct="0"/>
            <a:r>
              <a:rPr kumimoji="1" lang="en-US" altLang="zh-CN" sz="2000" b="1">
                <a:solidFill>
                  <a:srgbClr val="000000"/>
                </a:solidFill>
                <a:latin typeface="Times New Roman" pitchFamily="18" charset="0"/>
                <a:cs typeface="Times New Roman" pitchFamily="18" charset="0"/>
              </a:rPr>
              <a:t>    output DOUT;</a:t>
            </a:r>
          </a:p>
          <a:p>
            <a:pPr eaLnBrk="0" hangingPunct="0"/>
            <a:r>
              <a:rPr kumimoji="1" lang="en-US" altLang="zh-CN" sz="2000" b="1">
                <a:solidFill>
                  <a:schemeClr val="tx1"/>
                </a:solidFill>
                <a:latin typeface="Times New Roman" pitchFamily="18" charset="0"/>
                <a:cs typeface="Times New Roman" pitchFamily="18" charset="0"/>
              </a:rPr>
              <a:t>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[3: 0] SHFT;</a:t>
            </a:r>
          </a:p>
          <a:p>
            <a:pPr eaLnBrk="0" hangingPunct="0"/>
            <a:r>
              <a:rPr kumimoji="1" lang="en-US" altLang="zh-CN" sz="2000" b="1">
                <a:solidFill>
                  <a:schemeClr val="tx1"/>
                </a:solidFill>
                <a:latin typeface="Times New Roman" pitchFamily="18" charset="0"/>
                <a:cs typeface="Times New Roman" pitchFamily="18" charset="0"/>
              </a:rPr>
              <a:t>    always @ (</a:t>
            </a:r>
            <a:r>
              <a:rPr kumimoji="1" lang="en-US" altLang="zh-CN" sz="2000" b="1" err="1">
                <a:solidFill>
                  <a:schemeClr val="tx1"/>
                </a:solidFill>
                <a:latin typeface="Times New Roman" pitchFamily="18" charset="0"/>
                <a:cs typeface="Times New Roman" pitchFamily="18" charset="0"/>
              </a:rPr>
              <a:t>posedge</a:t>
            </a:r>
            <a:r>
              <a:rPr kumimoji="1" lang="en-US" altLang="zh-CN" sz="2000" b="1">
                <a:solidFill>
                  <a:schemeClr val="tx1"/>
                </a:solidFill>
                <a:latin typeface="Times New Roman" pitchFamily="18" charset="0"/>
                <a:cs typeface="Times New Roman" pitchFamily="18" charset="0"/>
              </a:rPr>
              <a:t> CLK or </a:t>
            </a:r>
            <a:r>
              <a:rPr kumimoji="1" lang="en-US" altLang="zh-CN" sz="2000" b="1" err="1">
                <a:solidFill>
                  <a:schemeClr val="tx1"/>
                </a:solidFill>
                <a:latin typeface="Times New Roman" pitchFamily="18" charset="0"/>
                <a:cs typeface="Times New Roman" pitchFamily="18" charset="0"/>
              </a:rPr>
              <a:t>posedge</a:t>
            </a:r>
            <a:r>
              <a:rPr kumimoji="1" lang="en-US" altLang="zh-CN" sz="2000" b="1">
                <a:solidFill>
                  <a:schemeClr val="tx1"/>
                </a:solidFill>
                <a:latin typeface="Times New Roman" pitchFamily="18" charset="0"/>
                <a:cs typeface="Times New Roman" pitchFamily="18" charset="0"/>
              </a:rPr>
              <a:t> RST)</a:t>
            </a:r>
            <a:r>
              <a:rPr kumimoji="1" lang="en-US" altLang="zh-CN" sz="2000" b="1">
                <a:solidFill>
                  <a:srgbClr val="0000FF"/>
                </a:solidFill>
                <a:latin typeface="Times New Roman" pitchFamily="18" charset="0"/>
                <a:cs typeface="Times New Roman" pitchFamily="18" charset="0"/>
              </a:rPr>
              <a:t>	</a:t>
            </a:r>
            <a:r>
              <a:rPr kumimoji="1" lang="en-US" altLang="zh-CN" sz="2000" b="1">
                <a:solidFill>
                  <a:srgbClr val="7030A0"/>
                </a:solidFill>
                <a:latin typeface="Times New Roman" pitchFamily="18" charset="0"/>
                <a:cs typeface="Times New Roman" pitchFamily="18" charset="0"/>
              </a:rPr>
              <a:t>            </a:t>
            </a:r>
          </a:p>
          <a:p>
            <a:pPr eaLnBrk="0" hangingPunct="0"/>
            <a:r>
              <a:rPr kumimoji="1" lang="en-US" altLang="zh-CN" sz="2000" b="1">
                <a:solidFill>
                  <a:srgbClr val="7030A0"/>
                </a:solidFill>
                <a:latin typeface="Times New Roman" pitchFamily="18" charset="0"/>
                <a:cs typeface="Times New Roman" pitchFamily="18" charset="0"/>
              </a:rPr>
              <a:t>	</a:t>
            </a:r>
            <a:r>
              <a:rPr kumimoji="1" lang="en-US" altLang="zh-CN" sz="2000" b="1">
                <a:solidFill>
                  <a:schemeClr val="tx1"/>
                </a:solidFill>
                <a:latin typeface="Times New Roman" pitchFamily="18" charset="0"/>
                <a:cs typeface="Times New Roman" pitchFamily="18" charset="0"/>
              </a:rPr>
              <a:t>if (RST)  SHFT&lt;=4'B0;</a:t>
            </a:r>
          </a:p>
          <a:p>
            <a:pPr eaLnBrk="0" hangingPunct="0"/>
            <a:r>
              <a:rPr kumimoji="1" lang="en-US" altLang="zh-CN" sz="2000" b="1">
                <a:solidFill>
                  <a:schemeClr val="tx1"/>
                </a:solidFill>
                <a:latin typeface="Times New Roman" pitchFamily="18" charset="0"/>
                <a:cs typeface="Times New Roman" pitchFamily="18" charset="0"/>
              </a:rPr>
              <a:t>              else  begin   SHFT&lt;=(SHFT&gt;&gt;1);    SHFT[3]&lt;=DIN;   end</a:t>
            </a:r>
          </a:p>
          <a:p>
            <a:pPr eaLnBrk="0" hangingPunct="0"/>
            <a:r>
              <a:rPr kumimoji="1" lang="en-US" altLang="zh-CN" sz="2000" b="1">
                <a:solidFill>
                  <a:schemeClr val="tx1"/>
                </a:solidFill>
                <a:latin typeface="Times New Roman" pitchFamily="18" charset="0"/>
                <a:cs typeface="Times New Roman" pitchFamily="18" charset="0"/>
              </a:rPr>
              <a:t>    assign DOUT=SHFT [0];</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cxnSp>
        <p:nvCxnSpPr>
          <p:cNvPr id="6" name="直接连接符 5"/>
          <p:cNvCxnSpPr/>
          <p:nvPr/>
        </p:nvCxnSpPr>
        <p:spPr>
          <a:xfrm>
            <a:off x="4391980" y="3789040"/>
            <a:ext cx="1476164"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2052000" y="4068000"/>
            <a:ext cx="2448272"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3282293" y="4365104"/>
            <a:ext cx="2153803"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cxnSp>
        <p:nvCxnSpPr>
          <p:cNvPr id="13" name="直接连接符 12"/>
          <p:cNvCxnSpPr/>
          <p:nvPr/>
        </p:nvCxnSpPr>
        <p:spPr>
          <a:xfrm flipV="1">
            <a:off x="5868144" y="4365104"/>
            <a:ext cx="1728192" cy="61"/>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4571875" y="4372607"/>
            <a:ext cx="720205" cy="369332"/>
          </a:xfrm>
          <a:prstGeom prst="rect">
            <a:avLst/>
          </a:prstGeom>
          <a:noFill/>
        </p:spPr>
        <p:txBody>
          <a:bodyPr wrap="square" rtlCol="0">
            <a:spAutoFit/>
          </a:bodyPr>
          <a:lstStyle/>
          <a:p>
            <a:r>
              <a:rPr lang="zh-CN" altLang="en-US" b="1">
                <a:solidFill>
                  <a:srgbClr val="FF5050"/>
                </a:solidFill>
              </a:rPr>
              <a:t>移位</a:t>
            </a:r>
          </a:p>
        </p:txBody>
      </p:sp>
      <p:sp>
        <p:nvSpPr>
          <p:cNvPr id="16" name="TextBox 15"/>
          <p:cNvSpPr txBox="1"/>
          <p:nvPr/>
        </p:nvSpPr>
        <p:spPr>
          <a:xfrm>
            <a:off x="6876131" y="4372911"/>
            <a:ext cx="1152253" cy="369332"/>
          </a:xfrm>
          <a:prstGeom prst="rect">
            <a:avLst/>
          </a:prstGeom>
          <a:noFill/>
        </p:spPr>
        <p:txBody>
          <a:bodyPr wrap="square" rtlCol="0">
            <a:spAutoFit/>
          </a:bodyPr>
          <a:lstStyle/>
          <a:p>
            <a:r>
              <a:rPr lang="zh-CN" altLang="en-US" b="1">
                <a:solidFill>
                  <a:srgbClr val="FF5050"/>
                </a:solidFill>
              </a:rPr>
              <a:t>串行输入</a:t>
            </a:r>
          </a:p>
        </p:txBody>
      </p:sp>
      <p:sp>
        <p:nvSpPr>
          <p:cNvPr id="17" name="TextBox 16"/>
          <p:cNvSpPr txBox="1"/>
          <p:nvPr/>
        </p:nvSpPr>
        <p:spPr>
          <a:xfrm>
            <a:off x="3206941" y="4663589"/>
            <a:ext cx="1152253" cy="369332"/>
          </a:xfrm>
          <a:prstGeom prst="rect">
            <a:avLst/>
          </a:prstGeom>
          <a:noFill/>
        </p:spPr>
        <p:txBody>
          <a:bodyPr wrap="square" rtlCol="0">
            <a:spAutoFit/>
          </a:bodyPr>
          <a:lstStyle/>
          <a:p>
            <a:r>
              <a:rPr lang="zh-CN" altLang="en-US" b="1">
                <a:solidFill>
                  <a:srgbClr val="FF5050"/>
                </a:solidFill>
              </a:rPr>
              <a:t>串行输出</a:t>
            </a:r>
          </a:p>
        </p:txBody>
      </p:sp>
      <p:cxnSp>
        <p:nvCxnSpPr>
          <p:cNvPr id="18" name="直接连接符 17"/>
          <p:cNvCxnSpPr/>
          <p:nvPr/>
        </p:nvCxnSpPr>
        <p:spPr>
          <a:xfrm flipV="1">
            <a:off x="1404000" y="4663590"/>
            <a:ext cx="2628000" cy="0"/>
          </a:xfrm>
          <a:prstGeom prst="line">
            <a:avLst/>
          </a:prstGeom>
          <a:ln w="28575">
            <a:solidFill>
              <a:srgbClr val="FF5050"/>
            </a:solidFill>
          </a:ln>
        </p:spPr>
        <p:style>
          <a:lnRef idx="1">
            <a:schemeClr val="accent1"/>
          </a:lnRef>
          <a:fillRef idx="0">
            <a:schemeClr val="accent1"/>
          </a:fillRef>
          <a:effectRef idx="0">
            <a:schemeClr val="accent1"/>
          </a:effectRef>
          <a:fontRef idx="minor">
            <a:schemeClr val="tx1"/>
          </a:fontRef>
        </p:style>
      </p:cxnSp>
      <p:sp>
        <p:nvSpPr>
          <p:cNvPr id="23" name="TextBox 22"/>
          <p:cNvSpPr txBox="1"/>
          <p:nvPr/>
        </p:nvSpPr>
        <p:spPr>
          <a:xfrm>
            <a:off x="4572000" y="3789040"/>
            <a:ext cx="1224136" cy="369332"/>
          </a:xfrm>
          <a:prstGeom prst="rect">
            <a:avLst/>
          </a:prstGeom>
          <a:noFill/>
        </p:spPr>
        <p:txBody>
          <a:bodyPr wrap="square" rtlCol="0">
            <a:spAutoFit/>
          </a:bodyPr>
          <a:lstStyle/>
          <a:p>
            <a:r>
              <a:rPr lang="zh-CN" altLang="en-US" b="1">
                <a:solidFill>
                  <a:srgbClr val="FF5050"/>
                </a:solidFill>
              </a:rPr>
              <a:t>异步复位</a:t>
            </a:r>
          </a:p>
        </p:txBody>
      </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27</a:t>
            </a:fld>
            <a:endParaRPr lang="zh-CN" altLang="en-US"/>
          </a:p>
        </p:txBody>
      </p:sp>
    </p:spTree>
    <p:extLst>
      <p:ext uri="{BB962C8B-B14F-4D97-AF65-F5344CB8AC3E}">
        <p14:creationId xmlns:p14="http://schemas.microsoft.com/office/powerpoint/2010/main" val="3149595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wipe(left)">
                                      <p:cBhvr>
                                        <p:cTn id="22" dur="1000"/>
                                        <p:tgtEl>
                                          <p:spTgt spid="6"/>
                                        </p:tgtEl>
                                      </p:cBhvr>
                                    </p:animEffect>
                                  </p:childTnLst>
                                </p:cTn>
                              </p:par>
                            </p:childTnLst>
                          </p:cTn>
                        </p:par>
                        <p:par>
                          <p:cTn id="23" fill="hold">
                            <p:stCondLst>
                              <p:cond delay="100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1000"/>
                                        <p:tgtEl>
                                          <p:spTgt spid="9"/>
                                        </p:tgtEl>
                                      </p:cBhvr>
                                    </p:animEffect>
                                  </p:childTnLst>
                                </p:cTn>
                              </p:par>
                            </p:childTnLst>
                          </p:cTn>
                        </p:par>
                        <p:par>
                          <p:cTn id="27" fill="hold">
                            <p:stCondLst>
                              <p:cond delay="2000"/>
                            </p:stCondLst>
                            <p:childTnLst>
                              <p:par>
                                <p:cTn id="28" presetID="55" presetClass="entr" presetSubtype="0" fill="hold" grpId="0"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1000" fill="hold"/>
                                        <p:tgtEl>
                                          <p:spTgt spid="23"/>
                                        </p:tgtEl>
                                        <p:attrNameLst>
                                          <p:attrName>ppt_w</p:attrName>
                                        </p:attrNameLst>
                                      </p:cBhvr>
                                      <p:tavLst>
                                        <p:tav tm="0">
                                          <p:val>
                                            <p:strVal val="#ppt_w*0.70"/>
                                          </p:val>
                                        </p:tav>
                                        <p:tav tm="100000">
                                          <p:val>
                                            <p:strVal val="#ppt_w"/>
                                          </p:val>
                                        </p:tav>
                                      </p:tavLst>
                                    </p:anim>
                                    <p:anim calcmode="lin" valueType="num">
                                      <p:cBhvr>
                                        <p:cTn id="31" dur="1000" fill="hold"/>
                                        <p:tgtEl>
                                          <p:spTgt spid="23"/>
                                        </p:tgtEl>
                                        <p:attrNameLst>
                                          <p:attrName>ppt_h</p:attrName>
                                        </p:attrNameLst>
                                      </p:cBhvr>
                                      <p:tavLst>
                                        <p:tav tm="0">
                                          <p:val>
                                            <p:strVal val="#ppt_h"/>
                                          </p:val>
                                        </p:tav>
                                        <p:tav tm="100000">
                                          <p:val>
                                            <p:strVal val="#ppt_h"/>
                                          </p:val>
                                        </p:tav>
                                      </p:tavLst>
                                    </p:anim>
                                    <p:animEffect transition="in" filter="fade">
                                      <p:cBhvr>
                                        <p:cTn id="32" dur="10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xit" presetSubtype="8" fill="hold" nodeType="clickEffect">
                                  <p:stCondLst>
                                    <p:cond delay="0"/>
                                  </p:stCondLst>
                                  <p:childTnLst>
                                    <p:animEffect transition="out" filter="wipe(left)">
                                      <p:cBhvr>
                                        <p:cTn id="36" dur="500"/>
                                        <p:tgtEl>
                                          <p:spTgt spid="6"/>
                                        </p:tgtEl>
                                      </p:cBhvr>
                                    </p:animEffect>
                                    <p:set>
                                      <p:cBhvr>
                                        <p:cTn id="37" dur="1" fill="hold">
                                          <p:stCondLst>
                                            <p:cond delay="499"/>
                                          </p:stCondLst>
                                        </p:cTn>
                                        <p:tgtEl>
                                          <p:spTgt spid="6"/>
                                        </p:tgtEl>
                                        <p:attrNameLst>
                                          <p:attrName>style.visibility</p:attrName>
                                        </p:attrNameLst>
                                      </p:cBhvr>
                                      <p:to>
                                        <p:strVal val="hidden"/>
                                      </p:to>
                                    </p:set>
                                  </p:childTnLst>
                                </p:cTn>
                              </p:par>
                              <p:par>
                                <p:cTn id="38" presetID="22" presetClass="exit" presetSubtype="8" fill="hold" nodeType="withEffect">
                                  <p:stCondLst>
                                    <p:cond delay="0"/>
                                  </p:stCondLst>
                                  <p:childTnLst>
                                    <p:animEffect transition="out" filter="wipe(left)">
                                      <p:cBhvr>
                                        <p:cTn id="39" dur="500"/>
                                        <p:tgtEl>
                                          <p:spTgt spid="9"/>
                                        </p:tgtEl>
                                      </p:cBhvr>
                                    </p:animEffect>
                                    <p:set>
                                      <p:cBhvr>
                                        <p:cTn id="40" dur="1" fill="hold">
                                          <p:stCondLst>
                                            <p:cond delay="499"/>
                                          </p:stCondLst>
                                        </p:cTn>
                                        <p:tgtEl>
                                          <p:spTgt spid="9"/>
                                        </p:tgtEl>
                                        <p:attrNameLst>
                                          <p:attrName>style.visibility</p:attrName>
                                        </p:attrNameLst>
                                      </p:cBhvr>
                                      <p:to>
                                        <p:strVal val="hidden"/>
                                      </p:to>
                                    </p:set>
                                  </p:childTnLst>
                                </p:cTn>
                              </p:par>
                              <p:par>
                                <p:cTn id="41" presetID="10" presetClass="exit" presetSubtype="0" fill="hold" grpId="1" nodeType="withEffect">
                                  <p:stCondLst>
                                    <p:cond delay="0"/>
                                  </p:stCondLst>
                                  <p:childTnLst>
                                    <p:animEffect transition="out" filter="fade">
                                      <p:cBhvr>
                                        <p:cTn id="42" dur="500"/>
                                        <p:tgtEl>
                                          <p:spTgt spid="23"/>
                                        </p:tgtEl>
                                      </p:cBhvr>
                                    </p:animEffect>
                                    <p:set>
                                      <p:cBhvr>
                                        <p:cTn id="43" dur="1" fill="hold">
                                          <p:stCondLst>
                                            <p:cond delay="499"/>
                                          </p:stCondLst>
                                        </p:cTn>
                                        <p:tgtEl>
                                          <p:spTgt spid="23"/>
                                        </p:tgtEl>
                                        <p:attrNameLst>
                                          <p:attrName>style.visibility</p:attrName>
                                        </p:attrNameLst>
                                      </p:cBhvr>
                                      <p:to>
                                        <p:strVal val="hidden"/>
                                      </p:to>
                                    </p:set>
                                  </p:childTnLst>
                                </p:cTn>
                              </p:par>
                            </p:childTnLst>
                          </p:cTn>
                        </p:par>
                        <p:par>
                          <p:cTn id="44" fill="hold">
                            <p:stCondLst>
                              <p:cond delay="500"/>
                            </p:stCondLst>
                            <p:childTnLst>
                              <p:par>
                                <p:cTn id="45" presetID="22" presetClass="entr" presetSubtype="8" fill="hold" nodeType="after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wipe(left)">
                                      <p:cBhvr>
                                        <p:cTn id="47" dur="1000"/>
                                        <p:tgtEl>
                                          <p:spTgt spid="11"/>
                                        </p:tgtEl>
                                      </p:cBhvr>
                                    </p:animEffect>
                                  </p:childTnLst>
                                </p:cTn>
                              </p:par>
                            </p:childTnLst>
                          </p:cTn>
                        </p:par>
                        <p:par>
                          <p:cTn id="48" fill="hold">
                            <p:stCondLst>
                              <p:cond delay="1500"/>
                            </p:stCondLst>
                            <p:childTnLst>
                              <p:par>
                                <p:cTn id="49" presetID="55" presetClass="entr" presetSubtype="0"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 calcmode="lin" valueType="num">
                                      <p:cBhvr>
                                        <p:cTn id="51" dur="1000" fill="hold"/>
                                        <p:tgtEl>
                                          <p:spTgt spid="15"/>
                                        </p:tgtEl>
                                        <p:attrNameLst>
                                          <p:attrName>ppt_w</p:attrName>
                                        </p:attrNameLst>
                                      </p:cBhvr>
                                      <p:tavLst>
                                        <p:tav tm="0">
                                          <p:val>
                                            <p:strVal val="#ppt_w*0.70"/>
                                          </p:val>
                                        </p:tav>
                                        <p:tav tm="100000">
                                          <p:val>
                                            <p:strVal val="#ppt_w"/>
                                          </p:val>
                                        </p:tav>
                                      </p:tavLst>
                                    </p:anim>
                                    <p:anim calcmode="lin" valueType="num">
                                      <p:cBhvr>
                                        <p:cTn id="52" dur="1000" fill="hold"/>
                                        <p:tgtEl>
                                          <p:spTgt spid="15"/>
                                        </p:tgtEl>
                                        <p:attrNameLst>
                                          <p:attrName>ppt_h</p:attrName>
                                        </p:attrNameLst>
                                      </p:cBhvr>
                                      <p:tavLst>
                                        <p:tav tm="0">
                                          <p:val>
                                            <p:strVal val="#ppt_h"/>
                                          </p:val>
                                        </p:tav>
                                        <p:tav tm="100000">
                                          <p:val>
                                            <p:strVal val="#ppt_h"/>
                                          </p:val>
                                        </p:tav>
                                      </p:tavLst>
                                    </p:anim>
                                    <p:animEffect transition="in" filter="fade">
                                      <p:cBhvr>
                                        <p:cTn id="53" dur="1000"/>
                                        <p:tgtEl>
                                          <p:spTgt spid="15"/>
                                        </p:tgtEl>
                                      </p:cBhvr>
                                    </p:animEffect>
                                  </p:childTnLst>
                                </p:cTn>
                              </p:par>
                            </p:childTnLst>
                          </p:cTn>
                        </p:par>
                        <p:par>
                          <p:cTn id="54" fill="hold">
                            <p:stCondLst>
                              <p:cond delay="2500"/>
                            </p:stCondLst>
                            <p:childTnLst>
                              <p:par>
                                <p:cTn id="55" presetID="22" presetClass="entr" presetSubtype="8" fill="hold" nodeType="afterEffect">
                                  <p:stCondLst>
                                    <p:cond delay="0"/>
                                  </p:stCondLst>
                                  <p:childTnLst>
                                    <p:set>
                                      <p:cBhvr>
                                        <p:cTn id="56" dur="1" fill="hold">
                                          <p:stCondLst>
                                            <p:cond delay="0"/>
                                          </p:stCondLst>
                                        </p:cTn>
                                        <p:tgtEl>
                                          <p:spTgt spid="13"/>
                                        </p:tgtEl>
                                        <p:attrNameLst>
                                          <p:attrName>style.visibility</p:attrName>
                                        </p:attrNameLst>
                                      </p:cBhvr>
                                      <p:to>
                                        <p:strVal val="visible"/>
                                      </p:to>
                                    </p:set>
                                    <p:animEffect transition="in" filter="wipe(left)">
                                      <p:cBhvr>
                                        <p:cTn id="57" dur="1000"/>
                                        <p:tgtEl>
                                          <p:spTgt spid="13"/>
                                        </p:tgtEl>
                                      </p:cBhvr>
                                    </p:animEffect>
                                  </p:childTnLst>
                                </p:cTn>
                              </p:par>
                            </p:childTnLst>
                          </p:cTn>
                        </p:par>
                        <p:par>
                          <p:cTn id="58" fill="hold">
                            <p:stCondLst>
                              <p:cond delay="3500"/>
                            </p:stCondLst>
                            <p:childTnLst>
                              <p:par>
                                <p:cTn id="59" presetID="55" presetClass="entr" presetSubtype="0" fill="hold" grpId="0" nodeType="afterEffect">
                                  <p:stCondLst>
                                    <p:cond delay="0"/>
                                  </p:stCondLst>
                                  <p:childTnLst>
                                    <p:set>
                                      <p:cBhvr>
                                        <p:cTn id="60" dur="1" fill="hold">
                                          <p:stCondLst>
                                            <p:cond delay="0"/>
                                          </p:stCondLst>
                                        </p:cTn>
                                        <p:tgtEl>
                                          <p:spTgt spid="16"/>
                                        </p:tgtEl>
                                        <p:attrNameLst>
                                          <p:attrName>style.visibility</p:attrName>
                                        </p:attrNameLst>
                                      </p:cBhvr>
                                      <p:to>
                                        <p:strVal val="visible"/>
                                      </p:to>
                                    </p:set>
                                    <p:anim calcmode="lin" valueType="num">
                                      <p:cBhvr>
                                        <p:cTn id="61" dur="1000" fill="hold"/>
                                        <p:tgtEl>
                                          <p:spTgt spid="16"/>
                                        </p:tgtEl>
                                        <p:attrNameLst>
                                          <p:attrName>ppt_w</p:attrName>
                                        </p:attrNameLst>
                                      </p:cBhvr>
                                      <p:tavLst>
                                        <p:tav tm="0">
                                          <p:val>
                                            <p:strVal val="#ppt_w*0.70"/>
                                          </p:val>
                                        </p:tav>
                                        <p:tav tm="100000">
                                          <p:val>
                                            <p:strVal val="#ppt_w"/>
                                          </p:val>
                                        </p:tav>
                                      </p:tavLst>
                                    </p:anim>
                                    <p:anim calcmode="lin" valueType="num">
                                      <p:cBhvr>
                                        <p:cTn id="62" dur="1000" fill="hold"/>
                                        <p:tgtEl>
                                          <p:spTgt spid="16"/>
                                        </p:tgtEl>
                                        <p:attrNameLst>
                                          <p:attrName>ppt_h</p:attrName>
                                        </p:attrNameLst>
                                      </p:cBhvr>
                                      <p:tavLst>
                                        <p:tav tm="0">
                                          <p:val>
                                            <p:strVal val="#ppt_h"/>
                                          </p:val>
                                        </p:tav>
                                        <p:tav tm="100000">
                                          <p:val>
                                            <p:strVal val="#ppt_h"/>
                                          </p:val>
                                        </p:tav>
                                      </p:tavLst>
                                    </p:anim>
                                    <p:animEffect transition="in" filter="fade">
                                      <p:cBhvr>
                                        <p:cTn id="63" dur="1000"/>
                                        <p:tgtEl>
                                          <p:spTgt spid="1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xit" presetSubtype="8" fill="hold" nodeType="clickEffect">
                                  <p:stCondLst>
                                    <p:cond delay="0"/>
                                  </p:stCondLst>
                                  <p:childTnLst>
                                    <p:animEffect transition="out" filter="wipe(left)">
                                      <p:cBhvr>
                                        <p:cTn id="67" dur="500"/>
                                        <p:tgtEl>
                                          <p:spTgt spid="11"/>
                                        </p:tgtEl>
                                      </p:cBhvr>
                                    </p:animEffect>
                                    <p:set>
                                      <p:cBhvr>
                                        <p:cTn id="68" dur="1" fill="hold">
                                          <p:stCondLst>
                                            <p:cond delay="499"/>
                                          </p:stCondLst>
                                        </p:cTn>
                                        <p:tgtEl>
                                          <p:spTgt spid="11"/>
                                        </p:tgtEl>
                                        <p:attrNameLst>
                                          <p:attrName>style.visibility</p:attrName>
                                        </p:attrNameLst>
                                      </p:cBhvr>
                                      <p:to>
                                        <p:strVal val="hidden"/>
                                      </p:to>
                                    </p:set>
                                  </p:childTnLst>
                                </p:cTn>
                              </p:par>
                              <p:par>
                                <p:cTn id="69" presetID="22" presetClass="exit" presetSubtype="8" fill="hold" nodeType="withEffect">
                                  <p:stCondLst>
                                    <p:cond delay="0"/>
                                  </p:stCondLst>
                                  <p:childTnLst>
                                    <p:animEffect transition="out" filter="wipe(left)">
                                      <p:cBhvr>
                                        <p:cTn id="70" dur="500"/>
                                        <p:tgtEl>
                                          <p:spTgt spid="13"/>
                                        </p:tgtEl>
                                      </p:cBhvr>
                                    </p:animEffect>
                                    <p:set>
                                      <p:cBhvr>
                                        <p:cTn id="71" dur="1" fill="hold">
                                          <p:stCondLst>
                                            <p:cond delay="499"/>
                                          </p:stCondLst>
                                        </p:cTn>
                                        <p:tgtEl>
                                          <p:spTgt spid="13"/>
                                        </p:tgtEl>
                                        <p:attrNameLst>
                                          <p:attrName>style.visibility</p:attrName>
                                        </p:attrNameLst>
                                      </p:cBhvr>
                                      <p:to>
                                        <p:strVal val="hidden"/>
                                      </p:to>
                                    </p:set>
                                  </p:childTnLst>
                                </p:cTn>
                              </p:par>
                              <p:par>
                                <p:cTn id="72" presetID="10" presetClass="exit" presetSubtype="0" fill="hold" grpId="1" nodeType="withEffect">
                                  <p:stCondLst>
                                    <p:cond delay="0"/>
                                  </p:stCondLst>
                                  <p:childTnLst>
                                    <p:animEffect transition="out" filter="fade">
                                      <p:cBhvr>
                                        <p:cTn id="73" dur="500"/>
                                        <p:tgtEl>
                                          <p:spTgt spid="15"/>
                                        </p:tgtEl>
                                      </p:cBhvr>
                                    </p:animEffect>
                                    <p:set>
                                      <p:cBhvr>
                                        <p:cTn id="74" dur="1" fill="hold">
                                          <p:stCondLst>
                                            <p:cond delay="499"/>
                                          </p:stCondLst>
                                        </p:cTn>
                                        <p:tgtEl>
                                          <p:spTgt spid="15"/>
                                        </p:tgtEl>
                                        <p:attrNameLst>
                                          <p:attrName>style.visibility</p:attrName>
                                        </p:attrNameLst>
                                      </p:cBhvr>
                                      <p:to>
                                        <p:strVal val="hidden"/>
                                      </p:to>
                                    </p:set>
                                  </p:childTnLst>
                                </p:cTn>
                              </p:par>
                              <p:par>
                                <p:cTn id="75" presetID="10" presetClass="exit" presetSubtype="0" fill="hold" grpId="1" nodeType="withEffect">
                                  <p:stCondLst>
                                    <p:cond delay="0"/>
                                  </p:stCondLst>
                                  <p:childTnLst>
                                    <p:animEffect transition="out" filter="fade">
                                      <p:cBhvr>
                                        <p:cTn id="76" dur="500"/>
                                        <p:tgtEl>
                                          <p:spTgt spid="16"/>
                                        </p:tgtEl>
                                      </p:cBhvr>
                                    </p:animEffect>
                                    <p:set>
                                      <p:cBhvr>
                                        <p:cTn id="77" dur="1" fill="hold">
                                          <p:stCondLst>
                                            <p:cond delay="499"/>
                                          </p:stCondLst>
                                        </p:cTn>
                                        <p:tgtEl>
                                          <p:spTgt spid="16"/>
                                        </p:tgtEl>
                                        <p:attrNameLst>
                                          <p:attrName>style.visibility</p:attrName>
                                        </p:attrNameLst>
                                      </p:cBhvr>
                                      <p:to>
                                        <p:strVal val="hidden"/>
                                      </p:to>
                                    </p:set>
                                  </p:childTnLst>
                                </p:cTn>
                              </p:par>
                            </p:childTnLst>
                          </p:cTn>
                        </p:par>
                        <p:par>
                          <p:cTn id="78" fill="hold">
                            <p:stCondLst>
                              <p:cond delay="500"/>
                            </p:stCondLst>
                            <p:childTnLst>
                              <p:par>
                                <p:cTn id="79" presetID="22" presetClass="entr" presetSubtype="8" fill="hold" nodeType="afterEffect">
                                  <p:stCondLst>
                                    <p:cond delay="0"/>
                                  </p:stCondLst>
                                  <p:childTnLst>
                                    <p:set>
                                      <p:cBhvr>
                                        <p:cTn id="80" dur="1" fill="hold">
                                          <p:stCondLst>
                                            <p:cond delay="0"/>
                                          </p:stCondLst>
                                        </p:cTn>
                                        <p:tgtEl>
                                          <p:spTgt spid="18"/>
                                        </p:tgtEl>
                                        <p:attrNameLst>
                                          <p:attrName>style.visibility</p:attrName>
                                        </p:attrNameLst>
                                      </p:cBhvr>
                                      <p:to>
                                        <p:strVal val="visible"/>
                                      </p:to>
                                    </p:set>
                                    <p:animEffect transition="in" filter="wipe(left)">
                                      <p:cBhvr>
                                        <p:cTn id="81" dur="1000"/>
                                        <p:tgtEl>
                                          <p:spTgt spid="18"/>
                                        </p:tgtEl>
                                      </p:cBhvr>
                                    </p:animEffect>
                                  </p:childTnLst>
                                </p:cTn>
                              </p:par>
                            </p:childTnLst>
                          </p:cTn>
                        </p:par>
                        <p:par>
                          <p:cTn id="82" fill="hold">
                            <p:stCondLst>
                              <p:cond delay="1500"/>
                            </p:stCondLst>
                            <p:childTnLst>
                              <p:par>
                                <p:cTn id="83" presetID="55" presetClass="entr" presetSubtype="0" fill="hold" grpId="0" nodeType="afterEffect">
                                  <p:stCondLst>
                                    <p:cond delay="0"/>
                                  </p:stCondLst>
                                  <p:childTnLst>
                                    <p:set>
                                      <p:cBhvr>
                                        <p:cTn id="84" dur="1" fill="hold">
                                          <p:stCondLst>
                                            <p:cond delay="0"/>
                                          </p:stCondLst>
                                        </p:cTn>
                                        <p:tgtEl>
                                          <p:spTgt spid="17"/>
                                        </p:tgtEl>
                                        <p:attrNameLst>
                                          <p:attrName>style.visibility</p:attrName>
                                        </p:attrNameLst>
                                      </p:cBhvr>
                                      <p:to>
                                        <p:strVal val="visible"/>
                                      </p:to>
                                    </p:set>
                                    <p:anim calcmode="lin" valueType="num">
                                      <p:cBhvr>
                                        <p:cTn id="85" dur="1000" fill="hold"/>
                                        <p:tgtEl>
                                          <p:spTgt spid="17"/>
                                        </p:tgtEl>
                                        <p:attrNameLst>
                                          <p:attrName>ppt_w</p:attrName>
                                        </p:attrNameLst>
                                      </p:cBhvr>
                                      <p:tavLst>
                                        <p:tav tm="0">
                                          <p:val>
                                            <p:strVal val="#ppt_w*0.70"/>
                                          </p:val>
                                        </p:tav>
                                        <p:tav tm="100000">
                                          <p:val>
                                            <p:strVal val="#ppt_w"/>
                                          </p:val>
                                        </p:tav>
                                      </p:tavLst>
                                    </p:anim>
                                    <p:anim calcmode="lin" valueType="num">
                                      <p:cBhvr>
                                        <p:cTn id="86" dur="1000" fill="hold"/>
                                        <p:tgtEl>
                                          <p:spTgt spid="17"/>
                                        </p:tgtEl>
                                        <p:attrNameLst>
                                          <p:attrName>ppt_h</p:attrName>
                                        </p:attrNameLst>
                                      </p:cBhvr>
                                      <p:tavLst>
                                        <p:tav tm="0">
                                          <p:val>
                                            <p:strVal val="#ppt_h"/>
                                          </p:val>
                                        </p:tav>
                                        <p:tav tm="100000">
                                          <p:val>
                                            <p:strVal val="#ppt_h"/>
                                          </p:val>
                                        </p:tav>
                                      </p:tavLst>
                                    </p:anim>
                                    <p:animEffect transition="in" filter="fade">
                                      <p:cBhvr>
                                        <p:cTn id="87" dur="1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2" grpId="0" animBg="1"/>
      <p:bldP spid="15" grpId="0"/>
      <p:bldP spid="15" grpId="1"/>
      <p:bldP spid="16" grpId="0"/>
      <p:bldP spid="16" grpId="1"/>
      <p:bldP spid="17" grpId="0"/>
      <p:bldP spid="23" grpId="0"/>
      <p:bldP spid="23" grpId="1"/>
    </p:bldLst>
  </p:timing>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3075" name="标题 1"/>
          <p:cNvSpPr>
            <a:spLocks noGrp="1"/>
          </p:cNvSpPr>
          <p:nvPr>
            <p:ph type="title"/>
          </p:nvPr>
        </p:nvSpPr>
        <p:spPr>
          <a:xfrm>
            <a:off x="457994" y="44624"/>
            <a:ext cx="8218461"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5.4</a:t>
            </a:r>
            <a:r>
              <a:rPr lang="en-US" altLang="zh-CN" sz="3600" b="1">
                <a:solidFill>
                  <a:srgbClr val="7030A0"/>
                </a:solidFill>
                <a:latin typeface="宋体" pitchFamily="2" charset="-122"/>
              </a:rPr>
              <a:t> </a:t>
            </a:r>
            <a:r>
              <a:rPr lang="zh-CN" altLang="en-US" sz="3600" b="1">
                <a:solidFill>
                  <a:srgbClr val="7030A0"/>
                </a:solidFill>
                <a:latin typeface="宋体" pitchFamily="2" charset="-122"/>
              </a:rPr>
              <a:t>可预置型计数器设计</a:t>
            </a:r>
            <a:endParaRPr lang="zh-CN" altLang="en-US" sz="3600" b="1">
              <a:solidFill>
                <a:srgbClr val="7030A0"/>
              </a:solidFill>
              <a:latin typeface="Times New Roman" pitchFamily="18" charset="0"/>
              <a:cs typeface="Times New Roman" pitchFamily="18" charset="0"/>
            </a:endParaRPr>
          </a:p>
        </p:txBody>
      </p:sp>
      <p:sp>
        <p:nvSpPr>
          <p:cNvPr id="24" name="矩形 23"/>
          <p:cNvSpPr>
            <a:spLocks noChangeArrowheads="1"/>
          </p:cNvSpPr>
          <p:nvPr/>
        </p:nvSpPr>
        <p:spPr bwMode="auto">
          <a:xfrm>
            <a:off x="1187624" y="1227472"/>
            <a:ext cx="7632848" cy="45777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200" b="1">
                <a:solidFill>
                  <a:srgbClr val="0000FF"/>
                </a:solidFill>
                <a:latin typeface="Times New Roman" pitchFamily="18" charset="0"/>
                <a:cs typeface="Times New Roman" pitchFamily="18" charset="0"/>
              </a:rPr>
              <a:t>可预置型计数器</a:t>
            </a:r>
            <a:r>
              <a:rPr lang="zh-CN" altLang="en-US" sz="2200" b="1">
                <a:latin typeface="Times New Roman" pitchFamily="18" charset="0"/>
                <a:cs typeface="Times New Roman" pitchFamily="18" charset="0"/>
              </a:rPr>
              <a:t>能实现</a:t>
            </a:r>
            <a:r>
              <a:rPr lang="zh-CN" altLang="en-US" sz="2200" b="1">
                <a:solidFill>
                  <a:srgbClr val="FF5050"/>
                </a:solidFill>
                <a:latin typeface="Times New Roman" pitchFamily="18" charset="0"/>
                <a:cs typeface="Times New Roman" pitchFamily="18" charset="0"/>
              </a:rPr>
              <a:t>模可控</a:t>
            </a:r>
            <a:r>
              <a:rPr lang="zh-CN" altLang="en-US" sz="2200" b="1">
                <a:latin typeface="Times New Roman" pitchFamily="18" charset="0"/>
                <a:cs typeface="Times New Roman" pitchFamily="18" charset="0"/>
              </a:rPr>
              <a:t>计数器功能，方法是将计数进位输出端与预置数加载输入信号端或计数复位端相接。</a:t>
            </a:r>
            <a:endParaRPr lang="en-US" altLang="zh-CN" sz="2200" b="1">
              <a:latin typeface="Times New Roman" pitchFamily="18" charset="0"/>
              <a:cs typeface="Times New Roman" pitchFamily="18" charset="0"/>
            </a:endParaRPr>
          </a:p>
          <a:p>
            <a:pPr eaLnBrk="1" hangingPunct="1">
              <a:lnSpc>
                <a:spcPct val="120000"/>
              </a:lnSpc>
              <a:spcBef>
                <a:spcPts val="0"/>
              </a:spcBef>
              <a:spcAft>
                <a:spcPts val="1200"/>
              </a:spcAft>
              <a:buFont typeface="Wingdings" panose="05000000000000000000" pitchFamily="2" charset="2"/>
              <a:buChar char="Ø"/>
            </a:pPr>
            <a:r>
              <a:rPr lang="zh-CN" altLang="en-US" sz="2200" b="1">
                <a:latin typeface="Times New Roman" pitchFamily="18" charset="0"/>
                <a:cs typeface="Times New Roman" pitchFamily="18" charset="0"/>
              </a:rPr>
              <a:t>四种控制信号输入方式：同步清</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，异步清</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，同步加载和异步加载。</a:t>
            </a:r>
            <a:endParaRPr lang="en-US" altLang="zh-CN" sz="2200" b="1">
              <a:latin typeface="Times New Roman" pitchFamily="18" charset="0"/>
              <a:cs typeface="Times New Roman" pitchFamily="18" charset="0"/>
            </a:endParaRPr>
          </a:p>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200" b="1">
                <a:solidFill>
                  <a:srgbClr val="0000FF"/>
                </a:solidFill>
                <a:latin typeface="Times New Roman" pitchFamily="18" charset="0"/>
                <a:cs typeface="Times New Roman" pitchFamily="18" charset="0"/>
              </a:rPr>
              <a:t>同步清</a:t>
            </a:r>
            <a:r>
              <a:rPr lang="en-US" altLang="zh-CN" sz="2200" b="1">
                <a:solidFill>
                  <a:srgbClr val="0000FF"/>
                </a:solidFill>
                <a:latin typeface="Times New Roman" pitchFamily="18" charset="0"/>
                <a:cs typeface="Times New Roman" pitchFamily="18" charset="0"/>
              </a:rPr>
              <a:t>0</a:t>
            </a:r>
            <a:r>
              <a:rPr lang="zh-CN" altLang="en-US" sz="2200" b="1">
                <a:latin typeface="Times New Roman" pitchFamily="18" charset="0"/>
                <a:cs typeface="Times New Roman" pitchFamily="18" charset="0"/>
              </a:rPr>
              <a:t>和</a:t>
            </a:r>
            <a:r>
              <a:rPr lang="zh-CN" altLang="en-US" sz="2200" b="1">
                <a:solidFill>
                  <a:srgbClr val="0000FF"/>
                </a:solidFill>
                <a:latin typeface="Times New Roman" pitchFamily="18" charset="0"/>
                <a:cs typeface="Times New Roman" pitchFamily="18" charset="0"/>
              </a:rPr>
              <a:t>异步清</a:t>
            </a:r>
            <a:r>
              <a:rPr lang="en-US" altLang="zh-CN" sz="2200" b="1">
                <a:solidFill>
                  <a:srgbClr val="0000FF"/>
                </a:solidFill>
                <a:latin typeface="Times New Roman" pitchFamily="18" charset="0"/>
                <a:cs typeface="Times New Roman" pitchFamily="18" charset="0"/>
              </a:rPr>
              <a:t>0</a:t>
            </a:r>
            <a:r>
              <a:rPr lang="zh-CN" altLang="en-US" sz="2200" b="1">
                <a:latin typeface="Times New Roman" pitchFamily="18" charset="0"/>
                <a:cs typeface="Times New Roman" pitchFamily="18" charset="0"/>
              </a:rPr>
              <a:t>模式的原理：设定计数模为</a:t>
            </a:r>
            <a:r>
              <a:rPr lang="en-US" altLang="zh-CN" sz="2200" b="1">
                <a:latin typeface="Times New Roman" pitchFamily="18" charset="0"/>
                <a:cs typeface="Times New Roman" pitchFamily="18" charset="0"/>
              </a:rPr>
              <a:t>N</a:t>
            </a:r>
            <a:r>
              <a:rPr lang="zh-CN" altLang="en-US" sz="2200" b="1">
                <a:latin typeface="Times New Roman" pitchFamily="18" charset="0"/>
                <a:cs typeface="Times New Roman" pitchFamily="18" charset="0"/>
              </a:rPr>
              <a:t>，当计数到</a:t>
            </a:r>
            <a:r>
              <a:rPr lang="en-US" altLang="zh-CN" sz="2200" b="1">
                <a:latin typeface="Times New Roman" pitchFamily="18" charset="0"/>
                <a:cs typeface="Times New Roman" pitchFamily="18" charset="0"/>
              </a:rPr>
              <a:t>N</a:t>
            </a:r>
            <a:r>
              <a:rPr lang="zh-CN" altLang="en-US" sz="2200" b="1">
                <a:latin typeface="Times New Roman" pitchFamily="18" charset="0"/>
                <a:cs typeface="Times New Roman" pitchFamily="18" charset="0"/>
              </a:rPr>
              <a:t>时，对计数器发出一个清</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信号，使其从头开始计数，以此循环往复。</a:t>
            </a:r>
            <a:endParaRPr lang="en-US" altLang="zh-CN" sz="2200" b="1">
              <a:latin typeface="Times New Roman" pitchFamily="18" charset="0"/>
              <a:cs typeface="Times New Roman" pitchFamily="18" charset="0"/>
            </a:endParaRPr>
          </a:p>
          <a:p>
            <a:pPr eaLnBrk="1" hangingPunct="1">
              <a:lnSpc>
                <a:spcPct val="120000"/>
              </a:lnSpc>
              <a:spcBef>
                <a:spcPts val="0"/>
              </a:spcBef>
              <a:spcAft>
                <a:spcPts val="1200"/>
              </a:spcAft>
              <a:buClr>
                <a:schemeClr val="tx1"/>
              </a:buClr>
              <a:buFont typeface="Wingdings" panose="05000000000000000000" pitchFamily="2" charset="2"/>
              <a:buChar char="Ø"/>
            </a:pPr>
            <a:r>
              <a:rPr lang="zh-CN" altLang="en-US" sz="2200" b="1">
                <a:solidFill>
                  <a:srgbClr val="0000FF"/>
                </a:solidFill>
                <a:latin typeface="Times New Roman" pitchFamily="18" charset="0"/>
                <a:cs typeface="Times New Roman" pitchFamily="18" charset="0"/>
              </a:rPr>
              <a:t>同步加载</a:t>
            </a:r>
            <a:r>
              <a:rPr lang="zh-CN" altLang="en-US" sz="2200" b="1">
                <a:latin typeface="Times New Roman" pitchFamily="18" charset="0"/>
                <a:cs typeface="Times New Roman" pitchFamily="18" charset="0"/>
              </a:rPr>
              <a:t>和</a:t>
            </a:r>
            <a:r>
              <a:rPr lang="zh-CN" altLang="en-US" sz="2200" b="1">
                <a:solidFill>
                  <a:srgbClr val="0000FF"/>
                </a:solidFill>
                <a:latin typeface="Times New Roman" pitchFamily="18" charset="0"/>
                <a:cs typeface="Times New Roman" pitchFamily="18" charset="0"/>
              </a:rPr>
              <a:t>异步加载</a:t>
            </a:r>
            <a:r>
              <a:rPr lang="zh-CN" altLang="en-US" sz="2200" b="1">
                <a:latin typeface="Times New Roman" pitchFamily="18" charset="0"/>
                <a:cs typeface="Times New Roman" pitchFamily="18" charset="0"/>
              </a:rPr>
              <a:t>模式的原理：对于给定的模</a:t>
            </a:r>
            <a:r>
              <a:rPr lang="en-US" altLang="zh-CN" sz="2200" b="1">
                <a:latin typeface="Times New Roman" pitchFamily="18" charset="0"/>
                <a:cs typeface="Times New Roman" pitchFamily="18" charset="0"/>
              </a:rPr>
              <a:t>N</a:t>
            </a:r>
            <a:r>
              <a:rPr lang="zh-CN" altLang="en-US" sz="2200" b="1">
                <a:latin typeface="Times New Roman" pitchFamily="18" charset="0"/>
                <a:cs typeface="Times New Roman" pitchFamily="18" charset="0"/>
              </a:rPr>
              <a:t>，当计数满到溢出时，或限制其计数到某值时，发出一个信号，控制计数器的加载预置端，使计数器加载某值</a:t>
            </a:r>
            <a:r>
              <a:rPr lang="en-US" altLang="zh-CN" sz="2200" b="1">
                <a:latin typeface="Times New Roman" pitchFamily="18" charset="0"/>
                <a:cs typeface="Times New Roman" pitchFamily="18" charset="0"/>
              </a:rPr>
              <a:t>M</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28</a:t>
            </a:fld>
            <a:endParaRPr lang="zh-CN" altLang="en-US"/>
          </a:p>
        </p:txBody>
      </p:sp>
    </p:spTree>
    <p:extLst>
      <p:ext uri="{BB962C8B-B14F-4D97-AF65-F5344CB8AC3E}">
        <p14:creationId xmlns:p14="http://schemas.microsoft.com/office/powerpoint/2010/main" val="146618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24">
                                            <p:txEl>
                                              <p:pRg st="0" end="0"/>
                                            </p:txEl>
                                          </p:spTgt>
                                        </p:tgtEl>
                                        <p:attrNameLst>
                                          <p:attrName>style.visibility</p:attrName>
                                        </p:attrNameLst>
                                      </p:cBhvr>
                                      <p:to>
                                        <p:strVal val="visible"/>
                                      </p:to>
                                    </p:set>
                                    <p:animEffect transition="in" filter="dissolve">
                                      <p:cBhvr>
                                        <p:cTn id="14" dur="500"/>
                                        <p:tgtEl>
                                          <p:spTgt spid="24">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24">
                                            <p:txEl>
                                              <p:pRg st="1" end="1"/>
                                            </p:txEl>
                                          </p:spTgt>
                                        </p:tgtEl>
                                        <p:attrNameLst>
                                          <p:attrName>style.visibility</p:attrName>
                                        </p:attrNameLst>
                                      </p:cBhvr>
                                      <p:to>
                                        <p:strVal val="visible"/>
                                      </p:to>
                                    </p:set>
                                    <p:animEffect transition="in" filter="dissolve">
                                      <p:cBhvr>
                                        <p:cTn id="19" dur="500"/>
                                        <p:tgtEl>
                                          <p:spTgt spid="24">
                                            <p:txEl>
                                              <p:pRg st="1" end="1"/>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24">
                                            <p:txEl>
                                              <p:pRg st="2" end="2"/>
                                            </p:txEl>
                                          </p:spTgt>
                                        </p:tgtEl>
                                        <p:attrNameLst>
                                          <p:attrName>style.visibility</p:attrName>
                                        </p:attrNameLst>
                                      </p:cBhvr>
                                      <p:to>
                                        <p:strVal val="visible"/>
                                      </p:to>
                                    </p:set>
                                    <p:animEffect transition="in" filter="dissolve">
                                      <p:cBhvr>
                                        <p:cTn id="24" dur="500"/>
                                        <p:tgtEl>
                                          <p:spTgt spid="24">
                                            <p:txEl>
                                              <p:pRg st="2" end="2"/>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24">
                                            <p:txEl>
                                              <p:pRg st="3" end="3"/>
                                            </p:txEl>
                                          </p:spTgt>
                                        </p:tgtEl>
                                        <p:attrNameLst>
                                          <p:attrName>style.visibility</p:attrName>
                                        </p:attrNameLst>
                                      </p:cBhvr>
                                      <p:to>
                                        <p:strVal val="visible"/>
                                      </p:to>
                                    </p:set>
                                    <p:animEffect transition="in" filter="dissolve">
                                      <p:cBhvr>
                                        <p:cTn id="29" dur="500"/>
                                        <p:tgtEl>
                                          <p:spTgt spid="2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15616" y="470908"/>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§5.4.1 </a:t>
            </a:r>
            <a:r>
              <a:rPr lang="zh-CN" altLang="en-US" sz="3000" b="1">
                <a:solidFill>
                  <a:srgbClr val="000000"/>
                </a:solidFill>
                <a:latin typeface="Times New Roman" pitchFamily="18" charset="0"/>
                <a:cs typeface="Times New Roman" pitchFamily="18" charset="0"/>
              </a:rPr>
              <a:t>同步加载计数器</a:t>
            </a:r>
          </a:p>
        </p:txBody>
      </p:sp>
      <p:sp>
        <p:nvSpPr>
          <p:cNvPr id="20" name="Text Box 9"/>
          <p:cNvSpPr txBox="1">
            <a:spLocks noChangeArrowheads="1"/>
          </p:cNvSpPr>
          <p:nvPr/>
        </p:nvSpPr>
        <p:spPr bwMode="auto">
          <a:xfrm>
            <a:off x="899592" y="1118980"/>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5-18</a:t>
            </a:r>
            <a:r>
              <a:rPr kumimoji="1" lang="zh-CN" altLang="en-US" sz="2000" b="1">
                <a:solidFill>
                  <a:srgbClr val="F79646">
                    <a:lumMod val="50000"/>
                  </a:srgbClr>
                </a:solidFill>
                <a:latin typeface="Times New Roman" pitchFamily="18" charset="0"/>
                <a:cs typeface="Times New Roman" pitchFamily="18" charset="0"/>
              </a:rPr>
              <a:t> ：</a:t>
            </a:r>
            <a:r>
              <a:rPr kumimoji="1" lang="en-US" altLang="zh-CN" sz="2400" b="1">
                <a:solidFill>
                  <a:srgbClr val="F79646">
                    <a:lumMod val="50000"/>
                  </a:srgbClr>
                </a:solidFill>
                <a:latin typeface="Times New Roman" pitchFamily="18" charset="0"/>
                <a:cs typeface="Times New Roman" pitchFamily="18" charset="0"/>
              </a:rPr>
              <a:t>4</a:t>
            </a:r>
            <a:r>
              <a:rPr kumimoji="1" lang="zh-CN" altLang="en-US" sz="2400" b="1">
                <a:solidFill>
                  <a:srgbClr val="F79646">
                    <a:lumMod val="50000"/>
                  </a:srgbClr>
                </a:solidFill>
                <a:latin typeface="Times New Roman" pitchFamily="18" charset="0"/>
                <a:cs typeface="Times New Roman" pitchFamily="18" charset="0"/>
              </a:rPr>
              <a:t>位同步加载模式计数器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22" name="Text Box 9"/>
          <p:cNvSpPr txBox="1">
            <a:spLocks noChangeArrowheads="1"/>
          </p:cNvSpPr>
          <p:nvPr/>
        </p:nvSpPr>
        <p:spPr bwMode="auto">
          <a:xfrm>
            <a:off x="1043111" y="1695044"/>
            <a:ext cx="7921377" cy="37856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FDIV0 (input CLK, RST, input [3: 0] D, output PM, output [3: 0] DOUT);</a:t>
            </a:r>
          </a:p>
          <a:p>
            <a:pPr eaLnBrk="0" hangingPunct="0"/>
            <a:r>
              <a:rPr kumimoji="1" lang="en-US" altLang="zh-CN" sz="2000" b="1">
                <a:solidFill>
                  <a:schemeClr val="tx1"/>
                </a:solidFill>
                <a:latin typeface="Times New Roman" pitchFamily="18" charset="0"/>
                <a:cs typeface="Times New Roman" pitchFamily="18" charset="0"/>
              </a:rPr>
              <a:t>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[3: 0] Q1;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FULL;</a:t>
            </a:r>
          </a:p>
          <a:p>
            <a:pPr eaLnBrk="0" hangingPunct="0"/>
            <a:r>
              <a:rPr kumimoji="1" lang="en-US" altLang="zh-CN" sz="2000" b="1">
                <a:solidFill>
                  <a:schemeClr val="tx1"/>
                </a:solidFill>
                <a:latin typeface="Times New Roman" pitchFamily="18" charset="0"/>
                <a:cs typeface="Times New Roman" pitchFamily="18" charset="0"/>
              </a:rPr>
              <a:t>    (* synthesis, keep*) wire LD; 	</a:t>
            </a:r>
            <a:r>
              <a:rPr kumimoji="1" lang="en-US" altLang="zh-CN" sz="2000" b="1">
                <a:solidFill>
                  <a:schemeClr val="accent6">
                    <a:lumMod val="50000"/>
                  </a:schemeClr>
                </a:solidFill>
                <a:latin typeface="Times New Roman" pitchFamily="18" charset="0"/>
                <a:cs typeface="Times New Roman" pitchFamily="18" charset="0"/>
              </a:rPr>
              <a:t>//</a:t>
            </a:r>
            <a:r>
              <a:rPr kumimoji="1" lang="zh-CN" altLang="en-US" sz="2000" b="1">
                <a:solidFill>
                  <a:schemeClr val="accent6">
                    <a:lumMod val="50000"/>
                  </a:schemeClr>
                </a:solidFill>
                <a:latin typeface="Times New Roman" pitchFamily="18" charset="0"/>
                <a:cs typeface="Times New Roman" pitchFamily="18" charset="0"/>
              </a:rPr>
              <a:t>设定</a:t>
            </a:r>
            <a:r>
              <a:rPr kumimoji="1" lang="en-US" altLang="zh-CN" sz="2000" b="1">
                <a:solidFill>
                  <a:schemeClr val="accent6">
                    <a:lumMod val="50000"/>
                  </a:schemeClr>
                </a:solidFill>
                <a:latin typeface="Times New Roman" pitchFamily="18" charset="0"/>
                <a:cs typeface="Times New Roman" pitchFamily="18" charset="0"/>
              </a:rPr>
              <a:t>LD</a:t>
            </a:r>
            <a:r>
              <a:rPr kumimoji="1" lang="zh-CN" altLang="en-US" sz="2000" b="1">
                <a:solidFill>
                  <a:schemeClr val="accent6">
                    <a:lumMod val="50000"/>
                  </a:schemeClr>
                </a:solidFill>
                <a:latin typeface="Times New Roman" pitchFamily="18" charset="0"/>
                <a:cs typeface="Times New Roman" pitchFamily="18" charset="0"/>
              </a:rPr>
              <a:t>为仿真可测试属性</a:t>
            </a:r>
            <a:endParaRPr kumimoji="1" lang="en-US" altLang="zh-CN" sz="2000" b="1">
              <a:solidFill>
                <a:schemeClr val="tx1"/>
              </a:solidFill>
              <a:latin typeface="Times New Roman" pitchFamily="18" charset="0"/>
              <a:cs typeface="Times New Roman" pitchFamily="18" charset="0"/>
            </a:endParaRPr>
          </a:p>
          <a:p>
            <a:pPr eaLnBrk="0" hangingPunct="0"/>
            <a:r>
              <a:rPr kumimoji="1" lang="en-US" altLang="zh-CN" sz="2000" b="1">
                <a:solidFill>
                  <a:schemeClr val="tx1"/>
                </a:solidFill>
                <a:latin typeface="Times New Roman" pitchFamily="18" charset="0"/>
                <a:cs typeface="Times New Roman" pitchFamily="18" charset="0"/>
              </a:rPr>
              <a:t>    always @ (</a:t>
            </a:r>
            <a:r>
              <a:rPr kumimoji="1" lang="en-US" altLang="zh-CN" sz="2000" b="1" err="1">
                <a:solidFill>
                  <a:schemeClr val="tx1"/>
                </a:solidFill>
                <a:latin typeface="Times New Roman" pitchFamily="18" charset="0"/>
                <a:cs typeface="Times New Roman" pitchFamily="18" charset="0"/>
              </a:rPr>
              <a:t>posedge</a:t>
            </a:r>
            <a:r>
              <a:rPr kumimoji="1" lang="en-US" altLang="zh-CN" sz="2000" b="1">
                <a:solidFill>
                  <a:schemeClr val="tx1"/>
                </a:solidFill>
                <a:latin typeface="Times New Roman" pitchFamily="18" charset="0"/>
                <a:cs typeface="Times New Roman" pitchFamily="18" charset="0"/>
              </a:rPr>
              <a:t> CLK or </a:t>
            </a:r>
            <a:r>
              <a:rPr kumimoji="1" lang="en-US" altLang="zh-CN" sz="2000" b="1" err="1">
                <a:solidFill>
                  <a:schemeClr val="tx1"/>
                </a:solidFill>
                <a:latin typeface="Times New Roman" pitchFamily="18" charset="0"/>
                <a:cs typeface="Times New Roman" pitchFamily="18" charset="0"/>
              </a:rPr>
              <a:t>negedge</a:t>
            </a:r>
            <a:r>
              <a:rPr kumimoji="1" lang="en-US" altLang="zh-CN" sz="2000" b="1">
                <a:solidFill>
                  <a:schemeClr val="tx1"/>
                </a:solidFill>
                <a:latin typeface="Times New Roman" pitchFamily="18" charset="0"/>
                <a:cs typeface="Times New Roman" pitchFamily="18" charset="0"/>
              </a:rPr>
              <a:t> RST)</a:t>
            </a:r>
            <a:r>
              <a:rPr kumimoji="1" lang="en-US" altLang="zh-CN" sz="2000" b="1">
                <a:solidFill>
                  <a:schemeClr val="accent6">
                    <a:lumMod val="50000"/>
                  </a:schemeClr>
                </a:solidFill>
                <a:latin typeface="Times New Roman" pitchFamily="18" charset="0"/>
                <a:cs typeface="Times New Roman" pitchFamily="18" charset="0"/>
              </a:rPr>
              <a:t>//RST</a:t>
            </a:r>
            <a:r>
              <a:rPr kumimoji="1" lang="zh-CN" altLang="en-US" sz="2000" b="1">
                <a:solidFill>
                  <a:schemeClr val="accent6">
                    <a:lumMod val="50000"/>
                  </a:schemeClr>
                </a:solidFill>
                <a:latin typeface="Times New Roman" pitchFamily="18" charset="0"/>
                <a:cs typeface="Times New Roman" pitchFamily="18" charset="0"/>
              </a:rPr>
              <a:t>为异步控制信号</a:t>
            </a:r>
            <a:r>
              <a:rPr kumimoji="1" lang="en-US" altLang="zh-CN" sz="2000" b="1">
                <a:solidFill>
                  <a:srgbClr val="0000FF"/>
                </a:solidFill>
                <a:latin typeface="Times New Roman" pitchFamily="18" charset="0"/>
                <a:cs typeface="Times New Roman" pitchFamily="18" charset="0"/>
              </a:rPr>
              <a:t>	</a:t>
            </a:r>
            <a:r>
              <a:rPr kumimoji="1" lang="en-US" altLang="zh-CN" sz="2000" b="1">
                <a:solidFill>
                  <a:srgbClr val="7030A0"/>
                </a:solidFill>
                <a:latin typeface="Times New Roman" pitchFamily="18" charset="0"/>
                <a:cs typeface="Times New Roman" pitchFamily="18" charset="0"/>
              </a:rPr>
              <a:t>            </a:t>
            </a:r>
          </a:p>
          <a:p>
            <a:pPr eaLnBrk="0" hangingPunct="0"/>
            <a:r>
              <a:rPr kumimoji="1" lang="en-US" altLang="zh-CN" sz="2000" b="1">
                <a:solidFill>
                  <a:srgbClr val="7030A0"/>
                </a:solidFill>
                <a:latin typeface="Times New Roman" pitchFamily="18" charset="0"/>
                <a:cs typeface="Times New Roman" pitchFamily="18" charset="0"/>
              </a:rPr>
              <a:t>	</a:t>
            </a:r>
            <a:r>
              <a:rPr kumimoji="1" lang="en-US" altLang="zh-CN" sz="2000" b="1">
                <a:solidFill>
                  <a:schemeClr val="tx1"/>
                </a:solidFill>
                <a:latin typeface="Times New Roman" pitchFamily="18" charset="0"/>
                <a:cs typeface="Times New Roman" pitchFamily="18" charset="0"/>
              </a:rPr>
              <a:t>if (!RST)  begin  Q1&lt;=0;  FULL&lt;=0;  end</a:t>
            </a:r>
          </a:p>
          <a:p>
            <a:pPr eaLnBrk="0" hangingPunct="0"/>
            <a:r>
              <a:rPr kumimoji="1" lang="en-US" altLang="zh-CN" sz="2000" b="1">
                <a:solidFill>
                  <a:schemeClr val="tx1"/>
                </a:solidFill>
                <a:latin typeface="Times New Roman" pitchFamily="18" charset="0"/>
                <a:cs typeface="Times New Roman" pitchFamily="18" charset="0"/>
              </a:rPr>
              <a:t>       else if (LD)  begin   Q1&lt;=D;   FULL&lt;=1;   end</a:t>
            </a:r>
            <a:r>
              <a:rPr kumimoji="1" lang="en-US" altLang="zh-CN" sz="2000" b="1">
                <a:solidFill>
                  <a:schemeClr val="accent6">
                    <a:lumMod val="50000"/>
                  </a:schemeClr>
                </a:solidFill>
                <a:latin typeface="Times New Roman" pitchFamily="18" charset="0"/>
                <a:cs typeface="Times New Roman" pitchFamily="18" charset="0"/>
              </a:rPr>
              <a:t> //LD</a:t>
            </a:r>
            <a:r>
              <a:rPr kumimoji="1" lang="zh-CN" altLang="en-US" sz="2000" b="1">
                <a:solidFill>
                  <a:schemeClr val="accent6">
                    <a:lumMod val="50000"/>
                  </a:schemeClr>
                </a:solidFill>
                <a:latin typeface="Times New Roman" pitchFamily="18" charset="0"/>
                <a:cs typeface="Times New Roman" pitchFamily="18" charset="0"/>
              </a:rPr>
              <a:t>为同步控制信号</a:t>
            </a:r>
            <a:endParaRPr kumimoji="1" lang="en-US" altLang="zh-CN" sz="2000" b="1">
              <a:solidFill>
                <a:schemeClr val="tx1"/>
              </a:solidFill>
              <a:latin typeface="Times New Roman" pitchFamily="18" charset="0"/>
              <a:cs typeface="Times New Roman" pitchFamily="18" charset="0"/>
            </a:endParaRPr>
          </a:p>
          <a:p>
            <a:pPr eaLnBrk="0" hangingPunct="0"/>
            <a:r>
              <a:rPr kumimoji="1" lang="en-US" altLang="zh-CN" sz="2000" b="1">
                <a:solidFill>
                  <a:schemeClr val="tx1"/>
                </a:solidFill>
                <a:latin typeface="Times New Roman" pitchFamily="18" charset="0"/>
                <a:cs typeface="Times New Roman" pitchFamily="18" charset="0"/>
              </a:rPr>
              <a:t>       else   begin  Q1&lt;=Q1+1;  FULL&lt;=0;   end</a:t>
            </a:r>
          </a:p>
          <a:p>
            <a:pPr eaLnBrk="0" hangingPunct="0"/>
            <a:r>
              <a:rPr kumimoji="1" lang="en-US" altLang="zh-CN" sz="2000" b="1">
                <a:solidFill>
                  <a:schemeClr val="tx1"/>
                </a:solidFill>
                <a:latin typeface="Times New Roman" pitchFamily="18" charset="0"/>
                <a:cs typeface="Times New Roman" pitchFamily="18" charset="0"/>
              </a:rPr>
              <a:t>    assign LD=(Q1==4'B1111);</a:t>
            </a:r>
          </a:p>
          <a:p>
            <a:pPr eaLnBrk="0" hangingPunct="0"/>
            <a:r>
              <a:rPr kumimoji="1" lang="en-US" altLang="zh-CN" sz="2000" b="1">
                <a:solidFill>
                  <a:schemeClr val="tx1"/>
                </a:solidFill>
                <a:latin typeface="Times New Roman" pitchFamily="18" charset="0"/>
                <a:cs typeface="Times New Roman" pitchFamily="18" charset="0"/>
              </a:rPr>
              <a:t>    assign PM=FULL;</a:t>
            </a:r>
          </a:p>
          <a:p>
            <a:pPr eaLnBrk="0" hangingPunct="0"/>
            <a:r>
              <a:rPr kumimoji="1" lang="en-US" altLang="zh-CN" sz="2000" b="1">
                <a:solidFill>
                  <a:schemeClr val="tx1"/>
                </a:solidFill>
                <a:latin typeface="Times New Roman" pitchFamily="18" charset="0"/>
                <a:cs typeface="Times New Roman" pitchFamily="18" charset="0"/>
              </a:rPr>
              <a:t>    assign DOUT=Q1;</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6" name="矩形 5"/>
          <p:cNvSpPr>
            <a:spLocks noChangeArrowheads="1"/>
          </p:cNvSpPr>
          <p:nvPr/>
        </p:nvSpPr>
        <p:spPr bwMode="auto">
          <a:xfrm>
            <a:off x="1043608" y="5655484"/>
            <a:ext cx="7632848" cy="91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en-US" altLang="zh-CN" sz="2200" b="1">
                <a:solidFill>
                  <a:srgbClr val="0000FF"/>
                </a:solidFill>
                <a:latin typeface="Times New Roman" pitchFamily="18" charset="0"/>
                <a:cs typeface="Times New Roman" pitchFamily="18" charset="0"/>
              </a:rPr>
              <a:t>PM</a:t>
            </a:r>
            <a:r>
              <a:rPr lang="zh-CN" altLang="en-US" sz="2200" b="1">
                <a:latin typeface="Times New Roman" pitchFamily="18" charset="0"/>
                <a:cs typeface="Times New Roman" pitchFamily="18" charset="0"/>
              </a:rPr>
              <a:t>是输出标志脉冲（标志是否在加载数据）</a:t>
            </a:r>
            <a:endParaRPr lang="en-US" altLang="zh-CN" sz="2200" b="1">
              <a:latin typeface="Times New Roman" pitchFamily="18" charset="0"/>
              <a:cs typeface="Times New Roman" pitchFamily="18" charset="0"/>
            </a:endParaRPr>
          </a:p>
          <a:p>
            <a:pPr marL="0" indent="0" eaLnBrk="1" hangingPunct="1">
              <a:lnSpc>
                <a:spcPct val="110000"/>
              </a:lnSpc>
              <a:spcBef>
                <a:spcPts val="0"/>
              </a:spcBef>
              <a:spcAft>
                <a:spcPts val="600"/>
              </a:spcAft>
              <a:buClr>
                <a:schemeClr val="tx1"/>
              </a:buClr>
              <a:buNone/>
            </a:pPr>
            <a:r>
              <a:rPr lang="en-US" altLang="zh-CN" sz="2200" b="1">
                <a:solidFill>
                  <a:srgbClr val="0000FF"/>
                </a:solidFill>
                <a:latin typeface="Times New Roman" pitchFamily="18" charset="0"/>
                <a:cs typeface="Times New Roman" pitchFamily="18" charset="0"/>
              </a:rPr>
              <a:t>LD</a:t>
            </a:r>
            <a:r>
              <a:rPr lang="zh-CN" altLang="en-US" sz="2200" b="1">
                <a:latin typeface="Times New Roman" pitchFamily="18" charset="0"/>
                <a:cs typeface="Times New Roman" pitchFamily="18" charset="0"/>
              </a:rPr>
              <a:t>是</a:t>
            </a:r>
            <a:r>
              <a:rPr lang="zh-CN" altLang="en-US" sz="2200" b="1">
                <a:solidFill>
                  <a:srgbClr val="FF0000"/>
                </a:solidFill>
                <a:latin typeface="Times New Roman" pitchFamily="18" charset="0"/>
                <a:cs typeface="Times New Roman" pitchFamily="18" charset="0"/>
              </a:rPr>
              <a:t>同步加载</a:t>
            </a:r>
            <a:r>
              <a:rPr lang="zh-CN" altLang="en-US" sz="2200" b="1">
                <a:latin typeface="Times New Roman" pitchFamily="18" charset="0"/>
                <a:cs typeface="Times New Roman" pitchFamily="18" charset="0"/>
              </a:rPr>
              <a:t>控制信号，假定计数到</a:t>
            </a:r>
            <a:r>
              <a:rPr lang="en-US" altLang="zh-CN" sz="2200" b="1">
                <a:latin typeface="Times New Roman" pitchFamily="18" charset="0"/>
                <a:cs typeface="Times New Roman" pitchFamily="18" charset="0"/>
              </a:rPr>
              <a:t>1111</a:t>
            </a:r>
            <a:r>
              <a:rPr lang="zh-CN" altLang="en-US" sz="2200" b="1">
                <a:latin typeface="Times New Roman" pitchFamily="18" charset="0"/>
                <a:cs typeface="Times New Roman" pitchFamily="18" charset="0"/>
              </a:rPr>
              <a:t>时溢出加载</a:t>
            </a:r>
            <a:endParaRPr lang="en-US" altLang="zh-CN" sz="2200" b="1">
              <a:latin typeface="Times New Roman" pitchFamily="18" charset="0"/>
              <a:cs typeface="Times New Roman" pitchFamily="18" charset="0"/>
            </a:endParaRPr>
          </a:p>
        </p:txBody>
      </p:sp>
      <p:cxnSp>
        <p:nvCxnSpPr>
          <p:cNvPr id="3" name="直接连接符 2"/>
          <p:cNvCxnSpPr/>
          <p:nvPr/>
        </p:nvCxnSpPr>
        <p:spPr>
          <a:xfrm>
            <a:off x="1331640" y="2952000"/>
            <a:ext cx="31683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6338097" y="2060848"/>
            <a:ext cx="1258239"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1" name="直接连接符 10"/>
          <p:cNvCxnSpPr/>
          <p:nvPr/>
        </p:nvCxnSpPr>
        <p:spPr>
          <a:xfrm>
            <a:off x="2915816" y="2664000"/>
            <a:ext cx="1258239"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a:off x="1331640" y="4797152"/>
            <a:ext cx="1944216"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a:off x="4374679" y="3241675"/>
            <a:ext cx="1493465"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051470" y="3587870"/>
            <a:ext cx="446474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1557015" y="3888000"/>
            <a:ext cx="4959201" cy="5295"/>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1616948" y="4212000"/>
            <a:ext cx="3819148"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1366282" y="5085184"/>
            <a:ext cx="190957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607113" y="3210215"/>
            <a:ext cx="1133239" cy="369332"/>
          </a:xfrm>
          <a:prstGeom prst="rect">
            <a:avLst/>
          </a:prstGeom>
          <a:noFill/>
        </p:spPr>
        <p:txBody>
          <a:bodyPr wrap="square" rtlCol="0">
            <a:spAutoFit/>
          </a:bodyPr>
          <a:lstStyle/>
          <a:p>
            <a:r>
              <a:rPr lang="zh-CN" altLang="en-US" b="1">
                <a:solidFill>
                  <a:srgbClr val="0000FF"/>
                </a:solidFill>
              </a:rPr>
              <a:t>异步复位</a:t>
            </a:r>
          </a:p>
        </p:txBody>
      </p:sp>
      <p:sp>
        <p:nvSpPr>
          <p:cNvPr id="27" name="TextBox 26"/>
          <p:cNvSpPr txBox="1"/>
          <p:nvPr/>
        </p:nvSpPr>
        <p:spPr>
          <a:xfrm>
            <a:off x="6463097" y="3893295"/>
            <a:ext cx="1133239" cy="369332"/>
          </a:xfrm>
          <a:prstGeom prst="rect">
            <a:avLst/>
          </a:prstGeom>
          <a:noFill/>
        </p:spPr>
        <p:txBody>
          <a:bodyPr wrap="square" rtlCol="0">
            <a:spAutoFit/>
          </a:bodyPr>
          <a:lstStyle/>
          <a:p>
            <a:r>
              <a:rPr lang="zh-CN" altLang="en-US" b="1">
                <a:solidFill>
                  <a:srgbClr val="0000FF"/>
                </a:solidFill>
              </a:rPr>
              <a:t>同步加载</a:t>
            </a:r>
          </a:p>
        </p:txBody>
      </p:sp>
      <p:sp>
        <p:nvSpPr>
          <p:cNvPr id="29" name="TextBox 28"/>
          <p:cNvSpPr txBox="1"/>
          <p:nvPr/>
        </p:nvSpPr>
        <p:spPr>
          <a:xfrm>
            <a:off x="5454985" y="4149080"/>
            <a:ext cx="701191" cy="369332"/>
          </a:xfrm>
          <a:prstGeom prst="rect">
            <a:avLst/>
          </a:prstGeom>
          <a:noFill/>
        </p:spPr>
        <p:txBody>
          <a:bodyPr wrap="square" rtlCol="0">
            <a:spAutoFit/>
          </a:bodyPr>
          <a:lstStyle/>
          <a:p>
            <a:r>
              <a:rPr lang="zh-CN" altLang="en-US" b="1">
                <a:solidFill>
                  <a:srgbClr val="0000FF"/>
                </a:solidFill>
              </a:rPr>
              <a:t>计数</a:t>
            </a:r>
          </a:p>
        </p:txBody>
      </p:sp>
      <p:sp>
        <p:nvSpPr>
          <p:cNvPr id="30" name="TextBox 29"/>
          <p:cNvSpPr txBox="1"/>
          <p:nvPr/>
        </p:nvSpPr>
        <p:spPr>
          <a:xfrm>
            <a:off x="3448957" y="4900518"/>
            <a:ext cx="701191" cy="369332"/>
          </a:xfrm>
          <a:prstGeom prst="rect">
            <a:avLst/>
          </a:prstGeom>
          <a:noFill/>
        </p:spPr>
        <p:txBody>
          <a:bodyPr wrap="square" rtlCol="0">
            <a:spAutoFit/>
          </a:bodyPr>
          <a:lstStyle/>
          <a:p>
            <a:r>
              <a:rPr lang="zh-CN" altLang="en-US" b="1">
                <a:solidFill>
                  <a:srgbClr val="0000FF"/>
                </a:solidFill>
              </a:rPr>
              <a:t>输出</a:t>
            </a:r>
          </a:p>
        </p:txBody>
      </p:sp>
      <p:cxnSp>
        <p:nvCxnSpPr>
          <p:cNvPr id="31" name="直接连接符 30"/>
          <p:cNvCxnSpPr/>
          <p:nvPr/>
        </p:nvCxnSpPr>
        <p:spPr>
          <a:xfrm>
            <a:off x="1331640" y="4518412"/>
            <a:ext cx="316835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32" name="TextBox 31"/>
          <p:cNvSpPr txBox="1"/>
          <p:nvPr/>
        </p:nvSpPr>
        <p:spPr>
          <a:xfrm>
            <a:off x="4479458" y="4427820"/>
            <a:ext cx="2127656" cy="369332"/>
          </a:xfrm>
          <a:prstGeom prst="rect">
            <a:avLst/>
          </a:prstGeom>
          <a:noFill/>
        </p:spPr>
        <p:txBody>
          <a:bodyPr wrap="square" rtlCol="0">
            <a:spAutoFit/>
          </a:bodyPr>
          <a:lstStyle/>
          <a:p>
            <a:r>
              <a:rPr lang="zh-CN" altLang="en-US" b="1">
                <a:solidFill>
                  <a:srgbClr val="FF0000"/>
                </a:solidFill>
              </a:rPr>
              <a:t>对加载信号的设置</a:t>
            </a:r>
          </a:p>
        </p:txBody>
      </p:sp>
      <p:cxnSp>
        <p:nvCxnSpPr>
          <p:cNvPr id="33" name="直接连接符 32"/>
          <p:cNvCxnSpPr/>
          <p:nvPr/>
        </p:nvCxnSpPr>
        <p:spPr>
          <a:xfrm>
            <a:off x="1331640" y="2664000"/>
            <a:ext cx="1368152"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sp>
        <p:nvSpPr>
          <p:cNvPr id="2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29</a:t>
            </a:fld>
            <a:endParaRPr lang="zh-CN" altLang="en-US"/>
          </a:p>
        </p:txBody>
      </p:sp>
    </p:spTree>
    <p:extLst>
      <p:ext uri="{BB962C8B-B14F-4D97-AF65-F5344CB8AC3E}">
        <p14:creationId xmlns:p14="http://schemas.microsoft.com/office/powerpoint/2010/main" val="41081692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6">
                                            <p:txEl>
                                              <p:pRg st="0" end="0"/>
                                            </p:txEl>
                                          </p:spTgt>
                                        </p:tgtEl>
                                        <p:attrNameLst>
                                          <p:attrName>style.visibility</p:attrName>
                                        </p:attrNameLst>
                                      </p:cBhvr>
                                      <p:to>
                                        <p:strVal val="visible"/>
                                      </p:to>
                                    </p:set>
                                    <p:animEffect transition="in" filter="dissolve">
                                      <p:cBhvr>
                                        <p:cTn id="22" dur="500"/>
                                        <p:tgtEl>
                                          <p:spTgt spid="6">
                                            <p:txEl>
                                              <p:pRg st="0" end="0"/>
                                            </p:txEl>
                                          </p:spTgt>
                                        </p:tgtEl>
                                      </p:cBhvr>
                                    </p:animEffect>
                                  </p:childTnLst>
                                </p:cTn>
                              </p:par>
                            </p:childTnLst>
                          </p:cTn>
                        </p:par>
                        <p:par>
                          <p:cTn id="23" fill="hold">
                            <p:stCondLst>
                              <p:cond delay="500"/>
                            </p:stCondLst>
                            <p:childTnLst>
                              <p:par>
                                <p:cTn id="24" presetID="22" presetClass="entr" presetSubtype="8" fill="hold"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wipe(left)">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ipe(left)">
                                      <p:cBhvr>
                                        <p:cTn id="31" dur="500"/>
                                        <p:tgtEl>
                                          <p:spTgt spid="11"/>
                                        </p:tgtEl>
                                      </p:cBhvr>
                                    </p:animEffect>
                                  </p:childTnLst>
                                </p:cTn>
                              </p:par>
                            </p:childTnLst>
                          </p:cTn>
                        </p:par>
                        <p:par>
                          <p:cTn id="32" fill="hold">
                            <p:stCondLst>
                              <p:cond delay="500"/>
                            </p:stCondLst>
                            <p:childTnLst>
                              <p:par>
                                <p:cTn id="33" presetID="22" presetClass="entr" presetSubtype="8" fill="hold" nodeType="afterEffect">
                                  <p:stCondLst>
                                    <p:cond delay="0"/>
                                  </p:stCondLst>
                                  <p:childTnLst>
                                    <p:set>
                                      <p:cBhvr>
                                        <p:cTn id="34" dur="1" fill="hold">
                                          <p:stCondLst>
                                            <p:cond delay="0"/>
                                          </p:stCondLst>
                                        </p:cTn>
                                        <p:tgtEl>
                                          <p:spTgt spid="12"/>
                                        </p:tgtEl>
                                        <p:attrNameLst>
                                          <p:attrName>style.visibility</p:attrName>
                                        </p:attrNameLst>
                                      </p:cBhvr>
                                      <p:to>
                                        <p:strVal val="visible"/>
                                      </p:to>
                                    </p:set>
                                    <p:animEffect transition="in" filter="wipe(left)">
                                      <p:cBhvr>
                                        <p:cTn id="35" dur="5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6">
                                            <p:txEl>
                                              <p:pRg st="1" end="1"/>
                                            </p:txEl>
                                          </p:spTgt>
                                        </p:tgtEl>
                                        <p:attrNameLst>
                                          <p:attrName>style.visibility</p:attrName>
                                        </p:attrNameLst>
                                      </p:cBhvr>
                                      <p:to>
                                        <p:strVal val="visible"/>
                                      </p:to>
                                    </p:set>
                                    <p:animEffect transition="in" filter="dissolve">
                                      <p:cBhvr>
                                        <p:cTn id="40" dur="500"/>
                                        <p:tgtEl>
                                          <p:spTgt spid="6">
                                            <p:txEl>
                                              <p:pRg st="1" end="1"/>
                                            </p:txEl>
                                          </p:spTgt>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wipe(left)">
                                      <p:cBhvr>
                                        <p:cTn id="44" dur="500"/>
                                        <p:tgtEl>
                                          <p:spTgt spid="3"/>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wipe(left)">
                                      <p:cBhvr>
                                        <p:cTn id="49" dur="500"/>
                                        <p:tgtEl>
                                          <p:spTgt spid="33"/>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xit" presetSubtype="8" fill="hold" nodeType="clickEffect">
                                  <p:stCondLst>
                                    <p:cond delay="0"/>
                                  </p:stCondLst>
                                  <p:childTnLst>
                                    <p:animEffect transition="out" filter="wipe(left)">
                                      <p:cBhvr>
                                        <p:cTn id="53" dur="500"/>
                                        <p:tgtEl>
                                          <p:spTgt spid="9"/>
                                        </p:tgtEl>
                                      </p:cBhvr>
                                    </p:animEffect>
                                    <p:set>
                                      <p:cBhvr>
                                        <p:cTn id="54" dur="1" fill="hold">
                                          <p:stCondLst>
                                            <p:cond delay="499"/>
                                          </p:stCondLst>
                                        </p:cTn>
                                        <p:tgtEl>
                                          <p:spTgt spid="9"/>
                                        </p:tgtEl>
                                        <p:attrNameLst>
                                          <p:attrName>style.visibility</p:attrName>
                                        </p:attrNameLst>
                                      </p:cBhvr>
                                      <p:to>
                                        <p:strVal val="hidden"/>
                                      </p:to>
                                    </p:set>
                                  </p:childTnLst>
                                </p:cTn>
                              </p:par>
                              <p:par>
                                <p:cTn id="55" presetID="22" presetClass="exit" presetSubtype="8" fill="hold" nodeType="withEffect">
                                  <p:stCondLst>
                                    <p:cond delay="0"/>
                                  </p:stCondLst>
                                  <p:childTnLst>
                                    <p:animEffect transition="out" filter="wipe(left)">
                                      <p:cBhvr>
                                        <p:cTn id="56" dur="500"/>
                                        <p:tgtEl>
                                          <p:spTgt spid="11"/>
                                        </p:tgtEl>
                                      </p:cBhvr>
                                    </p:animEffect>
                                    <p:set>
                                      <p:cBhvr>
                                        <p:cTn id="57" dur="1" fill="hold">
                                          <p:stCondLst>
                                            <p:cond delay="499"/>
                                          </p:stCondLst>
                                        </p:cTn>
                                        <p:tgtEl>
                                          <p:spTgt spid="11"/>
                                        </p:tgtEl>
                                        <p:attrNameLst>
                                          <p:attrName>style.visibility</p:attrName>
                                        </p:attrNameLst>
                                      </p:cBhvr>
                                      <p:to>
                                        <p:strVal val="hidden"/>
                                      </p:to>
                                    </p:set>
                                  </p:childTnLst>
                                </p:cTn>
                              </p:par>
                              <p:par>
                                <p:cTn id="58" presetID="22" presetClass="exit" presetSubtype="8" fill="hold" nodeType="withEffect">
                                  <p:stCondLst>
                                    <p:cond delay="0"/>
                                  </p:stCondLst>
                                  <p:childTnLst>
                                    <p:animEffect transition="out" filter="wipe(left)">
                                      <p:cBhvr>
                                        <p:cTn id="59" dur="500"/>
                                        <p:tgtEl>
                                          <p:spTgt spid="12"/>
                                        </p:tgtEl>
                                      </p:cBhvr>
                                    </p:animEffect>
                                    <p:set>
                                      <p:cBhvr>
                                        <p:cTn id="60" dur="1" fill="hold">
                                          <p:stCondLst>
                                            <p:cond delay="499"/>
                                          </p:stCondLst>
                                        </p:cTn>
                                        <p:tgtEl>
                                          <p:spTgt spid="12"/>
                                        </p:tgtEl>
                                        <p:attrNameLst>
                                          <p:attrName>style.visibility</p:attrName>
                                        </p:attrNameLst>
                                      </p:cBhvr>
                                      <p:to>
                                        <p:strVal val="hidden"/>
                                      </p:to>
                                    </p:set>
                                  </p:childTnLst>
                                </p:cTn>
                              </p:par>
                              <p:par>
                                <p:cTn id="61" presetID="22" presetClass="exit" presetSubtype="8" fill="hold" nodeType="withEffect">
                                  <p:stCondLst>
                                    <p:cond delay="0"/>
                                  </p:stCondLst>
                                  <p:childTnLst>
                                    <p:animEffect transition="out" filter="wipe(left)">
                                      <p:cBhvr>
                                        <p:cTn id="62" dur="500"/>
                                        <p:tgtEl>
                                          <p:spTgt spid="3"/>
                                        </p:tgtEl>
                                      </p:cBhvr>
                                    </p:animEffect>
                                    <p:set>
                                      <p:cBhvr>
                                        <p:cTn id="63" dur="1" fill="hold">
                                          <p:stCondLst>
                                            <p:cond delay="499"/>
                                          </p:stCondLst>
                                        </p:cTn>
                                        <p:tgtEl>
                                          <p:spTgt spid="3"/>
                                        </p:tgtEl>
                                        <p:attrNameLst>
                                          <p:attrName>style.visibility</p:attrName>
                                        </p:attrNameLst>
                                      </p:cBhvr>
                                      <p:to>
                                        <p:strVal val="hidden"/>
                                      </p:to>
                                    </p:set>
                                  </p:childTnLst>
                                </p:cTn>
                              </p:par>
                              <p:par>
                                <p:cTn id="64" presetID="22" presetClass="exit" presetSubtype="8" fill="hold" nodeType="withEffect">
                                  <p:stCondLst>
                                    <p:cond delay="0"/>
                                  </p:stCondLst>
                                  <p:childTnLst>
                                    <p:animEffect transition="out" filter="wipe(left)">
                                      <p:cBhvr>
                                        <p:cTn id="65" dur="500"/>
                                        <p:tgtEl>
                                          <p:spTgt spid="33"/>
                                        </p:tgtEl>
                                      </p:cBhvr>
                                    </p:animEffect>
                                    <p:set>
                                      <p:cBhvr>
                                        <p:cTn id="66" dur="1" fill="hold">
                                          <p:stCondLst>
                                            <p:cond delay="499"/>
                                          </p:stCondLst>
                                        </p:cTn>
                                        <p:tgtEl>
                                          <p:spTgt spid="33"/>
                                        </p:tgtEl>
                                        <p:attrNameLst>
                                          <p:attrName>style.visibility</p:attrName>
                                        </p:attrNameLst>
                                      </p:cBhvr>
                                      <p:to>
                                        <p:strVal val="hidden"/>
                                      </p:to>
                                    </p:set>
                                  </p:childTnLst>
                                </p:cTn>
                              </p:par>
                            </p:childTnLst>
                          </p:cTn>
                        </p:par>
                        <p:par>
                          <p:cTn id="67" fill="hold">
                            <p:stCondLst>
                              <p:cond delay="500"/>
                            </p:stCondLst>
                            <p:childTnLst>
                              <p:par>
                                <p:cTn id="68" presetID="22" presetClass="entr" presetSubtype="8" fill="hold" nodeType="afterEffect">
                                  <p:stCondLst>
                                    <p:cond delay="0"/>
                                  </p:stCondLst>
                                  <p:childTnLst>
                                    <p:set>
                                      <p:cBhvr>
                                        <p:cTn id="69" dur="1" fill="hold">
                                          <p:stCondLst>
                                            <p:cond delay="0"/>
                                          </p:stCondLst>
                                        </p:cTn>
                                        <p:tgtEl>
                                          <p:spTgt spid="14"/>
                                        </p:tgtEl>
                                        <p:attrNameLst>
                                          <p:attrName>style.visibility</p:attrName>
                                        </p:attrNameLst>
                                      </p:cBhvr>
                                      <p:to>
                                        <p:strVal val="visible"/>
                                      </p:to>
                                    </p:set>
                                    <p:animEffect transition="in" filter="wipe(left)">
                                      <p:cBhvr>
                                        <p:cTn id="70" dur="500"/>
                                        <p:tgtEl>
                                          <p:spTgt spid="14"/>
                                        </p:tgtEl>
                                      </p:cBhvr>
                                    </p:animEffect>
                                  </p:childTnLst>
                                </p:cTn>
                              </p:par>
                            </p:childTnLst>
                          </p:cTn>
                        </p:par>
                        <p:par>
                          <p:cTn id="71" fill="hold">
                            <p:stCondLst>
                              <p:cond delay="1000"/>
                            </p:stCondLst>
                            <p:childTnLst>
                              <p:par>
                                <p:cTn id="72" presetID="22" presetClass="entr" presetSubtype="8" fill="hold" nodeType="afterEffect">
                                  <p:stCondLst>
                                    <p:cond delay="0"/>
                                  </p:stCondLst>
                                  <p:childTnLst>
                                    <p:set>
                                      <p:cBhvr>
                                        <p:cTn id="73" dur="1" fill="hold">
                                          <p:stCondLst>
                                            <p:cond delay="0"/>
                                          </p:stCondLst>
                                        </p:cTn>
                                        <p:tgtEl>
                                          <p:spTgt spid="16"/>
                                        </p:tgtEl>
                                        <p:attrNameLst>
                                          <p:attrName>style.visibility</p:attrName>
                                        </p:attrNameLst>
                                      </p:cBhvr>
                                      <p:to>
                                        <p:strVal val="visible"/>
                                      </p:to>
                                    </p:set>
                                    <p:animEffect transition="in" filter="wipe(left)">
                                      <p:cBhvr>
                                        <p:cTn id="74" dur="500"/>
                                        <p:tgtEl>
                                          <p:spTgt spid="16"/>
                                        </p:tgtEl>
                                      </p:cBhvr>
                                    </p:animEffect>
                                  </p:childTnLst>
                                </p:cTn>
                              </p:par>
                            </p:childTnLst>
                          </p:cTn>
                        </p:par>
                        <p:par>
                          <p:cTn id="75" fill="hold">
                            <p:stCondLst>
                              <p:cond delay="1500"/>
                            </p:stCondLst>
                            <p:childTnLst>
                              <p:par>
                                <p:cTn id="76" presetID="55" presetClass="entr" presetSubtype="0" fill="hold" grpId="0" nodeType="afterEffect">
                                  <p:stCondLst>
                                    <p:cond delay="0"/>
                                  </p:stCondLst>
                                  <p:childTnLst>
                                    <p:set>
                                      <p:cBhvr>
                                        <p:cTn id="77" dur="1" fill="hold">
                                          <p:stCondLst>
                                            <p:cond delay="0"/>
                                          </p:stCondLst>
                                        </p:cTn>
                                        <p:tgtEl>
                                          <p:spTgt spid="26"/>
                                        </p:tgtEl>
                                        <p:attrNameLst>
                                          <p:attrName>style.visibility</p:attrName>
                                        </p:attrNameLst>
                                      </p:cBhvr>
                                      <p:to>
                                        <p:strVal val="visible"/>
                                      </p:to>
                                    </p:set>
                                    <p:anim calcmode="lin" valueType="num">
                                      <p:cBhvr>
                                        <p:cTn id="78" dur="1000" fill="hold"/>
                                        <p:tgtEl>
                                          <p:spTgt spid="26"/>
                                        </p:tgtEl>
                                        <p:attrNameLst>
                                          <p:attrName>ppt_w</p:attrName>
                                        </p:attrNameLst>
                                      </p:cBhvr>
                                      <p:tavLst>
                                        <p:tav tm="0">
                                          <p:val>
                                            <p:strVal val="#ppt_w*0.70"/>
                                          </p:val>
                                        </p:tav>
                                        <p:tav tm="100000">
                                          <p:val>
                                            <p:strVal val="#ppt_w"/>
                                          </p:val>
                                        </p:tav>
                                      </p:tavLst>
                                    </p:anim>
                                    <p:anim calcmode="lin" valueType="num">
                                      <p:cBhvr>
                                        <p:cTn id="79" dur="1000" fill="hold"/>
                                        <p:tgtEl>
                                          <p:spTgt spid="26"/>
                                        </p:tgtEl>
                                        <p:attrNameLst>
                                          <p:attrName>ppt_h</p:attrName>
                                        </p:attrNameLst>
                                      </p:cBhvr>
                                      <p:tavLst>
                                        <p:tav tm="0">
                                          <p:val>
                                            <p:strVal val="#ppt_h"/>
                                          </p:val>
                                        </p:tav>
                                        <p:tav tm="100000">
                                          <p:val>
                                            <p:strVal val="#ppt_h"/>
                                          </p:val>
                                        </p:tav>
                                      </p:tavLst>
                                    </p:anim>
                                    <p:animEffect transition="in" filter="fade">
                                      <p:cBhvr>
                                        <p:cTn id="80" dur="1000"/>
                                        <p:tgtEl>
                                          <p:spTgt spid="26"/>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xit" presetSubtype="8" fill="hold" nodeType="clickEffect">
                                  <p:stCondLst>
                                    <p:cond delay="0"/>
                                  </p:stCondLst>
                                  <p:childTnLst>
                                    <p:animEffect transition="out" filter="wipe(left)">
                                      <p:cBhvr>
                                        <p:cTn id="84" dur="500"/>
                                        <p:tgtEl>
                                          <p:spTgt spid="14"/>
                                        </p:tgtEl>
                                      </p:cBhvr>
                                    </p:animEffect>
                                    <p:set>
                                      <p:cBhvr>
                                        <p:cTn id="85" dur="1" fill="hold">
                                          <p:stCondLst>
                                            <p:cond delay="499"/>
                                          </p:stCondLst>
                                        </p:cTn>
                                        <p:tgtEl>
                                          <p:spTgt spid="14"/>
                                        </p:tgtEl>
                                        <p:attrNameLst>
                                          <p:attrName>style.visibility</p:attrName>
                                        </p:attrNameLst>
                                      </p:cBhvr>
                                      <p:to>
                                        <p:strVal val="hidden"/>
                                      </p:to>
                                    </p:set>
                                  </p:childTnLst>
                                </p:cTn>
                              </p:par>
                              <p:par>
                                <p:cTn id="86" presetID="22" presetClass="exit" presetSubtype="8" fill="hold" nodeType="withEffect">
                                  <p:stCondLst>
                                    <p:cond delay="0"/>
                                  </p:stCondLst>
                                  <p:childTnLst>
                                    <p:animEffect transition="out" filter="wipe(left)">
                                      <p:cBhvr>
                                        <p:cTn id="87" dur="500"/>
                                        <p:tgtEl>
                                          <p:spTgt spid="16"/>
                                        </p:tgtEl>
                                      </p:cBhvr>
                                    </p:animEffect>
                                    <p:set>
                                      <p:cBhvr>
                                        <p:cTn id="88" dur="1" fill="hold">
                                          <p:stCondLst>
                                            <p:cond delay="499"/>
                                          </p:stCondLst>
                                        </p:cTn>
                                        <p:tgtEl>
                                          <p:spTgt spid="16"/>
                                        </p:tgtEl>
                                        <p:attrNameLst>
                                          <p:attrName>style.visibility</p:attrName>
                                        </p:attrNameLst>
                                      </p:cBhvr>
                                      <p:to>
                                        <p:strVal val="hidden"/>
                                      </p:to>
                                    </p:set>
                                  </p:childTnLst>
                                </p:cTn>
                              </p:par>
                              <p:par>
                                <p:cTn id="89" presetID="10" presetClass="exit" presetSubtype="0" fill="hold" grpId="1" nodeType="withEffect">
                                  <p:stCondLst>
                                    <p:cond delay="0"/>
                                  </p:stCondLst>
                                  <p:childTnLst>
                                    <p:animEffect transition="out" filter="fade">
                                      <p:cBhvr>
                                        <p:cTn id="90" dur="500"/>
                                        <p:tgtEl>
                                          <p:spTgt spid="26"/>
                                        </p:tgtEl>
                                      </p:cBhvr>
                                    </p:animEffect>
                                    <p:set>
                                      <p:cBhvr>
                                        <p:cTn id="91" dur="1" fill="hold">
                                          <p:stCondLst>
                                            <p:cond delay="499"/>
                                          </p:stCondLst>
                                        </p:cTn>
                                        <p:tgtEl>
                                          <p:spTgt spid="26"/>
                                        </p:tgtEl>
                                        <p:attrNameLst>
                                          <p:attrName>style.visibility</p:attrName>
                                        </p:attrNameLst>
                                      </p:cBhvr>
                                      <p:to>
                                        <p:strVal val="hidden"/>
                                      </p:to>
                                    </p:set>
                                  </p:childTnLst>
                                </p:cTn>
                              </p:par>
                            </p:childTnLst>
                          </p:cTn>
                        </p:par>
                        <p:par>
                          <p:cTn id="92" fill="hold">
                            <p:stCondLst>
                              <p:cond delay="500"/>
                            </p:stCondLst>
                            <p:childTnLst>
                              <p:par>
                                <p:cTn id="93" presetID="22" presetClass="entr" presetSubtype="8" fill="hold" nodeType="afterEffect">
                                  <p:stCondLst>
                                    <p:cond delay="0"/>
                                  </p:stCondLst>
                                  <p:childTnLst>
                                    <p:set>
                                      <p:cBhvr>
                                        <p:cTn id="94" dur="1" fill="hold">
                                          <p:stCondLst>
                                            <p:cond delay="0"/>
                                          </p:stCondLst>
                                        </p:cTn>
                                        <p:tgtEl>
                                          <p:spTgt spid="18"/>
                                        </p:tgtEl>
                                        <p:attrNameLst>
                                          <p:attrName>style.visibility</p:attrName>
                                        </p:attrNameLst>
                                      </p:cBhvr>
                                      <p:to>
                                        <p:strVal val="visible"/>
                                      </p:to>
                                    </p:set>
                                    <p:animEffect transition="in" filter="wipe(left)">
                                      <p:cBhvr>
                                        <p:cTn id="95" dur="500"/>
                                        <p:tgtEl>
                                          <p:spTgt spid="18"/>
                                        </p:tgtEl>
                                      </p:cBhvr>
                                    </p:animEffect>
                                  </p:childTnLst>
                                </p:cTn>
                              </p:par>
                            </p:childTnLst>
                          </p:cTn>
                        </p:par>
                        <p:par>
                          <p:cTn id="96" fill="hold">
                            <p:stCondLst>
                              <p:cond delay="1000"/>
                            </p:stCondLst>
                            <p:childTnLst>
                              <p:par>
                                <p:cTn id="97" presetID="55" presetClass="entr" presetSubtype="0" fill="hold" grpId="0" nodeType="afterEffect">
                                  <p:stCondLst>
                                    <p:cond delay="0"/>
                                  </p:stCondLst>
                                  <p:childTnLst>
                                    <p:set>
                                      <p:cBhvr>
                                        <p:cTn id="98" dur="1" fill="hold">
                                          <p:stCondLst>
                                            <p:cond delay="0"/>
                                          </p:stCondLst>
                                        </p:cTn>
                                        <p:tgtEl>
                                          <p:spTgt spid="27"/>
                                        </p:tgtEl>
                                        <p:attrNameLst>
                                          <p:attrName>style.visibility</p:attrName>
                                        </p:attrNameLst>
                                      </p:cBhvr>
                                      <p:to>
                                        <p:strVal val="visible"/>
                                      </p:to>
                                    </p:set>
                                    <p:anim calcmode="lin" valueType="num">
                                      <p:cBhvr>
                                        <p:cTn id="99" dur="1000" fill="hold"/>
                                        <p:tgtEl>
                                          <p:spTgt spid="27"/>
                                        </p:tgtEl>
                                        <p:attrNameLst>
                                          <p:attrName>ppt_w</p:attrName>
                                        </p:attrNameLst>
                                      </p:cBhvr>
                                      <p:tavLst>
                                        <p:tav tm="0">
                                          <p:val>
                                            <p:strVal val="#ppt_w*0.70"/>
                                          </p:val>
                                        </p:tav>
                                        <p:tav tm="100000">
                                          <p:val>
                                            <p:strVal val="#ppt_w"/>
                                          </p:val>
                                        </p:tav>
                                      </p:tavLst>
                                    </p:anim>
                                    <p:anim calcmode="lin" valueType="num">
                                      <p:cBhvr>
                                        <p:cTn id="100" dur="1000" fill="hold"/>
                                        <p:tgtEl>
                                          <p:spTgt spid="27"/>
                                        </p:tgtEl>
                                        <p:attrNameLst>
                                          <p:attrName>ppt_h</p:attrName>
                                        </p:attrNameLst>
                                      </p:cBhvr>
                                      <p:tavLst>
                                        <p:tav tm="0">
                                          <p:val>
                                            <p:strVal val="#ppt_h"/>
                                          </p:val>
                                        </p:tav>
                                        <p:tav tm="100000">
                                          <p:val>
                                            <p:strVal val="#ppt_h"/>
                                          </p:val>
                                        </p:tav>
                                      </p:tavLst>
                                    </p:anim>
                                    <p:animEffect transition="in" filter="fade">
                                      <p:cBhvr>
                                        <p:cTn id="101" dur="1000"/>
                                        <p:tgtEl>
                                          <p:spTgt spid="27"/>
                                        </p:tgtEl>
                                      </p:cBhvr>
                                    </p:animEffect>
                                  </p:childTnLst>
                                </p:cTn>
                              </p:par>
                            </p:childTnLst>
                          </p:cTn>
                        </p:par>
                        <p:par>
                          <p:cTn id="102" fill="hold">
                            <p:stCondLst>
                              <p:cond delay="2000"/>
                            </p:stCondLst>
                            <p:childTnLst>
                              <p:par>
                                <p:cTn id="103" presetID="22" presetClass="entr" presetSubtype="8" fill="hold" nodeType="afterEffect">
                                  <p:stCondLst>
                                    <p:cond delay="0"/>
                                  </p:stCondLst>
                                  <p:childTnLst>
                                    <p:set>
                                      <p:cBhvr>
                                        <p:cTn id="104" dur="1" fill="hold">
                                          <p:stCondLst>
                                            <p:cond delay="0"/>
                                          </p:stCondLst>
                                        </p:cTn>
                                        <p:tgtEl>
                                          <p:spTgt spid="31"/>
                                        </p:tgtEl>
                                        <p:attrNameLst>
                                          <p:attrName>style.visibility</p:attrName>
                                        </p:attrNameLst>
                                      </p:cBhvr>
                                      <p:to>
                                        <p:strVal val="visible"/>
                                      </p:to>
                                    </p:set>
                                    <p:animEffect transition="in" filter="wipe(left)">
                                      <p:cBhvr>
                                        <p:cTn id="105" dur="500"/>
                                        <p:tgtEl>
                                          <p:spTgt spid="31"/>
                                        </p:tgtEl>
                                      </p:cBhvr>
                                    </p:animEffect>
                                  </p:childTnLst>
                                </p:cTn>
                              </p:par>
                            </p:childTnLst>
                          </p:cTn>
                        </p:par>
                        <p:par>
                          <p:cTn id="106" fill="hold">
                            <p:stCondLst>
                              <p:cond delay="2500"/>
                            </p:stCondLst>
                            <p:childTnLst>
                              <p:par>
                                <p:cTn id="107" presetID="55" presetClass="entr" presetSubtype="0" fill="hold" grpId="0" nodeType="afterEffect">
                                  <p:stCondLst>
                                    <p:cond delay="0"/>
                                  </p:stCondLst>
                                  <p:childTnLst>
                                    <p:set>
                                      <p:cBhvr>
                                        <p:cTn id="108" dur="1" fill="hold">
                                          <p:stCondLst>
                                            <p:cond delay="0"/>
                                          </p:stCondLst>
                                        </p:cTn>
                                        <p:tgtEl>
                                          <p:spTgt spid="32"/>
                                        </p:tgtEl>
                                        <p:attrNameLst>
                                          <p:attrName>style.visibility</p:attrName>
                                        </p:attrNameLst>
                                      </p:cBhvr>
                                      <p:to>
                                        <p:strVal val="visible"/>
                                      </p:to>
                                    </p:set>
                                    <p:anim calcmode="lin" valueType="num">
                                      <p:cBhvr>
                                        <p:cTn id="109" dur="1000" fill="hold"/>
                                        <p:tgtEl>
                                          <p:spTgt spid="32"/>
                                        </p:tgtEl>
                                        <p:attrNameLst>
                                          <p:attrName>ppt_w</p:attrName>
                                        </p:attrNameLst>
                                      </p:cBhvr>
                                      <p:tavLst>
                                        <p:tav tm="0">
                                          <p:val>
                                            <p:strVal val="#ppt_w*0.70"/>
                                          </p:val>
                                        </p:tav>
                                        <p:tav tm="100000">
                                          <p:val>
                                            <p:strVal val="#ppt_w"/>
                                          </p:val>
                                        </p:tav>
                                      </p:tavLst>
                                    </p:anim>
                                    <p:anim calcmode="lin" valueType="num">
                                      <p:cBhvr>
                                        <p:cTn id="110" dur="1000" fill="hold"/>
                                        <p:tgtEl>
                                          <p:spTgt spid="32"/>
                                        </p:tgtEl>
                                        <p:attrNameLst>
                                          <p:attrName>ppt_h</p:attrName>
                                        </p:attrNameLst>
                                      </p:cBhvr>
                                      <p:tavLst>
                                        <p:tav tm="0">
                                          <p:val>
                                            <p:strVal val="#ppt_h"/>
                                          </p:val>
                                        </p:tav>
                                        <p:tav tm="100000">
                                          <p:val>
                                            <p:strVal val="#ppt_h"/>
                                          </p:val>
                                        </p:tav>
                                      </p:tavLst>
                                    </p:anim>
                                    <p:animEffect transition="in" filter="fade">
                                      <p:cBhvr>
                                        <p:cTn id="111" dur="1000"/>
                                        <p:tgtEl>
                                          <p:spTgt spid="32"/>
                                        </p:tgtEl>
                                      </p:cBhvr>
                                    </p:animEffect>
                                  </p:childTnLst>
                                </p:cTn>
                              </p:par>
                            </p:childTnLst>
                          </p:cTn>
                        </p:par>
                      </p:childTnLst>
                    </p:cTn>
                  </p:par>
                  <p:par>
                    <p:cTn id="112" fill="hold">
                      <p:stCondLst>
                        <p:cond delay="indefinite"/>
                      </p:stCondLst>
                      <p:childTnLst>
                        <p:par>
                          <p:cTn id="113" fill="hold">
                            <p:stCondLst>
                              <p:cond delay="0"/>
                            </p:stCondLst>
                            <p:childTnLst>
                              <p:par>
                                <p:cTn id="114" presetID="22" presetClass="exit" presetSubtype="8" fill="hold" nodeType="clickEffect">
                                  <p:stCondLst>
                                    <p:cond delay="0"/>
                                  </p:stCondLst>
                                  <p:childTnLst>
                                    <p:animEffect transition="out" filter="wipe(left)">
                                      <p:cBhvr>
                                        <p:cTn id="115" dur="500"/>
                                        <p:tgtEl>
                                          <p:spTgt spid="18"/>
                                        </p:tgtEl>
                                      </p:cBhvr>
                                    </p:animEffect>
                                    <p:set>
                                      <p:cBhvr>
                                        <p:cTn id="116" dur="1" fill="hold">
                                          <p:stCondLst>
                                            <p:cond delay="499"/>
                                          </p:stCondLst>
                                        </p:cTn>
                                        <p:tgtEl>
                                          <p:spTgt spid="18"/>
                                        </p:tgtEl>
                                        <p:attrNameLst>
                                          <p:attrName>style.visibility</p:attrName>
                                        </p:attrNameLst>
                                      </p:cBhvr>
                                      <p:to>
                                        <p:strVal val="hidden"/>
                                      </p:to>
                                    </p:set>
                                  </p:childTnLst>
                                </p:cTn>
                              </p:par>
                              <p:par>
                                <p:cTn id="117" presetID="10" presetClass="exit" presetSubtype="0" fill="hold" grpId="1" nodeType="withEffect">
                                  <p:stCondLst>
                                    <p:cond delay="0"/>
                                  </p:stCondLst>
                                  <p:childTnLst>
                                    <p:animEffect transition="out" filter="fade">
                                      <p:cBhvr>
                                        <p:cTn id="118" dur="500"/>
                                        <p:tgtEl>
                                          <p:spTgt spid="27"/>
                                        </p:tgtEl>
                                      </p:cBhvr>
                                    </p:animEffect>
                                    <p:set>
                                      <p:cBhvr>
                                        <p:cTn id="119" dur="1" fill="hold">
                                          <p:stCondLst>
                                            <p:cond delay="499"/>
                                          </p:stCondLst>
                                        </p:cTn>
                                        <p:tgtEl>
                                          <p:spTgt spid="27"/>
                                        </p:tgtEl>
                                        <p:attrNameLst>
                                          <p:attrName>style.visibility</p:attrName>
                                        </p:attrNameLst>
                                      </p:cBhvr>
                                      <p:to>
                                        <p:strVal val="hidden"/>
                                      </p:to>
                                    </p:set>
                                  </p:childTnLst>
                                </p:cTn>
                              </p:par>
                              <p:par>
                                <p:cTn id="120" presetID="22" presetClass="exit" presetSubtype="8" fill="hold" nodeType="withEffect">
                                  <p:stCondLst>
                                    <p:cond delay="0"/>
                                  </p:stCondLst>
                                  <p:childTnLst>
                                    <p:animEffect transition="out" filter="wipe(left)">
                                      <p:cBhvr>
                                        <p:cTn id="121" dur="500"/>
                                        <p:tgtEl>
                                          <p:spTgt spid="31"/>
                                        </p:tgtEl>
                                      </p:cBhvr>
                                    </p:animEffect>
                                    <p:set>
                                      <p:cBhvr>
                                        <p:cTn id="122" dur="1" fill="hold">
                                          <p:stCondLst>
                                            <p:cond delay="499"/>
                                          </p:stCondLst>
                                        </p:cTn>
                                        <p:tgtEl>
                                          <p:spTgt spid="31"/>
                                        </p:tgtEl>
                                        <p:attrNameLst>
                                          <p:attrName>style.visibility</p:attrName>
                                        </p:attrNameLst>
                                      </p:cBhvr>
                                      <p:to>
                                        <p:strVal val="hidden"/>
                                      </p:to>
                                    </p:set>
                                  </p:childTnLst>
                                </p:cTn>
                              </p:par>
                              <p:par>
                                <p:cTn id="123" presetID="10" presetClass="exit" presetSubtype="0" fill="hold" grpId="1" nodeType="withEffect">
                                  <p:stCondLst>
                                    <p:cond delay="0"/>
                                  </p:stCondLst>
                                  <p:childTnLst>
                                    <p:animEffect transition="out" filter="fade">
                                      <p:cBhvr>
                                        <p:cTn id="124" dur="500"/>
                                        <p:tgtEl>
                                          <p:spTgt spid="32"/>
                                        </p:tgtEl>
                                      </p:cBhvr>
                                    </p:animEffect>
                                    <p:set>
                                      <p:cBhvr>
                                        <p:cTn id="125" dur="1" fill="hold">
                                          <p:stCondLst>
                                            <p:cond delay="499"/>
                                          </p:stCondLst>
                                        </p:cTn>
                                        <p:tgtEl>
                                          <p:spTgt spid="32"/>
                                        </p:tgtEl>
                                        <p:attrNameLst>
                                          <p:attrName>style.visibility</p:attrName>
                                        </p:attrNameLst>
                                      </p:cBhvr>
                                      <p:to>
                                        <p:strVal val="hidden"/>
                                      </p:to>
                                    </p:set>
                                  </p:childTnLst>
                                </p:cTn>
                              </p:par>
                            </p:childTnLst>
                          </p:cTn>
                        </p:par>
                        <p:par>
                          <p:cTn id="126" fill="hold">
                            <p:stCondLst>
                              <p:cond delay="500"/>
                            </p:stCondLst>
                            <p:childTnLst>
                              <p:par>
                                <p:cTn id="127" presetID="22" presetClass="entr" presetSubtype="8" fill="hold" nodeType="afterEffect">
                                  <p:stCondLst>
                                    <p:cond delay="0"/>
                                  </p:stCondLst>
                                  <p:childTnLst>
                                    <p:set>
                                      <p:cBhvr>
                                        <p:cTn id="128" dur="1" fill="hold">
                                          <p:stCondLst>
                                            <p:cond delay="0"/>
                                          </p:stCondLst>
                                        </p:cTn>
                                        <p:tgtEl>
                                          <p:spTgt spid="21"/>
                                        </p:tgtEl>
                                        <p:attrNameLst>
                                          <p:attrName>style.visibility</p:attrName>
                                        </p:attrNameLst>
                                      </p:cBhvr>
                                      <p:to>
                                        <p:strVal val="visible"/>
                                      </p:to>
                                    </p:set>
                                    <p:animEffect transition="in" filter="wipe(left)">
                                      <p:cBhvr>
                                        <p:cTn id="129" dur="500"/>
                                        <p:tgtEl>
                                          <p:spTgt spid="21"/>
                                        </p:tgtEl>
                                      </p:cBhvr>
                                    </p:animEffect>
                                  </p:childTnLst>
                                </p:cTn>
                              </p:par>
                            </p:childTnLst>
                          </p:cTn>
                        </p:par>
                        <p:par>
                          <p:cTn id="130" fill="hold">
                            <p:stCondLst>
                              <p:cond delay="1000"/>
                            </p:stCondLst>
                            <p:childTnLst>
                              <p:par>
                                <p:cTn id="131" presetID="55" presetClass="entr" presetSubtype="0" fill="hold" grpId="0" nodeType="afterEffect">
                                  <p:stCondLst>
                                    <p:cond delay="0"/>
                                  </p:stCondLst>
                                  <p:childTnLst>
                                    <p:set>
                                      <p:cBhvr>
                                        <p:cTn id="132" dur="1" fill="hold">
                                          <p:stCondLst>
                                            <p:cond delay="0"/>
                                          </p:stCondLst>
                                        </p:cTn>
                                        <p:tgtEl>
                                          <p:spTgt spid="29"/>
                                        </p:tgtEl>
                                        <p:attrNameLst>
                                          <p:attrName>style.visibility</p:attrName>
                                        </p:attrNameLst>
                                      </p:cBhvr>
                                      <p:to>
                                        <p:strVal val="visible"/>
                                      </p:to>
                                    </p:set>
                                    <p:anim calcmode="lin" valueType="num">
                                      <p:cBhvr>
                                        <p:cTn id="133" dur="1000" fill="hold"/>
                                        <p:tgtEl>
                                          <p:spTgt spid="29"/>
                                        </p:tgtEl>
                                        <p:attrNameLst>
                                          <p:attrName>ppt_w</p:attrName>
                                        </p:attrNameLst>
                                      </p:cBhvr>
                                      <p:tavLst>
                                        <p:tav tm="0">
                                          <p:val>
                                            <p:strVal val="#ppt_w*0.70"/>
                                          </p:val>
                                        </p:tav>
                                        <p:tav tm="100000">
                                          <p:val>
                                            <p:strVal val="#ppt_w"/>
                                          </p:val>
                                        </p:tav>
                                      </p:tavLst>
                                    </p:anim>
                                    <p:anim calcmode="lin" valueType="num">
                                      <p:cBhvr>
                                        <p:cTn id="134" dur="1000" fill="hold"/>
                                        <p:tgtEl>
                                          <p:spTgt spid="29"/>
                                        </p:tgtEl>
                                        <p:attrNameLst>
                                          <p:attrName>ppt_h</p:attrName>
                                        </p:attrNameLst>
                                      </p:cBhvr>
                                      <p:tavLst>
                                        <p:tav tm="0">
                                          <p:val>
                                            <p:strVal val="#ppt_h"/>
                                          </p:val>
                                        </p:tav>
                                        <p:tav tm="100000">
                                          <p:val>
                                            <p:strVal val="#ppt_h"/>
                                          </p:val>
                                        </p:tav>
                                      </p:tavLst>
                                    </p:anim>
                                    <p:animEffect transition="in" filter="fade">
                                      <p:cBhvr>
                                        <p:cTn id="135" dur="1000"/>
                                        <p:tgtEl>
                                          <p:spTgt spid="29"/>
                                        </p:tgtEl>
                                      </p:cBhvr>
                                    </p:animEffect>
                                  </p:childTnLst>
                                </p:cTn>
                              </p:par>
                            </p:childTnLst>
                          </p:cTn>
                        </p:par>
                        <p:par>
                          <p:cTn id="136" fill="hold">
                            <p:stCondLst>
                              <p:cond delay="2000"/>
                            </p:stCondLst>
                            <p:childTnLst>
                              <p:par>
                                <p:cTn id="137" presetID="22" presetClass="entr" presetSubtype="8" fill="hold" nodeType="afterEffect">
                                  <p:stCondLst>
                                    <p:cond delay="0"/>
                                  </p:stCondLst>
                                  <p:childTnLst>
                                    <p:set>
                                      <p:cBhvr>
                                        <p:cTn id="138" dur="1" fill="hold">
                                          <p:stCondLst>
                                            <p:cond delay="0"/>
                                          </p:stCondLst>
                                        </p:cTn>
                                        <p:tgtEl>
                                          <p:spTgt spid="23"/>
                                        </p:tgtEl>
                                        <p:attrNameLst>
                                          <p:attrName>style.visibility</p:attrName>
                                        </p:attrNameLst>
                                      </p:cBhvr>
                                      <p:to>
                                        <p:strVal val="visible"/>
                                      </p:to>
                                    </p:set>
                                    <p:animEffect transition="in" filter="wipe(left)">
                                      <p:cBhvr>
                                        <p:cTn id="139" dur="500"/>
                                        <p:tgtEl>
                                          <p:spTgt spid="23"/>
                                        </p:tgtEl>
                                      </p:cBhvr>
                                    </p:animEffect>
                                  </p:childTnLst>
                                </p:cTn>
                              </p:par>
                            </p:childTnLst>
                          </p:cTn>
                        </p:par>
                        <p:par>
                          <p:cTn id="140" fill="hold">
                            <p:stCondLst>
                              <p:cond delay="2500"/>
                            </p:stCondLst>
                            <p:childTnLst>
                              <p:par>
                                <p:cTn id="141" presetID="55" presetClass="entr" presetSubtype="0" fill="hold" grpId="0" nodeType="afterEffect">
                                  <p:stCondLst>
                                    <p:cond delay="0"/>
                                  </p:stCondLst>
                                  <p:childTnLst>
                                    <p:set>
                                      <p:cBhvr>
                                        <p:cTn id="142" dur="1" fill="hold">
                                          <p:stCondLst>
                                            <p:cond delay="0"/>
                                          </p:stCondLst>
                                        </p:cTn>
                                        <p:tgtEl>
                                          <p:spTgt spid="30"/>
                                        </p:tgtEl>
                                        <p:attrNameLst>
                                          <p:attrName>style.visibility</p:attrName>
                                        </p:attrNameLst>
                                      </p:cBhvr>
                                      <p:to>
                                        <p:strVal val="visible"/>
                                      </p:to>
                                    </p:set>
                                    <p:anim calcmode="lin" valueType="num">
                                      <p:cBhvr>
                                        <p:cTn id="143" dur="1000" fill="hold"/>
                                        <p:tgtEl>
                                          <p:spTgt spid="30"/>
                                        </p:tgtEl>
                                        <p:attrNameLst>
                                          <p:attrName>ppt_w</p:attrName>
                                        </p:attrNameLst>
                                      </p:cBhvr>
                                      <p:tavLst>
                                        <p:tav tm="0">
                                          <p:val>
                                            <p:strVal val="#ppt_w*0.70"/>
                                          </p:val>
                                        </p:tav>
                                        <p:tav tm="100000">
                                          <p:val>
                                            <p:strVal val="#ppt_w"/>
                                          </p:val>
                                        </p:tav>
                                      </p:tavLst>
                                    </p:anim>
                                    <p:anim calcmode="lin" valueType="num">
                                      <p:cBhvr>
                                        <p:cTn id="144" dur="1000" fill="hold"/>
                                        <p:tgtEl>
                                          <p:spTgt spid="30"/>
                                        </p:tgtEl>
                                        <p:attrNameLst>
                                          <p:attrName>ppt_h</p:attrName>
                                        </p:attrNameLst>
                                      </p:cBhvr>
                                      <p:tavLst>
                                        <p:tav tm="0">
                                          <p:val>
                                            <p:strVal val="#ppt_h"/>
                                          </p:val>
                                        </p:tav>
                                        <p:tav tm="100000">
                                          <p:val>
                                            <p:strVal val="#ppt_h"/>
                                          </p:val>
                                        </p:tav>
                                      </p:tavLst>
                                    </p:anim>
                                    <p:animEffect transition="in" filter="fade">
                                      <p:cBhvr>
                                        <p:cTn id="145" dur="10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2" grpId="0" animBg="1"/>
      <p:bldP spid="26" grpId="0"/>
      <p:bldP spid="26" grpId="1"/>
      <p:bldP spid="27" grpId="0"/>
      <p:bldP spid="27" grpId="1"/>
      <p:bldP spid="29" grpId="0"/>
      <p:bldP spid="30" grpId="0"/>
      <p:bldP spid="32" grpId="0"/>
      <p:bldP spid="32" grpId="1"/>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1115617" y="260648"/>
            <a:ext cx="7704856"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a:t>
            </a:r>
            <a:r>
              <a:rPr kumimoji="1" lang="zh-CN" altLang="en-US" sz="2400" b="1">
                <a:solidFill>
                  <a:srgbClr val="F79646">
                    <a:lumMod val="50000"/>
                  </a:srgbClr>
                </a:solidFill>
                <a:latin typeface="Times New Roman" pitchFamily="18" charset="0"/>
                <a:cs typeface="Times New Roman" pitchFamily="18" charset="0"/>
              </a:rPr>
              <a:t>：基本</a:t>
            </a:r>
            <a:r>
              <a:rPr kumimoji="1" lang="en-US" altLang="zh-CN" sz="2400" b="1">
                <a:solidFill>
                  <a:srgbClr val="F79646">
                    <a:lumMod val="50000"/>
                  </a:srgbClr>
                </a:solidFill>
                <a:latin typeface="Times New Roman" pitchFamily="18" charset="0"/>
                <a:cs typeface="Times New Roman" pitchFamily="18" charset="0"/>
              </a:rPr>
              <a:t>D</a:t>
            </a:r>
            <a:r>
              <a:rPr kumimoji="1" lang="zh-CN" altLang="en-US" sz="2400" b="1">
                <a:solidFill>
                  <a:srgbClr val="F79646">
                    <a:lumMod val="50000"/>
                  </a:srgbClr>
                </a:solidFill>
                <a:latin typeface="Times New Roman" pitchFamily="18" charset="0"/>
                <a:cs typeface="Times New Roman" pitchFamily="18" charset="0"/>
              </a:rPr>
              <a:t>触发器</a:t>
            </a:r>
            <a:r>
              <a:rPr kumimoji="1" lang="en-US" altLang="zh-CN" sz="2200" b="1">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436131" y="908720"/>
            <a:ext cx="7240325" cy="224676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DFF1 (CLK, D,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input CLK, D;</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a:solidFill>
                  <a:schemeClr val="tx1"/>
                </a:solidFill>
                <a:latin typeface="Times New Roman" pitchFamily="18" charset="0"/>
                <a:cs typeface="Times New Roman" pitchFamily="18" charset="0"/>
              </a:rPr>
              <a:t>always @ (</a:t>
            </a:r>
            <a:r>
              <a:rPr kumimoji="1" lang="en-US" altLang="zh-CN" sz="2000" b="1" err="1">
                <a:solidFill>
                  <a:schemeClr val="tx1"/>
                </a:solidFill>
                <a:latin typeface="Times New Roman" pitchFamily="18" charset="0"/>
                <a:cs typeface="Times New Roman" pitchFamily="18" charset="0"/>
              </a:rPr>
              <a:t>posedge</a:t>
            </a:r>
            <a:r>
              <a:rPr kumimoji="1" lang="en-US" altLang="zh-CN" sz="2000" b="1">
                <a:solidFill>
                  <a:schemeClr val="tx1"/>
                </a:solidFill>
                <a:latin typeface="Times New Roman" pitchFamily="18" charset="0"/>
                <a:cs typeface="Times New Roman" pitchFamily="18" charset="0"/>
              </a:rPr>
              <a:t>  CLK)</a:t>
            </a:r>
            <a:r>
              <a:rPr kumimoji="1" lang="en-US" altLang="zh-CN" sz="2000" b="1">
                <a:solidFill>
                  <a:srgbClr val="000000"/>
                </a:solidFill>
                <a:latin typeface="Times New Roman" pitchFamily="18" charset="0"/>
                <a:cs typeface="Times New Roman" pitchFamily="18" charset="0"/>
              </a:rPr>
              <a:t>	</a:t>
            </a:r>
            <a:r>
              <a:rPr kumimoji="1" lang="en-US" altLang="zh-CN" sz="2000" b="1">
                <a:solidFill>
                  <a:schemeClr val="accent6">
                    <a:lumMod val="50000"/>
                  </a:schemeClr>
                </a:solidFill>
                <a:latin typeface="Times New Roman" pitchFamily="18" charset="0"/>
                <a:cs typeface="Times New Roman" pitchFamily="18" charset="0"/>
              </a:rPr>
              <a:t> //CLK</a:t>
            </a:r>
            <a:r>
              <a:rPr kumimoji="1" lang="zh-CN" altLang="en-US" sz="2000" b="1">
                <a:solidFill>
                  <a:schemeClr val="accent6">
                    <a:lumMod val="50000"/>
                  </a:schemeClr>
                </a:solidFill>
                <a:latin typeface="Times New Roman" pitchFamily="18" charset="0"/>
                <a:cs typeface="Times New Roman" pitchFamily="18" charset="0"/>
              </a:rPr>
              <a:t>上升沿启动</a:t>
            </a:r>
            <a:endParaRPr kumimoji="1" lang="en-US" altLang="zh-CN" sz="2000" b="1">
              <a:solidFill>
                <a:srgbClr val="000000"/>
              </a:solidFill>
              <a:latin typeface="Times New Roman" pitchFamily="18" charset="0"/>
              <a:cs typeface="Times New Roman" pitchFamily="18" charset="0"/>
            </a:endParaRPr>
          </a:p>
          <a:p>
            <a:pPr eaLnBrk="0" hangingPunct="0"/>
            <a:r>
              <a:rPr kumimoji="1" lang="en-US" altLang="zh-CN" sz="2000" b="1">
                <a:solidFill>
                  <a:srgbClr val="000000"/>
                </a:solidFill>
                <a:latin typeface="Times New Roman" pitchFamily="18" charset="0"/>
                <a:cs typeface="Times New Roman" pitchFamily="18" charset="0"/>
              </a:rPr>
              <a:t>	   Q&lt;=D;		</a:t>
            </a:r>
            <a:r>
              <a:rPr kumimoji="1" lang="en-US" altLang="zh-CN" sz="2000" b="1">
                <a:solidFill>
                  <a:schemeClr val="accent6">
                    <a:lumMod val="50000"/>
                  </a:schemeClr>
                </a:solidFill>
                <a:latin typeface="Times New Roman" pitchFamily="18" charset="0"/>
                <a:cs typeface="Times New Roman" pitchFamily="18" charset="0"/>
              </a:rPr>
              <a:t>//CLK</a:t>
            </a:r>
            <a:r>
              <a:rPr kumimoji="1" lang="zh-CN" altLang="en-US" sz="2000" b="1">
                <a:solidFill>
                  <a:schemeClr val="accent6">
                    <a:lumMod val="50000"/>
                  </a:schemeClr>
                </a:solidFill>
                <a:latin typeface="Times New Roman" pitchFamily="18" charset="0"/>
                <a:cs typeface="Times New Roman" pitchFamily="18" charset="0"/>
              </a:rPr>
              <a:t>有上升沿时，</a:t>
            </a:r>
            <a:r>
              <a:rPr kumimoji="1" lang="en-US" altLang="zh-CN" sz="2000" b="1">
                <a:solidFill>
                  <a:schemeClr val="accent6">
                    <a:lumMod val="50000"/>
                  </a:schemeClr>
                </a:solidFill>
                <a:latin typeface="Times New Roman" pitchFamily="18" charset="0"/>
                <a:cs typeface="Times New Roman" pitchFamily="18" charset="0"/>
              </a:rPr>
              <a:t>D</a:t>
            </a:r>
            <a:r>
              <a:rPr kumimoji="1" lang="zh-CN" altLang="en-US" sz="2000" b="1">
                <a:solidFill>
                  <a:schemeClr val="accent6">
                    <a:lumMod val="50000"/>
                  </a:schemeClr>
                </a:solidFill>
                <a:latin typeface="Times New Roman" pitchFamily="18" charset="0"/>
                <a:cs typeface="Times New Roman" pitchFamily="18" charset="0"/>
              </a:rPr>
              <a:t>被锁入</a:t>
            </a:r>
            <a:r>
              <a:rPr kumimoji="1" lang="en-US" altLang="zh-CN" sz="2000" b="1">
                <a:solidFill>
                  <a:schemeClr val="accent6">
                    <a:lumMod val="50000"/>
                  </a:schemeClr>
                </a:solidFill>
                <a:latin typeface="Times New Roman" pitchFamily="18" charset="0"/>
                <a:cs typeface="Times New Roman" pitchFamily="18" charset="0"/>
              </a:rPr>
              <a:t>Q</a:t>
            </a:r>
            <a:endParaRPr kumimoji="1" lang="en-US" altLang="zh-CN" sz="2000" b="1">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16" name="矩形 6"/>
          <p:cNvSpPr>
            <a:spLocks noChangeArrowheads="1"/>
          </p:cNvSpPr>
          <p:nvPr/>
        </p:nvSpPr>
        <p:spPr bwMode="auto">
          <a:xfrm>
            <a:off x="1259633" y="3356992"/>
            <a:ext cx="7560840" cy="3272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itchFamily="2" charset="2"/>
              <a:buChar char="Ø"/>
            </a:pPr>
            <a:r>
              <a:rPr lang="zh-CN" altLang="en-US" sz="2200" b="1">
                <a:latin typeface="Times New Roman" pitchFamily="18" charset="0"/>
                <a:cs typeface="Times New Roman" pitchFamily="18" charset="0"/>
              </a:rPr>
              <a:t>时序电路通常都由</a:t>
            </a:r>
            <a:r>
              <a:rPr lang="zh-CN" altLang="en-US" sz="2200" b="1">
                <a:solidFill>
                  <a:srgbClr val="0000FF"/>
                </a:solidFill>
                <a:latin typeface="Times New Roman" pitchFamily="18" charset="0"/>
                <a:cs typeface="Times New Roman" pitchFamily="18" charset="0"/>
              </a:rPr>
              <a:t>过程语句</a:t>
            </a:r>
            <a:r>
              <a:rPr lang="zh-CN" altLang="en-US" sz="2200" b="1">
                <a:latin typeface="Times New Roman" pitchFamily="18" charset="0"/>
                <a:cs typeface="Times New Roman" pitchFamily="18" charset="0"/>
              </a:rPr>
              <a:t>来描述。</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200" b="1">
                <a:latin typeface="Times New Roman" pitchFamily="18" charset="0"/>
                <a:cs typeface="Times New Roman" pitchFamily="18" charset="0"/>
              </a:rPr>
              <a:t>敏感信号表中的逻辑表述</a:t>
            </a:r>
            <a:r>
              <a:rPr lang="en-US" altLang="zh-CN" sz="2200" b="1" err="1">
                <a:solidFill>
                  <a:srgbClr val="FF0000"/>
                </a:solidFill>
                <a:latin typeface="Times New Roman" pitchFamily="18" charset="0"/>
                <a:cs typeface="Times New Roman" pitchFamily="18" charset="0"/>
              </a:rPr>
              <a:t>posedge</a:t>
            </a:r>
            <a:r>
              <a:rPr lang="en-US" altLang="zh-CN" sz="2200" b="1">
                <a:solidFill>
                  <a:srgbClr val="FF0000"/>
                </a:solidFill>
                <a:latin typeface="Times New Roman" pitchFamily="18" charset="0"/>
                <a:cs typeface="Times New Roman" pitchFamily="18" charset="0"/>
              </a:rPr>
              <a:t> CLK</a:t>
            </a:r>
            <a:r>
              <a:rPr lang="zh-CN" altLang="en-US" sz="2200" b="1">
                <a:latin typeface="Times New Roman" pitchFamily="18" charset="0"/>
                <a:cs typeface="Times New Roman" pitchFamily="18" charset="0"/>
              </a:rPr>
              <a:t>是时钟边沿检测函数，也可看成是对时钟信号</a:t>
            </a:r>
            <a:r>
              <a:rPr lang="en-US" altLang="zh-CN" sz="2200" b="1">
                <a:latin typeface="Times New Roman" pitchFamily="18" charset="0"/>
                <a:cs typeface="Times New Roman" pitchFamily="18" charset="0"/>
              </a:rPr>
              <a:t>CLK</a:t>
            </a:r>
            <a:r>
              <a:rPr lang="zh-CN" altLang="en-US" sz="2200" b="1">
                <a:latin typeface="Times New Roman" pitchFamily="18" charset="0"/>
                <a:cs typeface="Times New Roman" pitchFamily="18" charset="0"/>
              </a:rPr>
              <a:t>的上升沿敏感的敏感变量或敏感表述：</a:t>
            </a:r>
            <a:r>
              <a:rPr lang="zh-CN" altLang="en-US" sz="2200" b="1">
                <a:solidFill>
                  <a:srgbClr val="0000FF"/>
                </a:solidFill>
                <a:latin typeface="Times New Roman" pitchFamily="18" charset="0"/>
                <a:cs typeface="Times New Roman" pitchFamily="18" charset="0"/>
              </a:rPr>
              <a:t>当输入信号</a:t>
            </a:r>
            <a:r>
              <a:rPr lang="en-US" altLang="zh-CN" sz="2200" b="1">
                <a:solidFill>
                  <a:srgbClr val="0000FF"/>
                </a:solidFill>
                <a:latin typeface="Times New Roman" pitchFamily="18" charset="0"/>
                <a:cs typeface="Times New Roman" pitchFamily="18" charset="0"/>
              </a:rPr>
              <a:t>CLK</a:t>
            </a:r>
            <a:r>
              <a:rPr lang="zh-CN" altLang="en-US" sz="2200" b="1">
                <a:solidFill>
                  <a:srgbClr val="0000FF"/>
                </a:solidFill>
                <a:latin typeface="Times New Roman" pitchFamily="18" charset="0"/>
                <a:cs typeface="Times New Roman" pitchFamily="18" charset="0"/>
              </a:rPr>
              <a:t>出现一个上升沿时，敏感信号</a:t>
            </a:r>
            <a:r>
              <a:rPr lang="en-US" altLang="zh-CN" sz="2200" b="1" err="1">
                <a:solidFill>
                  <a:srgbClr val="0000FF"/>
                </a:solidFill>
                <a:latin typeface="Times New Roman" pitchFamily="18" charset="0"/>
                <a:cs typeface="Times New Roman" pitchFamily="18" charset="0"/>
              </a:rPr>
              <a:t>posedge</a:t>
            </a:r>
            <a:r>
              <a:rPr lang="en-US" altLang="zh-CN" sz="2200" b="1">
                <a:solidFill>
                  <a:srgbClr val="0000FF"/>
                </a:solidFill>
                <a:latin typeface="Times New Roman" pitchFamily="18" charset="0"/>
                <a:cs typeface="Times New Roman" pitchFamily="18" charset="0"/>
              </a:rPr>
              <a:t> CLK</a:t>
            </a:r>
            <a:r>
              <a:rPr lang="zh-CN" altLang="en-US" sz="2200" b="1">
                <a:solidFill>
                  <a:srgbClr val="0000FF"/>
                </a:solidFill>
                <a:latin typeface="Times New Roman" pitchFamily="18" charset="0"/>
                <a:cs typeface="Times New Roman" pitchFamily="18" charset="0"/>
              </a:rPr>
              <a:t>将启动过程语句</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200" b="1">
                <a:latin typeface="Times New Roman" pitchFamily="18" charset="0"/>
                <a:cs typeface="Times New Roman" pitchFamily="18" charset="0"/>
              </a:rPr>
              <a:t>凡是</a:t>
            </a:r>
            <a:r>
              <a:rPr lang="zh-CN" altLang="en-US" sz="2200" b="1">
                <a:solidFill>
                  <a:srgbClr val="FF0000"/>
                </a:solidFill>
                <a:latin typeface="Times New Roman" pitchFamily="18" charset="0"/>
                <a:cs typeface="Times New Roman" pitchFamily="18" charset="0"/>
              </a:rPr>
              <a:t>边沿触发性质</a:t>
            </a:r>
            <a:r>
              <a:rPr lang="zh-CN" altLang="en-US" sz="2200" b="1">
                <a:latin typeface="Times New Roman" pitchFamily="18" charset="0"/>
                <a:cs typeface="Times New Roman" pitchFamily="18" charset="0"/>
              </a:rPr>
              <a:t>的时序元件，必须使用</a:t>
            </a:r>
            <a:r>
              <a:rPr lang="zh-CN" altLang="en-US" sz="2200" b="1">
                <a:solidFill>
                  <a:srgbClr val="FF0000"/>
                </a:solidFill>
                <a:latin typeface="Times New Roman" pitchFamily="18" charset="0"/>
                <a:cs typeface="Times New Roman" pitchFamily="18" charset="0"/>
              </a:rPr>
              <a:t>边沿敏感表述</a:t>
            </a:r>
            <a:r>
              <a:rPr lang="zh-CN" altLang="en-US" sz="2200" b="1">
                <a:latin typeface="Times New Roman" pitchFamily="18" charset="0"/>
                <a:cs typeface="Times New Roman" pitchFamily="18" charset="0"/>
              </a:rPr>
              <a:t>如“</a:t>
            </a:r>
            <a:r>
              <a:rPr lang="en-US" altLang="zh-CN" sz="2200" b="1" err="1">
                <a:latin typeface="Times New Roman" pitchFamily="18" charset="0"/>
                <a:cs typeface="Times New Roman" pitchFamily="18" charset="0"/>
              </a:rPr>
              <a:t>posedge</a:t>
            </a:r>
            <a:r>
              <a:rPr lang="en-US" altLang="zh-CN" sz="2200" b="1">
                <a:latin typeface="Times New Roman" pitchFamily="18" charset="0"/>
                <a:cs typeface="Times New Roman" pitchFamily="18" charset="0"/>
              </a:rPr>
              <a:t> CLK</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en-US" altLang="zh-CN" sz="2200" b="1" err="1">
                <a:solidFill>
                  <a:srgbClr val="FF0000"/>
                </a:solidFill>
                <a:latin typeface="Times New Roman" pitchFamily="18" charset="0"/>
                <a:cs typeface="Times New Roman" pitchFamily="18" charset="0"/>
              </a:rPr>
              <a:t>negedge</a:t>
            </a:r>
            <a:r>
              <a:rPr lang="en-US" altLang="zh-CN" sz="2200" b="1">
                <a:solidFill>
                  <a:srgbClr val="FF0000"/>
                </a:solidFill>
                <a:latin typeface="Times New Roman" pitchFamily="18" charset="0"/>
                <a:cs typeface="Times New Roman" pitchFamily="18" charset="0"/>
              </a:rPr>
              <a:t> CLK</a:t>
            </a:r>
            <a:r>
              <a:rPr lang="zh-CN" altLang="en-US" sz="2200" b="1">
                <a:latin typeface="Times New Roman" pitchFamily="18" charset="0"/>
                <a:cs typeface="Times New Roman" pitchFamily="18" charset="0"/>
              </a:rPr>
              <a:t>是时钟</a:t>
            </a:r>
            <a:r>
              <a:rPr lang="zh-CN" altLang="en-US" sz="2200" b="1">
                <a:solidFill>
                  <a:srgbClr val="0000FF"/>
                </a:solidFill>
                <a:latin typeface="Times New Roman" pitchFamily="18" charset="0"/>
                <a:cs typeface="Times New Roman" pitchFamily="18" charset="0"/>
              </a:rPr>
              <a:t>下降沿</a:t>
            </a:r>
            <a:r>
              <a:rPr lang="zh-CN" altLang="en-US" sz="2200" b="1">
                <a:latin typeface="Times New Roman" pitchFamily="18" charset="0"/>
                <a:cs typeface="Times New Roman" pitchFamily="18" charset="0"/>
              </a:rPr>
              <a:t>敏感的表述。</a:t>
            </a:r>
          </a:p>
        </p:txBody>
      </p:sp>
      <p:cxnSp>
        <p:nvCxnSpPr>
          <p:cNvPr id="3" name="直接连接符 2"/>
          <p:cNvCxnSpPr/>
          <p:nvPr/>
        </p:nvCxnSpPr>
        <p:spPr>
          <a:xfrm>
            <a:off x="2411760" y="2492896"/>
            <a:ext cx="2808312"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a:off x="3563889" y="2564904"/>
            <a:ext cx="16561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a:t>
            </a:fld>
            <a:endParaRPr lang="zh-CN" altLang="en-US"/>
          </a:p>
        </p:txBody>
      </p:sp>
    </p:spTree>
    <p:extLst>
      <p:ext uri="{BB962C8B-B14F-4D97-AF65-F5344CB8AC3E}">
        <p14:creationId xmlns:p14="http://schemas.microsoft.com/office/powerpoint/2010/main" val="302046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wipe(left)">
                                      <p:cBhvr>
                                        <p:cTn id="15" dur="500"/>
                                        <p:tgtEl>
                                          <p:spTgt spid="3"/>
                                        </p:tgtEl>
                                      </p:cBhvr>
                                    </p:animEffect>
                                  </p:childTnLst>
                                </p:cTn>
                              </p:par>
                            </p:childTnLst>
                          </p:cTn>
                        </p:par>
                        <p:par>
                          <p:cTn id="16" fill="hold">
                            <p:stCondLst>
                              <p:cond delay="500"/>
                            </p:stCondLst>
                            <p:childTnLst>
                              <p:par>
                                <p:cTn id="17" presetID="9" presetClass="entr" presetSubtype="0" fill="hold" nodeType="afterEffect">
                                  <p:stCondLst>
                                    <p:cond delay="0"/>
                                  </p:stCondLst>
                                  <p:childTnLst>
                                    <p:set>
                                      <p:cBhvr>
                                        <p:cTn id="18" dur="1" fill="hold">
                                          <p:stCondLst>
                                            <p:cond delay="0"/>
                                          </p:stCondLst>
                                        </p:cTn>
                                        <p:tgtEl>
                                          <p:spTgt spid="16">
                                            <p:txEl>
                                              <p:pRg st="0" end="0"/>
                                            </p:txEl>
                                          </p:spTgt>
                                        </p:tgtEl>
                                        <p:attrNameLst>
                                          <p:attrName>style.visibility</p:attrName>
                                        </p:attrNameLst>
                                      </p:cBhvr>
                                      <p:to>
                                        <p:strVal val="visible"/>
                                      </p:to>
                                    </p:set>
                                    <p:animEffect transition="in" filter="dissolve">
                                      <p:cBhvr>
                                        <p:cTn id="19" dur="500"/>
                                        <p:tgtEl>
                                          <p:spTgt spid="16">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ntr" presetSubtype="8" fill="hold"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wipe(left)">
                                      <p:cBhvr>
                                        <p:cTn id="24" dur="500"/>
                                        <p:tgtEl>
                                          <p:spTgt spid="8"/>
                                        </p:tgtEl>
                                      </p:cBhvr>
                                    </p:animEffect>
                                  </p:childTnLst>
                                </p:cTn>
                              </p:par>
                            </p:childTnLst>
                          </p:cTn>
                        </p:par>
                        <p:par>
                          <p:cTn id="25" fill="hold">
                            <p:stCondLst>
                              <p:cond delay="500"/>
                            </p:stCondLst>
                            <p:childTnLst>
                              <p:par>
                                <p:cTn id="26" presetID="9" presetClass="entr" presetSubtype="0" fill="hold" nodeType="afterEffect">
                                  <p:stCondLst>
                                    <p:cond delay="0"/>
                                  </p:stCondLst>
                                  <p:childTnLst>
                                    <p:set>
                                      <p:cBhvr>
                                        <p:cTn id="27" dur="1" fill="hold">
                                          <p:stCondLst>
                                            <p:cond delay="0"/>
                                          </p:stCondLst>
                                        </p:cTn>
                                        <p:tgtEl>
                                          <p:spTgt spid="16">
                                            <p:txEl>
                                              <p:pRg st="1" end="1"/>
                                            </p:txEl>
                                          </p:spTgt>
                                        </p:tgtEl>
                                        <p:attrNameLst>
                                          <p:attrName>style.visibility</p:attrName>
                                        </p:attrNameLst>
                                      </p:cBhvr>
                                      <p:to>
                                        <p:strVal val="visible"/>
                                      </p:to>
                                    </p:set>
                                    <p:animEffect transition="in" filter="dissolve">
                                      <p:cBhvr>
                                        <p:cTn id="28" dur="500"/>
                                        <p:tgtEl>
                                          <p:spTgt spid="16">
                                            <p:txEl>
                                              <p:pRg st="1" end="1"/>
                                            </p:txEl>
                                          </p:spTgt>
                                        </p:tgtEl>
                                      </p:cBhvr>
                                    </p:animEffect>
                                  </p:childTnLst>
                                </p:cTn>
                              </p:par>
                            </p:childTnLst>
                          </p:cTn>
                        </p:par>
                        <p:par>
                          <p:cTn id="29" fill="hold">
                            <p:stCondLst>
                              <p:cond delay="1000"/>
                            </p:stCondLst>
                            <p:childTnLst>
                              <p:par>
                                <p:cTn id="30" presetID="9" presetClass="entr" presetSubtype="0" fill="hold" nodeType="afterEffect">
                                  <p:stCondLst>
                                    <p:cond delay="0"/>
                                  </p:stCondLst>
                                  <p:childTnLst>
                                    <p:set>
                                      <p:cBhvr>
                                        <p:cTn id="31" dur="1" fill="hold">
                                          <p:stCondLst>
                                            <p:cond delay="0"/>
                                          </p:stCondLst>
                                        </p:cTn>
                                        <p:tgtEl>
                                          <p:spTgt spid="16">
                                            <p:txEl>
                                              <p:pRg st="2" end="2"/>
                                            </p:txEl>
                                          </p:spTgt>
                                        </p:tgtEl>
                                        <p:attrNameLst>
                                          <p:attrName>style.visibility</p:attrName>
                                        </p:attrNameLst>
                                      </p:cBhvr>
                                      <p:to>
                                        <p:strVal val="visible"/>
                                      </p:to>
                                    </p:set>
                                    <p:animEffect transition="in" filter="dissolve">
                                      <p:cBhvr>
                                        <p:cTn id="32" dur="500"/>
                                        <p:tgtEl>
                                          <p:spTgt spid="16">
                                            <p:txEl>
                                              <p:pRg st="2" end="2"/>
                                            </p:txEl>
                                          </p:spTgt>
                                        </p:tgtEl>
                                      </p:cBhvr>
                                    </p:animEffect>
                                  </p:childTnLst>
                                </p:cTn>
                              </p:par>
                            </p:childTnLst>
                          </p:cTn>
                        </p:par>
                        <p:par>
                          <p:cTn id="33" fill="hold">
                            <p:stCondLst>
                              <p:cond delay="1500"/>
                            </p:stCondLst>
                            <p:childTnLst>
                              <p:par>
                                <p:cTn id="34" presetID="9" presetClass="entr" presetSubtype="0" fill="hold" nodeType="afterEffect">
                                  <p:stCondLst>
                                    <p:cond delay="0"/>
                                  </p:stCondLst>
                                  <p:childTnLst>
                                    <p:set>
                                      <p:cBhvr>
                                        <p:cTn id="35" dur="1" fill="hold">
                                          <p:stCondLst>
                                            <p:cond delay="0"/>
                                          </p:stCondLst>
                                        </p:cTn>
                                        <p:tgtEl>
                                          <p:spTgt spid="16">
                                            <p:txEl>
                                              <p:pRg st="3" end="3"/>
                                            </p:txEl>
                                          </p:spTgt>
                                        </p:tgtEl>
                                        <p:attrNameLst>
                                          <p:attrName>style.visibility</p:attrName>
                                        </p:attrNameLst>
                                      </p:cBhvr>
                                      <p:to>
                                        <p:strVal val="visible"/>
                                      </p:to>
                                    </p:set>
                                    <p:animEffect transition="in" filter="dissolve">
                                      <p:cBhvr>
                                        <p:cTn id="36"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pic>
        <p:nvPicPr>
          <p:cNvPr id="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20582"/>
          <a:stretch/>
        </p:blipFill>
        <p:spPr bwMode="auto">
          <a:xfrm>
            <a:off x="1043608" y="2055611"/>
            <a:ext cx="7745774" cy="1317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a:spLocks noChangeArrowheads="1"/>
          </p:cNvSpPr>
          <p:nvPr/>
        </p:nvSpPr>
        <p:spPr bwMode="auto">
          <a:xfrm>
            <a:off x="1043608" y="3900649"/>
            <a:ext cx="7632848" cy="24806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由于</a:t>
            </a:r>
            <a:r>
              <a:rPr lang="en-US" altLang="zh-CN" sz="2200" b="1">
                <a:latin typeface="Times New Roman" pitchFamily="18" charset="0"/>
                <a:cs typeface="Times New Roman" pitchFamily="18" charset="0"/>
              </a:rPr>
              <a:t>LD</a:t>
            </a:r>
            <a:r>
              <a:rPr lang="zh-CN" altLang="en-US" sz="2200" b="1">
                <a:latin typeface="Times New Roman" pitchFamily="18" charset="0"/>
                <a:cs typeface="Times New Roman" pitchFamily="18" charset="0"/>
              </a:rPr>
              <a:t>是</a:t>
            </a:r>
            <a:r>
              <a:rPr lang="zh-CN" altLang="en-US" sz="2200" b="1">
                <a:solidFill>
                  <a:srgbClr val="FF0000"/>
                </a:solidFill>
                <a:latin typeface="Times New Roman" pitchFamily="18" charset="0"/>
                <a:cs typeface="Times New Roman" pitchFamily="18" charset="0"/>
              </a:rPr>
              <a:t>同步信号</a:t>
            </a:r>
            <a:r>
              <a:rPr lang="zh-CN" altLang="en-US" sz="2200" b="1">
                <a:latin typeface="Times New Roman" pitchFamily="18" charset="0"/>
                <a:cs typeface="Times New Roman" pitchFamily="18" charset="0"/>
              </a:rPr>
              <a:t>，当</a:t>
            </a:r>
            <a:r>
              <a:rPr lang="en-US" altLang="zh-CN" sz="2200" b="1">
                <a:latin typeface="Times New Roman" pitchFamily="18" charset="0"/>
                <a:cs typeface="Times New Roman" pitchFamily="18" charset="0"/>
              </a:rPr>
              <a:t>Q1=1111</a:t>
            </a:r>
            <a:r>
              <a:rPr lang="zh-CN" altLang="en-US" sz="2200" b="1">
                <a:latin typeface="Times New Roman" pitchFamily="18" charset="0"/>
                <a:cs typeface="Times New Roman" pitchFamily="18" charset="0"/>
              </a:rPr>
              <a:t>时，</a:t>
            </a:r>
            <a:r>
              <a:rPr lang="en-US" altLang="zh-CN" sz="2200" b="1">
                <a:latin typeface="Times New Roman" pitchFamily="18" charset="0"/>
                <a:cs typeface="Times New Roman" pitchFamily="18" charset="0"/>
              </a:rPr>
              <a:t>LD=1</a:t>
            </a:r>
            <a:r>
              <a:rPr lang="zh-CN" altLang="en-US" sz="2200" b="1">
                <a:latin typeface="Times New Roman" pitchFamily="18" charset="0"/>
                <a:cs typeface="Times New Roman" pitchFamily="18" charset="0"/>
              </a:rPr>
              <a:t>，等到下一个时钟上升沿才执行</a:t>
            </a:r>
            <a:r>
              <a:rPr kumimoji="1" lang="en-US" altLang="zh-CN" sz="2200" b="1">
                <a:latin typeface="Times New Roman" pitchFamily="18" charset="0"/>
                <a:cs typeface="Times New Roman" pitchFamily="18" charset="0"/>
              </a:rPr>
              <a:t>Q1&lt;=D</a:t>
            </a:r>
            <a:r>
              <a:rPr kumimoji="1" lang="zh-CN" altLang="en-US" sz="2200" b="1">
                <a:latin typeface="Times New Roman" pitchFamily="18" charset="0"/>
                <a:cs typeface="Times New Roman" pitchFamily="18" charset="0"/>
              </a:rPr>
              <a:t>，</a:t>
            </a:r>
            <a:r>
              <a:rPr kumimoji="1" lang="en-US" altLang="zh-CN" sz="2200" b="1">
                <a:latin typeface="Times New Roman" pitchFamily="18" charset="0"/>
                <a:cs typeface="Times New Roman" pitchFamily="18" charset="0"/>
              </a:rPr>
              <a:t>FULL&lt;=1</a:t>
            </a:r>
            <a:r>
              <a:rPr lang="zh-CN" altLang="en-US" sz="2200" b="1">
                <a:latin typeface="Times New Roman" pitchFamily="18" charset="0"/>
                <a:cs typeface="Times New Roman" pitchFamily="18" charset="0"/>
              </a:rPr>
              <a:t>，即</a:t>
            </a:r>
            <a:r>
              <a:rPr lang="en-US" altLang="zh-CN" sz="2200" b="1">
                <a:latin typeface="Times New Roman" pitchFamily="18" charset="0"/>
                <a:cs typeface="Times New Roman" pitchFamily="18" charset="0"/>
              </a:rPr>
              <a:t>Q</a:t>
            </a:r>
            <a:r>
              <a:rPr lang="zh-CN" altLang="en-US" sz="2200" b="1">
                <a:latin typeface="Times New Roman" pitchFamily="18" charset="0"/>
                <a:cs typeface="Times New Roman" pitchFamily="18" charset="0"/>
              </a:rPr>
              <a:t>重装载初值</a:t>
            </a:r>
            <a:r>
              <a:rPr lang="en-US" altLang="zh-CN" sz="2200" b="1">
                <a:latin typeface="Times New Roman" pitchFamily="18" charset="0"/>
                <a:cs typeface="Times New Roman" pitchFamily="18" charset="0"/>
              </a:rPr>
              <a:t>9</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预置数是</a:t>
            </a:r>
            <a:r>
              <a:rPr lang="en-US" altLang="zh-CN" sz="2200" b="1">
                <a:latin typeface="Times New Roman" pitchFamily="18" charset="0"/>
                <a:cs typeface="Times New Roman" pitchFamily="18" charset="0"/>
              </a:rPr>
              <a:t>9</a:t>
            </a:r>
            <a:r>
              <a:rPr lang="zh-CN" altLang="en-US" sz="2200" b="1">
                <a:latin typeface="Times New Roman" pitchFamily="18" charset="0"/>
                <a:cs typeface="Times New Roman" pitchFamily="18" charset="0"/>
              </a:rPr>
              <a:t>时，分频比（计数模）为</a:t>
            </a:r>
            <a:r>
              <a:rPr lang="en-US" altLang="zh-CN" sz="2200" b="1">
                <a:latin typeface="Times New Roman" pitchFamily="18" charset="0"/>
                <a:cs typeface="Times New Roman" pitchFamily="18" charset="0"/>
              </a:rPr>
              <a:t>7</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9~F</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每一计数周期都有两个毛刺脉冲，毛刺极有可能对计数器产生不良后果，比如可能会提前预置数据，这就要看此毛刺的宽度是否足够宽。</a:t>
            </a:r>
            <a:endParaRPr lang="en-US" altLang="zh-CN" sz="2200" b="1">
              <a:latin typeface="Times New Roman" pitchFamily="18" charset="0"/>
              <a:cs typeface="Times New Roman" pitchFamily="18" charset="0"/>
            </a:endParaRPr>
          </a:p>
        </p:txBody>
      </p:sp>
      <p:sp>
        <p:nvSpPr>
          <p:cNvPr id="10" name="Rectangle 3"/>
          <p:cNvSpPr>
            <a:spLocks noChangeArrowheads="1"/>
          </p:cNvSpPr>
          <p:nvPr/>
        </p:nvSpPr>
        <p:spPr bwMode="auto">
          <a:xfrm>
            <a:off x="3779912" y="3382710"/>
            <a:ext cx="1512168" cy="406330"/>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仿真波形</a:t>
            </a:r>
          </a:p>
        </p:txBody>
      </p:sp>
      <p:sp>
        <p:nvSpPr>
          <p:cNvPr id="2" name="矩形 1"/>
          <p:cNvSpPr/>
          <p:nvPr/>
        </p:nvSpPr>
        <p:spPr>
          <a:xfrm>
            <a:off x="4680000" y="2055611"/>
            <a:ext cx="162000" cy="1317524"/>
          </a:xfrm>
          <a:prstGeom prst="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42048" y="2055611"/>
            <a:ext cx="162000" cy="131752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979712" y="656824"/>
            <a:ext cx="2952328" cy="1188000"/>
          </a:xfrm>
          <a:prstGeom prst="wedgeRoundRectCallout">
            <a:avLst>
              <a:gd name="adj1" fmla="val 36760"/>
              <a:gd name="adj2" fmla="val 67738"/>
              <a:gd name="adj3" fmla="val 16667"/>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前一个时钟周期，</a:t>
            </a:r>
            <a:r>
              <a:rPr lang="en-US" altLang="zh-CN" sz="2000" b="1">
                <a:solidFill>
                  <a:schemeClr val="tx1"/>
                </a:solidFill>
                <a:latin typeface="Times New Roman" panose="02020603050405020304" pitchFamily="18" charset="0"/>
                <a:cs typeface="Times New Roman" panose="02020603050405020304" pitchFamily="18" charset="0"/>
              </a:rPr>
              <a:t>LD=1</a:t>
            </a:r>
            <a:r>
              <a:rPr lang="zh-CN" altLang="en-US" sz="2000" b="1">
                <a:solidFill>
                  <a:schemeClr val="tx1"/>
                </a:solidFill>
                <a:latin typeface="Times New Roman" panose="02020603050405020304" pitchFamily="18" charset="0"/>
                <a:cs typeface="Times New Roman" panose="02020603050405020304" pitchFamily="18" charset="0"/>
              </a:rPr>
              <a:t>但不加载，</a:t>
            </a:r>
            <a:r>
              <a:rPr lang="en-US" altLang="zh-CN" sz="2000" b="1">
                <a:solidFill>
                  <a:schemeClr val="tx1"/>
                </a:solidFill>
                <a:latin typeface="Times New Roman" panose="02020603050405020304" pitchFamily="18" charset="0"/>
                <a:cs typeface="Times New Roman" panose="02020603050405020304" pitchFamily="18" charset="0"/>
              </a:rPr>
              <a:t>PM=0</a:t>
            </a:r>
            <a:r>
              <a:rPr lang="zh-CN" altLang="en-US" sz="2000" b="1">
                <a:solidFill>
                  <a:schemeClr val="tx1"/>
                </a:solidFill>
                <a:latin typeface="Times New Roman" panose="02020603050405020304" pitchFamily="18" charset="0"/>
                <a:cs typeface="Times New Roman" panose="02020603050405020304" pitchFamily="18" charset="0"/>
              </a:rPr>
              <a:t>，输出</a:t>
            </a:r>
            <a:r>
              <a:rPr lang="en-US" altLang="zh-CN" sz="2000" b="1">
                <a:solidFill>
                  <a:schemeClr val="tx1"/>
                </a:solidFill>
                <a:latin typeface="Times New Roman" panose="02020603050405020304" pitchFamily="18" charset="0"/>
                <a:cs typeface="Times New Roman" panose="02020603050405020304" pitchFamily="18" charset="0"/>
              </a:rPr>
              <a:t>DOUT=F</a:t>
            </a:r>
            <a:endParaRPr lang="zh-CN" altLang="en-US" sz="2000" b="1">
              <a:solidFill>
                <a:schemeClr val="tx1"/>
              </a:solidFill>
              <a:latin typeface="Times New Roman" panose="02020603050405020304" pitchFamily="18" charset="0"/>
              <a:cs typeface="Times New Roman" panose="02020603050405020304" pitchFamily="18" charset="0"/>
            </a:endParaRPr>
          </a:p>
        </p:txBody>
      </p:sp>
      <p:sp>
        <p:nvSpPr>
          <p:cNvPr id="12" name="圆角矩形标注 11"/>
          <p:cNvSpPr/>
          <p:nvPr/>
        </p:nvSpPr>
        <p:spPr>
          <a:xfrm>
            <a:off x="5076056" y="656824"/>
            <a:ext cx="2376264" cy="1188000"/>
          </a:xfrm>
          <a:prstGeom prst="wedgeRoundRectCallout">
            <a:avLst>
              <a:gd name="adj1" fmla="val -51067"/>
              <a:gd name="adj2" fmla="val 69917"/>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下一个时钟周期，加载初值，</a:t>
            </a:r>
            <a:r>
              <a:rPr lang="en-US" altLang="zh-CN" sz="2000" b="1">
                <a:solidFill>
                  <a:schemeClr val="tx1"/>
                </a:solidFill>
                <a:latin typeface="Times New Roman" panose="02020603050405020304" pitchFamily="18" charset="0"/>
                <a:cs typeface="Times New Roman" panose="02020603050405020304" pitchFamily="18" charset="0"/>
              </a:rPr>
              <a:t>PM=1</a:t>
            </a:r>
            <a:r>
              <a:rPr lang="zh-CN" altLang="en-US" sz="2000" b="1">
                <a:solidFill>
                  <a:schemeClr val="tx1"/>
                </a:solidFill>
                <a:latin typeface="Times New Roman" panose="02020603050405020304" pitchFamily="18" charset="0"/>
                <a:cs typeface="Times New Roman" panose="02020603050405020304" pitchFamily="18" charset="0"/>
              </a:rPr>
              <a:t>，输出</a:t>
            </a:r>
            <a:r>
              <a:rPr lang="en-US" altLang="zh-CN" sz="2000" b="1">
                <a:solidFill>
                  <a:schemeClr val="tx1"/>
                </a:solidFill>
                <a:latin typeface="Times New Roman" panose="02020603050405020304" pitchFamily="18" charset="0"/>
                <a:cs typeface="Times New Roman" panose="02020603050405020304" pitchFamily="18" charset="0"/>
              </a:rPr>
              <a:t>DOUT=9</a:t>
            </a:r>
            <a:endParaRPr lang="zh-CN" altLang="en-US" sz="2000" b="1">
              <a:solidFill>
                <a:schemeClr val="tx1"/>
              </a:solidFill>
              <a:latin typeface="Times New Roman" panose="02020603050405020304" pitchFamily="18" charset="0"/>
              <a:cs typeface="Times New Roman" panose="02020603050405020304" pitchFamily="18" charset="0"/>
            </a:endParaRPr>
          </a:p>
        </p:txBody>
      </p:sp>
      <p:sp>
        <p:nvSpPr>
          <p:cNvPr id="3" name="椭圆 2"/>
          <p:cNvSpPr/>
          <p:nvPr/>
        </p:nvSpPr>
        <p:spPr>
          <a:xfrm>
            <a:off x="3995936" y="3068992"/>
            <a:ext cx="288000" cy="288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椭圆 13"/>
          <p:cNvSpPr/>
          <p:nvPr/>
        </p:nvSpPr>
        <p:spPr>
          <a:xfrm>
            <a:off x="4355976" y="3068992"/>
            <a:ext cx="288000" cy="288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30</a:t>
            </a:fld>
            <a:endParaRPr lang="zh-CN" altLang="en-US"/>
          </a:p>
        </p:txBody>
      </p:sp>
    </p:spTree>
    <p:extLst>
      <p:ext uri="{BB962C8B-B14F-4D97-AF65-F5344CB8AC3E}">
        <p14:creationId xmlns:p14="http://schemas.microsoft.com/office/powerpoint/2010/main" val="25895876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dissolve">
                                      <p:cBhvr>
                                        <p:cTn id="15" dur="500"/>
                                        <p:tgtEl>
                                          <p:spTgt spid="9">
                                            <p:txEl>
                                              <p:pRg st="0" end="0"/>
                                            </p:txEl>
                                          </p:spTgt>
                                        </p:tgtEl>
                                      </p:cBhvr>
                                    </p:animEffect>
                                  </p:childTnLst>
                                </p:cTn>
                              </p:par>
                            </p:childTnLst>
                          </p:cTn>
                        </p:par>
                        <p:par>
                          <p:cTn id="16" fill="hold">
                            <p:stCondLst>
                              <p:cond delay="500"/>
                            </p:stCondLst>
                            <p:childTnLst>
                              <p:par>
                                <p:cTn id="17" presetID="21" presetClass="entr" presetSubtype="1" fill="hold" grpId="0" nodeType="afterEffect">
                                  <p:stCondLst>
                                    <p:cond delay="0"/>
                                  </p:stCondLst>
                                  <p:childTnLst>
                                    <p:set>
                                      <p:cBhvr>
                                        <p:cTn id="18" dur="1" fill="hold">
                                          <p:stCondLst>
                                            <p:cond delay="0"/>
                                          </p:stCondLst>
                                        </p:cTn>
                                        <p:tgtEl>
                                          <p:spTgt spid="2"/>
                                        </p:tgtEl>
                                        <p:attrNameLst>
                                          <p:attrName>style.visibility</p:attrName>
                                        </p:attrNameLst>
                                      </p:cBhvr>
                                      <p:to>
                                        <p:strVal val="visible"/>
                                      </p:to>
                                    </p:set>
                                    <p:animEffect transition="in" filter="wheel(1)">
                                      <p:cBhvr>
                                        <p:cTn id="19" dur="2000"/>
                                        <p:tgtEl>
                                          <p:spTgt spid="2"/>
                                        </p:tgtEl>
                                      </p:cBhvr>
                                    </p:animEffect>
                                  </p:childTnLst>
                                </p:cTn>
                              </p:par>
                            </p:childTnLst>
                          </p:cTn>
                        </p:par>
                        <p:par>
                          <p:cTn id="20" fill="hold">
                            <p:stCondLst>
                              <p:cond delay="2500"/>
                            </p:stCondLst>
                            <p:childTnLst>
                              <p:par>
                                <p:cTn id="21" presetID="55" presetClass="entr" presetSubtype="0" fill="hold" grpId="0" nodeType="afterEffect">
                                  <p:stCondLst>
                                    <p:cond delay="0"/>
                                  </p:stCondLst>
                                  <p:childTnLst>
                                    <p:set>
                                      <p:cBhvr>
                                        <p:cTn id="22" dur="1" fill="hold">
                                          <p:stCondLst>
                                            <p:cond delay="0"/>
                                          </p:stCondLst>
                                        </p:cTn>
                                        <p:tgtEl>
                                          <p:spTgt spid="11"/>
                                        </p:tgtEl>
                                        <p:attrNameLst>
                                          <p:attrName>style.visibility</p:attrName>
                                        </p:attrNameLst>
                                      </p:cBhvr>
                                      <p:to>
                                        <p:strVal val="visible"/>
                                      </p:to>
                                    </p:set>
                                    <p:anim calcmode="lin" valueType="num">
                                      <p:cBhvr>
                                        <p:cTn id="23" dur="1000" fill="hold"/>
                                        <p:tgtEl>
                                          <p:spTgt spid="11"/>
                                        </p:tgtEl>
                                        <p:attrNameLst>
                                          <p:attrName>ppt_w</p:attrName>
                                        </p:attrNameLst>
                                      </p:cBhvr>
                                      <p:tavLst>
                                        <p:tav tm="0">
                                          <p:val>
                                            <p:strVal val="#ppt_w*0.70"/>
                                          </p:val>
                                        </p:tav>
                                        <p:tav tm="100000">
                                          <p:val>
                                            <p:strVal val="#ppt_w"/>
                                          </p:val>
                                        </p:tav>
                                      </p:tavLst>
                                    </p:anim>
                                    <p:anim calcmode="lin" valueType="num">
                                      <p:cBhvr>
                                        <p:cTn id="24" dur="1000" fill="hold"/>
                                        <p:tgtEl>
                                          <p:spTgt spid="11"/>
                                        </p:tgtEl>
                                        <p:attrNameLst>
                                          <p:attrName>ppt_h</p:attrName>
                                        </p:attrNameLst>
                                      </p:cBhvr>
                                      <p:tavLst>
                                        <p:tav tm="0">
                                          <p:val>
                                            <p:strVal val="#ppt_h"/>
                                          </p:val>
                                        </p:tav>
                                        <p:tav tm="100000">
                                          <p:val>
                                            <p:strVal val="#ppt_h"/>
                                          </p:val>
                                        </p:tav>
                                      </p:tavLst>
                                    </p:anim>
                                    <p:animEffect transition="in" filter="fade">
                                      <p:cBhvr>
                                        <p:cTn id="25" dur="1000"/>
                                        <p:tgtEl>
                                          <p:spTgt spid="11"/>
                                        </p:tgtEl>
                                      </p:cBhvr>
                                    </p:animEffect>
                                  </p:childTnLst>
                                </p:cTn>
                              </p:par>
                            </p:childTnLst>
                          </p:cTn>
                        </p:par>
                        <p:par>
                          <p:cTn id="26" fill="hold">
                            <p:stCondLst>
                              <p:cond delay="3500"/>
                            </p:stCondLst>
                            <p:childTnLst>
                              <p:par>
                                <p:cTn id="27" presetID="21" presetClass="entr" presetSubtype="1" fill="hold" grpId="0" nodeType="afterEffect">
                                  <p:stCondLst>
                                    <p:cond delay="0"/>
                                  </p:stCondLst>
                                  <p:childTnLst>
                                    <p:set>
                                      <p:cBhvr>
                                        <p:cTn id="28" dur="1" fill="hold">
                                          <p:stCondLst>
                                            <p:cond delay="0"/>
                                          </p:stCondLst>
                                        </p:cTn>
                                        <p:tgtEl>
                                          <p:spTgt spid="8"/>
                                        </p:tgtEl>
                                        <p:attrNameLst>
                                          <p:attrName>style.visibility</p:attrName>
                                        </p:attrNameLst>
                                      </p:cBhvr>
                                      <p:to>
                                        <p:strVal val="visible"/>
                                      </p:to>
                                    </p:set>
                                    <p:animEffect transition="in" filter="wheel(1)">
                                      <p:cBhvr>
                                        <p:cTn id="29" dur="2000"/>
                                        <p:tgtEl>
                                          <p:spTgt spid="8"/>
                                        </p:tgtEl>
                                      </p:cBhvr>
                                    </p:animEffect>
                                  </p:childTnLst>
                                </p:cTn>
                              </p:par>
                            </p:childTnLst>
                          </p:cTn>
                        </p:par>
                        <p:par>
                          <p:cTn id="30" fill="hold">
                            <p:stCondLst>
                              <p:cond delay="5500"/>
                            </p:stCondLst>
                            <p:childTnLst>
                              <p:par>
                                <p:cTn id="31" presetID="55" presetClass="entr" presetSubtype="0"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 calcmode="lin" valueType="num">
                                      <p:cBhvr>
                                        <p:cTn id="33" dur="1000" fill="hold"/>
                                        <p:tgtEl>
                                          <p:spTgt spid="12"/>
                                        </p:tgtEl>
                                        <p:attrNameLst>
                                          <p:attrName>ppt_w</p:attrName>
                                        </p:attrNameLst>
                                      </p:cBhvr>
                                      <p:tavLst>
                                        <p:tav tm="0">
                                          <p:val>
                                            <p:strVal val="#ppt_w*0.70"/>
                                          </p:val>
                                        </p:tav>
                                        <p:tav tm="100000">
                                          <p:val>
                                            <p:strVal val="#ppt_w"/>
                                          </p:val>
                                        </p:tav>
                                      </p:tavLst>
                                    </p:anim>
                                    <p:anim calcmode="lin" valueType="num">
                                      <p:cBhvr>
                                        <p:cTn id="34" dur="1000" fill="hold"/>
                                        <p:tgtEl>
                                          <p:spTgt spid="12"/>
                                        </p:tgtEl>
                                        <p:attrNameLst>
                                          <p:attrName>ppt_h</p:attrName>
                                        </p:attrNameLst>
                                      </p:cBhvr>
                                      <p:tavLst>
                                        <p:tav tm="0">
                                          <p:val>
                                            <p:strVal val="#ppt_h"/>
                                          </p:val>
                                        </p:tav>
                                        <p:tav tm="100000">
                                          <p:val>
                                            <p:strVal val="#ppt_h"/>
                                          </p:val>
                                        </p:tav>
                                      </p:tavLst>
                                    </p:anim>
                                    <p:animEffect transition="in" filter="fade">
                                      <p:cBhvr>
                                        <p:cTn id="35" dur="1000"/>
                                        <p:tgtEl>
                                          <p:spTgt spid="12"/>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xEl>
                                              <p:pRg st="1" end="1"/>
                                            </p:txEl>
                                          </p:spTgt>
                                        </p:tgtEl>
                                        <p:attrNameLst>
                                          <p:attrName>style.visibility</p:attrName>
                                        </p:attrNameLst>
                                      </p:cBhvr>
                                      <p:to>
                                        <p:strVal val="visible"/>
                                      </p:to>
                                    </p:set>
                                    <p:animEffect transition="in" filter="dissolve">
                                      <p:cBhvr>
                                        <p:cTn id="40" dur="500"/>
                                        <p:tgtEl>
                                          <p:spTgt spid="9">
                                            <p:txEl>
                                              <p:pRg st="1" end="1"/>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9" presetClass="entr" presetSubtype="0" fill="hold" nodeType="clickEffect">
                                  <p:stCondLst>
                                    <p:cond delay="0"/>
                                  </p:stCondLst>
                                  <p:childTnLst>
                                    <p:set>
                                      <p:cBhvr>
                                        <p:cTn id="44" dur="1" fill="hold">
                                          <p:stCondLst>
                                            <p:cond delay="0"/>
                                          </p:stCondLst>
                                        </p:cTn>
                                        <p:tgtEl>
                                          <p:spTgt spid="9">
                                            <p:txEl>
                                              <p:pRg st="2" end="2"/>
                                            </p:txEl>
                                          </p:spTgt>
                                        </p:tgtEl>
                                        <p:attrNameLst>
                                          <p:attrName>style.visibility</p:attrName>
                                        </p:attrNameLst>
                                      </p:cBhvr>
                                      <p:to>
                                        <p:strVal val="visible"/>
                                      </p:to>
                                    </p:set>
                                    <p:animEffect transition="in" filter="dissolve">
                                      <p:cBhvr>
                                        <p:cTn id="45" dur="500"/>
                                        <p:tgtEl>
                                          <p:spTgt spid="9">
                                            <p:txEl>
                                              <p:pRg st="2" end="2"/>
                                            </p:txEl>
                                          </p:spTgt>
                                        </p:tgtEl>
                                      </p:cBhvr>
                                    </p:animEffect>
                                  </p:childTnLst>
                                </p:cTn>
                              </p:par>
                            </p:childTnLst>
                          </p:cTn>
                        </p:par>
                        <p:par>
                          <p:cTn id="46" fill="hold">
                            <p:stCondLst>
                              <p:cond delay="500"/>
                            </p:stCondLst>
                            <p:childTnLst>
                              <p:par>
                                <p:cTn id="47" presetID="21" presetClass="entr" presetSubtype="1" fill="hold" grpId="0" nodeType="afterEffect">
                                  <p:stCondLst>
                                    <p:cond delay="0"/>
                                  </p:stCondLst>
                                  <p:childTnLst>
                                    <p:set>
                                      <p:cBhvr>
                                        <p:cTn id="48" dur="1" fill="hold">
                                          <p:stCondLst>
                                            <p:cond delay="0"/>
                                          </p:stCondLst>
                                        </p:cTn>
                                        <p:tgtEl>
                                          <p:spTgt spid="3"/>
                                        </p:tgtEl>
                                        <p:attrNameLst>
                                          <p:attrName>style.visibility</p:attrName>
                                        </p:attrNameLst>
                                      </p:cBhvr>
                                      <p:to>
                                        <p:strVal val="visible"/>
                                      </p:to>
                                    </p:set>
                                    <p:animEffect transition="in" filter="wheel(1)">
                                      <p:cBhvr>
                                        <p:cTn id="49" dur="1000"/>
                                        <p:tgtEl>
                                          <p:spTgt spid="3"/>
                                        </p:tgtEl>
                                      </p:cBhvr>
                                    </p:animEffect>
                                  </p:childTnLst>
                                </p:cTn>
                              </p:par>
                            </p:childTnLst>
                          </p:cTn>
                        </p:par>
                        <p:par>
                          <p:cTn id="50" fill="hold">
                            <p:stCondLst>
                              <p:cond delay="1500"/>
                            </p:stCondLst>
                            <p:childTnLst>
                              <p:par>
                                <p:cTn id="51" presetID="21" presetClass="entr" presetSubtype="1" fill="hold" grpId="0" nodeType="after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wheel(1)">
                                      <p:cBhvr>
                                        <p:cTn id="53"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8" grpId="0" animBg="1"/>
      <p:bldP spid="11" grpId="0" animBg="1"/>
      <p:bldP spid="12" grpId="0" animBg="1"/>
      <p:bldP spid="3" grpId="0" animBg="1"/>
      <p:bldP spid="14"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a:spLocks noChangeArrowheads="1"/>
          </p:cNvSpPr>
          <p:nvPr/>
        </p:nvSpPr>
        <p:spPr bwMode="auto">
          <a:xfrm>
            <a:off x="1043608" y="3935547"/>
            <a:ext cx="7632848" cy="24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毛刺宽度约</a:t>
            </a:r>
            <a:r>
              <a:rPr lang="en-US" altLang="zh-CN" sz="2200" b="1">
                <a:latin typeface="Times New Roman" pitchFamily="18" charset="0"/>
                <a:cs typeface="Times New Roman" pitchFamily="18" charset="0"/>
              </a:rPr>
              <a:t>0.1ns</a:t>
            </a:r>
            <a:r>
              <a:rPr lang="zh-CN" altLang="en-US" sz="2200" b="1">
                <a:latin typeface="Times New Roman" pitchFamily="18" charset="0"/>
                <a:cs typeface="Times New Roman" pitchFamily="18" charset="0"/>
              </a:rPr>
              <a:t>，对于</a:t>
            </a:r>
            <a:r>
              <a:rPr lang="en-US" altLang="zh-CN" sz="2200" b="1">
                <a:latin typeface="Times New Roman" pitchFamily="18" charset="0"/>
                <a:cs typeface="Times New Roman" pitchFamily="18" charset="0"/>
              </a:rPr>
              <a:t>EP1C</a:t>
            </a:r>
            <a:r>
              <a:rPr lang="zh-CN" altLang="en-US" sz="2200" b="1">
                <a:latin typeface="Times New Roman" pitchFamily="18" charset="0"/>
                <a:cs typeface="Times New Roman" pitchFamily="18" charset="0"/>
              </a:rPr>
              <a:t>器件不会产生不利影响，但为了能可靠计数，还是应该设法去除毛刺。</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毛刺不是很宽时，通过一些简单的辅助方法或利用器件本身通道的分布电容，都可解决问题。例如改变程序结构，包括改变程序的表述方式，甚至重新考虑某些端口引脚的去留或锁定方位都有可能起作用。</a:t>
            </a:r>
            <a:endParaRPr lang="en-US" altLang="zh-CN" sz="2200" b="1">
              <a:latin typeface="Times New Roman" pitchFamily="18" charset="0"/>
              <a:cs typeface="Times New Roman" pitchFamily="18" charset="0"/>
            </a:endParaRPr>
          </a:p>
        </p:txBody>
      </p:sp>
      <p:pic>
        <p:nvPicPr>
          <p:cNvPr id="5"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19273"/>
          <a:stretch/>
        </p:blipFill>
        <p:spPr bwMode="auto">
          <a:xfrm>
            <a:off x="1547664" y="1412776"/>
            <a:ext cx="6408712" cy="17281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Rectangle 3"/>
          <p:cNvSpPr>
            <a:spLocks noChangeArrowheads="1"/>
          </p:cNvSpPr>
          <p:nvPr/>
        </p:nvSpPr>
        <p:spPr bwMode="auto">
          <a:xfrm>
            <a:off x="3599892" y="3314946"/>
            <a:ext cx="2520280"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毛刺展开后的时序</a:t>
            </a:r>
          </a:p>
        </p:txBody>
      </p:sp>
      <p:sp>
        <p:nvSpPr>
          <p:cNvPr id="8" name="Rectangle 3"/>
          <p:cNvSpPr>
            <a:spLocks noChangeArrowheads="1"/>
          </p:cNvSpPr>
          <p:nvPr/>
        </p:nvSpPr>
        <p:spPr bwMode="auto">
          <a:xfrm>
            <a:off x="1175132" y="548680"/>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a:solidFill>
                  <a:srgbClr val="0070C0"/>
                </a:solidFill>
                <a:latin typeface="Times New Roman" pitchFamily="18" charset="0"/>
                <a:cs typeface="Times New Roman" pitchFamily="18" charset="0"/>
              </a:rPr>
              <a:t>毛刺</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31</a:t>
            </a:fld>
            <a:endParaRPr lang="zh-CN" altLang="en-US"/>
          </a:p>
        </p:txBody>
      </p:sp>
    </p:spTree>
    <p:extLst>
      <p:ext uri="{BB962C8B-B14F-4D97-AF65-F5344CB8AC3E}">
        <p14:creationId xmlns:p14="http://schemas.microsoft.com/office/powerpoint/2010/main" val="2967016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fade">
                                      <p:cBhvr>
                                        <p:cTn id="16" dur="500"/>
                                        <p:tgtEl>
                                          <p:spTgt spid="6"/>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dissolve">
                                      <p:cBhvr>
                                        <p:cTn id="21" dur="500"/>
                                        <p:tgtEl>
                                          <p:spTgt spid="9">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9">
                                            <p:txEl>
                                              <p:pRg st="1" end="1"/>
                                            </p:txEl>
                                          </p:spTgt>
                                        </p:tgtEl>
                                        <p:attrNameLst>
                                          <p:attrName>style.visibility</p:attrName>
                                        </p:attrNameLst>
                                      </p:cBhvr>
                                      <p:to>
                                        <p:strVal val="visible"/>
                                      </p:to>
                                    </p:set>
                                    <p:animEffect transition="in" filter="dissolve">
                                      <p:cBhvr>
                                        <p:cTn id="26"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p:bldLst>
  </p:timing>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a:spLocks noChangeArrowheads="1"/>
          </p:cNvSpPr>
          <p:nvPr/>
        </p:nvSpPr>
        <p:spPr bwMode="auto">
          <a:xfrm>
            <a:off x="1043608" y="908720"/>
            <a:ext cx="7632848"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还可以通过改变优化约束方式来解决毛刺问题：</a:t>
            </a:r>
            <a:endParaRPr lang="en-US" altLang="zh-CN" sz="2200" b="1">
              <a:latin typeface="Times New Roman" pitchFamily="18" charset="0"/>
              <a:cs typeface="Times New Roman" pitchFamily="18" charset="0"/>
            </a:endParaRPr>
          </a:p>
          <a:p>
            <a:pPr marL="540000" indent="-288000" eaLnBrk="1" hangingPunct="1">
              <a:lnSpc>
                <a:spcPct val="110000"/>
              </a:lnSpc>
              <a:spcBef>
                <a:spcPts val="0"/>
              </a:spcBef>
              <a:spcAft>
                <a:spcPts val="600"/>
              </a:spcAft>
              <a:buClr>
                <a:schemeClr val="tx1"/>
              </a:buClr>
              <a:buFont typeface="Arial" panose="020B0604020202020204" pitchFamily="34" charset="0"/>
              <a:buChar char="•"/>
            </a:pPr>
            <a:r>
              <a:rPr lang="en-US" altLang="zh-CN" sz="2200" b="1" err="1">
                <a:latin typeface="Times New Roman" pitchFamily="18" charset="0"/>
                <a:cs typeface="Times New Roman" pitchFamily="18" charset="0"/>
              </a:rPr>
              <a:t>Assignments→Settings</a:t>
            </a:r>
            <a:r>
              <a:rPr lang="zh-CN" altLang="en-US" sz="2200" b="1">
                <a:latin typeface="Times New Roman" pitchFamily="18" charset="0"/>
                <a:cs typeface="Times New Roman" pitchFamily="18" charset="0"/>
              </a:rPr>
              <a:t>，选择</a:t>
            </a:r>
            <a:r>
              <a:rPr lang="en-US" altLang="zh-CN" sz="2200" b="1">
                <a:solidFill>
                  <a:srgbClr val="0000FF"/>
                </a:solidFill>
                <a:latin typeface="Times New Roman" pitchFamily="18" charset="0"/>
                <a:cs typeface="Times New Roman" pitchFamily="18" charset="0"/>
              </a:rPr>
              <a:t>Analysis &amp; Synthesis Settings</a:t>
            </a:r>
            <a:r>
              <a:rPr lang="zh-CN" altLang="en-US" sz="2200" b="1">
                <a:latin typeface="Times New Roman" pitchFamily="18" charset="0"/>
                <a:cs typeface="Times New Roman" pitchFamily="18" charset="0"/>
              </a:rPr>
              <a:t>项的</a:t>
            </a:r>
            <a:r>
              <a:rPr lang="en-US" altLang="zh-CN" sz="2200" b="1">
                <a:latin typeface="Times New Roman" pitchFamily="18" charset="0"/>
                <a:cs typeface="Times New Roman" pitchFamily="18" charset="0"/>
              </a:rPr>
              <a:t>Optimization Technique</a:t>
            </a:r>
            <a:r>
              <a:rPr lang="zh-CN" altLang="en-US" sz="2200" b="1">
                <a:latin typeface="Times New Roman" pitchFamily="18" charset="0"/>
                <a:cs typeface="Times New Roman" pitchFamily="18" charset="0"/>
              </a:rPr>
              <a:t>栏，单击</a:t>
            </a:r>
            <a:r>
              <a:rPr lang="en-US" altLang="zh-CN" sz="2200" b="1">
                <a:latin typeface="Times New Roman" pitchFamily="18" charset="0"/>
                <a:cs typeface="Times New Roman" pitchFamily="18" charset="0"/>
              </a:rPr>
              <a:t>speed</a:t>
            </a:r>
            <a:r>
              <a:rPr lang="zh-CN" altLang="en-US" sz="2200" b="1">
                <a:latin typeface="Times New Roman" pitchFamily="18" charset="0"/>
                <a:cs typeface="Times New Roman" pitchFamily="18" charset="0"/>
              </a:rPr>
              <a:t>优化方式，或在</a:t>
            </a:r>
            <a:r>
              <a:rPr lang="en-US" altLang="zh-CN" sz="2200" b="1" err="1">
                <a:latin typeface="Times New Roman" pitchFamily="18" charset="0"/>
                <a:cs typeface="Times New Roman" pitchFamily="18" charset="0"/>
              </a:rPr>
              <a:t>PowerPlay</a:t>
            </a:r>
            <a:r>
              <a:rPr lang="en-US" altLang="zh-CN" sz="2200" b="1">
                <a:latin typeface="Times New Roman" pitchFamily="18" charset="0"/>
                <a:cs typeface="Times New Roman" pitchFamily="18" charset="0"/>
              </a:rPr>
              <a:t> power optimization</a:t>
            </a:r>
            <a:r>
              <a:rPr lang="zh-CN" altLang="en-US" sz="2200" b="1">
                <a:latin typeface="Times New Roman" pitchFamily="18" charset="0"/>
                <a:cs typeface="Times New Roman" pitchFamily="18" charset="0"/>
              </a:rPr>
              <a:t>栏选择</a:t>
            </a:r>
            <a:r>
              <a:rPr lang="en-US" altLang="zh-CN" sz="2200" b="1">
                <a:latin typeface="Times New Roman" pitchFamily="18" charset="0"/>
                <a:cs typeface="Times New Roman" pitchFamily="18" charset="0"/>
              </a:rPr>
              <a:t>Extra effort</a:t>
            </a:r>
            <a:r>
              <a:rPr lang="zh-CN" altLang="en-US" sz="2200" b="1">
                <a:latin typeface="Times New Roman" pitchFamily="18" charset="0"/>
                <a:cs typeface="Times New Roman" pitchFamily="18" charset="0"/>
              </a:rPr>
              <a:t>项，或选择</a:t>
            </a:r>
            <a:r>
              <a:rPr lang="en-US" altLang="zh-CN" sz="2200" b="1">
                <a:latin typeface="Times New Roman" pitchFamily="18" charset="0"/>
                <a:cs typeface="Times New Roman" pitchFamily="18" charset="0"/>
              </a:rPr>
              <a:t>Perform WYSIWYG</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sp>
        <p:nvSpPr>
          <p:cNvPr id="7"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a:solidFill>
                  <a:srgbClr val="0070C0"/>
                </a:solidFill>
                <a:latin typeface="Times New Roman" pitchFamily="18" charset="0"/>
                <a:cs typeface="Times New Roman" pitchFamily="18" charset="0"/>
              </a:rPr>
              <a:t>毛刺</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8631"/>
          <a:stretch/>
        </p:blipFill>
        <p:spPr bwMode="auto">
          <a:xfrm>
            <a:off x="1354782" y="2924944"/>
            <a:ext cx="7105650" cy="36650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691680" y="4548797"/>
            <a:ext cx="1440160" cy="176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707904" y="4221088"/>
            <a:ext cx="1289898" cy="41588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3617708" y="5503864"/>
            <a:ext cx="2106419" cy="207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3617708" y="5760234"/>
            <a:ext cx="3042524" cy="20794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32</a:t>
            </a:fld>
            <a:endParaRPr lang="zh-CN" altLang="en-US"/>
          </a:p>
        </p:txBody>
      </p:sp>
    </p:spTree>
    <p:extLst>
      <p:ext uri="{BB962C8B-B14F-4D97-AF65-F5344CB8AC3E}">
        <p14:creationId xmlns:p14="http://schemas.microsoft.com/office/powerpoint/2010/main" val="3022587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animEffect transition="in" filter="dissolve">
                                      <p:cBhvr>
                                        <p:cTn id="7" dur="500"/>
                                        <p:tgtEl>
                                          <p:spTgt spid="9">
                                            <p:txEl>
                                              <p:pRg st="0" end="0"/>
                                            </p:txEl>
                                          </p:spTgt>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9">
                                            <p:txEl>
                                              <p:pRg st="1" end="1"/>
                                            </p:txEl>
                                          </p:spTgt>
                                        </p:tgtEl>
                                        <p:attrNameLst>
                                          <p:attrName>style.visibility</p:attrName>
                                        </p:attrNameLst>
                                      </p:cBhvr>
                                      <p:to>
                                        <p:strVal val="visible"/>
                                      </p:to>
                                    </p:set>
                                    <p:animEffect transition="in" filter="dissolve">
                                      <p:cBhvr>
                                        <p:cTn id="11" dur="500"/>
                                        <p:tgtEl>
                                          <p:spTgt spid="9">
                                            <p:txEl>
                                              <p:pRg st="1" end="1"/>
                                            </p:txEl>
                                          </p:spTgt>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2050"/>
                                        </p:tgtEl>
                                        <p:attrNameLst>
                                          <p:attrName>style.visibility</p:attrName>
                                        </p:attrNameLst>
                                      </p:cBhvr>
                                      <p:to>
                                        <p:strVal val="visible"/>
                                      </p:to>
                                    </p:set>
                                    <p:animEffect transition="in" filter="fade">
                                      <p:cBhvr>
                                        <p:cTn id="15" dur="500"/>
                                        <p:tgtEl>
                                          <p:spTgt spid="2050"/>
                                        </p:tgtEl>
                                      </p:cBhvr>
                                    </p:animEffect>
                                  </p:childTnLst>
                                </p:cTn>
                              </p:par>
                            </p:childTnLst>
                          </p:cTn>
                        </p:par>
                      </p:childTnLst>
                    </p:cTn>
                  </p:par>
                  <p:par>
                    <p:cTn id="16" fill="hold">
                      <p:stCondLst>
                        <p:cond delay="indefinite"/>
                      </p:stCondLst>
                      <p:childTnLst>
                        <p:par>
                          <p:cTn id="17" fill="hold">
                            <p:stCondLst>
                              <p:cond delay="0"/>
                            </p:stCondLst>
                            <p:childTnLst>
                              <p:par>
                                <p:cTn id="18" presetID="21" presetClass="entr" presetSubtype="1" fill="hold" grpId="0" nodeType="click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heel(1)">
                                      <p:cBhvr>
                                        <p:cTn id="20" dur="1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1" presetClass="entr" presetSubtype="1" fill="hold" grpId="0" nodeType="click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heel(1)">
                                      <p:cBhvr>
                                        <p:cTn id="25" dur="1500"/>
                                        <p:tgtEl>
                                          <p:spTgt spid="10"/>
                                        </p:tgtEl>
                                      </p:cBhvr>
                                    </p:animEffect>
                                  </p:childTnLst>
                                </p:cTn>
                              </p:par>
                            </p:childTnLst>
                          </p:cTn>
                        </p:par>
                      </p:childTnLst>
                    </p:cTn>
                  </p:par>
                  <p:par>
                    <p:cTn id="26" fill="hold">
                      <p:stCondLst>
                        <p:cond delay="indefinite"/>
                      </p:stCondLst>
                      <p:childTnLst>
                        <p:par>
                          <p:cTn id="27" fill="hold">
                            <p:stCondLst>
                              <p:cond delay="0"/>
                            </p:stCondLst>
                            <p:childTnLst>
                              <p:par>
                                <p:cTn id="28" presetID="21" presetClass="entr" presetSubtype="1" fill="hold" grpId="0" nodeType="click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wheel(1)">
                                      <p:cBhvr>
                                        <p:cTn id="30" dur="1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21" presetClass="entr" presetSubtype="1"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animEffect transition="in" filter="wheel(1)">
                                      <p:cBhvr>
                                        <p:cTn id="35"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P spid="11" grpId="0" animBg="1"/>
      <p:bldP spid="12"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a:spLocks noChangeArrowheads="1"/>
          </p:cNvSpPr>
          <p:nvPr/>
        </p:nvSpPr>
        <p:spPr bwMode="auto">
          <a:xfrm>
            <a:off x="1043608" y="908720"/>
            <a:ext cx="7632848"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还可以通过改变优化约束方式来解决毛刺问题：</a:t>
            </a:r>
            <a:endParaRPr lang="en-US" altLang="zh-CN" sz="2200" b="1">
              <a:latin typeface="Times New Roman" pitchFamily="18" charset="0"/>
              <a:cs typeface="Times New Roman" pitchFamily="18" charset="0"/>
            </a:endParaRPr>
          </a:p>
          <a:p>
            <a:pPr marL="540000" indent="-288000" eaLnBrk="1" hangingPunct="1">
              <a:lnSpc>
                <a:spcPct val="110000"/>
              </a:lnSpc>
              <a:spcBef>
                <a:spcPts val="0"/>
              </a:spcBef>
              <a:spcAft>
                <a:spcPts val="600"/>
              </a:spcAft>
              <a:buClr>
                <a:schemeClr val="tx1"/>
              </a:buClr>
              <a:buFont typeface="Arial" panose="020B0604020202020204" pitchFamily="34" charset="0"/>
              <a:buChar char="•"/>
            </a:pPr>
            <a:r>
              <a:rPr lang="en-US" altLang="zh-CN" sz="2200" b="1" err="1">
                <a:latin typeface="Times New Roman" pitchFamily="18" charset="0"/>
                <a:cs typeface="Times New Roman" pitchFamily="18" charset="0"/>
              </a:rPr>
              <a:t>Assignments→Settings</a:t>
            </a:r>
            <a:r>
              <a:rPr lang="zh-CN" altLang="en-US" sz="2200" b="1">
                <a:latin typeface="Times New Roman" pitchFamily="18" charset="0"/>
                <a:cs typeface="Times New Roman" pitchFamily="18" charset="0"/>
              </a:rPr>
              <a:t>，选择</a:t>
            </a:r>
            <a:r>
              <a:rPr lang="en-US" altLang="zh-CN" sz="2200" b="1">
                <a:solidFill>
                  <a:srgbClr val="0000FF"/>
                </a:solidFill>
                <a:latin typeface="Times New Roman" pitchFamily="18" charset="0"/>
                <a:cs typeface="Times New Roman" pitchFamily="18" charset="0"/>
              </a:rPr>
              <a:t>Fitter Settings</a:t>
            </a:r>
            <a:r>
              <a:rPr lang="zh-CN" altLang="en-US" sz="2200" b="1">
                <a:latin typeface="Times New Roman" pitchFamily="18" charset="0"/>
                <a:cs typeface="Times New Roman" pitchFamily="18" charset="0"/>
              </a:rPr>
              <a:t>项的</a:t>
            </a:r>
            <a:r>
              <a:rPr lang="en-US" altLang="zh-CN" sz="2200" b="1">
                <a:latin typeface="Times New Roman" pitchFamily="18" charset="0"/>
                <a:cs typeface="Times New Roman" pitchFamily="18" charset="0"/>
              </a:rPr>
              <a:t>Fitter effort</a:t>
            </a:r>
            <a:r>
              <a:rPr lang="zh-CN" altLang="en-US" sz="2200" b="1">
                <a:latin typeface="Times New Roman" pitchFamily="18" charset="0"/>
                <a:cs typeface="Times New Roman" pitchFamily="18" charset="0"/>
              </a:rPr>
              <a:t>栏，选择</a:t>
            </a:r>
            <a:r>
              <a:rPr lang="en-US" altLang="zh-CN" sz="2200" b="1">
                <a:latin typeface="Times New Roman" pitchFamily="18" charset="0"/>
                <a:cs typeface="Times New Roman" pitchFamily="18" charset="0"/>
              </a:rPr>
              <a:t>Standard Fit</a:t>
            </a:r>
            <a:r>
              <a:rPr lang="zh-CN" altLang="en-US" sz="2200" b="1">
                <a:latin typeface="Times New Roman" pitchFamily="18" charset="0"/>
                <a:cs typeface="Times New Roman" pitchFamily="18" charset="0"/>
              </a:rPr>
              <a:t>适配方式；或者将这些设置组合起来。或者选择更高速的</a:t>
            </a:r>
            <a:r>
              <a:rPr lang="en-US" altLang="zh-CN" sz="2200" b="1">
                <a:latin typeface="Times New Roman" pitchFamily="18" charset="0"/>
                <a:cs typeface="Times New Roman" pitchFamily="18" charset="0"/>
              </a:rPr>
              <a:t>FPGA</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sp>
        <p:nvSpPr>
          <p:cNvPr id="7" name="Rectangle 3"/>
          <p:cNvSpPr>
            <a:spLocks noChangeArrowheads="1"/>
          </p:cNvSpPr>
          <p:nvPr/>
        </p:nvSpPr>
        <p:spPr bwMode="auto">
          <a:xfrm>
            <a:off x="1175132" y="332656"/>
            <a:ext cx="7645340" cy="523220"/>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zh-CN" altLang="en-US" sz="2800" b="1">
                <a:solidFill>
                  <a:srgbClr val="0070C0"/>
                </a:solidFill>
                <a:latin typeface="Times New Roman" pitchFamily="18" charset="0"/>
                <a:cs typeface="Times New Roman" pitchFamily="18" charset="0"/>
              </a:rPr>
              <a:t>毛刺</a:t>
            </a:r>
          </a:p>
        </p:txBody>
      </p:sp>
      <p:pic>
        <p:nvPicPr>
          <p:cNvPr id="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36737"/>
          <a:stretch/>
        </p:blipFill>
        <p:spPr bwMode="auto">
          <a:xfrm>
            <a:off x="1354782" y="2603153"/>
            <a:ext cx="7105650" cy="37781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1595239" y="4835401"/>
            <a:ext cx="1440160" cy="17634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p:nvSpPr>
        <p:spPr>
          <a:xfrm>
            <a:off x="3755479" y="4896008"/>
            <a:ext cx="1512168" cy="360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33</a:t>
            </a:fld>
            <a:endParaRPr lang="zh-CN" altLang="en-US"/>
          </a:p>
        </p:txBody>
      </p:sp>
    </p:spTree>
    <p:extLst>
      <p:ext uri="{BB962C8B-B14F-4D97-AF65-F5344CB8AC3E}">
        <p14:creationId xmlns:p14="http://schemas.microsoft.com/office/powerpoint/2010/main" val="9440954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dissolv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heel(1)">
                                      <p:cBhvr>
                                        <p:cTn id="12" dur="20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1" presetClass="entr" presetSubtype="1"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heel(1)">
                                      <p:cBhvr>
                                        <p:cTn id="1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0"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15616" y="299961"/>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§5.4.2 </a:t>
            </a:r>
            <a:r>
              <a:rPr lang="zh-CN" altLang="en-US" sz="3000" b="1">
                <a:solidFill>
                  <a:srgbClr val="000000"/>
                </a:solidFill>
                <a:latin typeface="Times New Roman" pitchFamily="18" charset="0"/>
                <a:cs typeface="Times New Roman" pitchFamily="18" charset="0"/>
              </a:rPr>
              <a:t>异步加载计数器</a:t>
            </a:r>
          </a:p>
        </p:txBody>
      </p:sp>
      <p:sp>
        <p:nvSpPr>
          <p:cNvPr id="20" name="Text Box 9"/>
          <p:cNvSpPr txBox="1">
            <a:spLocks noChangeArrowheads="1"/>
          </p:cNvSpPr>
          <p:nvPr/>
        </p:nvSpPr>
        <p:spPr bwMode="auto">
          <a:xfrm>
            <a:off x="899592" y="804017"/>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5-19</a:t>
            </a:r>
            <a:r>
              <a:rPr kumimoji="1" lang="zh-CN" altLang="en-US" sz="2000" b="1">
                <a:solidFill>
                  <a:srgbClr val="F79646">
                    <a:lumMod val="50000"/>
                  </a:srgbClr>
                </a:solidFill>
                <a:latin typeface="Times New Roman" pitchFamily="18" charset="0"/>
                <a:cs typeface="Times New Roman" pitchFamily="18" charset="0"/>
              </a:rPr>
              <a:t> ：</a:t>
            </a:r>
            <a:r>
              <a:rPr kumimoji="1" lang="en-US" altLang="zh-CN" sz="2400" b="1">
                <a:solidFill>
                  <a:srgbClr val="F79646">
                    <a:lumMod val="50000"/>
                  </a:srgbClr>
                </a:solidFill>
                <a:latin typeface="Times New Roman" pitchFamily="18" charset="0"/>
                <a:cs typeface="Times New Roman" pitchFamily="18" charset="0"/>
              </a:rPr>
              <a:t>4</a:t>
            </a:r>
            <a:r>
              <a:rPr kumimoji="1" lang="zh-CN" altLang="en-US" sz="2400" b="1">
                <a:solidFill>
                  <a:srgbClr val="F79646">
                    <a:lumMod val="50000"/>
                  </a:srgbClr>
                </a:solidFill>
                <a:latin typeface="Times New Roman" pitchFamily="18" charset="0"/>
                <a:cs typeface="Times New Roman" pitchFamily="18" charset="0"/>
              </a:rPr>
              <a:t>位异步加载模式计数器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22" name="Text Box 9"/>
          <p:cNvSpPr txBox="1">
            <a:spLocks noChangeArrowheads="1"/>
          </p:cNvSpPr>
          <p:nvPr/>
        </p:nvSpPr>
        <p:spPr bwMode="auto">
          <a:xfrm>
            <a:off x="1043607" y="1380081"/>
            <a:ext cx="7920881" cy="4401205"/>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fdiv1 (CLK, PM, D, DOUT, RST);</a:t>
            </a:r>
          </a:p>
          <a:p>
            <a:pPr eaLnBrk="0" hangingPunct="0"/>
            <a:r>
              <a:rPr kumimoji="1" lang="en-US" altLang="zh-CN" sz="2000" b="1">
                <a:solidFill>
                  <a:schemeClr val="tx1"/>
                </a:solidFill>
                <a:latin typeface="Times New Roman" pitchFamily="18" charset="0"/>
                <a:cs typeface="Times New Roman" pitchFamily="18" charset="0"/>
              </a:rPr>
              <a:t>    input CLK;  input RST;  input [3: 0] D;  </a:t>
            </a:r>
          </a:p>
          <a:p>
            <a:pPr eaLnBrk="0" hangingPunct="0"/>
            <a:r>
              <a:rPr kumimoji="1" lang="en-US" altLang="zh-CN" sz="2000" b="1">
                <a:solidFill>
                  <a:schemeClr val="tx1"/>
                </a:solidFill>
                <a:latin typeface="Times New Roman" pitchFamily="18" charset="0"/>
                <a:cs typeface="Times New Roman" pitchFamily="18" charset="0"/>
              </a:rPr>
              <a:t>    output PM;  output [3: 0] DOUT;  </a:t>
            </a:r>
          </a:p>
          <a:p>
            <a:pPr eaLnBrk="0" hangingPunct="0"/>
            <a:r>
              <a:rPr kumimoji="1" lang="en-US" altLang="zh-CN" sz="2000" b="1">
                <a:solidFill>
                  <a:schemeClr val="tx1"/>
                </a:solidFill>
                <a:latin typeface="Times New Roman" pitchFamily="18" charset="0"/>
                <a:cs typeface="Times New Roman" pitchFamily="18" charset="0"/>
              </a:rPr>
              <a:t>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[3: 0] Q1;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FULL;</a:t>
            </a:r>
          </a:p>
          <a:p>
            <a:pPr eaLnBrk="0" hangingPunct="0"/>
            <a:r>
              <a:rPr kumimoji="1" lang="en-US" altLang="zh-CN" sz="2000" b="1">
                <a:solidFill>
                  <a:schemeClr val="tx1"/>
                </a:solidFill>
                <a:latin typeface="Times New Roman" pitchFamily="18" charset="0"/>
                <a:cs typeface="Times New Roman" pitchFamily="18" charset="0"/>
              </a:rPr>
              <a:t>    (* synthesis, </a:t>
            </a:r>
            <a:r>
              <a:rPr kumimoji="1" lang="en-US" altLang="zh-CN" sz="2000" b="1" err="1">
                <a:solidFill>
                  <a:schemeClr val="tx1"/>
                </a:solidFill>
                <a:latin typeface="Times New Roman" pitchFamily="18" charset="0"/>
                <a:cs typeface="Times New Roman" pitchFamily="18" charset="0"/>
              </a:rPr>
              <a:t>probe_port</a:t>
            </a:r>
            <a:r>
              <a:rPr kumimoji="1" lang="en-US" altLang="zh-CN" sz="2000" b="1">
                <a:solidFill>
                  <a:schemeClr val="tx1"/>
                </a:solidFill>
                <a:latin typeface="Times New Roman" pitchFamily="18" charset="0"/>
                <a:cs typeface="Times New Roman" pitchFamily="18" charset="0"/>
              </a:rPr>
              <a:t>, keep*) wire LD;</a:t>
            </a:r>
          </a:p>
          <a:p>
            <a:pPr eaLnBrk="0" hangingPunct="0"/>
            <a:r>
              <a:rPr kumimoji="1" lang="en-US" altLang="zh-CN" sz="2000" b="1">
                <a:solidFill>
                  <a:schemeClr val="tx1"/>
                </a:solidFill>
                <a:latin typeface="Times New Roman" pitchFamily="18" charset="0"/>
                <a:cs typeface="Times New Roman" pitchFamily="18" charset="0"/>
              </a:rPr>
              <a:t>    always @ (</a:t>
            </a:r>
            <a:r>
              <a:rPr kumimoji="1" lang="en-US" altLang="zh-CN" sz="2000" b="1" err="1">
                <a:solidFill>
                  <a:schemeClr val="tx1"/>
                </a:solidFill>
                <a:latin typeface="Times New Roman" pitchFamily="18" charset="0"/>
                <a:cs typeface="Times New Roman" pitchFamily="18" charset="0"/>
              </a:rPr>
              <a:t>posedge</a:t>
            </a:r>
            <a:r>
              <a:rPr kumimoji="1" lang="en-US" altLang="zh-CN" sz="2000" b="1">
                <a:solidFill>
                  <a:schemeClr val="tx1"/>
                </a:solidFill>
                <a:latin typeface="Times New Roman" pitchFamily="18" charset="0"/>
                <a:cs typeface="Times New Roman" pitchFamily="18" charset="0"/>
              </a:rPr>
              <a:t> CLK or </a:t>
            </a:r>
            <a:r>
              <a:rPr kumimoji="1" lang="en-US" altLang="zh-CN" sz="2000" b="1" err="1">
                <a:solidFill>
                  <a:srgbClr val="0000FF"/>
                </a:solidFill>
                <a:latin typeface="Times New Roman" pitchFamily="18" charset="0"/>
                <a:cs typeface="Times New Roman" pitchFamily="18" charset="0"/>
              </a:rPr>
              <a:t>posedge</a:t>
            </a:r>
            <a:r>
              <a:rPr kumimoji="1" lang="en-US" altLang="zh-CN" sz="2000" b="1">
                <a:solidFill>
                  <a:srgbClr val="0000FF"/>
                </a:solidFill>
                <a:latin typeface="Times New Roman" pitchFamily="18" charset="0"/>
                <a:cs typeface="Times New Roman" pitchFamily="18" charset="0"/>
              </a:rPr>
              <a:t> LD </a:t>
            </a:r>
            <a:r>
              <a:rPr kumimoji="1" lang="en-US" altLang="zh-CN" sz="2000" b="1">
                <a:solidFill>
                  <a:schemeClr val="tx1"/>
                </a:solidFill>
                <a:latin typeface="Times New Roman" pitchFamily="18" charset="0"/>
                <a:cs typeface="Times New Roman" pitchFamily="18" charset="0"/>
              </a:rPr>
              <a:t>or </a:t>
            </a:r>
            <a:r>
              <a:rPr kumimoji="1" lang="en-US" altLang="zh-CN" sz="2000" b="1" err="1">
                <a:solidFill>
                  <a:schemeClr val="tx1"/>
                </a:solidFill>
                <a:latin typeface="Times New Roman" pitchFamily="18" charset="0"/>
                <a:cs typeface="Times New Roman" pitchFamily="18" charset="0"/>
              </a:rPr>
              <a:t>negedge</a:t>
            </a:r>
            <a:r>
              <a:rPr kumimoji="1" lang="en-US" altLang="zh-CN" sz="2000" b="1">
                <a:solidFill>
                  <a:schemeClr val="tx1"/>
                </a:solidFill>
                <a:latin typeface="Times New Roman" pitchFamily="18" charset="0"/>
                <a:cs typeface="Times New Roman" pitchFamily="18" charset="0"/>
              </a:rPr>
              <a:t> RST)</a:t>
            </a:r>
          </a:p>
          <a:p>
            <a:pPr eaLnBrk="0" hangingPunct="0"/>
            <a:r>
              <a:rPr kumimoji="1" lang="en-US" altLang="zh-CN" sz="2000" b="1">
                <a:solidFill>
                  <a:schemeClr val="accent6">
                    <a:lumMod val="50000"/>
                  </a:schemeClr>
                </a:solidFill>
                <a:latin typeface="Times New Roman" pitchFamily="18" charset="0"/>
                <a:cs typeface="Times New Roman" pitchFamily="18" charset="0"/>
              </a:rPr>
              <a:t>//RST</a:t>
            </a:r>
            <a:r>
              <a:rPr kumimoji="1" lang="zh-CN" altLang="en-US" sz="2000" b="1">
                <a:solidFill>
                  <a:schemeClr val="accent6">
                    <a:lumMod val="50000"/>
                  </a:schemeClr>
                </a:solidFill>
                <a:latin typeface="Times New Roman" pitchFamily="18" charset="0"/>
                <a:cs typeface="Times New Roman" pitchFamily="18" charset="0"/>
              </a:rPr>
              <a:t>和</a:t>
            </a:r>
            <a:r>
              <a:rPr kumimoji="1" lang="en-US" altLang="zh-CN" sz="2000" b="1">
                <a:solidFill>
                  <a:schemeClr val="accent6">
                    <a:lumMod val="50000"/>
                  </a:schemeClr>
                </a:solidFill>
                <a:latin typeface="Times New Roman" pitchFamily="18" charset="0"/>
                <a:cs typeface="Times New Roman" pitchFamily="18" charset="0"/>
              </a:rPr>
              <a:t>LD</a:t>
            </a:r>
            <a:r>
              <a:rPr kumimoji="1" lang="zh-CN" altLang="en-US" sz="2000" b="1">
                <a:solidFill>
                  <a:schemeClr val="accent6">
                    <a:lumMod val="50000"/>
                  </a:schemeClr>
                </a:solidFill>
                <a:latin typeface="Times New Roman" pitchFamily="18" charset="0"/>
                <a:cs typeface="Times New Roman" pitchFamily="18" charset="0"/>
              </a:rPr>
              <a:t>都设为异步控制信号</a:t>
            </a:r>
            <a:r>
              <a:rPr kumimoji="1" lang="en-US" altLang="zh-CN" sz="2000" b="1">
                <a:solidFill>
                  <a:srgbClr val="0000FF"/>
                </a:solidFill>
                <a:latin typeface="Times New Roman" pitchFamily="18" charset="0"/>
                <a:cs typeface="Times New Roman" pitchFamily="18" charset="0"/>
              </a:rPr>
              <a:t>	</a:t>
            </a:r>
            <a:r>
              <a:rPr kumimoji="1" lang="en-US" altLang="zh-CN" sz="2000" b="1">
                <a:solidFill>
                  <a:srgbClr val="7030A0"/>
                </a:solidFill>
                <a:latin typeface="Times New Roman" pitchFamily="18" charset="0"/>
                <a:cs typeface="Times New Roman" pitchFamily="18" charset="0"/>
              </a:rPr>
              <a:t>            </a:t>
            </a:r>
          </a:p>
          <a:p>
            <a:pPr eaLnBrk="0" hangingPunct="0"/>
            <a:r>
              <a:rPr kumimoji="1" lang="en-US" altLang="zh-CN" sz="2000" b="1">
                <a:solidFill>
                  <a:srgbClr val="7030A0"/>
                </a:solidFill>
                <a:latin typeface="Times New Roman" pitchFamily="18" charset="0"/>
                <a:cs typeface="Times New Roman" pitchFamily="18" charset="0"/>
              </a:rPr>
              <a:t>	</a:t>
            </a:r>
            <a:r>
              <a:rPr kumimoji="1" lang="en-US" altLang="zh-CN" sz="2000" b="1">
                <a:solidFill>
                  <a:schemeClr val="tx1"/>
                </a:solidFill>
                <a:latin typeface="Times New Roman" pitchFamily="18" charset="0"/>
                <a:cs typeface="Times New Roman" pitchFamily="18" charset="0"/>
              </a:rPr>
              <a:t>if (!RST)  begin  Q1&lt;=0;  FULL&lt;=0;  end</a:t>
            </a:r>
          </a:p>
          <a:p>
            <a:pPr eaLnBrk="0" hangingPunct="0"/>
            <a:r>
              <a:rPr kumimoji="1" lang="en-US" altLang="zh-CN" sz="2000" b="1">
                <a:solidFill>
                  <a:schemeClr val="tx1"/>
                </a:solidFill>
                <a:latin typeface="Times New Roman" pitchFamily="18" charset="0"/>
                <a:cs typeface="Times New Roman" pitchFamily="18" charset="0"/>
              </a:rPr>
              <a:t>       else if (LD)  begin   Q1&lt;=D;   FULL&lt;=1;   end</a:t>
            </a:r>
            <a:r>
              <a:rPr kumimoji="1" lang="en-US" altLang="zh-CN" sz="2000" b="1">
                <a:solidFill>
                  <a:schemeClr val="accent6">
                    <a:lumMod val="50000"/>
                  </a:schemeClr>
                </a:solidFill>
                <a:latin typeface="Times New Roman" pitchFamily="18" charset="0"/>
                <a:cs typeface="Times New Roman" pitchFamily="18" charset="0"/>
              </a:rPr>
              <a:t> </a:t>
            </a:r>
            <a:endParaRPr kumimoji="1" lang="en-US" altLang="zh-CN" sz="2000" b="1">
              <a:solidFill>
                <a:schemeClr val="tx1"/>
              </a:solidFill>
              <a:latin typeface="Times New Roman" pitchFamily="18" charset="0"/>
              <a:cs typeface="Times New Roman" pitchFamily="18" charset="0"/>
            </a:endParaRPr>
          </a:p>
          <a:p>
            <a:pPr eaLnBrk="0" hangingPunct="0"/>
            <a:r>
              <a:rPr kumimoji="1" lang="en-US" altLang="zh-CN" sz="2000" b="1">
                <a:solidFill>
                  <a:schemeClr val="tx1"/>
                </a:solidFill>
                <a:latin typeface="Times New Roman" pitchFamily="18" charset="0"/>
                <a:cs typeface="Times New Roman" pitchFamily="18" charset="0"/>
              </a:rPr>
              <a:t>       else   begin  Q1&lt;=Q1+1;  FULL&lt;=0;   end</a:t>
            </a:r>
          </a:p>
          <a:p>
            <a:pPr eaLnBrk="0" hangingPunct="0"/>
            <a:r>
              <a:rPr kumimoji="1" lang="en-US" altLang="zh-CN" sz="2000" b="1">
                <a:solidFill>
                  <a:schemeClr val="tx1"/>
                </a:solidFill>
                <a:latin typeface="Times New Roman" pitchFamily="18" charset="0"/>
                <a:cs typeface="Times New Roman" pitchFamily="18" charset="0"/>
              </a:rPr>
              <a:t>    assign LD=(</a:t>
            </a:r>
            <a:r>
              <a:rPr kumimoji="1" lang="en-US" altLang="zh-CN" sz="2000" b="1">
                <a:solidFill>
                  <a:srgbClr val="FF0000"/>
                </a:solidFill>
                <a:latin typeface="Times New Roman" pitchFamily="18" charset="0"/>
                <a:cs typeface="Times New Roman" pitchFamily="18" charset="0"/>
              </a:rPr>
              <a:t>Q1==4'B0000</a:t>
            </a:r>
            <a:r>
              <a:rPr kumimoji="1" lang="en-US" altLang="zh-CN" sz="2000" b="1">
                <a:solidFill>
                  <a:schemeClr val="tx1"/>
                </a:solidFill>
                <a:latin typeface="Times New Roman" pitchFamily="18" charset="0"/>
                <a:cs typeface="Times New Roman" pitchFamily="18" charset="0"/>
              </a:rPr>
              <a:t>);</a:t>
            </a:r>
          </a:p>
          <a:p>
            <a:pPr eaLnBrk="0" hangingPunct="0"/>
            <a:r>
              <a:rPr kumimoji="1" lang="en-US" altLang="zh-CN" sz="2000" b="1">
                <a:solidFill>
                  <a:schemeClr val="tx1"/>
                </a:solidFill>
                <a:latin typeface="Times New Roman" pitchFamily="18" charset="0"/>
                <a:cs typeface="Times New Roman" pitchFamily="18" charset="0"/>
              </a:rPr>
              <a:t>    assign PM=FULL;</a:t>
            </a:r>
          </a:p>
          <a:p>
            <a:pPr eaLnBrk="0" hangingPunct="0"/>
            <a:r>
              <a:rPr kumimoji="1" lang="en-US" altLang="zh-CN" sz="2000" b="1">
                <a:solidFill>
                  <a:schemeClr val="tx1"/>
                </a:solidFill>
                <a:latin typeface="Times New Roman" pitchFamily="18" charset="0"/>
                <a:cs typeface="Times New Roman" pitchFamily="18" charset="0"/>
              </a:rPr>
              <a:t>    assign DOUT=Q1;</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7" name="矩形 6"/>
          <p:cNvSpPr>
            <a:spLocks noChangeArrowheads="1"/>
          </p:cNvSpPr>
          <p:nvPr/>
        </p:nvSpPr>
        <p:spPr bwMode="auto">
          <a:xfrm>
            <a:off x="1043608" y="5916585"/>
            <a:ext cx="7632848" cy="464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Clr>
                <a:schemeClr val="tx1"/>
              </a:buClr>
              <a:buNone/>
            </a:pPr>
            <a:r>
              <a:rPr lang="zh-CN" altLang="en-US" sz="2200" b="1">
                <a:solidFill>
                  <a:srgbClr val="0000FF"/>
                </a:solidFill>
                <a:latin typeface="Times New Roman" pitchFamily="18" charset="0"/>
                <a:cs typeface="Times New Roman" pitchFamily="18" charset="0"/>
              </a:rPr>
              <a:t>注意这里</a:t>
            </a:r>
            <a:r>
              <a:rPr lang="en-US" altLang="zh-CN" sz="2200" b="1">
                <a:solidFill>
                  <a:srgbClr val="0000FF"/>
                </a:solidFill>
                <a:latin typeface="Times New Roman" pitchFamily="18" charset="0"/>
                <a:cs typeface="Times New Roman" pitchFamily="18" charset="0"/>
              </a:rPr>
              <a:t>LD</a:t>
            </a:r>
            <a:r>
              <a:rPr lang="zh-CN" altLang="en-US" sz="2200" b="1">
                <a:solidFill>
                  <a:srgbClr val="0000FF"/>
                </a:solidFill>
                <a:latin typeface="Times New Roman" pitchFamily="18" charset="0"/>
                <a:cs typeface="Times New Roman" pitchFamily="18" charset="0"/>
              </a:rPr>
              <a:t>是异步控制信号</a:t>
            </a:r>
            <a:endParaRPr lang="en-US" altLang="zh-CN" sz="2200" b="1">
              <a:solidFill>
                <a:srgbClr val="0000FF"/>
              </a:solidFill>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34</a:t>
            </a:fld>
            <a:endParaRPr lang="zh-CN" altLang="en-US"/>
          </a:p>
        </p:txBody>
      </p:sp>
    </p:spTree>
    <p:extLst>
      <p:ext uri="{BB962C8B-B14F-4D97-AF65-F5344CB8AC3E}">
        <p14:creationId xmlns:p14="http://schemas.microsoft.com/office/powerpoint/2010/main" val="22133515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dissolv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2" grpId="0" animBg="1"/>
      <p:bldP spid="7" grpId="0"/>
    </p:bldLst>
  </p:timing>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a:spLocks noChangeArrowheads="1"/>
          </p:cNvSpPr>
          <p:nvPr/>
        </p:nvSpPr>
        <p:spPr bwMode="auto">
          <a:xfrm>
            <a:off x="1043608" y="3801750"/>
            <a:ext cx="7632848" cy="277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由于</a:t>
            </a:r>
            <a:r>
              <a:rPr lang="en-US" altLang="zh-CN" sz="2200" b="1">
                <a:latin typeface="Times New Roman" pitchFamily="18" charset="0"/>
                <a:cs typeface="Times New Roman" pitchFamily="18" charset="0"/>
              </a:rPr>
              <a:t>LD</a:t>
            </a:r>
            <a:r>
              <a:rPr lang="zh-CN" altLang="en-US" sz="2200" b="1">
                <a:latin typeface="Times New Roman" pitchFamily="18" charset="0"/>
                <a:cs typeface="Times New Roman" pitchFamily="18" charset="0"/>
              </a:rPr>
              <a:t>是</a:t>
            </a:r>
            <a:r>
              <a:rPr lang="zh-CN" altLang="en-US" sz="2200" b="1">
                <a:solidFill>
                  <a:srgbClr val="FF0000"/>
                </a:solidFill>
                <a:latin typeface="Times New Roman" pitchFamily="18" charset="0"/>
                <a:cs typeface="Times New Roman" pitchFamily="18" charset="0"/>
              </a:rPr>
              <a:t>异步信号</a:t>
            </a:r>
            <a:r>
              <a:rPr lang="zh-CN" altLang="en-US" sz="2200" b="1">
                <a:latin typeface="Times New Roman" pitchFamily="18" charset="0"/>
                <a:cs typeface="Times New Roman" pitchFamily="18" charset="0"/>
              </a:rPr>
              <a:t>，当</a:t>
            </a:r>
            <a:r>
              <a:rPr lang="en-US" altLang="zh-CN" sz="2200" b="1">
                <a:latin typeface="Times New Roman" pitchFamily="18" charset="0"/>
                <a:cs typeface="Times New Roman" pitchFamily="18" charset="0"/>
              </a:rPr>
              <a:t>Q1=0000</a:t>
            </a:r>
            <a:r>
              <a:rPr lang="zh-CN" altLang="en-US" sz="2200" b="1">
                <a:latin typeface="Times New Roman" pitchFamily="18" charset="0"/>
                <a:cs typeface="Times New Roman" pitchFamily="18" charset="0"/>
              </a:rPr>
              <a:t>时，</a:t>
            </a:r>
            <a:r>
              <a:rPr lang="en-US" altLang="zh-CN" sz="2200" b="1">
                <a:latin typeface="Times New Roman" pitchFamily="18" charset="0"/>
                <a:cs typeface="Times New Roman" pitchFamily="18" charset="0"/>
              </a:rPr>
              <a:t>LD=1</a:t>
            </a:r>
            <a:r>
              <a:rPr lang="zh-CN" altLang="en-US" sz="2200" b="1">
                <a:latin typeface="Times New Roman" pitchFamily="18" charset="0"/>
                <a:cs typeface="Times New Roman" pitchFamily="18" charset="0"/>
              </a:rPr>
              <a:t>，此时无须等到下一个时钟上升沿，立即执行</a:t>
            </a:r>
            <a:r>
              <a:rPr lang="en-US" altLang="zh-CN" sz="2200" b="1">
                <a:latin typeface="Times New Roman" pitchFamily="18" charset="0"/>
                <a:cs typeface="Times New Roman" pitchFamily="18" charset="0"/>
              </a:rPr>
              <a:t>Q1&lt;=D</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FULL&lt;=1</a:t>
            </a:r>
            <a:r>
              <a:rPr lang="zh-CN" altLang="en-US" sz="2200" b="1">
                <a:latin typeface="Times New Roman" pitchFamily="18" charset="0"/>
                <a:cs typeface="Times New Roman" pitchFamily="18" charset="0"/>
              </a:rPr>
              <a:t>，即</a:t>
            </a:r>
            <a:r>
              <a:rPr lang="en-US" altLang="zh-CN" sz="2200" b="1">
                <a:latin typeface="Times New Roman" pitchFamily="18" charset="0"/>
                <a:cs typeface="Times New Roman" pitchFamily="18" charset="0"/>
              </a:rPr>
              <a:t>Q1</a:t>
            </a:r>
            <a:r>
              <a:rPr lang="zh-CN" altLang="en-US" sz="2200" b="1">
                <a:latin typeface="Times New Roman" pitchFamily="18" charset="0"/>
                <a:cs typeface="Times New Roman" pitchFamily="18" charset="0"/>
              </a:rPr>
              <a:t>重装载初值</a:t>
            </a:r>
            <a:r>
              <a:rPr lang="en-US" altLang="zh-CN" sz="2200" b="1">
                <a:latin typeface="Times New Roman" pitchFamily="18" charset="0"/>
                <a:cs typeface="Times New Roman" pitchFamily="18" charset="0"/>
              </a:rPr>
              <a:t>8</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DOUT</a:t>
            </a:r>
            <a:r>
              <a:rPr lang="zh-CN" altLang="en-US" sz="2200" b="1">
                <a:latin typeface="Times New Roman" pitchFamily="18" charset="0"/>
                <a:cs typeface="Times New Roman" pitchFamily="18" charset="0"/>
              </a:rPr>
              <a:t>输出</a:t>
            </a:r>
            <a:r>
              <a:rPr lang="en-US" altLang="zh-CN" sz="2200" b="1">
                <a:latin typeface="Times New Roman" pitchFamily="18" charset="0"/>
                <a:cs typeface="Times New Roman" pitchFamily="18" charset="0"/>
              </a:rPr>
              <a:t>8</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如果如例</a:t>
            </a:r>
            <a:r>
              <a:rPr lang="en-US" altLang="zh-CN" sz="2200" b="1">
                <a:latin typeface="Times New Roman" pitchFamily="18" charset="0"/>
                <a:cs typeface="Times New Roman" pitchFamily="18" charset="0"/>
              </a:rPr>
              <a:t>5-18</a:t>
            </a:r>
            <a:r>
              <a:rPr lang="zh-CN" altLang="en-US" sz="2200" b="1">
                <a:latin typeface="Times New Roman" pitchFamily="18" charset="0"/>
                <a:cs typeface="Times New Roman" pitchFamily="18" charset="0"/>
              </a:rPr>
              <a:t>那样采用</a:t>
            </a:r>
            <a:r>
              <a:rPr lang="en-US" altLang="zh-CN" sz="2200" b="1">
                <a:latin typeface="Times New Roman" pitchFamily="18" charset="0"/>
                <a:cs typeface="Times New Roman" pitchFamily="18" charset="0"/>
              </a:rPr>
              <a:t>LD=(Q1==4'B1111)</a:t>
            </a:r>
            <a:r>
              <a:rPr lang="zh-CN" altLang="en-US" sz="2200" b="1">
                <a:latin typeface="Times New Roman" pitchFamily="18" charset="0"/>
                <a:cs typeface="Times New Roman" pitchFamily="18" charset="0"/>
              </a:rPr>
              <a:t>来赋值，根据上面的分析，</a:t>
            </a:r>
            <a:r>
              <a:rPr lang="en-US" altLang="zh-CN" sz="2200" b="1">
                <a:latin typeface="Times New Roman" pitchFamily="18" charset="0"/>
                <a:cs typeface="Times New Roman" pitchFamily="18" charset="0"/>
              </a:rPr>
              <a:t>DOUT</a:t>
            </a:r>
            <a:r>
              <a:rPr lang="zh-CN" altLang="en-US" sz="2200" b="1">
                <a:latin typeface="Times New Roman" pitchFamily="18" charset="0"/>
                <a:cs typeface="Times New Roman" pitchFamily="18" charset="0"/>
              </a:rPr>
              <a:t>就会跳过</a:t>
            </a:r>
            <a:r>
              <a:rPr lang="en-US" altLang="zh-CN" sz="2200" b="1">
                <a:latin typeface="Times New Roman" pitchFamily="18" charset="0"/>
                <a:cs typeface="Times New Roman" pitchFamily="18" charset="0"/>
              </a:rPr>
              <a:t>F</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1111</a:t>
            </a:r>
            <a:r>
              <a:rPr lang="zh-CN" altLang="en-US" sz="2200" b="1">
                <a:latin typeface="Times New Roman" pitchFamily="18" charset="0"/>
                <a:cs typeface="Times New Roman" pitchFamily="18" charset="0"/>
              </a:rPr>
              <a:t>）不输出，而在输出</a:t>
            </a:r>
            <a:r>
              <a:rPr lang="en-US" altLang="zh-CN" sz="2200" b="1">
                <a:latin typeface="Times New Roman" pitchFamily="18" charset="0"/>
                <a:cs typeface="Times New Roman" pitchFamily="18" charset="0"/>
              </a:rPr>
              <a:t>E</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1110</a:t>
            </a:r>
            <a:r>
              <a:rPr lang="zh-CN" altLang="en-US" sz="2200" b="1">
                <a:latin typeface="Times New Roman" pitchFamily="18" charset="0"/>
                <a:cs typeface="Times New Roman" pitchFamily="18" charset="0"/>
              </a:rPr>
              <a:t>）之后直接重新装载预置值</a:t>
            </a:r>
            <a:r>
              <a:rPr lang="en-US" altLang="zh-CN" sz="2200" b="1">
                <a:latin typeface="Times New Roman" pitchFamily="18" charset="0"/>
                <a:cs typeface="Times New Roman" pitchFamily="18" charset="0"/>
              </a:rPr>
              <a:t>8</a:t>
            </a:r>
            <a:r>
              <a:rPr lang="zh-CN" altLang="en-US" sz="2200" b="1">
                <a:latin typeface="Times New Roman" pitchFamily="18" charset="0"/>
                <a:cs typeface="Times New Roman" pitchFamily="18" charset="0"/>
              </a:rPr>
              <a:t>并输出</a:t>
            </a:r>
            <a:r>
              <a:rPr lang="en-US" altLang="zh-CN" sz="2200" b="1">
                <a:latin typeface="Times New Roman" pitchFamily="18" charset="0"/>
                <a:cs typeface="Times New Roman" pitchFamily="18" charset="0"/>
              </a:rPr>
              <a:t>8</a:t>
            </a:r>
            <a:r>
              <a:rPr lang="zh-CN" altLang="en-US" sz="2200" b="1">
                <a:latin typeface="Times New Roman" pitchFamily="18" charset="0"/>
                <a:cs typeface="Times New Roman" pitchFamily="18" charset="0"/>
              </a:rPr>
              <a:t>）。因此这里必须采用</a:t>
            </a:r>
            <a:r>
              <a:rPr lang="en-US" altLang="zh-CN" sz="2200" b="1">
                <a:latin typeface="Times New Roman" pitchFamily="18" charset="0"/>
                <a:cs typeface="Times New Roman" pitchFamily="18" charset="0"/>
              </a:rPr>
              <a:t>LD=(Q1==4'B0000)</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sp>
        <p:nvSpPr>
          <p:cNvPr id="10" name="Rectangle 3"/>
          <p:cNvSpPr>
            <a:spLocks noChangeArrowheads="1"/>
          </p:cNvSpPr>
          <p:nvPr/>
        </p:nvSpPr>
        <p:spPr bwMode="auto">
          <a:xfrm>
            <a:off x="6804248" y="2626537"/>
            <a:ext cx="1512168" cy="406330"/>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仿真波形</a:t>
            </a:r>
          </a:p>
        </p:txBody>
      </p:sp>
      <p:pic>
        <p:nvPicPr>
          <p:cNvPr id="6"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t="1" b="25909"/>
          <a:stretch/>
        </p:blipFill>
        <p:spPr bwMode="auto">
          <a:xfrm>
            <a:off x="1443837" y="2060848"/>
            <a:ext cx="5000371" cy="1452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矩形 6"/>
          <p:cNvSpPr/>
          <p:nvPr/>
        </p:nvSpPr>
        <p:spPr>
          <a:xfrm>
            <a:off x="4014000" y="2060848"/>
            <a:ext cx="198000" cy="145287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212000" y="2060848"/>
            <a:ext cx="216000" cy="145287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1763688" y="656824"/>
            <a:ext cx="2205296" cy="1188000"/>
          </a:xfrm>
          <a:prstGeom prst="wedgeRoundRectCallout">
            <a:avLst>
              <a:gd name="adj1" fmla="val 49137"/>
              <a:gd name="adj2" fmla="val 65440"/>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前一个时钟周期，</a:t>
            </a:r>
            <a:r>
              <a:rPr lang="en-US" altLang="zh-CN" sz="2000" b="1">
                <a:latin typeface="Times New Roman" pitchFamily="18" charset="0"/>
                <a:cs typeface="Times New Roman" pitchFamily="18" charset="0"/>
              </a:rPr>
              <a:t> Q1=1111 </a:t>
            </a:r>
            <a:r>
              <a:rPr lang="zh-CN" altLang="en-US" sz="2000" b="1">
                <a:solidFill>
                  <a:schemeClr val="tx1"/>
                </a:solidFill>
                <a:latin typeface="Times New Roman" panose="02020603050405020304" pitchFamily="18" charset="0"/>
                <a:cs typeface="Times New Roman" panose="02020603050405020304" pitchFamily="18" charset="0"/>
              </a:rPr>
              <a:t>，输出</a:t>
            </a:r>
            <a:r>
              <a:rPr lang="en-US" altLang="zh-CN" sz="2000" b="1">
                <a:solidFill>
                  <a:schemeClr val="tx1"/>
                </a:solidFill>
                <a:latin typeface="Times New Roman" panose="02020603050405020304" pitchFamily="18" charset="0"/>
                <a:cs typeface="Times New Roman" panose="02020603050405020304" pitchFamily="18" charset="0"/>
              </a:rPr>
              <a:t>DOUT=F</a:t>
            </a:r>
            <a:endParaRPr lang="zh-CN" altLang="en-US" sz="2000" b="1">
              <a:solidFill>
                <a:schemeClr val="tx1"/>
              </a:solidFill>
              <a:latin typeface="Times New Roman" panose="02020603050405020304" pitchFamily="18" charset="0"/>
              <a:cs typeface="Times New Roman" panose="02020603050405020304" pitchFamily="18" charset="0"/>
            </a:endParaRPr>
          </a:p>
        </p:txBody>
      </p:sp>
      <p:sp>
        <p:nvSpPr>
          <p:cNvPr id="12" name="圆角矩形标注 11"/>
          <p:cNvSpPr/>
          <p:nvPr/>
        </p:nvSpPr>
        <p:spPr>
          <a:xfrm>
            <a:off x="4211960" y="404664"/>
            <a:ext cx="4248472" cy="1440160"/>
          </a:xfrm>
          <a:prstGeom prst="wedgeRoundRectCallout">
            <a:avLst>
              <a:gd name="adj1" fmla="val -43357"/>
              <a:gd name="adj2" fmla="val 65179"/>
              <a:gd name="adj3" fmla="val 16667"/>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这个时钟周期，</a:t>
            </a:r>
            <a:r>
              <a:rPr lang="en-US" altLang="zh-CN" sz="2000" b="1">
                <a:solidFill>
                  <a:schemeClr val="tx1"/>
                </a:solidFill>
                <a:latin typeface="Times New Roman" panose="02020603050405020304" pitchFamily="18" charset="0"/>
                <a:cs typeface="Times New Roman" panose="02020603050405020304" pitchFamily="18" charset="0"/>
              </a:rPr>
              <a:t>LD=1</a:t>
            </a:r>
            <a:r>
              <a:rPr lang="zh-CN" altLang="en-US" sz="2000" b="1">
                <a:solidFill>
                  <a:schemeClr val="tx1"/>
                </a:solidFill>
                <a:latin typeface="Times New Roman" panose="02020603050405020304" pitchFamily="18" charset="0"/>
                <a:cs typeface="Times New Roman" panose="02020603050405020304" pitchFamily="18" charset="0"/>
              </a:rPr>
              <a:t>加载初值</a:t>
            </a:r>
            <a:r>
              <a:rPr lang="en-US" altLang="zh-CN" sz="2000" b="1">
                <a:solidFill>
                  <a:schemeClr val="tx1"/>
                </a:solidFill>
                <a:latin typeface="Times New Roman" panose="02020603050405020304" pitchFamily="18" charset="0"/>
                <a:cs typeface="Times New Roman" panose="02020603050405020304" pitchFamily="18" charset="0"/>
              </a:rPr>
              <a:t>8</a:t>
            </a:r>
            <a:r>
              <a:rPr lang="zh-CN" altLang="en-US" sz="2000" b="1">
                <a:solidFill>
                  <a:schemeClr val="tx1"/>
                </a:solidFill>
                <a:latin typeface="Times New Roman" panose="02020603050405020304" pitchFamily="18" charset="0"/>
                <a:cs typeface="Times New Roman" panose="02020603050405020304" pitchFamily="18" charset="0"/>
              </a:rPr>
              <a:t>，</a:t>
            </a:r>
            <a:r>
              <a:rPr lang="en-US" altLang="zh-CN" sz="2000" b="1">
                <a:latin typeface="Times New Roman" pitchFamily="18" charset="0"/>
                <a:cs typeface="Times New Roman" pitchFamily="18" charset="0"/>
              </a:rPr>
              <a:t>Q1</a:t>
            </a:r>
            <a:r>
              <a:rPr lang="en-US" altLang="zh-CN" sz="2000" b="1">
                <a:solidFill>
                  <a:schemeClr val="tx1"/>
                </a:solidFill>
                <a:latin typeface="Times New Roman" panose="02020603050405020304" pitchFamily="18" charset="0"/>
                <a:cs typeface="Times New Roman" panose="02020603050405020304" pitchFamily="18" charset="0"/>
              </a:rPr>
              <a:t>=0000</a:t>
            </a:r>
            <a:r>
              <a:rPr lang="zh-CN" altLang="en-US" sz="2000" b="1">
                <a:solidFill>
                  <a:schemeClr val="tx1"/>
                </a:solidFill>
                <a:latin typeface="Times New Roman" panose="02020603050405020304" pitchFamily="18" charset="0"/>
                <a:cs typeface="Times New Roman" panose="02020603050405020304" pitchFamily="18" charset="0"/>
              </a:rPr>
              <a:t>，输出</a:t>
            </a:r>
            <a:r>
              <a:rPr lang="en-US" altLang="zh-CN" sz="2000" b="1">
                <a:solidFill>
                  <a:schemeClr val="tx1"/>
                </a:solidFill>
                <a:latin typeface="Times New Roman" panose="02020603050405020304" pitchFamily="18" charset="0"/>
                <a:cs typeface="Times New Roman" panose="02020603050405020304" pitchFamily="18" charset="0"/>
              </a:rPr>
              <a:t>DOUT=8</a:t>
            </a:r>
            <a:r>
              <a:rPr lang="zh-CN" altLang="en-US" sz="2000" b="1">
                <a:solidFill>
                  <a:schemeClr val="tx1"/>
                </a:solidFill>
                <a:latin typeface="Times New Roman" panose="02020603050405020304" pitchFamily="18" charset="0"/>
                <a:cs typeface="Times New Roman" panose="02020603050405020304" pitchFamily="18" charset="0"/>
              </a:rPr>
              <a:t>，</a:t>
            </a:r>
            <a:r>
              <a:rPr lang="zh-CN" altLang="en-US" sz="2000" b="1">
                <a:latin typeface="Times New Roman" pitchFamily="18" charset="0"/>
                <a:cs typeface="Times New Roman" pitchFamily="18" charset="0"/>
              </a:rPr>
              <a:t>这样就跳过了</a:t>
            </a:r>
            <a:r>
              <a:rPr lang="en-US" altLang="zh-CN" sz="2000" b="1">
                <a:latin typeface="Times New Roman" pitchFamily="18" charset="0"/>
                <a:cs typeface="Times New Roman" pitchFamily="18" charset="0"/>
              </a:rPr>
              <a:t>0</a:t>
            </a:r>
            <a:r>
              <a:rPr lang="zh-CN" altLang="en-US" sz="2000" b="1">
                <a:latin typeface="Times New Roman" pitchFamily="18" charset="0"/>
                <a:cs typeface="Times New Roman" pitchFamily="18" charset="0"/>
              </a:rPr>
              <a:t>的输出（刚进入</a:t>
            </a:r>
            <a:r>
              <a:rPr lang="en-US" altLang="zh-CN" sz="2000" b="1">
                <a:latin typeface="Times New Roman" pitchFamily="18" charset="0"/>
                <a:cs typeface="Times New Roman" pitchFamily="18" charset="0"/>
              </a:rPr>
              <a:t>0</a:t>
            </a:r>
            <a:r>
              <a:rPr lang="zh-CN" altLang="en-US" sz="2000" b="1">
                <a:latin typeface="Times New Roman" pitchFamily="18" charset="0"/>
                <a:cs typeface="Times New Roman" pitchFamily="18" charset="0"/>
              </a:rPr>
              <a:t>的一瞬间，即刻重新赋值，</a:t>
            </a:r>
            <a:r>
              <a:rPr lang="en-US" altLang="zh-CN" sz="2000" b="1">
                <a:latin typeface="Times New Roman" pitchFamily="18" charset="0"/>
                <a:cs typeface="Times New Roman" pitchFamily="18" charset="0"/>
              </a:rPr>
              <a:t>0</a:t>
            </a:r>
            <a:r>
              <a:rPr lang="zh-CN" altLang="en-US" sz="2000" b="1">
                <a:latin typeface="Times New Roman" pitchFamily="18" charset="0"/>
                <a:cs typeface="Times New Roman" pitchFamily="18" charset="0"/>
              </a:rPr>
              <a:t>被强制隐去）。</a:t>
            </a:r>
            <a:endParaRPr lang="en-US" altLang="zh-CN" sz="2000" b="1">
              <a:latin typeface="Times New Roman" pitchFamily="18" charset="0"/>
              <a:cs typeface="Times New Roman" pitchFamily="18" charset="0"/>
            </a:endParaRPr>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35</a:t>
            </a:fld>
            <a:endParaRPr lang="zh-CN" altLang="en-US"/>
          </a:p>
        </p:txBody>
      </p:sp>
    </p:spTree>
    <p:extLst>
      <p:ext uri="{BB962C8B-B14F-4D97-AF65-F5344CB8AC3E}">
        <p14:creationId xmlns:p14="http://schemas.microsoft.com/office/powerpoint/2010/main" val="27624543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dissolve">
                                      <p:cBhvr>
                                        <p:cTn id="15" dur="500"/>
                                        <p:tgtEl>
                                          <p:spTgt spid="9">
                                            <p:txEl>
                                              <p:pRg st="0" end="0"/>
                                            </p:txEl>
                                          </p:spTgt>
                                        </p:tgtEl>
                                      </p:cBhvr>
                                    </p:animEffect>
                                  </p:childTnLst>
                                </p:cTn>
                              </p:par>
                            </p:childTnLst>
                          </p:cTn>
                        </p:par>
                        <p:par>
                          <p:cTn id="16" fill="hold">
                            <p:stCondLst>
                              <p:cond delay="500"/>
                            </p:stCondLst>
                            <p:childTnLst>
                              <p:par>
                                <p:cTn id="17" presetID="21" presetClass="entr" presetSubtype="1" fill="hold" grpId="0" nodeType="after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1000"/>
                                        <p:tgtEl>
                                          <p:spTgt spid="8"/>
                                        </p:tgtEl>
                                      </p:cBhvr>
                                    </p:animEffect>
                                  </p:childTnLst>
                                </p:cTn>
                              </p:par>
                            </p:childTnLst>
                          </p:cTn>
                        </p:par>
                        <p:par>
                          <p:cTn id="20" fill="hold">
                            <p:stCondLst>
                              <p:cond delay="1500"/>
                            </p:stCondLst>
                            <p:childTnLst>
                              <p:par>
                                <p:cTn id="21" presetID="55" presetClass="entr" presetSubtype="0" fill="hold" grpId="0" nodeType="after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p:cTn id="23" dur="1000" fill="hold"/>
                                        <p:tgtEl>
                                          <p:spTgt spid="12"/>
                                        </p:tgtEl>
                                        <p:attrNameLst>
                                          <p:attrName>ppt_w</p:attrName>
                                        </p:attrNameLst>
                                      </p:cBhvr>
                                      <p:tavLst>
                                        <p:tav tm="0">
                                          <p:val>
                                            <p:strVal val="#ppt_w*0.70"/>
                                          </p:val>
                                        </p:tav>
                                        <p:tav tm="100000">
                                          <p:val>
                                            <p:strVal val="#ppt_w"/>
                                          </p:val>
                                        </p:tav>
                                      </p:tavLst>
                                    </p:anim>
                                    <p:anim calcmode="lin" valueType="num">
                                      <p:cBhvr>
                                        <p:cTn id="24" dur="1000" fill="hold"/>
                                        <p:tgtEl>
                                          <p:spTgt spid="12"/>
                                        </p:tgtEl>
                                        <p:attrNameLst>
                                          <p:attrName>ppt_h</p:attrName>
                                        </p:attrNameLst>
                                      </p:cBhvr>
                                      <p:tavLst>
                                        <p:tav tm="0">
                                          <p:val>
                                            <p:strVal val="#ppt_h"/>
                                          </p:val>
                                        </p:tav>
                                        <p:tav tm="100000">
                                          <p:val>
                                            <p:strVal val="#ppt_h"/>
                                          </p:val>
                                        </p:tav>
                                      </p:tavLst>
                                    </p:anim>
                                    <p:animEffect transition="in" filter="fade">
                                      <p:cBhvr>
                                        <p:cTn id="25" dur="1000"/>
                                        <p:tgtEl>
                                          <p:spTgt spid="12"/>
                                        </p:tgtEl>
                                      </p:cBhvr>
                                    </p:animEffect>
                                  </p:childTnLst>
                                </p:cTn>
                              </p:par>
                            </p:childTnLst>
                          </p:cTn>
                        </p:par>
                        <p:par>
                          <p:cTn id="26" fill="hold">
                            <p:stCondLst>
                              <p:cond delay="2500"/>
                            </p:stCondLst>
                            <p:childTnLst>
                              <p:par>
                                <p:cTn id="27" presetID="21" presetClass="entr" presetSubtype="1" fill="hold" grpId="0" nodeType="afterEffect">
                                  <p:stCondLst>
                                    <p:cond delay="0"/>
                                  </p:stCondLst>
                                  <p:childTnLst>
                                    <p:set>
                                      <p:cBhvr>
                                        <p:cTn id="28" dur="1" fill="hold">
                                          <p:stCondLst>
                                            <p:cond delay="0"/>
                                          </p:stCondLst>
                                        </p:cTn>
                                        <p:tgtEl>
                                          <p:spTgt spid="7"/>
                                        </p:tgtEl>
                                        <p:attrNameLst>
                                          <p:attrName>style.visibility</p:attrName>
                                        </p:attrNameLst>
                                      </p:cBhvr>
                                      <p:to>
                                        <p:strVal val="visible"/>
                                      </p:to>
                                    </p:set>
                                    <p:animEffect transition="in" filter="wheel(1)">
                                      <p:cBhvr>
                                        <p:cTn id="29" dur="1000"/>
                                        <p:tgtEl>
                                          <p:spTgt spid="7"/>
                                        </p:tgtEl>
                                      </p:cBhvr>
                                    </p:animEffect>
                                  </p:childTnLst>
                                </p:cTn>
                              </p:par>
                            </p:childTnLst>
                          </p:cTn>
                        </p:par>
                        <p:par>
                          <p:cTn id="30" fill="hold">
                            <p:stCondLst>
                              <p:cond delay="3500"/>
                            </p:stCondLst>
                            <p:childTnLst>
                              <p:par>
                                <p:cTn id="31" presetID="55" presetClass="entr" presetSubtype="0"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1000" fill="hold"/>
                                        <p:tgtEl>
                                          <p:spTgt spid="11"/>
                                        </p:tgtEl>
                                        <p:attrNameLst>
                                          <p:attrName>ppt_w</p:attrName>
                                        </p:attrNameLst>
                                      </p:cBhvr>
                                      <p:tavLst>
                                        <p:tav tm="0">
                                          <p:val>
                                            <p:strVal val="#ppt_w*0.70"/>
                                          </p:val>
                                        </p:tav>
                                        <p:tav tm="100000">
                                          <p:val>
                                            <p:strVal val="#ppt_w"/>
                                          </p:val>
                                        </p:tav>
                                      </p:tavLst>
                                    </p:anim>
                                    <p:anim calcmode="lin" valueType="num">
                                      <p:cBhvr>
                                        <p:cTn id="34" dur="1000" fill="hold"/>
                                        <p:tgtEl>
                                          <p:spTgt spid="11"/>
                                        </p:tgtEl>
                                        <p:attrNameLst>
                                          <p:attrName>ppt_h</p:attrName>
                                        </p:attrNameLst>
                                      </p:cBhvr>
                                      <p:tavLst>
                                        <p:tav tm="0">
                                          <p:val>
                                            <p:strVal val="#ppt_h"/>
                                          </p:val>
                                        </p:tav>
                                        <p:tav tm="100000">
                                          <p:val>
                                            <p:strVal val="#ppt_h"/>
                                          </p:val>
                                        </p:tav>
                                      </p:tavLst>
                                    </p:anim>
                                    <p:animEffect transition="in" filter="fade">
                                      <p:cBhvr>
                                        <p:cTn id="35" dur="1000"/>
                                        <p:tgtEl>
                                          <p:spTgt spid="11"/>
                                        </p:tgtEl>
                                      </p:cBhvr>
                                    </p:animEffect>
                                  </p:childTnLst>
                                </p:cTn>
                              </p:par>
                            </p:childTnLst>
                          </p:cTn>
                        </p:par>
                      </p:childTnLst>
                    </p:cTn>
                  </p:par>
                  <p:par>
                    <p:cTn id="36" fill="hold">
                      <p:stCondLst>
                        <p:cond delay="indefinite"/>
                      </p:stCondLst>
                      <p:childTnLst>
                        <p:par>
                          <p:cTn id="37" fill="hold">
                            <p:stCondLst>
                              <p:cond delay="0"/>
                            </p:stCondLst>
                            <p:childTnLst>
                              <p:par>
                                <p:cTn id="38" presetID="9" presetClass="entr" presetSubtype="0" fill="hold" nodeType="clickEffect">
                                  <p:stCondLst>
                                    <p:cond delay="0"/>
                                  </p:stCondLst>
                                  <p:childTnLst>
                                    <p:set>
                                      <p:cBhvr>
                                        <p:cTn id="39" dur="1" fill="hold">
                                          <p:stCondLst>
                                            <p:cond delay="0"/>
                                          </p:stCondLst>
                                        </p:cTn>
                                        <p:tgtEl>
                                          <p:spTgt spid="9">
                                            <p:txEl>
                                              <p:pRg st="1" end="1"/>
                                            </p:txEl>
                                          </p:spTgt>
                                        </p:tgtEl>
                                        <p:attrNameLst>
                                          <p:attrName>style.visibility</p:attrName>
                                        </p:attrNameLst>
                                      </p:cBhvr>
                                      <p:to>
                                        <p:strVal val="visible"/>
                                      </p:to>
                                    </p:set>
                                    <p:animEffect transition="in" filter="dissolve">
                                      <p:cBhvr>
                                        <p:cTn id="40" dur="500"/>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7" grpId="0" animBg="1"/>
      <p:bldP spid="8" grpId="0" animBg="1"/>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15616" y="476672"/>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§5.4.3 </a:t>
            </a:r>
            <a:r>
              <a:rPr lang="zh-CN" altLang="en-US" sz="3000" b="1" dirty="0">
                <a:solidFill>
                  <a:srgbClr val="000000"/>
                </a:solidFill>
                <a:latin typeface="Times New Roman" pitchFamily="18" charset="0"/>
                <a:cs typeface="Times New Roman" pitchFamily="18" charset="0"/>
              </a:rPr>
              <a:t>异步清</a:t>
            </a:r>
            <a:r>
              <a:rPr lang="en-US" altLang="zh-CN" sz="3000" b="1" dirty="0">
                <a:solidFill>
                  <a:srgbClr val="000000"/>
                </a:solidFill>
                <a:latin typeface="Times New Roman" pitchFamily="18" charset="0"/>
                <a:cs typeface="Times New Roman" pitchFamily="18" charset="0"/>
              </a:rPr>
              <a:t>0</a:t>
            </a:r>
            <a:r>
              <a:rPr lang="zh-CN" altLang="en-US" sz="3000" b="1" dirty="0">
                <a:solidFill>
                  <a:srgbClr val="000000"/>
                </a:solidFill>
                <a:latin typeface="Times New Roman" pitchFamily="18" charset="0"/>
                <a:cs typeface="Times New Roman" pitchFamily="18" charset="0"/>
              </a:rPr>
              <a:t>加载计数器</a:t>
            </a:r>
          </a:p>
        </p:txBody>
      </p:sp>
      <p:sp>
        <p:nvSpPr>
          <p:cNvPr id="20" name="Text Box 9"/>
          <p:cNvSpPr txBox="1">
            <a:spLocks noChangeArrowheads="1"/>
          </p:cNvSpPr>
          <p:nvPr/>
        </p:nvSpPr>
        <p:spPr bwMode="auto">
          <a:xfrm>
            <a:off x="899592" y="1196752"/>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5-20</a:t>
            </a:r>
            <a:r>
              <a:rPr kumimoji="1" lang="zh-CN" altLang="en-US" sz="2000" b="1">
                <a:solidFill>
                  <a:srgbClr val="F79646">
                    <a:lumMod val="50000"/>
                  </a:srgbClr>
                </a:solidFill>
                <a:latin typeface="Times New Roman" pitchFamily="18" charset="0"/>
                <a:cs typeface="Times New Roman" pitchFamily="18" charset="0"/>
              </a:rPr>
              <a:t> ：</a:t>
            </a:r>
            <a:r>
              <a:rPr kumimoji="1" lang="en-US" altLang="zh-CN" sz="2400" b="1">
                <a:solidFill>
                  <a:srgbClr val="F79646">
                    <a:lumMod val="50000"/>
                  </a:srgbClr>
                </a:solidFill>
                <a:latin typeface="Times New Roman" pitchFamily="18" charset="0"/>
                <a:cs typeface="Times New Roman" pitchFamily="18" charset="0"/>
              </a:rPr>
              <a:t>4</a:t>
            </a:r>
            <a:r>
              <a:rPr kumimoji="1" lang="zh-CN" altLang="en-US" sz="2400" b="1">
                <a:solidFill>
                  <a:srgbClr val="F79646">
                    <a:lumMod val="50000"/>
                  </a:srgbClr>
                </a:solidFill>
                <a:latin typeface="Times New Roman" pitchFamily="18" charset="0"/>
                <a:cs typeface="Times New Roman" pitchFamily="18" charset="0"/>
              </a:rPr>
              <a:t>位异步清</a:t>
            </a:r>
            <a:r>
              <a:rPr kumimoji="1" lang="en-US" altLang="zh-CN" sz="2400" b="1">
                <a:solidFill>
                  <a:srgbClr val="F79646">
                    <a:lumMod val="50000"/>
                  </a:srgbClr>
                </a:solidFill>
                <a:latin typeface="Times New Roman" pitchFamily="18" charset="0"/>
                <a:cs typeface="Times New Roman" pitchFamily="18" charset="0"/>
              </a:rPr>
              <a:t>0</a:t>
            </a:r>
            <a:r>
              <a:rPr kumimoji="1" lang="zh-CN" altLang="en-US" sz="2400" b="1">
                <a:solidFill>
                  <a:srgbClr val="F79646">
                    <a:lumMod val="50000"/>
                  </a:srgbClr>
                </a:solidFill>
                <a:latin typeface="Times New Roman" pitchFamily="18" charset="0"/>
                <a:cs typeface="Times New Roman" pitchFamily="18" charset="0"/>
              </a:rPr>
              <a:t>模式计数器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22" name="Text Box 9"/>
          <p:cNvSpPr txBox="1">
            <a:spLocks noChangeArrowheads="1"/>
          </p:cNvSpPr>
          <p:nvPr/>
        </p:nvSpPr>
        <p:spPr bwMode="auto">
          <a:xfrm>
            <a:off x="1043607" y="1844824"/>
            <a:ext cx="7920881" cy="409342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fdiv1 (CLK, PM, D);	</a:t>
            </a:r>
            <a:r>
              <a:rPr kumimoji="1" lang="en-US" altLang="zh-CN" sz="2000" b="1">
                <a:solidFill>
                  <a:schemeClr val="accent6">
                    <a:lumMod val="50000"/>
                  </a:schemeClr>
                </a:solidFill>
                <a:latin typeface="Times New Roman" pitchFamily="18" charset="0"/>
                <a:cs typeface="Times New Roman" pitchFamily="18" charset="0"/>
              </a:rPr>
              <a:t> </a:t>
            </a:r>
          </a:p>
          <a:p>
            <a:pPr eaLnBrk="0" hangingPunct="0"/>
            <a:r>
              <a:rPr kumimoji="1" lang="en-US" altLang="zh-CN" sz="2000" b="1">
                <a:solidFill>
                  <a:schemeClr val="accent6">
                    <a:lumMod val="50000"/>
                  </a:schemeClr>
                </a:solidFill>
                <a:latin typeface="Times New Roman" pitchFamily="18" charset="0"/>
                <a:cs typeface="Times New Roman" pitchFamily="18" charset="0"/>
              </a:rPr>
              <a:t>    </a:t>
            </a:r>
            <a:r>
              <a:rPr kumimoji="1" lang="en-US" altLang="zh-CN" sz="2000" b="1">
                <a:solidFill>
                  <a:schemeClr val="tx1"/>
                </a:solidFill>
                <a:latin typeface="Times New Roman" pitchFamily="18" charset="0"/>
                <a:cs typeface="Times New Roman" pitchFamily="18" charset="0"/>
              </a:rPr>
              <a:t>input CLK; </a:t>
            </a:r>
          </a:p>
          <a:p>
            <a:pPr eaLnBrk="0" hangingPunct="0"/>
            <a:r>
              <a:rPr kumimoji="1" lang="en-US" altLang="zh-CN" sz="2000" b="1">
                <a:solidFill>
                  <a:schemeClr val="tx1"/>
                </a:solidFill>
                <a:latin typeface="Times New Roman" pitchFamily="18" charset="0"/>
                <a:cs typeface="Times New Roman" pitchFamily="18" charset="0"/>
              </a:rPr>
              <a:t>    input [3: 0] D; 	</a:t>
            </a:r>
            <a:r>
              <a:rPr kumimoji="1" lang="en-US" altLang="zh-CN" sz="2000" b="1">
                <a:solidFill>
                  <a:schemeClr val="accent6">
                    <a:lumMod val="50000"/>
                  </a:schemeClr>
                </a:solidFill>
                <a:latin typeface="Times New Roman" pitchFamily="18" charset="0"/>
                <a:cs typeface="Times New Roman" pitchFamily="18" charset="0"/>
              </a:rPr>
              <a:t> //</a:t>
            </a:r>
            <a:r>
              <a:rPr kumimoji="1" lang="zh-CN" altLang="en-US" sz="2000" b="1">
                <a:solidFill>
                  <a:schemeClr val="accent6">
                    <a:lumMod val="50000"/>
                  </a:schemeClr>
                </a:solidFill>
                <a:latin typeface="Times New Roman" pitchFamily="18" charset="0"/>
                <a:cs typeface="Times New Roman" pitchFamily="18" charset="0"/>
              </a:rPr>
              <a:t>预置计数模</a:t>
            </a:r>
            <a:endParaRPr kumimoji="1" lang="en-US" altLang="zh-CN" sz="2000" b="1">
              <a:solidFill>
                <a:schemeClr val="tx1"/>
              </a:solidFill>
              <a:latin typeface="Times New Roman" pitchFamily="18" charset="0"/>
              <a:cs typeface="Times New Roman" pitchFamily="18" charset="0"/>
            </a:endParaRPr>
          </a:p>
          <a:p>
            <a:pPr eaLnBrk="0" hangingPunct="0"/>
            <a:r>
              <a:rPr kumimoji="1" lang="en-US" altLang="zh-CN" sz="2000" b="1">
                <a:solidFill>
                  <a:schemeClr val="tx1"/>
                </a:solidFill>
                <a:latin typeface="Times New Roman" pitchFamily="18" charset="0"/>
                <a:cs typeface="Times New Roman" pitchFamily="18" charset="0"/>
              </a:rPr>
              <a:t>    output PM;  </a:t>
            </a:r>
          </a:p>
          <a:p>
            <a:pPr eaLnBrk="0" hangingPunct="0"/>
            <a:r>
              <a:rPr kumimoji="1" lang="en-US" altLang="zh-CN" sz="2000" b="1">
                <a:solidFill>
                  <a:schemeClr val="tx1"/>
                </a:solidFill>
                <a:latin typeface="Times New Roman" pitchFamily="18" charset="0"/>
                <a:cs typeface="Times New Roman" pitchFamily="18" charset="0"/>
              </a:rPr>
              <a:t>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FULL;</a:t>
            </a:r>
          </a:p>
          <a:p>
            <a:pPr eaLnBrk="0" hangingPunct="0"/>
            <a:r>
              <a:rPr kumimoji="1" lang="en-US" altLang="zh-CN" sz="2000" b="1">
                <a:solidFill>
                  <a:schemeClr val="tx1"/>
                </a:solidFill>
                <a:latin typeface="Times New Roman" pitchFamily="18" charset="0"/>
                <a:cs typeface="Times New Roman" pitchFamily="18" charset="0"/>
              </a:rPr>
              <a:t>    (* synthesis, </a:t>
            </a:r>
            <a:r>
              <a:rPr kumimoji="1" lang="en-US" altLang="zh-CN" sz="2000" b="1" err="1">
                <a:solidFill>
                  <a:schemeClr val="tx1"/>
                </a:solidFill>
                <a:latin typeface="Times New Roman" pitchFamily="18" charset="0"/>
                <a:cs typeface="Times New Roman" pitchFamily="18" charset="0"/>
              </a:rPr>
              <a:t>probe_port</a:t>
            </a:r>
            <a:r>
              <a:rPr kumimoji="1" lang="en-US" altLang="zh-CN" sz="2000" b="1">
                <a:solidFill>
                  <a:schemeClr val="tx1"/>
                </a:solidFill>
                <a:latin typeface="Times New Roman" pitchFamily="18" charset="0"/>
                <a:cs typeface="Times New Roman" pitchFamily="18" charset="0"/>
              </a:rPr>
              <a:t>, keep*)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[3: 0] Q1;</a:t>
            </a:r>
          </a:p>
          <a:p>
            <a:pPr eaLnBrk="0" hangingPunct="0"/>
            <a:r>
              <a:rPr kumimoji="1" lang="en-US" altLang="zh-CN" sz="2000" b="1">
                <a:solidFill>
                  <a:schemeClr val="tx1"/>
                </a:solidFill>
                <a:latin typeface="Times New Roman" pitchFamily="18" charset="0"/>
                <a:cs typeface="Times New Roman" pitchFamily="18" charset="0"/>
              </a:rPr>
              <a:t>    (* synthesis, </a:t>
            </a:r>
            <a:r>
              <a:rPr kumimoji="1" lang="en-US" altLang="zh-CN" sz="2000" b="1" err="1">
                <a:solidFill>
                  <a:schemeClr val="tx1"/>
                </a:solidFill>
                <a:latin typeface="Times New Roman" pitchFamily="18" charset="0"/>
                <a:cs typeface="Times New Roman" pitchFamily="18" charset="0"/>
              </a:rPr>
              <a:t>probe_port</a:t>
            </a:r>
            <a:r>
              <a:rPr kumimoji="1" lang="en-US" altLang="zh-CN" sz="2000" b="1">
                <a:solidFill>
                  <a:schemeClr val="tx1"/>
                </a:solidFill>
                <a:latin typeface="Times New Roman" pitchFamily="18" charset="0"/>
                <a:cs typeface="Times New Roman" pitchFamily="18" charset="0"/>
              </a:rPr>
              <a:t>, keep*) wire RST;</a:t>
            </a:r>
          </a:p>
          <a:p>
            <a:pPr eaLnBrk="0" hangingPunct="0"/>
            <a:r>
              <a:rPr kumimoji="1" lang="en-US" altLang="zh-CN" sz="2000" b="1">
                <a:solidFill>
                  <a:schemeClr val="tx1"/>
                </a:solidFill>
                <a:latin typeface="Times New Roman" pitchFamily="18" charset="0"/>
                <a:cs typeface="Times New Roman" pitchFamily="18" charset="0"/>
              </a:rPr>
              <a:t>    always @ (</a:t>
            </a:r>
            <a:r>
              <a:rPr kumimoji="1" lang="en-US" altLang="zh-CN" sz="2000" b="1" err="1">
                <a:solidFill>
                  <a:schemeClr val="tx1"/>
                </a:solidFill>
                <a:latin typeface="Times New Roman" pitchFamily="18" charset="0"/>
                <a:cs typeface="Times New Roman" pitchFamily="18" charset="0"/>
              </a:rPr>
              <a:t>posedge</a:t>
            </a:r>
            <a:r>
              <a:rPr kumimoji="1" lang="en-US" altLang="zh-CN" sz="2000" b="1">
                <a:solidFill>
                  <a:schemeClr val="tx1"/>
                </a:solidFill>
                <a:latin typeface="Times New Roman" pitchFamily="18" charset="0"/>
                <a:cs typeface="Times New Roman" pitchFamily="18" charset="0"/>
              </a:rPr>
              <a:t> CLK or </a:t>
            </a:r>
            <a:r>
              <a:rPr kumimoji="1" lang="en-US" altLang="zh-CN" sz="2000" b="1" err="1">
                <a:solidFill>
                  <a:schemeClr val="tx1"/>
                </a:solidFill>
                <a:latin typeface="Times New Roman" pitchFamily="18" charset="0"/>
                <a:cs typeface="Times New Roman" pitchFamily="18" charset="0"/>
              </a:rPr>
              <a:t>posedge</a:t>
            </a:r>
            <a:r>
              <a:rPr kumimoji="1" lang="en-US" altLang="zh-CN" sz="2000" b="1">
                <a:solidFill>
                  <a:schemeClr val="tx1"/>
                </a:solidFill>
                <a:latin typeface="Times New Roman" pitchFamily="18" charset="0"/>
                <a:cs typeface="Times New Roman" pitchFamily="18" charset="0"/>
              </a:rPr>
              <a:t> RST)</a:t>
            </a:r>
          </a:p>
          <a:p>
            <a:pPr eaLnBrk="0" hangingPunct="0"/>
            <a:r>
              <a:rPr kumimoji="1" lang="en-US" altLang="zh-CN" sz="2000" b="1">
                <a:solidFill>
                  <a:srgbClr val="7030A0"/>
                </a:solidFill>
                <a:latin typeface="Times New Roman" pitchFamily="18" charset="0"/>
                <a:cs typeface="Times New Roman" pitchFamily="18" charset="0"/>
              </a:rPr>
              <a:t>	</a:t>
            </a:r>
            <a:r>
              <a:rPr kumimoji="1" lang="en-US" altLang="zh-CN" sz="2000" b="1">
                <a:solidFill>
                  <a:schemeClr val="tx1"/>
                </a:solidFill>
                <a:latin typeface="Times New Roman" pitchFamily="18" charset="0"/>
                <a:cs typeface="Times New Roman" pitchFamily="18" charset="0"/>
              </a:rPr>
              <a:t>if (RST)  begin  Q1&lt;=0;  FULL&lt;=1;  end</a:t>
            </a:r>
          </a:p>
          <a:p>
            <a:pPr eaLnBrk="0" hangingPunct="0"/>
            <a:r>
              <a:rPr kumimoji="1" lang="en-US" altLang="zh-CN" sz="2000" b="1">
                <a:solidFill>
                  <a:schemeClr val="tx1"/>
                </a:solidFill>
                <a:latin typeface="Times New Roman" pitchFamily="18" charset="0"/>
                <a:cs typeface="Times New Roman" pitchFamily="18" charset="0"/>
              </a:rPr>
              <a:t>              else   begin  Q1&lt;=Q1+1;  FULL&lt;=0;  end</a:t>
            </a:r>
          </a:p>
          <a:p>
            <a:pPr eaLnBrk="0" hangingPunct="0"/>
            <a:r>
              <a:rPr kumimoji="1" lang="en-US" altLang="zh-CN" sz="2000" b="1">
                <a:solidFill>
                  <a:schemeClr val="tx1"/>
                </a:solidFill>
                <a:latin typeface="Times New Roman" pitchFamily="18" charset="0"/>
                <a:cs typeface="Times New Roman" pitchFamily="18" charset="0"/>
              </a:rPr>
              <a:t>    assign RST=(Q1==D);</a:t>
            </a:r>
          </a:p>
          <a:p>
            <a:pPr eaLnBrk="0" hangingPunct="0"/>
            <a:r>
              <a:rPr kumimoji="1" lang="en-US" altLang="zh-CN" sz="2000" b="1">
                <a:solidFill>
                  <a:schemeClr val="tx1"/>
                </a:solidFill>
                <a:latin typeface="Times New Roman" pitchFamily="18" charset="0"/>
                <a:cs typeface="Times New Roman" pitchFamily="18" charset="0"/>
              </a:rPr>
              <a:t>    assign PM=FULL;</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2" name="矩形 1"/>
          <p:cNvSpPr/>
          <p:nvPr/>
        </p:nvSpPr>
        <p:spPr>
          <a:xfrm>
            <a:off x="1100664" y="6093296"/>
            <a:ext cx="4262705" cy="397032"/>
          </a:xfrm>
          <a:prstGeom prst="rect">
            <a:avLst/>
          </a:prstGeom>
        </p:spPr>
        <p:txBody>
          <a:bodyPr wrap="none">
            <a:spAutoFit/>
          </a:bodyPr>
          <a:lstStyle/>
          <a:p>
            <a:pPr marL="0" indent="0" eaLnBrk="1" hangingPunct="1">
              <a:lnSpc>
                <a:spcPct val="110000"/>
              </a:lnSpc>
              <a:spcBef>
                <a:spcPts val="0"/>
              </a:spcBef>
              <a:spcAft>
                <a:spcPts val="600"/>
              </a:spcAft>
              <a:buClr>
                <a:schemeClr val="tx1"/>
              </a:buClr>
              <a:buNone/>
            </a:pPr>
            <a:r>
              <a:rPr lang="en-US" altLang="zh-CN" b="1">
                <a:solidFill>
                  <a:srgbClr val="0000FF"/>
                </a:solidFill>
                <a:latin typeface="Times New Roman" pitchFamily="18" charset="0"/>
                <a:cs typeface="Times New Roman" pitchFamily="18" charset="0"/>
              </a:rPr>
              <a:t>PM</a:t>
            </a:r>
            <a:r>
              <a:rPr lang="zh-CN" altLang="en-US" b="1">
                <a:latin typeface="Times New Roman" pitchFamily="18" charset="0"/>
                <a:cs typeface="Times New Roman" pitchFamily="18" charset="0"/>
              </a:rPr>
              <a:t>是输出标志脉冲（标志是否在清零）</a:t>
            </a:r>
            <a:endParaRPr lang="en-US" altLang="zh-CN" b="1">
              <a:latin typeface="Times New Roman" pitchFamily="18" charset="0"/>
              <a:cs typeface="Times New Roman" pitchFamily="18" charset="0"/>
            </a:endParaRPr>
          </a:p>
        </p:txBody>
      </p:sp>
      <p:cxnSp>
        <p:nvCxnSpPr>
          <p:cNvPr id="7" name="直接连接符 6"/>
          <p:cNvCxnSpPr/>
          <p:nvPr/>
        </p:nvCxnSpPr>
        <p:spPr>
          <a:xfrm>
            <a:off x="1404000" y="3762000"/>
            <a:ext cx="489654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9" name="直接连接符 8"/>
          <p:cNvCxnSpPr/>
          <p:nvPr/>
        </p:nvCxnSpPr>
        <p:spPr>
          <a:xfrm>
            <a:off x="1403648" y="4050000"/>
            <a:ext cx="489654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直接连接符 9"/>
          <p:cNvCxnSpPr/>
          <p:nvPr/>
        </p:nvCxnSpPr>
        <p:spPr>
          <a:xfrm>
            <a:off x="2123728" y="5229200"/>
            <a:ext cx="172819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36</a:t>
            </a:fld>
            <a:endParaRPr lang="zh-CN" altLang="en-US"/>
          </a:p>
        </p:txBody>
      </p:sp>
    </p:spTree>
    <p:extLst>
      <p:ext uri="{BB962C8B-B14F-4D97-AF65-F5344CB8AC3E}">
        <p14:creationId xmlns:p14="http://schemas.microsoft.com/office/powerpoint/2010/main" val="2671595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500"/>
                            </p:stCondLst>
                            <p:childTnLst>
                              <p:par>
                                <p:cTn id="19" presetID="9" presetClass="entr" presetSubtype="0"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dissolve">
                                      <p:cBhvr>
                                        <p:cTn id="21" dur="500"/>
                                        <p:tgtEl>
                                          <p:spTgt spid="2"/>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nodeType="clickEffect">
                                  <p:stCondLst>
                                    <p:cond delay="0"/>
                                  </p:stCondLst>
                                  <p:childTnLst>
                                    <p:set>
                                      <p:cBhvr>
                                        <p:cTn id="25" dur="1" fill="hold">
                                          <p:stCondLst>
                                            <p:cond delay="0"/>
                                          </p:stCondLst>
                                        </p:cTn>
                                        <p:tgtEl>
                                          <p:spTgt spid="7"/>
                                        </p:tgtEl>
                                        <p:attrNameLst>
                                          <p:attrName>style.visibility</p:attrName>
                                        </p:attrNameLst>
                                      </p:cBhvr>
                                      <p:to>
                                        <p:strVal val="visible"/>
                                      </p:to>
                                    </p:set>
                                    <p:animEffect transition="in" filter="wipe(left)">
                                      <p:cBhvr>
                                        <p:cTn id="26" dur="500"/>
                                        <p:tgtEl>
                                          <p:spTgt spid="7"/>
                                        </p:tgtEl>
                                      </p:cBhvr>
                                    </p:animEffect>
                                  </p:childTnLst>
                                </p:cTn>
                              </p:par>
                            </p:childTnLst>
                          </p:cTn>
                        </p:par>
                        <p:par>
                          <p:cTn id="27" fill="hold">
                            <p:stCondLst>
                              <p:cond delay="500"/>
                            </p:stCondLst>
                            <p:childTnLst>
                              <p:par>
                                <p:cTn id="28" presetID="22" presetClass="entr" presetSubtype="8" fill="hold" nodeType="after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wipe(left)">
                                      <p:cBhvr>
                                        <p:cTn id="30" dur="500"/>
                                        <p:tgtEl>
                                          <p:spTgt spid="9"/>
                                        </p:tgtEl>
                                      </p:cBhvr>
                                    </p:animEffect>
                                  </p:childTnLst>
                                </p:cTn>
                              </p:par>
                            </p:childTnLst>
                          </p:cTn>
                        </p:par>
                        <p:par>
                          <p:cTn id="31" fill="hold">
                            <p:stCondLst>
                              <p:cond delay="1000"/>
                            </p:stCondLst>
                            <p:childTnLst>
                              <p:par>
                                <p:cTn id="32" presetID="22" presetClass="entr" presetSubtype="8" fill="hold" nodeType="afterEffect">
                                  <p:stCondLst>
                                    <p:cond delay="0"/>
                                  </p:stCondLst>
                                  <p:childTnLst>
                                    <p:set>
                                      <p:cBhvr>
                                        <p:cTn id="33" dur="1" fill="hold">
                                          <p:stCondLst>
                                            <p:cond delay="0"/>
                                          </p:stCondLst>
                                        </p:cTn>
                                        <p:tgtEl>
                                          <p:spTgt spid="10"/>
                                        </p:tgtEl>
                                        <p:attrNameLst>
                                          <p:attrName>style.visibility</p:attrName>
                                        </p:attrNameLst>
                                      </p:cBhvr>
                                      <p:to>
                                        <p:strVal val="visible"/>
                                      </p:to>
                                    </p:set>
                                    <p:animEffect transition="in" filter="wipe(left)">
                                      <p:cBhvr>
                                        <p:cTn id="3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2" grpId="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a:spLocks noChangeArrowheads="1"/>
          </p:cNvSpPr>
          <p:nvPr/>
        </p:nvSpPr>
        <p:spPr bwMode="auto">
          <a:xfrm>
            <a:off x="1043608" y="4350003"/>
            <a:ext cx="7937442" cy="2031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对于</a:t>
            </a:r>
            <a:r>
              <a:rPr lang="zh-CN" altLang="en-US" sz="2200" b="1">
                <a:solidFill>
                  <a:srgbClr val="FF0000"/>
                </a:solidFill>
                <a:latin typeface="Times New Roman" pitchFamily="18" charset="0"/>
                <a:cs typeface="Times New Roman" pitchFamily="18" charset="0"/>
              </a:rPr>
              <a:t>异步模式</a:t>
            </a:r>
            <a:r>
              <a:rPr lang="zh-CN" altLang="en-US" sz="2200" b="1">
                <a:latin typeface="Times New Roman" pitchFamily="18" charset="0"/>
                <a:cs typeface="Times New Roman" pitchFamily="18" charset="0"/>
              </a:rPr>
              <a:t>，无论是置位还是清零，控制脉冲都很窄，并且控制时刻的数据变化剧烈，因为被强制隐去了一个计数值，容易产生毛刺，造成误操作，并且毛刺与器件本身的速度性能关系很大，器件速度越低，毛刺的影响就越严重。</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预置数</a:t>
            </a:r>
            <a:r>
              <a:rPr lang="en-US" altLang="zh-CN" sz="2200" b="1">
                <a:latin typeface="Times New Roman" pitchFamily="18" charset="0"/>
                <a:cs typeface="Times New Roman" pitchFamily="18" charset="0"/>
              </a:rPr>
              <a:t>D</a:t>
            </a:r>
            <a:r>
              <a:rPr lang="zh-CN" altLang="en-US" sz="2200" b="1">
                <a:latin typeface="Times New Roman" pitchFamily="18" charset="0"/>
                <a:cs typeface="Times New Roman" pitchFamily="18" charset="0"/>
              </a:rPr>
              <a:t>是</a:t>
            </a:r>
            <a:r>
              <a:rPr lang="en-US" altLang="zh-CN" sz="2200" b="1">
                <a:latin typeface="Times New Roman" pitchFamily="18" charset="0"/>
                <a:cs typeface="Times New Roman" pitchFamily="18" charset="0"/>
              </a:rPr>
              <a:t>9</a:t>
            </a:r>
            <a:r>
              <a:rPr lang="zh-CN" altLang="en-US" sz="2200" b="1">
                <a:latin typeface="Times New Roman" pitchFamily="18" charset="0"/>
                <a:cs typeface="Times New Roman" pitchFamily="18" charset="0"/>
              </a:rPr>
              <a:t>时，分频比（计数模）为</a:t>
            </a:r>
            <a:r>
              <a:rPr lang="en-US" altLang="zh-CN" sz="2200" b="1">
                <a:latin typeface="Times New Roman" pitchFamily="18" charset="0"/>
                <a:cs typeface="Times New Roman" pitchFamily="18" charset="0"/>
              </a:rPr>
              <a:t>9</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0~8</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p:txBody>
      </p:sp>
      <p:pic>
        <p:nvPicPr>
          <p:cNvPr id="8" name="Picture 8"/>
          <p:cNvPicPr>
            <a:picLocks noChangeAspect="1" noChangeArrowheads="1"/>
          </p:cNvPicPr>
          <p:nvPr/>
        </p:nvPicPr>
        <p:blipFill rotWithShape="1">
          <a:blip r:embed="rId3">
            <a:extLst>
              <a:ext uri="{28A0092B-C50C-407E-A947-70E740481C1C}">
                <a14:useLocalDpi xmlns:a14="http://schemas.microsoft.com/office/drawing/2010/main" val="0"/>
              </a:ext>
            </a:extLst>
          </a:blip>
          <a:srcRect b="20023"/>
          <a:stretch/>
        </p:blipFill>
        <p:spPr bwMode="auto">
          <a:xfrm>
            <a:off x="5290574" y="2392691"/>
            <a:ext cx="3690476" cy="13237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Rectangle 3"/>
          <p:cNvSpPr>
            <a:spLocks noChangeArrowheads="1"/>
          </p:cNvSpPr>
          <p:nvPr/>
        </p:nvSpPr>
        <p:spPr bwMode="auto">
          <a:xfrm>
            <a:off x="5940152" y="3773944"/>
            <a:ext cx="2736304"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仿真波形（</a:t>
            </a:r>
            <a:r>
              <a:rPr lang="en-US" altLang="zh-CN" sz="2000" b="1">
                <a:latin typeface="Times New Roman" panose="02020603050405020304" pitchFamily="18" charset="0"/>
                <a:cs typeface="Times New Roman" panose="02020603050405020304" pitchFamily="18" charset="0"/>
              </a:rPr>
              <a:t>EP1C3</a:t>
            </a:r>
            <a:r>
              <a:rPr lang="zh-CN" altLang="en-US" sz="2000" b="1">
                <a:latin typeface="Times New Roman" panose="02020603050405020304" pitchFamily="18" charset="0"/>
                <a:cs typeface="Times New Roman" panose="02020603050405020304" pitchFamily="18" charset="0"/>
              </a:rPr>
              <a:t>）</a:t>
            </a:r>
          </a:p>
        </p:txBody>
      </p:sp>
      <p:sp>
        <p:nvSpPr>
          <p:cNvPr id="2" name="矩形 1"/>
          <p:cNvSpPr/>
          <p:nvPr/>
        </p:nvSpPr>
        <p:spPr>
          <a:xfrm>
            <a:off x="6948264" y="2383164"/>
            <a:ext cx="360040" cy="1333306"/>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圆角矩形标注 2"/>
          <p:cNvSpPr/>
          <p:nvPr/>
        </p:nvSpPr>
        <p:spPr>
          <a:xfrm>
            <a:off x="4427984" y="1017407"/>
            <a:ext cx="4392488" cy="1030972"/>
          </a:xfrm>
          <a:prstGeom prst="wedgeRoundRectCallout">
            <a:avLst>
              <a:gd name="adj1" fmla="val 13504"/>
              <a:gd name="adj2" fmla="val 74663"/>
              <a:gd name="adj3" fmla="val 16667"/>
            </a:avLst>
          </a:prstGeom>
          <a:solidFill>
            <a:schemeClr val="bg1"/>
          </a:solidFill>
          <a:ln/>
        </p:spPr>
        <p:style>
          <a:lnRef idx="2">
            <a:schemeClr val="accent2"/>
          </a:lnRef>
          <a:fillRef idx="1">
            <a:schemeClr val="lt1"/>
          </a:fillRef>
          <a:effectRef idx="0">
            <a:schemeClr val="accent2"/>
          </a:effectRef>
          <a:fontRef idx="minor">
            <a:schemeClr val="dk1"/>
          </a:fontRef>
        </p:style>
        <p:txBody>
          <a:bodyPr rtlCol="0" anchor="ctr"/>
          <a:lstStyle/>
          <a:p>
            <a:r>
              <a:rPr lang="zh-CN" altLang="en-US" sz="2000" b="1">
                <a:solidFill>
                  <a:srgbClr val="FF0000"/>
                </a:solidFill>
                <a:latin typeface="Times New Roman" panose="02020603050405020304" pitchFamily="18" charset="0"/>
                <a:cs typeface="Times New Roman" panose="02020603050405020304" pitchFamily="18" charset="0"/>
              </a:rPr>
              <a:t>由于</a:t>
            </a:r>
            <a:r>
              <a:rPr lang="en-US" altLang="zh-CN" sz="2000" b="1">
                <a:solidFill>
                  <a:srgbClr val="FF0000"/>
                </a:solidFill>
                <a:latin typeface="Times New Roman" panose="02020603050405020304" pitchFamily="18" charset="0"/>
                <a:cs typeface="Times New Roman" panose="02020603050405020304" pitchFamily="18" charset="0"/>
              </a:rPr>
              <a:t>EP1C3</a:t>
            </a:r>
            <a:r>
              <a:rPr lang="zh-CN" altLang="en-US" sz="2000" b="1">
                <a:solidFill>
                  <a:srgbClr val="FF0000"/>
                </a:solidFill>
                <a:latin typeface="Times New Roman" panose="02020603050405020304" pitchFamily="18" charset="0"/>
                <a:cs typeface="Times New Roman" panose="02020603050405020304" pitchFamily="18" charset="0"/>
              </a:rPr>
              <a:t>速度低，在</a:t>
            </a:r>
            <a:r>
              <a:rPr lang="en-US" altLang="zh-CN" sz="2000" b="1">
                <a:solidFill>
                  <a:srgbClr val="FF0000"/>
                </a:solidFill>
                <a:latin typeface="Times New Roman" panose="02020603050405020304" pitchFamily="18" charset="0"/>
                <a:cs typeface="Times New Roman" panose="02020603050405020304" pitchFamily="18" charset="0"/>
              </a:rPr>
              <a:t>Q1</a:t>
            </a:r>
            <a:r>
              <a:rPr lang="zh-CN" altLang="en-US" sz="2000" b="1">
                <a:solidFill>
                  <a:srgbClr val="FF0000"/>
                </a:solidFill>
                <a:latin typeface="Times New Roman" panose="02020603050405020304" pitchFamily="18" charset="0"/>
                <a:cs typeface="Times New Roman" panose="02020603050405020304" pitchFamily="18" charset="0"/>
              </a:rPr>
              <a:t>计数的</a:t>
            </a:r>
            <a:r>
              <a:rPr lang="en-US" altLang="zh-CN" sz="2000" b="1">
                <a:solidFill>
                  <a:srgbClr val="FF0000"/>
                </a:solidFill>
                <a:latin typeface="Times New Roman" panose="02020603050405020304" pitchFamily="18" charset="0"/>
                <a:cs typeface="Times New Roman" panose="02020603050405020304" pitchFamily="18" charset="0"/>
              </a:rPr>
              <a:t>7</a:t>
            </a:r>
            <a:r>
              <a:rPr lang="zh-CN" altLang="en-US" sz="2000" b="1">
                <a:solidFill>
                  <a:srgbClr val="FF0000"/>
                </a:solidFill>
                <a:latin typeface="Times New Roman" panose="02020603050405020304" pitchFamily="18" charset="0"/>
                <a:cs typeface="Times New Roman" panose="02020603050405020304" pitchFamily="18" charset="0"/>
              </a:rPr>
              <a:t>与</a:t>
            </a:r>
            <a:r>
              <a:rPr lang="en-US" altLang="zh-CN" sz="2000" b="1">
                <a:solidFill>
                  <a:srgbClr val="FF0000"/>
                </a:solidFill>
                <a:latin typeface="Times New Roman" panose="02020603050405020304" pitchFamily="18" charset="0"/>
                <a:cs typeface="Times New Roman" panose="02020603050405020304" pitchFamily="18" charset="0"/>
              </a:rPr>
              <a:t>8</a:t>
            </a:r>
            <a:r>
              <a:rPr lang="zh-CN" altLang="en-US" sz="2000" b="1">
                <a:solidFill>
                  <a:srgbClr val="FF0000"/>
                </a:solidFill>
                <a:latin typeface="Times New Roman" panose="02020603050405020304" pitchFamily="18" charset="0"/>
                <a:cs typeface="Times New Roman" panose="02020603050405020304" pitchFamily="18" charset="0"/>
              </a:rPr>
              <a:t>之间，</a:t>
            </a:r>
            <a:r>
              <a:rPr lang="en-US" altLang="zh-CN" sz="2000" b="1">
                <a:solidFill>
                  <a:srgbClr val="FF0000"/>
                </a:solidFill>
                <a:latin typeface="Times New Roman" panose="02020603050405020304" pitchFamily="18" charset="0"/>
                <a:cs typeface="Times New Roman" panose="02020603050405020304" pitchFamily="18" charset="0"/>
              </a:rPr>
              <a:t>RST</a:t>
            </a:r>
            <a:r>
              <a:rPr lang="zh-CN" altLang="en-US" sz="2000" b="1">
                <a:solidFill>
                  <a:srgbClr val="FF0000"/>
                </a:solidFill>
                <a:latin typeface="Times New Roman" panose="02020603050405020304" pitchFamily="18" charset="0"/>
                <a:cs typeface="Times New Roman" panose="02020603050405020304" pitchFamily="18" charset="0"/>
              </a:rPr>
              <a:t>出现了毛刺，且毛刺将提前清</a:t>
            </a:r>
            <a:r>
              <a:rPr lang="en-US" altLang="zh-CN" sz="2000" b="1">
                <a:solidFill>
                  <a:srgbClr val="FF0000"/>
                </a:solidFill>
                <a:latin typeface="Times New Roman" panose="02020603050405020304" pitchFamily="18" charset="0"/>
                <a:cs typeface="Times New Roman" panose="02020603050405020304" pitchFamily="18" charset="0"/>
              </a:rPr>
              <a:t>0</a:t>
            </a:r>
            <a:r>
              <a:rPr lang="zh-CN" altLang="en-US" sz="2000" b="1">
                <a:solidFill>
                  <a:srgbClr val="FF0000"/>
                </a:solidFill>
                <a:latin typeface="Times New Roman" panose="02020603050405020304" pitchFamily="18" charset="0"/>
                <a:cs typeface="Times New Roman" panose="02020603050405020304" pitchFamily="18" charset="0"/>
              </a:rPr>
              <a:t>计数器，产生误操作。</a:t>
            </a:r>
          </a:p>
        </p:txBody>
      </p:sp>
      <p:sp>
        <p:nvSpPr>
          <p:cNvPr id="10" name="Rectangle 3"/>
          <p:cNvSpPr>
            <a:spLocks noChangeArrowheads="1"/>
          </p:cNvSpPr>
          <p:nvPr/>
        </p:nvSpPr>
        <p:spPr bwMode="auto">
          <a:xfrm>
            <a:off x="1691680" y="3804085"/>
            <a:ext cx="2736304"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仿真波形（</a:t>
            </a:r>
            <a:r>
              <a:rPr lang="en-US" altLang="zh-CN" sz="2000" b="1">
                <a:latin typeface="Times New Roman" panose="02020603050405020304" pitchFamily="18" charset="0"/>
                <a:cs typeface="Times New Roman" panose="02020603050405020304" pitchFamily="18" charset="0"/>
              </a:rPr>
              <a:t>EP3C55</a:t>
            </a:r>
            <a:r>
              <a:rPr lang="zh-CN" altLang="en-US" sz="2000" b="1">
                <a:latin typeface="Times New Roman" panose="02020603050405020304" pitchFamily="18" charset="0"/>
                <a:cs typeface="Times New Roman" panose="02020603050405020304" pitchFamily="18" charset="0"/>
              </a:rPr>
              <a:t>）</a:t>
            </a:r>
          </a:p>
        </p:txBody>
      </p:sp>
      <p:pic>
        <p:nvPicPr>
          <p:cNvPr id="7" name="Picture 7"/>
          <p:cNvPicPr>
            <a:picLocks noChangeAspect="1" noChangeArrowheads="1"/>
          </p:cNvPicPr>
          <p:nvPr/>
        </p:nvPicPr>
        <p:blipFill rotWithShape="1">
          <a:blip r:embed="rId4">
            <a:extLst>
              <a:ext uri="{28A0092B-C50C-407E-A947-70E740481C1C}">
                <a14:useLocalDpi xmlns:a14="http://schemas.microsoft.com/office/drawing/2010/main" val="0"/>
              </a:ext>
            </a:extLst>
          </a:blip>
          <a:srcRect b="20449"/>
          <a:stretch/>
        </p:blipFill>
        <p:spPr bwMode="auto">
          <a:xfrm>
            <a:off x="971600" y="2383164"/>
            <a:ext cx="4203494" cy="13356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2" name="Picture 7"/>
          <p:cNvPicPr>
            <a:picLocks noChangeAspect="1" noChangeArrowheads="1"/>
          </p:cNvPicPr>
          <p:nvPr/>
        </p:nvPicPr>
        <p:blipFill rotWithShape="1">
          <a:blip r:embed="rId5">
            <a:extLst>
              <a:ext uri="{28A0092B-C50C-407E-A947-70E740481C1C}">
                <a14:useLocalDpi xmlns:a14="http://schemas.microsoft.com/office/drawing/2010/main" val="0"/>
              </a:ext>
            </a:extLst>
          </a:blip>
          <a:srcRect b="20521"/>
          <a:stretch/>
        </p:blipFill>
        <p:spPr bwMode="auto">
          <a:xfrm>
            <a:off x="434861" y="927260"/>
            <a:ext cx="3876675" cy="1211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915816" y="3321663"/>
            <a:ext cx="360040" cy="36004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6" name="直接连接符 5"/>
          <p:cNvCxnSpPr/>
          <p:nvPr/>
        </p:nvCxnSpPr>
        <p:spPr>
          <a:xfrm>
            <a:off x="434861" y="2138523"/>
            <a:ext cx="2480955" cy="118314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3275856" y="2048379"/>
            <a:ext cx="936104" cy="1273284"/>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17" name="Rectangle 3"/>
          <p:cNvSpPr>
            <a:spLocks noChangeArrowheads="1"/>
          </p:cNvSpPr>
          <p:nvPr/>
        </p:nvSpPr>
        <p:spPr bwMode="auto">
          <a:xfrm>
            <a:off x="1844080" y="2177247"/>
            <a:ext cx="1791816"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en-US" altLang="zh-CN" sz="2000" b="1">
                <a:latin typeface="Times New Roman" panose="02020603050405020304" pitchFamily="18" charset="0"/>
                <a:cs typeface="Times New Roman" panose="02020603050405020304" pitchFamily="18" charset="0"/>
              </a:rPr>
              <a:t>RST</a:t>
            </a:r>
            <a:r>
              <a:rPr lang="zh-CN" altLang="en-US" sz="2000" b="1">
                <a:latin typeface="Times New Roman" panose="02020603050405020304" pitchFamily="18" charset="0"/>
                <a:cs typeface="Times New Roman" panose="02020603050405020304" pitchFamily="18" charset="0"/>
              </a:rPr>
              <a:t>信号展开</a:t>
            </a:r>
          </a:p>
        </p:txBody>
      </p:sp>
      <p:cxnSp>
        <p:nvCxnSpPr>
          <p:cNvPr id="13" name="直接连接符 12"/>
          <p:cNvCxnSpPr/>
          <p:nvPr/>
        </p:nvCxnSpPr>
        <p:spPr>
          <a:xfrm>
            <a:off x="2051720" y="1161423"/>
            <a:ext cx="0" cy="108012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373244" y="1161423"/>
            <a:ext cx="0" cy="108012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2729463" y="1161423"/>
            <a:ext cx="0" cy="1080120"/>
          </a:xfrm>
          <a:prstGeom prst="line">
            <a:avLst/>
          </a:prstGeom>
          <a:ln w="19050">
            <a:solidFill>
              <a:srgbClr val="00B050"/>
            </a:solidFill>
            <a:prstDash val="dash"/>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99592" y="260648"/>
            <a:ext cx="4680520" cy="646331"/>
          </a:xfrm>
          <a:prstGeom prst="rect">
            <a:avLst/>
          </a:prstGeom>
          <a:noFill/>
        </p:spPr>
        <p:txBody>
          <a:bodyPr wrap="square" rtlCol="0">
            <a:spAutoFit/>
          </a:bodyPr>
          <a:lstStyle/>
          <a:p>
            <a:r>
              <a:rPr lang="en-US" altLang="zh-CN" b="1">
                <a:solidFill>
                  <a:srgbClr val="00B050"/>
                </a:solidFill>
                <a:latin typeface="Times New Roman" panose="02020603050405020304" pitchFamily="18" charset="0"/>
                <a:cs typeface="Times New Roman" panose="02020603050405020304" pitchFamily="18" charset="0"/>
              </a:rPr>
              <a:t>Q1</a:t>
            </a:r>
            <a:r>
              <a:rPr lang="zh-CN" altLang="en-US" b="1">
                <a:solidFill>
                  <a:srgbClr val="00B050"/>
                </a:solidFill>
                <a:latin typeface="Times New Roman" panose="02020603050405020304" pitchFamily="18" charset="0"/>
                <a:cs typeface="Times New Roman" panose="02020603050405020304" pitchFamily="18" charset="0"/>
              </a:rPr>
              <a:t>计数到</a:t>
            </a:r>
            <a:r>
              <a:rPr lang="en-US" altLang="zh-CN" b="1">
                <a:solidFill>
                  <a:srgbClr val="00B050"/>
                </a:solidFill>
                <a:latin typeface="Times New Roman" panose="02020603050405020304" pitchFamily="18" charset="0"/>
                <a:cs typeface="Times New Roman" panose="02020603050405020304" pitchFamily="18" charset="0"/>
              </a:rPr>
              <a:t>9</a:t>
            </a:r>
            <a:r>
              <a:rPr lang="zh-CN" altLang="en-US" b="1">
                <a:solidFill>
                  <a:srgbClr val="00B050"/>
                </a:solidFill>
                <a:latin typeface="Times New Roman" panose="02020603050405020304" pitchFamily="18" charset="0"/>
                <a:cs typeface="Times New Roman" panose="02020603050405020304" pitchFamily="18" charset="0"/>
              </a:rPr>
              <a:t>，延时极短时间后</a:t>
            </a:r>
            <a:r>
              <a:rPr lang="en-US" altLang="zh-CN" b="1">
                <a:solidFill>
                  <a:srgbClr val="00B050"/>
                </a:solidFill>
                <a:latin typeface="Times New Roman" panose="02020603050405020304" pitchFamily="18" charset="0"/>
                <a:cs typeface="Times New Roman" panose="02020603050405020304" pitchFamily="18" charset="0"/>
              </a:rPr>
              <a:t>RST=1</a:t>
            </a:r>
            <a:r>
              <a:rPr lang="zh-CN" altLang="en-US" b="1">
                <a:solidFill>
                  <a:srgbClr val="00B050"/>
                </a:solidFill>
                <a:latin typeface="Times New Roman" panose="02020603050405020304" pitchFamily="18" charset="0"/>
                <a:cs typeface="Times New Roman" panose="02020603050405020304" pitchFamily="18" charset="0"/>
              </a:rPr>
              <a:t>，再次延时极短时间后</a:t>
            </a:r>
            <a:r>
              <a:rPr lang="en-US" altLang="zh-CN" b="1">
                <a:solidFill>
                  <a:srgbClr val="00B050"/>
                </a:solidFill>
                <a:latin typeface="Times New Roman" panose="02020603050405020304" pitchFamily="18" charset="0"/>
                <a:cs typeface="Times New Roman" panose="02020603050405020304" pitchFamily="18" charset="0"/>
              </a:rPr>
              <a:t>Q1</a:t>
            </a:r>
            <a:r>
              <a:rPr lang="zh-CN" altLang="en-US" b="1">
                <a:solidFill>
                  <a:srgbClr val="00B050"/>
                </a:solidFill>
                <a:latin typeface="Times New Roman" panose="02020603050405020304" pitchFamily="18" charset="0"/>
                <a:cs typeface="Times New Roman" panose="02020603050405020304" pitchFamily="18" charset="0"/>
              </a:rPr>
              <a:t>清零，</a:t>
            </a:r>
            <a:r>
              <a:rPr lang="en-US" altLang="zh-CN" b="1">
                <a:solidFill>
                  <a:srgbClr val="00B050"/>
                </a:solidFill>
                <a:latin typeface="Times New Roman" panose="02020603050405020304" pitchFamily="18" charset="0"/>
                <a:cs typeface="Times New Roman" panose="02020603050405020304" pitchFamily="18" charset="0"/>
              </a:rPr>
              <a:t>9</a:t>
            </a:r>
            <a:r>
              <a:rPr lang="zh-CN" altLang="en-US" b="1">
                <a:solidFill>
                  <a:srgbClr val="00B050"/>
                </a:solidFill>
                <a:latin typeface="Times New Roman" panose="02020603050405020304" pitchFamily="18" charset="0"/>
                <a:cs typeface="Times New Roman" panose="02020603050405020304" pitchFamily="18" charset="0"/>
              </a:rPr>
              <a:t>被强行隐去</a:t>
            </a:r>
          </a:p>
        </p:txBody>
      </p:sp>
      <p:sp>
        <p:nvSpPr>
          <p:cNvPr id="1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37</a:t>
            </a:fld>
            <a:endParaRPr lang="zh-CN" altLang="en-US"/>
          </a:p>
        </p:txBody>
      </p:sp>
    </p:spTree>
    <p:extLst>
      <p:ext uri="{BB962C8B-B14F-4D97-AF65-F5344CB8AC3E}">
        <p14:creationId xmlns:p14="http://schemas.microsoft.com/office/powerpoint/2010/main" val="1530794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nodeType="clickEffect">
                                  <p:stCondLst>
                                    <p:cond delay="0"/>
                                  </p:stCondLst>
                                  <p:childTnLst>
                                    <p:set>
                                      <p:cBhvr>
                                        <p:cTn id="20" dur="1" fill="hold">
                                          <p:stCondLst>
                                            <p:cond delay="0"/>
                                          </p:stCondLst>
                                        </p:cTn>
                                        <p:tgtEl>
                                          <p:spTgt spid="9">
                                            <p:txEl>
                                              <p:pRg st="0" end="0"/>
                                            </p:txEl>
                                          </p:spTgt>
                                        </p:tgtEl>
                                        <p:attrNameLst>
                                          <p:attrName>style.visibility</p:attrName>
                                        </p:attrNameLst>
                                      </p:cBhvr>
                                      <p:to>
                                        <p:strVal val="visible"/>
                                      </p:to>
                                    </p:set>
                                    <p:animEffect transition="in" filter="dissolve">
                                      <p:cBhvr>
                                        <p:cTn id="21" dur="500"/>
                                        <p:tgtEl>
                                          <p:spTgt spid="9">
                                            <p:txEl>
                                              <p:pRg st="0" end="0"/>
                                            </p:txEl>
                                          </p:spTgt>
                                        </p:tgtEl>
                                      </p:cBhvr>
                                    </p:animEffect>
                                  </p:childTnLst>
                                </p:cTn>
                              </p:par>
                            </p:childTnLst>
                          </p:cTn>
                        </p:par>
                        <p:par>
                          <p:cTn id="22" fill="hold">
                            <p:stCondLst>
                              <p:cond delay="500"/>
                            </p:stCondLst>
                            <p:childTnLst>
                              <p:par>
                                <p:cTn id="23" presetID="21" presetClass="entr" presetSubtype="1" fill="hold" grpId="0" nodeType="after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heel(1)">
                                      <p:cBhvr>
                                        <p:cTn id="25" dur="1000"/>
                                        <p:tgtEl>
                                          <p:spTgt spid="4"/>
                                        </p:tgtEl>
                                      </p:cBhvr>
                                    </p:animEffect>
                                  </p:childTnLst>
                                </p:cTn>
                              </p:par>
                              <p:par>
                                <p:cTn id="26" presetID="21" presetClass="entr" presetSubtype="1" fill="hold" grpId="0" nodeType="withEffect">
                                  <p:stCondLst>
                                    <p:cond delay="0"/>
                                  </p:stCondLst>
                                  <p:childTnLst>
                                    <p:set>
                                      <p:cBhvr>
                                        <p:cTn id="27" dur="1" fill="hold">
                                          <p:stCondLst>
                                            <p:cond delay="0"/>
                                          </p:stCondLst>
                                        </p:cTn>
                                        <p:tgtEl>
                                          <p:spTgt spid="2"/>
                                        </p:tgtEl>
                                        <p:attrNameLst>
                                          <p:attrName>style.visibility</p:attrName>
                                        </p:attrNameLst>
                                      </p:cBhvr>
                                      <p:to>
                                        <p:strVal val="visible"/>
                                      </p:to>
                                    </p:set>
                                    <p:animEffect transition="in" filter="wheel(1)">
                                      <p:cBhvr>
                                        <p:cTn id="28" dur="1000"/>
                                        <p:tgtEl>
                                          <p:spTgt spid="2"/>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4" fill="hold" nodeType="click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500"/>
                                        <p:tgtEl>
                                          <p:spTgt spid="6"/>
                                        </p:tgtEl>
                                      </p:cBhvr>
                                    </p:animEffect>
                                  </p:childTnLst>
                                </p:cTn>
                              </p:par>
                              <p:par>
                                <p:cTn id="34" presetID="22" presetClass="entr" presetSubtype="4" fill="hold" nodeType="withEffect">
                                  <p:stCondLst>
                                    <p:cond delay="0"/>
                                  </p:stCondLst>
                                  <p:childTnLst>
                                    <p:set>
                                      <p:cBhvr>
                                        <p:cTn id="35" dur="1" fill="hold">
                                          <p:stCondLst>
                                            <p:cond delay="0"/>
                                          </p:stCondLst>
                                        </p:cTn>
                                        <p:tgtEl>
                                          <p:spTgt spid="14"/>
                                        </p:tgtEl>
                                        <p:attrNameLst>
                                          <p:attrName>style.visibility</p:attrName>
                                        </p:attrNameLst>
                                      </p:cBhvr>
                                      <p:to>
                                        <p:strVal val="visible"/>
                                      </p:to>
                                    </p:set>
                                    <p:animEffect transition="in" filter="wipe(down)">
                                      <p:cBhvr>
                                        <p:cTn id="36" dur="500"/>
                                        <p:tgtEl>
                                          <p:spTgt spid="14"/>
                                        </p:tgtEl>
                                      </p:cBhvr>
                                    </p:animEffect>
                                  </p:childTnLst>
                                </p:cTn>
                              </p:par>
                            </p:childTnLst>
                          </p:cTn>
                        </p:par>
                        <p:par>
                          <p:cTn id="37" fill="hold">
                            <p:stCondLst>
                              <p:cond delay="500"/>
                            </p:stCondLst>
                            <p:childTnLst>
                              <p:par>
                                <p:cTn id="38" presetID="22" presetClass="entr" presetSubtype="4" fill="hold" grpId="0" nodeType="afterEffect">
                                  <p:stCondLst>
                                    <p:cond delay="0"/>
                                  </p:stCondLst>
                                  <p:childTnLst>
                                    <p:set>
                                      <p:cBhvr>
                                        <p:cTn id="39" dur="1" fill="hold">
                                          <p:stCondLst>
                                            <p:cond delay="0"/>
                                          </p:stCondLst>
                                        </p:cTn>
                                        <p:tgtEl>
                                          <p:spTgt spid="17"/>
                                        </p:tgtEl>
                                        <p:attrNameLst>
                                          <p:attrName>style.visibility</p:attrName>
                                        </p:attrNameLst>
                                      </p:cBhvr>
                                      <p:to>
                                        <p:strVal val="visible"/>
                                      </p:to>
                                    </p:set>
                                    <p:animEffect transition="in" filter="wipe(down)">
                                      <p:cBhvr>
                                        <p:cTn id="40" dur="500"/>
                                        <p:tgtEl>
                                          <p:spTgt spid="17"/>
                                        </p:tgtEl>
                                      </p:cBhvr>
                                    </p:animEffect>
                                  </p:childTnLst>
                                </p:cTn>
                              </p:par>
                            </p:childTnLst>
                          </p:cTn>
                        </p:par>
                        <p:par>
                          <p:cTn id="41" fill="hold">
                            <p:stCondLst>
                              <p:cond delay="1000"/>
                            </p:stCondLst>
                            <p:childTnLst>
                              <p:par>
                                <p:cTn id="42" presetID="22" presetClass="entr" presetSubtype="4" fill="hold" nodeType="afterEffect">
                                  <p:stCondLst>
                                    <p:cond delay="0"/>
                                  </p:stCondLst>
                                  <p:childTnLst>
                                    <p:set>
                                      <p:cBhvr>
                                        <p:cTn id="43" dur="1" fill="hold">
                                          <p:stCondLst>
                                            <p:cond delay="0"/>
                                          </p:stCondLst>
                                        </p:cTn>
                                        <p:tgtEl>
                                          <p:spTgt spid="12"/>
                                        </p:tgtEl>
                                        <p:attrNameLst>
                                          <p:attrName>style.visibility</p:attrName>
                                        </p:attrNameLst>
                                      </p:cBhvr>
                                      <p:to>
                                        <p:strVal val="visible"/>
                                      </p:to>
                                    </p:set>
                                    <p:animEffect transition="in" filter="wipe(down)">
                                      <p:cBhvr>
                                        <p:cTn id="44" dur="500"/>
                                        <p:tgtEl>
                                          <p:spTgt spid="12"/>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1"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wipe(up)">
                                      <p:cBhvr>
                                        <p:cTn id="49" dur="500"/>
                                        <p:tgtEl>
                                          <p:spTgt spid="13"/>
                                        </p:tgtEl>
                                      </p:cBhvr>
                                    </p:animEffect>
                                  </p:childTnLst>
                                </p:cTn>
                              </p:par>
                            </p:childTnLst>
                          </p:cTn>
                        </p:par>
                        <p:par>
                          <p:cTn id="50" fill="hold">
                            <p:stCondLst>
                              <p:cond delay="500"/>
                            </p:stCondLst>
                            <p:childTnLst>
                              <p:par>
                                <p:cTn id="51" presetID="22" presetClass="entr" presetSubtype="1" fill="hold"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wipe(up)">
                                      <p:cBhvr>
                                        <p:cTn id="53" dur="500"/>
                                        <p:tgtEl>
                                          <p:spTgt spid="21"/>
                                        </p:tgtEl>
                                      </p:cBhvr>
                                    </p:animEffect>
                                  </p:childTnLst>
                                </p:cTn>
                              </p:par>
                            </p:childTnLst>
                          </p:cTn>
                        </p:par>
                        <p:par>
                          <p:cTn id="54" fill="hold">
                            <p:stCondLst>
                              <p:cond delay="1000"/>
                            </p:stCondLst>
                            <p:childTnLst>
                              <p:par>
                                <p:cTn id="55" presetID="22" presetClass="entr" presetSubtype="1" fill="hold" nodeType="afterEffect">
                                  <p:stCondLst>
                                    <p:cond delay="0"/>
                                  </p:stCondLst>
                                  <p:childTnLst>
                                    <p:set>
                                      <p:cBhvr>
                                        <p:cTn id="56" dur="1" fill="hold">
                                          <p:stCondLst>
                                            <p:cond delay="0"/>
                                          </p:stCondLst>
                                        </p:cTn>
                                        <p:tgtEl>
                                          <p:spTgt spid="22"/>
                                        </p:tgtEl>
                                        <p:attrNameLst>
                                          <p:attrName>style.visibility</p:attrName>
                                        </p:attrNameLst>
                                      </p:cBhvr>
                                      <p:to>
                                        <p:strVal val="visible"/>
                                      </p:to>
                                    </p:set>
                                    <p:animEffect transition="in" filter="wipe(up)">
                                      <p:cBhvr>
                                        <p:cTn id="57" dur="500"/>
                                        <p:tgtEl>
                                          <p:spTgt spid="22"/>
                                        </p:tgtEl>
                                      </p:cBhvr>
                                    </p:animEffect>
                                  </p:childTnLst>
                                </p:cTn>
                              </p:par>
                            </p:childTnLst>
                          </p:cTn>
                        </p:par>
                        <p:par>
                          <p:cTn id="58" fill="hold">
                            <p:stCondLst>
                              <p:cond delay="1500"/>
                            </p:stCondLst>
                            <p:childTnLst>
                              <p:par>
                                <p:cTn id="59" presetID="55" presetClass="entr" presetSubtype="0" fill="hold" grpId="0" nodeType="afterEffect">
                                  <p:stCondLst>
                                    <p:cond delay="0"/>
                                  </p:stCondLst>
                                  <p:childTnLst>
                                    <p:set>
                                      <p:cBhvr>
                                        <p:cTn id="60" dur="1" fill="hold">
                                          <p:stCondLst>
                                            <p:cond delay="0"/>
                                          </p:stCondLst>
                                        </p:cTn>
                                        <p:tgtEl>
                                          <p:spTgt spid="15"/>
                                        </p:tgtEl>
                                        <p:attrNameLst>
                                          <p:attrName>style.visibility</p:attrName>
                                        </p:attrNameLst>
                                      </p:cBhvr>
                                      <p:to>
                                        <p:strVal val="visible"/>
                                      </p:to>
                                    </p:set>
                                    <p:anim calcmode="lin" valueType="num">
                                      <p:cBhvr>
                                        <p:cTn id="61" dur="1000" fill="hold"/>
                                        <p:tgtEl>
                                          <p:spTgt spid="15"/>
                                        </p:tgtEl>
                                        <p:attrNameLst>
                                          <p:attrName>ppt_w</p:attrName>
                                        </p:attrNameLst>
                                      </p:cBhvr>
                                      <p:tavLst>
                                        <p:tav tm="0">
                                          <p:val>
                                            <p:strVal val="#ppt_w*0.70"/>
                                          </p:val>
                                        </p:tav>
                                        <p:tav tm="100000">
                                          <p:val>
                                            <p:strVal val="#ppt_w"/>
                                          </p:val>
                                        </p:tav>
                                      </p:tavLst>
                                    </p:anim>
                                    <p:anim calcmode="lin" valueType="num">
                                      <p:cBhvr>
                                        <p:cTn id="62" dur="1000" fill="hold"/>
                                        <p:tgtEl>
                                          <p:spTgt spid="15"/>
                                        </p:tgtEl>
                                        <p:attrNameLst>
                                          <p:attrName>ppt_h</p:attrName>
                                        </p:attrNameLst>
                                      </p:cBhvr>
                                      <p:tavLst>
                                        <p:tav tm="0">
                                          <p:val>
                                            <p:strVal val="#ppt_h"/>
                                          </p:val>
                                        </p:tav>
                                        <p:tav tm="100000">
                                          <p:val>
                                            <p:strVal val="#ppt_h"/>
                                          </p:val>
                                        </p:tav>
                                      </p:tavLst>
                                    </p:anim>
                                    <p:animEffect transition="in" filter="fade">
                                      <p:cBhvr>
                                        <p:cTn id="63" dur="1000"/>
                                        <p:tgtEl>
                                          <p:spTgt spid="15"/>
                                        </p:tgtEl>
                                      </p:cBhvr>
                                    </p:animEffect>
                                  </p:childTnLst>
                                </p:cTn>
                              </p:par>
                            </p:childTnLst>
                          </p:cTn>
                        </p:par>
                        <p:par>
                          <p:cTn id="64" fill="hold">
                            <p:stCondLst>
                              <p:cond delay="2500"/>
                            </p:stCondLst>
                            <p:childTnLst>
                              <p:par>
                                <p:cTn id="65" presetID="9" presetClass="entr" presetSubtype="0" fill="hold" nodeType="afterEffect">
                                  <p:stCondLst>
                                    <p:cond delay="0"/>
                                  </p:stCondLst>
                                  <p:childTnLst>
                                    <p:set>
                                      <p:cBhvr>
                                        <p:cTn id="66" dur="1" fill="hold">
                                          <p:stCondLst>
                                            <p:cond delay="0"/>
                                          </p:stCondLst>
                                        </p:cTn>
                                        <p:tgtEl>
                                          <p:spTgt spid="9">
                                            <p:txEl>
                                              <p:pRg st="1" end="1"/>
                                            </p:txEl>
                                          </p:spTgt>
                                        </p:tgtEl>
                                        <p:attrNameLst>
                                          <p:attrName>style.visibility</p:attrName>
                                        </p:attrNameLst>
                                      </p:cBhvr>
                                      <p:to>
                                        <p:strVal val="visible"/>
                                      </p:to>
                                    </p:set>
                                    <p:animEffect transition="in" filter="dissolve">
                                      <p:cBhvr>
                                        <p:cTn id="67" dur="500"/>
                                        <p:tgtEl>
                                          <p:spTgt spid="9">
                                            <p:txEl>
                                              <p:pRg st="1" end="1"/>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55" presetClass="entr" presetSubtype="0" fill="hold" grpId="0" nodeType="clickEffect">
                                  <p:stCondLst>
                                    <p:cond delay="0"/>
                                  </p:stCondLst>
                                  <p:childTnLst>
                                    <p:set>
                                      <p:cBhvr>
                                        <p:cTn id="71" dur="1" fill="hold">
                                          <p:stCondLst>
                                            <p:cond delay="0"/>
                                          </p:stCondLst>
                                        </p:cTn>
                                        <p:tgtEl>
                                          <p:spTgt spid="3"/>
                                        </p:tgtEl>
                                        <p:attrNameLst>
                                          <p:attrName>style.visibility</p:attrName>
                                        </p:attrNameLst>
                                      </p:cBhvr>
                                      <p:to>
                                        <p:strVal val="visible"/>
                                      </p:to>
                                    </p:set>
                                    <p:anim calcmode="lin" valueType="num">
                                      <p:cBhvr>
                                        <p:cTn id="72" dur="1000" fill="hold"/>
                                        <p:tgtEl>
                                          <p:spTgt spid="3"/>
                                        </p:tgtEl>
                                        <p:attrNameLst>
                                          <p:attrName>ppt_w</p:attrName>
                                        </p:attrNameLst>
                                      </p:cBhvr>
                                      <p:tavLst>
                                        <p:tav tm="0">
                                          <p:val>
                                            <p:strVal val="#ppt_w*0.70"/>
                                          </p:val>
                                        </p:tav>
                                        <p:tav tm="100000">
                                          <p:val>
                                            <p:strVal val="#ppt_w"/>
                                          </p:val>
                                        </p:tav>
                                      </p:tavLst>
                                    </p:anim>
                                    <p:anim calcmode="lin" valueType="num">
                                      <p:cBhvr>
                                        <p:cTn id="73" dur="1000" fill="hold"/>
                                        <p:tgtEl>
                                          <p:spTgt spid="3"/>
                                        </p:tgtEl>
                                        <p:attrNameLst>
                                          <p:attrName>ppt_h</p:attrName>
                                        </p:attrNameLst>
                                      </p:cBhvr>
                                      <p:tavLst>
                                        <p:tav tm="0">
                                          <p:val>
                                            <p:strVal val="#ppt_h"/>
                                          </p:val>
                                        </p:tav>
                                        <p:tav tm="100000">
                                          <p:val>
                                            <p:strVal val="#ppt_h"/>
                                          </p:val>
                                        </p:tav>
                                      </p:tavLst>
                                    </p:anim>
                                    <p:animEffect transition="in" filter="fade">
                                      <p:cBhvr>
                                        <p:cTn id="74" dur="10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2" grpId="0" animBg="1"/>
      <p:bldP spid="3" grpId="0" animBg="1"/>
      <p:bldP spid="10" grpId="0" animBg="1"/>
      <p:bldP spid="4" grpId="0" animBg="1"/>
      <p:bldP spid="17" grpId="0" animBg="1"/>
      <p:bldP spid="15" grpId="0"/>
    </p:bldLst>
  </p:timing>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15616" y="476672"/>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§5.4.4 </a:t>
            </a:r>
            <a:r>
              <a:rPr lang="zh-CN" altLang="en-US" sz="3000" b="1" dirty="0">
                <a:solidFill>
                  <a:srgbClr val="000000"/>
                </a:solidFill>
                <a:latin typeface="Times New Roman" pitchFamily="18" charset="0"/>
                <a:cs typeface="Times New Roman" pitchFamily="18" charset="0"/>
              </a:rPr>
              <a:t>同步清</a:t>
            </a:r>
            <a:r>
              <a:rPr lang="en-US" altLang="zh-CN" sz="3000" b="1" dirty="0">
                <a:solidFill>
                  <a:srgbClr val="000000"/>
                </a:solidFill>
                <a:latin typeface="Times New Roman" pitchFamily="18" charset="0"/>
                <a:cs typeface="Times New Roman" pitchFamily="18" charset="0"/>
              </a:rPr>
              <a:t>0</a:t>
            </a:r>
            <a:r>
              <a:rPr lang="zh-CN" altLang="en-US" sz="3000" b="1">
                <a:solidFill>
                  <a:srgbClr val="000000"/>
                </a:solidFill>
                <a:latin typeface="Times New Roman" pitchFamily="18" charset="0"/>
                <a:cs typeface="Times New Roman" pitchFamily="18" charset="0"/>
              </a:rPr>
              <a:t>加载计数器</a:t>
            </a:r>
            <a:endParaRPr lang="zh-CN" altLang="en-US" sz="3000" b="1" dirty="0">
              <a:solidFill>
                <a:srgbClr val="000000"/>
              </a:solidFill>
              <a:latin typeface="Times New Roman" pitchFamily="18" charset="0"/>
              <a:cs typeface="Times New Roman" pitchFamily="18" charset="0"/>
            </a:endParaRPr>
          </a:p>
        </p:txBody>
      </p:sp>
      <p:sp>
        <p:nvSpPr>
          <p:cNvPr id="20" name="Text Box 9"/>
          <p:cNvSpPr txBox="1">
            <a:spLocks noChangeArrowheads="1"/>
          </p:cNvSpPr>
          <p:nvPr/>
        </p:nvSpPr>
        <p:spPr bwMode="auto">
          <a:xfrm>
            <a:off x="899592" y="1196752"/>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5-21</a:t>
            </a:r>
            <a:r>
              <a:rPr kumimoji="1" lang="zh-CN" altLang="en-US" sz="2000" b="1">
                <a:solidFill>
                  <a:srgbClr val="F79646">
                    <a:lumMod val="50000"/>
                  </a:srgbClr>
                </a:solidFill>
                <a:latin typeface="Times New Roman" pitchFamily="18" charset="0"/>
                <a:cs typeface="Times New Roman" pitchFamily="18" charset="0"/>
              </a:rPr>
              <a:t> ：</a:t>
            </a:r>
            <a:r>
              <a:rPr kumimoji="1" lang="en-US" altLang="zh-CN" sz="2400" b="1">
                <a:solidFill>
                  <a:srgbClr val="F79646">
                    <a:lumMod val="50000"/>
                  </a:srgbClr>
                </a:solidFill>
                <a:latin typeface="Times New Roman" pitchFamily="18" charset="0"/>
                <a:cs typeface="Times New Roman" pitchFamily="18" charset="0"/>
              </a:rPr>
              <a:t>4</a:t>
            </a:r>
            <a:r>
              <a:rPr kumimoji="1" lang="zh-CN" altLang="en-US" sz="2400" b="1">
                <a:solidFill>
                  <a:srgbClr val="F79646">
                    <a:lumMod val="50000"/>
                  </a:srgbClr>
                </a:solidFill>
                <a:latin typeface="Times New Roman" pitchFamily="18" charset="0"/>
                <a:cs typeface="Times New Roman" pitchFamily="18" charset="0"/>
              </a:rPr>
              <a:t>位同步清</a:t>
            </a:r>
            <a:r>
              <a:rPr kumimoji="1" lang="en-US" altLang="zh-CN" sz="2400" b="1">
                <a:solidFill>
                  <a:srgbClr val="F79646">
                    <a:lumMod val="50000"/>
                  </a:srgbClr>
                </a:solidFill>
                <a:latin typeface="Times New Roman" pitchFamily="18" charset="0"/>
                <a:cs typeface="Times New Roman" pitchFamily="18" charset="0"/>
              </a:rPr>
              <a:t>0</a:t>
            </a:r>
            <a:r>
              <a:rPr kumimoji="1" lang="zh-CN" altLang="en-US" sz="2400" b="1">
                <a:solidFill>
                  <a:srgbClr val="F79646">
                    <a:lumMod val="50000"/>
                  </a:srgbClr>
                </a:solidFill>
                <a:latin typeface="Times New Roman" pitchFamily="18" charset="0"/>
                <a:cs typeface="Times New Roman" pitchFamily="18" charset="0"/>
              </a:rPr>
              <a:t>模式计数器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22" name="Text Box 9"/>
          <p:cNvSpPr txBox="1">
            <a:spLocks noChangeArrowheads="1"/>
          </p:cNvSpPr>
          <p:nvPr/>
        </p:nvSpPr>
        <p:spPr bwMode="auto">
          <a:xfrm>
            <a:off x="1043607" y="1844824"/>
            <a:ext cx="7920881" cy="409342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a:solidFill>
                  <a:srgbClr val="000000"/>
                </a:solidFill>
                <a:latin typeface="Times New Roman" pitchFamily="18" charset="0"/>
                <a:cs typeface="Times New Roman" pitchFamily="18" charset="0"/>
              </a:rPr>
              <a:t>module fdiv1 (CLK, PM, D);	</a:t>
            </a:r>
            <a:r>
              <a:rPr kumimoji="1" lang="en-US" altLang="zh-CN" sz="2000" b="1">
                <a:solidFill>
                  <a:schemeClr val="accent6">
                    <a:lumMod val="50000"/>
                  </a:schemeClr>
                </a:solidFill>
                <a:latin typeface="Times New Roman" pitchFamily="18" charset="0"/>
                <a:cs typeface="Times New Roman" pitchFamily="18" charset="0"/>
              </a:rPr>
              <a:t> </a:t>
            </a:r>
          </a:p>
          <a:p>
            <a:pPr eaLnBrk="0" hangingPunct="0"/>
            <a:r>
              <a:rPr kumimoji="1" lang="en-US" altLang="zh-CN" sz="2000" b="1">
                <a:solidFill>
                  <a:schemeClr val="accent6">
                    <a:lumMod val="50000"/>
                  </a:schemeClr>
                </a:solidFill>
                <a:latin typeface="Times New Roman" pitchFamily="18" charset="0"/>
                <a:cs typeface="Times New Roman" pitchFamily="18" charset="0"/>
              </a:rPr>
              <a:t>    </a:t>
            </a:r>
            <a:r>
              <a:rPr kumimoji="1" lang="en-US" altLang="zh-CN" sz="2000" b="1">
                <a:solidFill>
                  <a:schemeClr val="tx1"/>
                </a:solidFill>
                <a:latin typeface="Times New Roman" pitchFamily="18" charset="0"/>
                <a:cs typeface="Times New Roman" pitchFamily="18" charset="0"/>
              </a:rPr>
              <a:t>input CLK; </a:t>
            </a:r>
          </a:p>
          <a:p>
            <a:pPr eaLnBrk="0" hangingPunct="0"/>
            <a:r>
              <a:rPr kumimoji="1" lang="en-US" altLang="zh-CN" sz="2000" b="1">
                <a:solidFill>
                  <a:schemeClr val="tx1"/>
                </a:solidFill>
                <a:latin typeface="Times New Roman" pitchFamily="18" charset="0"/>
                <a:cs typeface="Times New Roman" pitchFamily="18" charset="0"/>
              </a:rPr>
              <a:t>    input [3: 0] D;  </a:t>
            </a:r>
          </a:p>
          <a:p>
            <a:pPr eaLnBrk="0" hangingPunct="0"/>
            <a:r>
              <a:rPr kumimoji="1" lang="en-US" altLang="zh-CN" sz="2000" b="1">
                <a:solidFill>
                  <a:schemeClr val="tx1"/>
                </a:solidFill>
                <a:latin typeface="Times New Roman" pitchFamily="18" charset="0"/>
                <a:cs typeface="Times New Roman" pitchFamily="18" charset="0"/>
              </a:rPr>
              <a:t>    output PM;  </a:t>
            </a:r>
          </a:p>
          <a:p>
            <a:pPr eaLnBrk="0" hangingPunct="0"/>
            <a:r>
              <a:rPr kumimoji="1" lang="en-US" altLang="zh-CN" sz="2000" b="1">
                <a:solidFill>
                  <a:schemeClr val="tx1"/>
                </a:solidFill>
                <a:latin typeface="Times New Roman" pitchFamily="18" charset="0"/>
                <a:cs typeface="Times New Roman" pitchFamily="18" charset="0"/>
              </a:rPr>
              <a:t>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FULL;</a:t>
            </a:r>
          </a:p>
          <a:p>
            <a:pPr eaLnBrk="0" hangingPunct="0"/>
            <a:r>
              <a:rPr kumimoji="1" lang="en-US" altLang="zh-CN" sz="2000" b="1">
                <a:solidFill>
                  <a:schemeClr val="tx1"/>
                </a:solidFill>
                <a:latin typeface="Times New Roman" pitchFamily="18" charset="0"/>
                <a:cs typeface="Times New Roman" pitchFamily="18" charset="0"/>
              </a:rPr>
              <a:t>    (* synthesis, </a:t>
            </a:r>
            <a:r>
              <a:rPr kumimoji="1" lang="en-US" altLang="zh-CN" sz="2000" b="1" err="1">
                <a:solidFill>
                  <a:schemeClr val="tx1"/>
                </a:solidFill>
                <a:latin typeface="Times New Roman" pitchFamily="18" charset="0"/>
                <a:cs typeface="Times New Roman" pitchFamily="18" charset="0"/>
              </a:rPr>
              <a:t>probe_port</a:t>
            </a:r>
            <a:r>
              <a:rPr kumimoji="1" lang="en-US" altLang="zh-CN" sz="2000" b="1">
                <a:solidFill>
                  <a:schemeClr val="tx1"/>
                </a:solidFill>
                <a:latin typeface="Times New Roman" pitchFamily="18" charset="0"/>
                <a:cs typeface="Times New Roman" pitchFamily="18" charset="0"/>
              </a:rPr>
              <a:t>, keep*) </a:t>
            </a:r>
            <a:r>
              <a:rPr kumimoji="1" lang="en-US" altLang="zh-CN" sz="2000" b="1" err="1">
                <a:solidFill>
                  <a:schemeClr val="tx1"/>
                </a:solidFill>
                <a:latin typeface="Times New Roman" pitchFamily="18" charset="0"/>
                <a:cs typeface="Times New Roman" pitchFamily="18" charset="0"/>
              </a:rPr>
              <a:t>reg</a:t>
            </a:r>
            <a:r>
              <a:rPr kumimoji="1" lang="en-US" altLang="zh-CN" sz="2000" b="1">
                <a:solidFill>
                  <a:schemeClr val="tx1"/>
                </a:solidFill>
                <a:latin typeface="Times New Roman" pitchFamily="18" charset="0"/>
                <a:cs typeface="Times New Roman" pitchFamily="18" charset="0"/>
              </a:rPr>
              <a:t> [3: 0] Q1;</a:t>
            </a:r>
          </a:p>
          <a:p>
            <a:pPr eaLnBrk="0" hangingPunct="0"/>
            <a:r>
              <a:rPr kumimoji="1" lang="en-US" altLang="zh-CN" sz="2000" b="1">
                <a:solidFill>
                  <a:schemeClr val="tx1"/>
                </a:solidFill>
                <a:latin typeface="Times New Roman" pitchFamily="18" charset="0"/>
                <a:cs typeface="Times New Roman" pitchFamily="18" charset="0"/>
              </a:rPr>
              <a:t>    (* synthesis, </a:t>
            </a:r>
            <a:r>
              <a:rPr kumimoji="1" lang="en-US" altLang="zh-CN" sz="2000" b="1" err="1">
                <a:solidFill>
                  <a:schemeClr val="tx1"/>
                </a:solidFill>
                <a:latin typeface="Times New Roman" pitchFamily="18" charset="0"/>
                <a:cs typeface="Times New Roman" pitchFamily="18" charset="0"/>
              </a:rPr>
              <a:t>probe_port</a:t>
            </a:r>
            <a:r>
              <a:rPr kumimoji="1" lang="en-US" altLang="zh-CN" sz="2000" b="1">
                <a:solidFill>
                  <a:schemeClr val="tx1"/>
                </a:solidFill>
                <a:latin typeface="Times New Roman" pitchFamily="18" charset="0"/>
                <a:cs typeface="Times New Roman" pitchFamily="18" charset="0"/>
              </a:rPr>
              <a:t>, keep*) wire RST;</a:t>
            </a:r>
          </a:p>
          <a:p>
            <a:pPr eaLnBrk="0" hangingPunct="0"/>
            <a:r>
              <a:rPr kumimoji="1" lang="en-US" altLang="zh-CN" sz="2000" b="1">
                <a:solidFill>
                  <a:schemeClr val="tx1"/>
                </a:solidFill>
                <a:latin typeface="Times New Roman" pitchFamily="18" charset="0"/>
                <a:cs typeface="Times New Roman" pitchFamily="18" charset="0"/>
              </a:rPr>
              <a:t>    always @ (</a:t>
            </a:r>
            <a:r>
              <a:rPr kumimoji="1" lang="en-US" altLang="zh-CN" sz="2000" b="1" err="1">
                <a:solidFill>
                  <a:schemeClr val="tx1"/>
                </a:solidFill>
                <a:latin typeface="Times New Roman" pitchFamily="18" charset="0"/>
                <a:cs typeface="Times New Roman" pitchFamily="18" charset="0"/>
              </a:rPr>
              <a:t>posedge</a:t>
            </a:r>
            <a:r>
              <a:rPr kumimoji="1" lang="en-US" altLang="zh-CN" sz="2000" b="1">
                <a:solidFill>
                  <a:schemeClr val="tx1"/>
                </a:solidFill>
                <a:latin typeface="Times New Roman" pitchFamily="18" charset="0"/>
                <a:cs typeface="Times New Roman" pitchFamily="18" charset="0"/>
              </a:rPr>
              <a:t> CLK)</a:t>
            </a:r>
          </a:p>
          <a:p>
            <a:pPr eaLnBrk="0" hangingPunct="0"/>
            <a:r>
              <a:rPr kumimoji="1" lang="en-US" altLang="zh-CN" sz="2000" b="1">
                <a:solidFill>
                  <a:srgbClr val="7030A0"/>
                </a:solidFill>
                <a:latin typeface="Times New Roman" pitchFamily="18" charset="0"/>
                <a:cs typeface="Times New Roman" pitchFamily="18" charset="0"/>
              </a:rPr>
              <a:t>	</a:t>
            </a:r>
            <a:r>
              <a:rPr kumimoji="1" lang="en-US" altLang="zh-CN" sz="2000" b="1">
                <a:solidFill>
                  <a:schemeClr val="tx1"/>
                </a:solidFill>
                <a:latin typeface="Times New Roman" pitchFamily="18" charset="0"/>
                <a:cs typeface="Times New Roman" pitchFamily="18" charset="0"/>
              </a:rPr>
              <a:t>if (RST)  begin  Q1&lt;=0;  FULL&lt;=1;  end</a:t>
            </a:r>
          </a:p>
          <a:p>
            <a:pPr eaLnBrk="0" hangingPunct="0"/>
            <a:r>
              <a:rPr kumimoji="1" lang="en-US" altLang="zh-CN" sz="2000" b="1">
                <a:solidFill>
                  <a:schemeClr val="tx1"/>
                </a:solidFill>
                <a:latin typeface="Times New Roman" pitchFamily="18" charset="0"/>
                <a:cs typeface="Times New Roman" pitchFamily="18" charset="0"/>
              </a:rPr>
              <a:t>              else   begin  Q1&lt;=Q1+1;  FULL&lt;=0;  end</a:t>
            </a:r>
          </a:p>
          <a:p>
            <a:pPr eaLnBrk="0" hangingPunct="0"/>
            <a:r>
              <a:rPr kumimoji="1" lang="en-US" altLang="zh-CN" sz="2000" b="1">
                <a:solidFill>
                  <a:schemeClr val="tx1"/>
                </a:solidFill>
                <a:latin typeface="Times New Roman" pitchFamily="18" charset="0"/>
                <a:cs typeface="Times New Roman" pitchFamily="18" charset="0"/>
              </a:rPr>
              <a:t>    assign RST=(Q1==D);</a:t>
            </a:r>
          </a:p>
          <a:p>
            <a:pPr eaLnBrk="0" hangingPunct="0"/>
            <a:r>
              <a:rPr kumimoji="1" lang="en-US" altLang="zh-CN" sz="2000" b="1">
                <a:solidFill>
                  <a:schemeClr val="tx1"/>
                </a:solidFill>
                <a:latin typeface="Times New Roman" pitchFamily="18" charset="0"/>
                <a:cs typeface="Times New Roman" pitchFamily="18" charset="0"/>
              </a:rPr>
              <a:t>    assign PM=FULL;</a:t>
            </a:r>
          </a:p>
          <a:p>
            <a:pPr eaLnBrk="0" hangingPunct="0"/>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cxnSp>
        <p:nvCxnSpPr>
          <p:cNvPr id="6" name="直接连接符 5"/>
          <p:cNvCxnSpPr/>
          <p:nvPr/>
        </p:nvCxnSpPr>
        <p:spPr>
          <a:xfrm>
            <a:off x="1331640" y="4365104"/>
            <a:ext cx="2808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38</a:t>
            </a:fld>
            <a:endParaRPr lang="zh-CN" altLang="en-US"/>
          </a:p>
        </p:txBody>
      </p:sp>
    </p:spTree>
    <p:extLst>
      <p:ext uri="{BB962C8B-B14F-4D97-AF65-F5344CB8AC3E}">
        <p14:creationId xmlns:p14="http://schemas.microsoft.com/office/powerpoint/2010/main" val="29213491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
                                        </p:tgtEl>
                                        <p:attrNameLst>
                                          <p:attrName>style.visibility</p:attrName>
                                        </p:attrNameLst>
                                      </p:cBhvr>
                                      <p:to>
                                        <p:strVal val="visible"/>
                                      </p:to>
                                    </p:set>
                                    <p:animEffect transition="in" filter="fade">
                                      <p:cBhvr>
                                        <p:cTn id="14" dur="500"/>
                                        <p:tgtEl>
                                          <p:spTgt spid="2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2"/>
                                        </p:tgtEl>
                                        <p:attrNameLst>
                                          <p:attrName>style.visibility</p:attrName>
                                        </p:attrNameLst>
                                      </p:cBhvr>
                                      <p:to>
                                        <p:strVal val="visible"/>
                                      </p:to>
                                    </p:set>
                                    <p:animEffect transition="in" filter="fade">
                                      <p:cBhvr>
                                        <p:cTn id="17" dur="500"/>
                                        <p:tgtEl>
                                          <p:spTgt spid="22"/>
                                        </p:tgtEl>
                                      </p:cBhvr>
                                    </p:animEffec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wipe(left)">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22"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a:spLocks noChangeArrowheads="1"/>
          </p:cNvSpPr>
          <p:nvPr/>
        </p:nvSpPr>
        <p:spPr bwMode="auto">
          <a:xfrm>
            <a:off x="1043608" y="4578396"/>
            <a:ext cx="7632848"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预置数是</a:t>
            </a:r>
            <a:r>
              <a:rPr lang="en-US" altLang="zh-CN" sz="2200" b="1">
                <a:latin typeface="Times New Roman" pitchFamily="18" charset="0"/>
                <a:cs typeface="Times New Roman" pitchFamily="18" charset="0"/>
              </a:rPr>
              <a:t>9</a:t>
            </a:r>
            <a:r>
              <a:rPr lang="zh-CN" altLang="en-US" sz="2200" b="1">
                <a:latin typeface="Times New Roman" pitchFamily="18" charset="0"/>
                <a:cs typeface="Times New Roman" pitchFamily="18" charset="0"/>
              </a:rPr>
              <a:t>时，分频比（计数模）为</a:t>
            </a:r>
            <a:r>
              <a:rPr lang="en-US" altLang="zh-CN" sz="2200" b="1">
                <a:latin typeface="Times New Roman" pitchFamily="18" charset="0"/>
                <a:cs typeface="Times New Roman" pitchFamily="18" charset="0"/>
              </a:rPr>
              <a:t>10</a:t>
            </a:r>
            <a:r>
              <a:rPr lang="zh-CN" altLang="en-US" sz="2200" b="1">
                <a:latin typeface="Times New Roman" pitchFamily="18" charset="0"/>
                <a:cs typeface="Times New Roman" pitchFamily="18" charset="0"/>
              </a:rPr>
              <a:t>（</a:t>
            </a:r>
            <a:r>
              <a:rPr lang="en-US" altLang="zh-CN" sz="2200" b="1">
                <a:latin typeface="Times New Roman" pitchFamily="18" charset="0"/>
                <a:cs typeface="Times New Roman" pitchFamily="18" charset="0"/>
              </a:rPr>
              <a:t>0~9</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也存在毛刺现象，出现在</a:t>
            </a:r>
            <a:r>
              <a:rPr lang="en-US" altLang="zh-CN" sz="2200" b="1">
                <a:latin typeface="Times New Roman" pitchFamily="18" charset="0"/>
                <a:cs typeface="Times New Roman" pitchFamily="18" charset="0"/>
              </a:rPr>
              <a:t>7</a:t>
            </a:r>
            <a:r>
              <a:rPr lang="zh-CN" altLang="en-US" sz="2200" b="1">
                <a:latin typeface="Times New Roman" pitchFamily="18" charset="0"/>
                <a:cs typeface="Times New Roman" pitchFamily="18" charset="0"/>
              </a:rPr>
              <a:t>和</a:t>
            </a:r>
            <a:r>
              <a:rPr lang="en-US" altLang="zh-CN" sz="2200" b="1">
                <a:latin typeface="Times New Roman" pitchFamily="18" charset="0"/>
                <a:cs typeface="Times New Roman" pitchFamily="18" charset="0"/>
              </a:rPr>
              <a:t>8</a:t>
            </a:r>
            <a:r>
              <a:rPr lang="zh-CN" altLang="en-US" sz="2200" b="1">
                <a:latin typeface="Times New Roman" pitchFamily="18" charset="0"/>
                <a:cs typeface="Times New Roman" pitchFamily="18" charset="0"/>
              </a:rPr>
              <a:t>之间，是由</a:t>
            </a:r>
            <a:r>
              <a:rPr lang="en-US" altLang="zh-CN" sz="2200" b="1">
                <a:latin typeface="Times New Roman" pitchFamily="18" charset="0"/>
                <a:cs typeface="Times New Roman" pitchFamily="18" charset="0"/>
              </a:rPr>
              <a:t>7</a:t>
            </a:r>
            <a:r>
              <a:rPr lang="zh-CN" altLang="en-US" sz="2200" b="1">
                <a:latin typeface="Times New Roman" pitchFamily="18" charset="0"/>
                <a:cs typeface="Times New Roman" pitchFamily="18" charset="0"/>
              </a:rPr>
              <a:t>和</a:t>
            </a:r>
            <a:r>
              <a:rPr lang="en-US" altLang="zh-CN" sz="2200" b="1">
                <a:latin typeface="Times New Roman" pitchFamily="18" charset="0"/>
                <a:cs typeface="Times New Roman" pitchFamily="18" charset="0"/>
              </a:rPr>
              <a:t>8</a:t>
            </a:r>
            <a:r>
              <a:rPr lang="zh-CN" altLang="en-US" sz="2200" b="1">
                <a:latin typeface="Times New Roman" pitchFamily="18" charset="0"/>
                <a:cs typeface="Times New Roman" pitchFamily="18" charset="0"/>
              </a:rPr>
              <a:t>的逻辑数据变换较大造成的，所以毛刺的宽度不会大，可用</a:t>
            </a:r>
            <a:r>
              <a:rPr lang="en-US" altLang="zh-CN" sz="2200" b="1" err="1">
                <a:latin typeface="Times New Roman" pitchFamily="18" charset="0"/>
                <a:cs typeface="Times New Roman" pitchFamily="18" charset="0"/>
              </a:rPr>
              <a:t>Quartus</a:t>
            </a:r>
            <a:r>
              <a:rPr lang="en-US" altLang="zh-CN" sz="2200" b="1">
                <a:latin typeface="Times New Roman" pitchFamily="18" charset="0"/>
                <a:cs typeface="Times New Roman" pitchFamily="18" charset="0"/>
              </a:rPr>
              <a:t> II</a:t>
            </a:r>
            <a:r>
              <a:rPr lang="zh-CN" altLang="en-US" sz="2200" b="1">
                <a:latin typeface="Times New Roman" pitchFamily="18" charset="0"/>
                <a:cs typeface="Times New Roman" pitchFamily="18" charset="0"/>
              </a:rPr>
              <a:t>的优化或适配模式稍作改变即可消除毛刺。</a:t>
            </a:r>
            <a:endParaRPr lang="en-US" altLang="zh-CN" sz="2200" b="1">
              <a:latin typeface="Times New Roman" pitchFamily="18" charset="0"/>
              <a:cs typeface="Times New Roman" pitchFamily="18" charset="0"/>
            </a:endParaRPr>
          </a:p>
        </p:txBody>
      </p:sp>
      <p:sp>
        <p:nvSpPr>
          <p:cNvPr id="10" name="Rectangle 3"/>
          <p:cNvSpPr>
            <a:spLocks noChangeArrowheads="1"/>
          </p:cNvSpPr>
          <p:nvPr/>
        </p:nvSpPr>
        <p:spPr bwMode="auto">
          <a:xfrm>
            <a:off x="4175956" y="3695233"/>
            <a:ext cx="1368152"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仿真时序</a:t>
            </a:r>
          </a:p>
        </p:txBody>
      </p:sp>
      <p:pic>
        <p:nvPicPr>
          <p:cNvPr id="13"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24614"/>
          <a:stretch/>
        </p:blipFill>
        <p:spPr bwMode="auto">
          <a:xfrm>
            <a:off x="1685097" y="1679009"/>
            <a:ext cx="6246948" cy="1872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椭圆 1"/>
          <p:cNvSpPr/>
          <p:nvPr/>
        </p:nvSpPr>
        <p:spPr>
          <a:xfrm>
            <a:off x="4067944" y="3046000"/>
            <a:ext cx="396000" cy="396000"/>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矩形 6"/>
          <p:cNvSpPr/>
          <p:nvPr/>
        </p:nvSpPr>
        <p:spPr>
          <a:xfrm>
            <a:off x="4536000" y="1678000"/>
            <a:ext cx="252000" cy="17640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4814400" y="1678000"/>
            <a:ext cx="252000" cy="1764000"/>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标注 10"/>
          <p:cNvSpPr/>
          <p:nvPr/>
        </p:nvSpPr>
        <p:spPr>
          <a:xfrm>
            <a:off x="2915816" y="404664"/>
            <a:ext cx="2016224" cy="1080120"/>
          </a:xfrm>
          <a:prstGeom prst="wedgeRoundRectCallout">
            <a:avLst>
              <a:gd name="adj1" fmla="val 36760"/>
              <a:gd name="adj2" fmla="val 67738"/>
              <a:gd name="adj3" fmla="val 16667"/>
            </a:avLst>
          </a:prstGeom>
          <a:noFill/>
          <a:ln/>
        </p:spPr>
        <p:style>
          <a:lnRef idx="2">
            <a:schemeClr val="accent2"/>
          </a:lnRef>
          <a:fillRef idx="1">
            <a:schemeClr val="lt1"/>
          </a:fillRef>
          <a:effectRef idx="0">
            <a:schemeClr val="accent2"/>
          </a:effectRef>
          <a:fontRef idx="minor">
            <a:schemeClr val="dk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前一个时钟周期，</a:t>
            </a:r>
            <a:r>
              <a:rPr lang="en-US" altLang="zh-CN" sz="2000" b="1">
                <a:solidFill>
                  <a:schemeClr val="tx1"/>
                </a:solidFill>
                <a:latin typeface="Times New Roman" panose="02020603050405020304" pitchFamily="18" charset="0"/>
                <a:cs typeface="Times New Roman" panose="02020603050405020304" pitchFamily="18" charset="0"/>
              </a:rPr>
              <a:t>RST=1</a:t>
            </a:r>
            <a:r>
              <a:rPr lang="zh-CN" altLang="en-US" sz="2000" b="1">
                <a:solidFill>
                  <a:schemeClr val="tx1"/>
                </a:solidFill>
                <a:latin typeface="Times New Roman" panose="02020603050405020304" pitchFamily="18" charset="0"/>
                <a:cs typeface="Times New Roman" panose="02020603050405020304" pitchFamily="18" charset="0"/>
              </a:rPr>
              <a:t>但不清零，</a:t>
            </a:r>
            <a:r>
              <a:rPr lang="en-US" altLang="zh-CN" sz="2000" b="1">
                <a:solidFill>
                  <a:schemeClr val="tx1"/>
                </a:solidFill>
                <a:latin typeface="Times New Roman" panose="02020603050405020304" pitchFamily="18" charset="0"/>
                <a:cs typeface="Times New Roman" panose="02020603050405020304" pitchFamily="18" charset="0"/>
              </a:rPr>
              <a:t>Q1=9</a:t>
            </a:r>
            <a:endParaRPr lang="zh-CN" altLang="en-US" sz="2000" b="1">
              <a:solidFill>
                <a:schemeClr val="tx1"/>
              </a:solidFill>
              <a:latin typeface="Times New Roman" panose="02020603050405020304" pitchFamily="18" charset="0"/>
              <a:cs typeface="Times New Roman" panose="02020603050405020304" pitchFamily="18" charset="0"/>
            </a:endParaRPr>
          </a:p>
        </p:txBody>
      </p:sp>
      <p:sp>
        <p:nvSpPr>
          <p:cNvPr id="12" name="圆角矩形标注 11"/>
          <p:cNvSpPr/>
          <p:nvPr/>
        </p:nvSpPr>
        <p:spPr>
          <a:xfrm>
            <a:off x="5076056" y="404664"/>
            <a:ext cx="1728192" cy="1080120"/>
          </a:xfrm>
          <a:prstGeom prst="wedgeRoundRectCallout">
            <a:avLst>
              <a:gd name="adj1" fmla="val -51067"/>
              <a:gd name="adj2" fmla="val 69917"/>
              <a:gd name="adj3" fmla="val 16667"/>
            </a:avLst>
          </a:prstGeom>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zh-CN" altLang="en-US" sz="2000" b="1">
                <a:solidFill>
                  <a:schemeClr val="tx1"/>
                </a:solidFill>
                <a:latin typeface="Times New Roman" panose="02020603050405020304" pitchFamily="18" charset="0"/>
                <a:cs typeface="Times New Roman" panose="02020603050405020304" pitchFamily="18" charset="0"/>
              </a:rPr>
              <a:t>下一个时钟周期，清零，</a:t>
            </a:r>
            <a:r>
              <a:rPr lang="en-US" altLang="zh-CN" sz="2000" b="1">
                <a:solidFill>
                  <a:schemeClr val="tx1"/>
                </a:solidFill>
                <a:latin typeface="Times New Roman" panose="02020603050405020304" pitchFamily="18" charset="0"/>
                <a:cs typeface="Times New Roman" panose="02020603050405020304" pitchFamily="18" charset="0"/>
              </a:rPr>
              <a:t>Q1=0</a:t>
            </a:r>
            <a:endParaRPr lang="zh-CN" altLang="en-US" sz="2000" b="1">
              <a:solidFill>
                <a:schemeClr val="tx1"/>
              </a:solidFill>
              <a:latin typeface="Times New Roman" panose="02020603050405020304" pitchFamily="18" charset="0"/>
              <a:cs typeface="Times New Roman" panose="02020603050405020304" pitchFamily="18" charset="0"/>
            </a:endParaRPr>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39</a:t>
            </a:fld>
            <a:endParaRPr lang="zh-CN" altLang="en-US"/>
          </a:p>
        </p:txBody>
      </p:sp>
    </p:spTree>
    <p:extLst>
      <p:ext uri="{BB962C8B-B14F-4D97-AF65-F5344CB8AC3E}">
        <p14:creationId xmlns:p14="http://schemas.microsoft.com/office/powerpoint/2010/main" val="2141307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9">
                                            <p:txEl>
                                              <p:pRg st="0" end="0"/>
                                            </p:txEl>
                                          </p:spTgt>
                                        </p:tgtEl>
                                        <p:attrNameLst>
                                          <p:attrName>style.visibility</p:attrName>
                                        </p:attrNameLst>
                                      </p:cBhvr>
                                      <p:to>
                                        <p:strVal val="visible"/>
                                      </p:to>
                                    </p:set>
                                    <p:animEffect transition="in" filter="dissolve">
                                      <p:cBhvr>
                                        <p:cTn id="15" dur="500"/>
                                        <p:tgtEl>
                                          <p:spTgt spid="9">
                                            <p:txEl>
                                              <p:pRg st="0" end="0"/>
                                            </p:txEl>
                                          </p:spTgt>
                                        </p:tgtEl>
                                      </p:cBhvr>
                                    </p:animEffect>
                                  </p:childTnLst>
                                </p:cTn>
                              </p:par>
                              <p:par>
                                <p:cTn id="16" presetID="21" presetClass="entr" presetSubtype="1"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heel(1)">
                                      <p:cBhvr>
                                        <p:cTn id="18" dur="1000"/>
                                        <p:tgtEl>
                                          <p:spTgt spid="7"/>
                                        </p:tgtEl>
                                      </p:cBhvr>
                                    </p:animEffect>
                                  </p:childTnLst>
                                </p:cTn>
                              </p:par>
                            </p:childTnLst>
                          </p:cTn>
                        </p:par>
                        <p:par>
                          <p:cTn id="19" fill="hold">
                            <p:stCondLst>
                              <p:cond delay="1000"/>
                            </p:stCondLst>
                            <p:childTnLst>
                              <p:par>
                                <p:cTn id="20" presetID="55" presetClass="entr" presetSubtype="0" fill="hold" grpId="0" nodeType="after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1000" fill="hold"/>
                                        <p:tgtEl>
                                          <p:spTgt spid="11"/>
                                        </p:tgtEl>
                                        <p:attrNameLst>
                                          <p:attrName>ppt_w</p:attrName>
                                        </p:attrNameLst>
                                      </p:cBhvr>
                                      <p:tavLst>
                                        <p:tav tm="0">
                                          <p:val>
                                            <p:strVal val="#ppt_w*0.70"/>
                                          </p:val>
                                        </p:tav>
                                        <p:tav tm="100000">
                                          <p:val>
                                            <p:strVal val="#ppt_w"/>
                                          </p:val>
                                        </p:tav>
                                      </p:tavLst>
                                    </p:anim>
                                    <p:anim calcmode="lin" valueType="num">
                                      <p:cBhvr>
                                        <p:cTn id="23" dur="1000" fill="hold"/>
                                        <p:tgtEl>
                                          <p:spTgt spid="11"/>
                                        </p:tgtEl>
                                        <p:attrNameLst>
                                          <p:attrName>ppt_h</p:attrName>
                                        </p:attrNameLst>
                                      </p:cBhvr>
                                      <p:tavLst>
                                        <p:tav tm="0">
                                          <p:val>
                                            <p:strVal val="#ppt_h"/>
                                          </p:val>
                                        </p:tav>
                                        <p:tav tm="100000">
                                          <p:val>
                                            <p:strVal val="#ppt_h"/>
                                          </p:val>
                                        </p:tav>
                                      </p:tavLst>
                                    </p:anim>
                                    <p:animEffect transition="in" filter="fade">
                                      <p:cBhvr>
                                        <p:cTn id="24" dur="1000"/>
                                        <p:tgtEl>
                                          <p:spTgt spid="11"/>
                                        </p:tgtEl>
                                      </p:cBhvr>
                                    </p:animEffect>
                                  </p:childTnLst>
                                </p:cTn>
                              </p:par>
                            </p:childTnLst>
                          </p:cTn>
                        </p:par>
                        <p:par>
                          <p:cTn id="25" fill="hold">
                            <p:stCondLst>
                              <p:cond delay="2000"/>
                            </p:stCondLst>
                            <p:childTnLst>
                              <p:par>
                                <p:cTn id="26" presetID="21" presetClass="entr" presetSubtype="1" fill="hold" grpId="0" nodeType="after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wheel(1)">
                                      <p:cBhvr>
                                        <p:cTn id="28" dur="1000"/>
                                        <p:tgtEl>
                                          <p:spTgt spid="8"/>
                                        </p:tgtEl>
                                      </p:cBhvr>
                                    </p:animEffect>
                                  </p:childTnLst>
                                </p:cTn>
                              </p:par>
                            </p:childTnLst>
                          </p:cTn>
                        </p:par>
                        <p:par>
                          <p:cTn id="29" fill="hold">
                            <p:stCondLst>
                              <p:cond delay="3000"/>
                            </p:stCondLst>
                            <p:childTnLst>
                              <p:par>
                                <p:cTn id="30" presetID="55" presetClass="entr" presetSubtype="0"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1000" fill="hold"/>
                                        <p:tgtEl>
                                          <p:spTgt spid="12"/>
                                        </p:tgtEl>
                                        <p:attrNameLst>
                                          <p:attrName>ppt_w</p:attrName>
                                        </p:attrNameLst>
                                      </p:cBhvr>
                                      <p:tavLst>
                                        <p:tav tm="0">
                                          <p:val>
                                            <p:strVal val="#ppt_w*0.70"/>
                                          </p:val>
                                        </p:tav>
                                        <p:tav tm="100000">
                                          <p:val>
                                            <p:strVal val="#ppt_w"/>
                                          </p:val>
                                        </p:tav>
                                      </p:tavLst>
                                    </p:anim>
                                    <p:anim calcmode="lin" valueType="num">
                                      <p:cBhvr>
                                        <p:cTn id="33" dur="1000" fill="hold"/>
                                        <p:tgtEl>
                                          <p:spTgt spid="12"/>
                                        </p:tgtEl>
                                        <p:attrNameLst>
                                          <p:attrName>ppt_h</p:attrName>
                                        </p:attrNameLst>
                                      </p:cBhvr>
                                      <p:tavLst>
                                        <p:tav tm="0">
                                          <p:val>
                                            <p:strVal val="#ppt_h"/>
                                          </p:val>
                                        </p:tav>
                                        <p:tav tm="100000">
                                          <p:val>
                                            <p:strVal val="#ppt_h"/>
                                          </p:val>
                                        </p:tav>
                                      </p:tavLst>
                                    </p:anim>
                                    <p:animEffect transition="in" filter="fade">
                                      <p:cBhvr>
                                        <p:cTn id="34" dur="1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9" presetClass="entr" presetSubtype="0" fill="hold" nodeType="clickEffect">
                                  <p:stCondLst>
                                    <p:cond delay="0"/>
                                  </p:stCondLst>
                                  <p:childTnLst>
                                    <p:set>
                                      <p:cBhvr>
                                        <p:cTn id="38" dur="1" fill="hold">
                                          <p:stCondLst>
                                            <p:cond delay="0"/>
                                          </p:stCondLst>
                                        </p:cTn>
                                        <p:tgtEl>
                                          <p:spTgt spid="9">
                                            <p:txEl>
                                              <p:pRg st="1" end="1"/>
                                            </p:txEl>
                                          </p:spTgt>
                                        </p:tgtEl>
                                        <p:attrNameLst>
                                          <p:attrName>style.visibility</p:attrName>
                                        </p:attrNameLst>
                                      </p:cBhvr>
                                      <p:to>
                                        <p:strVal val="visible"/>
                                      </p:to>
                                    </p:set>
                                    <p:animEffect transition="in" filter="dissolve">
                                      <p:cBhvr>
                                        <p:cTn id="39" dur="500"/>
                                        <p:tgtEl>
                                          <p:spTgt spid="9">
                                            <p:txEl>
                                              <p:pRg st="1" end="1"/>
                                            </p:txEl>
                                          </p:spTgt>
                                        </p:tgtEl>
                                      </p:cBhvr>
                                    </p:animEffect>
                                  </p:childTnLst>
                                </p:cTn>
                              </p:par>
                            </p:childTnLst>
                          </p:cTn>
                        </p:par>
                        <p:par>
                          <p:cTn id="40" fill="hold">
                            <p:stCondLst>
                              <p:cond delay="500"/>
                            </p:stCondLst>
                            <p:childTnLst>
                              <p:par>
                                <p:cTn id="41" presetID="21" presetClass="entr" presetSubtype="1" fill="hold" grpId="0" nodeType="after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wheel(1)">
                                      <p:cBhvr>
                                        <p:cTn id="43" dur="10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2" grpId="0" animBg="1"/>
      <p:bldP spid="7" grpId="0" animBg="1"/>
      <p:bldP spid="8" grpId="0" animBg="1"/>
      <p:bldP spid="11" grpId="0" animBg="1"/>
      <p:bldP spid="12"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9" name="矩形 18"/>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solidFill>
                <a:prstClr val="white"/>
              </a:solidFill>
            </a:endParaRPr>
          </a:p>
        </p:txBody>
      </p:sp>
      <p:sp>
        <p:nvSpPr>
          <p:cNvPr id="8"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zh-CN" altLang="en-US" sz="3000" b="1" dirty="0">
                <a:solidFill>
                  <a:srgbClr val="000000"/>
                </a:solidFill>
                <a:latin typeface="Times New Roman" pitchFamily="18" charset="0"/>
                <a:cs typeface="Times New Roman" pitchFamily="18" charset="0"/>
              </a:rPr>
              <a:t>用</a:t>
            </a:r>
            <a:r>
              <a:rPr lang="en-US" altLang="zh-CN" sz="3000" b="1" dirty="0">
                <a:solidFill>
                  <a:srgbClr val="000000"/>
                </a:solidFill>
                <a:latin typeface="Times New Roman" pitchFamily="18" charset="0"/>
                <a:cs typeface="Times New Roman" pitchFamily="18" charset="0"/>
              </a:rPr>
              <a:t>UDP</a:t>
            </a:r>
            <a:r>
              <a:rPr lang="zh-CN" altLang="en-US" sz="3000" b="1" dirty="0">
                <a:solidFill>
                  <a:srgbClr val="000000"/>
                </a:solidFill>
                <a:latin typeface="Times New Roman" pitchFamily="18" charset="0"/>
                <a:cs typeface="Times New Roman" pitchFamily="18" charset="0"/>
              </a:rPr>
              <a:t>表述</a:t>
            </a:r>
            <a:r>
              <a:rPr lang="en-US" altLang="zh-CN" sz="3000" b="1" dirty="0">
                <a:solidFill>
                  <a:srgbClr val="000000"/>
                </a:solidFill>
                <a:latin typeface="Times New Roman" pitchFamily="18" charset="0"/>
                <a:cs typeface="Times New Roman" pitchFamily="18" charset="0"/>
              </a:rPr>
              <a:t>D</a:t>
            </a:r>
            <a:r>
              <a:rPr lang="zh-CN" altLang="en-US" sz="3000" b="1" dirty="0">
                <a:solidFill>
                  <a:srgbClr val="000000"/>
                </a:solidFill>
                <a:latin typeface="Times New Roman" pitchFamily="18" charset="0"/>
                <a:cs typeface="Times New Roman" pitchFamily="18" charset="0"/>
              </a:rPr>
              <a:t>触发器</a:t>
            </a:r>
          </a:p>
        </p:txBody>
      </p:sp>
      <p:sp>
        <p:nvSpPr>
          <p:cNvPr id="14" name="Text Box 9"/>
          <p:cNvSpPr txBox="1">
            <a:spLocks noChangeArrowheads="1"/>
          </p:cNvSpPr>
          <p:nvPr/>
        </p:nvSpPr>
        <p:spPr bwMode="auto">
          <a:xfrm>
            <a:off x="827088" y="1052736"/>
            <a:ext cx="820940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5-2</a:t>
            </a:r>
            <a:r>
              <a:rPr kumimoji="1" lang="zh-CN" altLang="en-US" sz="2400" b="1">
                <a:solidFill>
                  <a:srgbClr val="F79646">
                    <a:lumMod val="50000"/>
                  </a:srgbClr>
                </a:solidFill>
                <a:latin typeface="Times New Roman" pitchFamily="18" charset="0"/>
                <a:cs typeface="Times New Roman" pitchFamily="18" charset="0"/>
              </a:rPr>
              <a:t>：含异步复位控制的边沿触发型</a:t>
            </a:r>
            <a:r>
              <a:rPr kumimoji="1" lang="en-US" altLang="zh-CN" sz="2400" b="1">
                <a:solidFill>
                  <a:srgbClr val="F79646">
                    <a:lumMod val="50000"/>
                  </a:srgbClr>
                </a:solidFill>
                <a:latin typeface="Times New Roman" pitchFamily="18" charset="0"/>
                <a:cs typeface="Times New Roman" pitchFamily="18" charset="0"/>
              </a:rPr>
              <a:t>D</a:t>
            </a:r>
            <a:r>
              <a:rPr kumimoji="1" lang="zh-CN" altLang="en-US" sz="2400" b="1">
                <a:solidFill>
                  <a:srgbClr val="F79646">
                    <a:lumMod val="50000"/>
                  </a:srgbClr>
                </a:solidFill>
                <a:latin typeface="Times New Roman" pitchFamily="18" charset="0"/>
                <a:cs typeface="Times New Roman" pitchFamily="18" charset="0"/>
              </a:rPr>
              <a:t>触发器</a:t>
            </a:r>
            <a:r>
              <a:rPr kumimoji="1" lang="en-US" altLang="zh-CN" sz="2400" b="1">
                <a:solidFill>
                  <a:srgbClr val="F79646">
                    <a:lumMod val="50000"/>
                  </a:srgbClr>
                </a:solidFill>
                <a:latin typeface="Times New Roman" pitchFamily="18" charset="0"/>
                <a:cs typeface="Times New Roman" pitchFamily="18" charset="0"/>
              </a:rPr>
              <a:t>UDP</a:t>
            </a:r>
            <a:r>
              <a:rPr kumimoji="1" lang="zh-CN" altLang="en-US" sz="2400" b="1">
                <a:solidFill>
                  <a:srgbClr val="F79646">
                    <a:lumMod val="50000"/>
                  </a:srgbClr>
                </a:solidFill>
                <a:latin typeface="Times New Roman" pitchFamily="18" charset="0"/>
                <a:cs typeface="Times New Roman" pitchFamily="18" charset="0"/>
              </a:rPr>
              <a:t>表述</a:t>
            </a:r>
            <a:r>
              <a:rPr kumimoji="1" lang="en-US" altLang="zh-CN" sz="2200" b="1">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259632" y="1700808"/>
            <a:ext cx="4834580" cy="470898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primitive EDGE_UDP (Q, D, CLK, RST);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input D, CLK, RST;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table </a:t>
            </a:r>
            <a:r>
              <a:rPr kumimoji="1" lang="en-US" altLang="zh-CN" sz="2000" b="1">
                <a:solidFill>
                  <a:schemeClr val="accent6">
                    <a:lumMod val="50000"/>
                  </a:schemeClr>
                </a:solidFill>
                <a:latin typeface="Times New Roman" pitchFamily="18" charset="0"/>
                <a:cs typeface="Times New Roman" pitchFamily="18" charset="0"/>
              </a:rPr>
              <a:t>// D  CLK  RST :  Q  :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0   (01)       0   :   ?  :   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1   (01)       0   :   ?  :   1;</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   (1?)       0   :   ?  :   -;</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   (?0)       0   :   ?  :   -;</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1     0          1   :   ?  :   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1     1          1   :   ?  :   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0     0          1   :   ?  :   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0     1          1   :   ?  :   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endtable</a:t>
            </a:r>
            <a:endParaRPr kumimoji="1" lang="en-US" altLang="zh-CN" sz="2000" b="1">
              <a:solidFill>
                <a:srgbClr val="000000"/>
              </a:solidFill>
              <a:latin typeface="Times New Roman" pitchFamily="18" charset="0"/>
              <a:cs typeface="Times New Roman" pitchFamily="18" charset="0"/>
            </a:endParaRPr>
          </a:p>
          <a:p>
            <a:pPr eaLnBrk="0" fontAlgn="base" hangingPunct="0">
              <a:spcAft>
                <a:spcPct val="0"/>
              </a:spcAft>
            </a:pPr>
            <a:r>
              <a:rPr kumimoji="1" lang="en-US" altLang="zh-CN" sz="2000" b="1" err="1">
                <a:solidFill>
                  <a:srgbClr val="000000"/>
                </a:solidFill>
                <a:latin typeface="Times New Roman" pitchFamily="18" charset="0"/>
                <a:cs typeface="Times New Roman" pitchFamily="18" charset="0"/>
              </a:rPr>
              <a:t>endprimitive</a:t>
            </a:r>
            <a:endParaRPr kumimoji="1" lang="en-US" altLang="zh-CN" sz="2000" b="1">
              <a:solidFill>
                <a:srgbClr val="000000"/>
              </a:solidFill>
              <a:latin typeface="Times New Roman" pitchFamily="18" charset="0"/>
              <a:cs typeface="Times New Roman" pitchFamily="18" charset="0"/>
            </a:endParaRPr>
          </a:p>
        </p:txBody>
      </p:sp>
      <p:sp>
        <p:nvSpPr>
          <p:cNvPr id="16" name="矩形 15"/>
          <p:cNvSpPr>
            <a:spLocks noChangeArrowheads="1"/>
          </p:cNvSpPr>
          <p:nvPr/>
        </p:nvSpPr>
        <p:spPr bwMode="auto">
          <a:xfrm>
            <a:off x="6228184" y="1772816"/>
            <a:ext cx="2736304" cy="4646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000" eaLnBrk="1" hangingPunct="1">
              <a:lnSpc>
                <a:spcPct val="110000"/>
              </a:lnSpc>
              <a:spcBef>
                <a:spcPts val="0"/>
              </a:spcBef>
              <a:spcAft>
                <a:spcPts val="300"/>
              </a:spcAft>
              <a:buClr>
                <a:schemeClr val="tx1"/>
              </a:buClr>
              <a:buFont typeface="Wingdings" panose="05000000000000000000" pitchFamily="2" charset="2"/>
              <a:buChar char="Ø"/>
            </a:pPr>
            <a:r>
              <a:rPr lang="en-US" altLang="zh-CN" sz="2200" b="1">
                <a:solidFill>
                  <a:srgbClr val="0000FF"/>
                </a:solidFill>
                <a:latin typeface="Times New Roman" pitchFamily="18" charset="0"/>
                <a:cs typeface="Times New Roman" pitchFamily="18" charset="0"/>
              </a:rPr>
              <a:t>CLK</a:t>
            </a:r>
            <a:r>
              <a:rPr lang="zh-CN" altLang="en-US" sz="2200" b="1">
                <a:latin typeface="Times New Roman" pitchFamily="18" charset="0"/>
                <a:cs typeface="Times New Roman" pitchFamily="18" charset="0"/>
              </a:rPr>
              <a:t>以下的（</a:t>
            </a:r>
            <a:r>
              <a:rPr lang="en-US" altLang="zh-CN" sz="2200" b="1">
                <a:latin typeface="Times New Roman" pitchFamily="18" charset="0"/>
                <a:cs typeface="Times New Roman" pitchFamily="18" charset="0"/>
              </a:rPr>
              <a:t>01</a:t>
            </a:r>
            <a:r>
              <a:rPr lang="zh-CN" altLang="en-US" sz="2200" b="1">
                <a:latin typeface="Times New Roman" pitchFamily="18" charset="0"/>
                <a:cs typeface="Times New Roman" pitchFamily="18" charset="0"/>
              </a:rPr>
              <a:t>）表示时钟上升沿触发，（</a:t>
            </a:r>
            <a:r>
              <a:rPr lang="en-US" altLang="zh-CN" sz="2200" b="1">
                <a:latin typeface="Times New Roman" pitchFamily="18" charset="0"/>
                <a:cs typeface="Times New Roman" pitchFamily="18" charset="0"/>
              </a:rPr>
              <a:t>10</a:t>
            </a:r>
            <a:r>
              <a:rPr lang="zh-CN" altLang="en-US" sz="2200" b="1">
                <a:latin typeface="Times New Roman" pitchFamily="18" charset="0"/>
                <a:cs typeface="Times New Roman" pitchFamily="18" charset="0"/>
              </a:rPr>
              <a:t>）表示下降沿触发。</a:t>
            </a:r>
            <a:endParaRPr lang="en-US" altLang="zh-CN" sz="2200" b="1">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en-US" altLang="zh-CN" sz="2200" b="1">
                <a:solidFill>
                  <a:srgbClr val="0000FF"/>
                </a:solidFill>
                <a:latin typeface="Times New Roman" pitchFamily="18" charset="0"/>
                <a:cs typeface="Times New Roman" pitchFamily="18" charset="0"/>
              </a:rPr>
              <a:t>Q</a:t>
            </a:r>
            <a:r>
              <a:rPr lang="zh-CN" altLang="en-US" sz="2200" b="1">
                <a:latin typeface="Times New Roman" pitchFamily="18" charset="0"/>
                <a:cs typeface="Times New Roman" pitchFamily="18" charset="0"/>
              </a:rPr>
              <a:t>以下数据“？”表示原状态（现态）任意数据。</a:t>
            </a:r>
            <a:endParaRPr lang="en-US" altLang="zh-CN" sz="2200" b="1">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en-US" altLang="zh-CN" sz="2200" b="1">
                <a:solidFill>
                  <a:srgbClr val="0000FF"/>
                </a:solidFill>
                <a:latin typeface="Times New Roman" pitchFamily="18" charset="0"/>
                <a:cs typeface="Times New Roman" pitchFamily="18" charset="0"/>
              </a:rPr>
              <a:t>Q+</a:t>
            </a:r>
            <a:r>
              <a:rPr lang="zh-CN" altLang="en-US" sz="2200" b="1">
                <a:latin typeface="Times New Roman" pitchFamily="18" charset="0"/>
                <a:cs typeface="Times New Roman" pitchFamily="18" charset="0"/>
              </a:rPr>
              <a:t>以下数据表示次态数据，“</a:t>
            </a:r>
            <a:r>
              <a:rPr lang="en-US" altLang="zh-CN" sz="2200" b="1">
                <a:latin typeface="Times New Roman" pitchFamily="18" charset="0"/>
                <a:cs typeface="Times New Roman" pitchFamily="18" charset="0"/>
              </a:rPr>
              <a:t>-</a:t>
            </a:r>
            <a:r>
              <a:rPr lang="zh-CN" altLang="en-US" sz="2200" b="1">
                <a:latin typeface="Times New Roman" pitchFamily="18" charset="0"/>
                <a:cs typeface="Times New Roman" pitchFamily="18" charset="0"/>
              </a:rPr>
              <a:t>”表示保持原状态。</a:t>
            </a:r>
            <a:endParaRPr lang="en-US" altLang="zh-CN" sz="2200" b="1">
              <a:latin typeface="Times New Roman" pitchFamily="18" charset="0"/>
              <a:cs typeface="Times New Roman" pitchFamily="18" charset="0"/>
            </a:endParaRPr>
          </a:p>
          <a:p>
            <a:pPr marL="342000" eaLnBrk="1" hangingPunct="1">
              <a:lnSpc>
                <a:spcPct val="110000"/>
              </a:lnSpc>
              <a:spcBef>
                <a:spcPts val="0"/>
              </a:spcBef>
              <a:spcAft>
                <a:spcPts val="300"/>
              </a:spcAft>
              <a:buClr>
                <a:schemeClr val="tx1"/>
              </a:buClr>
              <a:buFont typeface="Wingdings" panose="05000000000000000000" pitchFamily="2" charset="2"/>
              <a:buChar char="Ø"/>
            </a:pPr>
            <a:r>
              <a:rPr lang="en-US" altLang="zh-CN" sz="2200" b="1">
                <a:solidFill>
                  <a:srgbClr val="0000FF"/>
                </a:solidFill>
                <a:latin typeface="Times New Roman" pitchFamily="18" charset="0"/>
                <a:cs typeface="Times New Roman" pitchFamily="18" charset="0"/>
              </a:rPr>
              <a:t>RST</a:t>
            </a:r>
            <a:r>
              <a:rPr lang="zh-CN" altLang="en-US" sz="2200" b="1">
                <a:latin typeface="Times New Roman" pitchFamily="18" charset="0"/>
                <a:cs typeface="Times New Roman" pitchFamily="18" charset="0"/>
              </a:rPr>
              <a:t>复位信号，高电平有效。</a:t>
            </a:r>
            <a:endParaRPr lang="en-US" altLang="zh-CN" sz="2200" b="1">
              <a:latin typeface="Times New Roman" pitchFamily="18" charset="0"/>
              <a:cs typeface="Times New Roman" pitchFamily="18" charset="0"/>
            </a:endParaRP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a:t>
            </a:fld>
            <a:endParaRPr lang="zh-CN" altLang="en-US"/>
          </a:p>
        </p:txBody>
      </p:sp>
    </p:spTree>
    <p:extLst>
      <p:ext uri="{BB962C8B-B14F-4D97-AF65-F5344CB8AC3E}">
        <p14:creationId xmlns:p14="http://schemas.microsoft.com/office/powerpoint/2010/main" val="2152832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14"/>
                                        </p:tgtEl>
                                        <p:attrNameLst>
                                          <p:attrName>style.visibility</p:attrName>
                                        </p:attrNameLst>
                                      </p:cBhvr>
                                      <p:to>
                                        <p:strVal val="visible"/>
                                      </p:to>
                                    </p:set>
                                    <p:animEffect transition="in" filter="fade">
                                      <p:cBhvr>
                                        <p:cTn id="14" dur="500"/>
                                        <p:tgtEl>
                                          <p:spTgt spid="1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fade">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dissolve">
                                      <p:cBhvr>
                                        <p:cTn id="22" dur="500"/>
                                        <p:tgtEl>
                                          <p:spTgt spid="16">
                                            <p:txEl>
                                              <p:pRg st="0" end="0"/>
                                            </p:txEl>
                                          </p:spTgt>
                                        </p:tgtEl>
                                      </p:cBhvr>
                                    </p:animEffect>
                                  </p:childTnLst>
                                </p:cTn>
                              </p:par>
                            </p:childTnLst>
                          </p:cTn>
                        </p:par>
                        <p:par>
                          <p:cTn id="23" fill="hold">
                            <p:stCondLst>
                              <p:cond delay="500"/>
                            </p:stCondLst>
                            <p:childTnLst>
                              <p:par>
                                <p:cTn id="24" presetID="9" presetClass="entr" presetSubtype="0" fill="hold" nodeType="afterEffect">
                                  <p:stCondLst>
                                    <p:cond delay="0"/>
                                  </p:stCondLst>
                                  <p:childTnLst>
                                    <p:set>
                                      <p:cBhvr>
                                        <p:cTn id="25" dur="1" fill="hold">
                                          <p:stCondLst>
                                            <p:cond delay="0"/>
                                          </p:stCondLst>
                                        </p:cTn>
                                        <p:tgtEl>
                                          <p:spTgt spid="16">
                                            <p:txEl>
                                              <p:pRg st="1" end="1"/>
                                            </p:txEl>
                                          </p:spTgt>
                                        </p:tgtEl>
                                        <p:attrNameLst>
                                          <p:attrName>style.visibility</p:attrName>
                                        </p:attrNameLst>
                                      </p:cBhvr>
                                      <p:to>
                                        <p:strVal val="visible"/>
                                      </p:to>
                                    </p:set>
                                    <p:animEffect transition="in" filter="dissolve">
                                      <p:cBhvr>
                                        <p:cTn id="26" dur="500"/>
                                        <p:tgtEl>
                                          <p:spTgt spid="16">
                                            <p:txEl>
                                              <p:pRg st="1" end="1"/>
                                            </p:txEl>
                                          </p:spTgt>
                                        </p:tgtEl>
                                      </p:cBhvr>
                                    </p:animEffect>
                                  </p:childTnLst>
                                </p:cTn>
                              </p:par>
                            </p:childTnLst>
                          </p:cTn>
                        </p:par>
                        <p:par>
                          <p:cTn id="27" fill="hold">
                            <p:stCondLst>
                              <p:cond delay="1000"/>
                            </p:stCondLst>
                            <p:childTnLst>
                              <p:par>
                                <p:cTn id="28" presetID="9" presetClass="entr" presetSubtype="0" fill="hold" nodeType="afterEffect">
                                  <p:stCondLst>
                                    <p:cond delay="0"/>
                                  </p:stCondLst>
                                  <p:childTnLst>
                                    <p:set>
                                      <p:cBhvr>
                                        <p:cTn id="29" dur="1" fill="hold">
                                          <p:stCondLst>
                                            <p:cond delay="0"/>
                                          </p:stCondLst>
                                        </p:cTn>
                                        <p:tgtEl>
                                          <p:spTgt spid="16">
                                            <p:txEl>
                                              <p:pRg st="2" end="2"/>
                                            </p:txEl>
                                          </p:spTgt>
                                        </p:tgtEl>
                                        <p:attrNameLst>
                                          <p:attrName>style.visibility</p:attrName>
                                        </p:attrNameLst>
                                      </p:cBhvr>
                                      <p:to>
                                        <p:strVal val="visible"/>
                                      </p:to>
                                    </p:set>
                                    <p:animEffect transition="in" filter="dissolve">
                                      <p:cBhvr>
                                        <p:cTn id="30" dur="500"/>
                                        <p:tgtEl>
                                          <p:spTgt spid="16">
                                            <p:txEl>
                                              <p:pRg st="2" end="2"/>
                                            </p:txEl>
                                          </p:spTgt>
                                        </p:tgtEl>
                                      </p:cBhvr>
                                    </p:animEffect>
                                  </p:childTnLst>
                                </p:cTn>
                              </p:par>
                            </p:childTnLst>
                          </p:cTn>
                        </p:par>
                        <p:par>
                          <p:cTn id="31" fill="hold">
                            <p:stCondLst>
                              <p:cond delay="1500"/>
                            </p:stCondLst>
                            <p:childTnLst>
                              <p:par>
                                <p:cTn id="32" presetID="9" presetClass="entr" presetSubtype="0" fill="hold" nodeType="afterEffect">
                                  <p:stCondLst>
                                    <p:cond delay="0"/>
                                  </p:stCondLst>
                                  <p:childTnLst>
                                    <p:set>
                                      <p:cBhvr>
                                        <p:cTn id="33" dur="1" fill="hold">
                                          <p:stCondLst>
                                            <p:cond delay="0"/>
                                          </p:stCondLst>
                                        </p:cTn>
                                        <p:tgtEl>
                                          <p:spTgt spid="16">
                                            <p:txEl>
                                              <p:pRg st="3" end="3"/>
                                            </p:txEl>
                                          </p:spTgt>
                                        </p:tgtEl>
                                        <p:attrNameLst>
                                          <p:attrName>style.visibility</p:attrName>
                                        </p:attrNameLst>
                                      </p:cBhvr>
                                      <p:to>
                                        <p:strVal val="visible"/>
                                      </p:to>
                                    </p:set>
                                    <p:animEffect transition="in" filter="dissolve">
                                      <p:cBhvr>
                                        <p:cTn id="34" dur="500"/>
                                        <p:tgtEl>
                                          <p:spTgt spid="1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4" grpId="0"/>
      <p:bldP spid="15" grpId="0" animBg="1"/>
    </p:bldLst>
  </p:timing>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457994" y="44624"/>
            <a:ext cx="8218461" cy="1143000"/>
          </a:xfrm>
        </p:spPr>
        <p:txBody>
          <a:bodyPr/>
          <a:lstStyle/>
          <a:p>
            <a:r>
              <a:rPr lang="en-US" altLang="zh-CN" sz="3600" b="1">
                <a:solidFill>
                  <a:srgbClr val="7030A0"/>
                </a:solidFill>
                <a:latin typeface="宋体" pitchFamily="2" charset="-122"/>
              </a:rPr>
              <a:t>§</a:t>
            </a:r>
            <a:r>
              <a:rPr lang="en-US" altLang="zh-CN" sz="3600" b="1">
                <a:solidFill>
                  <a:srgbClr val="7030A0"/>
                </a:solidFill>
                <a:latin typeface="Times New Roman" pitchFamily="18" charset="0"/>
                <a:cs typeface="Times New Roman" pitchFamily="18" charset="0"/>
              </a:rPr>
              <a:t>5.5</a:t>
            </a:r>
            <a:r>
              <a:rPr lang="en-US" altLang="zh-CN" sz="3600" b="1">
                <a:solidFill>
                  <a:srgbClr val="7030A0"/>
                </a:solidFill>
                <a:latin typeface="宋体" pitchFamily="2" charset="-122"/>
              </a:rPr>
              <a:t> </a:t>
            </a:r>
            <a:r>
              <a:rPr lang="zh-CN" altLang="en-US" sz="3600" b="1">
                <a:solidFill>
                  <a:srgbClr val="7030A0"/>
                </a:solidFill>
                <a:latin typeface="宋体" pitchFamily="2" charset="-122"/>
              </a:rPr>
              <a:t>时序电路硬件设计与仿真示例</a:t>
            </a:r>
            <a:endParaRPr lang="zh-CN" altLang="en-US" sz="3600" b="1">
              <a:solidFill>
                <a:srgbClr val="7030A0"/>
              </a:solidFill>
              <a:latin typeface="Times New Roman" pitchFamily="18" charset="0"/>
              <a:cs typeface="Times New Roman" pitchFamily="18" charset="0"/>
            </a:endParaRPr>
          </a:p>
        </p:txBody>
      </p:sp>
      <p:sp>
        <p:nvSpPr>
          <p:cNvPr id="6" name="Rectangle 2"/>
          <p:cNvSpPr>
            <a:spLocks noGrp="1" noChangeArrowheads="1"/>
          </p:cNvSpPr>
          <p:nvPr/>
        </p:nvSpPr>
        <p:spPr bwMode="auto">
          <a:xfrm>
            <a:off x="1115616" y="919347"/>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§5.5.1 </a:t>
            </a:r>
            <a:r>
              <a:rPr lang="zh-CN" altLang="en-US" sz="3000" b="1">
                <a:solidFill>
                  <a:srgbClr val="000000"/>
                </a:solidFill>
                <a:latin typeface="Times New Roman" pitchFamily="18" charset="0"/>
                <a:cs typeface="Times New Roman" pitchFamily="18" charset="0"/>
              </a:rPr>
              <a:t>编辑电路、创建工程和仿真测试</a:t>
            </a: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2346"/>
          <a:stretch/>
        </p:blipFill>
        <p:spPr bwMode="auto">
          <a:xfrm>
            <a:off x="1140251" y="1844824"/>
            <a:ext cx="7681533" cy="2232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Rectangle 3"/>
          <p:cNvSpPr>
            <a:spLocks noChangeArrowheads="1"/>
          </p:cNvSpPr>
          <p:nvPr/>
        </p:nvSpPr>
        <p:spPr bwMode="auto">
          <a:xfrm>
            <a:off x="2555776" y="5446385"/>
            <a:ext cx="4536504"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十进制计数器设计示例电路</a:t>
            </a:r>
            <a:r>
              <a:rPr lang="en-US" altLang="zh-CN" sz="2000" b="1">
                <a:latin typeface="Times New Roman" panose="02020603050405020304" pitchFamily="18" charset="0"/>
                <a:cs typeface="Times New Roman" panose="02020603050405020304" pitchFamily="18" charset="0"/>
              </a:rPr>
              <a:t>CNT2LED</a:t>
            </a:r>
            <a:endParaRPr lang="zh-CN" altLang="en-US" sz="2000" b="1">
              <a:latin typeface="Times New Roman" panose="02020603050405020304" pitchFamily="18" charset="0"/>
              <a:cs typeface="Times New Roman" panose="02020603050405020304" pitchFamily="18" charset="0"/>
            </a:endParaRPr>
          </a:p>
        </p:txBody>
      </p:sp>
      <p:sp>
        <p:nvSpPr>
          <p:cNvPr id="10" name="圆角矩形标注 9"/>
          <p:cNvSpPr/>
          <p:nvPr/>
        </p:nvSpPr>
        <p:spPr>
          <a:xfrm>
            <a:off x="4159411" y="4005064"/>
            <a:ext cx="1643211" cy="670932"/>
          </a:xfrm>
          <a:prstGeom prst="wedgeRoundRectCallout">
            <a:avLst>
              <a:gd name="adj1" fmla="val 26936"/>
              <a:gd name="adj2" fmla="val -78074"/>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000" b="1">
                <a:solidFill>
                  <a:schemeClr val="tx1"/>
                </a:solidFill>
                <a:latin typeface="Times New Roman" panose="02020603050405020304" pitchFamily="18" charset="0"/>
                <a:cs typeface="Times New Roman" panose="02020603050405020304" pitchFamily="18" charset="0"/>
              </a:rPr>
              <a:t>十进制计数器</a:t>
            </a:r>
            <a:r>
              <a:rPr lang="en-US" altLang="zh-CN" sz="2000" b="1">
                <a:solidFill>
                  <a:schemeClr val="tx1"/>
                </a:solidFill>
                <a:latin typeface="Times New Roman" panose="02020603050405020304" pitchFamily="18" charset="0"/>
                <a:cs typeface="Times New Roman" panose="02020603050405020304" pitchFamily="18" charset="0"/>
              </a:rPr>
              <a:t>CNT10</a:t>
            </a:r>
            <a:endParaRPr lang="zh-CN" altLang="en-US" sz="2000" b="1">
              <a:solidFill>
                <a:schemeClr val="tx1"/>
              </a:solidFill>
              <a:latin typeface="Times New Roman" panose="02020603050405020304" pitchFamily="18" charset="0"/>
              <a:cs typeface="Times New Roman" panose="02020603050405020304" pitchFamily="18" charset="0"/>
            </a:endParaRPr>
          </a:p>
        </p:txBody>
      </p:sp>
      <p:sp>
        <p:nvSpPr>
          <p:cNvPr id="11" name="圆角矩形标注 10"/>
          <p:cNvSpPr/>
          <p:nvPr/>
        </p:nvSpPr>
        <p:spPr>
          <a:xfrm>
            <a:off x="6270674" y="4005064"/>
            <a:ext cx="1643211" cy="1008112"/>
          </a:xfrm>
          <a:prstGeom prst="wedgeRoundRectCallout">
            <a:avLst>
              <a:gd name="adj1" fmla="val 6788"/>
              <a:gd name="adj2" fmla="val -96872"/>
              <a:gd name="adj3" fmla="val 16667"/>
            </a:avLst>
          </a:prstGeom>
          <a:ln/>
        </p:spPr>
        <p:style>
          <a:lnRef idx="2">
            <a:schemeClr val="accent1"/>
          </a:lnRef>
          <a:fillRef idx="1">
            <a:schemeClr val="lt1"/>
          </a:fillRef>
          <a:effectRef idx="0">
            <a:schemeClr val="accent1"/>
          </a:effectRef>
          <a:fontRef idx="minor">
            <a:schemeClr val="dk1"/>
          </a:fontRef>
        </p:style>
        <p:txBody>
          <a:bodyPr rtlCol="0" anchor="ctr"/>
          <a:lstStyle/>
          <a:p>
            <a:r>
              <a:rPr lang="zh-CN" altLang="en-US" sz="2000" b="1">
                <a:solidFill>
                  <a:schemeClr val="tx1"/>
                </a:solidFill>
                <a:latin typeface="Times New Roman" panose="02020603050405020304" pitchFamily="18" charset="0"/>
                <a:cs typeface="Times New Roman" panose="02020603050405020304" pitchFamily="18" charset="0"/>
              </a:rPr>
              <a:t>十六进制</a:t>
            </a:r>
            <a:r>
              <a:rPr lang="en-US" altLang="zh-CN" sz="2000" b="1">
                <a:solidFill>
                  <a:schemeClr val="tx1"/>
                </a:solidFill>
                <a:latin typeface="Times New Roman" panose="02020603050405020304" pitchFamily="18" charset="0"/>
                <a:cs typeface="Times New Roman" panose="02020603050405020304" pitchFamily="18" charset="0"/>
              </a:rPr>
              <a:t>7</a:t>
            </a:r>
            <a:r>
              <a:rPr lang="zh-CN" altLang="en-US" sz="2000" b="1">
                <a:solidFill>
                  <a:schemeClr val="tx1"/>
                </a:solidFill>
                <a:latin typeface="Times New Roman" panose="02020603050405020304" pitchFamily="18" charset="0"/>
                <a:cs typeface="Times New Roman" panose="02020603050405020304" pitchFamily="18" charset="0"/>
              </a:rPr>
              <a:t>段数码管显示译码器</a:t>
            </a:r>
          </a:p>
        </p:txBody>
      </p:sp>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40</a:t>
            </a:fld>
            <a:endParaRPr lang="zh-CN" altLang="en-US"/>
          </a:p>
        </p:txBody>
      </p:sp>
    </p:spTree>
    <p:extLst>
      <p:ext uri="{BB962C8B-B14F-4D97-AF65-F5344CB8AC3E}">
        <p14:creationId xmlns:p14="http://schemas.microsoft.com/office/powerpoint/2010/main" val="719810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par>
                          <p:cTn id="17" fill="hold">
                            <p:stCondLst>
                              <p:cond delay="1000"/>
                            </p:stCondLst>
                            <p:childTnLst>
                              <p:par>
                                <p:cTn id="18" presetID="10" presetClass="entr" presetSubtype="0" fill="hold" nodeType="after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8"/>
                                        </p:tgtEl>
                                        <p:attrNameLst>
                                          <p:attrName>style.visibility</p:attrName>
                                        </p:attrNameLst>
                                      </p:cBhvr>
                                      <p:to>
                                        <p:strVal val="visible"/>
                                      </p:to>
                                    </p:set>
                                    <p:animEffect transition="in" filter="fade">
                                      <p:cBhvr>
                                        <p:cTn id="23" dur="500"/>
                                        <p:tgtEl>
                                          <p:spTgt spid="8"/>
                                        </p:tgtEl>
                                      </p:cBhvr>
                                    </p:animEffect>
                                  </p:childTnLst>
                                </p:cTn>
                              </p:par>
                            </p:childTnLst>
                          </p:cTn>
                        </p:par>
                      </p:childTnLst>
                    </p:cTn>
                  </p:par>
                  <p:par>
                    <p:cTn id="24" fill="hold">
                      <p:stCondLst>
                        <p:cond delay="indefinite"/>
                      </p:stCondLst>
                      <p:childTnLst>
                        <p:par>
                          <p:cTn id="25" fill="hold">
                            <p:stCondLst>
                              <p:cond delay="0"/>
                            </p:stCondLst>
                            <p:childTnLst>
                              <p:par>
                                <p:cTn id="26" presetID="55" presetClass="entr" presetSubtype="0" fill="hold" grpId="0" nodeType="clickEffect">
                                  <p:stCondLst>
                                    <p:cond delay="0"/>
                                  </p:stCondLst>
                                  <p:childTnLst>
                                    <p:set>
                                      <p:cBhvr>
                                        <p:cTn id="27" dur="1" fill="hold">
                                          <p:stCondLst>
                                            <p:cond delay="0"/>
                                          </p:stCondLst>
                                        </p:cTn>
                                        <p:tgtEl>
                                          <p:spTgt spid="10"/>
                                        </p:tgtEl>
                                        <p:attrNameLst>
                                          <p:attrName>style.visibility</p:attrName>
                                        </p:attrNameLst>
                                      </p:cBhvr>
                                      <p:to>
                                        <p:strVal val="visible"/>
                                      </p:to>
                                    </p:set>
                                    <p:anim calcmode="lin" valueType="num">
                                      <p:cBhvr>
                                        <p:cTn id="28" dur="1000" fill="hold"/>
                                        <p:tgtEl>
                                          <p:spTgt spid="10"/>
                                        </p:tgtEl>
                                        <p:attrNameLst>
                                          <p:attrName>ppt_w</p:attrName>
                                        </p:attrNameLst>
                                      </p:cBhvr>
                                      <p:tavLst>
                                        <p:tav tm="0">
                                          <p:val>
                                            <p:strVal val="#ppt_w*0.70"/>
                                          </p:val>
                                        </p:tav>
                                        <p:tav tm="100000">
                                          <p:val>
                                            <p:strVal val="#ppt_w"/>
                                          </p:val>
                                        </p:tav>
                                      </p:tavLst>
                                    </p:anim>
                                    <p:anim calcmode="lin" valueType="num">
                                      <p:cBhvr>
                                        <p:cTn id="29" dur="1000" fill="hold"/>
                                        <p:tgtEl>
                                          <p:spTgt spid="10"/>
                                        </p:tgtEl>
                                        <p:attrNameLst>
                                          <p:attrName>ppt_h</p:attrName>
                                        </p:attrNameLst>
                                      </p:cBhvr>
                                      <p:tavLst>
                                        <p:tav tm="0">
                                          <p:val>
                                            <p:strVal val="#ppt_h"/>
                                          </p:val>
                                        </p:tav>
                                        <p:tav tm="100000">
                                          <p:val>
                                            <p:strVal val="#ppt_h"/>
                                          </p:val>
                                        </p:tav>
                                      </p:tavLst>
                                    </p:anim>
                                    <p:animEffect transition="in" filter="fade">
                                      <p:cBhvr>
                                        <p:cTn id="30" dur="1000"/>
                                        <p:tgtEl>
                                          <p:spTgt spid="10"/>
                                        </p:tgtEl>
                                      </p:cBhvr>
                                    </p:animEffect>
                                  </p:childTnLst>
                                </p:cTn>
                              </p:par>
                            </p:childTnLst>
                          </p:cTn>
                        </p:par>
                        <p:par>
                          <p:cTn id="31" fill="hold">
                            <p:stCondLst>
                              <p:cond delay="1000"/>
                            </p:stCondLst>
                            <p:childTnLst>
                              <p:par>
                                <p:cTn id="32" presetID="55" presetClass="entr" presetSubtype="0" fill="hold" grpId="0" nodeType="after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1000" fill="hold"/>
                                        <p:tgtEl>
                                          <p:spTgt spid="11"/>
                                        </p:tgtEl>
                                        <p:attrNameLst>
                                          <p:attrName>ppt_w</p:attrName>
                                        </p:attrNameLst>
                                      </p:cBhvr>
                                      <p:tavLst>
                                        <p:tav tm="0">
                                          <p:val>
                                            <p:strVal val="#ppt_w*0.70"/>
                                          </p:val>
                                        </p:tav>
                                        <p:tav tm="100000">
                                          <p:val>
                                            <p:strVal val="#ppt_w"/>
                                          </p:val>
                                        </p:tav>
                                      </p:tavLst>
                                    </p:anim>
                                    <p:anim calcmode="lin" valueType="num">
                                      <p:cBhvr>
                                        <p:cTn id="35" dur="1000" fill="hold"/>
                                        <p:tgtEl>
                                          <p:spTgt spid="11"/>
                                        </p:tgtEl>
                                        <p:attrNameLst>
                                          <p:attrName>ppt_h</p:attrName>
                                        </p:attrNameLst>
                                      </p:cBhvr>
                                      <p:tavLst>
                                        <p:tav tm="0">
                                          <p:val>
                                            <p:strVal val="#ppt_h"/>
                                          </p:val>
                                        </p:tav>
                                        <p:tav tm="100000">
                                          <p:val>
                                            <p:strVal val="#ppt_h"/>
                                          </p:val>
                                        </p:tav>
                                      </p:tavLst>
                                    </p:anim>
                                    <p:animEffect transition="in" filter="fade">
                                      <p:cBhvr>
                                        <p:cTn id="36" dur="1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6" grpId="0"/>
      <p:bldP spid="8" grpId="0" animBg="1"/>
      <p:bldP spid="10" grpId="0" animBg="1"/>
      <p:bldP spid="11"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2" name="Text Box 9"/>
          <p:cNvSpPr txBox="1">
            <a:spLocks noChangeArrowheads="1"/>
          </p:cNvSpPr>
          <p:nvPr/>
        </p:nvSpPr>
        <p:spPr bwMode="auto">
          <a:xfrm>
            <a:off x="611560" y="332656"/>
            <a:ext cx="8497441"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5-15</a:t>
            </a:r>
            <a:r>
              <a:rPr kumimoji="1" lang="zh-CN" altLang="en-US" sz="20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异步复位同步计数使能和可预置型十进制计数器</a:t>
            </a:r>
            <a:endParaRPr kumimoji="1" lang="en-US" altLang="zh-CN" sz="24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24" name="Text Box 9"/>
          <p:cNvSpPr txBox="1">
            <a:spLocks noChangeArrowheads="1"/>
          </p:cNvSpPr>
          <p:nvPr/>
        </p:nvSpPr>
        <p:spPr bwMode="auto">
          <a:xfrm>
            <a:off x="971103" y="836712"/>
            <a:ext cx="8065393" cy="5632311"/>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dirty="0">
                <a:solidFill>
                  <a:srgbClr val="000000"/>
                </a:solidFill>
                <a:latin typeface="Times New Roman" pitchFamily="18" charset="0"/>
                <a:cs typeface="Times New Roman" pitchFamily="18" charset="0"/>
              </a:rPr>
              <a:t>module CNT10 (CLK, RST, EN, LOAD, COUT, DOUT, DATA);</a:t>
            </a:r>
          </a:p>
          <a:p>
            <a:pPr eaLnBrk="0" hangingPunct="0"/>
            <a:r>
              <a:rPr kumimoji="1" lang="en-US" altLang="zh-CN" sz="2000" b="1" dirty="0">
                <a:solidFill>
                  <a:srgbClr val="000000"/>
                </a:solidFill>
                <a:latin typeface="Times New Roman" pitchFamily="18" charset="0"/>
                <a:cs typeface="Times New Roman" pitchFamily="18" charset="0"/>
              </a:rPr>
              <a:t>    input CLK, EN, RST, LOAD;	</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时钟，时钟使能，复位，数据加</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载控制信号</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chemeClr val="tx1"/>
                </a:solidFill>
                <a:latin typeface="Times New Roman" pitchFamily="18" charset="0"/>
                <a:cs typeface="Times New Roman" pitchFamily="18" charset="0"/>
              </a:rPr>
              <a:t>    input [3: 0] DATA;		</a:t>
            </a:r>
            <a:r>
              <a:rPr kumimoji="1" lang="en-US" altLang="zh-CN" sz="2000" b="1" dirty="0">
                <a:solidFill>
                  <a:schemeClr val="accent6">
                    <a:lumMod val="50000"/>
                  </a:schemeClr>
                </a:solidFill>
                <a:latin typeface="Times New Roman" pitchFamily="18" charset="0"/>
                <a:cs typeface="Times New Roman" pitchFamily="18" charset="0"/>
              </a:rPr>
              <a:t> //4</a:t>
            </a:r>
            <a:r>
              <a:rPr kumimoji="1" lang="zh-CN" altLang="en-US" sz="2000" b="1" dirty="0">
                <a:solidFill>
                  <a:schemeClr val="accent6">
                    <a:lumMod val="50000"/>
                  </a:schemeClr>
                </a:solidFill>
                <a:latin typeface="Times New Roman" pitchFamily="18" charset="0"/>
                <a:cs typeface="Times New Roman" pitchFamily="18" charset="0"/>
              </a:rPr>
              <a:t>位并行加载数据</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chemeClr val="tx1"/>
                </a:solidFill>
                <a:latin typeface="Times New Roman" pitchFamily="18" charset="0"/>
                <a:cs typeface="Times New Roman" pitchFamily="18" charset="0"/>
              </a:rPr>
              <a:t>    output [3: 0] DOUT;		</a:t>
            </a:r>
            <a:r>
              <a:rPr kumimoji="1" lang="en-US" altLang="zh-CN" sz="2000" b="1" dirty="0">
                <a:solidFill>
                  <a:schemeClr val="accent6">
                    <a:lumMod val="50000"/>
                  </a:schemeClr>
                </a:solidFill>
                <a:latin typeface="Times New Roman" pitchFamily="18" charset="0"/>
                <a:cs typeface="Times New Roman" pitchFamily="18" charset="0"/>
              </a:rPr>
              <a:t> //4</a:t>
            </a:r>
            <a:r>
              <a:rPr kumimoji="1" lang="zh-CN" altLang="en-US" sz="2000" b="1" dirty="0">
                <a:solidFill>
                  <a:schemeClr val="accent6">
                    <a:lumMod val="50000"/>
                  </a:schemeClr>
                </a:solidFill>
                <a:latin typeface="Times New Roman" pitchFamily="18" charset="0"/>
                <a:cs typeface="Times New Roman" pitchFamily="18" charset="0"/>
              </a:rPr>
              <a:t>位计数输出</a:t>
            </a:r>
            <a:endParaRPr kumimoji="1" lang="en-US" altLang="zh-CN" sz="2000" b="1" dirty="0">
              <a:solidFill>
                <a:schemeClr val="accent6">
                  <a:lumMod val="50000"/>
                </a:schemeClr>
              </a:solidFill>
              <a:latin typeface="Times New Roman" pitchFamily="18" charset="0"/>
              <a:cs typeface="Times New Roman" pitchFamily="18" charset="0"/>
            </a:endParaRPr>
          </a:p>
          <a:p>
            <a:pPr eaLnBrk="0" hangingPunct="0"/>
            <a:r>
              <a:rPr kumimoji="1" lang="en-US" altLang="zh-CN" sz="2000" b="1" dirty="0">
                <a:solidFill>
                  <a:schemeClr val="tx1"/>
                </a:solidFill>
                <a:latin typeface="Times New Roman" pitchFamily="18" charset="0"/>
                <a:cs typeface="Times New Roman" pitchFamily="18" charset="0"/>
              </a:rPr>
              <a:t>    output COUT; reg [3: 0] Q1;  reg  COUT;</a:t>
            </a:r>
          </a:p>
          <a:p>
            <a:pPr eaLnBrk="0" hangingPunct="0"/>
            <a:r>
              <a:rPr kumimoji="1" lang="en-US" altLang="zh-CN" sz="2000" b="1" dirty="0">
                <a:solidFill>
                  <a:schemeClr val="tx1"/>
                </a:solidFill>
                <a:latin typeface="Times New Roman" pitchFamily="18" charset="0"/>
                <a:cs typeface="Times New Roman" pitchFamily="18" charset="0"/>
              </a:rPr>
              <a:t>    assign  DOUT=Q1;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将内部寄存器的计数结果输出至</a:t>
            </a:r>
            <a:r>
              <a:rPr kumimoji="1" lang="en-US" altLang="zh-CN" sz="2000" b="1" dirty="0">
                <a:solidFill>
                  <a:schemeClr val="accent6">
                    <a:lumMod val="50000"/>
                  </a:schemeClr>
                </a:solidFill>
                <a:latin typeface="Times New Roman" pitchFamily="18" charset="0"/>
                <a:cs typeface="Times New Roman" pitchFamily="18" charset="0"/>
              </a:rPr>
              <a:t>DOUT</a:t>
            </a:r>
            <a:endParaRPr kumimoji="1" lang="en-US" altLang="zh-CN" sz="2000" b="1" dirty="0">
              <a:solidFill>
                <a:schemeClr val="tx1"/>
              </a:solidFill>
              <a:latin typeface="Times New Roman" pitchFamily="18" charset="0"/>
              <a:cs typeface="Times New Roman" pitchFamily="18" charset="0"/>
            </a:endParaRPr>
          </a:p>
          <a:p>
            <a:pPr eaLnBrk="0" hangingPunct="0"/>
            <a:r>
              <a:rPr kumimoji="1" lang="en-US" altLang="zh-CN" sz="2000" b="1" dirty="0">
                <a:solidFill>
                  <a:srgbClr val="0000FF"/>
                </a:solidFill>
                <a:latin typeface="Times New Roman" pitchFamily="18" charset="0"/>
                <a:cs typeface="Times New Roman" pitchFamily="18" charset="0"/>
              </a:rPr>
              <a:t>    always @ (</a:t>
            </a:r>
            <a:r>
              <a:rPr kumimoji="1" lang="en-US" altLang="zh-CN" sz="2000" b="1" dirty="0" err="1">
                <a:solidFill>
                  <a:srgbClr val="0000FF"/>
                </a:solidFill>
                <a:latin typeface="Times New Roman" pitchFamily="18" charset="0"/>
                <a:cs typeface="Times New Roman" pitchFamily="18" charset="0"/>
              </a:rPr>
              <a:t>posedge</a:t>
            </a:r>
            <a:r>
              <a:rPr kumimoji="1" lang="en-US" altLang="zh-CN" sz="2000" b="1" dirty="0">
                <a:solidFill>
                  <a:srgbClr val="0000FF"/>
                </a:solidFill>
                <a:latin typeface="Times New Roman" pitchFamily="18" charset="0"/>
                <a:cs typeface="Times New Roman" pitchFamily="18" charset="0"/>
              </a:rPr>
              <a:t> CLK or </a:t>
            </a:r>
            <a:r>
              <a:rPr kumimoji="1" lang="en-US" altLang="zh-CN" sz="2000" b="1" dirty="0" err="1">
                <a:solidFill>
                  <a:srgbClr val="0000FF"/>
                </a:solidFill>
                <a:latin typeface="Times New Roman" pitchFamily="18" charset="0"/>
                <a:cs typeface="Times New Roman" pitchFamily="18" charset="0"/>
              </a:rPr>
              <a:t>negedge</a:t>
            </a:r>
            <a:r>
              <a:rPr kumimoji="1" lang="en-US" altLang="zh-CN" sz="2000" b="1" dirty="0">
                <a:solidFill>
                  <a:srgbClr val="0000FF"/>
                </a:solidFill>
                <a:latin typeface="Times New Roman" pitchFamily="18" charset="0"/>
                <a:cs typeface="Times New Roman" pitchFamily="18" charset="0"/>
              </a:rPr>
              <a:t> RST)	//</a:t>
            </a:r>
            <a:r>
              <a:rPr kumimoji="1" lang="zh-CN" altLang="en-US" sz="2000" b="1" dirty="0">
                <a:solidFill>
                  <a:srgbClr val="0000FF"/>
                </a:solidFill>
                <a:latin typeface="Times New Roman" pitchFamily="18" charset="0"/>
                <a:cs typeface="Times New Roman" pitchFamily="18" charset="0"/>
              </a:rPr>
              <a:t>时序过程</a:t>
            </a:r>
            <a:endParaRPr kumimoji="1" lang="en-US" altLang="zh-CN" sz="2000" b="1" dirty="0">
              <a:solidFill>
                <a:srgbClr val="0000FF"/>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begin</a:t>
            </a:r>
          </a:p>
          <a:p>
            <a:pPr eaLnBrk="0" hangingPunct="0"/>
            <a:r>
              <a:rPr kumimoji="1" lang="en-US" altLang="zh-CN" sz="2000" b="1" dirty="0">
                <a:solidFill>
                  <a:srgbClr val="7030A0"/>
                </a:solidFill>
                <a:latin typeface="Times New Roman" pitchFamily="18" charset="0"/>
                <a:cs typeface="Times New Roman" pitchFamily="18" charset="0"/>
              </a:rPr>
              <a:t>            if (!RST)  Q1&lt;=0;</a:t>
            </a:r>
            <a:r>
              <a:rPr kumimoji="1" lang="en-US" altLang="zh-CN" sz="2000" b="1" dirty="0">
                <a:solidFill>
                  <a:schemeClr val="accent6">
                    <a:lumMod val="50000"/>
                  </a:schemeClr>
                </a:solidFill>
                <a:latin typeface="Times New Roman" pitchFamily="18" charset="0"/>
                <a:cs typeface="Times New Roman" pitchFamily="18" charset="0"/>
              </a:rPr>
              <a:t>//RST=0</a:t>
            </a:r>
            <a:r>
              <a:rPr kumimoji="1" lang="zh-CN" altLang="en-US" sz="2000" b="1" dirty="0">
                <a:solidFill>
                  <a:schemeClr val="accent6">
                    <a:lumMod val="50000"/>
                  </a:schemeClr>
                </a:solidFill>
                <a:latin typeface="Times New Roman" pitchFamily="18" charset="0"/>
                <a:cs typeface="Times New Roman" pitchFamily="18" charset="0"/>
              </a:rPr>
              <a:t>时，对内部寄存器单元异步清</a:t>
            </a:r>
            <a:r>
              <a:rPr kumimoji="1" lang="en-US" altLang="zh-CN" sz="2000" b="1" dirty="0">
                <a:solidFill>
                  <a:schemeClr val="accent6">
                    <a:lumMod val="50000"/>
                  </a:schemeClr>
                </a:solidFill>
                <a:latin typeface="Times New Roman" pitchFamily="18" charset="0"/>
                <a:cs typeface="Times New Roman" pitchFamily="18" charset="0"/>
              </a:rPr>
              <a:t>0</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rgbClr val="7030A0"/>
                </a:solidFill>
                <a:latin typeface="Times New Roman" pitchFamily="18" charset="0"/>
                <a:cs typeface="Times New Roman" pitchFamily="18" charset="0"/>
              </a:rPr>
              <a:t>else if (EN)  begin</a:t>
            </a:r>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同步使能</a:t>
            </a:r>
            <a:r>
              <a:rPr kumimoji="1" lang="en-US" altLang="zh-CN" sz="2000" b="1" dirty="0">
                <a:solidFill>
                  <a:schemeClr val="accent6">
                    <a:lumMod val="50000"/>
                  </a:schemeClr>
                </a:solidFill>
                <a:latin typeface="Times New Roman" pitchFamily="18" charset="0"/>
                <a:cs typeface="Times New Roman" pitchFamily="18" charset="0"/>
              </a:rPr>
              <a:t>EN=1</a:t>
            </a:r>
            <a:r>
              <a:rPr kumimoji="1" lang="zh-CN" altLang="en-US" sz="2000" b="1" dirty="0">
                <a:solidFill>
                  <a:schemeClr val="accent6">
                    <a:lumMod val="50000"/>
                  </a:schemeClr>
                </a:solidFill>
                <a:latin typeface="Times New Roman" pitchFamily="18" charset="0"/>
                <a:cs typeface="Times New Roman" pitchFamily="18" charset="0"/>
              </a:rPr>
              <a:t>，则允许加载或计数</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accent2"/>
                </a:solidFill>
                <a:latin typeface="Times New Roman" pitchFamily="18" charset="0"/>
                <a:cs typeface="Times New Roman" pitchFamily="18" charset="0"/>
              </a:rPr>
              <a:t>if (!LOAD)  Q1&lt;=DATA</a:t>
            </a:r>
            <a:r>
              <a:rPr kumimoji="1" lang="en-US" altLang="zh-CN" sz="2000" b="1" dirty="0">
                <a:solidFill>
                  <a:srgbClr val="000000"/>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LOAD=1,</a:t>
            </a:r>
            <a:r>
              <a:rPr kumimoji="1" lang="zh-CN" altLang="en-US" sz="2000" b="1" dirty="0">
                <a:solidFill>
                  <a:schemeClr val="accent6">
                    <a:lumMod val="50000"/>
                  </a:schemeClr>
                </a:solidFill>
                <a:latin typeface="Times New Roman" pitchFamily="18" charset="0"/>
                <a:cs typeface="Times New Roman" pitchFamily="18" charset="0"/>
              </a:rPr>
              <a:t>向内部寄存器加载数据</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accent2"/>
                </a:solidFill>
                <a:latin typeface="Times New Roman" pitchFamily="18" charset="0"/>
                <a:cs typeface="Times New Roman" pitchFamily="18" charset="0"/>
              </a:rPr>
              <a:t>else if (Q1&lt;9)  Q1&lt;=Q1+1</a:t>
            </a:r>
            <a:r>
              <a:rPr kumimoji="1" lang="en-US" altLang="zh-CN" sz="2000" b="1" dirty="0">
                <a:solidFill>
                  <a:srgbClr val="000000"/>
                </a:solidFill>
                <a:latin typeface="Times New Roman" pitchFamily="18" charset="0"/>
                <a:cs typeface="Times New Roman" pitchFamily="18" charset="0"/>
              </a:rPr>
              <a:t>;</a:t>
            </a:r>
            <a:r>
              <a:rPr kumimoji="1" lang="en-US" altLang="zh-CN" sz="2000" b="1" dirty="0">
                <a:solidFill>
                  <a:schemeClr val="accent6">
                    <a:lumMod val="50000"/>
                  </a:schemeClr>
                </a:solidFill>
                <a:latin typeface="Times New Roman" pitchFamily="18" charset="0"/>
                <a:cs typeface="Times New Roman" pitchFamily="18" charset="0"/>
              </a:rPr>
              <a:t> //</a:t>
            </a:r>
            <a:r>
              <a:rPr kumimoji="1" lang="zh-CN" altLang="en-US" sz="2000" b="1" dirty="0">
                <a:solidFill>
                  <a:schemeClr val="accent6">
                    <a:lumMod val="50000"/>
                  </a:schemeClr>
                </a:solidFill>
                <a:latin typeface="Times New Roman" pitchFamily="18" charset="0"/>
                <a:cs typeface="Times New Roman" pitchFamily="18" charset="0"/>
              </a:rPr>
              <a:t>当</a:t>
            </a:r>
            <a:r>
              <a:rPr kumimoji="1" lang="en-US" altLang="zh-CN" sz="2000" b="1" dirty="0">
                <a:solidFill>
                  <a:schemeClr val="accent6">
                    <a:lumMod val="50000"/>
                  </a:schemeClr>
                </a:solidFill>
                <a:latin typeface="Times New Roman" pitchFamily="18" charset="0"/>
                <a:cs typeface="Times New Roman" pitchFamily="18" charset="0"/>
              </a:rPr>
              <a:t>Q1</a:t>
            </a:r>
            <a:r>
              <a:rPr kumimoji="1" lang="zh-CN" altLang="en-US" sz="2000" b="1" dirty="0">
                <a:solidFill>
                  <a:schemeClr val="accent6">
                    <a:lumMod val="50000"/>
                  </a:schemeClr>
                </a:solidFill>
                <a:latin typeface="Times New Roman" pitchFamily="18" charset="0"/>
                <a:cs typeface="Times New Roman" pitchFamily="18" charset="0"/>
              </a:rPr>
              <a:t>小于</a:t>
            </a:r>
            <a:r>
              <a:rPr kumimoji="1" lang="en-US" altLang="zh-CN" sz="2000" b="1" dirty="0">
                <a:solidFill>
                  <a:schemeClr val="accent6">
                    <a:lumMod val="50000"/>
                  </a:schemeClr>
                </a:solidFill>
                <a:latin typeface="Times New Roman" pitchFamily="18" charset="0"/>
                <a:cs typeface="Times New Roman" pitchFamily="18" charset="0"/>
              </a:rPr>
              <a:t>9</a:t>
            </a:r>
            <a:r>
              <a:rPr kumimoji="1" lang="zh-CN" altLang="en-US" sz="2000" b="1" dirty="0">
                <a:solidFill>
                  <a:schemeClr val="accent6">
                    <a:lumMod val="50000"/>
                  </a:schemeClr>
                </a:solidFill>
                <a:latin typeface="Times New Roman" pitchFamily="18" charset="0"/>
                <a:cs typeface="Times New Roman" pitchFamily="18" charset="0"/>
              </a:rPr>
              <a:t>时，允许累加</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a:t>
            </a:r>
            <a:r>
              <a:rPr kumimoji="1" lang="en-US" altLang="zh-CN" sz="2000" b="1" dirty="0">
                <a:solidFill>
                  <a:schemeClr val="accent2"/>
                </a:solidFill>
                <a:latin typeface="Times New Roman" pitchFamily="18" charset="0"/>
                <a:cs typeface="Times New Roman" pitchFamily="18" charset="0"/>
              </a:rPr>
              <a:t>else     Q1&lt;=4'b0000;   </a:t>
            </a:r>
            <a:r>
              <a:rPr kumimoji="1" lang="en-US" altLang="zh-CN" sz="2000" b="1" dirty="0">
                <a:solidFill>
                  <a:srgbClr val="000000"/>
                </a:solidFill>
                <a:latin typeface="Times New Roman" pitchFamily="18" charset="0"/>
                <a:cs typeface="Times New Roman" pitchFamily="18" charset="0"/>
              </a:rPr>
              <a:t>end</a:t>
            </a:r>
            <a:r>
              <a:rPr kumimoji="1" lang="en-US" altLang="zh-CN" sz="2000" b="1" dirty="0">
                <a:solidFill>
                  <a:schemeClr val="accent6">
                    <a:lumMod val="50000"/>
                  </a:schemeClr>
                </a:solidFill>
                <a:latin typeface="Times New Roman" pitchFamily="18" charset="0"/>
                <a:cs typeface="Times New Roman" pitchFamily="18" charset="0"/>
              </a:rPr>
              <a:t>//</a:t>
            </a:r>
            <a:r>
              <a:rPr kumimoji="1" lang="zh-CN" altLang="en-US" sz="2000" b="1" dirty="0">
                <a:solidFill>
                  <a:schemeClr val="accent6">
                    <a:lumMod val="50000"/>
                  </a:schemeClr>
                </a:solidFill>
                <a:latin typeface="Times New Roman" pitchFamily="18" charset="0"/>
                <a:cs typeface="Times New Roman" pitchFamily="18" charset="0"/>
              </a:rPr>
              <a:t>否则一个时钟后清</a:t>
            </a:r>
            <a:r>
              <a:rPr kumimoji="1" lang="en-US" altLang="zh-CN" sz="2000" b="1" dirty="0">
                <a:solidFill>
                  <a:schemeClr val="accent6">
                    <a:lumMod val="50000"/>
                  </a:schemeClr>
                </a:solidFill>
                <a:latin typeface="Times New Roman" pitchFamily="18" charset="0"/>
                <a:cs typeface="Times New Roman" pitchFamily="18" charset="0"/>
              </a:rPr>
              <a:t>0</a:t>
            </a:r>
            <a:r>
              <a:rPr kumimoji="1" lang="zh-CN" altLang="en-US" sz="2000" b="1" dirty="0">
                <a:solidFill>
                  <a:schemeClr val="accent6">
                    <a:lumMod val="50000"/>
                  </a:schemeClr>
                </a:solidFill>
                <a:latin typeface="Times New Roman" pitchFamily="18" charset="0"/>
                <a:cs typeface="Times New Roman" pitchFamily="18" charset="0"/>
              </a:rPr>
              <a:t>返回初值</a:t>
            </a:r>
            <a:endParaRPr kumimoji="1" lang="en-US" altLang="zh-CN" sz="2000" b="1" dirty="0">
              <a:solidFill>
                <a:srgbClr val="000000"/>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end</a:t>
            </a:r>
          </a:p>
          <a:p>
            <a:pPr eaLnBrk="0" hangingPunct="0"/>
            <a:r>
              <a:rPr kumimoji="1" lang="en-US" altLang="zh-CN" sz="2000" b="1" dirty="0">
                <a:solidFill>
                  <a:srgbClr val="0000FF"/>
                </a:solidFill>
                <a:latin typeface="Times New Roman" pitchFamily="18" charset="0"/>
                <a:cs typeface="Times New Roman" pitchFamily="18" charset="0"/>
              </a:rPr>
              <a:t>    always @ (Q1)		//</a:t>
            </a:r>
            <a:r>
              <a:rPr kumimoji="1" lang="zh-CN" altLang="en-US" sz="2000" b="1" dirty="0">
                <a:solidFill>
                  <a:srgbClr val="0000FF"/>
                </a:solidFill>
                <a:latin typeface="Times New Roman" pitchFamily="18" charset="0"/>
                <a:cs typeface="Times New Roman" pitchFamily="18" charset="0"/>
              </a:rPr>
              <a:t>组合过程</a:t>
            </a:r>
            <a:endParaRPr kumimoji="1" lang="en-US" altLang="zh-CN" sz="2000" b="1" dirty="0">
              <a:solidFill>
                <a:srgbClr val="0000FF"/>
              </a:solidFill>
              <a:latin typeface="Times New Roman" pitchFamily="18" charset="0"/>
              <a:cs typeface="Times New Roman" pitchFamily="18" charset="0"/>
            </a:endParaRPr>
          </a:p>
          <a:p>
            <a:pPr eaLnBrk="0" hangingPunct="0"/>
            <a:r>
              <a:rPr kumimoji="1" lang="en-US" altLang="zh-CN" sz="2000" b="1" dirty="0">
                <a:solidFill>
                  <a:srgbClr val="000000"/>
                </a:solidFill>
                <a:latin typeface="Times New Roman" pitchFamily="18" charset="0"/>
                <a:cs typeface="Times New Roman" pitchFamily="18" charset="0"/>
              </a:rPr>
              <a:t>            if (Q1==4'h9)  COUT=1'b1;  else   COUT=1'b0;</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41</a:t>
            </a:fld>
            <a:endParaRPr lang="zh-CN" altLang="en-US"/>
          </a:p>
        </p:txBody>
      </p:sp>
    </p:spTree>
    <p:extLst>
      <p:ext uri="{BB962C8B-B14F-4D97-AF65-F5344CB8AC3E}">
        <p14:creationId xmlns:p14="http://schemas.microsoft.com/office/powerpoint/2010/main" val="857527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fade">
                                      <p:cBhvr>
                                        <p:cTn id="7" dur="500"/>
                                        <p:tgtEl>
                                          <p:spTgt spid="2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4"/>
                                        </p:tgtEl>
                                        <p:attrNameLst>
                                          <p:attrName>style.visibility</p:attrName>
                                        </p:attrNameLst>
                                      </p:cBhvr>
                                      <p:to>
                                        <p:strVal val="visible"/>
                                      </p:to>
                                    </p:set>
                                    <p:animEffect transition="in" filter="fade">
                                      <p:cBhvr>
                                        <p:cTn id="1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P spid="24"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3"/>
          <p:cNvSpPr>
            <a:spLocks noChangeArrowheads="1"/>
          </p:cNvSpPr>
          <p:nvPr/>
        </p:nvSpPr>
        <p:spPr bwMode="auto">
          <a:xfrm>
            <a:off x="1751734" y="5230361"/>
            <a:ext cx="1584176"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共阴数码管</a:t>
            </a:r>
          </a:p>
        </p:txBody>
      </p:sp>
      <p:pic>
        <p:nvPicPr>
          <p:cNvPr id="12" name="Picture 9"/>
          <p:cNvPicPr>
            <a:picLocks noChangeAspect="1" noChangeArrowheads="1"/>
          </p:cNvPicPr>
          <p:nvPr/>
        </p:nvPicPr>
        <p:blipFill rotWithShape="1">
          <a:blip r:embed="rId3">
            <a:extLst>
              <a:ext uri="{28A0092B-C50C-407E-A947-70E740481C1C}">
                <a14:useLocalDpi xmlns:a14="http://schemas.microsoft.com/office/drawing/2010/main" val="0"/>
              </a:ext>
            </a:extLst>
          </a:blip>
          <a:srcRect b="15851"/>
          <a:stretch/>
        </p:blipFill>
        <p:spPr bwMode="auto">
          <a:xfrm>
            <a:off x="1367644" y="2355158"/>
            <a:ext cx="2376264" cy="272673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13" name="表格 12"/>
          <p:cNvGraphicFramePr>
            <a:graphicFrameLocks noGrp="1"/>
          </p:cNvGraphicFramePr>
          <p:nvPr>
            <p:extLst>
              <p:ext uri="{D42A27DB-BD31-4B8C-83A1-F6EECF244321}">
                <p14:modId xmlns:p14="http://schemas.microsoft.com/office/powerpoint/2010/main" val="553819348"/>
              </p:ext>
            </p:extLst>
          </p:nvPr>
        </p:nvGraphicFramePr>
        <p:xfrm>
          <a:off x="4356408" y="1565880"/>
          <a:ext cx="3888000" cy="4023360"/>
        </p:xfrm>
        <a:graphic>
          <a:graphicData uri="http://schemas.openxmlformats.org/drawingml/2006/table">
            <a:tbl>
              <a:tblPr firstRow="1" bandRow="1">
                <a:tableStyleId>{5C22544A-7EE6-4342-B048-85BDC9FD1C3A}</a:tableStyleId>
              </a:tblPr>
              <a:tblGrid>
                <a:gridCol w="1296000">
                  <a:extLst>
                    <a:ext uri="{9D8B030D-6E8A-4147-A177-3AD203B41FA5}">
                      <a16:colId xmlns:a16="http://schemas.microsoft.com/office/drawing/2014/main" val="20000"/>
                    </a:ext>
                  </a:extLst>
                </a:gridCol>
                <a:gridCol w="1296000">
                  <a:extLst>
                    <a:ext uri="{9D8B030D-6E8A-4147-A177-3AD203B41FA5}">
                      <a16:colId xmlns:a16="http://schemas.microsoft.com/office/drawing/2014/main" val="20001"/>
                    </a:ext>
                  </a:extLst>
                </a:gridCol>
                <a:gridCol w="1296000">
                  <a:extLst>
                    <a:ext uri="{9D8B030D-6E8A-4147-A177-3AD203B41FA5}">
                      <a16:colId xmlns:a16="http://schemas.microsoft.com/office/drawing/2014/main" val="20002"/>
                    </a:ext>
                  </a:extLst>
                </a:gridCol>
              </a:tblGrid>
              <a:tr h="360000">
                <a:tc>
                  <a:txBody>
                    <a:bodyPr/>
                    <a:lstStyle/>
                    <a:p>
                      <a:pPr algn="ctr"/>
                      <a:r>
                        <a:rPr lang="zh-CN" altLang="en-US" sz="1800" b="1">
                          <a:latin typeface="Times New Roman" pitchFamily="18" charset="0"/>
                          <a:cs typeface="Times New Roman" pitchFamily="18" charset="0"/>
                        </a:rPr>
                        <a:t>输入码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a:latin typeface="Times New Roman" pitchFamily="18" charset="0"/>
                          <a:cs typeface="Times New Roman" pitchFamily="18" charset="0"/>
                        </a:rPr>
                        <a:t>输出码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a:latin typeface="Times New Roman" pitchFamily="18" charset="0"/>
                          <a:cs typeface="Times New Roman" pitchFamily="18" charset="0"/>
                        </a:rPr>
                        <a:t>代表数据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0000">
                <a:tc>
                  <a:txBody>
                    <a:bodyPr/>
                    <a:lstStyle/>
                    <a:p>
                      <a:pPr algn="ctr"/>
                      <a:r>
                        <a:rPr lang="en-US" altLang="zh-CN" sz="1800" b="1">
                          <a:latin typeface="Times New Roman" pitchFamily="18" charset="0"/>
                          <a:cs typeface="Times New Roman" pitchFamily="18" charset="0"/>
                        </a:rPr>
                        <a:t>0000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0111111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60000">
                <a:tc>
                  <a:txBody>
                    <a:bodyPr/>
                    <a:lstStyle/>
                    <a:p>
                      <a:pPr algn="ctr"/>
                      <a:r>
                        <a:rPr lang="en-US" altLang="zh-CN" sz="1800" b="1">
                          <a:latin typeface="Times New Roman" pitchFamily="18" charset="0"/>
                          <a:cs typeface="Times New Roman" pitchFamily="18" charset="0"/>
                        </a:rPr>
                        <a:t>0001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0000110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60000">
                <a:tc>
                  <a:txBody>
                    <a:bodyPr/>
                    <a:lstStyle/>
                    <a:p>
                      <a:pPr algn="ctr"/>
                      <a:r>
                        <a:rPr lang="en-US" altLang="zh-CN" sz="1800" b="1">
                          <a:latin typeface="Times New Roman" pitchFamily="18" charset="0"/>
                          <a:cs typeface="Times New Roman" pitchFamily="18" charset="0"/>
                        </a:rPr>
                        <a:t>0010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1011011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2</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60000">
                <a:tc>
                  <a:txBody>
                    <a:bodyPr/>
                    <a:lstStyle/>
                    <a:p>
                      <a:pPr algn="ctr"/>
                      <a:r>
                        <a:rPr lang="en-US" altLang="zh-CN" sz="1800" b="1">
                          <a:latin typeface="Times New Roman" pitchFamily="18" charset="0"/>
                          <a:cs typeface="Times New Roman" pitchFamily="18" charset="0"/>
                        </a:rPr>
                        <a:t>0011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1001111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3</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60000">
                <a:tc>
                  <a:txBody>
                    <a:bodyPr/>
                    <a:lstStyle/>
                    <a:p>
                      <a:pPr algn="ctr"/>
                      <a:r>
                        <a:rPr lang="en-US" altLang="zh-CN" sz="1800" b="1">
                          <a:latin typeface="Times New Roman" pitchFamily="18" charset="0"/>
                          <a:cs typeface="Times New Roman" pitchFamily="18" charset="0"/>
                        </a:rPr>
                        <a:t>0100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1100110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4</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60000">
                <a:tc>
                  <a:txBody>
                    <a:bodyPr/>
                    <a:lstStyle/>
                    <a:p>
                      <a:pPr algn="ctr"/>
                      <a:r>
                        <a:rPr lang="en-US" altLang="zh-CN" sz="1800" b="1">
                          <a:latin typeface="Times New Roman" pitchFamily="18" charset="0"/>
                          <a:cs typeface="Times New Roman" pitchFamily="18" charset="0"/>
                        </a:rPr>
                        <a:t>0101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1101101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5</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60000">
                <a:tc>
                  <a:txBody>
                    <a:bodyPr/>
                    <a:lstStyle/>
                    <a:p>
                      <a:pPr algn="ctr"/>
                      <a:r>
                        <a:rPr lang="en-US" altLang="zh-CN" sz="1800" b="1">
                          <a:latin typeface="Times New Roman" pitchFamily="18" charset="0"/>
                          <a:cs typeface="Times New Roman" pitchFamily="18" charset="0"/>
                        </a:rPr>
                        <a:t>0110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1111101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6</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60000">
                <a:tc>
                  <a:txBody>
                    <a:bodyPr/>
                    <a:lstStyle/>
                    <a:p>
                      <a:pPr algn="ctr"/>
                      <a:r>
                        <a:rPr lang="en-US" altLang="zh-CN" sz="1800" b="1">
                          <a:latin typeface="Times New Roman" pitchFamily="18" charset="0"/>
                          <a:cs typeface="Times New Roman" pitchFamily="18" charset="0"/>
                        </a:rPr>
                        <a:t>0111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0000111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7</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60000">
                <a:tc>
                  <a:txBody>
                    <a:bodyPr/>
                    <a:lstStyle/>
                    <a:p>
                      <a:pPr algn="ctr"/>
                      <a:r>
                        <a:rPr lang="en-US" altLang="zh-CN" sz="1800" b="1">
                          <a:latin typeface="Times New Roman" pitchFamily="18" charset="0"/>
                          <a:cs typeface="Times New Roman" pitchFamily="18" charset="0"/>
                        </a:rPr>
                        <a:t>1000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1111111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8</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60000">
                <a:tc>
                  <a:txBody>
                    <a:bodyPr/>
                    <a:lstStyle/>
                    <a:p>
                      <a:pPr algn="ctr"/>
                      <a:r>
                        <a:rPr lang="en-US" altLang="zh-CN" sz="1800" b="1">
                          <a:latin typeface="Times New Roman" pitchFamily="18" charset="0"/>
                          <a:cs typeface="Times New Roman" pitchFamily="18" charset="0"/>
                        </a:rPr>
                        <a:t>1001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1101111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itchFamily="18" charset="0"/>
                          <a:cs typeface="Times New Roman" pitchFamily="18" charset="0"/>
                        </a:rPr>
                        <a:t>9</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15" name="Rectangle 3"/>
          <p:cNvSpPr>
            <a:spLocks noChangeArrowheads="1"/>
          </p:cNvSpPr>
          <p:nvPr/>
        </p:nvSpPr>
        <p:spPr bwMode="auto">
          <a:xfrm>
            <a:off x="1175132" y="333237"/>
            <a:ext cx="2568776" cy="954107"/>
          </a:xfrm>
          <a:prstGeom prst="rect">
            <a:avLst/>
          </a:prstGeom>
          <a:noFill/>
          <a:ln w="28575">
            <a:noFill/>
          </a:ln>
          <a:effectLst/>
        </p:spPr>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buClr>
                <a:srgbClr val="0000FF"/>
              </a:buClr>
            </a:pPr>
            <a:r>
              <a:rPr lang="en-US" altLang="zh-CN" sz="2800" b="1">
                <a:solidFill>
                  <a:srgbClr val="0070C0"/>
                </a:solidFill>
                <a:latin typeface="Times New Roman" pitchFamily="18" charset="0"/>
                <a:cs typeface="Times New Roman" pitchFamily="18" charset="0"/>
              </a:rPr>
              <a:t>7</a:t>
            </a:r>
            <a:r>
              <a:rPr lang="zh-CN" altLang="en-US" sz="2800" b="1">
                <a:solidFill>
                  <a:srgbClr val="0070C0"/>
                </a:solidFill>
                <a:latin typeface="Times New Roman" pitchFamily="18" charset="0"/>
                <a:cs typeface="Times New Roman" pitchFamily="18" charset="0"/>
              </a:rPr>
              <a:t>段数码管显示译码器</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42</a:t>
            </a:fld>
            <a:endParaRPr lang="zh-CN" altLang="en-US"/>
          </a:p>
        </p:txBody>
      </p:sp>
    </p:spTree>
    <p:extLst>
      <p:ext uri="{BB962C8B-B14F-4D97-AF65-F5344CB8AC3E}">
        <p14:creationId xmlns:p14="http://schemas.microsoft.com/office/powerpoint/2010/main" val="35484435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12"/>
                                        </p:tgtEl>
                                        <p:attrNameLst>
                                          <p:attrName>style.visibility</p:attrName>
                                        </p:attrNameLst>
                                      </p:cBhvr>
                                      <p:to>
                                        <p:strVal val="visible"/>
                                      </p:to>
                                    </p:set>
                                    <p:animEffect transition="in" filter="fade">
                                      <p:cBhvr>
                                        <p:cTn id="13" dur="500"/>
                                        <p:tgtEl>
                                          <p:spTgt spid="1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fade">
                                      <p:cBhvr>
                                        <p:cTn id="2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5" grpId="0"/>
    </p:bldLst>
  </p:timing>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20" name="Text Box 9"/>
          <p:cNvSpPr txBox="1">
            <a:spLocks noChangeArrowheads="1"/>
          </p:cNvSpPr>
          <p:nvPr/>
        </p:nvSpPr>
        <p:spPr bwMode="auto">
          <a:xfrm>
            <a:off x="899592" y="548680"/>
            <a:ext cx="763284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hangingPunct="0">
              <a:buClr>
                <a:srgbClr val="C0504D">
                  <a:lumMod val="75000"/>
                </a:srgbClr>
              </a:buClr>
              <a:buFont typeface="Wingdings" pitchFamily="2" charset="2"/>
              <a:buChar char=""/>
            </a:pPr>
            <a:r>
              <a:rPr lang="zh-CN" altLang="en-US" sz="2800" b="1" dirty="0">
                <a:solidFill>
                  <a:srgbClr val="C0504D">
                    <a:lumMod val="75000"/>
                  </a:srgbClr>
                </a:solidFill>
                <a:latin typeface="Times New Roman" pitchFamily="18" charset="0"/>
                <a:cs typeface="Times New Roman" pitchFamily="18" charset="0"/>
              </a:rPr>
              <a:t>例</a:t>
            </a:r>
            <a:r>
              <a:rPr lang="en-US" altLang="zh-CN" sz="2800" b="1" dirty="0">
                <a:solidFill>
                  <a:srgbClr val="C0504D">
                    <a:lumMod val="75000"/>
                  </a:srgbClr>
                </a:solidFill>
                <a:latin typeface="Times New Roman" pitchFamily="18" charset="0"/>
                <a:cs typeface="Times New Roman" pitchFamily="18" charset="0"/>
              </a:rPr>
              <a:t>4-4</a:t>
            </a:r>
            <a:r>
              <a:rPr kumimoji="1" lang="zh-CN" altLang="en-US" sz="2000" b="1" dirty="0">
                <a:solidFill>
                  <a:srgbClr val="F79646">
                    <a:lumMod val="50000"/>
                  </a:srgbClr>
                </a:solidFill>
                <a:latin typeface="Times New Roman" pitchFamily="18" charset="0"/>
                <a:cs typeface="Times New Roman" pitchFamily="18" charset="0"/>
              </a:rPr>
              <a:t> ：</a:t>
            </a:r>
            <a:r>
              <a:rPr kumimoji="1" lang="en-US" altLang="zh-CN" sz="2400" b="1" dirty="0">
                <a:solidFill>
                  <a:srgbClr val="F79646">
                    <a:lumMod val="50000"/>
                  </a:srgbClr>
                </a:solidFill>
                <a:latin typeface="Times New Roman" pitchFamily="18" charset="0"/>
                <a:cs typeface="Times New Roman" pitchFamily="18" charset="0"/>
              </a:rPr>
              <a:t>7</a:t>
            </a:r>
            <a:r>
              <a:rPr kumimoji="1" lang="zh-CN" altLang="en-US" sz="2400" b="1" dirty="0">
                <a:solidFill>
                  <a:srgbClr val="F79646">
                    <a:lumMod val="50000"/>
                  </a:srgbClr>
                </a:solidFill>
                <a:latin typeface="Times New Roman" pitchFamily="18" charset="0"/>
                <a:cs typeface="Times New Roman" pitchFamily="18" charset="0"/>
              </a:rPr>
              <a:t>段数码管显示译码器</a:t>
            </a:r>
            <a:endParaRPr kumimoji="1" lang="en-US" altLang="zh-CN" sz="2400" b="1" dirty="0">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dirty="0">
                <a:solidFill>
                  <a:srgbClr val="0000FF"/>
                </a:solidFill>
                <a:latin typeface="Times New Roman" pitchFamily="18" charset="0"/>
                <a:cs typeface="Times New Roman" pitchFamily="18" charset="0"/>
              </a:rPr>
              <a:t>       </a:t>
            </a:r>
            <a:endParaRPr kumimoji="1" lang="zh-CN" altLang="en-US" sz="2200" b="1" dirty="0">
              <a:solidFill>
                <a:srgbClr val="0000FF"/>
              </a:solidFill>
              <a:latin typeface="Times New Roman" pitchFamily="18" charset="0"/>
              <a:cs typeface="Times New Roman" pitchFamily="18" charset="0"/>
            </a:endParaRPr>
          </a:p>
        </p:txBody>
      </p:sp>
      <p:sp>
        <p:nvSpPr>
          <p:cNvPr id="22" name="Text Box 9"/>
          <p:cNvSpPr txBox="1">
            <a:spLocks noChangeArrowheads="1"/>
          </p:cNvSpPr>
          <p:nvPr/>
        </p:nvSpPr>
        <p:spPr bwMode="auto">
          <a:xfrm>
            <a:off x="1043607" y="1280948"/>
            <a:ext cx="7920881" cy="5016758"/>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hangingPunct="0"/>
            <a:r>
              <a:rPr kumimoji="1" lang="en-US" altLang="zh-CN" sz="2000" b="1" dirty="0">
                <a:solidFill>
                  <a:srgbClr val="000000"/>
                </a:solidFill>
                <a:latin typeface="Times New Roman" pitchFamily="18" charset="0"/>
                <a:cs typeface="Times New Roman" pitchFamily="18" charset="0"/>
              </a:rPr>
              <a:t>module DECL7S (input [3: 0] A, output </a:t>
            </a:r>
            <a:r>
              <a:rPr kumimoji="1" lang="en-US" altLang="zh-CN" sz="2000" b="1" err="1">
                <a:solidFill>
                  <a:srgbClr val="000000"/>
                </a:solidFill>
                <a:latin typeface="Times New Roman" pitchFamily="18" charset="0"/>
                <a:cs typeface="Times New Roman" pitchFamily="18" charset="0"/>
              </a:rPr>
              <a:t>reg</a:t>
            </a:r>
            <a:r>
              <a:rPr kumimoji="1" lang="en-US" altLang="zh-CN" sz="2000" b="1" dirty="0">
                <a:solidFill>
                  <a:srgbClr val="000000"/>
                </a:solidFill>
                <a:latin typeface="Times New Roman" pitchFamily="18" charset="0"/>
                <a:cs typeface="Times New Roman" pitchFamily="18" charset="0"/>
              </a:rPr>
              <a:t> [6: 0] LED7S);	</a:t>
            </a:r>
            <a:r>
              <a:rPr kumimoji="1" lang="en-US" altLang="zh-CN" sz="2000" b="1" dirty="0">
                <a:solidFill>
                  <a:schemeClr val="accent6">
                    <a:lumMod val="50000"/>
                  </a:schemeClr>
                </a:solidFill>
                <a:latin typeface="Times New Roman" pitchFamily="18" charset="0"/>
                <a:cs typeface="Times New Roman" pitchFamily="18" charset="0"/>
              </a:rPr>
              <a:t> </a:t>
            </a:r>
          </a:p>
          <a:p>
            <a:pPr eaLnBrk="0" hangingPunct="0"/>
            <a:r>
              <a:rPr kumimoji="1" lang="en-US" altLang="zh-CN" sz="2000" b="1" dirty="0">
                <a:solidFill>
                  <a:schemeClr val="tx1"/>
                </a:solidFill>
                <a:latin typeface="Times New Roman" pitchFamily="18" charset="0"/>
                <a:cs typeface="Times New Roman" pitchFamily="18" charset="0"/>
              </a:rPr>
              <a:t>    always @ (A)</a:t>
            </a:r>
          </a:p>
          <a:p>
            <a:pPr eaLnBrk="0" hangingPunct="0"/>
            <a:r>
              <a:rPr kumimoji="1" lang="en-US" altLang="zh-CN" sz="2000" b="1" dirty="0">
                <a:solidFill>
                  <a:schemeClr val="tx1"/>
                </a:solidFill>
                <a:latin typeface="Times New Roman" pitchFamily="18" charset="0"/>
                <a:cs typeface="Times New Roman" pitchFamily="18" charset="0"/>
              </a:rPr>
              <a:t>        case (A)</a:t>
            </a:r>
          </a:p>
          <a:p>
            <a:pPr eaLnBrk="0" hangingPunct="0"/>
            <a:r>
              <a:rPr kumimoji="1" lang="en-US" altLang="zh-CN" sz="2000" b="1" dirty="0">
                <a:solidFill>
                  <a:schemeClr val="tx1"/>
                </a:solidFill>
                <a:latin typeface="Times New Roman" pitchFamily="18" charset="0"/>
                <a:cs typeface="Times New Roman" pitchFamily="18" charset="0"/>
              </a:rPr>
              <a:t>	4'b0000 :  LED7S&lt;=7'b0111111;</a:t>
            </a:r>
          </a:p>
          <a:p>
            <a:pPr eaLnBrk="0" hangingPunct="0"/>
            <a:r>
              <a:rPr kumimoji="1" lang="en-US" altLang="zh-CN" sz="2000" b="1" dirty="0">
                <a:solidFill>
                  <a:schemeClr val="tx1"/>
                </a:solidFill>
                <a:latin typeface="Times New Roman" pitchFamily="18" charset="0"/>
                <a:cs typeface="Times New Roman" pitchFamily="18" charset="0"/>
              </a:rPr>
              <a:t>	4'b0001 :  LED7S&lt;=7'b0000110;</a:t>
            </a:r>
          </a:p>
          <a:p>
            <a:pPr eaLnBrk="0" hangingPunct="0"/>
            <a:r>
              <a:rPr kumimoji="1" lang="en-US" altLang="zh-CN" sz="2000" b="1" dirty="0">
                <a:solidFill>
                  <a:schemeClr val="tx1"/>
                </a:solidFill>
                <a:latin typeface="Times New Roman" pitchFamily="18" charset="0"/>
                <a:cs typeface="Times New Roman" pitchFamily="18" charset="0"/>
              </a:rPr>
              <a:t>	4'b0010 :  LED7S&lt;=7'b1011011;</a:t>
            </a:r>
          </a:p>
          <a:p>
            <a:pPr eaLnBrk="0" hangingPunct="0"/>
            <a:r>
              <a:rPr kumimoji="1" lang="en-US" altLang="zh-CN" sz="2000" b="1" dirty="0">
                <a:solidFill>
                  <a:schemeClr val="tx1"/>
                </a:solidFill>
                <a:latin typeface="Times New Roman" pitchFamily="18" charset="0"/>
                <a:cs typeface="Times New Roman" pitchFamily="18" charset="0"/>
              </a:rPr>
              <a:t>	4'b0011 :  LED7S&lt;=7'b1001111;</a:t>
            </a:r>
          </a:p>
          <a:p>
            <a:pPr eaLnBrk="0" hangingPunct="0"/>
            <a:r>
              <a:rPr kumimoji="1" lang="en-US" altLang="zh-CN" sz="2000" b="1" dirty="0">
                <a:solidFill>
                  <a:schemeClr val="tx1"/>
                </a:solidFill>
                <a:latin typeface="Times New Roman" pitchFamily="18" charset="0"/>
                <a:cs typeface="Times New Roman" pitchFamily="18" charset="0"/>
              </a:rPr>
              <a:t>	4'b0100 :  LED7S&lt;=7'b1100110;</a:t>
            </a:r>
          </a:p>
          <a:p>
            <a:pPr eaLnBrk="0" hangingPunct="0"/>
            <a:r>
              <a:rPr kumimoji="1" lang="en-US" altLang="zh-CN" sz="2000" b="1" dirty="0">
                <a:solidFill>
                  <a:schemeClr val="tx1"/>
                </a:solidFill>
                <a:latin typeface="Times New Roman" pitchFamily="18" charset="0"/>
                <a:cs typeface="Times New Roman" pitchFamily="18" charset="0"/>
              </a:rPr>
              <a:t>	4'b0101 :  LED7S&lt;=7'b1101101;</a:t>
            </a:r>
          </a:p>
          <a:p>
            <a:pPr eaLnBrk="0" hangingPunct="0"/>
            <a:r>
              <a:rPr kumimoji="1" lang="en-US" altLang="zh-CN" sz="2000" b="1" dirty="0">
                <a:solidFill>
                  <a:schemeClr val="tx1"/>
                </a:solidFill>
                <a:latin typeface="Times New Roman" pitchFamily="18" charset="0"/>
                <a:cs typeface="Times New Roman" pitchFamily="18" charset="0"/>
              </a:rPr>
              <a:t>	4'b0110 :  LED7S&lt;=7'b1111101;</a:t>
            </a:r>
          </a:p>
          <a:p>
            <a:pPr eaLnBrk="0" hangingPunct="0"/>
            <a:r>
              <a:rPr kumimoji="1" lang="en-US" altLang="zh-CN" sz="2000" b="1" dirty="0">
                <a:solidFill>
                  <a:schemeClr val="tx1"/>
                </a:solidFill>
                <a:latin typeface="Times New Roman" pitchFamily="18" charset="0"/>
                <a:cs typeface="Times New Roman" pitchFamily="18" charset="0"/>
              </a:rPr>
              <a:t>	4'b0111 :  LED7S&lt;=7'b0000111;</a:t>
            </a:r>
          </a:p>
          <a:p>
            <a:pPr eaLnBrk="0" hangingPunct="0"/>
            <a:r>
              <a:rPr kumimoji="1" lang="en-US" altLang="zh-CN" sz="2000" b="1" dirty="0">
                <a:solidFill>
                  <a:schemeClr val="tx1"/>
                </a:solidFill>
                <a:latin typeface="Times New Roman" pitchFamily="18" charset="0"/>
                <a:cs typeface="Times New Roman" pitchFamily="18" charset="0"/>
              </a:rPr>
              <a:t>	4'b1000 :  LED7S&lt;=7'b1111111;</a:t>
            </a:r>
          </a:p>
          <a:p>
            <a:pPr eaLnBrk="0" hangingPunct="0"/>
            <a:r>
              <a:rPr kumimoji="1" lang="en-US" altLang="zh-CN" sz="2000" b="1" dirty="0">
                <a:solidFill>
                  <a:schemeClr val="tx1"/>
                </a:solidFill>
                <a:latin typeface="Times New Roman" pitchFamily="18" charset="0"/>
                <a:cs typeface="Times New Roman" pitchFamily="18" charset="0"/>
              </a:rPr>
              <a:t>	4'b1001 :  LED7S&lt;=7'b1101111;</a:t>
            </a:r>
          </a:p>
          <a:p>
            <a:pPr eaLnBrk="0" hangingPunct="0"/>
            <a:r>
              <a:rPr kumimoji="1" lang="en-US" altLang="zh-CN" sz="2000" b="1" dirty="0">
                <a:solidFill>
                  <a:schemeClr val="tx1"/>
                </a:solidFill>
                <a:latin typeface="Times New Roman" pitchFamily="18" charset="0"/>
                <a:cs typeface="Times New Roman" pitchFamily="18" charset="0"/>
              </a:rPr>
              <a:t>	default  :  LED7S&lt;=7'b0111111;</a:t>
            </a:r>
          </a:p>
          <a:p>
            <a:pPr eaLnBrk="0" hangingPunct="0"/>
            <a:r>
              <a:rPr kumimoji="1" lang="en-US" altLang="zh-CN" sz="2000" b="1" dirty="0">
                <a:solidFill>
                  <a:schemeClr val="tx1"/>
                </a:solidFill>
                <a:latin typeface="Times New Roman" pitchFamily="18" charset="0"/>
                <a:cs typeface="Times New Roman" pitchFamily="18" charset="0"/>
              </a:rPr>
              <a:t>        </a:t>
            </a:r>
            <a:r>
              <a:rPr kumimoji="1" lang="en-US" altLang="zh-CN" sz="2000" b="1" dirty="0" err="1">
                <a:solidFill>
                  <a:schemeClr val="tx1"/>
                </a:solidFill>
                <a:latin typeface="Times New Roman" pitchFamily="18" charset="0"/>
                <a:cs typeface="Times New Roman" pitchFamily="18" charset="0"/>
              </a:rPr>
              <a:t>endcase</a:t>
            </a:r>
            <a:r>
              <a:rPr kumimoji="1" lang="en-US" altLang="zh-CN" sz="2000" b="1" dirty="0">
                <a:solidFill>
                  <a:schemeClr val="tx1"/>
                </a:solidFill>
                <a:latin typeface="Times New Roman" pitchFamily="18" charset="0"/>
                <a:cs typeface="Times New Roman" pitchFamily="18" charset="0"/>
              </a:rPr>
              <a:t> 	</a:t>
            </a:r>
          </a:p>
          <a:p>
            <a:pPr eaLnBrk="0" hangingPunct="0"/>
            <a:r>
              <a:rPr kumimoji="1" lang="en-US" altLang="zh-CN" sz="2000" b="1" dirty="0" err="1">
                <a:solidFill>
                  <a:srgbClr val="000000"/>
                </a:solidFill>
                <a:latin typeface="Times New Roman" pitchFamily="18" charset="0"/>
                <a:cs typeface="Times New Roman" pitchFamily="18" charset="0"/>
              </a:rPr>
              <a:t>endmodule</a:t>
            </a:r>
            <a:endParaRPr kumimoji="1" lang="en-US" altLang="zh-CN" sz="2000" b="1" dirty="0">
              <a:solidFill>
                <a:srgbClr val="000000"/>
              </a:solidFill>
              <a:latin typeface="Times New Roman" pitchFamily="18" charset="0"/>
              <a:cs typeface="Times New Roman" pitchFamily="18" charset="0"/>
            </a:endParaRPr>
          </a:p>
        </p:txBody>
      </p:sp>
      <p:graphicFrame>
        <p:nvGraphicFramePr>
          <p:cNvPr id="6" name="表格 5"/>
          <p:cNvGraphicFramePr>
            <a:graphicFrameLocks noGrp="1"/>
          </p:cNvGraphicFramePr>
          <p:nvPr>
            <p:extLst>
              <p:ext uri="{D42A27DB-BD31-4B8C-83A1-F6EECF244321}">
                <p14:modId xmlns:p14="http://schemas.microsoft.com/office/powerpoint/2010/main" val="1579181612"/>
              </p:ext>
            </p:extLst>
          </p:nvPr>
        </p:nvGraphicFramePr>
        <p:xfrm>
          <a:off x="5724464" y="1853912"/>
          <a:ext cx="3024000" cy="4023360"/>
        </p:xfrm>
        <a:graphic>
          <a:graphicData uri="http://schemas.openxmlformats.org/drawingml/2006/table">
            <a:tbl>
              <a:tblPr firstRow="1" bandRow="1">
                <a:tableStyleId>{5C22544A-7EE6-4342-B048-85BDC9FD1C3A}</a:tableStyleId>
              </a:tblPr>
              <a:tblGrid>
                <a:gridCol w="915160">
                  <a:extLst>
                    <a:ext uri="{9D8B030D-6E8A-4147-A177-3AD203B41FA5}">
                      <a16:colId xmlns:a16="http://schemas.microsoft.com/office/drawing/2014/main" val="20000"/>
                    </a:ext>
                  </a:extLst>
                </a:gridCol>
                <a:gridCol w="994736">
                  <a:extLst>
                    <a:ext uri="{9D8B030D-6E8A-4147-A177-3AD203B41FA5}">
                      <a16:colId xmlns:a16="http://schemas.microsoft.com/office/drawing/2014/main" val="20001"/>
                    </a:ext>
                  </a:extLst>
                </a:gridCol>
                <a:gridCol w="1114104">
                  <a:extLst>
                    <a:ext uri="{9D8B030D-6E8A-4147-A177-3AD203B41FA5}">
                      <a16:colId xmlns:a16="http://schemas.microsoft.com/office/drawing/2014/main" val="20002"/>
                    </a:ext>
                  </a:extLst>
                </a:gridCol>
              </a:tblGrid>
              <a:tr h="288000">
                <a:tc>
                  <a:txBody>
                    <a:bodyPr/>
                    <a:lstStyle/>
                    <a:p>
                      <a:pPr algn="ctr"/>
                      <a:r>
                        <a:rPr lang="zh-CN" altLang="en-US" sz="1800" b="1">
                          <a:latin typeface="Times New Roman" pitchFamily="18" charset="0"/>
                          <a:cs typeface="Times New Roman" pitchFamily="18" charset="0"/>
                        </a:rPr>
                        <a:t>输入码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a:latin typeface="Times New Roman" pitchFamily="18" charset="0"/>
                          <a:cs typeface="Times New Roman" pitchFamily="18" charset="0"/>
                        </a:rPr>
                        <a:t>输出码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1800" b="1">
                          <a:latin typeface="Times New Roman" pitchFamily="18" charset="0"/>
                          <a:cs typeface="Times New Roman" pitchFamily="18" charset="0"/>
                        </a:rPr>
                        <a:t>代表数据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288000">
                <a:tc>
                  <a:txBody>
                    <a:bodyPr/>
                    <a:lstStyle/>
                    <a:p>
                      <a:pPr algn="ctr"/>
                      <a:r>
                        <a:rPr lang="en-US" altLang="zh-CN" sz="1800" b="1">
                          <a:latin typeface="Times New Roman" pitchFamily="18" charset="0"/>
                          <a:cs typeface="Times New Roman" pitchFamily="18" charset="0"/>
                        </a:rPr>
                        <a:t>0000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0111111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288000">
                <a:tc>
                  <a:txBody>
                    <a:bodyPr/>
                    <a:lstStyle/>
                    <a:p>
                      <a:pPr algn="ctr"/>
                      <a:r>
                        <a:rPr lang="en-US" altLang="zh-CN" sz="1800" b="1">
                          <a:latin typeface="Times New Roman" pitchFamily="18" charset="0"/>
                          <a:cs typeface="Times New Roman" pitchFamily="18" charset="0"/>
                        </a:rPr>
                        <a:t>0001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0000110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88000">
                <a:tc>
                  <a:txBody>
                    <a:bodyPr/>
                    <a:lstStyle/>
                    <a:p>
                      <a:pPr algn="ctr"/>
                      <a:r>
                        <a:rPr lang="en-US" altLang="zh-CN" sz="1800" b="1">
                          <a:latin typeface="Times New Roman" pitchFamily="18" charset="0"/>
                          <a:cs typeface="Times New Roman" pitchFamily="18" charset="0"/>
                        </a:rPr>
                        <a:t>0010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1011011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2</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88000">
                <a:tc>
                  <a:txBody>
                    <a:bodyPr/>
                    <a:lstStyle/>
                    <a:p>
                      <a:pPr algn="ctr"/>
                      <a:r>
                        <a:rPr lang="en-US" altLang="zh-CN" sz="1800" b="1">
                          <a:latin typeface="Times New Roman" pitchFamily="18" charset="0"/>
                          <a:cs typeface="Times New Roman" pitchFamily="18" charset="0"/>
                        </a:rPr>
                        <a:t>0011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1001111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3</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288000">
                <a:tc>
                  <a:txBody>
                    <a:bodyPr/>
                    <a:lstStyle/>
                    <a:p>
                      <a:pPr algn="ctr"/>
                      <a:r>
                        <a:rPr lang="en-US" altLang="zh-CN" sz="1800" b="1">
                          <a:latin typeface="Times New Roman" pitchFamily="18" charset="0"/>
                          <a:cs typeface="Times New Roman" pitchFamily="18" charset="0"/>
                        </a:rPr>
                        <a:t>0100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1100110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4</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88000">
                <a:tc>
                  <a:txBody>
                    <a:bodyPr/>
                    <a:lstStyle/>
                    <a:p>
                      <a:pPr algn="ctr"/>
                      <a:r>
                        <a:rPr lang="en-US" altLang="zh-CN" sz="1800" b="1">
                          <a:latin typeface="Times New Roman" pitchFamily="18" charset="0"/>
                          <a:cs typeface="Times New Roman" pitchFamily="18" charset="0"/>
                        </a:rPr>
                        <a:t>0101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1101101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5</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88000">
                <a:tc>
                  <a:txBody>
                    <a:bodyPr/>
                    <a:lstStyle/>
                    <a:p>
                      <a:pPr algn="ctr"/>
                      <a:r>
                        <a:rPr lang="en-US" altLang="zh-CN" sz="1800" b="1">
                          <a:latin typeface="Times New Roman" pitchFamily="18" charset="0"/>
                          <a:cs typeface="Times New Roman" pitchFamily="18" charset="0"/>
                        </a:rPr>
                        <a:t>0110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1111101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6</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288000">
                <a:tc>
                  <a:txBody>
                    <a:bodyPr/>
                    <a:lstStyle/>
                    <a:p>
                      <a:pPr algn="ctr"/>
                      <a:r>
                        <a:rPr lang="en-US" altLang="zh-CN" sz="1800" b="1">
                          <a:latin typeface="Times New Roman" pitchFamily="18" charset="0"/>
                          <a:cs typeface="Times New Roman" pitchFamily="18" charset="0"/>
                        </a:rPr>
                        <a:t>0111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0000111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7</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288000">
                <a:tc>
                  <a:txBody>
                    <a:bodyPr/>
                    <a:lstStyle/>
                    <a:p>
                      <a:pPr algn="ctr"/>
                      <a:r>
                        <a:rPr lang="en-US" altLang="zh-CN" sz="1800" b="1">
                          <a:latin typeface="Times New Roman" pitchFamily="18" charset="0"/>
                          <a:cs typeface="Times New Roman" pitchFamily="18" charset="0"/>
                        </a:rPr>
                        <a:t>1000</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1111111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8</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288000">
                <a:tc>
                  <a:txBody>
                    <a:bodyPr/>
                    <a:lstStyle/>
                    <a:p>
                      <a:pPr algn="ctr"/>
                      <a:r>
                        <a:rPr lang="en-US" altLang="zh-CN" sz="1800" b="1">
                          <a:latin typeface="Times New Roman" pitchFamily="18" charset="0"/>
                          <a:cs typeface="Times New Roman" pitchFamily="18" charset="0"/>
                        </a:rPr>
                        <a:t>1001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1800" b="1">
                          <a:latin typeface="Times New Roman" pitchFamily="18" charset="0"/>
                          <a:cs typeface="Times New Roman" pitchFamily="18" charset="0"/>
                        </a:rPr>
                        <a:t>1101111</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1800" b="1">
                          <a:latin typeface="Times New Roman" pitchFamily="18" charset="0"/>
                          <a:cs typeface="Times New Roman" pitchFamily="18" charset="0"/>
                        </a:rPr>
                        <a:t>9</a:t>
                      </a:r>
                      <a:endParaRPr lang="zh-CN" altLang="en-US" sz="1800" b="1">
                        <a:latin typeface="Times New Roman" pitchFamily="18" charset="0"/>
                        <a:cs typeface="Times New Roman"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43</a:t>
            </a:fld>
            <a:endParaRPr lang="zh-CN" altLang="en-US"/>
          </a:p>
        </p:txBody>
      </p:sp>
    </p:spTree>
    <p:extLst>
      <p:ext uri="{BB962C8B-B14F-4D97-AF65-F5344CB8AC3E}">
        <p14:creationId xmlns:p14="http://schemas.microsoft.com/office/powerpoint/2010/main" val="170153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fade">
                                      <p:cBhvr>
                                        <p:cTn id="7" dur="500"/>
                                        <p:tgtEl>
                                          <p:spTgt spid="2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2"/>
                                        </p:tgtEl>
                                        <p:attrNameLst>
                                          <p:attrName>style.visibility</p:attrName>
                                        </p:attrNameLst>
                                      </p:cBhvr>
                                      <p:to>
                                        <p:strVal val="visible"/>
                                      </p:to>
                                    </p:set>
                                    <p:animEffect transition="in" filter="fade">
                                      <p:cBhvr>
                                        <p:cTn id="10" dur="500"/>
                                        <p:tgtEl>
                                          <p:spTgt spid="22"/>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P spid="2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矩形 11"/>
          <p:cNvSpPr>
            <a:spLocks noChangeArrowheads="1"/>
          </p:cNvSpPr>
          <p:nvPr/>
        </p:nvSpPr>
        <p:spPr bwMode="auto">
          <a:xfrm>
            <a:off x="1043608" y="332656"/>
            <a:ext cx="7632848" cy="1363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将两个程序变为原理图可调用的元件。</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设定</a:t>
            </a:r>
            <a:r>
              <a:rPr lang="en-US" altLang="zh-CN" sz="2200" b="1">
                <a:latin typeface="Times New Roman" pitchFamily="18" charset="0"/>
                <a:cs typeface="Times New Roman" pitchFamily="18" charset="0"/>
              </a:rPr>
              <a:t>CNT2LED</a:t>
            </a:r>
            <a:r>
              <a:rPr lang="zh-CN" altLang="en-US" sz="2200" b="1">
                <a:latin typeface="Times New Roman" pitchFamily="18" charset="0"/>
                <a:cs typeface="Times New Roman" pitchFamily="18" charset="0"/>
              </a:rPr>
              <a:t>为工程。</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anose="05000000000000000000" pitchFamily="2" charset="2"/>
              <a:buChar char="Ø"/>
            </a:pPr>
            <a:r>
              <a:rPr lang="zh-CN" altLang="en-US" sz="2200" b="1">
                <a:latin typeface="Times New Roman" pitchFamily="18" charset="0"/>
                <a:cs typeface="Times New Roman" pitchFamily="18" charset="0"/>
              </a:rPr>
              <a:t>工程的编译通过后，编辑仿真文件，注意时钟参数的设定。</a:t>
            </a:r>
            <a:endParaRPr lang="en-US" altLang="zh-CN" sz="2200" b="1">
              <a:latin typeface="Times New Roman" pitchFamily="18" charset="0"/>
              <a:cs typeface="Times New Roman" pitchFamily="18" charset="0"/>
            </a:endParaRPr>
          </a:p>
        </p:txBody>
      </p:sp>
      <p:pic>
        <p:nvPicPr>
          <p:cNvPr id="13"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b="11515"/>
          <a:stretch/>
        </p:blipFill>
        <p:spPr bwMode="auto">
          <a:xfrm>
            <a:off x="1426044" y="1796205"/>
            <a:ext cx="6962380" cy="2856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16105"/>
          <a:stretch/>
        </p:blipFill>
        <p:spPr bwMode="auto">
          <a:xfrm>
            <a:off x="1230371" y="4725144"/>
            <a:ext cx="7259321" cy="16810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5" name="Rectangle 3"/>
          <p:cNvSpPr>
            <a:spLocks noChangeArrowheads="1"/>
          </p:cNvSpPr>
          <p:nvPr/>
        </p:nvSpPr>
        <p:spPr bwMode="auto">
          <a:xfrm>
            <a:off x="2699792" y="3573016"/>
            <a:ext cx="1584176"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设置时钟</a:t>
            </a:r>
            <a:r>
              <a:rPr lang="en-US" altLang="zh-CN" sz="2000" b="1">
                <a:latin typeface="Times New Roman" panose="02020603050405020304" pitchFamily="18" charset="0"/>
                <a:cs typeface="Times New Roman" panose="02020603050405020304" pitchFamily="18" charset="0"/>
              </a:rPr>
              <a:t>CLK</a:t>
            </a:r>
            <a:r>
              <a:rPr lang="zh-CN" altLang="en-US" sz="2000" b="1">
                <a:latin typeface="Times New Roman" panose="02020603050405020304" pitchFamily="18" charset="0"/>
                <a:cs typeface="Times New Roman" panose="02020603050405020304" pitchFamily="18" charset="0"/>
              </a:rPr>
              <a:t>的周期</a:t>
            </a:r>
          </a:p>
        </p:txBody>
      </p:sp>
      <p:sp>
        <p:nvSpPr>
          <p:cNvPr id="7" name="Rectangle 3"/>
          <p:cNvSpPr>
            <a:spLocks noChangeArrowheads="1"/>
          </p:cNvSpPr>
          <p:nvPr/>
        </p:nvSpPr>
        <p:spPr bwMode="auto">
          <a:xfrm>
            <a:off x="6588224" y="5196262"/>
            <a:ext cx="1584176" cy="406330"/>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仿真波形</a:t>
            </a: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44</a:t>
            </a:fld>
            <a:endParaRPr lang="zh-CN" altLang="en-US"/>
          </a:p>
        </p:txBody>
      </p:sp>
    </p:spTree>
    <p:extLst>
      <p:ext uri="{BB962C8B-B14F-4D97-AF65-F5344CB8AC3E}">
        <p14:creationId xmlns:p14="http://schemas.microsoft.com/office/powerpoint/2010/main" val="2477818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3"/>
                                        </p:tgtEl>
                                        <p:attrNameLst>
                                          <p:attrName>style.visibility</p:attrName>
                                        </p:attrNameLst>
                                      </p:cBhvr>
                                      <p:to>
                                        <p:strVal val="visible"/>
                                      </p:to>
                                    </p:set>
                                    <p:animEffect transition="in" filter="fade">
                                      <p:cBhvr>
                                        <p:cTn id="11" dur="500"/>
                                        <p:tgtEl>
                                          <p:spTgt spid="13"/>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15"/>
                                        </p:tgtEl>
                                        <p:attrNameLst>
                                          <p:attrName>style.visibility</p:attrName>
                                        </p:attrNameLst>
                                      </p:cBhvr>
                                      <p:to>
                                        <p:strVal val="visible"/>
                                      </p:to>
                                    </p:set>
                                    <p:animEffect transition="in" filter="fade">
                                      <p:cBhvr>
                                        <p:cTn id="14" dur="500"/>
                                        <p:tgtEl>
                                          <p:spTgt spid="15"/>
                                        </p:tgtEl>
                                      </p:cBhvr>
                                    </p:animEffect>
                                  </p:childTnLst>
                                </p:cTn>
                              </p:par>
                            </p:childTnLst>
                          </p:cTn>
                        </p:par>
                        <p:par>
                          <p:cTn id="15" fill="hold">
                            <p:stCondLst>
                              <p:cond delay="1000"/>
                            </p:stCondLst>
                            <p:childTnLst>
                              <p:par>
                                <p:cTn id="16" presetID="10" presetClass="entr" presetSubtype="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5"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2"/>
          <p:cNvSpPr>
            <a:spLocks noGrp="1" noChangeArrowheads="1"/>
          </p:cNvSpPr>
          <p:nvPr/>
        </p:nvSpPr>
        <p:spPr bwMode="auto">
          <a:xfrm>
            <a:off x="1115616" y="476672"/>
            <a:ext cx="7285682"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en-US" altLang="zh-CN" sz="3000" b="1">
                <a:solidFill>
                  <a:srgbClr val="000000"/>
                </a:solidFill>
                <a:latin typeface="Times New Roman" pitchFamily="18" charset="0"/>
                <a:cs typeface="Times New Roman" pitchFamily="18" charset="0"/>
              </a:rPr>
              <a:t>§5.5.2 FPGA</a:t>
            </a:r>
            <a:r>
              <a:rPr lang="zh-CN" altLang="en-US" sz="3000" b="1">
                <a:solidFill>
                  <a:srgbClr val="000000"/>
                </a:solidFill>
                <a:latin typeface="Times New Roman" pitchFamily="18" charset="0"/>
                <a:cs typeface="Times New Roman" pitchFamily="18" charset="0"/>
              </a:rPr>
              <a:t>硬件测试</a:t>
            </a:r>
          </a:p>
        </p:txBody>
      </p:sp>
      <p:graphicFrame>
        <p:nvGraphicFramePr>
          <p:cNvPr id="3" name="表格 2"/>
          <p:cNvGraphicFramePr>
            <a:graphicFrameLocks noGrp="1"/>
          </p:cNvGraphicFramePr>
          <p:nvPr>
            <p:extLst>
              <p:ext uri="{D42A27DB-BD31-4B8C-83A1-F6EECF244321}">
                <p14:modId xmlns:p14="http://schemas.microsoft.com/office/powerpoint/2010/main" val="2639080434"/>
              </p:ext>
            </p:extLst>
          </p:nvPr>
        </p:nvGraphicFramePr>
        <p:xfrm>
          <a:off x="972488" y="1405255"/>
          <a:ext cx="7956000" cy="4079240"/>
        </p:xfrm>
        <a:graphic>
          <a:graphicData uri="http://schemas.openxmlformats.org/drawingml/2006/table">
            <a:tbl>
              <a:tblPr firstRow="1" bandRow="1">
                <a:tableStyleId>{5C22544A-7EE6-4342-B048-85BDC9FD1C3A}</a:tableStyleId>
              </a:tblPr>
              <a:tblGrid>
                <a:gridCol w="1116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008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gridCol w="936000">
                  <a:extLst>
                    <a:ext uri="{9D8B030D-6E8A-4147-A177-3AD203B41FA5}">
                      <a16:colId xmlns:a16="http://schemas.microsoft.com/office/drawing/2014/main" val="20005"/>
                    </a:ext>
                  </a:extLst>
                </a:gridCol>
                <a:gridCol w="936000">
                  <a:extLst>
                    <a:ext uri="{9D8B030D-6E8A-4147-A177-3AD203B41FA5}">
                      <a16:colId xmlns:a16="http://schemas.microsoft.com/office/drawing/2014/main" val="20006"/>
                    </a:ext>
                  </a:extLst>
                </a:gridCol>
                <a:gridCol w="936000">
                  <a:extLst>
                    <a:ext uri="{9D8B030D-6E8A-4147-A177-3AD203B41FA5}">
                      <a16:colId xmlns:a16="http://schemas.microsoft.com/office/drawing/2014/main" val="20007"/>
                    </a:ext>
                  </a:extLst>
                </a:gridCol>
              </a:tblGrid>
              <a:tr h="370840">
                <a:tc>
                  <a:txBody>
                    <a:bodyPr/>
                    <a:lstStyle/>
                    <a:p>
                      <a:r>
                        <a:rPr lang="zh-CN" altLang="en-US" b="1"/>
                        <a:t>信号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CLK</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RST</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EN</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LOAD</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COUT</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zh-CN" altLang="en-US" b="1"/>
                        <a:t>按键</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a:latin typeface="Times New Roman" panose="02020603050405020304" pitchFamily="18" charset="0"/>
                          <a:cs typeface="Times New Roman" panose="02020603050405020304" pitchFamily="18" charset="0"/>
                        </a:rPr>
                        <a:t>键</a:t>
                      </a:r>
                      <a:r>
                        <a:rPr lang="en-US" altLang="zh-CN" b="1">
                          <a:latin typeface="Times New Roman" panose="02020603050405020304" pitchFamily="18" charset="0"/>
                          <a:cs typeface="Times New Roman" panose="02020603050405020304" pitchFamily="18" charset="0"/>
                        </a:rPr>
                        <a:t>1,K1</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a:latin typeface="Times New Roman" panose="02020603050405020304" pitchFamily="18" charset="0"/>
                          <a:cs typeface="Times New Roman" panose="02020603050405020304" pitchFamily="18" charset="0"/>
                        </a:rPr>
                        <a:t>键</a:t>
                      </a:r>
                      <a:r>
                        <a:rPr lang="en-US" altLang="zh-CN" b="1">
                          <a:latin typeface="Times New Roman" panose="02020603050405020304" pitchFamily="18" charset="0"/>
                          <a:cs typeface="Times New Roman" panose="02020603050405020304" pitchFamily="18" charset="0"/>
                        </a:rPr>
                        <a:t>2,K2</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a:latin typeface="Times New Roman" panose="02020603050405020304" pitchFamily="18" charset="0"/>
                          <a:cs typeface="Times New Roman" panose="02020603050405020304" pitchFamily="18" charset="0"/>
                        </a:rPr>
                        <a:t>键</a:t>
                      </a:r>
                      <a:r>
                        <a:rPr lang="en-US" altLang="zh-CN" b="1">
                          <a:latin typeface="Times New Roman" panose="02020603050405020304" pitchFamily="18" charset="0"/>
                          <a:cs typeface="Times New Roman" panose="02020603050405020304" pitchFamily="18" charset="0"/>
                        </a:rPr>
                        <a:t>3,K3</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a:latin typeface="Times New Roman" panose="02020603050405020304" pitchFamily="18" charset="0"/>
                          <a:cs typeface="Times New Roman" panose="02020603050405020304" pitchFamily="18" charset="0"/>
                        </a:rPr>
                        <a:t>键</a:t>
                      </a:r>
                      <a:r>
                        <a:rPr lang="en-US" altLang="zh-CN" b="1">
                          <a:latin typeface="Times New Roman" panose="02020603050405020304" pitchFamily="18" charset="0"/>
                          <a:cs typeface="Times New Roman" panose="02020603050405020304" pitchFamily="18" charset="0"/>
                        </a:rPr>
                        <a:t>4,K4</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LED1</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zh-CN" altLang="en-US" b="1"/>
                        <a:t>引脚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AA3</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AB3</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V3</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Y7</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B22</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zh-CN" altLang="en-US" b="1">
                          <a:solidFill>
                            <a:schemeClr val="bg1"/>
                          </a:solidFill>
                          <a:latin typeface="Times New Roman" panose="02020603050405020304" pitchFamily="18" charset="0"/>
                          <a:cs typeface="Times New Roman" panose="02020603050405020304" pitchFamily="18" charset="0"/>
                        </a:rPr>
                        <a:t>信号</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DATA(3)</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DATA(2)</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DATA(1)</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DATA(0)</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4"/>
                  </a:ext>
                </a:extLst>
              </a:tr>
              <a:tr h="370840">
                <a:tc>
                  <a:txBody>
                    <a:bodyPr/>
                    <a:lstStyle/>
                    <a:p>
                      <a:r>
                        <a:rPr lang="zh-CN" altLang="en-US" b="1">
                          <a:latin typeface="Times New Roman" panose="02020603050405020304" pitchFamily="18" charset="0"/>
                          <a:cs typeface="Times New Roman" panose="02020603050405020304" pitchFamily="18" charset="0"/>
                        </a:rPr>
                        <a:t>拨码</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a:latin typeface="Times New Roman" panose="02020603050405020304" pitchFamily="18" charset="0"/>
                          <a:cs typeface="Times New Roman" panose="02020603050405020304" pitchFamily="18" charset="0"/>
                        </a:rPr>
                        <a:t>拨码</a:t>
                      </a:r>
                      <a:r>
                        <a:rPr lang="en-US" altLang="zh-CN" b="1">
                          <a:latin typeface="Times New Roman" panose="02020603050405020304" pitchFamily="18" charset="0"/>
                          <a:cs typeface="Times New Roman" panose="02020603050405020304" pitchFamily="18" charset="0"/>
                        </a:rPr>
                        <a:t>4</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a:latin typeface="Times New Roman" panose="02020603050405020304" pitchFamily="18" charset="0"/>
                          <a:cs typeface="Times New Roman" panose="02020603050405020304" pitchFamily="18" charset="0"/>
                        </a:rPr>
                        <a:t>拨码</a:t>
                      </a:r>
                      <a:r>
                        <a:rPr lang="en-US" altLang="zh-CN" b="1">
                          <a:latin typeface="Times New Roman" panose="02020603050405020304" pitchFamily="18" charset="0"/>
                          <a:cs typeface="Times New Roman" panose="02020603050405020304" pitchFamily="18" charset="0"/>
                        </a:rPr>
                        <a:t>4</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a:latin typeface="Times New Roman" panose="02020603050405020304" pitchFamily="18" charset="0"/>
                          <a:cs typeface="Times New Roman" panose="02020603050405020304" pitchFamily="18" charset="0"/>
                        </a:rPr>
                        <a:t>拨码</a:t>
                      </a:r>
                      <a:r>
                        <a:rPr lang="en-US" altLang="zh-CN" b="1">
                          <a:latin typeface="Times New Roman" panose="02020603050405020304" pitchFamily="18" charset="0"/>
                          <a:cs typeface="Times New Roman" panose="02020603050405020304" pitchFamily="18" charset="0"/>
                        </a:rPr>
                        <a:t>4</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a:latin typeface="Times New Roman" panose="02020603050405020304" pitchFamily="18" charset="0"/>
                          <a:cs typeface="Times New Roman" panose="02020603050405020304" pitchFamily="18" charset="0"/>
                        </a:rPr>
                        <a:t>拨码</a:t>
                      </a:r>
                      <a:r>
                        <a:rPr lang="en-US" altLang="zh-CN" b="1">
                          <a:latin typeface="Times New Roman" panose="02020603050405020304" pitchFamily="18" charset="0"/>
                          <a:cs typeface="Times New Roman" panose="02020603050405020304" pitchFamily="18" charset="0"/>
                        </a:rPr>
                        <a:t>4</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zh-CN" altLang="en-US" b="1">
                          <a:latin typeface="Times New Roman" panose="02020603050405020304" pitchFamily="18" charset="0"/>
                          <a:cs typeface="Times New Roman" panose="02020603050405020304" pitchFamily="18" charset="0"/>
                        </a:rPr>
                        <a:t>引脚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N22</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M22</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L21</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L22</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en-US" altLang="zh-CN" b="1">
                          <a:solidFill>
                            <a:schemeClr val="bg1"/>
                          </a:solidFill>
                          <a:latin typeface="Times New Roman" panose="02020603050405020304" pitchFamily="18" charset="0"/>
                          <a:cs typeface="Times New Roman" panose="02020603050405020304" pitchFamily="18" charset="0"/>
                        </a:rPr>
                        <a:t>LED[6: 0]</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LED(6)</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LED(5)</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LED(4)</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LED(3)</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LED(2)</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LED(1)</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a:solidFill>
                            <a:schemeClr val="bg1"/>
                          </a:solidFill>
                          <a:latin typeface="Times New Roman" panose="02020603050405020304" pitchFamily="18" charset="0"/>
                          <a:cs typeface="Times New Roman" panose="02020603050405020304" pitchFamily="18" charset="0"/>
                        </a:rPr>
                        <a:t>LED(0)</a:t>
                      </a:r>
                      <a:endParaRPr lang="zh-CN" altLang="en-US" b="1">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8"/>
                  </a:ext>
                </a:extLst>
              </a:tr>
              <a:tr h="370840">
                <a:tc>
                  <a:txBody>
                    <a:bodyPr/>
                    <a:lstStyle/>
                    <a:p>
                      <a:r>
                        <a:rPr lang="zh-CN" altLang="en-US" b="1">
                          <a:latin typeface="Times New Roman" panose="02020603050405020304" pitchFamily="18" charset="0"/>
                          <a:cs typeface="Times New Roman" panose="02020603050405020304" pitchFamily="18" charset="0"/>
                        </a:rPr>
                        <a:t>数码管</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LED:</a:t>
                      </a:r>
                      <a:r>
                        <a:rPr lang="en-US" altLang="zh-CN" b="1" baseline="0">
                          <a:latin typeface="Times New Roman" panose="02020603050405020304" pitchFamily="18" charset="0"/>
                          <a:cs typeface="Times New Roman" panose="02020603050405020304" pitchFamily="18" charset="0"/>
                        </a:rPr>
                        <a:t> g</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LED:</a:t>
                      </a:r>
                      <a:r>
                        <a:rPr lang="en-US" altLang="zh-CN" b="1" baseline="0">
                          <a:latin typeface="Times New Roman" panose="02020603050405020304" pitchFamily="18" charset="0"/>
                          <a:cs typeface="Times New Roman" panose="02020603050405020304" pitchFamily="18" charset="0"/>
                        </a:rPr>
                        <a:t> f</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LED:</a:t>
                      </a:r>
                      <a:r>
                        <a:rPr lang="en-US" altLang="zh-CN" b="1" baseline="0">
                          <a:latin typeface="Times New Roman" panose="02020603050405020304" pitchFamily="18" charset="0"/>
                          <a:cs typeface="Times New Roman" panose="02020603050405020304" pitchFamily="18" charset="0"/>
                        </a:rPr>
                        <a:t> e</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LED:</a:t>
                      </a:r>
                      <a:r>
                        <a:rPr lang="en-US" altLang="zh-CN" b="1" baseline="0">
                          <a:latin typeface="Times New Roman" panose="02020603050405020304" pitchFamily="18" charset="0"/>
                          <a:cs typeface="Times New Roman" panose="02020603050405020304" pitchFamily="18" charset="0"/>
                        </a:rPr>
                        <a:t> d</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LED:</a:t>
                      </a:r>
                      <a:r>
                        <a:rPr lang="en-US" altLang="zh-CN" b="1" baseline="0">
                          <a:latin typeface="Times New Roman" panose="02020603050405020304" pitchFamily="18" charset="0"/>
                          <a:cs typeface="Times New Roman" panose="02020603050405020304" pitchFamily="18" charset="0"/>
                        </a:rPr>
                        <a:t> c</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LED:</a:t>
                      </a:r>
                      <a:r>
                        <a:rPr lang="en-US" altLang="zh-CN" b="1" baseline="0">
                          <a:latin typeface="Times New Roman" panose="02020603050405020304" pitchFamily="18" charset="0"/>
                          <a:cs typeface="Times New Roman" panose="02020603050405020304" pitchFamily="18" charset="0"/>
                        </a:rPr>
                        <a:t> b</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LED:</a:t>
                      </a:r>
                      <a:r>
                        <a:rPr lang="en-US" altLang="zh-CN" b="1" baseline="0">
                          <a:latin typeface="Times New Roman" panose="02020603050405020304" pitchFamily="18" charset="0"/>
                          <a:cs typeface="Times New Roman" panose="02020603050405020304" pitchFamily="18" charset="0"/>
                        </a:rPr>
                        <a:t> a</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r>
                        <a:rPr lang="zh-CN" altLang="en-US" b="1">
                          <a:latin typeface="Times New Roman" panose="02020603050405020304" pitchFamily="18" charset="0"/>
                          <a:cs typeface="Times New Roman" panose="02020603050405020304" pitchFamily="18" charset="0"/>
                        </a:rPr>
                        <a:t>引脚</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G3</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B2</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E3</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D8</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A3</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C6</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a:latin typeface="Times New Roman" panose="02020603050405020304" pitchFamily="18" charset="0"/>
                          <a:cs typeface="Times New Roman" panose="02020603050405020304" pitchFamily="18" charset="0"/>
                        </a:rPr>
                        <a:t>H21</a:t>
                      </a:r>
                      <a:endParaRPr lang="zh-CN" altLang="en-US" b="1">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2" name="TextBox 1"/>
          <p:cNvSpPr txBox="1"/>
          <p:nvPr/>
        </p:nvSpPr>
        <p:spPr>
          <a:xfrm>
            <a:off x="971600" y="5733256"/>
            <a:ext cx="7848872" cy="646331"/>
          </a:xfrm>
          <a:prstGeom prst="rect">
            <a:avLst/>
          </a:prstGeom>
          <a:noFill/>
        </p:spPr>
        <p:txBody>
          <a:bodyPr wrap="square" rtlCol="0">
            <a:spAutoFit/>
          </a:bodyPr>
          <a:lstStyle/>
          <a:p>
            <a:r>
              <a:rPr lang="zh-CN" altLang="en-US" b="1">
                <a:latin typeface="Times New Roman" panose="02020603050405020304" pitchFamily="18" charset="0"/>
                <a:cs typeface="Times New Roman" panose="02020603050405020304" pitchFamily="18" charset="0"/>
              </a:rPr>
              <a:t>时钟信号有专门的高速时钟引脚</a:t>
            </a:r>
            <a:r>
              <a:rPr lang="en-US" altLang="zh-CN" b="1">
                <a:latin typeface="Times New Roman" panose="02020603050405020304" pitchFamily="18" charset="0"/>
                <a:cs typeface="Times New Roman" panose="02020603050405020304" pitchFamily="18" charset="0"/>
              </a:rPr>
              <a:t>G21</a:t>
            </a:r>
            <a:r>
              <a:rPr lang="zh-CN" altLang="en-US" b="1">
                <a:latin typeface="Times New Roman" panose="02020603050405020304" pitchFamily="18" charset="0"/>
                <a:cs typeface="Times New Roman" panose="02020603050405020304" pitchFamily="18" charset="0"/>
              </a:rPr>
              <a:t>和</a:t>
            </a:r>
            <a:r>
              <a:rPr lang="en-US" altLang="zh-CN" b="1">
                <a:latin typeface="Times New Roman" panose="02020603050405020304" pitchFamily="18" charset="0"/>
                <a:cs typeface="Times New Roman" panose="02020603050405020304" pitchFamily="18" charset="0"/>
              </a:rPr>
              <a:t>G22</a:t>
            </a:r>
            <a:r>
              <a:rPr lang="zh-CN" altLang="en-US" b="1">
                <a:latin typeface="Times New Roman" panose="02020603050405020304" pitchFamily="18" charset="0"/>
                <a:cs typeface="Times New Roman" panose="02020603050405020304" pitchFamily="18" charset="0"/>
              </a:rPr>
              <a:t>，但是这里为了能观察每一次时钟信号对应的</a:t>
            </a:r>
            <a:r>
              <a:rPr lang="en-US" altLang="zh-CN" b="1">
                <a:latin typeface="Times New Roman" panose="02020603050405020304" pitchFamily="18" charset="0"/>
                <a:cs typeface="Times New Roman" panose="02020603050405020304" pitchFamily="18" charset="0"/>
              </a:rPr>
              <a:t>LED</a:t>
            </a:r>
            <a:r>
              <a:rPr lang="zh-CN" altLang="en-US" b="1">
                <a:latin typeface="Times New Roman" panose="02020603050405020304" pitchFamily="18" charset="0"/>
                <a:cs typeface="Times New Roman" panose="02020603050405020304" pitchFamily="18" charset="0"/>
              </a:rPr>
              <a:t>显示，时钟</a:t>
            </a:r>
            <a:r>
              <a:rPr lang="en-US" altLang="zh-CN" b="1">
                <a:solidFill>
                  <a:srgbClr val="0000FF"/>
                </a:solidFill>
                <a:latin typeface="Times New Roman" panose="02020603050405020304" pitchFamily="18" charset="0"/>
                <a:cs typeface="Times New Roman" panose="02020603050405020304" pitchFamily="18" charset="0"/>
              </a:rPr>
              <a:t>CLK</a:t>
            </a:r>
            <a:r>
              <a:rPr lang="zh-CN" altLang="en-US" b="1">
                <a:latin typeface="Times New Roman" panose="02020603050405020304" pitchFamily="18" charset="0"/>
                <a:cs typeface="Times New Roman" panose="02020603050405020304" pitchFamily="18" charset="0"/>
              </a:rPr>
              <a:t>用手动键产生</a:t>
            </a:r>
          </a:p>
        </p:txBody>
      </p:sp>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45</a:t>
            </a:fld>
            <a:endParaRPr lang="zh-CN" altLang="en-US"/>
          </a:p>
        </p:txBody>
      </p:sp>
    </p:spTree>
    <p:extLst>
      <p:ext uri="{BB962C8B-B14F-4D97-AF65-F5344CB8AC3E}">
        <p14:creationId xmlns:p14="http://schemas.microsoft.com/office/powerpoint/2010/main" val="314455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fade">
                                      <p:cBhvr>
                                        <p:cTn id="16"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075" name="标题 1"/>
          <p:cNvSpPr>
            <a:spLocks noGrp="1"/>
          </p:cNvSpPr>
          <p:nvPr>
            <p:ph type="title"/>
          </p:nvPr>
        </p:nvSpPr>
        <p:spPr>
          <a:xfrm>
            <a:off x="1172393" y="404553"/>
            <a:ext cx="7288039"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5.6</a:t>
            </a:r>
            <a:r>
              <a:rPr lang="en-US" altLang="zh-CN" sz="3600" b="1" dirty="0">
                <a:solidFill>
                  <a:srgbClr val="7030A0"/>
                </a:solidFill>
                <a:latin typeface="宋体" pitchFamily="2" charset="-122"/>
              </a:rPr>
              <a:t>  </a:t>
            </a:r>
            <a:r>
              <a:rPr lang="en-US" altLang="zh-CN" sz="3600" b="1" dirty="0" err="1">
                <a:solidFill>
                  <a:srgbClr val="7030A0"/>
                </a:solidFill>
                <a:latin typeface="Times New Roman" panose="02020603050405020304" pitchFamily="18" charset="0"/>
                <a:cs typeface="Times New Roman" panose="02020603050405020304" pitchFamily="18" charset="0"/>
              </a:rPr>
              <a:t>SignalTap</a:t>
            </a:r>
            <a:r>
              <a:rPr lang="en-US" altLang="zh-CN" sz="3600" b="1" dirty="0">
                <a:solidFill>
                  <a:srgbClr val="7030A0"/>
                </a:solidFill>
                <a:latin typeface="Times New Roman" panose="02020603050405020304" pitchFamily="18" charset="0"/>
                <a:cs typeface="Times New Roman" panose="02020603050405020304" pitchFamily="18" charset="0"/>
              </a:rPr>
              <a:t> II</a:t>
            </a:r>
            <a:r>
              <a:rPr lang="zh-CN" altLang="en-US" sz="3600" b="1" dirty="0">
                <a:solidFill>
                  <a:srgbClr val="7030A0"/>
                </a:solidFill>
                <a:latin typeface="宋体" pitchFamily="2" charset="-122"/>
              </a:rPr>
              <a:t>的使用方法</a:t>
            </a:r>
            <a:endParaRPr lang="zh-CN" altLang="en-US" sz="3600" b="1" dirty="0">
              <a:solidFill>
                <a:srgbClr val="7030A0"/>
              </a:solidFill>
              <a:latin typeface="Times New Roman" pitchFamily="18" charset="0"/>
              <a:cs typeface="Times New Roman" pitchFamily="18" charset="0"/>
            </a:endParaRPr>
          </a:p>
        </p:txBody>
      </p:sp>
      <p:sp>
        <p:nvSpPr>
          <p:cNvPr id="7" name="矩形 6"/>
          <p:cNvSpPr>
            <a:spLocks noChangeArrowheads="1"/>
          </p:cNvSpPr>
          <p:nvPr/>
        </p:nvSpPr>
        <p:spPr bwMode="auto">
          <a:xfrm>
            <a:off x="1259632" y="1547553"/>
            <a:ext cx="7560840" cy="3869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1200"/>
              </a:spcAft>
              <a:buClr>
                <a:prstClr val="black"/>
              </a:buClr>
              <a:buSzTx/>
              <a:buFont typeface="Wingdings" panose="05000000000000000000" pitchFamily="2" charset="2"/>
              <a:buChar char="Ø"/>
              <a:tabLst/>
              <a:defRPr/>
            </a:pPr>
            <a:r>
              <a:rPr kumimoji="0" lang="en-US" altLang="zh-CN" sz="24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a:t>
            </a:r>
            <a:r>
              <a:rPr kumimoji="0" lang="en-US" altLang="zh-CN" sz="24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Quartus</a:t>
            </a: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中的</a:t>
            </a:r>
            <a:r>
              <a:rPr kumimoji="0" lang="zh-CN" altLang="en-US" sz="24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嵌入式逻辑分析仪</a:t>
            </a: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，它的目的是：采样部件可以随设计文件一并下载于目标芯片中，用以捕捉目标芯片内部系统信号节点处的信息或总线上的数据流，却又不影响原硬件系统的正常工作。</a:t>
            </a:r>
            <a:endPar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在实际监测中，</a:t>
            </a:r>
            <a:r>
              <a:rPr kumimoji="0" lang="en-US" altLang="zh-CN" sz="24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将测得的样本信号暂存于目标器件中的嵌入式</a:t>
            </a: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RAM</a:t>
            </a: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中，然后通过器件的</a:t>
            </a: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JTAG</a:t>
            </a: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端口将采得的信息传出，送入计算机进行显示和分析。</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Lst>
  </p:timing>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35" name="圆角矩形 34"/>
          <p:cNvSpPr/>
          <p:nvPr/>
        </p:nvSpPr>
        <p:spPr>
          <a:xfrm>
            <a:off x="2088692" y="2048271"/>
            <a:ext cx="2088232" cy="3385704"/>
          </a:xfrm>
          <a:prstGeom prst="roundRect">
            <a:avLst/>
          </a:prstGeom>
          <a:noFill/>
          <a:ln>
            <a:solidFill>
              <a:schemeClr val="accent1">
                <a:lumMod val="60000"/>
                <a:lumOff val="40000"/>
              </a:schemeClr>
            </a:solidFill>
          </a:ln>
        </p:spPr>
        <p:style>
          <a:lnRef idx="2">
            <a:schemeClr val="dk1"/>
          </a:lnRef>
          <a:fillRef idx="1">
            <a:schemeClr val="lt1"/>
          </a:fillRef>
          <a:effectRef idx="0">
            <a:schemeClr val="dk1"/>
          </a:effectRef>
          <a:fontRef idx="minor">
            <a:schemeClr val="dk1"/>
          </a:fontRef>
        </p:style>
        <p:txBody>
          <a:bodyPr rtlCol="0" anchor="ctr"/>
          <a:lstStyle/>
          <a:p>
            <a:pPr marL="0" marR="0" lvl="0" indent="0" algn="ctr" defTabSz="914400" rtl="0" eaLnBrk="1" fontAlgn="base" latinLnBrk="0" hangingPunct="1">
              <a:lnSpc>
                <a:spcPct val="120000"/>
              </a:lnSpc>
              <a:spcBef>
                <a:spcPct val="0"/>
              </a:spcBef>
              <a:spcAft>
                <a:spcPct val="0"/>
              </a:spcAft>
              <a:buClrTx/>
              <a:buSzTx/>
              <a:buFontTx/>
              <a:buNone/>
              <a:tabLst/>
              <a:defRPr/>
            </a:pPr>
            <a:endPar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6" name="Rectangle 3"/>
          <p:cNvSpPr>
            <a:spLocks noChangeArrowheads="1"/>
          </p:cNvSpPr>
          <p:nvPr/>
        </p:nvSpPr>
        <p:spPr bwMode="auto">
          <a:xfrm>
            <a:off x="1259632" y="420597"/>
            <a:ext cx="6552728" cy="50058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SignalTap</a:t>
            </a: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 II</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使用流程</a:t>
            </a:r>
          </a:p>
        </p:txBody>
      </p:sp>
      <p:sp>
        <p:nvSpPr>
          <p:cNvPr id="4" name="流程图: 决策 3"/>
          <p:cNvSpPr/>
          <p:nvPr/>
        </p:nvSpPr>
        <p:spPr>
          <a:xfrm>
            <a:off x="5508104" y="4084568"/>
            <a:ext cx="2232248" cy="1260000"/>
          </a:xfrm>
          <a:prstGeom prst="flowChartDecision">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错误定位修正？</a:t>
            </a:r>
          </a:p>
        </p:txBody>
      </p:sp>
      <p:sp>
        <p:nvSpPr>
          <p:cNvPr id="5" name="圆角矩形 4"/>
          <p:cNvSpPr/>
          <p:nvPr/>
        </p:nvSpPr>
        <p:spPr>
          <a:xfrm>
            <a:off x="2412809" y="1208990"/>
            <a:ext cx="1440000" cy="540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FPGA</a:t>
            </a: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设计</a:t>
            </a:r>
          </a:p>
        </p:txBody>
      </p:sp>
      <p:sp>
        <p:nvSpPr>
          <p:cNvPr id="19" name="圆角矩形 18"/>
          <p:cNvSpPr/>
          <p:nvPr/>
        </p:nvSpPr>
        <p:spPr>
          <a:xfrm>
            <a:off x="2344956" y="2280748"/>
            <a:ext cx="1575706" cy="1152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添加</a:t>
            </a:r>
            <a:r>
              <a:rPr kumimoji="0" lang="en-US" altLang="zh-CN" sz="1800" b="1" i="0"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SignalTap</a:t>
            </a:r>
            <a:r>
              <a:rPr kumimoji="0" lang="en-US" altLang="zh-CN"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 II</a:t>
            </a: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监测信号</a:t>
            </a:r>
          </a:p>
        </p:txBody>
      </p:sp>
      <p:sp>
        <p:nvSpPr>
          <p:cNvPr id="20" name="圆角矩形 19"/>
          <p:cNvSpPr/>
          <p:nvPr/>
        </p:nvSpPr>
        <p:spPr>
          <a:xfrm>
            <a:off x="2468853" y="3718966"/>
            <a:ext cx="1327913" cy="540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采样属性</a:t>
            </a:r>
          </a:p>
        </p:txBody>
      </p:sp>
      <p:sp>
        <p:nvSpPr>
          <p:cNvPr id="21" name="圆角矩形 20"/>
          <p:cNvSpPr/>
          <p:nvPr/>
        </p:nvSpPr>
        <p:spPr>
          <a:xfrm>
            <a:off x="2468853" y="4545184"/>
            <a:ext cx="1327913" cy="540000"/>
          </a:xfrm>
          <a:prstGeom prst="roundRect">
            <a:avLst/>
          </a:prstGeom>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触发条件</a:t>
            </a:r>
          </a:p>
        </p:txBody>
      </p:sp>
      <p:sp>
        <p:nvSpPr>
          <p:cNvPr id="22" name="圆角矩形 21"/>
          <p:cNvSpPr/>
          <p:nvPr/>
        </p:nvSpPr>
        <p:spPr>
          <a:xfrm>
            <a:off x="2468853" y="5733256"/>
            <a:ext cx="1327913" cy="540000"/>
          </a:xfrm>
          <a:prstGeom prst="roundRect">
            <a:avLst/>
          </a:prstGeom>
        </p:spPr>
        <p:style>
          <a:lnRef idx="3">
            <a:schemeClr val="lt1"/>
          </a:lnRef>
          <a:fillRef idx="1">
            <a:schemeClr val="accent2"/>
          </a:fillRef>
          <a:effectRef idx="1">
            <a:schemeClr val="accent2"/>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全程编译</a:t>
            </a:r>
          </a:p>
        </p:txBody>
      </p:sp>
      <p:sp>
        <p:nvSpPr>
          <p:cNvPr id="23" name="圆角矩形 22"/>
          <p:cNvSpPr/>
          <p:nvPr/>
        </p:nvSpPr>
        <p:spPr>
          <a:xfrm>
            <a:off x="5904228" y="1208990"/>
            <a:ext cx="1440000" cy="540000"/>
          </a:xfrm>
          <a:prstGeom prst="roundRect">
            <a:avLst/>
          </a:prstGeom>
        </p:spPr>
        <p:style>
          <a:lnRef idx="3">
            <a:schemeClr val="lt1"/>
          </a:lnRef>
          <a:fillRef idx="1">
            <a:schemeClr val="accent3"/>
          </a:fillRef>
          <a:effectRef idx="1">
            <a:schemeClr val="accent3"/>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下载</a:t>
            </a:r>
          </a:p>
        </p:txBody>
      </p:sp>
      <p:sp>
        <p:nvSpPr>
          <p:cNvPr id="24" name="圆角矩形 23"/>
          <p:cNvSpPr/>
          <p:nvPr/>
        </p:nvSpPr>
        <p:spPr>
          <a:xfrm>
            <a:off x="5904228" y="5733256"/>
            <a:ext cx="1440000" cy="540000"/>
          </a:xfrm>
          <a:prstGeom prst="roundRect">
            <a:avLst/>
          </a:prstGeom>
          <a:solidFill>
            <a:schemeClr val="tx1">
              <a:lumMod val="50000"/>
              <a:lumOff val="50000"/>
            </a:schemeClr>
          </a:solidFill>
        </p:spPr>
        <p:style>
          <a:lnRef idx="3">
            <a:schemeClr val="lt1"/>
          </a:lnRef>
          <a:fillRef idx="1">
            <a:schemeClr val="dk1"/>
          </a:fillRef>
          <a:effectRef idx="1">
            <a:schemeClr val="dk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结束</a:t>
            </a:r>
          </a:p>
        </p:txBody>
      </p:sp>
      <p:sp>
        <p:nvSpPr>
          <p:cNvPr id="25" name="圆角矩形 24"/>
          <p:cNvSpPr/>
          <p:nvPr/>
        </p:nvSpPr>
        <p:spPr>
          <a:xfrm>
            <a:off x="5886228" y="2023516"/>
            <a:ext cx="1476000" cy="7560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运行</a:t>
            </a:r>
            <a:r>
              <a:rPr kumimoji="0" lang="en-US" altLang="zh-CN" sz="1800" b="1" i="0"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SignalTap</a:t>
            </a:r>
            <a:r>
              <a:rPr kumimoji="0" lang="en-US" altLang="zh-CN"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 II</a:t>
            </a:r>
            <a:endPar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圆角矩形 25"/>
          <p:cNvSpPr/>
          <p:nvPr/>
        </p:nvSpPr>
        <p:spPr>
          <a:xfrm>
            <a:off x="5886228" y="3054042"/>
            <a:ext cx="1476000" cy="756000"/>
          </a:xfrm>
          <a:prstGeom prst="roundRect">
            <a:avLst/>
          </a:prstGeom>
        </p:spPr>
        <p:style>
          <a:lnRef idx="3">
            <a:schemeClr val="lt1"/>
          </a:lnRef>
          <a:fillRef idx="1">
            <a:schemeClr val="accent4"/>
          </a:fillRef>
          <a:effectRef idx="1">
            <a:schemeClr val="accent4"/>
          </a:effectRef>
          <a:fontRef idx="minor">
            <a:schemeClr val="lt1"/>
          </a:fontRef>
        </p:style>
        <p:txBody>
          <a:bodyPr rtlCol="0" anchor="ctr"/>
          <a:lstStyle/>
          <a:p>
            <a:pPr marL="0" marR="0" lvl="0" indent="0" algn="ctr" defTabSz="914400" rtl="0" eaLnBrk="1" fontAlgn="base" latinLnBrk="0" hangingPunct="1">
              <a:lnSpc>
                <a:spcPct val="12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查看结果，分析</a:t>
            </a:r>
          </a:p>
        </p:txBody>
      </p:sp>
      <p:cxnSp>
        <p:nvCxnSpPr>
          <p:cNvPr id="18" name="直接箭头连接符 17"/>
          <p:cNvCxnSpPr>
            <a:stCxn id="5" idx="2"/>
            <a:endCxn id="35" idx="0"/>
          </p:cNvCxnSpPr>
          <p:nvPr/>
        </p:nvCxnSpPr>
        <p:spPr>
          <a:xfrm flipH="1">
            <a:off x="3132808" y="1748990"/>
            <a:ext cx="1" cy="299281"/>
          </a:xfrm>
          <a:prstGeom prst="straightConnector1">
            <a:avLst/>
          </a:prstGeom>
          <a:ln>
            <a:solidFill>
              <a:schemeClr val="tx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29" name="直接箭头连接符 28"/>
          <p:cNvCxnSpPr>
            <a:stCxn id="19" idx="2"/>
            <a:endCxn id="20" idx="0"/>
          </p:cNvCxnSpPr>
          <p:nvPr/>
        </p:nvCxnSpPr>
        <p:spPr>
          <a:xfrm>
            <a:off x="3132809" y="3432748"/>
            <a:ext cx="1" cy="286218"/>
          </a:xfrm>
          <a:prstGeom prst="straightConnector1">
            <a:avLst/>
          </a:prstGeom>
          <a:ln>
            <a:solidFill>
              <a:schemeClr val="tx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32" name="直接箭头连接符 31"/>
          <p:cNvCxnSpPr/>
          <p:nvPr/>
        </p:nvCxnSpPr>
        <p:spPr>
          <a:xfrm>
            <a:off x="3132810" y="4279389"/>
            <a:ext cx="1" cy="286218"/>
          </a:xfrm>
          <a:prstGeom prst="straightConnector1">
            <a:avLst/>
          </a:prstGeom>
          <a:ln>
            <a:solidFill>
              <a:schemeClr val="tx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33" name="直接箭头连接符 32"/>
          <p:cNvCxnSpPr>
            <a:stCxn id="21" idx="2"/>
            <a:endCxn id="22" idx="0"/>
          </p:cNvCxnSpPr>
          <p:nvPr/>
        </p:nvCxnSpPr>
        <p:spPr>
          <a:xfrm>
            <a:off x="3132810" y="5085184"/>
            <a:ext cx="0" cy="648072"/>
          </a:xfrm>
          <a:prstGeom prst="straightConnector1">
            <a:avLst/>
          </a:prstGeom>
          <a:ln>
            <a:solidFill>
              <a:schemeClr val="tx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39" name="直接箭头连接符 38"/>
          <p:cNvCxnSpPr>
            <a:stCxn id="23" idx="2"/>
            <a:endCxn id="25" idx="0"/>
          </p:cNvCxnSpPr>
          <p:nvPr/>
        </p:nvCxnSpPr>
        <p:spPr>
          <a:xfrm>
            <a:off x="6624228" y="1748990"/>
            <a:ext cx="0" cy="274526"/>
          </a:xfrm>
          <a:prstGeom prst="straightConnector1">
            <a:avLst/>
          </a:prstGeom>
          <a:ln>
            <a:solidFill>
              <a:schemeClr val="tx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42" name="直接箭头连接符 41"/>
          <p:cNvCxnSpPr>
            <a:stCxn id="25" idx="2"/>
            <a:endCxn id="26" idx="0"/>
          </p:cNvCxnSpPr>
          <p:nvPr/>
        </p:nvCxnSpPr>
        <p:spPr>
          <a:xfrm>
            <a:off x="6624228" y="2779516"/>
            <a:ext cx="0" cy="274526"/>
          </a:xfrm>
          <a:prstGeom prst="straightConnector1">
            <a:avLst/>
          </a:prstGeom>
          <a:ln>
            <a:solidFill>
              <a:schemeClr val="tx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45" name="直接箭头连接符 44"/>
          <p:cNvCxnSpPr>
            <a:stCxn id="26" idx="2"/>
            <a:endCxn id="4" idx="0"/>
          </p:cNvCxnSpPr>
          <p:nvPr/>
        </p:nvCxnSpPr>
        <p:spPr>
          <a:xfrm>
            <a:off x="6624228" y="3810042"/>
            <a:ext cx="0" cy="274526"/>
          </a:xfrm>
          <a:prstGeom prst="straightConnector1">
            <a:avLst/>
          </a:prstGeom>
          <a:ln>
            <a:solidFill>
              <a:schemeClr val="tx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48" name="直接箭头连接符 47"/>
          <p:cNvCxnSpPr>
            <a:stCxn id="4" idx="2"/>
            <a:endCxn id="24" idx="0"/>
          </p:cNvCxnSpPr>
          <p:nvPr/>
        </p:nvCxnSpPr>
        <p:spPr>
          <a:xfrm>
            <a:off x="6624228" y="5344568"/>
            <a:ext cx="0" cy="388688"/>
          </a:xfrm>
          <a:prstGeom prst="straightConnector1">
            <a:avLst/>
          </a:prstGeom>
          <a:ln>
            <a:solidFill>
              <a:schemeClr val="tx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51" name="直接箭头连接符 50"/>
          <p:cNvCxnSpPr>
            <a:endCxn id="23" idx="1"/>
          </p:cNvCxnSpPr>
          <p:nvPr/>
        </p:nvCxnSpPr>
        <p:spPr>
          <a:xfrm>
            <a:off x="5004048" y="1478990"/>
            <a:ext cx="900180" cy="0"/>
          </a:xfrm>
          <a:prstGeom prst="straightConnector1">
            <a:avLst/>
          </a:prstGeom>
          <a:ln>
            <a:solidFill>
              <a:schemeClr val="tx1">
                <a:lumMod val="65000"/>
                <a:lumOff val="35000"/>
              </a:schemeClr>
            </a:solidFill>
            <a:tailEnd type="arrow"/>
          </a:ln>
        </p:spPr>
        <p:style>
          <a:lnRef idx="2">
            <a:schemeClr val="dk1"/>
          </a:lnRef>
          <a:fillRef idx="0">
            <a:schemeClr val="dk1"/>
          </a:fillRef>
          <a:effectRef idx="1">
            <a:schemeClr val="dk1"/>
          </a:effectRef>
          <a:fontRef idx="minor">
            <a:schemeClr val="tx1"/>
          </a:fontRef>
        </p:style>
      </p:cxnSp>
      <p:cxnSp>
        <p:nvCxnSpPr>
          <p:cNvPr id="53" name="直接连接符 52"/>
          <p:cNvCxnSpPr/>
          <p:nvPr/>
        </p:nvCxnSpPr>
        <p:spPr>
          <a:xfrm>
            <a:off x="5004048" y="1478990"/>
            <a:ext cx="0" cy="4524266"/>
          </a:xfrm>
          <a:prstGeom prst="line">
            <a:avLst/>
          </a:prstGeom>
          <a:ln>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6" name="直接连接符 55"/>
          <p:cNvCxnSpPr>
            <a:stCxn id="22" idx="3"/>
          </p:cNvCxnSpPr>
          <p:nvPr/>
        </p:nvCxnSpPr>
        <p:spPr>
          <a:xfrm>
            <a:off x="3796766" y="6003256"/>
            <a:ext cx="1207282" cy="0"/>
          </a:xfrm>
          <a:prstGeom prst="line">
            <a:avLst/>
          </a:prstGeom>
          <a:ln>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cxnSp>
        <p:nvCxnSpPr>
          <p:cNvPr id="59" name="直接连接符 58"/>
          <p:cNvCxnSpPr>
            <a:endCxn id="4" idx="1"/>
          </p:cNvCxnSpPr>
          <p:nvPr/>
        </p:nvCxnSpPr>
        <p:spPr>
          <a:xfrm>
            <a:off x="4644008" y="4714568"/>
            <a:ext cx="864096"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62" name="直接连接符 61"/>
          <p:cNvCxnSpPr/>
          <p:nvPr/>
        </p:nvCxnSpPr>
        <p:spPr>
          <a:xfrm>
            <a:off x="4644008" y="3947305"/>
            <a:ext cx="0" cy="767263"/>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66" name="直接箭头连接符 65"/>
          <p:cNvCxnSpPr/>
          <p:nvPr/>
        </p:nvCxnSpPr>
        <p:spPr>
          <a:xfrm flipH="1">
            <a:off x="4176924" y="3947305"/>
            <a:ext cx="467084" cy="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2" name="TextBox 71"/>
          <p:cNvSpPr txBox="1"/>
          <p:nvPr/>
        </p:nvSpPr>
        <p:spPr>
          <a:xfrm>
            <a:off x="5076056" y="4293096"/>
            <a:ext cx="504056"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否</a:t>
            </a:r>
          </a:p>
        </p:txBody>
      </p:sp>
      <p:sp>
        <p:nvSpPr>
          <p:cNvPr id="75" name="TextBox 74"/>
          <p:cNvSpPr txBox="1"/>
          <p:nvPr/>
        </p:nvSpPr>
        <p:spPr>
          <a:xfrm>
            <a:off x="6857290" y="5336956"/>
            <a:ext cx="667037" cy="369332"/>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是</a:t>
            </a:r>
          </a:p>
        </p:txBody>
      </p:sp>
      <p:sp>
        <p:nvSpPr>
          <p:cNvPr id="76" name="圆角矩形 75"/>
          <p:cNvSpPr/>
          <p:nvPr/>
        </p:nvSpPr>
        <p:spPr>
          <a:xfrm>
            <a:off x="2088692" y="2048271"/>
            <a:ext cx="2088232" cy="3385704"/>
          </a:xfrm>
          <a:prstGeom prst="roundRect">
            <a:avLst/>
          </a:prstGeom>
          <a:ln/>
        </p:spPr>
        <p:style>
          <a:lnRef idx="3">
            <a:schemeClr val="lt1"/>
          </a:lnRef>
          <a:fillRef idx="1">
            <a:schemeClr val="accent1"/>
          </a:fillRef>
          <a:effectRef idx="1">
            <a:schemeClr val="accent1"/>
          </a:effectRef>
          <a:fontRef idx="minor">
            <a:schemeClr val="lt1"/>
          </a:fontRef>
        </p:style>
        <p:txBody>
          <a:bodyPr rtlCol="0" anchor="ctr"/>
          <a:lstStyle/>
          <a:p>
            <a:pPr marL="0" marR="0" lvl="0" indent="0" algn="ctr" defTabSz="914400" rtl="0" eaLnBrk="1" fontAlgn="base" latinLnBrk="0" hangingPunct="1">
              <a:lnSpc>
                <a:spcPct val="150000"/>
              </a:lnSpc>
              <a:spcBef>
                <a:spcPct val="0"/>
              </a:spcBef>
              <a:spcAft>
                <a:spcPct val="0"/>
              </a:spcAft>
              <a:buClrTx/>
              <a:buSzTx/>
              <a:buFontTx/>
              <a:buNone/>
              <a:tabLst/>
              <a:defRPr/>
            </a:pP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创建</a:t>
            </a:r>
            <a:r>
              <a:rPr kumimoji="0" lang="en-US" altLang="zh-CN" sz="1800" b="1" i="0" u="none" strike="noStrike" kern="1200" cap="none" spc="0" normalizeH="0" baseline="0" noProof="0" dirty="0" err="1">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SignalTap</a:t>
            </a:r>
            <a:r>
              <a:rPr kumimoji="0" lang="en-US" altLang="zh-CN"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 II</a:t>
            </a:r>
            <a:r>
              <a:rPr kumimoji="0" lang="zh-CN" altLang="en-US" sz="1800" b="1" i="0" u="none" strike="noStrike" kern="1200" cap="none" spc="0" normalizeH="0" baseline="0" noProof="0" dirty="0">
                <a:ln>
                  <a:noFill/>
                </a:ln>
                <a:solidFill>
                  <a:prstClr val="white"/>
                </a:solidFill>
                <a:effectLst/>
                <a:uLnTx/>
                <a:uFillTx/>
                <a:latin typeface="Times New Roman" panose="02020603050405020304" pitchFamily="18" charset="0"/>
                <a:ea typeface="宋体" panose="02010600030101010101" pitchFamily="2" charset="-122"/>
                <a:cs typeface="Times New Roman" panose="02020603050405020304" pitchFamily="18" charset="0"/>
              </a:rPr>
              <a:t>逻辑分析仪文件</a:t>
            </a:r>
          </a:p>
        </p:txBody>
      </p:sp>
      <p:cxnSp>
        <p:nvCxnSpPr>
          <p:cNvPr id="70" name="直接连接符 69"/>
          <p:cNvCxnSpPr>
            <a:stCxn id="35" idx="0"/>
            <a:endCxn id="5" idx="2"/>
          </p:cNvCxnSpPr>
          <p:nvPr/>
        </p:nvCxnSpPr>
        <p:spPr>
          <a:xfrm flipV="1">
            <a:off x="3132808" y="1748990"/>
            <a:ext cx="1" cy="299281"/>
          </a:xfrm>
          <a:prstGeom prst="line">
            <a:avLst/>
          </a:prstGeom>
          <a:ln>
            <a:solidFill>
              <a:schemeClr val="tx1">
                <a:lumMod val="65000"/>
                <a:lumOff val="35000"/>
              </a:schemeClr>
            </a:solidFill>
          </a:ln>
        </p:spPr>
        <p:style>
          <a:lnRef idx="2">
            <a:schemeClr val="dk1"/>
          </a:lnRef>
          <a:fillRef idx="0">
            <a:schemeClr val="dk1"/>
          </a:fillRef>
          <a:effectRef idx="1">
            <a:schemeClr val="dk1"/>
          </a:effectRef>
          <a:fontRef idx="minor">
            <a:schemeClr val="tx1"/>
          </a:fontRef>
        </p:style>
      </p:cxnSp>
      <p:sp>
        <p:nvSpPr>
          <p:cNvPr id="3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595259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22" presetClass="entr" presetSubtype="1" fill="hold" nodeType="clickEffect">
                                  <p:stCondLst>
                                    <p:cond delay="0"/>
                                  </p:stCondLst>
                                  <p:childTnLst>
                                    <p:set>
                                      <p:cBhvr>
                                        <p:cTn id="18" dur="1" fill="hold">
                                          <p:stCondLst>
                                            <p:cond delay="0"/>
                                          </p:stCondLst>
                                        </p:cTn>
                                        <p:tgtEl>
                                          <p:spTgt spid="18"/>
                                        </p:tgtEl>
                                        <p:attrNameLst>
                                          <p:attrName>style.visibility</p:attrName>
                                        </p:attrNameLst>
                                      </p:cBhvr>
                                      <p:to>
                                        <p:strVal val="visible"/>
                                      </p:to>
                                    </p:set>
                                    <p:animEffect transition="in" filter="wipe(up)">
                                      <p:cBhvr>
                                        <p:cTn id="19" dur="500"/>
                                        <p:tgtEl>
                                          <p:spTgt spid="18"/>
                                        </p:tgtEl>
                                      </p:cBhvr>
                                    </p:animEffect>
                                  </p:childTnLst>
                                </p:cTn>
                              </p:par>
                              <p:par>
                                <p:cTn id="20" presetID="22" presetClass="entr" presetSubtype="1" fill="hold" nodeType="withEffect">
                                  <p:stCondLst>
                                    <p:cond delay="0"/>
                                  </p:stCondLst>
                                  <p:childTnLst>
                                    <p:set>
                                      <p:cBhvr>
                                        <p:cTn id="21" dur="1" fill="hold">
                                          <p:stCondLst>
                                            <p:cond delay="0"/>
                                          </p:stCondLst>
                                        </p:cTn>
                                        <p:tgtEl>
                                          <p:spTgt spid="70"/>
                                        </p:tgtEl>
                                        <p:attrNameLst>
                                          <p:attrName>style.visibility</p:attrName>
                                        </p:attrNameLst>
                                      </p:cBhvr>
                                      <p:to>
                                        <p:strVal val="visible"/>
                                      </p:to>
                                    </p:set>
                                    <p:animEffect transition="in" filter="wipe(up)">
                                      <p:cBhvr>
                                        <p:cTn id="22" dur="500"/>
                                        <p:tgtEl>
                                          <p:spTgt spid="70"/>
                                        </p:tgtEl>
                                      </p:cBhvr>
                                    </p:animEffect>
                                  </p:childTnLst>
                                </p:cTn>
                              </p:par>
                            </p:childTnLst>
                          </p:cTn>
                        </p:par>
                        <p:par>
                          <p:cTn id="23" fill="hold">
                            <p:stCondLst>
                              <p:cond delay="500"/>
                            </p:stCondLst>
                            <p:childTnLst>
                              <p:par>
                                <p:cTn id="24" presetID="10" presetClass="entr" presetSubtype="0" fill="hold" grpId="0" nodeType="afterEffect">
                                  <p:stCondLst>
                                    <p:cond delay="0"/>
                                  </p:stCondLst>
                                  <p:childTnLst>
                                    <p:set>
                                      <p:cBhvr>
                                        <p:cTn id="25" dur="1" fill="hold">
                                          <p:stCondLst>
                                            <p:cond delay="0"/>
                                          </p:stCondLst>
                                        </p:cTn>
                                        <p:tgtEl>
                                          <p:spTgt spid="35"/>
                                        </p:tgtEl>
                                        <p:attrNameLst>
                                          <p:attrName>style.visibility</p:attrName>
                                        </p:attrNameLst>
                                      </p:cBhvr>
                                      <p:to>
                                        <p:strVal val="visible"/>
                                      </p:to>
                                    </p:set>
                                    <p:animEffect transition="in" filter="fade">
                                      <p:cBhvr>
                                        <p:cTn id="26" dur="500"/>
                                        <p:tgtEl>
                                          <p:spTgt spid="35"/>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76"/>
                                        </p:tgtEl>
                                        <p:attrNameLst>
                                          <p:attrName>style.visibility</p:attrName>
                                        </p:attrNameLst>
                                      </p:cBhvr>
                                      <p:to>
                                        <p:strVal val="visible"/>
                                      </p:to>
                                    </p:set>
                                    <p:animEffect transition="in" filter="fade">
                                      <p:cBhvr>
                                        <p:cTn id="29" dur="500"/>
                                        <p:tgtEl>
                                          <p:spTgt spid="76"/>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xit" presetSubtype="0" fill="hold" grpId="1" nodeType="clickEffect">
                                  <p:stCondLst>
                                    <p:cond delay="0"/>
                                  </p:stCondLst>
                                  <p:childTnLst>
                                    <p:animEffect transition="out" filter="fade">
                                      <p:cBhvr>
                                        <p:cTn id="33" dur="500"/>
                                        <p:tgtEl>
                                          <p:spTgt spid="76"/>
                                        </p:tgtEl>
                                      </p:cBhvr>
                                    </p:animEffect>
                                    <p:set>
                                      <p:cBhvr>
                                        <p:cTn id="34" dur="1" fill="hold">
                                          <p:stCondLst>
                                            <p:cond delay="499"/>
                                          </p:stCondLst>
                                        </p:cTn>
                                        <p:tgtEl>
                                          <p:spTgt spid="76"/>
                                        </p:tgtEl>
                                        <p:attrNameLst>
                                          <p:attrName>style.visibility</p:attrName>
                                        </p:attrNameLst>
                                      </p:cBhvr>
                                      <p:to>
                                        <p:strVal val="hidden"/>
                                      </p:to>
                                    </p:set>
                                  </p:childTnLst>
                                </p:cTn>
                              </p:par>
                            </p:childTnLst>
                          </p:cTn>
                        </p:par>
                        <p:par>
                          <p:cTn id="35" fill="hold">
                            <p:stCondLst>
                              <p:cond delay="500"/>
                            </p:stCondLst>
                            <p:childTnLst>
                              <p:par>
                                <p:cTn id="36" presetID="42" presetClass="path" presetSubtype="0" accel="50000" decel="50000" fill="hold" nodeType="afterEffect">
                                  <p:stCondLst>
                                    <p:cond delay="0"/>
                                  </p:stCondLst>
                                  <p:childTnLst>
                                    <p:animMotion origin="layout" path="M -4.72222E-6 -1.85185E-6 L -4.72222E-6 0.03426 " pathEditMode="relative" rAng="0" ptsTypes="AA">
                                      <p:cBhvr>
                                        <p:cTn id="37" dur="2000" fill="hold"/>
                                        <p:tgtEl>
                                          <p:spTgt spid="18"/>
                                        </p:tgtEl>
                                        <p:attrNameLst>
                                          <p:attrName>ppt_x</p:attrName>
                                          <p:attrName>ppt_y</p:attrName>
                                        </p:attrNameLst>
                                      </p:cBhvr>
                                      <p:rCtr x="0" y="1713"/>
                                    </p:animMotion>
                                  </p:childTnLst>
                                </p:cTn>
                              </p:par>
                            </p:childTnLst>
                          </p:cTn>
                        </p:par>
                        <p:par>
                          <p:cTn id="38" fill="hold">
                            <p:stCondLst>
                              <p:cond delay="2500"/>
                            </p:stCondLst>
                            <p:childTnLst>
                              <p:par>
                                <p:cTn id="39" presetID="10" presetClass="entr" presetSubtype="0"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fade">
                                      <p:cBhvr>
                                        <p:cTn id="41" dur="500"/>
                                        <p:tgtEl>
                                          <p:spTgt spid="19"/>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1" fill="hold" nodeType="clickEffect">
                                  <p:stCondLst>
                                    <p:cond delay="0"/>
                                  </p:stCondLst>
                                  <p:childTnLst>
                                    <p:set>
                                      <p:cBhvr>
                                        <p:cTn id="45" dur="1" fill="hold">
                                          <p:stCondLst>
                                            <p:cond delay="0"/>
                                          </p:stCondLst>
                                        </p:cTn>
                                        <p:tgtEl>
                                          <p:spTgt spid="29"/>
                                        </p:tgtEl>
                                        <p:attrNameLst>
                                          <p:attrName>style.visibility</p:attrName>
                                        </p:attrNameLst>
                                      </p:cBhvr>
                                      <p:to>
                                        <p:strVal val="visible"/>
                                      </p:to>
                                    </p:set>
                                    <p:animEffect transition="in" filter="wipe(up)">
                                      <p:cBhvr>
                                        <p:cTn id="46" dur="500"/>
                                        <p:tgtEl>
                                          <p:spTgt spid="29"/>
                                        </p:tgtEl>
                                      </p:cBhvr>
                                    </p:animEffect>
                                  </p:childTnLst>
                                </p:cTn>
                              </p:par>
                            </p:childTnLst>
                          </p:cTn>
                        </p:par>
                        <p:par>
                          <p:cTn id="47" fill="hold">
                            <p:stCondLst>
                              <p:cond delay="500"/>
                            </p:stCondLst>
                            <p:childTnLst>
                              <p:par>
                                <p:cTn id="48" presetID="10" presetClass="entr" presetSubtype="0" fill="hold" grpId="0" nodeType="afterEffect">
                                  <p:stCondLst>
                                    <p:cond delay="0"/>
                                  </p:stCondLst>
                                  <p:childTnLst>
                                    <p:set>
                                      <p:cBhvr>
                                        <p:cTn id="49" dur="1" fill="hold">
                                          <p:stCondLst>
                                            <p:cond delay="0"/>
                                          </p:stCondLst>
                                        </p:cTn>
                                        <p:tgtEl>
                                          <p:spTgt spid="20"/>
                                        </p:tgtEl>
                                        <p:attrNameLst>
                                          <p:attrName>style.visibility</p:attrName>
                                        </p:attrNameLst>
                                      </p:cBhvr>
                                      <p:to>
                                        <p:strVal val="visible"/>
                                      </p:to>
                                    </p:set>
                                    <p:animEffect transition="in" filter="fade">
                                      <p:cBhvr>
                                        <p:cTn id="50" dur="500"/>
                                        <p:tgtEl>
                                          <p:spTgt spid="20"/>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nodeType="clickEffect">
                                  <p:stCondLst>
                                    <p:cond delay="0"/>
                                  </p:stCondLst>
                                  <p:childTnLst>
                                    <p:set>
                                      <p:cBhvr>
                                        <p:cTn id="54" dur="1" fill="hold">
                                          <p:stCondLst>
                                            <p:cond delay="0"/>
                                          </p:stCondLst>
                                        </p:cTn>
                                        <p:tgtEl>
                                          <p:spTgt spid="32"/>
                                        </p:tgtEl>
                                        <p:attrNameLst>
                                          <p:attrName>style.visibility</p:attrName>
                                        </p:attrNameLst>
                                      </p:cBhvr>
                                      <p:to>
                                        <p:strVal val="visible"/>
                                      </p:to>
                                    </p:set>
                                    <p:animEffect transition="in" filter="wipe(up)">
                                      <p:cBhvr>
                                        <p:cTn id="55" dur="500"/>
                                        <p:tgtEl>
                                          <p:spTgt spid="32"/>
                                        </p:tgtEl>
                                      </p:cBhvr>
                                    </p:animEffect>
                                  </p:childTnLst>
                                </p:cTn>
                              </p:par>
                            </p:childTnLst>
                          </p:cTn>
                        </p:par>
                        <p:par>
                          <p:cTn id="56" fill="hold">
                            <p:stCondLst>
                              <p:cond delay="500"/>
                            </p:stCondLst>
                            <p:childTnLst>
                              <p:par>
                                <p:cTn id="57" presetID="10" presetClass="entr" presetSubtype="0" fill="hold" grpId="0" nodeType="afterEffect">
                                  <p:stCondLst>
                                    <p:cond delay="0"/>
                                  </p:stCondLst>
                                  <p:childTnLst>
                                    <p:set>
                                      <p:cBhvr>
                                        <p:cTn id="58" dur="1" fill="hold">
                                          <p:stCondLst>
                                            <p:cond delay="0"/>
                                          </p:stCondLst>
                                        </p:cTn>
                                        <p:tgtEl>
                                          <p:spTgt spid="21"/>
                                        </p:tgtEl>
                                        <p:attrNameLst>
                                          <p:attrName>style.visibility</p:attrName>
                                        </p:attrNameLst>
                                      </p:cBhvr>
                                      <p:to>
                                        <p:strVal val="visible"/>
                                      </p:to>
                                    </p:set>
                                    <p:animEffect transition="in" filter="fade">
                                      <p:cBhvr>
                                        <p:cTn id="59" dur="500"/>
                                        <p:tgtEl>
                                          <p:spTgt spid="21"/>
                                        </p:tgtEl>
                                      </p:cBhvr>
                                    </p:animEffect>
                                  </p:childTnLst>
                                </p:cTn>
                              </p:par>
                            </p:childTnLst>
                          </p:cTn>
                        </p:par>
                      </p:childTnLst>
                    </p:cTn>
                  </p:par>
                  <p:par>
                    <p:cTn id="60" fill="hold">
                      <p:stCondLst>
                        <p:cond delay="indefinite"/>
                      </p:stCondLst>
                      <p:childTnLst>
                        <p:par>
                          <p:cTn id="61" fill="hold">
                            <p:stCondLst>
                              <p:cond delay="0"/>
                            </p:stCondLst>
                            <p:childTnLst>
                              <p:par>
                                <p:cTn id="62" presetID="22" presetClass="entr" presetSubtype="1" fill="hold" nodeType="clickEffect">
                                  <p:stCondLst>
                                    <p:cond delay="0"/>
                                  </p:stCondLst>
                                  <p:childTnLst>
                                    <p:set>
                                      <p:cBhvr>
                                        <p:cTn id="63" dur="1" fill="hold">
                                          <p:stCondLst>
                                            <p:cond delay="0"/>
                                          </p:stCondLst>
                                        </p:cTn>
                                        <p:tgtEl>
                                          <p:spTgt spid="33"/>
                                        </p:tgtEl>
                                        <p:attrNameLst>
                                          <p:attrName>style.visibility</p:attrName>
                                        </p:attrNameLst>
                                      </p:cBhvr>
                                      <p:to>
                                        <p:strVal val="visible"/>
                                      </p:to>
                                    </p:set>
                                    <p:animEffect transition="in" filter="wipe(up)">
                                      <p:cBhvr>
                                        <p:cTn id="64" dur="500"/>
                                        <p:tgtEl>
                                          <p:spTgt spid="33"/>
                                        </p:tgtEl>
                                      </p:cBhvr>
                                    </p:animEffect>
                                  </p:childTnLst>
                                </p:cTn>
                              </p:par>
                            </p:childTnLst>
                          </p:cTn>
                        </p:par>
                        <p:par>
                          <p:cTn id="65" fill="hold">
                            <p:stCondLst>
                              <p:cond delay="500"/>
                            </p:stCondLst>
                            <p:childTnLst>
                              <p:par>
                                <p:cTn id="66" presetID="10" presetClass="entr" presetSubtype="0" fill="hold" grpId="0" nodeType="afterEffect">
                                  <p:stCondLst>
                                    <p:cond delay="0"/>
                                  </p:stCondLst>
                                  <p:childTnLst>
                                    <p:set>
                                      <p:cBhvr>
                                        <p:cTn id="67" dur="1" fill="hold">
                                          <p:stCondLst>
                                            <p:cond delay="0"/>
                                          </p:stCondLst>
                                        </p:cTn>
                                        <p:tgtEl>
                                          <p:spTgt spid="22"/>
                                        </p:tgtEl>
                                        <p:attrNameLst>
                                          <p:attrName>style.visibility</p:attrName>
                                        </p:attrNameLst>
                                      </p:cBhvr>
                                      <p:to>
                                        <p:strVal val="visible"/>
                                      </p:to>
                                    </p:set>
                                    <p:animEffect transition="in" filter="fade">
                                      <p:cBhvr>
                                        <p:cTn id="68" dur="500"/>
                                        <p:tgtEl>
                                          <p:spTgt spid="22"/>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ntr" presetSubtype="8" fill="hold" nodeType="clickEffect">
                                  <p:stCondLst>
                                    <p:cond delay="0"/>
                                  </p:stCondLst>
                                  <p:childTnLst>
                                    <p:set>
                                      <p:cBhvr>
                                        <p:cTn id="72" dur="1" fill="hold">
                                          <p:stCondLst>
                                            <p:cond delay="0"/>
                                          </p:stCondLst>
                                        </p:cTn>
                                        <p:tgtEl>
                                          <p:spTgt spid="56"/>
                                        </p:tgtEl>
                                        <p:attrNameLst>
                                          <p:attrName>style.visibility</p:attrName>
                                        </p:attrNameLst>
                                      </p:cBhvr>
                                      <p:to>
                                        <p:strVal val="visible"/>
                                      </p:to>
                                    </p:set>
                                    <p:animEffect transition="in" filter="wipe(left)">
                                      <p:cBhvr>
                                        <p:cTn id="73" dur="500"/>
                                        <p:tgtEl>
                                          <p:spTgt spid="56"/>
                                        </p:tgtEl>
                                      </p:cBhvr>
                                    </p:animEffect>
                                  </p:childTnLst>
                                </p:cTn>
                              </p:par>
                            </p:childTnLst>
                          </p:cTn>
                        </p:par>
                        <p:par>
                          <p:cTn id="74" fill="hold">
                            <p:stCondLst>
                              <p:cond delay="500"/>
                            </p:stCondLst>
                            <p:childTnLst>
                              <p:par>
                                <p:cTn id="75" presetID="22" presetClass="entr" presetSubtype="4" fill="hold" nodeType="afterEffect">
                                  <p:stCondLst>
                                    <p:cond delay="0"/>
                                  </p:stCondLst>
                                  <p:childTnLst>
                                    <p:set>
                                      <p:cBhvr>
                                        <p:cTn id="76" dur="1" fill="hold">
                                          <p:stCondLst>
                                            <p:cond delay="0"/>
                                          </p:stCondLst>
                                        </p:cTn>
                                        <p:tgtEl>
                                          <p:spTgt spid="53"/>
                                        </p:tgtEl>
                                        <p:attrNameLst>
                                          <p:attrName>style.visibility</p:attrName>
                                        </p:attrNameLst>
                                      </p:cBhvr>
                                      <p:to>
                                        <p:strVal val="visible"/>
                                      </p:to>
                                    </p:set>
                                    <p:animEffect transition="in" filter="wipe(down)">
                                      <p:cBhvr>
                                        <p:cTn id="77" dur="500"/>
                                        <p:tgtEl>
                                          <p:spTgt spid="53"/>
                                        </p:tgtEl>
                                      </p:cBhvr>
                                    </p:animEffect>
                                  </p:childTnLst>
                                </p:cTn>
                              </p:par>
                            </p:childTnLst>
                          </p:cTn>
                        </p:par>
                        <p:par>
                          <p:cTn id="78" fill="hold">
                            <p:stCondLst>
                              <p:cond delay="1000"/>
                            </p:stCondLst>
                            <p:childTnLst>
                              <p:par>
                                <p:cTn id="79" presetID="22" presetClass="entr" presetSubtype="8" fill="hold" nodeType="afterEffect">
                                  <p:stCondLst>
                                    <p:cond delay="0"/>
                                  </p:stCondLst>
                                  <p:childTnLst>
                                    <p:set>
                                      <p:cBhvr>
                                        <p:cTn id="80" dur="1" fill="hold">
                                          <p:stCondLst>
                                            <p:cond delay="0"/>
                                          </p:stCondLst>
                                        </p:cTn>
                                        <p:tgtEl>
                                          <p:spTgt spid="51"/>
                                        </p:tgtEl>
                                        <p:attrNameLst>
                                          <p:attrName>style.visibility</p:attrName>
                                        </p:attrNameLst>
                                      </p:cBhvr>
                                      <p:to>
                                        <p:strVal val="visible"/>
                                      </p:to>
                                    </p:set>
                                    <p:animEffect transition="in" filter="wipe(left)">
                                      <p:cBhvr>
                                        <p:cTn id="81" dur="500"/>
                                        <p:tgtEl>
                                          <p:spTgt spid="51"/>
                                        </p:tgtEl>
                                      </p:cBhvr>
                                    </p:animEffect>
                                  </p:childTnLst>
                                </p:cTn>
                              </p:par>
                            </p:childTnLst>
                          </p:cTn>
                        </p:par>
                        <p:par>
                          <p:cTn id="82" fill="hold">
                            <p:stCondLst>
                              <p:cond delay="1500"/>
                            </p:stCondLst>
                            <p:childTnLst>
                              <p:par>
                                <p:cTn id="83" presetID="10" presetClass="entr" presetSubtype="0" fill="hold" grpId="0" nodeType="afterEffect">
                                  <p:stCondLst>
                                    <p:cond delay="0"/>
                                  </p:stCondLst>
                                  <p:childTnLst>
                                    <p:set>
                                      <p:cBhvr>
                                        <p:cTn id="84" dur="1" fill="hold">
                                          <p:stCondLst>
                                            <p:cond delay="0"/>
                                          </p:stCondLst>
                                        </p:cTn>
                                        <p:tgtEl>
                                          <p:spTgt spid="23"/>
                                        </p:tgtEl>
                                        <p:attrNameLst>
                                          <p:attrName>style.visibility</p:attrName>
                                        </p:attrNameLst>
                                      </p:cBhvr>
                                      <p:to>
                                        <p:strVal val="visible"/>
                                      </p:to>
                                    </p:set>
                                    <p:animEffect transition="in" filter="fade">
                                      <p:cBhvr>
                                        <p:cTn id="85" dur="500"/>
                                        <p:tgtEl>
                                          <p:spTgt spid="23"/>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nodeType="clickEffect">
                                  <p:stCondLst>
                                    <p:cond delay="0"/>
                                  </p:stCondLst>
                                  <p:childTnLst>
                                    <p:set>
                                      <p:cBhvr>
                                        <p:cTn id="89" dur="1" fill="hold">
                                          <p:stCondLst>
                                            <p:cond delay="0"/>
                                          </p:stCondLst>
                                        </p:cTn>
                                        <p:tgtEl>
                                          <p:spTgt spid="39"/>
                                        </p:tgtEl>
                                        <p:attrNameLst>
                                          <p:attrName>style.visibility</p:attrName>
                                        </p:attrNameLst>
                                      </p:cBhvr>
                                      <p:to>
                                        <p:strVal val="visible"/>
                                      </p:to>
                                    </p:set>
                                    <p:animEffect transition="in" filter="wipe(up)">
                                      <p:cBhvr>
                                        <p:cTn id="90" dur="500"/>
                                        <p:tgtEl>
                                          <p:spTgt spid="39"/>
                                        </p:tgtEl>
                                      </p:cBhvr>
                                    </p:animEffect>
                                  </p:childTnLst>
                                </p:cTn>
                              </p:par>
                            </p:childTnLst>
                          </p:cTn>
                        </p:par>
                        <p:par>
                          <p:cTn id="91" fill="hold">
                            <p:stCondLst>
                              <p:cond delay="500"/>
                            </p:stCondLst>
                            <p:childTnLst>
                              <p:par>
                                <p:cTn id="92" presetID="10" presetClass="entr" presetSubtype="0" fill="hold" grpId="0" nodeType="afterEffect">
                                  <p:stCondLst>
                                    <p:cond delay="0"/>
                                  </p:stCondLst>
                                  <p:childTnLst>
                                    <p:set>
                                      <p:cBhvr>
                                        <p:cTn id="93" dur="1" fill="hold">
                                          <p:stCondLst>
                                            <p:cond delay="0"/>
                                          </p:stCondLst>
                                        </p:cTn>
                                        <p:tgtEl>
                                          <p:spTgt spid="25"/>
                                        </p:tgtEl>
                                        <p:attrNameLst>
                                          <p:attrName>style.visibility</p:attrName>
                                        </p:attrNameLst>
                                      </p:cBhvr>
                                      <p:to>
                                        <p:strVal val="visible"/>
                                      </p:to>
                                    </p:set>
                                    <p:animEffect transition="in" filter="fade">
                                      <p:cBhvr>
                                        <p:cTn id="94" dur="500"/>
                                        <p:tgtEl>
                                          <p:spTgt spid="25"/>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1" fill="hold" nodeType="clickEffect">
                                  <p:stCondLst>
                                    <p:cond delay="0"/>
                                  </p:stCondLst>
                                  <p:childTnLst>
                                    <p:set>
                                      <p:cBhvr>
                                        <p:cTn id="98" dur="1" fill="hold">
                                          <p:stCondLst>
                                            <p:cond delay="0"/>
                                          </p:stCondLst>
                                        </p:cTn>
                                        <p:tgtEl>
                                          <p:spTgt spid="42"/>
                                        </p:tgtEl>
                                        <p:attrNameLst>
                                          <p:attrName>style.visibility</p:attrName>
                                        </p:attrNameLst>
                                      </p:cBhvr>
                                      <p:to>
                                        <p:strVal val="visible"/>
                                      </p:to>
                                    </p:set>
                                    <p:animEffect transition="in" filter="wipe(up)">
                                      <p:cBhvr>
                                        <p:cTn id="99" dur="500"/>
                                        <p:tgtEl>
                                          <p:spTgt spid="42"/>
                                        </p:tgtEl>
                                      </p:cBhvr>
                                    </p:animEffect>
                                  </p:childTnLst>
                                </p:cTn>
                              </p:par>
                            </p:childTnLst>
                          </p:cTn>
                        </p:par>
                        <p:par>
                          <p:cTn id="100" fill="hold">
                            <p:stCondLst>
                              <p:cond delay="500"/>
                            </p:stCondLst>
                            <p:childTnLst>
                              <p:par>
                                <p:cTn id="101" presetID="10" presetClass="entr" presetSubtype="0" fill="hold" grpId="0" nodeType="afterEffect">
                                  <p:stCondLst>
                                    <p:cond delay="0"/>
                                  </p:stCondLst>
                                  <p:childTnLst>
                                    <p:set>
                                      <p:cBhvr>
                                        <p:cTn id="102" dur="1" fill="hold">
                                          <p:stCondLst>
                                            <p:cond delay="0"/>
                                          </p:stCondLst>
                                        </p:cTn>
                                        <p:tgtEl>
                                          <p:spTgt spid="26"/>
                                        </p:tgtEl>
                                        <p:attrNameLst>
                                          <p:attrName>style.visibility</p:attrName>
                                        </p:attrNameLst>
                                      </p:cBhvr>
                                      <p:to>
                                        <p:strVal val="visible"/>
                                      </p:to>
                                    </p:set>
                                    <p:animEffect transition="in" filter="fade">
                                      <p:cBhvr>
                                        <p:cTn id="103" dur="500"/>
                                        <p:tgtEl>
                                          <p:spTgt spid="26"/>
                                        </p:tgtEl>
                                      </p:cBhvr>
                                    </p:animEffect>
                                  </p:childTnLst>
                                </p:cTn>
                              </p:par>
                            </p:childTnLst>
                          </p:cTn>
                        </p:par>
                      </p:childTnLst>
                    </p:cTn>
                  </p:par>
                  <p:par>
                    <p:cTn id="104" fill="hold">
                      <p:stCondLst>
                        <p:cond delay="indefinite"/>
                      </p:stCondLst>
                      <p:childTnLst>
                        <p:par>
                          <p:cTn id="105" fill="hold">
                            <p:stCondLst>
                              <p:cond delay="0"/>
                            </p:stCondLst>
                            <p:childTnLst>
                              <p:par>
                                <p:cTn id="106" presetID="22" presetClass="entr" presetSubtype="1" fill="hold" nodeType="clickEffect">
                                  <p:stCondLst>
                                    <p:cond delay="0"/>
                                  </p:stCondLst>
                                  <p:childTnLst>
                                    <p:set>
                                      <p:cBhvr>
                                        <p:cTn id="107" dur="1" fill="hold">
                                          <p:stCondLst>
                                            <p:cond delay="0"/>
                                          </p:stCondLst>
                                        </p:cTn>
                                        <p:tgtEl>
                                          <p:spTgt spid="45"/>
                                        </p:tgtEl>
                                        <p:attrNameLst>
                                          <p:attrName>style.visibility</p:attrName>
                                        </p:attrNameLst>
                                      </p:cBhvr>
                                      <p:to>
                                        <p:strVal val="visible"/>
                                      </p:to>
                                    </p:set>
                                    <p:animEffect transition="in" filter="wipe(up)">
                                      <p:cBhvr>
                                        <p:cTn id="108" dur="500"/>
                                        <p:tgtEl>
                                          <p:spTgt spid="45"/>
                                        </p:tgtEl>
                                      </p:cBhvr>
                                    </p:animEffect>
                                  </p:childTnLst>
                                </p:cTn>
                              </p:par>
                            </p:childTnLst>
                          </p:cTn>
                        </p:par>
                        <p:par>
                          <p:cTn id="109" fill="hold">
                            <p:stCondLst>
                              <p:cond delay="500"/>
                            </p:stCondLst>
                            <p:childTnLst>
                              <p:par>
                                <p:cTn id="110" presetID="10" presetClass="entr" presetSubtype="0" fill="hold" grpId="0" nodeType="afterEffect">
                                  <p:stCondLst>
                                    <p:cond delay="0"/>
                                  </p:stCondLst>
                                  <p:childTnLst>
                                    <p:set>
                                      <p:cBhvr>
                                        <p:cTn id="111" dur="1" fill="hold">
                                          <p:stCondLst>
                                            <p:cond delay="0"/>
                                          </p:stCondLst>
                                        </p:cTn>
                                        <p:tgtEl>
                                          <p:spTgt spid="4"/>
                                        </p:tgtEl>
                                        <p:attrNameLst>
                                          <p:attrName>style.visibility</p:attrName>
                                        </p:attrNameLst>
                                      </p:cBhvr>
                                      <p:to>
                                        <p:strVal val="visible"/>
                                      </p:to>
                                    </p:set>
                                    <p:animEffect transition="in" filter="fade">
                                      <p:cBhvr>
                                        <p:cTn id="112" dur="500"/>
                                        <p:tgtEl>
                                          <p:spTgt spid="4"/>
                                        </p:tgtEl>
                                      </p:cBhvr>
                                    </p:animEffect>
                                  </p:childTnLst>
                                </p:cTn>
                              </p:par>
                            </p:childTnLst>
                          </p:cTn>
                        </p:par>
                      </p:childTnLst>
                    </p:cTn>
                  </p:par>
                  <p:par>
                    <p:cTn id="113" fill="hold">
                      <p:stCondLst>
                        <p:cond delay="indefinite"/>
                      </p:stCondLst>
                      <p:childTnLst>
                        <p:par>
                          <p:cTn id="114" fill="hold">
                            <p:stCondLst>
                              <p:cond delay="0"/>
                            </p:stCondLst>
                            <p:childTnLst>
                              <p:par>
                                <p:cTn id="115" presetID="55" presetClass="entr" presetSubtype="0" fill="hold" grpId="0" nodeType="clickEffect">
                                  <p:stCondLst>
                                    <p:cond delay="0"/>
                                  </p:stCondLst>
                                  <p:childTnLst>
                                    <p:set>
                                      <p:cBhvr>
                                        <p:cTn id="116" dur="1" fill="hold">
                                          <p:stCondLst>
                                            <p:cond delay="0"/>
                                          </p:stCondLst>
                                        </p:cTn>
                                        <p:tgtEl>
                                          <p:spTgt spid="72"/>
                                        </p:tgtEl>
                                        <p:attrNameLst>
                                          <p:attrName>style.visibility</p:attrName>
                                        </p:attrNameLst>
                                      </p:cBhvr>
                                      <p:to>
                                        <p:strVal val="visible"/>
                                      </p:to>
                                    </p:set>
                                    <p:anim calcmode="lin" valueType="num">
                                      <p:cBhvr>
                                        <p:cTn id="117" dur="500" fill="hold"/>
                                        <p:tgtEl>
                                          <p:spTgt spid="72"/>
                                        </p:tgtEl>
                                        <p:attrNameLst>
                                          <p:attrName>ppt_w</p:attrName>
                                        </p:attrNameLst>
                                      </p:cBhvr>
                                      <p:tavLst>
                                        <p:tav tm="0">
                                          <p:val>
                                            <p:strVal val="#ppt_w*0.70"/>
                                          </p:val>
                                        </p:tav>
                                        <p:tav tm="100000">
                                          <p:val>
                                            <p:strVal val="#ppt_w"/>
                                          </p:val>
                                        </p:tav>
                                      </p:tavLst>
                                    </p:anim>
                                    <p:anim calcmode="lin" valueType="num">
                                      <p:cBhvr>
                                        <p:cTn id="118" dur="500" fill="hold"/>
                                        <p:tgtEl>
                                          <p:spTgt spid="72"/>
                                        </p:tgtEl>
                                        <p:attrNameLst>
                                          <p:attrName>ppt_h</p:attrName>
                                        </p:attrNameLst>
                                      </p:cBhvr>
                                      <p:tavLst>
                                        <p:tav tm="0">
                                          <p:val>
                                            <p:strVal val="#ppt_h"/>
                                          </p:val>
                                        </p:tav>
                                        <p:tav tm="100000">
                                          <p:val>
                                            <p:strVal val="#ppt_h"/>
                                          </p:val>
                                        </p:tav>
                                      </p:tavLst>
                                    </p:anim>
                                    <p:animEffect transition="in" filter="fade">
                                      <p:cBhvr>
                                        <p:cTn id="119" dur="500"/>
                                        <p:tgtEl>
                                          <p:spTgt spid="72"/>
                                        </p:tgtEl>
                                      </p:cBhvr>
                                    </p:animEffect>
                                  </p:childTnLst>
                                </p:cTn>
                              </p:par>
                            </p:childTnLst>
                          </p:cTn>
                        </p:par>
                        <p:par>
                          <p:cTn id="120" fill="hold">
                            <p:stCondLst>
                              <p:cond delay="500"/>
                            </p:stCondLst>
                            <p:childTnLst>
                              <p:par>
                                <p:cTn id="121" presetID="22" presetClass="entr" presetSubtype="2" fill="hold" nodeType="afterEffect">
                                  <p:stCondLst>
                                    <p:cond delay="0"/>
                                  </p:stCondLst>
                                  <p:childTnLst>
                                    <p:set>
                                      <p:cBhvr>
                                        <p:cTn id="122" dur="1" fill="hold">
                                          <p:stCondLst>
                                            <p:cond delay="0"/>
                                          </p:stCondLst>
                                        </p:cTn>
                                        <p:tgtEl>
                                          <p:spTgt spid="59"/>
                                        </p:tgtEl>
                                        <p:attrNameLst>
                                          <p:attrName>style.visibility</p:attrName>
                                        </p:attrNameLst>
                                      </p:cBhvr>
                                      <p:to>
                                        <p:strVal val="visible"/>
                                      </p:to>
                                    </p:set>
                                    <p:animEffect transition="in" filter="wipe(right)">
                                      <p:cBhvr>
                                        <p:cTn id="123" dur="500"/>
                                        <p:tgtEl>
                                          <p:spTgt spid="59"/>
                                        </p:tgtEl>
                                      </p:cBhvr>
                                    </p:animEffect>
                                  </p:childTnLst>
                                </p:cTn>
                              </p:par>
                            </p:childTnLst>
                          </p:cTn>
                        </p:par>
                        <p:par>
                          <p:cTn id="124" fill="hold">
                            <p:stCondLst>
                              <p:cond delay="1000"/>
                            </p:stCondLst>
                            <p:childTnLst>
                              <p:par>
                                <p:cTn id="125" presetID="22" presetClass="entr" presetSubtype="4" fill="hold" nodeType="afterEffect">
                                  <p:stCondLst>
                                    <p:cond delay="0"/>
                                  </p:stCondLst>
                                  <p:childTnLst>
                                    <p:set>
                                      <p:cBhvr>
                                        <p:cTn id="126" dur="1" fill="hold">
                                          <p:stCondLst>
                                            <p:cond delay="0"/>
                                          </p:stCondLst>
                                        </p:cTn>
                                        <p:tgtEl>
                                          <p:spTgt spid="62"/>
                                        </p:tgtEl>
                                        <p:attrNameLst>
                                          <p:attrName>style.visibility</p:attrName>
                                        </p:attrNameLst>
                                      </p:cBhvr>
                                      <p:to>
                                        <p:strVal val="visible"/>
                                      </p:to>
                                    </p:set>
                                    <p:animEffect transition="in" filter="wipe(down)">
                                      <p:cBhvr>
                                        <p:cTn id="127" dur="500"/>
                                        <p:tgtEl>
                                          <p:spTgt spid="62"/>
                                        </p:tgtEl>
                                      </p:cBhvr>
                                    </p:animEffect>
                                  </p:childTnLst>
                                </p:cTn>
                              </p:par>
                            </p:childTnLst>
                          </p:cTn>
                        </p:par>
                        <p:par>
                          <p:cTn id="128" fill="hold">
                            <p:stCondLst>
                              <p:cond delay="1500"/>
                            </p:stCondLst>
                            <p:childTnLst>
                              <p:par>
                                <p:cTn id="129" presetID="22" presetClass="entr" presetSubtype="2" fill="hold" nodeType="afterEffect">
                                  <p:stCondLst>
                                    <p:cond delay="0"/>
                                  </p:stCondLst>
                                  <p:childTnLst>
                                    <p:set>
                                      <p:cBhvr>
                                        <p:cTn id="130" dur="1" fill="hold">
                                          <p:stCondLst>
                                            <p:cond delay="0"/>
                                          </p:stCondLst>
                                        </p:cTn>
                                        <p:tgtEl>
                                          <p:spTgt spid="66"/>
                                        </p:tgtEl>
                                        <p:attrNameLst>
                                          <p:attrName>style.visibility</p:attrName>
                                        </p:attrNameLst>
                                      </p:cBhvr>
                                      <p:to>
                                        <p:strVal val="visible"/>
                                      </p:to>
                                    </p:set>
                                    <p:animEffect transition="in" filter="wipe(right)">
                                      <p:cBhvr>
                                        <p:cTn id="131" dur="500"/>
                                        <p:tgtEl>
                                          <p:spTgt spid="66"/>
                                        </p:tgtEl>
                                      </p:cBhvr>
                                    </p:animEffect>
                                  </p:childTnLst>
                                </p:cTn>
                              </p:par>
                            </p:childTnLst>
                          </p:cTn>
                        </p:par>
                      </p:childTnLst>
                    </p:cTn>
                  </p:par>
                  <p:par>
                    <p:cTn id="132" fill="hold">
                      <p:stCondLst>
                        <p:cond delay="indefinite"/>
                      </p:stCondLst>
                      <p:childTnLst>
                        <p:par>
                          <p:cTn id="133" fill="hold">
                            <p:stCondLst>
                              <p:cond delay="0"/>
                            </p:stCondLst>
                            <p:childTnLst>
                              <p:par>
                                <p:cTn id="134" presetID="55" presetClass="entr" presetSubtype="0" fill="hold" grpId="0" nodeType="clickEffect">
                                  <p:stCondLst>
                                    <p:cond delay="0"/>
                                  </p:stCondLst>
                                  <p:childTnLst>
                                    <p:set>
                                      <p:cBhvr>
                                        <p:cTn id="135" dur="1" fill="hold">
                                          <p:stCondLst>
                                            <p:cond delay="0"/>
                                          </p:stCondLst>
                                        </p:cTn>
                                        <p:tgtEl>
                                          <p:spTgt spid="75"/>
                                        </p:tgtEl>
                                        <p:attrNameLst>
                                          <p:attrName>style.visibility</p:attrName>
                                        </p:attrNameLst>
                                      </p:cBhvr>
                                      <p:to>
                                        <p:strVal val="visible"/>
                                      </p:to>
                                    </p:set>
                                    <p:anim calcmode="lin" valueType="num">
                                      <p:cBhvr>
                                        <p:cTn id="136" dur="500" fill="hold"/>
                                        <p:tgtEl>
                                          <p:spTgt spid="75"/>
                                        </p:tgtEl>
                                        <p:attrNameLst>
                                          <p:attrName>ppt_w</p:attrName>
                                        </p:attrNameLst>
                                      </p:cBhvr>
                                      <p:tavLst>
                                        <p:tav tm="0">
                                          <p:val>
                                            <p:strVal val="#ppt_w*0.70"/>
                                          </p:val>
                                        </p:tav>
                                        <p:tav tm="100000">
                                          <p:val>
                                            <p:strVal val="#ppt_w"/>
                                          </p:val>
                                        </p:tav>
                                      </p:tavLst>
                                    </p:anim>
                                    <p:anim calcmode="lin" valueType="num">
                                      <p:cBhvr>
                                        <p:cTn id="137" dur="500" fill="hold"/>
                                        <p:tgtEl>
                                          <p:spTgt spid="75"/>
                                        </p:tgtEl>
                                        <p:attrNameLst>
                                          <p:attrName>ppt_h</p:attrName>
                                        </p:attrNameLst>
                                      </p:cBhvr>
                                      <p:tavLst>
                                        <p:tav tm="0">
                                          <p:val>
                                            <p:strVal val="#ppt_h"/>
                                          </p:val>
                                        </p:tav>
                                        <p:tav tm="100000">
                                          <p:val>
                                            <p:strVal val="#ppt_h"/>
                                          </p:val>
                                        </p:tav>
                                      </p:tavLst>
                                    </p:anim>
                                    <p:animEffect transition="in" filter="fade">
                                      <p:cBhvr>
                                        <p:cTn id="138" dur="500"/>
                                        <p:tgtEl>
                                          <p:spTgt spid="75"/>
                                        </p:tgtEl>
                                      </p:cBhvr>
                                    </p:animEffect>
                                  </p:childTnLst>
                                </p:cTn>
                              </p:par>
                            </p:childTnLst>
                          </p:cTn>
                        </p:par>
                        <p:par>
                          <p:cTn id="139" fill="hold">
                            <p:stCondLst>
                              <p:cond delay="500"/>
                            </p:stCondLst>
                            <p:childTnLst>
                              <p:par>
                                <p:cTn id="140" presetID="22" presetClass="entr" presetSubtype="1" fill="hold" nodeType="afterEffect">
                                  <p:stCondLst>
                                    <p:cond delay="0"/>
                                  </p:stCondLst>
                                  <p:childTnLst>
                                    <p:set>
                                      <p:cBhvr>
                                        <p:cTn id="141" dur="1" fill="hold">
                                          <p:stCondLst>
                                            <p:cond delay="0"/>
                                          </p:stCondLst>
                                        </p:cTn>
                                        <p:tgtEl>
                                          <p:spTgt spid="48"/>
                                        </p:tgtEl>
                                        <p:attrNameLst>
                                          <p:attrName>style.visibility</p:attrName>
                                        </p:attrNameLst>
                                      </p:cBhvr>
                                      <p:to>
                                        <p:strVal val="visible"/>
                                      </p:to>
                                    </p:set>
                                    <p:animEffect transition="in" filter="wipe(up)">
                                      <p:cBhvr>
                                        <p:cTn id="142" dur="500"/>
                                        <p:tgtEl>
                                          <p:spTgt spid="48"/>
                                        </p:tgtEl>
                                      </p:cBhvr>
                                    </p:animEffect>
                                  </p:childTnLst>
                                </p:cTn>
                              </p:par>
                            </p:childTnLst>
                          </p:cTn>
                        </p:par>
                        <p:par>
                          <p:cTn id="143" fill="hold">
                            <p:stCondLst>
                              <p:cond delay="1000"/>
                            </p:stCondLst>
                            <p:childTnLst>
                              <p:par>
                                <p:cTn id="144" presetID="10" presetClass="entr" presetSubtype="0" fill="hold" grpId="0" nodeType="afterEffect">
                                  <p:stCondLst>
                                    <p:cond delay="0"/>
                                  </p:stCondLst>
                                  <p:childTnLst>
                                    <p:set>
                                      <p:cBhvr>
                                        <p:cTn id="145" dur="1" fill="hold">
                                          <p:stCondLst>
                                            <p:cond delay="0"/>
                                          </p:stCondLst>
                                        </p:cTn>
                                        <p:tgtEl>
                                          <p:spTgt spid="24"/>
                                        </p:tgtEl>
                                        <p:attrNameLst>
                                          <p:attrName>style.visibility</p:attrName>
                                        </p:attrNameLst>
                                      </p:cBhvr>
                                      <p:to>
                                        <p:strVal val="visible"/>
                                      </p:to>
                                    </p:set>
                                    <p:animEffect transition="in" filter="fade">
                                      <p:cBhvr>
                                        <p:cTn id="14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6" grpId="0"/>
      <p:bldP spid="4" grpId="0" animBg="1"/>
      <p:bldP spid="5" grpId="0" animBg="1"/>
      <p:bldP spid="19" grpId="0" animBg="1"/>
      <p:bldP spid="20" grpId="0" animBg="1"/>
      <p:bldP spid="21" grpId="0" animBg="1"/>
      <p:bldP spid="22" grpId="0" animBg="1"/>
      <p:bldP spid="23" grpId="0" animBg="1"/>
      <p:bldP spid="24" grpId="0" animBg="1"/>
      <p:bldP spid="25" grpId="0" animBg="1"/>
      <p:bldP spid="26" grpId="0" animBg="1"/>
      <p:bldP spid="72" grpId="0"/>
      <p:bldP spid="75" grpId="0"/>
      <p:bldP spid="76" grpId="0" animBg="1"/>
      <p:bldP spid="76" grpId="1" animBg="1"/>
    </p:bldLst>
  </p:timing>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9" name="矩形 8"/>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6" name="矩形 5"/>
          <p:cNvSpPr>
            <a:spLocks noChangeArrowheads="1"/>
          </p:cNvSpPr>
          <p:nvPr/>
        </p:nvSpPr>
        <p:spPr bwMode="auto">
          <a:xfrm>
            <a:off x="1043608" y="287592"/>
            <a:ext cx="7717730" cy="837152"/>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以</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5.5</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节图</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5-28</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的十进制计数器的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LED</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显示为例，假定开发板使用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55F+</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系统。利用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作为逻辑分析仪的采样时钟。</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7"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l="28330" t="28478" b="18523"/>
          <a:stretch/>
        </p:blipFill>
        <p:spPr bwMode="auto">
          <a:xfrm>
            <a:off x="1259632" y="1268760"/>
            <a:ext cx="7365648" cy="18057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aphicFrame>
        <p:nvGraphicFramePr>
          <p:cNvPr id="8" name="表格 7"/>
          <p:cNvGraphicFramePr>
            <a:graphicFrameLocks noGrp="1"/>
          </p:cNvGraphicFramePr>
          <p:nvPr/>
        </p:nvGraphicFramePr>
        <p:xfrm>
          <a:off x="864488" y="3187784"/>
          <a:ext cx="8100000" cy="3337560"/>
        </p:xfrm>
        <a:graphic>
          <a:graphicData uri="http://schemas.openxmlformats.org/drawingml/2006/table">
            <a:tbl>
              <a:tblPr firstRow="1" bandRow="1">
                <a:tableStyleId>{5C22544A-7EE6-4342-B048-85BDC9FD1C3A}</a:tableStyleId>
              </a:tblPr>
              <a:tblGrid>
                <a:gridCol w="1116000">
                  <a:extLst>
                    <a:ext uri="{9D8B030D-6E8A-4147-A177-3AD203B41FA5}">
                      <a16:colId xmlns:a16="http://schemas.microsoft.com/office/drawing/2014/main" val="20000"/>
                    </a:ext>
                  </a:extLst>
                </a:gridCol>
                <a:gridCol w="1368000">
                  <a:extLst>
                    <a:ext uri="{9D8B030D-6E8A-4147-A177-3AD203B41FA5}">
                      <a16:colId xmlns:a16="http://schemas.microsoft.com/office/drawing/2014/main" val="20001"/>
                    </a:ext>
                  </a:extLst>
                </a:gridCol>
                <a:gridCol w="1008000">
                  <a:extLst>
                    <a:ext uri="{9D8B030D-6E8A-4147-A177-3AD203B41FA5}">
                      <a16:colId xmlns:a16="http://schemas.microsoft.com/office/drawing/2014/main" val="20002"/>
                    </a:ext>
                  </a:extLst>
                </a:gridCol>
                <a:gridCol w="1008000">
                  <a:extLst>
                    <a:ext uri="{9D8B030D-6E8A-4147-A177-3AD203B41FA5}">
                      <a16:colId xmlns:a16="http://schemas.microsoft.com/office/drawing/2014/main" val="20003"/>
                    </a:ext>
                  </a:extLst>
                </a:gridCol>
                <a:gridCol w="1008000">
                  <a:extLst>
                    <a:ext uri="{9D8B030D-6E8A-4147-A177-3AD203B41FA5}">
                      <a16:colId xmlns:a16="http://schemas.microsoft.com/office/drawing/2014/main" val="20004"/>
                    </a:ext>
                  </a:extLst>
                </a:gridCol>
                <a:gridCol w="864000">
                  <a:extLst>
                    <a:ext uri="{9D8B030D-6E8A-4147-A177-3AD203B41FA5}">
                      <a16:colId xmlns:a16="http://schemas.microsoft.com/office/drawing/2014/main" val="20005"/>
                    </a:ext>
                  </a:extLst>
                </a:gridCol>
                <a:gridCol w="864000">
                  <a:extLst>
                    <a:ext uri="{9D8B030D-6E8A-4147-A177-3AD203B41FA5}">
                      <a16:colId xmlns:a16="http://schemas.microsoft.com/office/drawing/2014/main" val="20006"/>
                    </a:ext>
                  </a:extLst>
                </a:gridCol>
                <a:gridCol w="864000">
                  <a:extLst>
                    <a:ext uri="{9D8B030D-6E8A-4147-A177-3AD203B41FA5}">
                      <a16:colId xmlns:a16="http://schemas.microsoft.com/office/drawing/2014/main" val="20007"/>
                    </a:ext>
                  </a:extLst>
                </a:gridCol>
              </a:tblGrid>
              <a:tr h="370840">
                <a:tc>
                  <a:txBody>
                    <a:bodyPr/>
                    <a:lstStyle/>
                    <a:p>
                      <a:r>
                        <a:rPr lang="zh-CN" altLang="en-US" b="1" dirty="0"/>
                        <a:t>信号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CLK</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RST</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EN</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LOAD</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COUT</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zh-CN" altLang="en-US" b="1" dirty="0"/>
                        <a:t>按键</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solidFill>
                            <a:srgbClr val="0000FF"/>
                          </a:solidFill>
                          <a:latin typeface="Times New Roman" panose="02020603050405020304" pitchFamily="18" charset="0"/>
                          <a:cs typeface="Times New Roman" panose="02020603050405020304" pitchFamily="18" charset="0"/>
                        </a:rPr>
                        <a:t>20MHz</a:t>
                      </a:r>
                      <a:r>
                        <a:rPr lang="zh-CN" altLang="en-US" b="1" dirty="0">
                          <a:solidFill>
                            <a:srgbClr val="0000FF"/>
                          </a:solidFill>
                          <a:latin typeface="Times New Roman" panose="02020603050405020304" pitchFamily="18" charset="0"/>
                          <a:cs typeface="Times New Roman" panose="02020603050405020304" pitchFamily="18" charset="0"/>
                        </a:rPr>
                        <a:t>时钟</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latin typeface="Times New Roman" panose="02020603050405020304" pitchFamily="18" charset="0"/>
                          <a:cs typeface="Times New Roman" panose="02020603050405020304" pitchFamily="18" charset="0"/>
                        </a:rPr>
                        <a:t>键</a:t>
                      </a:r>
                      <a:r>
                        <a:rPr lang="en-US" altLang="zh-CN" b="1" dirty="0">
                          <a:latin typeface="Times New Roman" panose="02020603050405020304" pitchFamily="18" charset="0"/>
                          <a:cs typeface="Times New Roman" panose="02020603050405020304" pitchFamily="18" charset="0"/>
                        </a:rPr>
                        <a:t>2,K2</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latin typeface="Times New Roman" panose="02020603050405020304" pitchFamily="18" charset="0"/>
                          <a:cs typeface="Times New Roman" panose="02020603050405020304" pitchFamily="18" charset="0"/>
                        </a:rPr>
                        <a:t>键</a:t>
                      </a:r>
                      <a:r>
                        <a:rPr lang="en-US" altLang="zh-CN" b="1" dirty="0">
                          <a:latin typeface="Times New Roman" panose="02020603050405020304" pitchFamily="18" charset="0"/>
                          <a:cs typeface="Times New Roman" panose="02020603050405020304" pitchFamily="18" charset="0"/>
                        </a:rPr>
                        <a:t>3,K3</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latin typeface="Times New Roman" panose="02020603050405020304" pitchFamily="18" charset="0"/>
                          <a:cs typeface="Times New Roman" panose="02020603050405020304" pitchFamily="18" charset="0"/>
                        </a:rPr>
                        <a:t>键</a:t>
                      </a:r>
                      <a:r>
                        <a:rPr lang="en-US" altLang="zh-CN" b="1" dirty="0">
                          <a:latin typeface="Times New Roman" panose="02020603050405020304" pitchFamily="18" charset="0"/>
                          <a:cs typeface="Times New Roman" panose="02020603050405020304" pitchFamily="18" charset="0"/>
                        </a:rPr>
                        <a:t>4,K4</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LED1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zh-CN" altLang="en-US" b="1" dirty="0"/>
                        <a:t>引脚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solidFill>
                            <a:srgbClr val="0000FF"/>
                          </a:solidFill>
                          <a:latin typeface="Times New Roman" panose="02020603050405020304" pitchFamily="18" charset="0"/>
                          <a:cs typeface="Times New Roman" panose="02020603050405020304" pitchFamily="18" charset="0"/>
                        </a:rPr>
                        <a:t>G2</a:t>
                      </a:r>
                      <a:endParaRPr lang="zh-CN" altLang="en-US" b="1" dirty="0">
                        <a:solidFill>
                          <a:srgbClr val="0000FF"/>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AB3</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V3</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Y7</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B22</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zh-CN" altLang="en-US" b="1" dirty="0">
                          <a:solidFill>
                            <a:schemeClr val="bg1"/>
                          </a:solidFill>
                          <a:latin typeface="Times New Roman" panose="02020603050405020304" pitchFamily="18" charset="0"/>
                          <a:cs typeface="Times New Roman" panose="02020603050405020304" pitchFamily="18" charset="0"/>
                        </a:rPr>
                        <a:t>信号</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DATA(3)</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DATA(2)</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DATA(1)</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DATA(0)</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3"/>
                  </a:ext>
                </a:extLst>
              </a:tr>
              <a:tr h="370840">
                <a:tc>
                  <a:txBody>
                    <a:bodyPr/>
                    <a:lstStyle/>
                    <a:p>
                      <a:r>
                        <a:rPr lang="zh-CN" altLang="en-US" b="1" dirty="0">
                          <a:latin typeface="Times New Roman" panose="02020603050405020304" pitchFamily="18" charset="0"/>
                          <a:cs typeface="Times New Roman" panose="02020603050405020304" pitchFamily="18" charset="0"/>
                        </a:rPr>
                        <a:t>拨码</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latin typeface="Times New Roman" panose="02020603050405020304" pitchFamily="18" charset="0"/>
                          <a:cs typeface="Times New Roman" panose="02020603050405020304" pitchFamily="18" charset="0"/>
                        </a:rPr>
                        <a:t>拨码</a:t>
                      </a:r>
                      <a:r>
                        <a:rPr lang="en-US" altLang="zh-CN" b="1"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latin typeface="Times New Roman" panose="02020603050405020304" pitchFamily="18" charset="0"/>
                          <a:cs typeface="Times New Roman" panose="02020603050405020304" pitchFamily="18" charset="0"/>
                        </a:rPr>
                        <a:t>拨码</a:t>
                      </a:r>
                      <a:r>
                        <a:rPr lang="en-US" altLang="zh-CN" b="1"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latin typeface="Times New Roman" panose="02020603050405020304" pitchFamily="18" charset="0"/>
                          <a:cs typeface="Times New Roman" panose="02020603050405020304" pitchFamily="18" charset="0"/>
                        </a:rPr>
                        <a:t>拨码</a:t>
                      </a:r>
                      <a:r>
                        <a:rPr lang="en-US" altLang="zh-CN" b="1"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zh-CN" altLang="en-US" b="1" dirty="0">
                          <a:latin typeface="Times New Roman" panose="02020603050405020304" pitchFamily="18" charset="0"/>
                          <a:cs typeface="Times New Roman" panose="02020603050405020304" pitchFamily="18" charset="0"/>
                        </a:rPr>
                        <a:t>拨码</a:t>
                      </a:r>
                      <a:r>
                        <a:rPr lang="en-US" altLang="zh-CN" b="1" dirty="0">
                          <a:latin typeface="Times New Roman" panose="02020603050405020304" pitchFamily="18" charset="0"/>
                          <a:cs typeface="Times New Roman" panose="02020603050405020304" pitchFamily="18" charset="0"/>
                        </a:rPr>
                        <a:t>4</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zh-CN" altLang="en-US" b="1" dirty="0">
                          <a:latin typeface="Times New Roman" panose="02020603050405020304" pitchFamily="18" charset="0"/>
                          <a:cs typeface="Times New Roman" panose="02020603050405020304" pitchFamily="18" charset="0"/>
                        </a:rPr>
                        <a:t>引脚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N22</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M22</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L21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L22</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US" altLang="zh-CN" b="1" dirty="0">
                          <a:solidFill>
                            <a:schemeClr val="bg1"/>
                          </a:solidFill>
                          <a:latin typeface="Times New Roman" panose="02020603050405020304" pitchFamily="18" charset="0"/>
                          <a:cs typeface="Times New Roman" panose="02020603050405020304" pitchFamily="18" charset="0"/>
                        </a:rPr>
                        <a:t>LED[6: 0]</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LED(6)</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LED(5)</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LED(4)</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LED(3)</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LED(2)</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LED(1)</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r>
                        <a:rPr lang="en-US" altLang="zh-CN" b="1" dirty="0">
                          <a:solidFill>
                            <a:schemeClr val="bg1"/>
                          </a:solidFill>
                          <a:latin typeface="Times New Roman" panose="02020603050405020304" pitchFamily="18" charset="0"/>
                          <a:cs typeface="Times New Roman" panose="02020603050405020304" pitchFamily="18" charset="0"/>
                        </a:rPr>
                        <a:t>LED(0)</a:t>
                      </a:r>
                      <a:endParaRPr lang="zh-CN" altLang="en-US" b="1" dirty="0">
                        <a:solidFill>
                          <a:schemeClr val="bg1"/>
                        </a:solidFill>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6"/>
                  </a:ext>
                </a:extLst>
              </a:tr>
              <a:tr h="370840">
                <a:tc>
                  <a:txBody>
                    <a:bodyPr/>
                    <a:lstStyle/>
                    <a:p>
                      <a:r>
                        <a:rPr lang="zh-CN" altLang="en-US" b="1" dirty="0">
                          <a:latin typeface="Times New Roman" panose="02020603050405020304" pitchFamily="18" charset="0"/>
                          <a:cs typeface="Times New Roman" panose="02020603050405020304" pitchFamily="18" charset="0"/>
                        </a:rPr>
                        <a:t>数码管</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err="1">
                          <a:latin typeface="Times New Roman" panose="02020603050405020304" pitchFamily="18" charset="0"/>
                          <a:cs typeface="Times New Roman" panose="02020603050405020304" pitchFamily="18" charset="0"/>
                        </a:rPr>
                        <a:t>LED:</a:t>
                      </a:r>
                      <a:r>
                        <a:rPr lang="en-US" altLang="zh-CN" b="1" baseline="0" dirty="0" err="1">
                          <a:latin typeface="Times New Roman" panose="02020603050405020304" pitchFamily="18" charset="0"/>
                          <a:cs typeface="Times New Roman" panose="02020603050405020304" pitchFamily="18" charset="0"/>
                        </a:rPr>
                        <a:t>g</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err="1">
                          <a:latin typeface="Times New Roman" panose="02020603050405020304" pitchFamily="18" charset="0"/>
                          <a:cs typeface="Times New Roman" panose="02020603050405020304" pitchFamily="18" charset="0"/>
                        </a:rPr>
                        <a:t>LED:</a:t>
                      </a:r>
                      <a:r>
                        <a:rPr lang="en-US" altLang="zh-CN" b="1" baseline="0" dirty="0" err="1">
                          <a:latin typeface="Times New Roman" panose="02020603050405020304" pitchFamily="18" charset="0"/>
                          <a:cs typeface="Times New Roman" panose="02020603050405020304" pitchFamily="18" charset="0"/>
                        </a:rPr>
                        <a:t>f</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err="1">
                          <a:latin typeface="Times New Roman" panose="02020603050405020304" pitchFamily="18" charset="0"/>
                          <a:cs typeface="Times New Roman" panose="02020603050405020304" pitchFamily="18" charset="0"/>
                        </a:rPr>
                        <a:t>LED:</a:t>
                      </a:r>
                      <a:r>
                        <a:rPr lang="en-US" altLang="zh-CN" b="1" baseline="0" dirty="0" err="1">
                          <a:latin typeface="Times New Roman" panose="02020603050405020304" pitchFamily="18" charset="0"/>
                          <a:cs typeface="Times New Roman" panose="02020603050405020304" pitchFamily="18" charset="0"/>
                        </a:rPr>
                        <a:t>e</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err="1">
                          <a:latin typeface="Times New Roman" panose="02020603050405020304" pitchFamily="18" charset="0"/>
                          <a:cs typeface="Times New Roman" panose="02020603050405020304" pitchFamily="18" charset="0"/>
                        </a:rPr>
                        <a:t>LED:</a:t>
                      </a:r>
                      <a:r>
                        <a:rPr lang="en-US" altLang="zh-CN" b="1" baseline="0" dirty="0" err="1">
                          <a:latin typeface="Times New Roman" panose="02020603050405020304" pitchFamily="18" charset="0"/>
                          <a:cs typeface="Times New Roman" panose="02020603050405020304" pitchFamily="18" charset="0"/>
                        </a:rPr>
                        <a:t>d</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err="1">
                          <a:latin typeface="Times New Roman" panose="02020603050405020304" pitchFamily="18" charset="0"/>
                          <a:cs typeface="Times New Roman" panose="02020603050405020304" pitchFamily="18" charset="0"/>
                        </a:rPr>
                        <a:t>LED:</a:t>
                      </a:r>
                      <a:r>
                        <a:rPr lang="en-US" altLang="zh-CN" b="1" baseline="0" dirty="0" err="1">
                          <a:latin typeface="Times New Roman" panose="02020603050405020304" pitchFamily="18" charset="0"/>
                          <a:cs typeface="Times New Roman" panose="02020603050405020304" pitchFamily="18" charset="0"/>
                        </a:rPr>
                        <a:t>c</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err="1">
                          <a:latin typeface="Times New Roman" panose="02020603050405020304" pitchFamily="18" charset="0"/>
                          <a:cs typeface="Times New Roman" panose="02020603050405020304" pitchFamily="18" charset="0"/>
                        </a:rPr>
                        <a:t>LED:</a:t>
                      </a:r>
                      <a:r>
                        <a:rPr lang="en-US" altLang="zh-CN" b="1" baseline="0" dirty="0" err="1">
                          <a:latin typeface="Times New Roman" panose="02020603050405020304" pitchFamily="18" charset="0"/>
                          <a:cs typeface="Times New Roman" panose="02020603050405020304" pitchFamily="18" charset="0"/>
                        </a:rPr>
                        <a:t>b</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err="1">
                          <a:latin typeface="Times New Roman" panose="02020603050405020304" pitchFamily="18" charset="0"/>
                          <a:cs typeface="Times New Roman" panose="02020603050405020304" pitchFamily="18" charset="0"/>
                        </a:rPr>
                        <a:t>LED:</a:t>
                      </a:r>
                      <a:r>
                        <a:rPr lang="en-US" altLang="zh-CN" b="1" baseline="0" dirty="0" err="1">
                          <a:latin typeface="Times New Roman" panose="02020603050405020304" pitchFamily="18" charset="0"/>
                          <a:cs typeface="Times New Roman" panose="02020603050405020304" pitchFamily="18" charset="0"/>
                        </a:rPr>
                        <a:t>a</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r>
                        <a:rPr lang="zh-CN" altLang="en-US" b="1" dirty="0">
                          <a:latin typeface="Times New Roman" panose="02020603050405020304" pitchFamily="18" charset="0"/>
                          <a:cs typeface="Times New Roman" panose="02020603050405020304" pitchFamily="18" charset="0"/>
                        </a:rPr>
                        <a:t>引脚</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G3</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B2</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E3</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D8</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A3</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C6</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altLang="zh-CN" b="1" dirty="0">
                          <a:latin typeface="Times New Roman" panose="02020603050405020304" pitchFamily="18" charset="0"/>
                          <a:cs typeface="Times New Roman" panose="02020603050405020304" pitchFamily="18" charset="0"/>
                        </a:rPr>
                        <a:t>H21</a:t>
                      </a:r>
                      <a:endParaRPr lang="zh-CN" altLang="en-US" b="1" dirty="0">
                        <a:latin typeface="Times New Roman" panose="02020603050405020304" pitchFamily="18" charset="0"/>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56052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0" presetClass="entr" presetSubtype="0" fill="hold" nodeType="after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par>
                          <p:cTn id="14" fill="hold">
                            <p:stCondLst>
                              <p:cond delay="1500"/>
                            </p:stCondLst>
                            <p:childTnLst>
                              <p:par>
                                <p:cTn id="15" presetID="10" presetClass="entr" presetSubtype="0" fill="hold" nodeType="after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259632" y="420597"/>
            <a:ext cx="6552728" cy="50058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1.</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打开</a:t>
            </a:r>
            <a:r>
              <a:rPr kumimoji="0" lang="en-US" altLang="zh-CN" sz="26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SignalTap</a:t>
            </a: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 II</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编辑窗口</a:t>
            </a:r>
          </a:p>
        </p:txBody>
      </p:sp>
      <p:sp>
        <p:nvSpPr>
          <p:cNvPr id="7" name="矩形 6"/>
          <p:cNvSpPr>
            <a:spLocks noChangeArrowheads="1"/>
          </p:cNvSpPr>
          <p:nvPr/>
        </p:nvSpPr>
        <p:spPr bwMode="auto">
          <a:xfrm>
            <a:off x="1187624" y="1052736"/>
            <a:ext cx="771773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File→New</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，选择</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 Logic Analyzer File</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，调出</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编辑窗口。</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 t="-1" r="905" b="22274"/>
          <a:stretch/>
        </p:blipFill>
        <p:spPr bwMode="auto">
          <a:xfrm>
            <a:off x="3131840" y="2132856"/>
            <a:ext cx="3492388" cy="361285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 name="矩形 1"/>
          <p:cNvSpPr/>
          <p:nvPr/>
        </p:nvSpPr>
        <p:spPr>
          <a:xfrm>
            <a:off x="3635896" y="4941168"/>
            <a:ext cx="1548000" cy="216000"/>
          </a:xfrm>
          <a:prstGeom prst="rect">
            <a:avLst/>
          </a:prstGeom>
          <a:noFill/>
          <a:ln>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49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628223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1026"/>
                                        </p:tgtEl>
                                        <p:attrNameLst>
                                          <p:attrName>style.visibility</p:attrName>
                                        </p:attrNameLst>
                                      </p:cBhvr>
                                      <p:to>
                                        <p:strVal val="visible"/>
                                      </p:to>
                                    </p:set>
                                    <p:animEffect transition="in" filter="fade">
                                      <p:cBhvr>
                                        <p:cTn id="18" dur="500"/>
                                        <p:tgtEl>
                                          <p:spTgt spid="1026"/>
                                        </p:tgtEl>
                                      </p:cBhvr>
                                    </p:animEffect>
                                  </p:childTnLst>
                                </p:cTn>
                              </p:par>
                            </p:childTnLst>
                          </p:cTn>
                        </p:par>
                        <p:par>
                          <p:cTn id="19" fill="hold">
                            <p:stCondLst>
                              <p:cond delay="1000"/>
                            </p:stCondLst>
                            <p:childTnLst>
                              <p:par>
                                <p:cTn id="20" presetID="21" presetClass="entr" presetSubtype="1" fill="hold" grpId="0"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wheel(1)">
                                      <p:cBhvr>
                                        <p:cTn id="22" dur="1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2"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74750" y="404664"/>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buClr>
                <a:schemeClr val="hlink"/>
              </a:buClr>
              <a:buFont typeface="Wingdings" pitchFamily="2" charset="2"/>
              <a:buNone/>
            </a:pPr>
            <a:r>
              <a:rPr lang="zh-CN" altLang="en-US" sz="3000" b="1" dirty="0">
                <a:solidFill>
                  <a:srgbClr val="000000"/>
                </a:solidFill>
                <a:latin typeface="Times New Roman" pitchFamily="18" charset="0"/>
                <a:cs typeface="Times New Roman" pitchFamily="18" charset="0"/>
              </a:rPr>
              <a:t>用</a:t>
            </a:r>
            <a:r>
              <a:rPr lang="en-US" altLang="zh-CN" sz="3000" b="1" dirty="0">
                <a:solidFill>
                  <a:srgbClr val="000000"/>
                </a:solidFill>
                <a:latin typeface="Times New Roman" pitchFamily="18" charset="0"/>
                <a:cs typeface="Times New Roman" pitchFamily="18" charset="0"/>
              </a:rPr>
              <a:t>UDP</a:t>
            </a:r>
            <a:r>
              <a:rPr lang="zh-CN" altLang="en-US" sz="3000" b="1" dirty="0">
                <a:solidFill>
                  <a:srgbClr val="000000"/>
                </a:solidFill>
                <a:latin typeface="Times New Roman" pitchFamily="18" charset="0"/>
                <a:cs typeface="Times New Roman" pitchFamily="18" charset="0"/>
              </a:rPr>
              <a:t>表述</a:t>
            </a:r>
            <a:r>
              <a:rPr lang="en-US" altLang="zh-CN" sz="3000" b="1" dirty="0">
                <a:solidFill>
                  <a:srgbClr val="000000"/>
                </a:solidFill>
                <a:latin typeface="Times New Roman" pitchFamily="18" charset="0"/>
                <a:cs typeface="Times New Roman" pitchFamily="18" charset="0"/>
              </a:rPr>
              <a:t>D</a:t>
            </a:r>
            <a:r>
              <a:rPr lang="zh-CN" altLang="en-US" sz="3000" b="1" dirty="0">
                <a:solidFill>
                  <a:srgbClr val="000000"/>
                </a:solidFill>
                <a:latin typeface="Times New Roman" pitchFamily="18" charset="0"/>
                <a:cs typeface="Times New Roman" pitchFamily="18" charset="0"/>
              </a:rPr>
              <a:t>触发器</a:t>
            </a:r>
          </a:p>
        </p:txBody>
      </p:sp>
      <p:sp>
        <p:nvSpPr>
          <p:cNvPr id="14" name="Text Box 9"/>
          <p:cNvSpPr txBox="1">
            <a:spLocks noChangeArrowheads="1"/>
          </p:cNvSpPr>
          <p:nvPr/>
        </p:nvSpPr>
        <p:spPr bwMode="auto">
          <a:xfrm>
            <a:off x="827088" y="1191789"/>
            <a:ext cx="820940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5-3</a:t>
            </a:r>
            <a:r>
              <a:rPr kumimoji="1" lang="zh-CN" altLang="en-US" sz="2400" b="1">
                <a:solidFill>
                  <a:srgbClr val="F79646">
                    <a:lumMod val="50000"/>
                  </a:srgbClr>
                </a:solidFill>
                <a:latin typeface="Times New Roman" pitchFamily="18" charset="0"/>
                <a:cs typeface="Times New Roman" pitchFamily="18" charset="0"/>
              </a:rPr>
              <a:t>：含异步复位控制的边沿触发型</a:t>
            </a:r>
            <a:r>
              <a:rPr kumimoji="1" lang="en-US" altLang="zh-CN" sz="2400" b="1">
                <a:solidFill>
                  <a:srgbClr val="F79646">
                    <a:lumMod val="50000"/>
                  </a:srgbClr>
                </a:solidFill>
                <a:latin typeface="Times New Roman" pitchFamily="18" charset="0"/>
                <a:cs typeface="Times New Roman" pitchFamily="18" charset="0"/>
              </a:rPr>
              <a:t>D</a:t>
            </a:r>
            <a:r>
              <a:rPr kumimoji="1" lang="zh-CN" altLang="en-US" sz="2400" b="1">
                <a:solidFill>
                  <a:srgbClr val="F79646">
                    <a:lumMod val="50000"/>
                  </a:srgbClr>
                </a:solidFill>
                <a:latin typeface="Times New Roman" pitchFamily="18" charset="0"/>
                <a:cs typeface="Times New Roman" pitchFamily="18" charset="0"/>
              </a:rPr>
              <a:t>触发器顶层表述</a:t>
            </a:r>
            <a:r>
              <a:rPr kumimoji="1" lang="en-US" altLang="zh-CN" sz="2200" b="1">
                <a:solidFill>
                  <a:srgbClr val="0000FF"/>
                </a:solidFill>
                <a:latin typeface="Times New Roman" pitchFamily="18" charset="0"/>
                <a:cs typeface="Times New Roman" pitchFamily="18" charset="0"/>
              </a:rPr>
              <a:t>       </a:t>
            </a: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259632" y="1911869"/>
            <a:ext cx="7560840" cy="1631216"/>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DFF_UDP (Q, D, CLK, RST);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input D, CLK, RST;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EDGE_UDP U1(Q, D, CLK, RST);</a:t>
            </a:r>
          </a:p>
          <a:p>
            <a:pPr eaLnBrk="0" fontAlgn="base" hangingPunct="0">
              <a:spcAft>
                <a:spcPct val="0"/>
              </a:spcAft>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pic>
        <p:nvPicPr>
          <p:cNvPr id="7"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l="55403" t="50000" r="5078" b="18652"/>
          <a:stretch/>
        </p:blipFill>
        <p:spPr bwMode="auto">
          <a:xfrm>
            <a:off x="3680301" y="4072110"/>
            <a:ext cx="4708123" cy="17331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Rectangle 3"/>
          <p:cNvSpPr>
            <a:spLocks noChangeArrowheads="1"/>
          </p:cNvSpPr>
          <p:nvPr/>
        </p:nvSpPr>
        <p:spPr bwMode="auto">
          <a:xfrm>
            <a:off x="1462783" y="4384689"/>
            <a:ext cx="1957089" cy="1107996"/>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含异步复位控制的边沿触发型</a:t>
            </a:r>
            <a:r>
              <a:rPr lang="en-US" altLang="zh-CN" sz="2000" b="1">
                <a:latin typeface="Times New Roman" panose="02020603050405020304" pitchFamily="18" charset="0"/>
                <a:cs typeface="Times New Roman" panose="02020603050405020304" pitchFamily="18" charset="0"/>
              </a:rPr>
              <a:t>D</a:t>
            </a:r>
            <a:r>
              <a:rPr lang="zh-CN" altLang="en-US" sz="2000" b="1">
                <a:latin typeface="Times New Roman" panose="02020603050405020304" pitchFamily="18" charset="0"/>
                <a:cs typeface="Times New Roman" panose="02020603050405020304" pitchFamily="18" charset="0"/>
              </a:rPr>
              <a:t>触发器</a:t>
            </a: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5</a:t>
            </a:fld>
            <a:endParaRPr lang="zh-CN" altLang="en-US"/>
          </a:p>
        </p:txBody>
      </p:sp>
    </p:spTree>
    <p:extLst>
      <p:ext uri="{BB962C8B-B14F-4D97-AF65-F5344CB8AC3E}">
        <p14:creationId xmlns:p14="http://schemas.microsoft.com/office/powerpoint/2010/main" val="40031204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500"/>
                                        <p:tgtEl>
                                          <p:spTgt spid="7"/>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9"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Rectangle 3"/>
          <p:cNvSpPr>
            <a:spLocks noChangeArrowheads="1"/>
          </p:cNvSpPr>
          <p:nvPr/>
        </p:nvSpPr>
        <p:spPr bwMode="auto">
          <a:xfrm>
            <a:off x="1259632" y="476672"/>
            <a:ext cx="6552728" cy="50058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2.</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调入待测信号</a:t>
            </a:r>
          </a:p>
        </p:txBody>
      </p:sp>
      <p:sp>
        <p:nvSpPr>
          <p:cNvPr id="7" name="矩形 6"/>
          <p:cNvSpPr>
            <a:spLocks noChangeArrowheads="1"/>
          </p:cNvSpPr>
          <p:nvPr/>
        </p:nvSpPr>
        <p:spPr bwMode="auto">
          <a:xfrm>
            <a:off x="1187624" y="1049266"/>
            <a:ext cx="7717730" cy="2403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）单击</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编辑窗口上排的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Instance</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栏内的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auto_signaltap_0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，更改为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CNTS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调入其他待测信号名</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CNTS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栏下栏的空白处双击，弹出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Node Finder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窗口，</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Filter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栏选择</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Pins:all</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，单击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List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，在左栏双击选择需要观察的信号（</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DATA,DOUT,LED,COUT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）。单击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OK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即可将信号调入</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信号观察窗口。</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6"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11671"/>
          <a:stretch/>
        </p:blipFill>
        <p:spPr bwMode="auto">
          <a:xfrm>
            <a:off x="1096773" y="3717032"/>
            <a:ext cx="7808581" cy="233841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矩形 7"/>
          <p:cNvSpPr/>
          <p:nvPr/>
        </p:nvSpPr>
        <p:spPr>
          <a:xfrm>
            <a:off x="1122515" y="3789040"/>
            <a:ext cx="713181" cy="272197"/>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9" name="矩形 8"/>
          <p:cNvSpPr/>
          <p:nvPr/>
        </p:nvSpPr>
        <p:spPr>
          <a:xfrm>
            <a:off x="4491287" y="4365104"/>
            <a:ext cx="800793" cy="27219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0" name="矩形 9"/>
          <p:cNvSpPr/>
          <p:nvPr/>
        </p:nvSpPr>
        <p:spPr>
          <a:xfrm>
            <a:off x="7164288" y="4381405"/>
            <a:ext cx="432048" cy="19972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1" name="矩形 10"/>
          <p:cNvSpPr/>
          <p:nvPr/>
        </p:nvSpPr>
        <p:spPr>
          <a:xfrm>
            <a:off x="2771799" y="5301208"/>
            <a:ext cx="2229264" cy="648072"/>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3508380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animEffect transition="in" filter="fade">
                                      <p:cBhvr>
                                        <p:cTn id="18" dur="500"/>
                                        <p:tgtEl>
                                          <p:spTgt spid="6"/>
                                        </p:tgtEl>
                                      </p:cBhvr>
                                    </p:animEffect>
                                  </p:childTnLst>
                                </p:cTn>
                              </p:par>
                            </p:childTnLst>
                          </p:cTn>
                        </p:par>
                        <p:par>
                          <p:cTn id="19" fill="hold">
                            <p:stCondLst>
                              <p:cond delay="1000"/>
                            </p:stCondLst>
                            <p:childTnLst>
                              <p:par>
                                <p:cTn id="20" presetID="21" presetClass="entr" presetSubtype="1" fill="hold" grpId="0"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heel(1)">
                                      <p:cBhvr>
                                        <p:cTn id="22" dur="1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dissolve">
                                      <p:cBhvr>
                                        <p:cTn id="27" dur="500"/>
                                        <p:tgtEl>
                                          <p:spTgt spid="7">
                                            <p:txEl>
                                              <p:pRg st="1" end="1"/>
                                            </p:txEl>
                                          </p:spTgt>
                                        </p:tgtEl>
                                      </p:cBhvr>
                                    </p:animEffect>
                                  </p:childTnLst>
                                </p:cTn>
                              </p:par>
                            </p:childTnLst>
                          </p:cTn>
                        </p:par>
                        <p:par>
                          <p:cTn id="28" fill="hold">
                            <p:stCondLst>
                              <p:cond delay="500"/>
                            </p:stCondLst>
                            <p:childTnLst>
                              <p:par>
                                <p:cTn id="29" presetID="21" presetClass="entr" presetSubtype="1" fill="hold" grpId="0"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1500"/>
                                        <p:tgtEl>
                                          <p:spTgt spid="9"/>
                                        </p:tgtEl>
                                      </p:cBhvr>
                                    </p:animEffect>
                                  </p:childTnLst>
                                </p:cTn>
                              </p:par>
                            </p:childTnLst>
                          </p:cTn>
                        </p:par>
                        <p:par>
                          <p:cTn id="32" fill="hold">
                            <p:stCondLst>
                              <p:cond delay="2000"/>
                            </p:stCondLst>
                            <p:childTnLst>
                              <p:par>
                                <p:cTn id="33" presetID="21" presetClass="entr" presetSubtype="1" fill="hold" grpId="0" nodeType="afterEffect">
                                  <p:stCondLst>
                                    <p:cond delay="0"/>
                                  </p:stCondLst>
                                  <p:childTnLst>
                                    <p:set>
                                      <p:cBhvr>
                                        <p:cTn id="34" dur="1" fill="hold">
                                          <p:stCondLst>
                                            <p:cond delay="0"/>
                                          </p:stCondLst>
                                        </p:cTn>
                                        <p:tgtEl>
                                          <p:spTgt spid="10"/>
                                        </p:tgtEl>
                                        <p:attrNameLst>
                                          <p:attrName>style.visibility</p:attrName>
                                        </p:attrNameLst>
                                      </p:cBhvr>
                                      <p:to>
                                        <p:strVal val="visible"/>
                                      </p:to>
                                    </p:set>
                                    <p:animEffect transition="in" filter="wheel(1)">
                                      <p:cBhvr>
                                        <p:cTn id="35" dur="1500"/>
                                        <p:tgtEl>
                                          <p:spTgt spid="10"/>
                                        </p:tgtEl>
                                      </p:cBhvr>
                                    </p:animEffect>
                                  </p:childTnLst>
                                </p:cTn>
                              </p:par>
                            </p:childTnLst>
                          </p:cTn>
                        </p:par>
                        <p:par>
                          <p:cTn id="36" fill="hold">
                            <p:stCondLst>
                              <p:cond delay="3500"/>
                            </p:stCondLst>
                            <p:childTnLst>
                              <p:par>
                                <p:cTn id="37" presetID="21" presetClass="entr" presetSubtype="1" fill="hold" grpId="0" nodeType="afterEffect">
                                  <p:stCondLst>
                                    <p:cond delay="0"/>
                                  </p:stCondLst>
                                  <p:childTnLst>
                                    <p:set>
                                      <p:cBhvr>
                                        <p:cTn id="38" dur="1" fill="hold">
                                          <p:stCondLst>
                                            <p:cond delay="0"/>
                                          </p:stCondLst>
                                        </p:cTn>
                                        <p:tgtEl>
                                          <p:spTgt spid="11"/>
                                        </p:tgtEl>
                                        <p:attrNameLst>
                                          <p:attrName>style.visibility</p:attrName>
                                        </p:attrNameLst>
                                      </p:cBhvr>
                                      <p:to>
                                        <p:strVal val="visible"/>
                                      </p:to>
                                    </p:set>
                                    <p:animEffect transition="in" filter="wheel(1)">
                                      <p:cBhvr>
                                        <p:cTn id="39"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animBg="1"/>
      <p:bldP spid="9" grpId="0" animBg="1"/>
      <p:bldP spid="10" grpId="0" animBg="1"/>
      <p:bldP spid="11" grpId="0" animBg="1"/>
    </p:bldLst>
  </p:timing>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7" name="矩形 6"/>
          <p:cNvSpPr>
            <a:spLocks noChangeArrowheads="1"/>
          </p:cNvSpPr>
          <p:nvPr/>
        </p:nvSpPr>
        <p:spPr bwMode="auto">
          <a:xfrm>
            <a:off x="1187624" y="1219047"/>
            <a:ext cx="7717730" cy="29300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不要将</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调入观察窗，因为这里</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不仅是主频时钟信号，还是逻辑分析仪的采样时钟，</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采样时钟信号不允许进入</a:t>
            </a:r>
            <a:r>
              <a:rPr kumimoji="0" lang="en-US" altLang="zh-CN" sz="2200" b="1" i="0" u="none" strike="noStrike" kern="1200" cap="none" spc="0" normalizeH="0" baseline="0" noProof="0" dirty="0" err="1">
                <a:ln>
                  <a:noFill/>
                </a:ln>
                <a:solidFill>
                  <a:srgbClr val="FF0000"/>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信号观察窗口</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如果有总线信号，只需调入总线信号名即可。</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慢速信号可不调入。</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不可随意调入过多的或没有实际意义的信号，这会导致</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无谓占用芯片内过多的存储资源。</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3" name="Rectangle 3"/>
          <p:cNvSpPr>
            <a:spLocks noChangeArrowheads="1"/>
          </p:cNvSpPr>
          <p:nvPr/>
        </p:nvSpPr>
        <p:spPr bwMode="auto">
          <a:xfrm>
            <a:off x="1259632" y="548680"/>
            <a:ext cx="1080120" cy="527580"/>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zh-CN" altLang="en-US" sz="28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注意：</a:t>
            </a:r>
          </a:p>
        </p:txBody>
      </p:sp>
      <p:sp>
        <p:nvSpPr>
          <p:cNvPr id="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1677700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1000"/>
                                        <p:tgtEl>
                                          <p:spTgt spid="13"/>
                                        </p:tgtEl>
                                      </p:cBhvr>
                                    </p:animEffect>
                                    <p:anim calcmode="lin" valueType="num">
                                      <p:cBhvr>
                                        <p:cTn id="8" dur="1000" fill="hold"/>
                                        <p:tgtEl>
                                          <p:spTgt spid="13"/>
                                        </p:tgtEl>
                                        <p:attrNameLst>
                                          <p:attrName>ppt_x</p:attrName>
                                        </p:attrNameLst>
                                      </p:cBhvr>
                                      <p:tavLst>
                                        <p:tav tm="0">
                                          <p:val>
                                            <p:strVal val="#ppt_x"/>
                                          </p:val>
                                        </p:tav>
                                        <p:tav tm="100000">
                                          <p:val>
                                            <p:strVal val="#ppt_x"/>
                                          </p:val>
                                        </p:tav>
                                      </p:tavLst>
                                    </p:anim>
                                    <p:anim calcmode="lin" valueType="num">
                                      <p:cBhvr>
                                        <p:cTn id="9"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dissolve">
                                      <p:cBhvr>
                                        <p:cTn id="18" dur="500"/>
                                        <p:tgtEl>
                                          <p:spTgt spid="7">
                                            <p:txEl>
                                              <p:pRg st="1" end="1"/>
                                            </p:txEl>
                                          </p:spTgt>
                                        </p:tgtEl>
                                      </p:cBhvr>
                                    </p:animEffect>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dissolve">
                                      <p:cBhvr>
                                        <p:cTn id="22" dur="500"/>
                                        <p:tgtEl>
                                          <p:spTgt spid="7">
                                            <p:txEl>
                                              <p:pRg st="2" end="2"/>
                                            </p:txEl>
                                          </p:spTgt>
                                        </p:tgtEl>
                                      </p:cBhvr>
                                    </p:animEffect>
                                  </p:childTnLst>
                                </p:cTn>
                              </p:par>
                            </p:childTnLst>
                          </p:cTn>
                        </p:par>
                        <p:par>
                          <p:cTn id="23" fill="hold">
                            <p:stCondLst>
                              <p:cond delay="1500"/>
                            </p:stCondLst>
                            <p:childTnLst>
                              <p:par>
                                <p:cTn id="24" presetID="9" presetClass="entr" presetSubtype="0" fill="hold" nodeType="afterEffect">
                                  <p:stCondLst>
                                    <p:cond delay="0"/>
                                  </p:stCondLst>
                                  <p:childTnLst>
                                    <p:set>
                                      <p:cBhvr>
                                        <p:cTn id="25" dur="1" fill="hold">
                                          <p:stCondLst>
                                            <p:cond delay="0"/>
                                          </p:stCondLst>
                                        </p:cTn>
                                        <p:tgtEl>
                                          <p:spTgt spid="7">
                                            <p:txEl>
                                              <p:pRg st="3" end="3"/>
                                            </p:txEl>
                                          </p:spTgt>
                                        </p:tgtEl>
                                        <p:attrNameLst>
                                          <p:attrName>style.visibility</p:attrName>
                                        </p:attrNameLst>
                                      </p:cBhvr>
                                      <p:to>
                                        <p:strVal val="visible"/>
                                      </p:to>
                                    </p:set>
                                    <p:animEffect transition="in" filter="dissolve">
                                      <p:cBhvr>
                                        <p:cTn id="26" dur="500"/>
                                        <p:tgtEl>
                                          <p:spTgt spid="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1" name="矩形 50"/>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Rectangle 3"/>
          <p:cNvSpPr>
            <a:spLocks noChangeArrowheads="1"/>
          </p:cNvSpPr>
          <p:nvPr/>
        </p:nvSpPr>
        <p:spPr bwMode="auto">
          <a:xfrm>
            <a:off x="1259632" y="192110"/>
            <a:ext cx="6552728" cy="50058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3.SignalTap II</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参数设置</a:t>
            </a:r>
          </a:p>
        </p:txBody>
      </p:sp>
      <p:sp>
        <p:nvSpPr>
          <p:cNvPr id="7" name="矩形 6"/>
          <p:cNvSpPr>
            <a:spLocks noChangeArrowheads="1"/>
          </p:cNvSpPr>
          <p:nvPr/>
        </p:nvSpPr>
        <p:spPr bwMode="auto">
          <a:xfrm>
            <a:off x="1187624" y="692696"/>
            <a:ext cx="7717730" cy="2108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）单击</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编辑窗口左下角的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Setup</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选项卡。</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输入工作时钟信号</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：单击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Clock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栏右侧“</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Node Finder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窗口选择</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3</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选择采样深度</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Data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框的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Sample Depth</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栏选择采样深度为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4K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位。</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2056"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01005" y="2924944"/>
            <a:ext cx="7991475" cy="1866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1519436" y="4438473"/>
            <a:ext cx="605706" cy="216024"/>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7" name="矩形 16"/>
          <p:cNvSpPr/>
          <p:nvPr/>
        </p:nvSpPr>
        <p:spPr>
          <a:xfrm>
            <a:off x="8675923" y="3480083"/>
            <a:ext cx="180000" cy="2160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27" name="矩形 26"/>
          <p:cNvSpPr/>
          <p:nvPr/>
        </p:nvSpPr>
        <p:spPr>
          <a:xfrm>
            <a:off x="6013573" y="3934417"/>
            <a:ext cx="1224136" cy="216024"/>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cxnSp>
        <p:nvCxnSpPr>
          <p:cNvPr id="14" name="直接连接符 13"/>
          <p:cNvCxnSpPr/>
          <p:nvPr/>
        </p:nvCxnSpPr>
        <p:spPr>
          <a:xfrm flipH="1" flipV="1">
            <a:off x="5887367" y="2946342"/>
            <a:ext cx="2788556" cy="533741"/>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直接连接符 31"/>
          <p:cNvCxnSpPr/>
          <p:nvPr/>
        </p:nvCxnSpPr>
        <p:spPr>
          <a:xfrm flipH="1">
            <a:off x="5887367" y="3696107"/>
            <a:ext cx="2788556" cy="110104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7" name="矩形 46"/>
          <p:cNvSpPr/>
          <p:nvPr/>
        </p:nvSpPr>
        <p:spPr>
          <a:xfrm>
            <a:off x="2701205" y="3978805"/>
            <a:ext cx="612068" cy="171636"/>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50" name="矩形 49"/>
          <p:cNvSpPr>
            <a:spLocks noChangeArrowheads="1"/>
          </p:cNvSpPr>
          <p:nvPr/>
        </p:nvSpPr>
        <p:spPr bwMode="auto">
          <a:xfrm>
            <a:off x="1187624" y="5013176"/>
            <a:ext cx="7717730" cy="16158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注意：</a:t>
            </a:r>
            <a:r>
              <a:rPr kumimoji="0" lang="zh-CN"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采样深度决定了待测信号采样存储的大小</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。采样深度应根据待测信号要求、信号组总的信号数量和器件内部空余</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RAM</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大小决定。采样深度一旦确定，</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CNTS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信号组的每一位信号都获得同样的采样深度。</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5"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52</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330454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2056"/>
                                        </p:tgtEl>
                                        <p:attrNameLst>
                                          <p:attrName>style.visibility</p:attrName>
                                        </p:attrNameLst>
                                      </p:cBhvr>
                                      <p:to>
                                        <p:strVal val="visible"/>
                                      </p:to>
                                    </p:set>
                                    <p:animEffect transition="in" filter="fade">
                                      <p:cBhvr>
                                        <p:cTn id="18" dur="500"/>
                                        <p:tgtEl>
                                          <p:spTgt spid="2056"/>
                                        </p:tgtEl>
                                      </p:cBhvr>
                                    </p:animEffect>
                                  </p:childTnLst>
                                </p:cTn>
                              </p:par>
                            </p:childTnLst>
                          </p:cTn>
                        </p:par>
                        <p:par>
                          <p:cTn id="19" fill="hold">
                            <p:stCondLst>
                              <p:cond delay="1000"/>
                            </p:stCondLst>
                            <p:childTnLst>
                              <p:par>
                                <p:cTn id="20" presetID="21" presetClass="entr" presetSubtype="1" fill="hold" grpId="0" nodeType="after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wheel(1)">
                                      <p:cBhvr>
                                        <p:cTn id="22" dur="1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dissolve">
                                      <p:cBhvr>
                                        <p:cTn id="27" dur="500"/>
                                        <p:tgtEl>
                                          <p:spTgt spid="7">
                                            <p:txEl>
                                              <p:pRg st="1" end="1"/>
                                            </p:txEl>
                                          </p:spTgt>
                                        </p:tgtEl>
                                      </p:cBhvr>
                                    </p:animEffect>
                                  </p:childTnLst>
                                </p:cTn>
                              </p:par>
                            </p:childTnLst>
                          </p:cTn>
                        </p:par>
                        <p:par>
                          <p:cTn id="28" fill="hold">
                            <p:stCondLst>
                              <p:cond delay="500"/>
                            </p:stCondLst>
                            <p:childTnLst>
                              <p:par>
                                <p:cTn id="29" presetID="21" presetClass="entr" presetSubtype="1" fill="hold" grpId="0" nodeType="afterEffect">
                                  <p:stCondLst>
                                    <p:cond delay="0"/>
                                  </p:stCondLst>
                                  <p:childTnLst>
                                    <p:set>
                                      <p:cBhvr>
                                        <p:cTn id="30" dur="1" fill="hold">
                                          <p:stCondLst>
                                            <p:cond delay="0"/>
                                          </p:stCondLst>
                                        </p:cTn>
                                        <p:tgtEl>
                                          <p:spTgt spid="17"/>
                                        </p:tgtEl>
                                        <p:attrNameLst>
                                          <p:attrName>style.visibility</p:attrName>
                                        </p:attrNameLst>
                                      </p:cBhvr>
                                      <p:to>
                                        <p:strVal val="visible"/>
                                      </p:to>
                                    </p:set>
                                    <p:animEffect transition="in" filter="wheel(1)">
                                      <p:cBhvr>
                                        <p:cTn id="31" dur="1500"/>
                                        <p:tgtEl>
                                          <p:spTgt spid="17"/>
                                        </p:tgtEl>
                                      </p:cBhvr>
                                    </p:animEffect>
                                  </p:childTnLst>
                                </p:cTn>
                              </p:par>
                            </p:childTnLst>
                          </p:cTn>
                        </p:par>
                        <p:par>
                          <p:cTn id="32" fill="hold">
                            <p:stCondLst>
                              <p:cond delay="2000"/>
                            </p:stCondLst>
                            <p:childTnLst>
                              <p:par>
                                <p:cTn id="33" presetID="22" presetClass="entr" presetSubtype="2" fill="hold" nodeType="after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wipe(right)">
                                      <p:cBhvr>
                                        <p:cTn id="35" dur="500"/>
                                        <p:tgtEl>
                                          <p:spTgt spid="14"/>
                                        </p:tgtEl>
                                      </p:cBhvr>
                                    </p:animEffect>
                                  </p:childTnLst>
                                </p:cTn>
                              </p:par>
                              <p:par>
                                <p:cTn id="36" presetID="22" presetClass="entr" presetSubtype="2"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wipe(right)">
                                      <p:cBhvr>
                                        <p:cTn id="38" dur="500"/>
                                        <p:tgtEl>
                                          <p:spTgt spid="32"/>
                                        </p:tgtEl>
                                      </p:cBhvr>
                                    </p:animEffect>
                                  </p:childTnLst>
                                </p:cTn>
                              </p:par>
                            </p:childTnLst>
                          </p:cTn>
                        </p:par>
                        <p:par>
                          <p:cTn id="39" fill="hold">
                            <p:stCondLst>
                              <p:cond delay="2500"/>
                            </p:stCondLst>
                            <p:childTnLst>
                              <p:par>
                                <p:cTn id="40" presetID="21" presetClass="entr" presetSubtype="1" fill="hold" grpId="0" nodeType="afterEffect">
                                  <p:stCondLst>
                                    <p:cond delay="0"/>
                                  </p:stCondLst>
                                  <p:childTnLst>
                                    <p:set>
                                      <p:cBhvr>
                                        <p:cTn id="41" dur="1" fill="hold">
                                          <p:stCondLst>
                                            <p:cond delay="0"/>
                                          </p:stCondLst>
                                        </p:cTn>
                                        <p:tgtEl>
                                          <p:spTgt spid="47"/>
                                        </p:tgtEl>
                                        <p:attrNameLst>
                                          <p:attrName>style.visibility</p:attrName>
                                        </p:attrNameLst>
                                      </p:cBhvr>
                                      <p:to>
                                        <p:strVal val="visible"/>
                                      </p:to>
                                    </p:set>
                                    <p:animEffect transition="in" filter="wheel(1)">
                                      <p:cBhvr>
                                        <p:cTn id="42" dur="1500"/>
                                        <p:tgtEl>
                                          <p:spTgt spid="47"/>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7">
                                            <p:txEl>
                                              <p:pRg st="2" end="2"/>
                                            </p:txEl>
                                          </p:spTgt>
                                        </p:tgtEl>
                                        <p:attrNameLst>
                                          <p:attrName>style.visibility</p:attrName>
                                        </p:attrNameLst>
                                      </p:cBhvr>
                                      <p:to>
                                        <p:strVal val="visible"/>
                                      </p:to>
                                    </p:set>
                                    <p:animEffect transition="in" filter="dissolve">
                                      <p:cBhvr>
                                        <p:cTn id="47" dur="500"/>
                                        <p:tgtEl>
                                          <p:spTgt spid="7">
                                            <p:txEl>
                                              <p:pRg st="2" end="2"/>
                                            </p:txEl>
                                          </p:spTgt>
                                        </p:tgtEl>
                                      </p:cBhvr>
                                    </p:animEffect>
                                  </p:childTnLst>
                                </p:cTn>
                              </p:par>
                            </p:childTnLst>
                          </p:cTn>
                        </p:par>
                        <p:par>
                          <p:cTn id="48" fill="hold">
                            <p:stCondLst>
                              <p:cond delay="500"/>
                            </p:stCondLst>
                            <p:childTnLst>
                              <p:par>
                                <p:cTn id="49" presetID="21" presetClass="entr" presetSubtype="1" fill="hold" grpId="0" nodeType="afterEffect">
                                  <p:stCondLst>
                                    <p:cond delay="0"/>
                                  </p:stCondLst>
                                  <p:childTnLst>
                                    <p:set>
                                      <p:cBhvr>
                                        <p:cTn id="50" dur="1" fill="hold">
                                          <p:stCondLst>
                                            <p:cond delay="0"/>
                                          </p:stCondLst>
                                        </p:cTn>
                                        <p:tgtEl>
                                          <p:spTgt spid="27"/>
                                        </p:tgtEl>
                                        <p:attrNameLst>
                                          <p:attrName>style.visibility</p:attrName>
                                        </p:attrNameLst>
                                      </p:cBhvr>
                                      <p:to>
                                        <p:strVal val="visible"/>
                                      </p:to>
                                    </p:set>
                                    <p:animEffect transition="in" filter="wheel(1)">
                                      <p:cBhvr>
                                        <p:cTn id="51" dur="2000"/>
                                        <p:tgtEl>
                                          <p:spTgt spid="27"/>
                                        </p:tgtEl>
                                      </p:cBhvr>
                                    </p:animEffect>
                                  </p:childTnLst>
                                </p:cTn>
                              </p:par>
                            </p:childTnLst>
                          </p:cTn>
                        </p:par>
                      </p:childTnLst>
                    </p:cTn>
                  </p:par>
                  <p:par>
                    <p:cTn id="52" fill="hold">
                      <p:stCondLst>
                        <p:cond delay="indefinite"/>
                      </p:stCondLst>
                      <p:childTnLst>
                        <p:par>
                          <p:cTn id="53" fill="hold">
                            <p:stCondLst>
                              <p:cond delay="0"/>
                            </p:stCondLst>
                            <p:childTnLst>
                              <p:par>
                                <p:cTn id="54" presetID="9" presetClass="entr" presetSubtype="0" fill="hold" grpId="0" nodeType="clickEffect">
                                  <p:stCondLst>
                                    <p:cond delay="0"/>
                                  </p:stCondLst>
                                  <p:childTnLst>
                                    <p:set>
                                      <p:cBhvr>
                                        <p:cTn id="55" dur="1" fill="hold">
                                          <p:stCondLst>
                                            <p:cond delay="0"/>
                                          </p:stCondLst>
                                        </p:cTn>
                                        <p:tgtEl>
                                          <p:spTgt spid="50"/>
                                        </p:tgtEl>
                                        <p:attrNameLst>
                                          <p:attrName>style.visibility</p:attrName>
                                        </p:attrNameLst>
                                      </p:cBhvr>
                                      <p:to>
                                        <p:strVal val="visible"/>
                                      </p:to>
                                    </p:set>
                                    <p:animEffect transition="in" filter="dissolve">
                                      <p:cBhvr>
                                        <p:cTn id="56" dur="500"/>
                                        <p:tgtEl>
                                          <p:spTgt spid="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animBg="1"/>
      <p:bldP spid="17" grpId="0" animBg="1"/>
      <p:bldP spid="27" grpId="0" animBg="1"/>
      <p:bldP spid="47" grpId="0" animBg="1"/>
      <p:bldP spid="50" grpId="0"/>
    </p:bldLst>
  </p:timing>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259632" y="192110"/>
            <a:ext cx="6552728" cy="50058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3.SignalTap II</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参数设置</a:t>
            </a:r>
          </a:p>
        </p:txBody>
      </p:sp>
      <p:sp>
        <p:nvSpPr>
          <p:cNvPr id="7" name="矩形 6"/>
          <p:cNvSpPr>
            <a:spLocks noChangeArrowheads="1"/>
          </p:cNvSpPr>
          <p:nvPr/>
        </p:nvSpPr>
        <p:spPr bwMode="auto">
          <a:xfrm>
            <a:off x="1187624" y="692696"/>
            <a:ext cx="7717730" cy="3893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4</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触发位置</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Trigger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栏的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Trigger position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中设定采样深度中起始触发位置，它指定了在选定的实例中，在触发器之前和触发器之后应采集的数据量，比如选择前触发</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Pre trigger position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，表示采样到的数据</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为触发前，</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88%</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为触发后。</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5</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触发级别</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Trigger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栏的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Trigger condition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中设置触发级别，一共有</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级。触发级别向逻辑分析仪指明何时开始采集数据，用于设置多重触发条件。</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个触发级别为设置复杂的触发条件提供了足够的灵活性，帮助工程师分离错误或找出问题原因。如果设置了多触发级别，直到所有触发条件顺序满足后，才开始采集数据。这里触发级别选择</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98851" y="4587577"/>
            <a:ext cx="3057525" cy="20097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6" name="矩形 15"/>
          <p:cNvSpPr/>
          <p:nvPr/>
        </p:nvSpPr>
        <p:spPr>
          <a:xfrm>
            <a:off x="4970169" y="5430742"/>
            <a:ext cx="2808312" cy="216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27" name="矩形 26"/>
          <p:cNvSpPr/>
          <p:nvPr/>
        </p:nvSpPr>
        <p:spPr>
          <a:xfrm>
            <a:off x="4970169" y="5115942"/>
            <a:ext cx="2808312" cy="216024"/>
          </a:xfrm>
          <a:prstGeom prst="rect">
            <a:avLst/>
          </a:prstGeom>
          <a:noFill/>
          <a:ln w="28575">
            <a:solidFill>
              <a:srgbClr val="0099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53</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851191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fade">
                                      <p:cBhvr>
                                        <p:cTn id="11" dur="500"/>
                                        <p:tgtEl>
                                          <p:spTgt spid="205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heel(1)">
                                      <p:cBhvr>
                                        <p:cTn id="15" dur="1500"/>
                                        <p:tgtEl>
                                          <p:spTgt spid="27"/>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nodeType="clickEffect">
                                  <p:stCondLst>
                                    <p:cond delay="0"/>
                                  </p:stCondLst>
                                  <p:childTnLst>
                                    <p:set>
                                      <p:cBhvr>
                                        <p:cTn id="19" dur="1" fill="hold">
                                          <p:stCondLst>
                                            <p:cond delay="0"/>
                                          </p:stCondLst>
                                        </p:cTn>
                                        <p:tgtEl>
                                          <p:spTgt spid="7">
                                            <p:txEl>
                                              <p:pRg st="1" end="1"/>
                                            </p:txEl>
                                          </p:spTgt>
                                        </p:tgtEl>
                                        <p:attrNameLst>
                                          <p:attrName>style.visibility</p:attrName>
                                        </p:attrNameLst>
                                      </p:cBhvr>
                                      <p:to>
                                        <p:strVal val="visible"/>
                                      </p:to>
                                    </p:set>
                                    <p:animEffect transition="in" filter="dissolve">
                                      <p:cBhvr>
                                        <p:cTn id="20" dur="500"/>
                                        <p:tgtEl>
                                          <p:spTgt spid="7">
                                            <p:txEl>
                                              <p:pRg st="1" end="1"/>
                                            </p:txEl>
                                          </p:spTgt>
                                        </p:tgtEl>
                                      </p:cBhvr>
                                    </p:animEffect>
                                  </p:childTnLst>
                                </p:cTn>
                              </p:par>
                            </p:childTnLst>
                          </p:cTn>
                        </p:par>
                        <p:par>
                          <p:cTn id="21" fill="hold">
                            <p:stCondLst>
                              <p:cond delay="500"/>
                            </p:stCondLst>
                            <p:childTnLst>
                              <p:par>
                                <p:cTn id="22" presetID="21" presetClass="entr" presetSubtype="1" fill="hold" grpId="0" nodeType="afterEffect">
                                  <p:stCondLst>
                                    <p:cond delay="0"/>
                                  </p:stCondLst>
                                  <p:childTnLst>
                                    <p:set>
                                      <p:cBhvr>
                                        <p:cTn id="23" dur="1" fill="hold">
                                          <p:stCondLst>
                                            <p:cond delay="0"/>
                                          </p:stCondLst>
                                        </p:cTn>
                                        <p:tgtEl>
                                          <p:spTgt spid="16"/>
                                        </p:tgtEl>
                                        <p:attrNameLst>
                                          <p:attrName>style.visibility</p:attrName>
                                        </p:attrNameLst>
                                      </p:cBhvr>
                                      <p:to>
                                        <p:strVal val="visible"/>
                                      </p:to>
                                    </p:set>
                                    <p:animEffect transition="in" filter="wheel(1)">
                                      <p:cBhvr>
                                        <p:cTn id="2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nimBg="1"/>
      <p:bldP spid="27" grpId="0" animBg="1"/>
    </p:bldLst>
  </p:timing>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259632" y="480142"/>
            <a:ext cx="6552728" cy="50058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3.SignalTap II</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参数设置</a:t>
            </a:r>
          </a:p>
        </p:txBody>
      </p:sp>
      <p:sp>
        <p:nvSpPr>
          <p:cNvPr id="7" name="矩形 6"/>
          <p:cNvSpPr>
            <a:spLocks noChangeArrowheads="1"/>
          </p:cNvSpPr>
          <p:nvPr/>
        </p:nvSpPr>
        <p:spPr bwMode="auto">
          <a:xfrm>
            <a:off x="1187624" y="1275209"/>
            <a:ext cx="771773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6</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触发信号和触发方式</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：选中</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Trigger in </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复选框，并在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Source</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框选择触发信号，在此选择</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CNTS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工程中的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EN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作为触发信号；在触发方式</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Partten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下拉列表框中选择高电平触发方式，即当测得</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EN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为高电平时，</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的驱动下根据设置</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CNTS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信号组的信号进行连续或单次采样。</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27784" y="3573016"/>
            <a:ext cx="3744416" cy="24482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 name="矩形 14"/>
          <p:cNvSpPr/>
          <p:nvPr/>
        </p:nvSpPr>
        <p:spPr>
          <a:xfrm>
            <a:off x="2715124" y="4918411"/>
            <a:ext cx="3439216" cy="964907"/>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8"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54</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7278318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052"/>
                                        </p:tgtEl>
                                        <p:attrNameLst>
                                          <p:attrName>style.visibility</p:attrName>
                                        </p:attrNameLst>
                                      </p:cBhvr>
                                      <p:to>
                                        <p:strVal val="visible"/>
                                      </p:to>
                                    </p:set>
                                    <p:animEffect transition="in" filter="fade">
                                      <p:cBhvr>
                                        <p:cTn id="11" dur="500"/>
                                        <p:tgtEl>
                                          <p:spTgt spid="2052"/>
                                        </p:tgtEl>
                                      </p:cBhvr>
                                    </p:animEffect>
                                  </p:childTnLst>
                                </p:cTn>
                              </p:par>
                            </p:childTnLst>
                          </p:cTn>
                        </p:par>
                        <p:par>
                          <p:cTn id="12" fill="hold">
                            <p:stCondLst>
                              <p:cond delay="1000"/>
                            </p:stCondLst>
                            <p:childTnLst>
                              <p:par>
                                <p:cTn id="13" presetID="21" presetClass="entr" presetSubtype="1" fill="hold" grpId="0" nodeType="afterEffect">
                                  <p:stCondLst>
                                    <p:cond delay="0"/>
                                  </p:stCondLst>
                                  <p:childTnLst>
                                    <p:set>
                                      <p:cBhvr>
                                        <p:cTn id="14" dur="1" fill="hold">
                                          <p:stCondLst>
                                            <p:cond delay="0"/>
                                          </p:stCondLst>
                                        </p:cTn>
                                        <p:tgtEl>
                                          <p:spTgt spid="15"/>
                                        </p:tgtEl>
                                        <p:attrNameLst>
                                          <p:attrName>style.visibility</p:attrName>
                                        </p:attrNameLst>
                                      </p:cBhvr>
                                      <p:to>
                                        <p:strVal val="visible"/>
                                      </p:to>
                                    </p:set>
                                    <p:animEffect transition="in" filter="wheel(1)">
                                      <p:cBhvr>
                                        <p:cTn id="15" dur="1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5"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2" name="矩形 11"/>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Rectangle 3"/>
          <p:cNvSpPr>
            <a:spLocks noChangeArrowheads="1"/>
          </p:cNvSpPr>
          <p:nvPr/>
        </p:nvSpPr>
        <p:spPr bwMode="auto">
          <a:xfrm>
            <a:off x="1259632" y="188640"/>
            <a:ext cx="6552728" cy="49654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4.</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文件存盘</a:t>
            </a:r>
          </a:p>
        </p:txBody>
      </p:sp>
      <p:sp>
        <p:nvSpPr>
          <p:cNvPr id="7" name="矩形 6"/>
          <p:cNvSpPr>
            <a:spLocks noChangeArrowheads="1"/>
          </p:cNvSpPr>
          <p:nvPr/>
        </p:nvSpPr>
        <p:spPr bwMode="auto">
          <a:xfrm>
            <a:off x="1187624" y="759214"/>
            <a:ext cx="7717730" cy="1581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File→Save</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，输入</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文件名为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stp1.stp</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stp</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文件后缀），单击“保存”，出现“</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Do you want to enable </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 File ‘‘stp1.stp’’ for the current project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”提示。</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0" name="矩形 9"/>
          <p:cNvSpPr>
            <a:spLocks noChangeArrowheads="1"/>
          </p:cNvSpPr>
          <p:nvPr/>
        </p:nvSpPr>
        <p:spPr bwMode="auto">
          <a:xfrm>
            <a:off x="1187624" y="2348880"/>
            <a:ext cx="7717730" cy="27761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单击“是”表示同意再次编译时将此</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文件与工程捆绑在一起综合</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适配，以便一同被下载进</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FPGA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芯片中去完成实时测试任务。</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单击“否”，须自己设置：</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Assignments→Settings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Category</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栏选择</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 Logic Analyzer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，在弹出的窗口中选择已存盘的</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stp</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文件，并选中</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Enable </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 Logic Analyzer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复选框，单击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OK</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3" name="矩形 12"/>
          <p:cNvSpPr>
            <a:spLocks noChangeArrowheads="1"/>
          </p:cNvSpPr>
          <p:nvPr/>
        </p:nvSpPr>
        <p:spPr bwMode="auto">
          <a:xfrm>
            <a:off x="5724128" y="5013176"/>
            <a:ext cx="3024336" cy="17774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测试结束后要将</a:t>
            </a:r>
            <a:r>
              <a:rPr kumimoji="0" lang="en-US" altLang="zh-CN" sz="18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SignalTap</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II</a:t>
            </a:r>
            <a:r>
              <a:rPr kumimoji="0" lang="zh-CN" altLang="en-US"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的部件从芯片中去除，方法是取消选中</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Enable </a:t>
            </a:r>
            <a:r>
              <a:rPr kumimoji="0" lang="en-US" altLang="zh-CN" sz="1800" b="1" i="0" u="none" strike="noStrike" kern="1200" cap="none" spc="0" normalizeH="0" baseline="0" noProof="0" dirty="0" err="1">
                <a:ln>
                  <a:noFill/>
                </a:ln>
                <a:solidFill>
                  <a:srgbClr val="0000FF"/>
                </a:solidFill>
                <a:effectLst/>
                <a:uLnTx/>
                <a:uFillTx/>
                <a:latin typeface="Times New Roman" pitchFamily="18" charset="0"/>
                <a:ea typeface="宋体" pitchFamily="2" charset="-122"/>
                <a:cs typeface="Times New Roman" pitchFamily="18" charset="0"/>
              </a:rPr>
              <a:t>signaTap</a:t>
            </a:r>
            <a:r>
              <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 II Logic Analyzer</a:t>
            </a:r>
            <a:r>
              <a:rPr kumimoji="0" lang="zh-CN" altLang="en-US"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复选框，再编译、下载一次即可。</a:t>
            </a:r>
            <a:endParaRPr kumimoji="0" lang="en-US" altLang="zh-CN" sz="18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p:txBody>
      </p:sp>
      <p:pic>
        <p:nvPicPr>
          <p:cNvPr id="11"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1200"/>
          <a:stretch/>
        </p:blipFill>
        <p:spPr bwMode="auto">
          <a:xfrm>
            <a:off x="1331640" y="5301208"/>
            <a:ext cx="4181475" cy="10808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矩形 8"/>
          <p:cNvSpPr/>
          <p:nvPr/>
        </p:nvSpPr>
        <p:spPr>
          <a:xfrm>
            <a:off x="1475656" y="5901881"/>
            <a:ext cx="3888432" cy="39604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55</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3635931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10">
                                            <p:txEl>
                                              <p:pRg st="0" end="0"/>
                                            </p:txEl>
                                          </p:spTgt>
                                        </p:tgtEl>
                                        <p:attrNameLst>
                                          <p:attrName>style.visibility</p:attrName>
                                        </p:attrNameLst>
                                      </p:cBhvr>
                                      <p:to>
                                        <p:strVal val="visible"/>
                                      </p:to>
                                    </p:set>
                                    <p:animEffect transition="in" filter="dissolve">
                                      <p:cBhvr>
                                        <p:cTn id="19" dur="500"/>
                                        <p:tgtEl>
                                          <p:spTgt spid="10">
                                            <p:txEl>
                                              <p:pRg st="0" end="0"/>
                                            </p:txEl>
                                          </p:spTgt>
                                        </p:tgtEl>
                                      </p:cBhvr>
                                    </p:animEffec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nodeType="clickEffect">
                                  <p:stCondLst>
                                    <p:cond delay="0"/>
                                  </p:stCondLst>
                                  <p:childTnLst>
                                    <p:set>
                                      <p:cBhvr>
                                        <p:cTn id="23" dur="1" fill="hold">
                                          <p:stCondLst>
                                            <p:cond delay="0"/>
                                          </p:stCondLst>
                                        </p:cTn>
                                        <p:tgtEl>
                                          <p:spTgt spid="10">
                                            <p:txEl>
                                              <p:pRg st="1" end="1"/>
                                            </p:txEl>
                                          </p:spTgt>
                                        </p:tgtEl>
                                        <p:attrNameLst>
                                          <p:attrName>style.visibility</p:attrName>
                                        </p:attrNameLst>
                                      </p:cBhvr>
                                      <p:to>
                                        <p:strVal val="visible"/>
                                      </p:to>
                                    </p:set>
                                    <p:animEffect transition="in" filter="dissolve">
                                      <p:cBhvr>
                                        <p:cTn id="24" dur="500"/>
                                        <p:tgtEl>
                                          <p:spTgt spid="10">
                                            <p:txEl>
                                              <p:pRg st="1" end="1"/>
                                            </p:txEl>
                                          </p:spTgt>
                                        </p:tgtEl>
                                      </p:cBhvr>
                                    </p:animEffect>
                                  </p:childTnLst>
                                </p:cTn>
                              </p:par>
                            </p:childTnLst>
                          </p:cTn>
                        </p:par>
                        <p:par>
                          <p:cTn id="25" fill="hold">
                            <p:stCondLst>
                              <p:cond delay="500"/>
                            </p:stCondLst>
                            <p:childTnLst>
                              <p:par>
                                <p:cTn id="26" presetID="10" presetClass="entr" presetSubtype="0" fill="hold" nodeType="after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fade">
                                      <p:cBhvr>
                                        <p:cTn id="28" dur="500"/>
                                        <p:tgtEl>
                                          <p:spTgt spid="11"/>
                                        </p:tgtEl>
                                      </p:cBhvr>
                                    </p:animEffect>
                                  </p:childTnLst>
                                </p:cTn>
                              </p:par>
                            </p:childTnLst>
                          </p:cTn>
                        </p:par>
                        <p:par>
                          <p:cTn id="29" fill="hold">
                            <p:stCondLst>
                              <p:cond delay="1000"/>
                            </p:stCondLst>
                            <p:childTnLst>
                              <p:par>
                                <p:cTn id="30" presetID="21" presetClass="entr" presetSubtype="1" fill="hold" grpId="0" nodeType="after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wheel(1)">
                                      <p:cBhvr>
                                        <p:cTn id="32" dur="2000"/>
                                        <p:tgtEl>
                                          <p:spTgt spid="9"/>
                                        </p:tgtEl>
                                      </p:cBhvr>
                                    </p:animEffect>
                                  </p:childTnLst>
                                </p:cTn>
                              </p:par>
                            </p:childTnLst>
                          </p:cTn>
                        </p:par>
                        <p:par>
                          <p:cTn id="33" fill="hold">
                            <p:stCondLst>
                              <p:cond delay="3000"/>
                            </p:stCondLst>
                            <p:childTnLst>
                              <p:par>
                                <p:cTn id="34" presetID="55" presetClass="entr" presetSubtype="0" fill="hold" grpId="0" nodeType="afterEffect">
                                  <p:stCondLst>
                                    <p:cond delay="0"/>
                                  </p:stCondLst>
                                  <p:childTnLst>
                                    <p:set>
                                      <p:cBhvr>
                                        <p:cTn id="35" dur="1" fill="hold">
                                          <p:stCondLst>
                                            <p:cond delay="0"/>
                                          </p:stCondLst>
                                        </p:cTn>
                                        <p:tgtEl>
                                          <p:spTgt spid="13"/>
                                        </p:tgtEl>
                                        <p:attrNameLst>
                                          <p:attrName>style.visibility</p:attrName>
                                        </p:attrNameLst>
                                      </p:cBhvr>
                                      <p:to>
                                        <p:strVal val="visible"/>
                                      </p:to>
                                    </p:set>
                                    <p:anim calcmode="lin" valueType="num">
                                      <p:cBhvr>
                                        <p:cTn id="36" dur="1000" fill="hold"/>
                                        <p:tgtEl>
                                          <p:spTgt spid="13"/>
                                        </p:tgtEl>
                                        <p:attrNameLst>
                                          <p:attrName>ppt_w</p:attrName>
                                        </p:attrNameLst>
                                      </p:cBhvr>
                                      <p:tavLst>
                                        <p:tav tm="0">
                                          <p:val>
                                            <p:strVal val="#ppt_w*0.70"/>
                                          </p:val>
                                        </p:tav>
                                        <p:tav tm="100000">
                                          <p:val>
                                            <p:strVal val="#ppt_w"/>
                                          </p:val>
                                        </p:tav>
                                      </p:tavLst>
                                    </p:anim>
                                    <p:anim calcmode="lin" valueType="num">
                                      <p:cBhvr>
                                        <p:cTn id="37" dur="1000" fill="hold"/>
                                        <p:tgtEl>
                                          <p:spTgt spid="13"/>
                                        </p:tgtEl>
                                        <p:attrNameLst>
                                          <p:attrName>ppt_h</p:attrName>
                                        </p:attrNameLst>
                                      </p:cBhvr>
                                      <p:tavLst>
                                        <p:tav tm="0">
                                          <p:val>
                                            <p:strVal val="#ppt_h"/>
                                          </p:val>
                                        </p:tav>
                                        <p:tav tm="100000">
                                          <p:val>
                                            <p:strVal val="#ppt_h"/>
                                          </p:val>
                                        </p:tav>
                                      </p:tavLst>
                                    </p:anim>
                                    <p:animEffect transition="in" filter="fade">
                                      <p:cBhvr>
                                        <p:cTn id="38"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P spid="13" grpId="0"/>
      <p:bldP spid="9"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259632" y="330636"/>
            <a:ext cx="6552728" cy="50058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5.</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编译下载</a:t>
            </a:r>
          </a:p>
        </p:txBody>
      </p:sp>
      <p:sp>
        <p:nvSpPr>
          <p:cNvPr id="7" name="矩形 6"/>
          <p:cNvSpPr>
            <a:spLocks noChangeArrowheads="1"/>
          </p:cNvSpPr>
          <p:nvPr/>
        </p:nvSpPr>
        <p:spPr bwMode="auto">
          <a:xfrm>
            <a:off x="1187624" y="903230"/>
            <a:ext cx="7717730" cy="35209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启动全程编译</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Processing→Start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Compilation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2</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Tools→SignalTap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 Analyzer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，打开</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，用</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USB-Blaster</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连接</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JTAG</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口，设定通信模式。打开编程窗口准备下载</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SOF</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文件。也可利用</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窗口，单击右侧</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Setup</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按钮，确定编程器模式，然后单击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Scan Chain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，对开发板扫描，如果出现</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FPGA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的型号名，表明</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JTAG</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通信正常，可以进行下载，按“</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”按钮选择</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SOF</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文件，再单击左侧下载标号，下载成功后，设置控制信号（</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EN=1</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），使计数器和逻辑分析仪工作。</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9"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2126" b="40886"/>
          <a:stretch/>
        </p:blipFill>
        <p:spPr bwMode="auto">
          <a:xfrm>
            <a:off x="1979712" y="4581128"/>
            <a:ext cx="6264696" cy="15427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矩形 13"/>
          <p:cNvSpPr/>
          <p:nvPr/>
        </p:nvSpPr>
        <p:spPr>
          <a:xfrm>
            <a:off x="7667944" y="5286682"/>
            <a:ext cx="50400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5" name="矩形 14"/>
          <p:cNvSpPr/>
          <p:nvPr/>
        </p:nvSpPr>
        <p:spPr>
          <a:xfrm>
            <a:off x="7668344" y="5475842"/>
            <a:ext cx="504000" cy="180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6" name="矩形 15"/>
          <p:cNvSpPr/>
          <p:nvPr/>
        </p:nvSpPr>
        <p:spPr>
          <a:xfrm>
            <a:off x="8028384" y="5697091"/>
            <a:ext cx="144000" cy="14400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56</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432627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9"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dissolve">
                                      <p:cBhvr>
                                        <p:cTn id="19" dur="500"/>
                                        <p:tgtEl>
                                          <p:spTgt spid="7">
                                            <p:txEl>
                                              <p:pRg st="1" end="1"/>
                                            </p:txEl>
                                          </p:spTgt>
                                        </p:tgtEl>
                                      </p:cBhvr>
                                    </p:animEffect>
                                  </p:childTnLst>
                                </p:cTn>
                              </p:par>
                            </p:childTnLst>
                          </p:cTn>
                        </p:par>
                        <p:par>
                          <p:cTn id="20" fill="hold">
                            <p:stCondLst>
                              <p:cond delay="500"/>
                            </p:stCondLst>
                            <p:childTnLst>
                              <p:par>
                                <p:cTn id="21" presetID="10" presetClass="entr" presetSubtype="0" fill="hold" nodeType="afterEffect">
                                  <p:stCondLst>
                                    <p:cond delay="0"/>
                                  </p:stCondLst>
                                  <p:childTnLst>
                                    <p:set>
                                      <p:cBhvr>
                                        <p:cTn id="22" dur="1" fill="hold">
                                          <p:stCondLst>
                                            <p:cond delay="0"/>
                                          </p:stCondLst>
                                        </p:cTn>
                                        <p:tgtEl>
                                          <p:spTgt spid="9"/>
                                        </p:tgtEl>
                                        <p:attrNameLst>
                                          <p:attrName>style.visibility</p:attrName>
                                        </p:attrNameLst>
                                      </p:cBhvr>
                                      <p:to>
                                        <p:strVal val="visible"/>
                                      </p:to>
                                    </p:set>
                                    <p:animEffect transition="in" filter="fade">
                                      <p:cBhvr>
                                        <p:cTn id="23" dur="500"/>
                                        <p:tgtEl>
                                          <p:spTgt spid="9"/>
                                        </p:tgtEl>
                                      </p:cBhvr>
                                    </p:animEffect>
                                  </p:childTnLst>
                                </p:cTn>
                              </p:par>
                            </p:childTnLst>
                          </p:cTn>
                        </p:par>
                      </p:childTnLst>
                    </p:cTn>
                  </p:par>
                  <p:par>
                    <p:cTn id="24" fill="hold">
                      <p:stCondLst>
                        <p:cond delay="indefinite"/>
                      </p:stCondLst>
                      <p:childTnLst>
                        <p:par>
                          <p:cTn id="25" fill="hold">
                            <p:stCondLst>
                              <p:cond delay="0"/>
                            </p:stCondLst>
                            <p:childTnLst>
                              <p:par>
                                <p:cTn id="26" presetID="21" presetClass="entr" presetSubtype="1" fill="hold" grpId="0" nodeType="clickEffect">
                                  <p:stCondLst>
                                    <p:cond delay="0"/>
                                  </p:stCondLst>
                                  <p:childTnLst>
                                    <p:set>
                                      <p:cBhvr>
                                        <p:cTn id="27" dur="1" fill="hold">
                                          <p:stCondLst>
                                            <p:cond delay="0"/>
                                          </p:stCondLst>
                                        </p:cTn>
                                        <p:tgtEl>
                                          <p:spTgt spid="14"/>
                                        </p:tgtEl>
                                        <p:attrNameLst>
                                          <p:attrName>style.visibility</p:attrName>
                                        </p:attrNameLst>
                                      </p:cBhvr>
                                      <p:to>
                                        <p:strVal val="visible"/>
                                      </p:to>
                                    </p:set>
                                    <p:animEffect transition="in" filter="wheel(1)">
                                      <p:cBhvr>
                                        <p:cTn id="28" dur="1500"/>
                                        <p:tgtEl>
                                          <p:spTgt spid="14"/>
                                        </p:tgtEl>
                                      </p:cBhvr>
                                    </p:animEffect>
                                  </p:childTnLst>
                                </p:cTn>
                              </p:par>
                            </p:childTnLst>
                          </p:cTn>
                        </p:par>
                      </p:childTnLst>
                    </p:cTn>
                  </p:par>
                  <p:par>
                    <p:cTn id="29" fill="hold">
                      <p:stCondLst>
                        <p:cond delay="indefinite"/>
                      </p:stCondLst>
                      <p:childTnLst>
                        <p:par>
                          <p:cTn id="30" fill="hold">
                            <p:stCondLst>
                              <p:cond delay="0"/>
                            </p:stCondLst>
                            <p:childTnLst>
                              <p:par>
                                <p:cTn id="31" presetID="21" presetClass="entr" presetSubtype="1" fill="hold" grpId="0" nodeType="clickEffect">
                                  <p:stCondLst>
                                    <p:cond delay="0"/>
                                  </p:stCondLst>
                                  <p:childTnLst>
                                    <p:set>
                                      <p:cBhvr>
                                        <p:cTn id="32" dur="1" fill="hold">
                                          <p:stCondLst>
                                            <p:cond delay="0"/>
                                          </p:stCondLst>
                                        </p:cTn>
                                        <p:tgtEl>
                                          <p:spTgt spid="15"/>
                                        </p:tgtEl>
                                        <p:attrNameLst>
                                          <p:attrName>style.visibility</p:attrName>
                                        </p:attrNameLst>
                                      </p:cBhvr>
                                      <p:to>
                                        <p:strVal val="visible"/>
                                      </p:to>
                                    </p:set>
                                    <p:animEffect transition="in" filter="wheel(1)">
                                      <p:cBhvr>
                                        <p:cTn id="33" dur="1500"/>
                                        <p:tgtEl>
                                          <p:spTgt spid="15"/>
                                        </p:tgtEl>
                                      </p:cBhvr>
                                    </p:animEffect>
                                  </p:childTnLst>
                                </p:cTn>
                              </p:par>
                            </p:childTnLst>
                          </p:cTn>
                        </p:par>
                      </p:childTnLst>
                    </p:cTn>
                  </p:par>
                  <p:par>
                    <p:cTn id="34" fill="hold">
                      <p:stCondLst>
                        <p:cond delay="indefinite"/>
                      </p:stCondLst>
                      <p:childTnLst>
                        <p:par>
                          <p:cTn id="35" fill="hold">
                            <p:stCondLst>
                              <p:cond delay="0"/>
                            </p:stCondLst>
                            <p:childTnLst>
                              <p:par>
                                <p:cTn id="36" presetID="21" presetClass="entr" presetSubtype="1" fill="hold" grpId="0" nodeType="clickEffect">
                                  <p:stCondLst>
                                    <p:cond delay="0"/>
                                  </p:stCondLst>
                                  <p:childTnLst>
                                    <p:set>
                                      <p:cBhvr>
                                        <p:cTn id="37" dur="1" fill="hold">
                                          <p:stCondLst>
                                            <p:cond delay="0"/>
                                          </p:stCondLst>
                                        </p:cTn>
                                        <p:tgtEl>
                                          <p:spTgt spid="16"/>
                                        </p:tgtEl>
                                        <p:attrNameLst>
                                          <p:attrName>style.visibility</p:attrName>
                                        </p:attrNameLst>
                                      </p:cBhvr>
                                      <p:to>
                                        <p:strVal val="visible"/>
                                      </p:to>
                                    </p:set>
                                    <p:animEffect transition="in" filter="wheel(1)">
                                      <p:cBhvr>
                                        <p:cTn id="38"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4" grpId="0" animBg="1"/>
      <p:bldP spid="15" grpId="0" animBg="1"/>
      <p:bldP spid="16" grpId="0" animBg="1"/>
    </p:bldLst>
  </p:timing>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259632" y="666339"/>
            <a:ext cx="6552728" cy="532453"/>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6.</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启动</a:t>
            </a:r>
            <a:r>
              <a:rPr kumimoji="0" lang="en-US" altLang="zh-CN" sz="26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SignalTap</a:t>
            </a: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 II</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进行采样与分析</a:t>
            </a:r>
          </a:p>
        </p:txBody>
      </p:sp>
      <p:sp>
        <p:nvSpPr>
          <p:cNvPr id="7" name="矩形 6"/>
          <p:cNvSpPr>
            <a:spLocks noChangeArrowheads="1"/>
          </p:cNvSpPr>
          <p:nvPr/>
        </p:nvSpPr>
        <p:spPr bwMode="auto">
          <a:xfrm>
            <a:off x="1187624" y="1470890"/>
            <a:ext cx="7717730" cy="1954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单击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Instance</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名</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CNTS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，再单击</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Processing </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菜单的</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Autorun</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Analysis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，启动</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连续采样。单击左下角</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Data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标签。按键</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3</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对应的</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EN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为高电平，作为</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的采样触发信号，这时能在</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数据窗口通过</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JTAG</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口观察到来自开发板</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FPGA</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内部的实时信号，可与仿真数据进行对比。</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9"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2126" t="56355" b="13295"/>
          <a:stretch/>
        </p:blipFill>
        <p:spPr bwMode="auto">
          <a:xfrm>
            <a:off x="1043608" y="3780636"/>
            <a:ext cx="8039718" cy="101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57</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756280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dissolve">
                                      <p:cBhvr>
                                        <p:cTn id="14" dur="500"/>
                                        <p:tgtEl>
                                          <p:spTgt spid="7"/>
                                        </p:tgtEl>
                                      </p:cBhvr>
                                    </p:animEffect>
                                  </p:childTnLst>
                                </p:cTn>
                              </p:par>
                            </p:childTnLst>
                          </p:cTn>
                        </p:par>
                        <p:par>
                          <p:cTn id="15" fill="hold">
                            <p:stCondLst>
                              <p:cond delay="500"/>
                            </p:stCondLst>
                            <p:childTnLst>
                              <p:par>
                                <p:cTn id="16" presetID="10"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pic>
        <p:nvPicPr>
          <p:cNvPr id="9"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l="2126" t="56355" b="13295"/>
          <a:stretch/>
        </p:blipFill>
        <p:spPr bwMode="auto">
          <a:xfrm>
            <a:off x="1043608" y="3780636"/>
            <a:ext cx="8039718" cy="10165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3"/>
          <p:cNvSpPr>
            <a:spLocks noChangeArrowheads="1"/>
          </p:cNvSpPr>
          <p:nvPr/>
        </p:nvSpPr>
        <p:spPr bwMode="auto">
          <a:xfrm>
            <a:off x="1259632" y="666339"/>
            <a:ext cx="6552728" cy="532453"/>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6.</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启动</a:t>
            </a:r>
            <a:r>
              <a:rPr kumimoji="0" lang="en-US" altLang="zh-CN" sz="26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SignalTap</a:t>
            </a: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 II</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进行采样与分析</a:t>
            </a:r>
          </a:p>
        </p:txBody>
      </p:sp>
      <p:sp>
        <p:nvSpPr>
          <p:cNvPr id="7" name="矩形 6"/>
          <p:cNvSpPr>
            <a:spLocks noChangeArrowheads="1"/>
          </p:cNvSpPr>
          <p:nvPr/>
        </p:nvSpPr>
        <p:spPr bwMode="auto">
          <a:xfrm>
            <a:off x="1187624" y="1470890"/>
            <a:ext cx="7717730" cy="17358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12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单击总线名左侧“</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”，可展开总线信号。</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右击总线信号名，在弹出菜单中选择总线显示模式</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Bus Display Format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为</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Unsigned Line Chart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，可形成类似模拟波形的数字信号波形（如</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DOUT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，获得了锯齿波）。</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pic>
        <p:nvPicPr>
          <p:cNvPr id="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b="13689"/>
          <a:stretch/>
        </p:blipFill>
        <p:spPr bwMode="auto">
          <a:xfrm>
            <a:off x="971600" y="3573016"/>
            <a:ext cx="7635797" cy="23762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矩形 9"/>
          <p:cNvSpPr/>
          <p:nvPr/>
        </p:nvSpPr>
        <p:spPr>
          <a:xfrm>
            <a:off x="1584000" y="4581128"/>
            <a:ext cx="144016" cy="1800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1" name="矩形 10"/>
          <p:cNvSpPr/>
          <p:nvPr/>
        </p:nvSpPr>
        <p:spPr>
          <a:xfrm flipV="1">
            <a:off x="2195736" y="4293096"/>
            <a:ext cx="6382171" cy="36004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sp>
        <p:nvSpPr>
          <p:cNvPr id="12"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58</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9556465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nodeType="after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dissolve">
                                      <p:cBhvr>
                                        <p:cTn id="7" dur="500"/>
                                        <p:tgtEl>
                                          <p:spTgt spid="7">
                                            <p:txEl>
                                              <p:pRg st="0" end="0"/>
                                            </p:txEl>
                                          </p:spTgt>
                                        </p:tgtEl>
                                      </p:cBhvr>
                                    </p:animEffect>
                                  </p:childTnLst>
                                </p:cTn>
                              </p:par>
                            </p:childTnLst>
                          </p:cTn>
                        </p:par>
                        <p:par>
                          <p:cTn id="8" fill="hold">
                            <p:stCondLst>
                              <p:cond delay="500"/>
                            </p:stCondLst>
                            <p:childTnLst>
                              <p:par>
                                <p:cTn id="9" presetID="21"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heel(1)">
                                      <p:cBhvr>
                                        <p:cTn id="11" dur="1500"/>
                                        <p:tgtEl>
                                          <p:spTgt spid="10"/>
                                        </p:tgtEl>
                                      </p:cBhvr>
                                    </p:animEffect>
                                  </p:childTnLst>
                                </p:cTn>
                              </p:par>
                            </p:childTnLst>
                          </p:cTn>
                        </p:par>
                        <p:par>
                          <p:cTn id="12" fill="hold">
                            <p:stCondLst>
                              <p:cond delay="2000"/>
                            </p:stCondLst>
                            <p:childTnLst>
                              <p:par>
                                <p:cTn id="13" presetID="10" presetClass="exit" presetSubtype="0" fill="hold" grpId="1" nodeType="afterEffect">
                                  <p:stCondLst>
                                    <p:cond delay="0"/>
                                  </p:stCondLst>
                                  <p:childTnLst>
                                    <p:animEffect transition="out" filter="fade">
                                      <p:cBhvr>
                                        <p:cTn id="14" dur="500"/>
                                        <p:tgtEl>
                                          <p:spTgt spid="10"/>
                                        </p:tgtEl>
                                      </p:cBhvr>
                                    </p:animEffect>
                                    <p:set>
                                      <p:cBhvr>
                                        <p:cTn id="15" dur="1" fill="hold">
                                          <p:stCondLst>
                                            <p:cond delay="499"/>
                                          </p:stCondLst>
                                        </p:cTn>
                                        <p:tgtEl>
                                          <p:spTgt spid="10"/>
                                        </p:tgtEl>
                                        <p:attrNameLst>
                                          <p:attrName>style.visibility</p:attrName>
                                        </p:attrNameLst>
                                      </p:cBhvr>
                                      <p:to>
                                        <p:strVal val="hidden"/>
                                      </p:to>
                                    </p:set>
                                  </p:childTnLst>
                                </p:cTn>
                              </p:par>
                              <p:par>
                                <p:cTn id="16" presetID="10" presetClass="exit" presetSubtype="0" fill="hold" nodeType="withEffect">
                                  <p:stCondLst>
                                    <p:cond delay="0"/>
                                  </p:stCondLst>
                                  <p:childTnLst>
                                    <p:animEffect transition="out" filter="fade">
                                      <p:cBhvr>
                                        <p:cTn id="17" dur="500"/>
                                        <p:tgtEl>
                                          <p:spTgt spid="9"/>
                                        </p:tgtEl>
                                      </p:cBhvr>
                                    </p:animEffect>
                                    <p:set>
                                      <p:cBhvr>
                                        <p:cTn id="18" dur="1" fill="hold">
                                          <p:stCondLst>
                                            <p:cond delay="499"/>
                                          </p:stCondLst>
                                        </p:cTn>
                                        <p:tgtEl>
                                          <p:spTgt spid="9"/>
                                        </p:tgtEl>
                                        <p:attrNameLst>
                                          <p:attrName>style.visibility</p:attrName>
                                        </p:attrNameLst>
                                      </p:cBhvr>
                                      <p:to>
                                        <p:strVal val="hidden"/>
                                      </p:to>
                                    </p:set>
                                  </p:childTnLst>
                                </p:cTn>
                              </p:par>
                            </p:childTnLst>
                          </p:cTn>
                        </p:par>
                        <p:par>
                          <p:cTn id="19" fill="hold">
                            <p:stCondLst>
                              <p:cond delay="2500"/>
                            </p:stCondLst>
                            <p:childTnLst>
                              <p:par>
                                <p:cTn id="20" presetID="10" presetClass="entr" presetSubtype="0" fill="hold" nodeType="after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7">
                                            <p:txEl>
                                              <p:pRg st="1" end="1"/>
                                            </p:txEl>
                                          </p:spTgt>
                                        </p:tgtEl>
                                        <p:attrNameLst>
                                          <p:attrName>style.visibility</p:attrName>
                                        </p:attrNameLst>
                                      </p:cBhvr>
                                      <p:to>
                                        <p:strVal val="visible"/>
                                      </p:to>
                                    </p:set>
                                    <p:animEffect transition="in" filter="dissolve">
                                      <p:cBhvr>
                                        <p:cTn id="27" dur="500"/>
                                        <p:tgtEl>
                                          <p:spTgt spid="7">
                                            <p:txEl>
                                              <p:pRg st="1" end="1"/>
                                            </p:txEl>
                                          </p:spTgt>
                                        </p:tgtEl>
                                      </p:cBhvr>
                                    </p:animEffect>
                                  </p:childTnLst>
                                </p:cTn>
                              </p:par>
                            </p:childTnLst>
                          </p:cTn>
                        </p:par>
                        <p:par>
                          <p:cTn id="28" fill="hold">
                            <p:stCondLst>
                              <p:cond delay="500"/>
                            </p:stCondLst>
                            <p:childTnLst>
                              <p:par>
                                <p:cTn id="29" presetID="21" presetClass="entr" presetSubtype="1" fill="hold" grpId="0" nodeType="afterEffect">
                                  <p:stCondLst>
                                    <p:cond delay="0"/>
                                  </p:stCondLst>
                                  <p:childTnLst>
                                    <p:set>
                                      <p:cBhvr>
                                        <p:cTn id="30" dur="1" fill="hold">
                                          <p:stCondLst>
                                            <p:cond delay="0"/>
                                          </p:stCondLst>
                                        </p:cTn>
                                        <p:tgtEl>
                                          <p:spTgt spid="11"/>
                                        </p:tgtEl>
                                        <p:attrNameLst>
                                          <p:attrName>style.visibility</p:attrName>
                                        </p:attrNameLst>
                                      </p:cBhvr>
                                      <p:to>
                                        <p:strVal val="visible"/>
                                      </p:to>
                                    </p:set>
                                    <p:animEffect transition="in" filter="wheel(1)">
                                      <p:cBhvr>
                                        <p:cTn id="31" dur="1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0" grpId="1" animBg="1"/>
      <p:bldP spid="11" grpId="0" animBg="1"/>
    </p:bldLst>
  </p:timing>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矩形 7"/>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5" name="Rectangle 3"/>
          <p:cNvSpPr>
            <a:spLocks noChangeArrowheads="1"/>
          </p:cNvSpPr>
          <p:nvPr/>
        </p:nvSpPr>
        <p:spPr bwMode="auto">
          <a:xfrm>
            <a:off x="1259632" y="188640"/>
            <a:ext cx="6552728" cy="496546"/>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采样时钟</a:t>
            </a:r>
          </a:p>
        </p:txBody>
      </p:sp>
      <p:sp>
        <p:nvSpPr>
          <p:cNvPr id="7" name="矩形 6"/>
          <p:cNvSpPr>
            <a:spLocks noChangeArrowheads="1"/>
          </p:cNvSpPr>
          <p:nvPr/>
        </p:nvSpPr>
        <p:spPr bwMode="auto">
          <a:xfrm>
            <a:off x="1187624" y="692696"/>
            <a:ext cx="7717730" cy="12865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本例中</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的采样时钟选用了被测电路的工作时钟。</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实际应用中，大多使用独立采样时钟，能采集到被测系统中的慢速信号，或与工作时钟相关的信号</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包括干扰信号</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9" name="Rectangle 3"/>
          <p:cNvSpPr>
            <a:spLocks noChangeArrowheads="1"/>
          </p:cNvSpPr>
          <p:nvPr/>
        </p:nvSpPr>
        <p:spPr bwMode="auto">
          <a:xfrm>
            <a:off x="1187625" y="3000845"/>
            <a:ext cx="7717730" cy="430887"/>
          </a:xfrm>
          <a:prstGeom prst="rect">
            <a:avLst/>
          </a:prstGeom>
          <a:ln>
            <a:noFill/>
          </a:ln>
        </p:spPr>
        <p:style>
          <a:lnRef idx="1">
            <a:schemeClr val="accent1"/>
          </a:lnRef>
          <a:fillRef idx="2">
            <a:schemeClr val="accent1"/>
          </a:fillRef>
          <a:effectRef idx="1">
            <a:schemeClr val="accent1"/>
          </a:effectRef>
          <a:fontRef idx="minor">
            <a:schemeClr val="dk1"/>
          </a:fontRef>
        </p:style>
        <p:txBody>
          <a:bodyPr wrap="square" anchor="ctr">
            <a:sp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0" fontAlgn="base" latinLnBrk="0" hangingPunct="0">
              <a:lnSpc>
                <a:spcPct val="110000"/>
              </a:lnSpc>
              <a:spcBef>
                <a:spcPct val="0"/>
              </a:spcBef>
              <a:spcAft>
                <a:spcPct val="0"/>
              </a:spcAft>
              <a:buClrTx/>
              <a:buSzTx/>
              <a:buFontTx/>
              <a:buNone/>
              <a:tabLst/>
              <a:defRPr/>
            </a:pP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input CLK0   /* synthesis </a:t>
            </a:r>
            <a:r>
              <a:rPr kumimoji="1" lang="en-US" altLang="zh-CN" sz="2000" b="1" i="0" u="none" strike="noStrike" kern="1200" cap="none" spc="0" normalizeH="0" baseline="0" noProof="0" dirty="0" err="1">
                <a:ln>
                  <a:noFill/>
                </a:ln>
                <a:solidFill>
                  <a:srgbClr val="000000"/>
                </a:solidFill>
                <a:effectLst/>
                <a:uLnTx/>
                <a:uFillTx/>
                <a:latin typeface="Times New Roman" pitchFamily="18" charset="0"/>
                <a:ea typeface="宋体" panose="02010600030101010101" pitchFamily="2" charset="-122"/>
                <a:cs typeface="Times New Roman" pitchFamily="18" charset="0"/>
              </a:rPr>
              <a:t>chip_pin</a:t>
            </a:r>
            <a:r>
              <a:rPr kumimoji="1" lang="en-US" altLang="zh-CN" sz="2000" b="1" i="0" u="none" strike="noStrike" kern="1200" cap="none" spc="0" normalizeH="0" baseline="0" noProof="0" dirty="0">
                <a:ln>
                  <a:noFill/>
                </a:ln>
                <a:solidFill>
                  <a:srgbClr val="000000"/>
                </a:solidFill>
                <a:effectLst/>
                <a:uLnTx/>
                <a:uFillTx/>
                <a:latin typeface="Times New Roman" pitchFamily="18" charset="0"/>
                <a:ea typeface="宋体" panose="02010600030101010101" pitchFamily="2" charset="-122"/>
                <a:cs typeface="Times New Roman" pitchFamily="18" charset="0"/>
              </a:rPr>
              <a:t>='</a:t>
            </a:r>
            <a:r>
              <a:rPr kumimoji="1" lang="en-US" altLang="zh-CN" sz="2000" b="1" i="0" u="none" strike="noStrike" kern="1200" cap="none" spc="0" normalizeH="0" baseline="0" noProof="0">
                <a:ln>
                  <a:noFill/>
                </a:ln>
                <a:solidFill>
                  <a:srgbClr val="000000"/>
                </a:solidFill>
                <a:effectLst/>
                <a:uLnTx/>
                <a:uFillTx/>
                <a:latin typeface="Times New Roman" pitchFamily="18" charset="0"/>
                <a:ea typeface="宋体" panose="02010600030101010101" pitchFamily="2" charset="-122"/>
                <a:cs typeface="Times New Roman" pitchFamily="18" charset="0"/>
              </a:rPr>
              <a:t>'G21''*/; </a:t>
            </a:r>
            <a:r>
              <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a:t>
            </a:r>
            <a:r>
              <a:rPr kumimoji="1" lang="zh-CN" altLang="en-US"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rPr>
              <a:t>逻辑分析仪采样时钟</a:t>
            </a:r>
            <a:endParaRPr kumimoji="1" lang="en-US" altLang="zh-CN" sz="2000" b="1" i="0" u="none" strike="noStrike" kern="1200" cap="none" spc="0" normalizeH="0" baseline="0" noProof="0" dirty="0">
              <a:ln>
                <a:noFill/>
              </a:ln>
              <a:solidFill>
                <a:srgbClr val="F79646">
                  <a:lumMod val="50000"/>
                </a:srgbClr>
              </a:solidFill>
              <a:effectLst/>
              <a:uLnTx/>
              <a:uFillTx/>
              <a:latin typeface="Times New Roman" pitchFamily="18" charset="0"/>
              <a:ea typeface="宋体" panose="02010600030101010101" pitchFamily="2" charset="-122"/>
              <a:cs typeface="Times New Roman" pitchFamily="18" charset="0"/>
            </a:endParaRPr>
          </a:p>
        </p:txBody>
      </p:sp>
      <p:sp>
        <p:nvSpPr>
          <p:cNvPr id="13" name="矩形 12"/>
          <p:cNvSpPr>
            <a:spLocks noChangeArrowheads="1"/>
          </p:cNvSpPr>
          <p:nvPr/>
        </p:nvSpPr>
        <p:spPr bwMode="auto">
          <a:xfrm>
            <a:off x="1187624" y="2060848"/>
            <a:ext cx="7848872" cy="91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marR="0" lvl="0" indent="0" algn="l" defTabSz="914400" rtl="0" eaLnBrk="1" fontAlgn="base" latinLnBrk="0" hangingPunct="1">
              <a:lnSpc>
                <a:spcPct val="110000"/>
              </a:lnSpc>
              <a:spcBef>
                <a:spcPts val="0"/>
              </a:spcBef>
              <a:spcAft>
                <a:spcPts val="600"/>
              </a:spcAft>
              <a:buClr>
                <a:prstClr val="black"/>
              </a:buClr>
              <a:buSzTx/>
              <a:buFont typeface="Arial" charset="0"/>
              <a:buNone/>
              <a:tabLst/>
              <a:defRPr/>
            </a:pP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提供独立采样时钟的方法：</a:t>
            </a:r>
            <a:endPar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如果顶层用文本输入</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在顶层模块中增加一个时钟输入端口：</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4" name="矩形 13"/>
          <p:cNvSpPr>
            <a:spLocks noChangeArrowheads="1"/>
          </p:cNvSpPr>
          <p:nvPr/>
        </p:nvSpPr>
        <p:spPr bwMode="auto">
          <a:xfrm>
            <a:off x="1174750" y="3575748"/>
            <a:ext cx="7717730" cy="1523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540000" marR="0" lvl="0" indent="-288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是为逻辑分析仪准备的时钟输入口，本身</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在计数器逻辑中没有任何连接或功能定义</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10000"/>
              </a:lnSpc>
              <a:spcBef>
                <a:spcPts val="0"/>
              </a:spcBef>
              <a:spcAft>
                <a:spcPts val="600"/>
              </a:spcAft>
              <a:buClr>
                <a:prstClr val="black"/>
              </a:buClr>
              <a:buSzTx/>
              <a:buFont typeface="Arial" panose="020B0604020202020204" pitchFamily="34" charset="0"/>
              <a:buChar char="•"/>
              <a:tabLst/>
              <a:defRPr/>
            </a:pP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CLK0</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不一定来自外部时钟，也可来自</a:t>
            </a:r>
            <a:r>
              <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FPGA</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内部逻辑或内部锁相环，但必须</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与</a:t>
            </a:r>
            <a:r>
              <a:rPr kumimoji="0" lang="en-US" altLang="zh-CN"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CLK</a:t>
            </a:r>
            <a:r>
              <a:rPr kumimoji="0" lang="zh-CN" altLang="en-US" sz="2000" b="1" i="0" u="none" strike="noStrike" kern="1200" cap="none" spc="0" normalizeH="0" baseline="0" noProof="0" dirty="0">
                <a:ln>
                  <a:noFill/>
                </a:ln>
                <a:solidFill>
                  <a:srgbClr val="FF0000"/>
                </a:solidFill>
                <a:effectLst/>
                <a:uLnTx/>
                <a:uFillTx/>
                <a:latin typeface="Times New Roman" pitchFamily="18" charset="0"/>
                <a:ea typeface="宋体" pitchFamily="2" charset="-122"/>
                <a:cs typeface="Times New Roman" pitchFamily="18" charset="0"/>
              </a:rPr>
              <a:t>没有任何相关性</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2" name="矩形 1"/>
          <p:cNvSpPr/>
          <p:nvPr/>
        </p:nvSpPr>
        <p:spPr>
          <a:xfrm>
            <a:off x="1043608" y="5084086"/>
            <a:ext cx="7848872" cy="1581972"/>
          </a:xfrm>
          <a:prstGeom prst="rect">
            <a:avLst/>
          </a:prstGeom>
        </p:spPr>
        <p:txBody>
          <a:bodyPr wrap="square">
            <a:spAutoFit/>
          </a:bodyPr>
          <a:lstStyle/>
          <a:p>
            <a:pPr marL="594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如果顶层用原理图，可在原理图编辑窗口增加一个</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input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端口</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，由外部提供独立时钟，设计时不必与其他任何电路连接，工程编译后可在</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参数设置窗找到此</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CLK0</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，并设为采样时钟。</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10"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59</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1468034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dissolve">
                                      <p:cBhvr>
                                        <p:cTn id="13" dur="500"/>
                                        <p:tgtEl>
                                          <p:spTgt spid="7">
                                            <p:txEl>
                                              <p:pRg st="0" end="0"/>
                                            </p:txEl>
                                          </p:spTgt>
                                        </p:tgtEl>
                                      </p:cBhvr>
                                    </p:animEffect>
                                  </p:childTnLst>
                                </p:cTn>
                              </p:par>
                            </p:childTnLst>
                          </p:cTn>
                        </p:par>
                        <p:par>
                          <p:cTn id="14" fill="hold">
                            <p:stCondLst>
                              <p:cond delay="1500"/>
                            </p:stCondLst>
                            <p:childTnLst>
                              <p:par>
                                <p:cTn id="15" presetID="9" presetClass="entr" presetSubtype="0" fill="hold" nodeType="after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1000"/>
                                        <p:tgtEl>
                                          <p:spTgt spid="13">
                                            <p:txEl>
                                              <p:pRg st="0" end="0"/>
                                            </p:txEl>
                                          </p:spTgt>
                                        </p:tgtEl>
                                      </p:cBhvr>
                                    </p:animEffect>
                                    <p:anim calcmode="lin" valueType="num">
                                      <p:cBhvr>
                                        <p:cTn id="23" dur="1000" fill="hold"/>
                                        <p:tgtEl>
                                          <p:spTgt spid="13">
                                            <p:txEl>
                                              <p:pRg st="0" end="0"/>
                                            </p:txEl>
                                          </p:spTgt>
                                        </p:tgtEl>
                                        <p:attrNameLst>
                                          <p:attrName>ppt_x</p:attrName>
                                        </p:attrNameLst>
                                      </p:cBhvr>
                                      <p:tavLst>
                                        <p:tav tm="0">
                                          <p:val>
                                            <p:strVal val="#ppt_x"/>
                                          </p:val>
                                        </p:tav>
                                        <p:tav tm="100000">
                                          <p:val>
                                            <p:strVal val="#ppt_x"/>
                                          </p:val>
                                        </p:tav>
                                      </p:tavLst>
                                    </p:anim>
                                    <p:anim calcmode="lin" valueType="num">
                                      <p:cBhvr>
                                        <p:cTn id="24" dur="1000" fill="hold"/>
                                        <p:tgtEl>
                                          <p:spTgt spid="1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9" presetClass="entr" presetSubtype="0" fill="hold" nodeType="clickEffect">
                                  <p:stCondLst>
                                    <p:cond delay="0"/>
                                  </p:stCondLst>
                                  <p:childTnLst>
                                    <p:set>
                                      <p:cBhvr>
                                        <p:cTn id="28" dur="1" fill="hold">
                                          <p:stCondLst>
                                            <p:cond delay="0"/>
                                          </p:stCondLst>
                                        </p:cTn>
                                        <p:tgtEl>
                                          <p:spTgt spid="13">
                                            <p:txEl>
                                              <p:pRg st="1" end="1"/>
                                            </p:txEl>
                                          </p:spTgt>
                                        </p:tgtEl>
                                        <p:attrNameLst>
                                          <p:attrName>style.visibility</p:attrName>
                                        </p:attrNameLst>
                                      </p:cBhvr>
                                      <p:to>
                                        <p:strVal val="visible"/>
                                      </p:to>
                                    </p:set>
                                    <p:animEffect transition="in" filter="dissolve">
                                      <p:cBhvr>
                                        <p:cTn id="29" dur="500"/>
                                        <p:tgtEl>
                                          <p:spTgt spid="13">
                                            <p:txEl>
                                              <p:pRg st="1" end="1"/>
                                            </p:txEl>
                                          </p:spTgt>
                                        </p:tgtEl>
                                      </p:cBhvr>
                                    </p:animEffect>
                                  </p:childTnLst>
                                </p:cTn>
                              </p:par>
                            </p:childTnLst>
                          </p:cTn>
                        </p:par>
                        <p:par>
                          <p:cTn id="30" fill="hold">
                            <p:stCondLst>
                              <p:cond delay="500"/>
                            </p:stCondLst>
                            <p:childTnLst>
                              <p:par>
                                <p:cTn id="31" presetID="10" presetClass="entr" presetSubtype="0" fill="hold" grpId="0" nodeType="afterEffect">
                                  <p:stCondLst>
                                    <p:cond delay="0"/>
                                  </p:stCondLst>
                                  <p:childTnLst>
                                    <p:set>
                                      <p:cBhvr>
                                        <p:cTn id="32" dur="1" fill="hold">
                                          <p:stCondLst>
                                            <p:cond delay="0"/>
                                          </p:stCondLst>
                                        </p:cTn>
                                        <p:tgtEl>
                                          <p:spTgt spid="9"/>
                                        </p:tgtEl>
                                        <p:attrNameLst>
                                          <p:attrName>style.visibility</p:attrName>
                                        </p:attrNameLst>
                                      </p:cBhvr>
                                      <p:to>
                                        <p:strVal val="visible"/>
                                      </p:to>
                                    </p:set>
                                    <p:animEffect transition="in" filter="fade">
                                      <p:cBhvr>
                                        <p:cTn id="33" dur="500"/>
                                        <p:tgtEl>
                                          <p:spTgt spid="9"/>
                                        </p:tgtEl>
                                      </p:cBhvr>
                                    </p:animEffect>
                                  </p:childTnLst>
                                </p:cTn>
                              </p:par>
                            </p:childTnLst>
                          </p:cTn>
                        </p:par>
                        <p:par>
                          <p:cTn id="34" fill="hold">
                            <p:stCondLst>
                              <p:cond delay="1000"/>
                            </p:stCondLst>
                            <p:childTnLst>
                              <p:par>
                                <p:cTn id="35" presetID="9" presetClass="entr" presetSubtype="0" fill="hold" nodeType="afterEffect">
                                  <p:stCondLst>
                                    <p:cond delay="0"/>
                                  </p:stCondLst>
                                  <p:childTnLst>
                                    <p:set>
                                      <p:cBhvr>
                                        <p:cTn id="36" dur="1" fill="hold">
                                          <p:stCondLst>
                                            <p:cond delay="0"/>
                                          </p:stCondLst>
                                        </p:cTn>
                                        <p:tgtEl>
                                          <p:spTgt spid="14">
                                            <p:txEl>
                                              <p:pRg st="0" end="0"/>
                                            </p:txEl>
                                          </p:spTgt>
                                        </p:tgtEl>
                                        <p:attrNameLst>
                                          <p:attrName>style.visibility</p:attrName>
                                        </p:attrNameLst>
                                      </p:cBhvr>
                                      <p:to>
                                        <p:strVal val="visible"/>
                                      </p:to>
                                    </p:set>
                                    <p:animEffect transition="in" filter="dissolve">
                                      <p:cBhvr>
                                        <p:cTn id="37" dur="500"/>
                                        <p:tgtEl>
                                          <p:spTgt spid="14">
                                            <p:txEl>
                                              <p:pRg st="0" end="0"/>
                                            </p:txEl>
                                          </p:spTgt>
                                        </p:tgtEl>
                                      </p:cBhvr>
                                    </p:animEffect>
                                  </p:childTnLst>
                                </p:cTn>
                              </p:par>
                            </p:childTnLst>
                          </p:cTn>
                        </p:par>
                        <p:par>
                          <p:cTn id="38" fill="hold">
                            <p:stCondLst>
                              <p:cond delay="1500"/>
                            </p:stCondLst>
                            <p:childTnLst>
                              <p:par>
                                <p:cTn id="39" presetID="9" presetClass="entr" presetSubtype="0" fill="hold" nodeType="afterEffect">
                                  <p:stCondLst>
                                    <p:cond delay="0"/>
                                  </p:stCondLst>
                                  <p:childTnLst>
                                    <p:set>
                                      <p:cBhvr>
                                        <p:cTn id="40" dur="1" fill="hold">
                                          <p:stCondLst>
                                            <p:cond delay="0"/>
                                          </p:stCondLst>
                                        </p:cTn>
                                        <p:tgtEl>
                                          <p:spTgt spid="14">
                                            <p:txEl>
                                              <p:pRg st="1" end="1"/>
                                            </p:txEl>
                                          </p:spTgt>
                                        </p:tgtEl>
                                        <p:attrNameLst>
                                          <p:attrName>style.visibility</p:attrName>
                                        </p:attrNameLst>
                                      </p:cBhvr>
                                      <p:to>
                                        <p:strVal val="visible"/>
                                      </p:to>
                                    </p:set>
                                    <p:animEffect transition="in" filter="dissolve">
                                      <p:cBhvr>
                                        <p:cTn id="41" dur="500"/>
                                        <p:tgtEl>
                                          <p:spTgt spid="14">
                                            <p:txEl>
                                              <p:pRg st="1" end="1"/>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9" presetClass="entr" presetSubtype="0" fill="hold" nodeType="clickEffect">
                                  <p:stCondLst>
                                    <p:cond delay="0"/>
                                  </p:stCondLst>
                                  <p:childTnLst>
                                    <p:set>
                                      <p:cBhvr>
                                        <p:cTn id="45" dur="1" fill="hold">
                                          <p:stCondLst>
                                            <p:cond delay="0"/>
                                          </p:stCondLst>
                                        </p:cTn>
                                        <p:tgtEl>
                                          <p:spTgt spid="2">
                                            <p:txEl>
                                              <p:pRg st="0" end="0"/>
                                            </p:txEl>
                                          </p:spTgt>
                                        </p:tgtEl>
                                        <p:attrNameLst>
                                          <p:attrName>style.visibility</p:attrName>
                                        </p:attrNameLst>
                                      </p:cBhvr>
                                      <p:to>
                                        <p:strVal val="visible"/>
                                      </p:to>
                                    </p:set>
                                    <p:animEffect transition="in" filter="dissolve">
                                      <p:cBhvr>
                                        <p:cTn id="46"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9"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74750" y="520533"/>
            <a:ext cx="7213674"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§5.1.2 </a:t>
            </a:r>
            <a:r>
              <a:rPr lang="zh-CN" altLang="en-US" sz="3000" b="1" dirty="0">
                <a:solidFill>
                  <a:srgbClr val="000000"/>
                </a:solidFill>
                <a:latin typeface="Times New Roman" pitchFamily="18" charset="0"/>
                <a:cs typeface="Times New Roman" pitchFamily="18" charset="0"/>
              </a:rPr>
              <a:t>含异步复位和时钟使能的</a:t>
            </a:r>
            <a:r>
              <a:rPr lang="en-US" altLang="zh-CN" sz="3000" b="1" dirty="0">
                <a:solidFill>
                  <a:srgbClr val="000000"/>
                </a:solidFill>
                <a:latin typeface="Times New Roman" pitchFamily="18" charset="0"/>
                <a:cs typeface="Times New Roman" pitchFamily="18" charset="0"/>
              </a:rPr>
              <a:t>D</a:t>
            </a:r>
            <a:r>
              <a:rPr lang="zh-CN" altLang="en-US" sz="3000" b="1" dirty="0">
                <a:solidFill>
                  <a:srgbClr val="000000"/>
                </a:solidFill>
                <a:latin typeface="Times New Roman" pitchFamily="18" charset="0"/>
                <a:cs typeface="Times New Roman" pitchFamily="18" charset="0"/>
              </a:rPr>
              <a:t>触发器</a:t>
            </a:r>
          </a:p>
        </p:txBody>
      </p:sp>
      <p:sp>
        <p:nvSpPr>
          <p:cNvPr id="9" name="Rectangle 3"/>
          <p:cNvSpPr>
            <a:spLocks noChangeArrowheads="1"/>
          </p:cNvSpPr>
          <p:nvPr/>
        </p:nvSpPr>
        <p:spPr bwMode="auto">
          <a:xfrm>
            <a:off x="1966839" y="4888049"/>
            <a:ext cx="1957089" cy="1107996"/>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含异步复位和时钟使能的边沿</a:t>
            </a:r>
            <a:r>
              <a:rPr lang="en-US" altLang="zh-CN" sz="2000" b="1">
                <a:latin typeface="Times New Roman" panose="02020603050405020304" pitchFamily="18" charset="0"/>
                <a:cs typeface="Times New Roman" panose="02020603050405020304" pitchFamily="18" charset="0"/>
              </a:rPr>
              <a:t>D</a:t>
            </a:r>
            <a:r>
              <a:rPr lang="zh-CN" altLang="en-US" sz="2000" b="1">
                <a:latin typeface="Times New Roman" panose="02020603050405020304" pitchFamily="18" charset="0"/>
                <a:cs typeface="Times New Roman" panose="02020603050405020304" pitchFamily="18" charset="0"/>
              </a:rPr>
              <a:t>触发器</a:t>
            </a:r>
          </a:p>
        </p:txBody>
      </p:sp>
      <p:sp>
        <p:nvSpPr>
          <p:cNvPr id="10" name="矩形 6"/>
          <p:cNvSpPr>
            <a:spLocks noChangeArrowheads="1"/>
          </p:cNvSpPr>
          <p:nvPr/>
        </p:nvSpPr>
        <p:spPr bwMode="auto">
          <a:xfrm>
            <a:off x="1259633" y="1431665"/>
            <a:ext cx="7560840" cy="322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itchFamily="2" charset="2"/>
              <a:buChar char="Ø"/>
            </a:pPr>
            <a:r>
              <a:rPr lang="zh-CN" altLang="en-US" sz="2200" b="1">
                <a:latin typeface="Times New Roman" pitchFamily="18" charset="0"/>
                <a:cs typeface="Times New Roman" pitchFamily="18" charset="0"/>
              </a:rPr>
              <a:t>实用的</a:t>
            </a:r>
            <a:r>
              <a:rPr lang="en-US" altLang="zh-CN" sz="2200" b="1">
                <a:latin typeface="Times New Roman" pitchFamily="18" charset="0"/>
                <a:cs typeface="Times New Roman" pitchFamily="18" charset="0"/>
              </a:rPr>
              <a:t>D</a:t>
            </a:r>
            <a:r>
              <a:rPr lang="zh-CN" altLang="en-US" sz="2200" b="1">
                <a:latin typeface="Times New Roman" pitchFamily="18" charset="0"/>
                <a:cs typeface="Times New Roman" pitchFamily="18" charset="0"/>
              </a:rPr>
              <a:t>触发器标准模块，除了</a:t>
            </a:r>
            <a:r>
              <a:rPr lang="zh-CN" altLang="en-US" sz="2200" b="1">
                <a:solidFill>
                  <a:srgbClr val="0000FF"/>
                </a:solidFill>
                <a:latin typeface="Times New Roman" pitchFamily="18" charset="0"/>
                <a:cs typeface="Times New Roman" pitchFamily="18" charset="0"/>
              </a:rPr>
              <a:t>数据端</a:t>
            </a:r>
            <a:r>
              <a:rPr lang="en-US" altLang="zh-CN" sz="2200" b="1">
                <a:solidFill>
                  <a:srgbClr val="0000FF"/>
                </a:solidFill>
                <a:latin typeface="Times New Roman" pitchFamily="18" charset="0"/>
                <a:cs typeface="Times New Roman" pitchFamily="18" charset="0"/>
              </a:rPr>
              <a:t>D</a:t>
            </a:r>
            <a:r>
              <a:rPr lang="zh-CN" altLang="en-US" sz="2200" b="1">
                <a:latin typeface="Times New Roman" pitchFamily="18" charset="0"/>
                <a:cs typeface="Times New Roman" pitchFamily="18" charset="0"/>
              </a:rPr>
              <a:t>、</a:t>
            </a:r>
            <a:r>
              <a:rPr lang="zh-CN" altLang="en-US" sz="2200" b="1">
                <a:solidFill>
                  <a:srgbClr val="0000FF"/>
                </a:solidFill>
                <a:latin typeface="Times New Roman" pitchFamily="18" charset="0"/>
                <a:cs typeface="Times New Roman" pitchFamily="18" charset="0"/>
              </a:rPr>
              <a:t>时钟端</a:t>
            </a:r>
            <a:r>
              <a:rPr lang="en-US" altLang="zh-CN" sz="2200" b="1">
                <a:solidFill>
                  <a:srgbClr val="0000FF"/>
                </a:solidFill>
                <a:latin typeface="Times New Roman" pitchFamily="18" charset="0"/>
                <a:cs typeface="Times New Roman" pitchFamily="18" charset="0"/>
              </a:rPr>
              <a:t>CLK</a:t>
            </a:r>
            <a:r>
              <a:rPr lang="zh-CN" altLang="en-US" sz="2200" b="1">
                <a:latin typeface="Times New Roman" pitchFamily="18" charset="0"/>
                <a:cs typeface="Times New Roman" pitchFamily="18" charset="0"/>
              </a:rPr>
              <a:t>和</a:t>
            </a:r>
            <a:r>
              <a:rPr lang="zh-CN" altLang="en-US" sz="2200" b="1">
                <a:solidFill>
                  <a:srgbClr val="0000FF"/>
                </a:solidFill>
                <a:latin typeface="Times New Roman" pitchFamily="18" charset="0"/>
                <a:cs typeface="Times New Roman" pitchFamily="18" charset="0"/>
              </a:rPr>
              <a:t>输出端</a:t>
            </a:r>
            <a:r>
              <a:rPr lang="en-US" altLang="zh-CN" sz="2200" b="1">
                <a:solidFill>
                  <a:srgbClr val="0000FF"/>
                </a:solidFill>
                <a:latin typeface="Times New Roman" pitchFamily="18" charset="0"/>
                <a:cs typeface="Times New Roman" pitchFamily="18" charset="0"/>
              </a:rPr>
              <a:t>Q</a:t>
            </a:r>
            <a:r>
              <a:rPr lang="zh-CN" altLang="en-US" sz="2200" b="1">
                <a:latin typeface="Times New Roman" pitchFamily="18" charset="0"/>
                <a:cs typeface="Times New Roman" pitchFamily="18" charset="0"/>
              </a:rPr>
              <a:t>，还有两个控制端，即</a:t>
            </a:r>
            <a:r>
              <a:rPr lang="zh-CN" altLang="en-US" sz="2200" b="1">
                <a:solidFill>
                  <a:srgbClr val="0000FF"/>
                </a:solidFill>
                <a:latin typeface="Times New Roman" pitchFamily="18" charset="0"/>
                <a:cs typeface="Times New Roman" pitchFamily="18" charset="0"/>
              </a:rPr>
              <a:t>异步复位端</a:t>
            </a:r>
            <a:r>
              <a:rPr lang="en-US" altLang="zh-CN" sz="2200" b="1">
                <a:solidFill>
                  <a:srgbClr val="0000FF"/>
                </a:solidFill>
                <a:latin typeface="Times New Roman" pitchFamily="18" charset="0"/>
                <a:cs typeface="Times New Roman" pitchFamily="18" charset="0"/>
              </a:rPr>
              <a:t>RST</a:t>
            </a:r>
            <a:r>
              <a:rPr lang="zh-CN" altLang="en-US" sz="2200" b="1">
                <a:latin typeface="Times New Roman" pitchFamily="18" charset="0"/>
                <a:cs typeface="Times New Roman" pitchFamily="18" charset="0"/>
              </a:rPr>
              <a:t>和</a:t>
            </a:r>
            <a:r>
              <a:rPr lang="zh-CN" altLang="en-US" sz="2200" b="1">
                <a:solidFill>
                  <a:srgbClr val="0000FF"/>
                </a:solidFill>
                <a:latin typeface="Times New Roman" pitchFamily="18" charset="0"/>
                <a:cs typeface="Times New Roman" pitchFamily="18" charset="0"/>
              </a:rPr>
              <a:t>时钟使能端</a:t>
            </a:r>
            <a:r>
              <a:rPr lang="en-US" altLang="zh-CN" sz="2200" b="1">
                <a:solidFill>
                  <a:srgbClr val="0000FF"/>
                </a:solidFill>
                <a:latin typeface="Times New Roman" pitchFamily="18" charset="0"/>
                <a:cs typeface="Times New Roman" pitchFamily="18" charset="0"/>
              </a:rPr>
              <a:t>EN</a:t>
            </a:r>
            <a:r>
              <a:rPr lang="zh-CN" altLang="en-US" sz="2200" b="1">
                <a:latin typeface="Times New Roman" pitchFamily="18" charset="0"/>
                <a:cs typeface="Times New Roman" pitchFamily="18" charset="0"/>
              </a:rPr>
              <a:t>。</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200" b="1">
                <a:latin typeface="Times New Roman" pitchFamily="18" charset="0"/>
                <a:cs typeface="Times New Roman" pitchFamily="18" charset="0"/>
              </a:rPr>
              <a:t>“</a:t>
            </a:r>
            <a:r>
              <a:rPr lang="zh-CN" altLang="en-US" sz="2200" b="1">
                <a:solidFill>
                  <a:srgbClr val="FF0000"/>
                </a:solidFill>
                <a:latin typeface="Times New Roman" pitchFamily="18" charset="0"/>
                <a:cs typeface="Times New Roman" pitchFamily="18" charset="0"/>
              </a:rPr>
              <a:t>异步</a:t>
            </a:r>
            <a:r>
              <a:rPr lang="zh-CN" altLang="en-US" sz="2200" b="1">
                <a:latin typeface="Times New Roman" pitchFamily="18" charset="0"/>
                <a:cs typeface="Times New Roman" pitchFamily="18" charset="0"/>
              </a:rPr>
              <a:t>”指独立于时钟控制的控制端。</a:t>
            </a:r>
            <a:r>
              <a:rPr lang="zh-CN" altLang="en-US" sz="2200" b="1">
                <a:solidFill>
                  <a:srgbClr val="FF0000"/>
                </a:solidFill>
                <a:latin typeface="Times New Roman" pitchFamily="18" charset="0"/>
                <a:cs typeface="Times New Roman" pitchFamily="18" charset="0"/>
              </a:rPr>
              <a:t>异步复位</a:t>
            </a:r>
            <a:r>
              <a:rPr lang="en-US" altLang="zh-CN" sz="2200" b="1">
                <a:solidFill>
                  <a:srgbClr val="FF0000"/>
                </a:solidFill>
                <a:latin typeface="Times New Roman" pitchFamily="18" charset="0"/>
                <a:cs typeface="Times New Roman" pitchFamily="18" charset="0"/>
              </a:rPr>
              <a:t>RST</a:t>
            </a:r>
            <a:r>
              <a:rPr lang="zh-CN" altLang="en-US" sz="2200" b="1">
                <a:latin typeface="Times New Roman" pitchFamily="18" charset="0"/>
                <a:cs typeface="Times New Roman" pitchFamily="18" charset="0"/>
              </a:rPr>
              <a:t>指任何时刻，只要</a:t>
            </a:r>
            <a:r>
              <a:rPr lang="en-US" altLang="zh-CN" sz="2200" b="1">
                <a:latin typeface="Times New Roman" pitchFamily="18" charset="0"/>
                <a:cs typeface="Times New Roman" pitchFamily="18" charset="0"/>
              </a:rPr>
              <a:t>RST=0</a:t>
            </a:r>
            <a:r>
              <a:rPr lang="zh-CN" altLang="en-US" sz="2200" b="1">
                <a:latin typeface="Times New Roman" pitchFamily="18" charset="0"/>
                <a:cs typeface="Times New Roman" pitchFamily="18" charset="0"/>
              </a:rPr>
              <a:t>，触发器的输出端</a:t>
            </a:r>
            <a:r>
              <a:rPr lang="en-US" altLang="zh-CN" sz="2200" b="1">
                <a:latin typeface="Times New Roman" pitchFamily="18" charset="0"/>
                <a:cs typeface="Times New Roman" pitchFamily="18" charset="0"/>
              </a:rPr>
              <a:t>Q</a:t>
            </a:r>
            <a:r>
              <a:rPr lang="zh-CN" altLang="en-US" sz="2200" b="1">
                <a:latin typeface="Times New Roman" pitchFamily="18" charset="0"/>
                <a:cs typeface="Times New Roman" pitchFamily="18" charset="0"/>
              </a:rPr>
              <a:t>即刻被清零，与时钟状态无关。</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Clr>
                <a:schemeClr val="tx1"/>
              </a:buClr>
              <a:buFont typeface="Wingdings" pitchFamily="2" charset="2"/>
              <a:buChar char="Ø"/>
            </a:pPr>
            <a:r>
              <a:rPr lang="zh-CN" altLang="en-US" sz="2200" b="1">
                <a:solidFill>
                  <a:srgbClr val="FF0000"/>
                </a:solidFill>
                <a:latin typeface="Times New Roman" pitchFamily="18" charset="0"/>
                <a:cs typeface="Times New Roman" pitchFamily="18" charset="0"/>
              </a:rPr>
              <a:t>时钟使能</a:t>
            </a:r>
            <a:r>
              <a:rPr lang="en-US" altLang="zh-CN" sz="2200" b="1">
                <a:solidFill>
                  <a:srgbClr val="FF0000"/>
                </a:solidFill>
                <a:latin typeface="Times New Roman" pitchFamily="18" charset="0"/>
                <a:cs typeface="Times New Roman" pitchFamily="18" charset="0"/>
              </a:rPr>
              <a:t>EN</a:t>
            </a:r>
            <a:r>
              <a:rPr lang="zh-CN" altLang="en-US" sz="2200" b="1">
                <a:latin typeface="Times New Roman" pitchFamily="18" charset="0"/>
                <a:cs typeface="Times New Roman" pitchFamily="18" charset="0"/>
              </a:rPr>
              <a:t>的功能是：只有当</a:t>
            </a:r>
            <a:r>
              <a:rPr lang="en-US" altLang="zh-CN" sz="2200" b="1">
                <a:latin typeface="Times New Roman" pitchFamily="18" charset="0"/>
                <a:cs typeface="Times New Roman" pitchFamily="18" charset="0"/>
              </a:rPr>
              <a:t>EN=1</a:t>
            </a:r>
            <a:r>
              <a:rPr lang="zh-CN" altLang="en-US" sz="2200" b="1">
                <a:latin typeface="Times New Roman" pitchFamily="18" charset="0"/>
                <a:cs typeface="Times New Roman" pitchFamily="18" charset="0"/>
              </a:rPr>
              <a:t>时，时钟上升沿才有效。</a:t>
            </a:r>
          </a:p>
        </p:txBody>
      </p:sp>
      <p:pic>
        <p:nvPicPr>
          <p:cNvPr id="11" name="Picture 6"/>
          <p:cNvPicPr>
            <a:picLocks noChangeAspect="1" noChangeArrowheads="1"/>
          </p:cNvPicPr>
          <p:nvPr/>
        </p:nvPicPr>
        <p:blipFill rotWithShape="1">
          <a:blip r:embed="rId3">
            <a:extLst>
              <a:ext uri="{28A0092B-C50C-407E-A947-70E740481C1C}">
                <a14:useLocalDpi xmlns:a14="http://schemas.microsoft.com/office/drawing/2010/main" val="0"/>
              </a:ext>
            </a:extLst>
          </a:blip>
          <a:srcRect b="25830"/>
          <a:stretch/>
        </p:blipFill>
        <p:spPr bwMode="auto">
          <a:xfrm>
            <a:off x="4138269" y="4576371"/>
            <a:ext cx="4250155" cy="1607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a:t>
            </a:fld>
            <a:endParaRPr lang="zh-CN" altLang="en-US"/>
          </a:p>
        </p:txBody>
      </p:sp>
    </p:spTree>
    <p:extLst>
      <p:ext uri="{BB962C8B-B14F-4D97-AF65-F5344CB8AC3E}">
        <p14:creationId xmlns:p14="http://schemas.microsoft.com/office/powerpoint/2010/main" val="15641669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dissolve">
                                      <p:cBhvr>
                                        <p:cTn id="14" dur="500"/>
                                        <p:tgtEl>
                                          <p:spTgt spid="10">
                                            <p:txEl>
                                              <p:pRg st="0" end="0"/>
                                            </p:txEl>
                                          </p:spTgt>
                                        </p:tgtEl>
                                      </p:cBhvr>
                                    </p:animEffect>
                                  </p:childTnLst>
                                </p:cTn>
                              </p:par>
                            </p:childTnLst>
                          </p:cTn>
                        </p:par>
                        <p:par>
                          <p:cTn id="15" fill="hold">
                            <p:stCondLst>
                              <p:cond delay="500"/>
                            </p:stCondLst>
                            <p:childTnLst>
                              <p:par>
                                <p:cTn id="16" presetID="9" presetClass="entr" presetSubtype="0" fill="hold" nodeType="afterEffect">
                                  <p:stCondLst>
                                    <p:cond delay="0"/>
                                  </p:stCondLst>
                                  <p:childTnLst>
                                    <p:set>
                                      <p:cBhvr>
                                        <p:cTn id="17" dur="1" fill="hold">
                                          <p:stCondLst>
                                            <p:cond delay="0"/>
                                          </p:stCondLst>
                                        </p:cTn>
                                        <p:tgtEl>
                                          <p:spTgt spid="10">
                                            <p:txEl>
                                              <p:pRg st="1" end="1"/>
                                            </p:txEl>
                                          </p:spTgt>
                                        </p:tgtEl>
                                        <p:attrNameLst>
                                          <p:attrName>style.visibility</p:attrName>
                                        </p:attrNameLst>
                                      </p:cBhvr>
                                      <p:to>
                                        <p:strVal val="visible"/>
                                      </p:to>
                                    </p:set>
                                    <p:animEffect transition="in" filter="dissolve">
                                      <p:cBhvr>
                                        <p:cTn id="18" dur="500"/>
                                        <p:tgtEl>
                                          <p:spTgt spid="10">
                                            <p:txEl>
                                              <p:pRg st="1" end="1"/>
                                            </p:txEl>
                                          </p:spTgt>
                                        </p:tgtEl>
                                      </p:cBhvr>
                                    </p:animEffect>
                                  </p:childTnLst>
                                </p:cTn>
                              </p:par>
                            </p:childTnLst>
                          </p:cTn>
                        </p:par>
                        <p:par>
                          <p:cTn id="19" fill="hold">
                            <p:stCondLst>
                              <p:cond delay="1000"/>
                            </p:stCondLst>
                            <p:childTnLst>
                              <p:par>
                                <p:cTn id="20" presetID="9" presetClass="entr" presetSubtype="0" fill="hold" nodeType="afterEffect">
                                  <p:stCondLst>
                                    <p:cond delay="0"/>
                                  </p:stCondLst>
                                  <p:childTnLst>
                                    <p:set>
                                      <p:cBhvr>
                                        <p:cTn id="21" dur="1" fill="hold">
                                          <p:stCondLst>
                                            <p:cond delay="0"/>
                                          </p:stCondLst>
                                        </p:cTn>
                                        <p:tgtEl>
                                          <p:spTgt spid="10">
                                            <p:txEl>
                                              <p:pRg st="2" end="2"/>
                                            </p:txEl>
                                          </p:spTgt>
                                        </p:tgtEl>
                                        <p:attrNameLst>
                                          <p:attrName>style.visibility</p:attrName>
                                        </p:attrNameLst>
                                      </p:cBhvr>
                                      <p:to>
                                        <p:strVal val="visible"/>
                                      </p:to>
                                    </p:set>
                                    <p:animEffect transition="in" filter="dissolve">
                                      <p:cBhvr>
                                        <p:cTn id="22" dur="500"/>
                                        <p:tgtEl>
                                          <p:spTgt spid="10">
                                            <p:txEl>
                                              <p:pRg st="2" end="2"/>
                                            </p:txEl>
                                          </p:spTgt>
                                        </p:tgtEl>
                                      </p:cBhvr>
                                    </p:animEffect>
                                  </p:childTnLst>
                                </p:cTn>
                              </p:par>
                            </p:childTnLst>
                          </p:cTn>
                        </p:par>
                        <p:par>
                          <p:cTn id="23" fill="hold">
                            <p:stCondLst>
                              <p:cond delay="1500"/>
                            </p:stCondLst>
                            <p:childTnLst>
                              <p:par>
                                <p:cTn id="24" presetID="10" presetClass="entr" presetSubtype="0" fill="hold" grpId="0" nodeType="after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nodeType="withEffect">
                                  <p:stCondLst>
                                    <p:cond delay="0"/>
                                  </p:stCondLst>
                                  <p:childTnLst>
                                    <p:set>
                                      <p:cBhvr>
                                        <p:cTn id="28" dur="1" fill="hold">
                                          <p:stCondLst>
                                            <p:cond delay="0"/>
                                          </p:stCondLst>
                                        </p:cTn>
                                        <p:tgtEl>
                                          <p:spTgt spid="11"/>
                                        </p:tgtEl>
                                        <p:attrNameLst>
                                          <p:attrName>style.visibility</p:attrName>
                                        </p:attrNameLst>
                                      </p:cBhvr>
                                      <p:to>
                                        <p:strVal val="visible"/>
                                      </p:to>
                                    </p:set>
                                    <p:animEffect transition="in" filter="fade">
                                      <p:cBhvr>
                                        <p:cTn id="29"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5" name="Rectangle 3"/>
          <p:cNvSpPr>
            <a:spLocks noChangeArrowheads="1"/>
          </p:cNvSpPr>
          <p:nvPr/>
        </p:nvSpPr>
        <p:spPr bwMode="auto">
          <a:xfrm>
            <a:off x="1259632" y="666339"/>
            <a:ext cx="6552728" cy="532453"/>
          </a:xfrm>
          <a:prstGeom prst="rect">
            <a:avLst/>
          </a:prstGeom>
          <a:noFill/>
          <a:ln>
            <a:noFill/>
          </a:ln>
          <a:effectLst/>
        </p:spPr>
        <p:txBody>
          <a:bodyPr wrap="square" anchor="ctr">
            <a:spAutoFit/>
          </a:bodyPr>
          <a:lstStyle/>
          <a:p>
            <a:pPr marL="0" marR="0" lvl="0" indent="0" algn="l" defTabSz="914400" rtl="0" eaLnBrk="1" fontAlgn="base" latinLnBrk="0" hangingPunct="1">
              <a:lnSpc>
                <a:spcPct val="110000"/>
              </a:lnSpc>
              <a:spcBef>
                <a:spcPct val="0"/>
              </a:spcBef>
              <a:spcAft>
                <a:spcPts val="600"/>
              </a:spcAft>
              <a:buClrTx/>
              <a:buSzTx/>
              <a:buFontTx/>
              <a:buNone/>
              <a:tabLst/>
              <a:defRPr/>
            </a:pP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7.</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 </a:t>
            </a:r>
            <a:r>
              <a:rPr kumimoji="0" lang="en-US" altLang="zh-CN" sz="2600" b="1" i="0" u="none" strike="noStrike" kern="1200" cap="none" spc="0" normalizeH="0" baseline="0" noProof="0" dirty="0" err="1">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SignalTap</a:t>
            </a:r>
            <a:r>
              <a:rPr kumimoji="0" lang="en-US" altLang="zh-CN"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 II</a:t>
            </a:r>
            <a:r>
              <a:rPr kumimoji="0" lang="zh-CN" altLang="en-US" sz="2600" b="1" i="0" u="none" strike="noStrike" kern="1200" cap="none" spc="0" normalizeH="0" baseline="0" noProof="0" dirty="0">
                <a:ln>
                  <a:noFill/>
                </a:ln>
                <a:solidFill>
                  <a:srgbClr val="0070C0"/>
                </a:solidFill>
                <a:effectLst/>
                <a:uLnTx/>
                <a:uFillTx/>
                <a:latin typeface="Times New Roman" panose="02020603050405020304" pitchFamily="18" charset="0"/>
                <a:ea typeface="宋体" pitchFamily="2" charset="-122"/>
                <a:cs typeface="Times New Roman" panose="02020603050405020304" pitchFamily="18" charset="0"/>
              </a:rPr>
              <a:t>的其他设置和控制方法</a:t>
            </a:r>
          </a:p>
        </p:txBody>
      </p:sp>
      <p:sp>
        <p:nvSpPr>
          <p:cNvPr id="7" name="矩形 6"/>
          <p:cNvSpPr>
            <a:spLocks noChangeArrowheads="1"/>
          </p:cNvSpPr>
          <p:nvPr/>
        </p:nvSpPr>
        <p:spPr bwMode="auto">
          <a:xfrm>
            <a:off x="1187624" y="1412776"/>
            <a:ext cx="7717730" cy="43427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可设置</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多个嵌入式测试模块（</a:t>
            </a:r>
            <a:r>
              <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Instance</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，为器件中的每个时钟域建立单独且唯一的逻辑分析仪测试模块，并在多个测试模块中应用不同的时钟和不同的设置。</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Instance</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管理器允许在多个测试模块上建立并执行</a:t>
            </a: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逻辑分析，可选择多个逻辑分析仪及选择</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Run Analysis</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Processing</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菜单）来同时启动</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多个逻辑分析仪</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342900" marR="0" lvl="0" indent="-342900" algn="l" defTabSz="914400" rtl="0" eaLnBrk="1" fontAlgn="base" latinLnBrk="0" hangingPunct="1">
              <a:lnSpc>
                <a:spcPct val="110000"/>
              </a:lnSpc>
              <a:spcBef>
                <a:spcPts val="0"/>
              </a:spcBef>
              <a:spcAft>
                <a:spcPts val="600"/>
              </a:spcAft>
              <a:buClr>
                <a:prstClr val="black"/>
              </a:buClr>
              <a:buSzTx/>
              <a:buFont typeface="Wingdings" panose="05000000000000000000" pitchFamily="2" charset="2"/>
              <a:buChar char="Ø"/>
              <a:tabLst/>
              <a:defRPr/>
            </a:pPr>
            <a:r>
              <a:rPr kumimoji="0" lang="en-US" altLang="zh-CN" sz="2200" b="1" i="0" u="none" strike="noStrike" kern="1200" cap="none" spc="0" normalizeH="0" baseline="0" noProof="0" dirty="0" err="1">
                <a:ln>
                  <a:noFill/>
                </a:ln>
                <a:solidFill>
                  <a:prstClr val="black"/>
                </a:solidFill>
                <a:effectLst/>
                <a:uLnTx/>
                <a:uFillTx/>
                <a:latin typeface="Times New Roman" pitchFamily="18" charset="0"/>
                <a:ea typeface="宋体" pitchFamily="2" charset="-122"/>
                <a:cs typeface="Times New Roman" pitchFamily="18" charset="0"/>
              </a:rPr>
              <a:t>SignalTap</a:t>
            </a:r>
            <a:r>
              <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II</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逻辑分析仪窗口中的</a:t>
            </a:r>
            <a:r>
              <a:rPr kumimoji="0" lang="en-US" altLang="zh-CN"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Signal Configuration</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面板可设置</a:t>
            </a:r>
            <a:r>
              <a:rPr kumimoji="0" lang="zh-CN" altLang="en-US" sz="22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触发器选项</a:t>
            </a:r>
            <a:r>
              <a:rPr kumimoji="0" lang="zh-CN" altLang="en-US"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。可给逻辑分析仪配置最多十个触发器级别；可指定四个单独的触发位置：前、中、后和连续；分段模式允许通过将存储器分为密集的时间段，为定期事件捕获数据，而无需分配大采样深度，从而节省硬件资源。</a:t>
            </a:r>
            <a:endParaRPr kumimoji="0" lang="en-US" altLang="zh-CN" sz="22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p:txBody>
      </p:sp>
      <p:sp>
        <p:nvSpPr>
          <p:cNvPr id="6"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60</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674318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9" presetClass="entr" presetSubtype="0" fill="hold" nodeType="afterEffect">
                                  <p:stCondLst>
                                    <p:cond delay="0"/>
                                  </p:stCondLst>
                                  <p:childTnLst>
                                    <p:set>
                                      <p:cBhvr>
                                        <p:cTn id="12" dur="1" fill="hold">
                                          <p:stCondLst>
                                            <p:cond delay="0"/>
                                          </p:stCondLst>
                                        </p:cTn>
                                        <p:tgtEl>
                                          <p:spTgt spid="7">
                                            <p:txEl>
                                              <p:pRg st="0" end="0"/>
                                            </p:txEl>
                                          </p:spTgt>
                                        </p:tgtEl>
                                        <p:attrNameLst>
                                          <p:attrName>style.visibility</p:attrName>
                                        </p:attrNameLst>
                                      </p:cBhvr>
                                      <p:to>
                                        <p:strVal val="visible"/>
                                      </p:to>
                                    </p:set>
                                    <p:animEffect transition="in" filter="dissolve">
                                      <p:cBhvr>
                                        <p:cTn id="13" dur="500"/>
                                        <p:tgtEl>
                                          <p:spTgt spid="7">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nodeType="clickEffect">
                                  <p:stCondLst>
                                    <p:cond delay="0"/>
                                  </p:stCondLst>
                                  <p:childTnLst>
                                    <p:set>
                                      <p:cBhvr>
                                        <p:cTn id="17" dur="1" fill="hold">
                                          <p:stCondLst>
                                            <p:cond delay="0"/>
                                          </p:stCondLst>
                                        </p:cTn>
                                        <p:tgtEl>
                                          <p:spTgt spid="7">
                                            <p:txEl>
                                              <p:pRg st="1" end="1"/>
                                            </p:txEl>
                                          </p:spTgt>
                                        </p:tgtEl>
                                        <p:attrNameLst>
                                          <p:attrName>style.visibility</p:attrName>
                                        </p:attrNameLst>
                                      </p:cBhvr>
                                      <p:to>
                                        <p:strVal val="visible"/>
                                      </p:to>
                                    </p:set>
                                    <p:animEffect transition="in" filter="dissolve">
                                      <p:cBhvr>
                                        <p:cTn id="18" dur="500"/>
                                        <p:tgtEl>
                                          <p:spTgt spid="7">
                                            <p:txEl>
                                              <p:pRg st="1" end="1"/>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9" presetClass="entr" presetSubtype="0" fill="hold"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animEffect transition="in" filter="dissolve">
                                      <p:cBhvr>
                                        <p:cTn id="23" dur="500"/>
                                        <p:tgtEl>
                                          <p:spTgt spid="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7" name="矩形 16"/>
          <p:cNvSpPr/>
          <p:nvPr/>
        </p:nvSpPr>
        <p:spPr>
          <a:xfrm>
            <a:off x="7567613" y="6278563"/>
            <a:ext cx="1576387" cy="55403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3075" name="标题 1"/>
          <p:cNvSpPr>
            <a:spLocks noGrp="1"/>
          </p:cNvSpPr>
          <p:nvPr>
            <p:ph type="title"/>
          </p:nvPr>
        </p:nvSpPr>
        <p:spPr>
          <a:xfrm>
            <a:off x="1043609" y="116632"/>
            <a:ext cx="7416824" cy="1143000"/>
          </a:xfrm>
        </p:spPr>
        <p:txBody>
          <a:bodyPr/>
          <a:lstStyle/>
          <a:p>
            <a:r>
              <a:rPr lang="en-US" altLang="zh-CN" sz="3600" b="1" dirty="0">
                <a:solidFill>
                  <a:srgbClr val="7030A0"/>
                </a:solidFill>
                <a:latin typeface="宋体" pitchFamily="2" charset="-122"/>
              </a:rPr>
              <a:t>§</a:t>
            </a:r>
            <a:r>
              <a:rPr lang="en-US" altLang="zh-CN" sz="3600" b="1" dirty="0">
                <a:solidFill>
                  <a:srgbClr val="7030A0"/>
                </a:solidFill>
                <a:latin typeface="Times New Roman" pitchFamily="18" charset="0"/>
                <a:cs typeface="Times New Roman" pitchFamily="18" charset="0"/>
              </a:rPr>
              <a:t>5.7</a:t>
            </a:r>
            <a:r>
              <a:rPr lang="en-US" altLang="zh-CN" sz="3600" b="1" dirty="0">
                <a:solidFill>
                  <a:srgbClr val="7030A0"/>
                </a:solidFill>
                <a:latin typeface="宋体" pitchFamily="2" charset="-122"/>
              </a:rPr>
              <a:t>  </a:t>
            </a:r>
            <a:r>
              <a:rPr lang="zh-CN" altLang="en-US" sz="3600" b="1" dirty="0">
                <a:solidFill>
                  <a:srgbClr val="7030A0"/>
                </a:solidFill>
                <a:latin typeface="宋体" pitchFamily="2" charset="-122"/>
              </a:rPr>
              <a:t>编辑</a:t>
            </a:r>
            <a:r>
              <a:rPr lang="en-US" altLang="zh-CN" sz="3600" b="1" dirty="0" err="1">
                <a:solidFill>
                  <a:srgbClr val="7030A0"/>
                </a:solidFill>
                <a:latin typeface="Times New Roman" panose="02020603050405020304" pitchFamily="18" charset="0"/>
                <a:cs typeface="Times New Roman" panose="02020603050405020304" pitchFamily="18" charset="0"/>
              </a:rPr>
              <a:t>SignalTap</a:t>
            </a:r>
            <a:r>
              <a:rPr lang="en-US" altLang="zh-CN" sz="3600" b="1" dirty="0">
                <a:solidFill>
                  <a:srgbClr val="7030A0"/>
                </a:solidFill>
                <a:latin typeface="Times New Roman" panose="02020603050405020304" pitchFamily="18" charset="0"/>
                <a:cs typeface="Times New Roman" panose="02020603050405020304" pitchFamily="18" charset="0"/>
              </a:rPr>
              <a:t> II</a:t>
            </a:r>
            <a:r>
              <a:rPr lang="zh-CN" altLang="en-US" sz="3600" b="1" dirty="0">
                <a:solidFill>
                  <a:srgbClr val="7030A0"/>
                </a:solidFill>
                <a:latin typeface="宋体" pitchFamily="2" charset="-122"/>
              </a:rPr>
              <a:t>的触发信号</a:t>
            </a:r>
            <a:endParaRPr lang="zh-CN" altLang="en-US" sz="3600" b="1" dirty="0">
              <a:solidFill>
                <a:srgbClr val="7030A0"/>
              </a:solidFill>
              <a:latin typeface="Times New Roman" pitchFamily="18" charset="0"/>
              <a:cs typeface="Times New Roman" pitchFamily="18" charset="0"/>
            </a:endParaRPr>
          </a:p>
        </p:txBody>
      </p:sp>
      <p:sp>
        <p:nvSpPr>
          <p:cNvPr id="7" name="矩形 6"/>
          <p:cNvSpPr>
            <a:spLocks noChangeArrowheads="1"/>
          </p:cNvSpPr>
          <p:nvPr/>
        </p:nvSpPr>
        <p:spPr bwMode="auto">
          <a:xfrm>
            <a:off x="1331640" y="1217886"/>
            <a:ext cx="7560840" cy="26530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342900" marR="0" lvl="0" indent="-342900" algn="l" defTabSz="914400" rtl="0" eaLnBrk="1" fontAlgn="base" latinLnBrk="0" hangingPunct="1">
              <a:lnSpc>
                <a:spcPct val="110000"/>
              </a:lnSpc>
              <a:spcBef>
                <a:spcPts val="0"/>
              </a:spcBef>
              <a:spcAft>
                <a:spcPts val="1200"/>
              </a:spcAft>
              <a:buClr>
                <a:prstClr val="black"/>
              </a:buClr>
              <a:buSzTx/>
              <a:buFont typeface="Wingdings" panose="05000000000000000000" pitchFamily="2" charset="2"/>
              <a:buChar char="Ø"/>
              <a:tabLst/>
              <a:defRPr/>
            </a:pP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有两个触发层次</a:t>
            </a:r>
            <a:r>
              <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(trigger conditions)</a:t>
            </a:r>
            <a:r>
              <a:rPr kumimoji="0" lang="zh-CN" altLang="en-US"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 ：</a:t>
            </a:r>
            <a:endParaRPr kumimoji="0" lang="en-US" altLang="zh-CN" sz="24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20000"/>
              </a:lnSpc>
              <a:spcBef>
                <a:spcPts val="0"/>
              </a:spcBef>
              <a:spcAft>
                <a:spcPts val="1200"/>
              </a:spcAft>
              <a:buClr>
                <a:prstClr val="black"/>
              </a:buClr>
              <a:buSzTx/>
              <a:buFont typeface="Arial" panose="020B0604020202020204" pitchFamily="34" charset="0"/>
              <a:buChar char="•"/>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Basic</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触发层次</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设定的采样触发信号直接采用外部或设计模块内部信号产生；</a:t>
            </a:r>
            <a:endParaRPr kumimoji="0" lang="en-US" altLang="zh-CN"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endParaRPr>
          </a:p>
          <a:p>
            <a:pPr marL="540000" marR="0" lvl="0" indent="-288000" algn="l" defTabSz="914400" rtl="0" eaLnBrk="1" fontAlgn="base" latinLnBrk="0" hangingPunct="1">
              <a:lnSpc>
                <a:spcPct val="120000"/>
              </a:lnSpc>
              <a:spcBef>
                <a:spcPts val="0"/>
              </a:spcBef>
              <a:spcAft>
                <a:spcPts val="1200"/>
              </a:spcAft>
              <a:buClr>
                <a:prstClr val="black"/>
              </a:buClr>
              <a:buSzTx/>
              <a:buFont typeface="Arial" panose="020B0604020202020204" pitchFamily="34" charset="0"/>
              <a:buChar char="•"/>
              <a:tabLst/>
              <a:defRPr/>
            </a:pPr>
            <a:r>
              <a:rPr kumimoji="0" lang="en-US" altLang="zh-CN"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Advanced</a:t>
            </a:r>
            <a:r>
              <a:rPr kumimoji="0" lang="zh-CN" altLang="en-US" sz="2000" b="1" i="0" u="none" strike="noStrike" kern="1200" cap="none" spc="0" normalizeH="0" baseline="0" noProof="0" dirty="0">
                <a:ln>
                  <a:noFill/>
                </a:ln>
                <a:solidFill>
                  <a:srgbClr val="0000FF"/>
                </a:solidFill>
                <a:effectLst/>
                <a:uLnTx/>
                <a:uFillTx/>
                <a:latin typeface="Times New Roman" pitchFamily="18" charset="0"/>
                <a:ea typeface="宋体" pitchFamily="2" charset="-122"/>
                <a:cs typeface="Times New Roman" pitchFamily="18" charset="0"/>
              </a:rPr>
              <a:t>触发层次</a:t>
            </a:r>
            <a:r>
              <a:rPr kumimoji="0" lang="zh-CN" altLang="en-US" sz="2000" b="1" i="0" u="none" strike="noStrike" kern="1200" cap="none" spc="0" normalizeH="0" baseline="0" noProof="0" dirty="0">
                <a:ln>
                  <a:noFill/>
                </a:ln>
                <a:solidFill>
                  <a:prstClr val="black"/>
                </a:solidFill>
                <a:effectLst/>
                <a:uLnTx/>
                <a:uFillTx/>
                <a:latin typeface="Times New Roman" pitchFamily="18" charset="0"/>
                <a:ea typeface="宋体" pitchFamily="2" charset="-122"/>
                <a:cs typeface="Times New Roman" pitchFamily="18" charset="0"/>
              </a:rPr>
              <a:t>可以编辑触发条件函数，将窗口左侧信号名、下方逻辑元件和数据元件拖入右侧图形编辑窗口，用原理图的方法进行编辑。</a:t>
            </a:r>
          </a:p>
        </p:txBody>
      </p:sp>
      <p:pic>
        <p:nvPicPr>
          <p:cNvPr id="1029" name="Picture 5"/>
          <p:cNvPicPr>
            <a:picLocks noChangeAspect="1" noChangeArrowheads="1"/>
          </p:cNvPicPr>
          <p:nvPr/>
        </p:nvPicPr>
        <p:blipFill rotWithShape="1">
          <a:blip r:embed="rId3">
            <a:extLst>
              <a:ext uri="{28A0092B-C50C-407E-A947-70E740481C1C}">
                <a14:useLocalDpi xmlns:a14="http://schemas.microsoft.com/office/drawing/2010/main" val="0"/>
              </a:ext>
            </a:extLst>
          </a:blip>
          <a:srcRect t="30962" r="10259" b="19635"/>
          <a:stretch/>
        </p:blipFill>
        <p:spPr bwMode="auto">
          <a:xfrm>
            <a:off x="1872410" y="3978150"/>
            <a:ext cx="6479299" cy="24751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矩形 8"/>
          <p:cNvSpPr/>
          <p:nvPr/>
        </p:nvSpPr>
        <p:spPr>
          <a:xfrm>
            <a:off x="2771800" y="4545036"/>
            <a:ext cx="504056" cy="180020"/>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cxnSp>
        <p:nvCxnSpPr>
          <p:cNvPr id="3" name="直接箭头连接符 2"/>
          <p:cNvCxnSpPr/>
          <p:nvPr/>
        </p:nvCxnSpPr>
        <p:spPr>
          <a:xfrm>
            <a:off x="3419872" y="4635046"/>
            <a:ext cx="1296144" cy="306034"/>
          </a:xfrm>
          <a:prstGeom prst="straightConnector1">
            <a:avLst/>
          </a:prstGeom>
          <a:ln w="28575">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2618232" y="5697164"/>
            <a:ext cx="585616" cy="180020"/>
          </a:xfrm>
          <a:prstGeom prst="rect">
            <a:avLst/>
          </a:prstGeom>
          <a:noFill/>
          <a:ln w="2857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endParaRPr kumimoji="0" lang="zh-CN" altLang="en-US" sz="1800" b="0" i="0" u="none" strike="noStrike" kern="1200" cap="none" spc="0" normalizeH="0" baseline="0" noProof="0">
              <a:ln>
                <a:noFill/>
              </a:ln>
              <a:solidFill>
                <a:srgbClr val="0000FF"/>
              </a:solidFill>
              <a:effectLst/>
              <a:uLnTx/>
              <a:uFillTx/>
              <a:latin typeface="Calibri"/>
              <a:ea typeface="宋体" panose="02010600030101010101" pitchFamily="2" charset="-122"/>
              <a:cs typeface="+mn-cs"/>
            </a:endParaRPr>
          </a:p>
        </p:txBody>
      </p:sp>
      <p:cxnSp>
        <p:nvCxnSpPr>
          <p:cNvPr id="5" name="直接箭头连接符 4"/>
          <p:cNvCxnSpPr/>
          <p:nvPr/>
        </p:nvCxnSpPr>
        <p:spPr>
          <a:xfrm flipV="1">
            <a:off x="3275856" y="5589152"/>
            <a:ext cx="1656184" cy="198022"/>
          </a:xfrm>
          <a:prstGeom prst="straightConnector1">
            <a:avLst/>
          </a:prstGeom>
          <a:ln w="28575">
            <a:solidFill>
              <a:srgbClr val="0000FF"/>
            </a:solidFill>
            <a:tailEnd type="arrow"/>
          </a:ln>
        </p:spPr>
        <p:style>
          <a:lnRef idx="1">
            <a:schemeClr val="accent1"/>
          </a:lnRef>
          <a:fillRef idx="0">
            <a:schemeClr val="accent1"/>
          </a:fillRef>
          <a:effectRef idx="0">
            <a:schemeClr val="accent1"/>
          </a:effectRef>
          <a:fontRef idx="minor">
            <a:schemeClr val="tx1"/>
          </a:fontRef>
        </p:style>
      </p:cxnSp>
      <p:sp>
        <p:nvSpPr>
          <p:cNvPr id="6" name="圆角矩形标注 5"/>
          <p:cNvSpPr/>
          <p:nvPr/>
        </p:nvSpPr>
        <p:spPr>
          <a:xfrm>
            <a:off x="5940152" y="4788063"/>
            <a:ext cx="1080120" cy="585065"/>
          </a:xfrm>
          <a:prstGeom prst="wedgeRoundRectCallout">
            <a:avLst>
              <a:gd name="adj1" fmla="val -38403"/>
              <a:gd name="adj2" fmla="val 65449"/>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双击后可输入数据</a:t>
            </a:r>
          </a:p>
        </p:txBody>
      </p:sp>
      <p:sp>
        <p:nvSpPr>
          <p:cNvPr id="13" name="圆角矩形标注 12"/>
          <p:cNvSpPr/>
          <p:nvPr/>
        </p:nvSpPr>
        <p:spPr>
          <a:xfrm>
            <a:off x="5580112" y="4410198"/>
            <a:ext cx="1584176" cy="292533"/>
          </a:xfrm>
          <a:prstGeom prst="wedgeRoundRectCallout">
            <a:avLst>
              <a:gd name="adj1" fmla="val -87509"/>
              <a:gd name="adj2" fmla="val -32524"/>
              <a:gd name="adj3" fmla="val 16667"/>
            </a:avLst>
          </a:prstGeom>
          <a:noFill/>
        </p:spPr>
        <p:style>
          <a:lnRef idx="2">
            <a:schemeClr val="accent1"/>
          </a:lnRef>
          <a:fillRef idx="1">
            <a:schemeClr val="lt1"/>
          </a:fillRef>
          <a:effectRef idx="0">
            <a:schemeClr val="accent1"/>
          </a:effectRef>
          <a:fontRef idx="minor">
            <a:schemeClr val="dk1"/>
          </a:fontRef>
        </p:style>
        <p:txBody>
          <a:bodyPr rtlCol="0" anchor="ct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zh-CN" altLang="en-US" sz="16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rPr>
              <a:t>触发函数关系</a:t>
            </a:r>
          </a:p>
        </p:txBody>
      </p:sp>
      <p:sp>
        <p:nvSpPr>
          <p:cNvPr id="14"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base" latinLnBrk="0" hangingPunct="1">
              <a:lnSpc>
                <a:spcPct val="100000"/>
              </a:lnSpc>
              <a:spcBef>
                <a:spcPct val="0"/>
              </a:spcBef>
              <a:spcAft>
                <a:spcPct val="0"/>
              </a:spcAft>
              <a:buClrTx/>
              <a:buSzTx/>
              <a:buFont typeface="+mj-lt"/>
              <a:buNone/>
              <a:tabLst/>
              <a:defRPr/>
            </a:pPr>
            <a:fld id="{9B0A696E-C4F9-4CE5-AA93-3D637A4758E2}" type="slidenum">
              <a:rPr kumimoji="0" lang="zh-CN" altLang="en-US" sz="1800" b="1" i="0" u="none" strike="noStrike" kern="1200" cap="none" spc="0" normalizeH="0" baseline="0" noProof="0" smtClean="0">
                <a:ln>
                  <a:noFill/>
                </a:ln>
                <a:solidFill>
                  <a:prstClr val="black"/>
                </a:solidFill>
                <a:effectLst/>
                <a:uLnTx/>
                <a:uFillTx/>
                <a:latin typeface="Calibri"/>
                <a:ea typeface="宋体" panose="02010600030101010101" pitchFamily="2" charset="-122"/>
                <a:cs typeface="+mn-cs"/>
              </a:rPr>
              <a:pPr marL="0" marR="0" lvl="0" indent="0" algn="l" defTabSz="914400" rtl="0" eaLnBrk="1" fontAlgn="base" latinLnBrk="0" hangingPunct="1">
                <a:lnSpc>
                  <a:spcPct val="100000"/>
                </a:lnSpc>
                <a:spcBef>
                  <a:spcPct val="0"/>
                </a:spcBef>
                <a:spcAft>
                  <a:spcPct val="0"/>
                </a:spcAft>
                <a:buClrTx/>
                <a:buSzTx/>
                <a:buFont typeface="+mj-lt"/>
                <a:buNone/>
                <a:tabLst/>
                <a:defRPr/>
              </a:pPr>
              <a:t>61</a:t>
            </a:fld>
            <a:endParaRPr kumimoji="0" lang="zh-CN" altLang="en-US" sz="1800" b="1" i="0" u="none" strike="noStrike" kern="1200" cap="none" spc="0" normalizeH="0" baseline="0" noProof="0" dirty="0">
              <a:ln>
                <a:noFill/>
              </a:ln>
              <a:solidFill>
                <a:prstClr val="black"/>
              </a:solidFill>
              <a:effectLst/>
              <a:uLnTx/>
              <a:uFillTx/>
              <a:latin typeface="Calibri"/>
              <a:ea typeface="宋体" panose="02010600030101010101" pitchFamily="2" charset="-122"/>
              <a:cs typeface="+mn-cs"/>
            </a:endParaRPr>
          </a:p>
        </p:txBody>
      </p:sp>
    </p:spTree>
    <p:extLst>
      <p:ext uri="{BB962C8B-B14F-4D97-AF65-F5344CB8AC3E}">
        <p14:creationId xmlns:p14="http://schemas.microsoft.com/office/powerpoint/2010/main" val="2764951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3075"/>
                                        </p:tgtEl>
                                        <p:attrNameLst>
                                          <p:attrName>style.visibility</p:attrName>
                                        </p:attrNameLst>
                                      </p:cBhvr>
                                      <p:to>
                                        <p:strVal val="visible"/>
                                      </p:to>
                                    </p:set>
                                    <p:animEffect transition="in" filter="fade">
                                      <p:cBhvr>
                                        <p:cTn id="7" dur="1000"/>
                                        <p:tgtEl>
                                          <p:spTgt spid="3075"/>
                                        </p:tgtEl>
                                      </p:cBhvr>
                                    </p:animEffect>
                                    <p:anim calcmode="lin" valueType="num">
                                      <p:cBhvr>
                                        <p:cTn id="8" dur="1000" fill="hold"/>
                                        <p:tgtEl>
                                          <p:spTgt spid="3075"/>
                                        </p:tgtEl>
                                        <p:attrNameLst>
                                          <p:attrName>ppt_x</p:attrName>
                                        </p:attrNameLst>
                                      </p:cBhvr>
                                      <p:tavLst>
                                        <p:tav tm="0">
                                          <p:val>
                                            <p:strVal val="#ppt_x"/>
                                          </p:val>
                                        </p:tav>
                                        <p:tav tm="100000">
                                          <p:val>
                                            <p:strVal val="#ppt_x"/>
                                          </p:val>
                                        </p:tav>
                                      </p:tavLst>
                                    </p:anim>
                                    <p:anim calcmode="lin" valueType="num">
                                      <p:cBhvr>
                                        <p:cTn id="9" dur="1000" fill="hold"/>
                                        <p:tgtEl>
                                          <p:spTgt spid="307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dissolve">
                                      <p:cBhvr>
                                        <p:cTn id="14" dur="500"/>
                                        <p:tgtEl>
                                          <p:spTgt spid="7">
                                            <p:txEl>
                                              <p:pRg st="0" end="0"/>
                                            </p:txEl>
                                          </p:spTgt>
                                        </p:tgtEl>
                                      </p:cBhvr>
                                    </p:animEffect>
                                  </p:childTnLst>
                                </p:cTn>
                              </p:par>
                              <p:par>
                                <p:cTn id="15" presetID="9" presetClass="entr" presetSubtype="0" fill="hold" nodeType="withEffect">
                                  <p:stCondLst>
                                    <p:cond delay="0"/>
                                  </p:stCondLst>
                                  <p:childTnLst>
                                    <p:set>
                                      <p:cBhvr>
                                        <p:cTn id="16" dur="1" fill="hold">
                                          <p:stCondLst>
                                            <p:cond delay="0"/>
                                          </p:stCondLst>
                                        </p:cTn>
                                        <p:tgtEl>
                                          <p:spTgt spid="7">
                                            <p:txEl>
                                              <p:pRg st="1" end="1"/>
                                            </p:txEl>
                                          </p:spTgt>
                                        </p:tgtEl>
                                        <p:attrNameLst>
                                          <p:attrName>style.visibility</p:attrName>
                                        </p:attrNameLst>
                                      </p:cBhvr>
                                      <p:to>
                                        <p:strVal val="visible"/>
                                      </p:to>
                                    </p:set>
                                    <p:animEffect transition="in" filter="dissolve">
                                      <p:cBhvr>
                                        <p:cTn id="17" dur="500"/>
                                        <p:tgtEl>
                                          <p:spTgt spid="7">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7">
                                            <p:txEl>
                                              <p:pRg st="2" end="2"/>
                                            </p:txEl>
                                          </p:spTgt>
                                        </p:tgtEl>
                                        <p:attrNameLst>
                                          <p:attrName>style.visibility</p:attrName>
                                        </p:attrNameLst>
                                      </p:cBhvr>
                                      <p:to>
                                        <p:strVal val="visible"/>
                                      </p:to>
                                    </p:set>
                                    <p:animEffect transition="in" filter="dissolve">
                                      <p:cBhvr>
                                        <p:cTn id="22" dur="500"/>
                                        <p:tgtEl>
                                          <p:spTgt spid="7">
                                            <p:txEl>
                                              <p:pRg st="2" end="2"/>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1029"/>
                                        </p:tgtEl>
                                        <p:attrNameLst>
                                          <p:attrName>style.visibility</p:attrName>
                                        </p:attrNameLst>
                                      </p:cBhvr>
                                      <p:to>
                                        <p:strVal val="visible"/>
                                      </p:to>
                                    </p:set>
                                    <p:animEffect transition="in" filter="fade">
                                      <p:cBhvr>
                                        <p:cTn id="26" dur="500"/>
                                        <p:tgtEl>
                                          <p:spTgt spid="1029"/>
                                        </p:tgtEl>
                                      </p:cBhvr>
                                    </p:animEffect>
                                  </p:childTnLst>
                                </p:cTn>
                              </p:par>
                            </p:childTnLst>
                          </p:cTn>
                        </p:par>
                      </p:childTnLst>
                    </p:cTn>
                  </p:par>
                  <p:par>
                    <p:cTn id="27" fill="hold">
                      <p:stCondLst>
                        <p:cond delay="indefinite"/>
                      </p:stCondLst>
                      <p:childTnLst>
                        <p:par>
                          <p:cTn id="28" fill="hold">
                            <p:stCondLst>
                              <p:cond delay="0"/>
                            </p:stCondLst>
                            <p:childTnLst>
                              <p:par>
                                <p:cTn id="29" presetID="21" presetClass="entr" presetSubtype="1"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wheel(1)">
                                      <p:cBhvr>
                                        <p:cTn id="31" dur="1750"/>
                                        <p:tgtEl>
                                          <p:spTgt spid="9"/>
                                        </p:tgtEl>
                                      </p:cBhvr>
                                    </p:animEffect>
                                  </p:childTnLst>
                                </p:cTn>
                              </p:par>
                            </p:childTnLst>
                          </p:cTn>
                        </p:par>
                        <p:par>
                          <p:cTn id="32" fill="hold">
                            <p:stCondLst>
                              <p:cond delay="1750"/>
                            </p:stCondLst>
                            <p:childTnLst>
                              <p:par>
                                <p:cTn id="33" presetID="22" presetClass="entr" presetSubtype="8" fill="hold" nodeType="afterEffect">
                                  <p:stCondLst>
                                    <p:cond delay="0"/>
                                  </p:stCondLst>
                                  <p:childTnLst>
                                    <p:set>
                                      <p:cBhvr>
                                        <p:cTn id="34" dur="1" fill="hold">
                                          <p:stCondLst>
                                            <p:cond delay="0"/>
                                          </p:stCondLst>
                                        </p:cTn>
                                        <p:tgtEl>
                                          <p:spTgt spid="3"/>
                                        </p:tgtEl>
                                        <p:attrNameLst>
                                          <p:attrName>style.visibility</p:attrName>
                                        </p:attrNameLst>
                                      </p:cBhvr>
                                      <p:to>
                                        <p:strVal val="visible"/>
                                      </p:to>
                                    </p:set>
                                    <p:animEffect transition="in" filter="wipe(left)">
                                      <p:cBhvr>
                                        <p:cTn id="35" dur="500"/>
                                        <p:tgtEl>
                                          <p:spTgt spid="3"/>
                                        </p:tgtEl>
                                      </p:cBhvr>
                                    </p:animEffect>
                                  </p:childTnLst>
                                </p:cTn>
                              </p:par>
                            </p:childTnLst>
                          </p:cTn>
                        </p:par>
                        <p:par>
                          <p:cTn id="36" fill="hold">
                            <p:stCondLst>
                              <p:cond delay="2250"/>
                            </p:stCondLst>
                            <p:childTnLst>
                              <p:par>
                                <p:cTn id="37" presetID="21" presetClass="entr" presetSubtype="1" fill="hold" grpId="0" nodeType="after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wheel(1)">
                                      <p:cBhvr>
                                        <p:cTn id="39" dur="1500"/>
                                        <p:tgtEl>
                                          <p:spTgt spid="12"/>
                                        </p:tgtEl>
                                      </p:cBhvr>
                                    </p:animEffect>
                                  </p:childTnLst>
                                </p:cTn>
                              </p:par>
                            </p:childTnLst>
                          </p:cTn>
                        </p:par>
                        <p:par>
                          <p:cTn id="40" fill="hold">
                            <p:stCondLst>
                              <p:cond delay="3750"/>
                            </p:stCondLst>
                            <p:childTnLst>
                              <p:par>
                                <p:cTn id="41" presetID="22" presetClass="entr" presetSubtype="4" fill="hold" nodeType="after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wipe(down)">
                                      <p:cBhvr>
                                        <p:cTn id="43" dur="500"/>
                                        <p:tgtEl>
                                          <p:spTgt spid="5"/>
                                        </p:tgtEl>
                                      </p:cBhvr>
                                    </p:animEffect>
                                  </p:childTnLst>
                                </p:cTn>
                              </p:par>
                            </p:childTnLst>
                          </p:cTn>
                        </p:par>
                      </p:childTnLst>
                    </p:cTn>
                  </p:par>
                  <p:par>
                    <p:cTn id="44" fill="hold">
                      <p:stCondLst>
                        <p:cond delay="indefinite"/>
                      </p:stCondLst>
                      <p:childTnLst>
                        <p:par>
                          <p:cTn id="45" fill="hold">
                            <p:stCondLst>
                              <p:cond delay="0"/>
                            </p:stCondLst>
                            <p:childTnLst>
                              <p:par>
                                <p:cTn id="46" presetID="55" presetClass="entr" presetSubtype="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 calcmode="lin" valueType="num">
                                      <p:cBhvr>
                                        <p:cTn id="48" dur="1000" fill="hold"/>
                                        <p:tgtEl>
                                          <p:spTgt spid="6"/>
                                        </p:tgtEl>
                                        <p:attrNameLst>
                                          <p:attrName>ppt_w</p:attrName>
                                        </p:attrNameLst>
                                      </p:cBhvr>
                                      <p:tavLst>
                                        <p:tav tm="0">
                                          <p:val>
                                            <p:strVal val="#ppt_w*0.70"/>
                                          </p:val>
                                        </p:tav>
                                        <p:tav tm="100000">
                                          <p:val>
                                            <p:strVal val="#ppt_w"/>
                                          </p:val>
                                        </p:tav>
                                      </p:tavLst>
                                    </p:anim>
                                    <p:anim calcmode="lin" valueType="num">
                                      <p:cBhvr>
                                        <p:cTn id="49" dur="1000" fill="hold"/>
                                        <p:tgtEl>
                                          <p:spTgt spid="6"/>
                                        </p:tgtEl>
                                        <p:attrNameLst>
                                          <p:attrName>ppt_h</p:attrName>
                                        </p:attrNameLst>
                                      </p:cBhvr>
                                      <p:tavLst>
                                        <p:tav tm="0">
                                          <p:val>
                                            <p:strVal val="#ppt_h"/>
                                          </p:val>
                                        </p:tav>
                                        <p:tav tm="100000">
                                          <p:val>
                                            <p:strVal val="#ppt_h"/>
                                          </p:val>
                                        </p:tav>
                                      </p:tavLst>
                                    </p:anim>
                                    <p:animEffect transition="in" filter="fade">
                                      <p:cBhvr>
                                        <p:cTn id="50" dur="1000"/>
                                        <p:tgtEl>
                                          <p:spTgt spid="6"/>
                                        </p:tgtEl>
                                      </p:cBhvr>
                                    </p:animEffect>
                                  </p:childTnLst>
                                </p:cTn>
                              </p:par>
                            </p:childTnLst>
                          </p:cTn>
                        </p:par>
                      </p:childTnLst>
                    </p:cTn>
                  </p:par>
                  <p:par>
                    <p:cTn id="51" fill="hold">
                      <p:stCondLst>
                        <p:cond delay="indefinite"/>
                      </p:stCondLst>
                      <p:childTnLst>
                        <p:par>
                          <p:cTn id="52" fill="hold">
                            <p:stCondLst>
                              <p:cond delay="0"/>
                            </p:stCondLst>
                            <p:childTnLst>
                              <p:par>
                                <p:cTn id="53" presetID="55" presetClass="entr" presetSubtype="0"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1000" fill="hold"/>
                                        <p:tgtEl>
                                          <p:spTgt spid="13"/>
                                        </p:tgtEl>
                                        <p:attrNameLst>
                                          <p:attrName>ppt_w</p:attrName>
                                        </p:attrNameLst>
                                      </p:cBhvr>
                                      <p:tavLst>
                                        <p:tav tm="0">
                                          <p:val>
                                            <p:strVal val="#ppt_w*0.70"/>
                                          </p:val>
                                        </p:tav>
                                        <p:tav tm="100000">
                                          <p:val>
                                            <p:strVal val="#ppt_w"/>
                                          </p:val>
                                        </p:tav>
                                      </p:tavLst>
                                    </p:anim>
                                    <p:anim calcmode="lin" valueType="num">
                                      <p:cBhvr>
                                        <p:cTn id="56" dur="1000" fill="hold"/>
                                        <p:tgtEl>
                                          <p:spTgt spid="13"/>
                                        </p:tgtEl>
                                        <p:attrNameLst>
                                          <p:attrName>ppt_h</p:attrName>
                                        </p:attrNameLst>
                                      </p:cBhvr>
                                      <p:tavLst>
                                        <p:tav tm="0">
                                          <p:val>
                                            <p:strVal val="#ppt_h"/>
                                          </p:val>
                                        </p:tav>
                                        <p:tav tm="100000">
                                          <p:val>
                                            <p:strVal val="#ppt_h"/>
                                          </p:val>
                                        </p:tav>
                                      </p:tavLst>
                                    </p:anim>
                                    <p:animEffect transition="in" filter="fade">
                                      <p:cBhvr>
                                        <p:cTn id="57" dur="10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5" grpId="0"/>
      <p:bldP spid="9" grpId="0" animBg="1"/>
      <p:bldP spid="12" grpId="0" animBg="1"/>
      <p:bldP spid="6" grpId="0" animBg="1"/>
      <p:bldP spid="13" grpId="0" animBg="1"/>
    </p:bldLst>
  </p:timing>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147" name="Rectangle 3"/>
          <p:cNvSpPr txBox="1">
            <a:spLocks noChangeArrowheads="1"/>
          </p:cNvSpPr>
          <p:nvPr/>
        </p:nvSpPr>
        <p:spPr bwMode="auto">
          <a:xfrm>
            <a:off x="1187450" y="765175"/>
            <a:ext cx="7632700" cy="107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514350" indent="-514350" eaLnBrk="0" hangingPunct="0">
              <a:spcBef>
                <a:spcPct val="20000"/>
              </a:spcBef>
              <a:buFont typeface="Arial" charset="0"/>
              <a:buChar char="•"/>
              <a:defRPr sz="3200">
                <a:solidFill>
                  <a:schemeClr val="tx1"/>
                </a:solidFill>
                <a:latin typeface="Calibri" pitchFamily="34" charset="0"/>
                <a:ea typeface="宋体"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a:lnSpc>
                <a:spcPct val="120000"/>
              </a:lnSpc>
              <a:buFont typeface="Arial" charset="0"/>
              <a:buAutoNum type="arabicPeriod"/>
            </a:pPr>
            <a:r>
              <a:rPr lang="zh-CN" altLang="en-US" sz="2600" b="1" dirty="0">
                <a:solidFill>
                  <a:srgbClr val="000000"/>
                </a:solidFill>
                <a:latin typeface="Times New Roman" pitchFamily="18" charset="0"/>
                <a:cs typeface="Times New Roman" pitchFamily="18" charset="0"/>
              </a:rPr>
              <a:t>习题</a:t>
            </a:r>
            <a:r>
              <a:rPr lang="en-US" altLang="zh-CN" sz="2600" b="1" dirty="0">
                <a:solidFill>
                  <a:srgbClr val="000000"/>
                </a:solidFill>
                <a:latin typeface="Times New Roman" pitchFamily="18" charset="0"/>
                <a:cs typeface="Times New Roman" pitchFamily="18" charset="0"/>
              </a:rPr>
              <a:t>5-6</a:t>
            </a:r>
            <a:r>
              <a:rPr lang="zh-CN" altLang="en-US" sz="2600" b="1" dirty="0">
                <a:solidFill>
                  <a:srgbClr val="000000"/>
                </a:solidFill>
                <a:latin typeface="Times New Roman" pitchFamily="18" charset="0"/>
                <a:cs typeface="Times New Roman" pitchFamily="18" charset="0"/>
              </a:rPr>
              <a:t>：分别给出以下四个</a:t>
            </a:r>
            <a:r>
              <a:rPr lang="en-US" altLang="zh-CN" sz="2600" b="1" dirty="0">
                <a:solidFill>
                  <a:srgbClr val="000000"/>
                </a:solidFill>
                <a:latin typeface="Times New Roman" pitchFamily="18" charset="0"/>
                <a:cs typeface="Times New Roman" pitchFamily="18" charset="0"/>
              </a:rPr>
              <a:t>RTL</a:t>
            </a:r>
            <a:r>
              <a:rPr lang="zh-CN" altLang="en-US" sz="2600" b="1" dirty="0">
                <a:solidFill>
                  <a:srgbClr val="000000"/>
                </a:solidFill>
                <a:latin typeface="Times New Roman" pitchFamily="18" charset="0"/>
                <a:cs typeface="Times New Roman" pitchFamily="18" charset="0"/>
              </a:rPr>
              <a:t>图的</a:t>
            </a:r>
            <a:r>
              <a:rPr lang="en-US" altLang="zh-CN" sz="2600" b="1" dirty="0">
                <a:solidFill>
                  <a:srgbClr val="000000"/>
                </a:solidFill>
                <a:latin typeface="Times New Roman" pitchFamily="18" charset="0"/>
                <a:cs typeface="Times New Roman" pitchFamily="18" charset="0"/>
              </a:rPr>
              <a:t>Verilog</a:t>
            </a:r>
            <a:r>
              <a:rPr lang="zh-CN" altLang="en-US" sz="2600" b="1" dirty="0">
                <a:solidFill>
                  <a:srgbClr val="000000"/>
                </a:solidFill>
                <a:latin typeface="Times New Roman" pitchFamily="18" charset="0"/>
                <a:cs typeface="Times New Roman" pitchFamily="18" charset="0"/>
              </a:rPr>
              <a:t>描述，注意其中的</a:t>
            </a:r>
            <a:r>
              <a:rPr lang="en-US" altLang="zh-CN" sz="2600" b="1" dirty="0">
                <a:solidFill>
                  <a:srgbClr val="000000"/>
                </a:solidFill>
                <a:latin typeface="Times New Roman" pitchFamily="18" charset="0"/>
                <a:cs typeface="Times New Roman" pitchFamily="18" charset="0"/>
              </a:rPr>
              <a:t>D</a:t>
            </a:r>
            <a:r>
              <a:rPr lang="zh-CN" altLang="en-US" sz="2600" b="1" dirty="0">
                <a:solidFill>
                  <a:srgbClr val="000000"/>
                </a:solidFill>
                <a:latin typeface="Times New Roman" pitchFamily="18" charset="0"/>
                <a:cs typeface="Times New Roman" pitchFamily="18" charset="0"/>
              </a:rPr>
              <a:t>触发器和锁存器的</a:t>
            </a:r>
            <a:r>
              <a:rPr lang="zh-CN" altLang="en-US" sz="2600" b="1">
                <a:solidFill>
                  <a:srgbClr val="000000"/>
                </a:solidFill>
                <a:latin typeface="Times New Roman" pitchFamily="18" charset="0"/>
                <a:cs typeface="Times New Roman" pitchFamily="18" charset="0"/>
              </a:rPr>
              <a:t>表述。</a:t>
            </a:r>
            <a:endParaRPr lang="en-US" altLang="zh-CN" sz="2600" b="1" dirty="0">
              <a:solidFill>
                <a:srgbClr val="000000"/>
              </a:solidFill>
              <a:latin typeface="Times New Roman" pitchFamily="18" charset="0"/>
              <a:cs typeface="Times New Roman" pitchFamily="18" charset="0"/>
            </a:endParaRPr>
          </a:p>
        </p:txBody>
      </p:sp>
      <p:sp>
        <p:nvSpPr>
          <p:cNvPr id="6148" name="Rectangle 2"/>
          <p:cNvSpPr>
            <a:spLocks noGrp="1" noChangeArrowheads="1"/>
          </p:cNvSpPr>
          <p:nvPr/>
        </p:nvSpPr>
        <p:spPr bwMode="auto">
          <a:xfrm>
            <a:off x="1008063" y="115888"/>
            <a:ext cx="7467600"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charset="-122"/>
              </a:defRPr>
            </a:lvl9pPr>
          </a:lstStyle>
          <a:p>
            <a:pPr eaLnBrk="1" hangingPunct="1">
              <a:buClr>
                <a:srgbClr val="0000FF"/>
              </a:buClr>
              <a:buFont typeface="Wingdings" pitchFamily="2" charset="2"/>
              <a:buNone/>
            </a:pPr>
            <a:r>
              <a:rPr lang="zh-CN" altLang="en-US" b="1" dirty="0">
                <a:solidFill>
                  <a:srgbClr val="0070C0"/>
                </a:solidFill>
                <a:latin typeface="宋体" charset="-122"/>
              </a:rPr>
              <a:t>习题</a:t>
            </a:r>
          </a:p>
        </p:txBody>
      </p:sp>
      <p:pic>
        <p:nvPicPr>
          <p:cNvPr id="6149"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87450" y="2060575"/>
            <a:ext cx="3435350" cy="158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0"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35563" y="2060575"/>
            <a:ext cx="3678237" cy="16240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1" name="Picture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16013" y="4149725"/>
            <a:ext cx="3792537" cy="2127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152"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0025" y="4149725"/>
            <a:ext cx="3552825" cy="2033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62</a:t>
            </a:fld>
            <a:endParaRPr lang="zh-CN" altLang="en-US"/>
          </a:p>
        </p:txBody>
      </p:sp>
    </p:spTree>
    <p:extLst>
      <p:ext uri="{BB962C8B-B14F-4D97-AF65-F5344CB8AC3E}">
        <p14:creationId xmlns:p14="http://schemas.microsoft.com/office/powerpoint/2010/main" val="3790067496"/>
      </p:ext>
    </p:extLst>
  </p:cSld>
  <p:clrMapOvr>
    <a:masterClrMapping/>
  </p:clrMapOvr>
  <p:transition spd="slow">
    <p:wipe/>
  </p:transition>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6" name="Rectangle 3"/>
          <p:cNvSpPr txBox="1">
            <a:spLocks noChangeArrowheads="1"/>
          </p:cNvSpPr>
          <p:nvPr/>
        </p:nvSpPr>
        <p:spPr bwMode="auto">
          <a:xfrm>
            <a:off x="1187624" y="764704"/>
            <a:ext cx="7632848"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514350" marR="0" lvl="0" indent="-514350" algn="l" defTabSz="914400" rtl="0" eaLnBrk="0" fontAlgn="base" latinLnBrk="0" hangingPunct="0">
              <a:lnSpc>
                <a:spcPct val="120000"/>
              </a:lnSpc>
              <a:spcBef>
                <a:spcPct val="20000"/>
              </a:spcBef>
              <a:spcAft>
                <a:spcPct val="0"/>
              </a:spcAft>
              <a:buClrTx/>
              <a:buSzTx/>
              <a:buFont typeface="+mj-lt"/>
              <a:buAutoNum type="arabicPeriod" startAt="2"/>
              <a:tabLst/>
              <a:defRPr/>
            </a:pP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习题</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5-8</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：用</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Verilog</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设计一个功能类似</a:t>
            </a:r>
            <a:r>
              <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74LS160</a:t>
            </a:r>
            <a:r>
              <a:rPr kumimoji="0" lang="zh-CN" altLang="en-US"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rPr>
              <a:t>的计数器。</a:t>
            </a:r>
            <a:endParaRPr kumimoji="0" lang="en-US" altLang="zh-CN" sz="2600" b="1" i="0" u="none" strike="noStrike" kern="1200" cap="none" spc="0" normalizeH="0" baseline="0" noProof="0" dirty="0">
              <a:ln>
                <a:noFill/>
              </a:ln>
              <a:solidFill>
                <a:prstClr val="black"/>
              </a:solidFill>
              <a:effectLst/>
              <a:uLnTx/>
              <a:uFillTx/>
              <a:latin typeface="Times New Roman" pitchFamily="18" charset="0"/>
              <a:ea typeface="宋体" panose="02010600030101010101" pitchFamily="2" charset="-122"/>
              <a:cs typeface="Times New Roman" pitchFamily="18" charset="0"/>
            </a:endParaRPr>
          </a:p>
        </p:txBody>
      </p:sp>
      <p:sp>
        <p:nvSpPr>
          <p:cNvPr id="7" name="Rectangle 2"/>
          <p:cNvSpPr>
            <a:spLocks noGrp="1" noChangeArrowheads="1"/>
          </p:cNvSpPr>
          <p:nvPr/>
        </p:nvSpPr>
        <p:spPr bwMode="auto">
          <a:xfrm>
            <a:off x="1007988" y="116632"/>
            <a:ext cx="7467600" cy="7200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fontAlgn="base">
              <a:spcBef>
                <a:spcPct val="20000"/>
              </a:spcBef>
              <a:spcAft>
                <a:spcPct val="0"/>
              </a:spcAft>
              <a:buClr>
                <a:schemeClr val="accent2"/>
              </a:buClr>
              <a:buFont typeface="Wingdings" pitchFamily="2" charset="2"/>
              <a:buChar char="o"/>
              <a:defRPr sz="3000">
                <a:solidFill>
                  <a:schemeClr val="tx1"/>
                </a:solidFill>
                <a:latin typeface="+mn-lt"/>
                <a:ea typeface="+mn-ea"/>
                <a:cs typeface="+mn-cs"/>
              </a:defRPr>
            </a:lvl1pPr>
            <a:lvl2pPr marL="908050" indent="-436563" algn="l" rtl="0" fontAlgn="base">
              <a:spcBef>
                <a:spcPct val="20000"/>
              </a:spcBef>
              <a:spcAft>
                <a:spcPct val="0"/>
              </a:spcAft>
              <a:buClr>
                <a:schemeClr val="accent2"/>
              </a:buClr>
              <a:buFont typeface="Wingdings" pitchFamily="2" charset="2"/>
              <a:buChar char="n"/>
              <a:defRPr sz="2600">
                <a:solidFill>
                  <a:schemeClr val="tx1"/>
                </a:solidFill>
                <a:latin typeface="+mn-lt"/>
                <a:ea typeface="+mn-ea"/>
              </a:defRPr>
            </a:lvl2pPr>
            <a:lvl3pPr marL="1304925" indent="-395288" algn="l" rtl="0" fontAlgn="base">
              <a:spcBef>
                <a:spcPct val="20000"/>
              </a:spcBef>
              <a:spcAft>
                <a:spcPct val="0"/>
              </a:spcAft>
              <a:buClr>
                <a:schemeClr val="accent2"/>
              </a:buClr>
              <a:buFont typeface="Wingdings" pitchFamily="2" charset="2"/>
              <a:buChar char="o"/>
              <a:defRPr sz="2300">
                <a:solidFill>
                  <a:schemeClr val="tx1"/>
                </a:solidFill>
                <a:latin typeface="+mn-lt"/>
                <a:ea typeface="+mn-ea"/>
              </a:defRPr>
            </a:lvl3pPr>
            <a:lvl4pPr marL="1693863" indent="-387350" algn="l" rtl="0" fontAlgn="base">
              <a:spcBef>
                <a:spcPct val="20000"/>
              </a:spcBef>
              <a:spcAft>
                <a:spcPct val="0"/>
              </a:spcAft>
              <a:buClr>
                <a:schemeClr val="accent2"/>
              </a:buClr>
              <a:buFont typeface="Wingdings" pitchFamily="2" charset="2"/>
              <a:buChar char="n"/>
              <a:defRPr sz="2000">
                <a:solidFill>
                  <a:schemeClr val="tx1"/>
                </a:solidFill>
                <a:latin typeface="+mn-lt"/>
                <a:ea typeface="+mn-ea"/>
              </a:defRPr>
            </a:lvl4pPr>
            <a:lvl5pPr marL="20939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5pPr>
            <a:lvl6pPr marL="25511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6pPr>
            <a:lvl7pPr marL="30083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7pPr>
            <a:lvl8pPr marL="34655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8pPr>
            <a:lvl9pPr marL="3922713" indent="-398463" algn="l" rtl="0" fontAlgn="base">
              <a:spcBef>
                <a:spcPct val="25000"/>
              </a:spcBef>
              <a:spcAft>
                <a:spcPct val="0"/>
              </a:spcAft>
              <a:buClr>
                <a:schemeClr val="accent2"/>
              </a:buClr>
              <a:buFont typeface="Wingdings" pitchFamily="2" charset="2"/>
              <a:buChar char="§"/>
              <a:defRPr sz="2000">
                <a:solidFill>
                  <a:schemeClr val="tx1"/>
                </a:solidFill>
                <a:latin typeface="+mn-lt"/>
                <a:ea typeface="+mn-ea"/>
              </a:defRPr>
            </a:lvl9pPr>
          </a:lstStyle>
          <a:p>
            <a:pPr marL="0" marR="0" lvl="0" indent="0" algn="l" defTabSz="914400" rtl="0" eaLnBrk="1" fontAlgn="base" latinLnBrk="0" hangingPunct="1">
              <a:lnSpc>
                <a:spcPct val="100000"/>
              </a:lnSpc>
              <a:spcBef>
                <a:spcPct val="20000"/>
              </a:spcBef>
              <a:spcAft>
                <a:spcPct val="0"/>
              </a:spcAft>
              <a:buClr>
                <a:srgbClr val="0000FF"/>
              </a:buClr>
              <a:buSzTx/>
              <a:buFont typeface="Wingdings" pitchFamily="2" charset="2"/>
              <a:buNone/>
              <a:tabLst/>
              <a:defRPr/>
            </a:pPr>
            <a:r>
              <a:rPr kumimoji="0" lang="zh-CN" altLang="en-US" sz="3200" b="1" i="0" u="none" strike="noStrike" kern="1200" cap="none" spc="0" normalizeH="0" baseline="0" noProof="0" dirty="0">
                <a:ln>
                  <a:noFill/>
                </a:ln>
                <a:solidFill>
                  <a:srgbClr val="0070C0"/>
                </a:solidFill>
                <a:effectLst/>
                <a:uLnTx/>
                <a:uFillTx/>
                <a:latin typeface="宋体" pitchFamily="2" charset="-122"/>
                <a:ea typeface="宋体" panose="02010600030101010101" pitchFamily="2" charset="-122"/>
                <a:cs typeface="+mn-cs"/>
              </a:rPr>
              <a:t>习题</a:t>
            </a:r>
          </a:p>
        </p:txBody>
      </p:sp>
      <p:graphicFrame>
        <p:nvGraphicFramePr>
          <p:cNvPr id="3" name="表格 2"/>
          <p:cNvGraphicFramePr>
            <a:graphicFrameLocks noGrp="1"/>
          </p:cNvGraphicFramePr>
          <p:nvPr/>
        </p:nvGraphicFramePr>
        <p:xfrm>
          <a:off x="395536" y="1916832"/>
          <a:ext cx="5481884" cy="4500000"/>
        </p:xfrm>
        <a:graphic>
          <a:graphicData uri="http://schemas.openxmlformats.org/drawingml/2006/table">
            <a:tbl>
              <a:tblPr firstRow="1" bandRow="1">
                <a:tableStyleId>{5C22544A-7EE6-4342-B048-85BDC9FD1C3A}</a:tableStyleId>
              </a:tblPr>
              <a:tblGrid>
                <a:gridCol w="756000">
                  <a:extLst>
                    <a:ext uri="{9D8B030D-6E8A-4147-A177-3AD203B41FA5}">
                      <a16:colId xmlns:a16="http://schemas.microsoft.com/office/drawing/2014/main" val="20000"/>
                    </a:ext>
                  </a:extLst>
                </a:gridCol>
                <a:gridCol w="936000">
                  <a:extLst>
                    <a:ext uri="{9D8B030D-6E8A-4147-A177-3AD203B41FA5}">
                      <a16:colId xmlns:a16="http://schemas.microsoft.com/office/drawing/2014/main" val="20001"/>
                    </a:ext>
                  </a:extLst>
                </a:gridCol>
                <a:gridCol w="720000">
                  <a:extLst>
                    <a:ext uri="{9D8B030D-6E8A-4147-A177-3AD203B41FA5}">
                      <a16:colId xmlns:a16="http://schemas.microsoft.com/office/drawing/2014/main" val="20002"/>
                    </a:ext>
                  </a:extLst>
                </a:gridCol>
                <a:gridCol w="720000">
                  <a:extLst>
                    <a:ext uri="{9D8B030D-6E8A-4147-A177-3AD203B41FA5}">
                      <a16:colId xmlns:a16="http://schemas.microsoft.com/office/drawing/2014/main" val="20003"/>
                    </a:ext>
                  </a:extLst>
                </a:gridCol>
                <a:gridCol w="756000">
                  <a:extLst>
                    <a:ext uri="{9D8B030D-6E8A-4147-A177-3AD203B41FA5}">
                      <a16:colId xmlns:a16="http://schemas.microsoft.com/office/drawing/2014/main" val="20004"/>
                    </a:ext>
                  </a:extLst>
                </a:gridCol>
                <a:gridCol w="1593884">
                  <a:extLst>
                    <a:ext uri="{9D8B030D-6E8A-4147-A177-3AD203B41FA5}">
                      <a16:colId xmlns:a16="http://schemas.microsoft.com/office/drawing/2014/main" val="20005"/>
                    </a:ext>
                  </a:extLst>
                </a:gridCol>
              </a:tblGrid>
              <a:tr h="468000">
                <a:tc gridSpan="5">
                  <a:txBody>
                    <a:bodyPr/>
                    <a:lstStyle/>
                    <a:p>
                      <a:pPr algn="ctr"/>
                      <a:r>
                        <a:rPr lang="zh-CN" altLang="en-US" sz="2000" b="1" dirty="0">
                          <a:latin typeface="Times New Roman" panose="02020603050405020304" pitchFamily="18" charset="0"/>
                          <a:cs typeface="Times New Roman" panose="02020603050405020304" pitchFamily="18" charset="0"/>
                        </a:rPr>
                        <a:t>输入</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a:p>
                  </a:txBody>
                  <a:tcPr/>
                </a:tc>
                <a:tc hMerge="1">
                  <a:txBody>
                    <a:bodyPr/>
                    <a:lstStyle/>
                    <a:p>
                      <a:pPr algn="ct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rowSpan="3">
                  <a:txBody>
                    <a:bodyPr/>
                    <a:lstStyle/>
                    <a:p>
                      <a:pPr algn="ctr"/>
                      <a:r>
                        <a:rPr lang="zh-CN" altLang="en-US" sz="2000" b="1" dirty="0">
                          <a:solidFill>
                            <a:schemeClr val="bg1"/>
                          </a:solidFill>
                          <a:latin typeface="Times New Roman" panose="02020603050405020304" pitchFamily="18" charset="0"/>
                          <a:cs typeface="Times New Roman" panose="02020603050405020304" pitchFamily="18" charset="0"/>
                        </a:rPr>
                        <a:t>工作模式</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468000">
                <a:tc rowSpan="2">
                  <a:txBody>
                    <a:bodyPr/>
                    <a:lstStyle/>
                    <a:p>
                      <a:pPr algn="ctr"/>
                      <a:r>
                        <a:rPr lang="zh-CN" altLang="en-US" sz="2000" b="1" dirty="0">
                          <a:solidFill>
                            <a:schemeClr val="bg1"/>
                          </a:solidFill>
                          <a:latin typeface="Times New Roman" panose="02020603050405020304" pitchFamily="18" charset="0"/>
                          <a:cs typeface="Times New Roman" panose="02020603050405020304" pitchFamily="18" charset="0"/>
                        </a:rPr>
                        <a:t>清零</a:t>
                      </a:r>
                      <a:r>
                        <a:rPr lang="en-US" altLang="zh-CN" sz="2000" b="1" dirty="0">
                          <a:solidFill>
                            <a:schemeClr val="bg1"/>
                          </a:solidFill>
                          <a:latin typeface="Times New Roman" panose="02020603050405020304" pitchFamily="18" charset="0"/>
                          <a:cs typeface="Times New Roman" panose="02020603050405020304" pitchFamily="18" charset="0"/>
                        </a:rPr>
                        <a:t>CLR</a:t>
                      </a:r>
                      <a:endParaRPr lang="zh-CN" altLang="en-US" sz="20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rowSpan="2">
                  <a:txBody>
                    <a:bodyPr/>
                    <a:lstStyle/>
                    <a:p>
                      <a:pPr algn="ctr"/>
                      <a:r>
                        <a:rPr lang="zh-CN" altLang="en-US" sz="2000" b="1" dirty="0">
                          <a:solidFill>
                            <a:schemeClr val="bg1"/>
                          </a:solidFill>
                          <a:latin typeface="Times New Roman" panose="02020603050405020304" pitchFamily="18" charset="0"/>
                          <a:cs typeface="Times New Roman" panose="02020603050405020304" pitchFamily="18" charset="0"/>
                        </a:rPr>
                        <a:t>置数</a:t>
                      </a:r>
                      <a:r>
                        <a:rPr lang="en-US" altLang="zh-CN" sz="2000" b="1" dirty="0">
                          <a:solidFill>
                            <a:schemeClr val="bg1"/>
                          </a:solidFill>
                          <a:latin typeface="Times New Roman" panose="02020603050405020304" pitchFamily="18" charset="0"/>
                          <a:cs typeface="Times New Roman" panose="02020603050405020304" pitchFamily="18" charset="0"/>
                        </a:rPr>
                        <a:t>LOAD</a:t>
                      </a:r>
                      <a:endParaRPr lang="zh-CN" altLang="en-US" sz="20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gridSpan="2">
                  <a:txBody>
                    <a:bodyPr/>
                    <a:lstStyle/>
                    <a:p>
                      <a:pPr algn="ctr"/>
                      <a:r>
                        <a:rPr lang="zh-CN" altLang="en-US" sz="2000" b="1" dirty="0">
                          <a:solidFill>
                            <a:schemeClr val="bg1"/>
                          </a:solidFill>
                          <a:latin typeface="Times New Roman" panose="02020603050405020304" pitchFamily="18" charset="0"/>
                          <a:cs typeface="Times New Roman" panose="02020603050405020304" pitchFamily="18" charset="0"/>
                        </a:rPr>
                        <a:t>使能</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hMerge="1">
                  <a:txBody>
                    <a:bodyPr/>
                    <a:lstStyle/>
                    <a:p>
                      <a:pPr algn="ctr"/>
                      <a:endParaRPr lang="zh-CN" altLang="en-US" sz="20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rowSpan="2">
                  <a:txBody>
                    <a:bodyPr/>
                    <a:lstStyle/>
                    <a:p>
                      <a:r>
                        <a:rPr lang="zh-CN" altLang="en-US" sz="2000" b="1" dirty="0">
                          <a:solidFill>
                            <a:schemeClr val="bg1"/>
                          </a:solidFill>
                          <a:latin typeface="Times New Roman" panose="02020603050405020304" pitchFamily="18" charset="0"/>
                          <a:cs typeface="Times New Roman" panose="02020603050405020304" pitchFamily="18" charset="0"/>
                        </a:rPr>
                        <a:t>时钟</a:t>
                      </a:r>
                      <a:r>
                        <a:rPr lang="en-US" altLang="zh-CN" sz="2000" b="1" dirty="0">
                          <a:solidFill>
                            <a:schemeClr val="bg1"/>
                          </a:solidFill>
                          <a:latin typeface="Times New Roman" panose="02020603050405020304" pitchFamily="18" charset="0"/>
                          <a:cs typeface="Times New Roman" panose="02020603050405020304" pitchFamily="18" charset="0"/>
                        </a:rPr>
                        <a:t>CLK</a:t>
                      </a:r>
                      <a:endParaRPr lang="zh-CN" altLang="en-US" sz="20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vMerge="1">
                  <a:txBody>
                    <a:bodyPr/>
                    <a:lstStyle/>
                    <a:p>
                      <a:pPr algn="ct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extLst>
                  <a:ext uri="{0D108BD9-81ED-4DB2-BD59-A6C34878D82A}">
                    <a16:rowId xmlns:a16="http://schemas.microsoft.com/office/drawing/2014/main" val="10001"/>
                  </a:ext>
                </a:extLst>
              </a:tr>
              <a:tr h="468000">
                <a:tc vMerge="1">
                  <a:txBody>
                    <a:bodyPr/>
                    <a:lstStyle/>
                    <a:p>
                      <a:endParaRPr lang="zh-CN" altLang="en-US"/>
                    </a:p>
                  </a:txBody>
                  <a:tcPr/>
                </a:tc>
                <a:tc vMerge="1">
                  <a:txBody>
                    <a:bodyPr/>
                    <a:lstStyle/>
                    <a:p>
                      <a:endParaRPr lang="zh-CN" altLang="en-US"/>
                    </a:p>
                  </a:txBody>
                  <a:tcPr/>
                </a:tc>
                <a:tc>
                  <a:txBody>
                    <a:bodyPr/>
                    <a:lstStyle/>
                    <a:p>
                      <a:pPr algn="ctr"/>
                      <a:r>
                        <a:rPr lang="en-US" altLang="zh-CN" sz="2000" b="1" dirty="0">
                          <a:solidFill>
                            <a:schemeClr val="bg1"/>
                          </a:solidFill>
                          <a:latin typeface="Times New Roman" panose="02020603050405020304" pitchFamily="18" charset="0"/>
                          <a:cs typeface="Times New Roman" panose="02020603050405020304" pitchFamily="18" charset="0"/>
                        </a:rPr>
                        <a:t>ENT</a:t>
                      </a:r>
                      <a:endParaRPr lang="zh-CN" altLang="en-US" sz="20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altLang="zh-CN" sz="2000" b="1" dirty="0">
                          <a:solidFill>
                            <a:schemeClr val="bg1"/>
                          </a:solidFill>
                          <a:latin typeface="Times New Roman" panose="02020603050405020304" pitchFamily="18" charset="0"/>
                          <a:cs typeface="Times New Roman" panose="02020603050405020304" pitchFamily="18" charset="0"/>
                        </a:rPr>
                        <a:t>ENP</a:t>
                      </a:r>
                      <a:endParaRPr lang="zh-CN" altLang="en-US" sz="2000" b="1" dirty="0">
                        <a:solidFill>
                          <a:schemeClr val="bg1"/>
                        </a:solidFill>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4F81BD"/>
                    </a:solidFill>
                  </a:tcPr>
                </a:tc>
                <a:tc vMerge="1">
                  <a:txBody>
                    <a:bodyPr/>
                    <a:lstStyle/>
                    <a:p>
                      <a:endParaRPr lang="zh-CN" altLang="en-US"/>
                    </a:p>
                  </a:txBody>
                  <a:tcPr/>
                </a:tc>
                <a:tc vMerge="1">
                  <a:txBody>
                    <a:bodyPr/>
                    <a:lstStyle/>
                    <a:p>
                      <a:endParaRPr lang="zh-CN" altLang="en-US"/>
                    </a:p>
                  </a:txBody>
                  <a:tcPr/>
                </a:tc>
                <a:extLst>
                  <a:ext uri="{0D108BD9-81ED-4DB2-BD59-A6C34878D82A}">
                    <a16:rowId xmlns:a16="http://schemas.microsoft.com/office/drawing/2014/main" val="10002"/>
                  </a:ext>
                </a:extLst>
              </a:tr>
              <a:tr h="468000">
                <a:tc>
                  <a:txBody>
                    <a:bodyPr/>
                    <a:lstStyle/>
                    <a:p>
                      <a:pPr algn="ctr"/>
                      <a:r>
                        <a:rPr lang="en-US" altLang="zh-CN" sz="2000" b="1" dirty="0">
                          <a:latin typeface="Times New Roman" panose="02020603050405020304" pitchFamily="18" charset="0"/>
                          <a:cs typeface="Times New Roman" panose="02020603050405020304" pitchFamily="18" charset="0"/>
                        </a:rPr>
                        <a:t>L</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a:latin typeface="Times New Roman" panose="02020603050405020304" pitchFamily="18" charset="0"/>
                          <a:cs typeface="Times New Roman" panose="02020603050405020304" pitchFamily="18" charset="0"/>
                        </a:rPr>
                        <a:t>清零</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468000">
                <a:tc>
                  <a:txBody>
                    <a:bodyPr/>
                    <a:lstStyle/>
                    <a:p>
                      <a:pPr algn="ctr"/>
                      <a:r>
                        <a:rPr lang="en-US" altLang="zh-CN" sz="2000" b="1" dirty="0">
                          <a:latin typeface="Times New Roman" panose="02020603050405020304" pitchFamily="18" charset="0"/>
                          <a:cs typeface="Times New Roman" panose="02020603050405020304" pitchFamily="18" charset="0"/>
                        </a:rPr>
                        <a:t>H</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L</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a:latin typeface="Times New Roman" panose="02020603050405020304" pitchFamily="18" charset="0"/>
                          <a:cs typeface="Times New Roman" panose="02020603050405020304" pitchFamily="18" charset="0"/>
                        </a:rPr>
                        <a:t>置数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68000">
                <a:tc>
                  <a:txBody>
                    <a:bodyPr/>
                    <a:lstStyle/>
                    <a:p>
                      <a:pPr algn="ctr"/>
                      <a:r>
                        <a:rPr lang="en-US" altLang="zh-CN" sz="2000" b="1" dirty="0">
                          <a:latin typeface="Times New Roman" panose="02020603050405020304" pitchFamily="18" charset="0"/>
                          <a:cs typeface="Times New Roman" panose="02020603050405020304" pitchFamily="18" charset="0"/>
                        </a:rPr>
                        <a:t>H</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H</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H</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H</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a:latin typeface="Times New Roman" panose="02020603050405020304" pitchFamily="18" charset="0"/>
                          <a:cs typeface="Times New Roman" panose="02020603050405020304" pitchFamily="18"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a:latin typeface="Times New Roman" panose="02020603050405020304" pitchFamily="18" charset="0"/>
                          <a:cs typeface="Times New Roman" panose="02020603050405020304" pitchFamily="18" charset="0"/>
                        </a:rPr>
                        <a:t>计数</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68000">
                <a:tc>
                  <a:txBody>
                    <a:bodyPr/>
                    <a:lstStyle/>
                    <a:p>
                      <a:pPr algn="ctr"/>
                      <a:r>
                        <a:rPr lang="en-US" altLang="zh-CN" sz="2000" b="1" dirty="0">
                          <a:latin typeface="Times New Roman" panose="02020603050405020304" pitchFamily="18" charset="0"/>
                          <a:cs typeface="Times New Roman" panose="02020603050405020304" pitchFamily="18" charset="0"/>
                        </a:rPr>
                        <a:t>H</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H</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L</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zh-CN" altLang="en-US" sz="2000" b="1" dirty="0">
                          <a:latin typeface="Times New Roman" panose="02020603050405020304" pitchFamily="18" charset="0"/>
                          <a:cs typeface="Times New Roman" panose="02020603050405020304" pitchFamily="18" charset="0"/>
                        </a:rPr>
                        <a:t>保持（不变）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468000">
                <a:tc>
                  <a:txBody>
                    <a:bodyPr/>
                    <a:lstStyle/>
                    <a:p>
                      <a:pPr algn="ctr"/>
                      <a:r>
                        <a:rPr lang="en-US" altLang="zh-CN" sz="2000" b="1" dirty="0">
                          <a:latin typeface="Times New Roman" panose="02020603050405020304" pitchFamily="18" charset="0"/>
                          <a:cs typeface="Times New Roman" panose="02020603050405020304" pitchFamily="18" charset="0"/>
                        </a:rPr>
                        <a:t>H</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H</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L</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altLang="zh-CN" sz="2000" b="1" dirty="0">
                          <a:latin typeface="Times New Roman" panose="02020603050405020304" pitchFamily="18" charset="0"/>
                          <a:cs typeface="Times New Roman" panose="02020603050405020304" pitchFamily="18" charset="0"/>
                        </a:rPr>
                        <a:t>X</a:t>
                      </a:r>
                      <a:endParaRPr lang="zh-CN" altLang="en-US" sz="2000"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sz="2000" b="1" dirty="0">
                          <a:latin typeface="Times New Roman" panose="02020603050405020304" pitchFamily="18" charset="0"/>
                          <a:cs typeface="Times New Roman" panose="02020603050405020304" pitchFamily="18" charset="0"/>
                        </a:rPr>
                        <a:t>保持（不变）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756000">
                <a:tc gridSpan="6">
                  <a:txBody>
                    <a:bodyPr/>
                    <a:lstStyle/>
                    <a:p>
                      <a:pPr algn="l"/>
                      <a:r>
                        <a:rPr lang="en-US" altLang="zh-CN" sz="2000" b="1" dirty="0">
                          <a:latin typeface="Times New Roman" panose="02020603050405020304" pitchFamily="18" charset="0"/>
                          <a:cs typeface="Times New Roman" panose="02020603050405020304" pitchFamily="18" charset="0"/>
                        </a:rPr>
                        <a:t>H=</a:t>
                      </a:r>
                      <a:r>
                        <a:rPr lang="zh-CN" altLang="en-US" sz="2000" b="1" dirty="0">
                          <a:latin typeface="Times New Roman" panose="02020603050405020304" pitchFamily="18" charset="0"/>
                          <a:cs typeface="Times New Roman" panose="02020603050405020304" pitchFamily="18" charset="0"/>
                        </a:rPr>
                        <a:t>高电平，</a:t>
                      </a:r>
                      <a:r>
                        <a:rPr lang="en-US" altLang="zh-CN" sz="2000" b="1" dirty="0">
                          <a:latin typeface="Times New Roman" panose="02020603050405020304" pitchFamily="18" charset="0"/>
                          <a:cs typeface="Times New Roman" panose="02020603050405020304" pitchFamily="18" charset="0"/>
                        </a:rPr>
                        <a:t>L=</a:t>
                      </a:r>
                      <a:r>
                        <a:rPr lang="zh-CN" altLang="en-US" sz="2000" b="1" dirty="0">
                          <a:latin typeface="Times New Roman" panose="02020603050405020304" pitchFamily="18" charset="0"/>
                          <a:cs typeface="Times New Roman" panose="02020603050405020304" pitchFamily="18" charset="0"/>
                        </a:rPr>
                        <a:t>低电平，</a:t>
                      </a:r>
                      <a:r>
                        <a:rPr lang="en-US" altLang="zh-CN" sz="2000" b="1" dirty="0">
                          <a:latin typeface="Times New Roman" panose="02020603050405020304" pitchFamily="18" charset="0"/>
                          <a:cs typeface="Times New Roman" panose="02020603050405020304" pitchFamily="18" charset="0"/>
                        </a:rPr>
                        <a:t>X=</a:t>
                      </a:r>
                      <a:r>
                        <a:rPr lang="zh-CN" altLang="en-US" sz="2000" b="1" dirty="0">
                          <a:latin typeface="Times New Roman" panose="02020603050405020304" pitchFamily="18" charset="0"/>
                          <a:cs typeface="Times New Roman" panose="02020603050405020304" pitchFamily="18" charset="0"/>
                        </a:rPr>
                        <a:t>不定（高或低电平），↑</a:t>
                      </a:r>
                      <a:r>
                        <a:rPr lang="en-US" altLang="zh-CN" sz="2000" b="1" dirty="0">
                          <a:latin typeface="Times New Roman" panose="02020603050405020304" pitchFamily="18" charset="0"/>
                          <a:cs typeface="Times New Roman" panose="02020603050405020304" pitchFamily="18" charset="0"/>
                        </a:rPr>
                        <a:t>=</a:t>
                      </a:r>
                      <a:r>
                        <a:rPr lang="zh-CN" altLang="en-US" sz="2000" b="1" dirty="0">
                          <a:latin typeface="Times New Roman" panose="02020603050405020304" pitchFamily="18" charset="0"/>
                          <a:cs typeface="Times New Roman" panose="02020603050405020304" pitchFamily="18" charset="0"/>
                        </a:rPr>
                        <a:t>由“低”到“高”电平的跃变</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pPr algn="ctr"/>
                      <a:endParaRPr lang="zh-CN" altLang="en-US" b="1" dirty="0">
                        <a:latin typeface="Times New Roman" panose="02020603050405020304" pitchFamily="18" charset="0"/>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bl>
          </a:graphicData>
        </a:graphic>
      </p:graphicFrame>
      <p:sp>
        <p:nvSpPr>
          <p:cNvPr id="2" name="TextBox 1"/>
          <p:cNvSpPr txBox="1"/>
          <p:nvPr/>
        </p:nvSpPr>
        <p:spPr>
          <a:xfrm>
            <a:off x="6084168" y="5886565"/>
            <a:ext cx="2664296" cy="461665"/>
          </a:xfrm>
          <a:prstGeom prst="rect">
            <a:avLst/>
          </a:prstGeom>
          <a:no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zh-CN" altLang="en-US" sz="2400" b="1" i="0" u="none" strike="noStrike" kern="1200" cap="none" spc="0" normalizeH="0" baseline="0" noProof="0" dirty="0">
                <a:ln>
                  <a:noFill/>
                </a:ln>
                <a:solidFill>
                  <a:srgbClr val="0000FF"/>
                </a:solidFill>
                <a:effectLst/>
                <a:uLnTx/>
                <a:uFillTx/>
                <a:latin typeface="Arial" charset="0"/>
                <a:ea typeface="宋体" pitchFamily="2" charset="-122"/>
                <a:cs typeface="+mn-cs"/>
              </a:rPr>
              <a:t>同步十进制计数器</a:t>
            </a:r>
            <a:endParaRPr kumimoji="0" lang="en-US" altLang="zh-CN" sz="2400" b="1" i="0" u="none" strike="noStrike" kern="1200" cap="none" spc="0" normalizeH="0" baseline="0" noProof="0" dirty="0">
              <a:ln>
                <a:noFill/>
              </a:ln>
              <a:solidFill>
                <a:srgbClr val="0000FF"/>
              </a:solidFill>
              <a:effectLst/>
              <a:uLnTx/>
              <a:uFillTx/>
              <a:latin typeface="Arial" charset="0"/>
              <a:ea typeface="宋体" pitchFamily="2" charset="-122"/>
              <a:cs typeface="+mn-cs"/>
            </a:endParaRPr>
          </a:p>
        </p:txBody>
      </p:sp>
      <p:grpSp>
        <p:nvGrpSpPr>
          <p:cNvPr id="8" name="组合 7"/>
          <p:cNvGrpSpPr/>
          <p:nvPr/>
        </p:nvGrpSpPr>
        <p:grpSpPr>
          <a:xfrm>
            <a:off x="6228184" y="3140968"/>
            <a:ext cx="2520280" cy="2601581"/>
            <a:chOff x="6228184" y="3140968"/>
            <a:chExt cx="2520280" cy="2601581"/>
          </a:xfrm>
        </p:grpSpPr>
        <p:pic>
          <p:nvPicPr>
            <p:cNvPr id="1026" name="Picture 2" descr="http://www.bdtic.com/IC/871/images/54LS160_74LS160_img_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3140968"/>
              <a:ext cx="2520280" cy="260158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6228184" y="3789041"/>
              <a:ext cx="576064" cy="369332"/>
            </a:xfrm>
            <a:prstGeom prst="rect">
              <a:avLst/>
            </a:prstGeom>
            <a:solidFill>
              <a:schemeClr val="bg1"/>
            </a:solid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charset="0"/>
                  <a:ea typeface="宋体" pitchFamily="2" charset="-122"/>
                  <a:cs typeface="+mn-cs"/>
                </a:rPr>
                <a:t>P0</a:t>
              </a:r>
              <a:endPar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10" name="TextBox 9"/>
            <p:cNvSpPr txBox="1"/>
            <p:nvPr/>
          </p:nvSpPr>
          <p:spPr>
            <a:xfrm>
              <a:off x="6228184" y="4086365"/>
              <a:ext cx="576064" cy="369332"/>
            </a:xfrm>
            <a:prstGeom prst="rect">
              <a:avLst/>
            </a:prstGeom>
            <a:solidFill>
              <a:schemeClr val="bg1"/>
            </a:solid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charset="0"/>
                  <a:ea typeface="宋体" pitchFamily="2" charset="-122"/>
                  <a:cs typeface="+mn-cs"/>
                </a:rPr>
                <a:t>P1</a:t>
              </a:r>
              <a:endPar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11" name="TextBox 10"/>
            <p:cNvSpPr txBox="1"/>
            <p:nvPr/>
          </p:nvSpPr>
          <p:spPr>
            <a:xfrm>
              <a:off x="6228184" y="4374397"/>
              <a:ext cx="576064" cy="369332"/>
            </a:xfrm>
            <a:prstGeom prst="rect">
              <a:avLst/>
            </a:prstGeom>
            <a:solidFill>
              <a:schemeClr val="bg1"/>
            </a:solid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charset="0"/>
                  <a:ea typeface="宋体" pitchFamily="2" charset="-122"/>
                  <a:cs typeface="+mn-cs"/>
                </a:rPr>
                <a:t>P2</a:t>
              </a:r>
              <a:endPar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12" name="TextBox 11"/>
            <p:cNvSpPr txBox="1"/>
            <p:nvPr/>
          </p:nvSpPr>
          <p:spPr>
            <a:xfrm>
              <a:off x="6228184" y="4725145"/>
              <a:ext cx="576064" cy="369332"/>
            </a:xfrm>
            <a:prstGeom prst="rect">
              <a:avLst/>
            </a:prstGeom>
            <a:solidFill>
              <a:schemeClr val="bg1"/>
            </a:solidFill>
          </p:spPr>
          <p:txBody>
            <a:bodyPr wrap="square" rtlCol="0">
              <a:spAutoFit/>
            </a:bodyPr>
            <a:lstStyle/>
            <a:p>
              <a:pPr marL="0" marR="0" lvl="0" indent="0" algn="r"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charset="0"/>
                  <a:ea typeface="宋体" pitchFamily="2" charset="-122"/>
                  <a:cs typeface="+mn-cs"/>
                </a:rPr>
                <a:t>P3</a:t>
              </a:r>
              <a:endPar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13" name="TextBox 12"/>
            <p:cNvSpPr txBox="1"/>
            <p:nvPr/>
          </p:nvSpPr>
          <p:spPr>
            <a:xfrm>
              <a:off x="8028384" y="3789041"/>
              <a:ext cx="576064" cy="369332"/>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charset="0"/>
                  <a:ea typeface="宋体" pitchFamily="2" charset="-122"/>
                  <a:cs typeface="+mn-cs"/>
                </a:rPr>
                <a:t>Q0</a:t>
              </a:r>
              <a:endPar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14" name="TextBox 13"/>
            <p:cNvSpPr txBox="1"/>
            <p:nvPr/>
          </p:nvSpPr>
          <p:spPr>
            <a:xfrm>
              <a:off x="8028384" y="4086365"/>
              <a:ext cx="576064" cy="369332"/>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charset="0"/>
                  <a:ea typeface="宋体" pitchFamily="2" charset="-122"/>
                  <a:cs typeface="+mn-cs"/>
                </a:rPr>
                <a:t>Q1</a:t>
              </a:r>
              <a:endPar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15" name="TextBox 14"/>
            <p:cNvSpPr txBox="1"/>
            <p:nvPr/>
          </p:nvSpPr>
          <p:spPr>
            <a:xfrm>
              <a:off x="8028384" y="4374397"/>
              <a:ext cx="576064" cy="369332"/>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charset="0"/>
                  <a:ea typeface="宋体" pitchFamily="2" charset="-122"/>
                  <a:cs typeface="+mn-cs"/>
                </a:rPr>
                <a:t>Q2</a:t>
              </a:r>
              <a:endPar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sp>
          <p:nvSpPr>
            <p:cNvPr id="16" name="TextBox 15"/>
            <p:cNvSpPr txBox="1"/>
            <p:nvPr/>
          </p:nvSpPr>
          <p:spPr>
            <a:xfrm>
              <a:off x="8028384" y="4725145"/>
              <a:ext cx="576064" cy="369332"/>
            </a:xfrm>
            <a:prstGeom prst="rect">
              <a:avLst/>
            </a:prstGeom>
            <a:solidFill>
              <a:schemeClr val="bg1"/>
            </a:solidFill>
          </p:spPr>
          <p:txBody>
            <a:bodyPr wrap="square" rtlCol="0">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1800" b="1" i="0" u="none" strike="noStrike" kern="1200" cap="none" spc="0" normalizeH="0" baseline="0" noProof="0" dirty="0">
                  <a:ln>
                    <a:noFill/>
                  </a:ln>
                  <a:solidFill>
                    <a:prstClr val="black"/>
                  </a:solidFill>
                  <a:effectLst/>
                  <a:uLnTx/>
                  <a:uFillTx/>
                  <a:latin typeface="Arial" charset="0"/>
                  <a:ea typeface="宋体" pitchFamily="2" charset="-122"/>
                  <a:cs typeface="+mn-cs"/>
                </a:rPr>
                <a:t>Q3</a:t>
              </a:r>
              <a:endParaRPr kumimoji="0" lang="zh-CN" altLang="en-US" sz="1800" b="1" i="0" u="none" strike="noStrike" kern="1200" cap="none" spc="0" normalizeH="0" baseline="0" noProof="0" dirty="0">
                <a:ln>
                  <a:noFill/>
                </a:ln>
                <a:solidFill>
                  <a:prstClr val="black"/>
                </a:solidFill>
                <a:effectLst/>
                <a:uLnTx/>
                <a:uFillTx/>
                <a:latin typeface="Arial" charset="0"/>
                <a:ea typeface="宋体" pitchFamily="2" charset="-122"/>
                <a:cs typeface="+mn-cs"/>
              </a:endParaRPr>
            </a:p>
          </p:txBody>
        </p:sp>
      </p:grpSp>
      <p:sp>
        <p:nvSpPr>
          <p:cNvPr id="5" name="矩形 4"/>
          <p:cNvSpPr/>
          <p:nvPr/>
        </p:nvSpPr>
        <p:spPr>
          <a:xfrm>
            <a:off x="6228184" y="1861592"/>
            <a:ext cx="2592288" cy="1200329"/>
          </a:xfrm>
          <a:prstGeom prst="rect">
            <a:avLst/>
          </a:prstGeom>
        </p:spPr>
        <p:txBody>
          <a:bodyPr wrap="square">
            <a:spAutoFit/>
          </a:body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P</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是预置数据输入，</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Q</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是数据输出，</a:t>
            </a:r>
            <a:r>
              <a:rPr kumimoji="0" lang="en-US" altLang="zh-CN" sz="24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RCO</a:t>
            </a:r>
            <a:r>
              <a:rPr kumimoji="0" lang="zh-CN" altLang="en-US" sz="2400" b="1" i="0" u="none" strike="noStrike" kern="1200" cap="none" spc="0" normalizeH="0" baseline="0" noProof="0" dirty="0">
                <a:ln>
                  <a:noFill/>
                </a:ln>
                <a:solidFill>
                  <a:prstClr val="black"/>
                </a:solidFill>
                <a:effectLst/>
                <a:uLnTx/>
                <a:uFillTx/>
                <a:latin typeface="Times New Roman" panose="02020603050405020304" pitchFamily="18" charset="0"/>
                <a:ea typeface="宋体" pitchFamily="2" charset="-122"/>
                <a:cs typeface="Times New Roman" panose="02020603050405020304" pitchFamily="18" charset="0"/>
              </a:rPr>
              <a:t>是进位输出</a:t>
            </a:r>
          </a:p>
        </p:txBody>
      </p:sp>
    </p:spTree>
    <p:extLst>
      <p:ext uri="{BB962C8B-B14F-4D97-AF65-F5344CB8AC3E}">
        <p14:creationId xmlns:p14="http://schemas.microsoft.com/office/powerpoint/2010/main" val="169736345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8" y="260648"/>
            <a:ext cx="8209408"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5-4</a:t>
            </a:r>
            <a:r>
              <a:rPr kumimoji="1" lang="zh-CN" altLang="en-US" sz="2400" b="1">
                <a:solidFill>
                  <a:srgbClr val="F79646">
                    <a:lumMod val="50000"/>
                  </a:srgbClr>
                </a:solidFill>
                <a:latin typeface="Times New Roman" pitchFamily="18" charset="0"/>
                <a:cs typeface="Times New Roman" pitchFamily="18" charset="0"/>
              </a:rPr>
              <a:t>：含异步复位和时钟使能的边沿</a:t>
            </a:r>
            <a:r>
              <a:rPr kumimoji="1" lang="en-US" altLang="zh-CN" sz="2400" b="1">
                <a:solidFill>
                  <a:srgbClr val="F79646">
                    <a:lumMod val="50000"/>
                  </a:srgbClr>
                </a:solidFill>
                <a:latin typeface="Times New Roman" pitchFamily="18" charset="0"/>
                <a:cs typeface="Times New Roman" pitchFamily="18" charset="0"/>
              </a:rPr>
              <a:t>D</a:t>
            </a:r>
            <a:r>
              <a:rPr kumimoji="1" lang="zh-CN" altLang="en-US" sz="2400" b="1">
                <a:solidFill>
                  <a:srgbClr val="F79646">
                    <a:lumMod val="50000"/>
                  </a:srgbClr>
                </a:solidFill>
                <a:latin typeface="Times New Roman" pitchFamily="18" charset="0"/>
                <a:cs typeface="Times New Roman" pitchFamily="18" charset="0"/>
              </a:rPr>
              <a:t>触发器</a:t>
            </a:r>
            <a:endParaRPr kumimoji="1" lang="en-US" altLang="zh-CN" sz="22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259632" y="980728"/>
            <a:ext cx="7560840"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DFF2 (CLK, D, Q, RST, EN);</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a:t>
            </a:r>
          </a:p>
          <a:p>
            <a:pPr eaLnBrk="0" hangingPunct="0"/>
            <a:r>
              <a:rPr kumimoji="1" lang="en-US" altLang="zh-CN" sz="2000" b="1">
                <a:solidFill>
                  <a:srgbClr val="000000"/>
                </a:solidFill>
                <a:latin typeface="Times New Roman" pitchFamily="18" charset="0"/>
                <a:cs typeface="Times New Roman" pitchFamily="18" charset="0"/>
              </a:rPr>
              <a:t>    input CLK, D, RST, EN;</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or </a:t>
            </a:r>
            <a:r>
              <a:rPr kumimoji="1" lang="en-US" altLang="zh-CN" sz="2000" b="1" err="1">
                <a:solidFill>
                  <a:srgbClr val="000000"/>
                </a:solidFill>
                <a:latin typeface="Times New Roman" pitchFamily="18" charset="0"/>
                <a:cs typeface="Times New Roman" pitchFamily="18" charset="0"/>
              </a:rPr>
              <a:t>negedge</a:t>
            </a:r>
            <a:r>
              <a:rPr kumimoji="1" lang="en-US" altLang="zh-CN" sz="2000" b="1">
                <a:solidFill>
                  <a:srgbClr val="000000"/>
                </a:solidFill>
                <a:latin typeface="Times New Roman" pitchFamily="18" charset="0"/>
                <a:cs typeface="Times New Roman" pitchFamily="18" charset="0"/>
              </a:rPr>
              <a:t> RST)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begin</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if (!RST)  Q&lt;=0;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else if   (EN)    Q&lt;=D;    </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9" name="Rectangle 3"/>
          <p:cNvSpPr>
            <a:spLocks noChangeArrowheads="1"/>
          </p:cNvSpPr>
          <p:nvPr/>
        </p:nvSpPr>
        <p:spPr bwMode="auto">
          <a:xfrm>
            <a:off x="2405075" y="5950441"/>
            <a:ext cx="5053433" cy="430887"/>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含异步复位控制的边沿触发型</a:t>
            </a:r>
            <a:r>
              <a:rPr lang="en-US" altLang="zh-CN" sz="2000" b="1">
                <a:latin typeface="Times New Roman" panose="02020603050405020304" pitchFamily="18" charset="0"/>
                <a:cs typeface="Times New Roman" panose="02020603050405020304" pitchFamily="18" charset="0"/>
              </a:rPr>
              <a:t>D</a:t>
            </a:r>
            <a:r>
              <a:rPr lang="zh-CN" altLang="en-US" sz="2000" b="1">
                <a:latin typeface="Times New Roman" panose="02020603050405020304" pitchFamily="18" charset="0"/>
                <a:cs typeface="Times New Roman" panose="02020603050405020304" pitchFamily="18" charset="0"/>
              </a:rPr>
              <a:t>触发器时序</a:t>
            </a:r>
          </a:p>
        </p:txBody>
      </p:sp>
      <p:pic>
        <p:nvPicPr>
          <p:cNvPr id="10" name="Picture 7"/>
          <p:cNvPicPr>
            <a:picLocks noChangeAspect="1" noChangeArrowheads="1"/>
          </p:cNvPicPr>
          <p:nvPr/>
        </p:nvPicPr>
        <p:blipFill rotWithShape="1">
          <a:blip r:embed="rId3">
            <a:extLst>
              <a:ext uri="{28A0092B-C50C-407E-A947-70E740481C1C}">
                <a14:useLocalDpi xmlns:a14="http://schemas.microsoft.com/office/drawing/2010/main" val="0"/>
              </a:ext>
            </a:extLst>
          </a:blip>
          <a:srcRect b="30213"/>
          <a:stretch/>
        </p:blipFill>
        <p:spPr bwMode="auto">
          <a:xfrm>
            <a:off x="1619783" y="4792237"/>
            <a:ext cx="6840537" cy="9948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p:cNvSpPr/>
          <p:nvPr/>
        </p:nvSpPr>
        <p:spPr>
          <a:xfrm>
            <a:off x="4860032" y="4720229"/>
            <a:ext cx="180020" cy="1158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p:nvSpPr>
        <p:spPr>
          <a:xfrm>
            <a:off x="7848364" y="4720229"/>
            <a:ext cx="252028" cy="115820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p:cNvSpPr/>
          <p:nvPr/>
        </p:nvSpPr>
        <p:spPr>
          <a:xfrm>
            <a:off x="5148064" y="4721852"/>
            <a:ext cx="180020" cy="115820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6660232" y="4720229"/>
            <a:ext cx="180020" cy="1158204"/>
          </a:xfrm>
          <a:prstGeom prst="rect">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TextBox 12"/>
          <p:cNvSpPr txBox="1"/>
          <p:nvPr/>
        </p:nvSpPr>
        <p:spPr>
          <a:xfrm>
            <a:off x="7524328" y="4360189"/>
            <a:ext cx="1152128" cy="369332"/>
          </a:xfrm>
          <a:prstGeom prst="rect">
            <a:avLst/>
          </a:prstGeom>
          <a:noFill/>
        </p:spPr>
        <p:txBody>
          <a:bodyPr wrap="square" rtlCol="0">
            <a:spAutoFit/>
          </a:bodyPr>
          <a:lstStyle/>
          <a:p>
            <a:r>
              <a:rPr lang="en-US" altLang="zh-CN" b="1">
                <a:solidFill>
                  <a:srgbClr val="FF0000"/>
                </a:solidFill>
                <a:latin typeface="Times New Roman" panose="02020603050405020304" pitchFamily="18" charset="0"/>
                <a:cs typeface="Times New Roman" panose="02020603050405020304" pitchFamily="18" charset="0"/>
              </a:rPr>
              <a:t>RST</a:t>
            </a:r>
            <a:r>
              <a:rPr lang="zh-CN" altLang="en-US" b="1">
                <a:solidFill>
                  <a:srgbClr val="FF0000"/>
                </a:solidFill>
                <a:latin typeface="Times New Roman" panose="02020603050405020304" pitchFamily="18" charset="0"/>
                <a:cs typeface="Times New Roman" panose="02020603050405020304" pitchFamily="18" charset="0"/>
              </a:rPr>
              <a:t>有效</a:t>
            </a:r>
          </a:p>
        </p:txBody>
      </p:sp>
      <p:sp>
        <p:nvSpPr>
          <p:cNvPr id="16" name="TextBox 15"/>
          <p:cNvSpPr txBox="1"/>
          <p:nvPr/>
        </p:nvSpPr>
        <p:spPr>
          <a:xfrm>
            <a:off x="4067944" y="4355812"/>
            <a:ext cx="1152128" cy="369332"/>
          </a:xfrm>
          <a:prstGeom prst="rect">
            <a:avLst/>
          </a:prstGeom>
          <a:noFill/>
        </p:spPr>
        <p:txBody>
          <a:bodyPr wrap="square" rtlCol="0">
            <a:spAutoFit/>
          </a:bodyPr>
          <a:lstStyle/>
          <a:p>
            <a:r>
              <a:rPr lang="en-US" altLang="zh-CN" b="1">
                <a:solidFill>
                  <a:srgbClr val="FF0000"/>
                </a:solidFill>
                <a:latin typeface="Times New Roman" panose="02020603050405020304" pitchFamily="18" charset="0"/>
                <a:cs typeface="Times New Roman" panose="02020603050405020304" pitchFamily="18" charset="0"/>
              </a:rPr>
              <a:t>RST</a:t>
            </a:r>
            <a:r>
              <a:rPr lang="zh-CN" altLang="en-US" b="1">
                <a:solidFill>
                  <a:srgbClr val="FF0000"/>
                </a:solidFill>
                <a:latin typeface="Times New Roman" panose="02020603050405020304" pitchFamily="18" charset="0"/>
                <a:cs typeface="Times New Roman" panose="02020603050405020304" pitchFamily="18" charset="0"/>
              </a:rPr>
              <a:t>有效</a:t>
            </a:r>
          </a:p>
        </p:txBody>
      </p:sp>
      <p:sp>
        <p:nvSpPr>
          <p:cNvPr id="17" name="TextBox 16"/>
          <p:cNvSpPr txBox="1"/>
          <p:nvPr/>
        </p:nvSpPr>
        <p:spPr>
          <a:xfrm>
            <a:off x="5076056" y="4355812"/>
            <a:ext cx="1296144" cy="369332"/>
          </a:xfrm>
          <a:prstGeom prst="rect">
            <a:avLst/>
          </a:prstGeom>
          <a:noFill/>
        </p:spPr>
        <p:txBody>
          <a:bodyPr wrap="square" rtlCol="0">
            <a:spAutoFit/>
          </a:bodyPr>
          <a:lstStyle/>
          <a:p>
            <a:r>
              <a:rPr lang="en-US" altLang="zh-CN" b="1">
                <a:solidFill>
                  <a:srgbClr val="0000FF"/>
                </a:solidFill>
                <a:latin typeface="Times New Roman" panose="02020603050405020304" pitchFamily="18" charset="0"/>
                <a:cs typeface="Times New Roman" panose="02020603050405020304" pitchFamily="18" charset="0"/>
              </a:rPr>
              <a:t>EN=0</a:t>
            </a:r>
            <a:r>
              <a:rPr lang="zh-CN" altLang="en-US" b="1">
                <a:solidFill>
                  <a:srgbClr val="0000FF"/>
                </a:solidFill>
                <a:latin typeface="Times New Roman" panose="02020603050405020304" pitchFamily="18" charset="0"/>
                <a:cs typeface="Times New Roman" panose="02020603050405020304" pitchFamily="18" charset="0"/>
              </a:rPr>
              <a:t>无效</a:t>
            </a:r>
          </a:p>
        </p:txBody>
      </p:sp>
      <p:sp>
        <p:nvSpPr>
          <p:cNvPr id="18" name="TextBox 17"/>
          <p:cNvSpPr txBox="1"/>
          <p:nvPr/>
        </p:nvSpPr>
        <p:spPr>
          <a:xfrm>
            <a:off x="6228184" y="4365104"/>
            <a:ext cx="1296144" cy="369332"/>
          </a:xfrm>
          <a:prstGeom prst="rect">
            <a:avLst/>
          </a:prstGeom>
          <a:noFill/>
        </p:spPr>
        <p:txBody>
          <a:bodyPr wrap="square" rtlCol="0">
            <a:spAutoFit/>
          </a:bodyPr>
          <a:lstStyle/>
          <a:p>
            <a:r>
              <a:rPr lang="en-US" altLang="zh-CN" b="1">
                <a:solidFill>
                  <a:srgbClr val="0000FF"/>
                </a:solidFill>
                <a:latin typeface="Times New Roman" panose="02020603050405020304" pitchFamily="18" charset="0"/>
                <a:cs typeface="Times New Roman" panose="02020603050405020304" pitchFamily="18" charset="0"/>
              </a:rPr>
              <a:t>EN=1</a:t>
            </a:r>
            <a:r>
              <a:rPr lang="zh-CN" altLang="en-US" b="1">
                <a:solidFill>
                  <a:srgbClr val="0000FF"/>
                </a:solidFill>
                <a:latin typeface="Times New Roman" panose="02020603050405020304" pitchFamily="18" charset="0"/>
                <a:cs typeface="Times New Roman" panose="02020603050405020304" pitchFamily="18" charset="0"/>
              </a:rPr>
              <a:t>有效</a:t>
            </a:r>
          </a:p>
        </p:txBody>
      </p:sp>
      <p:cxnSp>
        <p:nvCxnSpPr>
          <p:cNvPr id="19" name="直接连接符 18"/>
          <p:cNvCxnSpPr/>
          <p:nvPr/>
        </p:nvCxnSpPr>
        <p:spPr>
          <a:xfrm>
            <a:off x="2663788" y="3456000"/>
            <a:ext cx="396044"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a:off x="4572001" y="2565777"/>
            <a:ext cx="165618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a:off x="2555776" y="3140968"/>
            <a:ext cx="576064"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2267744" y="5229200"/>
            <a:ext cx="216024" cy="144016"/>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椭圆 23"/>
          <p:cNvSpPr/>
          <p:nvPr/>
        </p:nvSpPr>
        <p:spPr>
          <a:xfrm>
            <a:off x="2254648" y="5040000"/>
            <a:ext cx="216024" cy="144016"/>
          </a:xfrm>
          <a:prstGeom prst="ellipse">
            <a:avLst/>
          </a:prstGeom>
          <a:noFill/>
          <a:ln>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25" name="直接连接符 24"/>
          <p:cNvCxnSpPr/>
          <p:nvPr/>
        </p:nvCxnSpPr>
        <p:spPr>
          <a:xfrm>
            <a:off x="2843808" y="764704"/>
            <a:ext cx="1224136"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接连接符 26"/>
          <p:cNvCxnSpPr/>
          <p:nvPr/>
        </p:nvCxnSpPr>
        <p:spPr>
          <a:xfrm>
            <a:off x="4421574" y="743639"/>
            <a:ext cx="1230546" cy="0"/>
          </a:xfrm>
          <a:prstGeom prst="line">
            <a:avLst/>
          </a:prstGeom>
          <a:ln w="28575">
            <a:solidFill>
              <a:srgbClr val="0000FF"/>
            </a:solidFill>
          </a:ln>
        </p:spPr>
        <p:style>
          <a:lnRef idx="1">
            <a:schemeClr val="accent1"/>
          </a:lnRef>
          <a:fillRef idx="0">
            <a:schemeClr val="accent1"/>
          </a:fillRef>
          <a:effectRef idx="0">
            <a:schemeClr val="accent1"/>
          </a:effectRef>
          <a:fontRef idx="minor">
            <a:schemeClr val="tx1"/>
          </a:fontRef>
        </p:style>
      </p:cxnSp>
      <p:sp>
        <p:nvSpPr>
          <p:cNvPr id="23"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7</a:t>
            </a:fld>
            <a:endParaRPr lang="zh-CN" altLang="en-US"/>
          </a:p>
        </p:txBody>
      </p:sp>
    </p:spTree>
    <p:extLst>
      <p:ext uri="{BB962C8B-B14F-4D97-AF65-F5344CB8AC3E}">
        <p14:creationId xmlns:p14="http://schemas.microsoft.com/office/powerpoint/2010/main" val="5470962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childTnLst>
                          </p:cTn>
                        </p:par>
                        <p:par>
                          <p:cTn id="11" fill="hold">
                            <p:stCondLst>
                              <p:cond delay="500"/>
                            </p:stCondLst>
                            <p:childTnLst>
                              <p:par>
                                <p:cTn id="12" presetID="10" presetClass="entr" presetSubtype="0" fill="hold" nodeType="afterEffect">
                                  <p:stCondLst>
                                    <p:cond delay="0"/>
                                  </p:stCondLst>
                                  <p:childTnLst>
                                    <p:set>
                                      <p:cBhvr>
                                        <p:cTn id="13" dur="1" fill="hold">
                                          <p:stCondLst>
                                            <p:cond delay="0"/>
                                          </p:stCondLst>
                                        </p:cTn>
                                        <p:tgtEl>
                                          <p:spTgt spid="10"/>
                                        </p:tgtEl>
                                        <p:attrNameLst>
                                          <p:attrName>style.visibility</p:attrName>
                                        </p:attrNameLst>
                                      </p:cBhvr>
                                      <p:to>
                                        <p:strVal val="visible"/>
                                      </p:to>
                                    </p:set>
                                    <p:animEffect transition="in" filter="fade">
                                      <p:cBhvr>
                                        <p:cTn id="14" dur="5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1" presetClass="entr" presetSubtype="1" fill="hold" grpId="0" nodeType="click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wheel(1)">
                                      <p:cBhvr>
                                        <p:cTn id="22" dur="1500"/>
                                        <p:tgtEl>
                                          <p:spTgt spid="22"/>
                                        </p:tgtEl>
                                      </p:cBhvr>
                                    </p:animEffect>
                                  </p:childTnLst>
                                </p:cTn>
                              </p:par>
                            </p:childTnLst>
                          </p:cTn>
                        </p:par>
                        <p:par>
                          <p:cTn id="23" fill="hold">
                            <p:stCondLst>
                              <p:cond delay="1500"/>
                            </p:stCondLst>
                            <p:childTnLst>
                              <p:par>
                                <p:cTn id="24" presetID="21" presetClass="entr" presetSubtype="1" fill="hold" grpId="0" nodeType="afterEffect">
                                  <p:stCondLst>
                                    <p:cond delay="0"/>
                                  </p:stCondLst>
                                  <p:childTnLst>
                                    <p:set>
                                      <p:cBhvr>
                                        <p:cTn id="25" dur="1" fill="hold">
                                          <p:stCondLst>
                                            <p:cond delay="0"/>
                                          </p:stCondLst>
                                        </p:cTn>
                                        <p:tgtEl>
                                          <p:spTgt spid="2"/>
                                        </p:tgtEl>
                                        <p:attrNameLst>
                                          <p:attrName>style.visibility</p:attrName>
                                        </p:attrNameLst>
                                      </p:cBhvr>
                                      <p:to>
                                        <p:strVal val="visible"/>
                                      </p:to>
                                    </p:set>
                                    <p:animEffect transition="in" filter="wheel(1)">
                                      <p:cBhvr>
                                        <p:cTn id="26" dur="2000"/>
                                        <p:tgtEl>
                                          <p:spTgt spid="2"/>
                                        </p:tgtEl>
                                      </p:cBhvr>
                                    </p:animEffect>
                                  </p:childTnLst>
                                </p:cTn>
                              </p:par>
                            </p:childTnLst>
                          </p:cTn>
                        </p:par>
                        <p:par>
                          <p:cTn id="27" fill="hold">
                            <p:stCondLst>
                              <p:cond delay="3500"/>
                            </p:stCondLst>
                            <p:childTnLst>
                              <p:par>
                                <p:cTn id="28" presetID="55"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anim calcmode="lin" valueType="num">
                                      <p:cBhvr>
                                        <p:cTn id="30" dur="1000" fill="hold"/>
                                        <p:tgtEl>
                                          <p:spTgt spid="16"/>
                                        </p:tgtEl>
                                        <p:attrNameLst>
                                          <p:attrName>ppt_w</p:attrName>
                                        </p:attrNameLst>
                                      </p:cBhvr>
                                      <p:tavLst>
                                        <p:tav tm="0">
                                          <p:val>
                                            <p:strVal val="#ppt_w*0.70"/>
                                          </p:val>
                                        </p:tav>
                                        <p:tav tm="100000">
                                          <p:val>
                                            <p:strVal val="#ppt_w"/>
                                          </p:val>
                                        </p:tav>
                                      </p:tavLst>
                                    </p:anim>
                                    <p:anim calcmode="lin" valueType="num">
                                      <p:cBhvr>
                                        <p:cTn id="31" dur="1000" fill="hold"/>
                                        <p:tgtEl>
                                          <p:spTgt spid="16"/>
                                        </p:tgtEl>
                                        <p:attrNameLst>
                                          <p:attrName>ppt_h</p:attrName>
                                        </p:attrNameLst>
                                      </p:cBhvr>
                                      <p:tavLst>
                                        <p:tav tm="0">
                                          <p:val>
                                            <p:strVal val="#ppt_h"/>
                                          </p:val>
                                        </p:tav>
                                        <p:tav tm="100000">
                                          <p:val>
                                            <p:strVal val="#ppt_h"/>
                                          </p:val>
                                        </p:tav>
                                      </p:tavLst>
                                    </p:anim>
                                    <p:animEffect transition="in" filter="fade">
                                      <p:cBhvr>
                                        <p:cTn id="32" dur="1000"/>
                                        <p:tgtEl>
                                          <p:spTgt spid="16"/>
                                        </p:tgtEl>
                                      </p:cBhvr>
                                    </p:animEffect>
                                  </p:childTnLst>
                                </p:cTn>
                              </p:par>
                            </p:childTnLst>
                          </p:cTn>
                        </p:par>
                        <p:par>
                          <p:cTn id="33" fill="hold">
                            <p:stCondLst>
                              <p:cond delay="4500"/>
                            </p:stCondLst>
                            <p:childTnLst>
                              <p:par>
                                <p:cTn id="34" presetID="21" presetClass="entr" presetSubtype="1" fill="hold" grpId="0" nodeType="afterEffect">
                                  <p:stCondLst>
                                    <p:cond delay="0"/>
                                  </p:stCondLst>
                                  <p:childTnLst>
                                    <p:set>
                                      <p:cBhvr>
                                        <p:cTn id="35" dur="1" fill="hold">
                                          <p:stCondLst>
                                            <p:cond delay="0"/>
                                          </p:stCondLst>
                                        </p:cTn>
                                        <p:tgtEl>
                                          <p:spTgt spid="8"/>
                                        </p:tgtEl>
                                        <p:attrNameLst>
                                          <p:attrName>style.visibility</p:attrName>
                                        </p:attrNameLst>
                                      </p:cBhvr>
                                      <p:to>
                                        <p:strVal val="visible"/>
                                      </p:to>
                                    </p:set>
                                    <p:animEffect transition="in" filter="wheel(1)">
                                      <p:cBhvr>
                                        <p:cTn id="36" dur="2000"/>
                                        <p:tgtEl>
                                          <p:spTgt spid="8"/>
                                        </p:tgtEl>
                                      </p:cBhvr>
                                    </p:animEffect>
                                  </p:childTnLst>
                                </p:cTn>
                              </p:par>
                            </p:childTnLst>
                          </p:cTn>
                        </p:par>
                        <p:par>
                          <p:cTn id="37" fill="hold">
                            <p:stCondLst>
                              <p:cond delay="6500"/>
                            </p:stCondLst>
                            <p:childTnLst>
                              <p:par>
                                <p:cTn id="38" presetID="55" presetClass="entr" presetSubtype="0" fill="hold" grpId="0" nodeType="afterEffect">
                                  <p:stCondLst>
                                    <p:cond delay="0"/>
                                  </p:stCondLst>
                                  <p:childTnLst>
                                    <p:set>
                                      <p:cBhvr>
                                        <p:cTn id="39" dur="1" fill="hold">
                                          <p:stCondLst>
                                            <p:cond delay="0"/>
                                          </p:stCondLst>
                                        </p:cTn>
                                        <p:tgtEl>
                                          <p:spTgt spid="13"/>
                                        </p:tgtEl>
                                        <p:attrNameLst>
                                          <p:attrName>style.visibility</p:attrName>
                                        </p:attrNameLst>
                                      </p:cBhvr>
                                      <p:to>
                                        <p:strVal val="visible"/>
                                      </p:to>
                                    </p:set>
                                    <p:anim calcmode="lin" valueType="num">
                                      <p:cBhvr>
                                        <p:cTn id="40" dur="1000" fill="hold"/>
                                        <p:tgtEl>
                                          <p:spTgt spid="13"/>
                                        </p:tgtEl>
                                        <p:attrNameLst>
                                          <p:attrName>ppt_w</p:attrName>
                                        </p:attrNameLst>
                                      </p:cBhvr>
                                      <p:tavLst>
                                        <p:tav tm="0">
                                          <p:val>
                                            <p:strVal val="#ppt_w*0.70"/>
                                          </p:val>
                                        </p:tav>
                                        <p:tav tm="100000">
                                          <p:val>
                                            <p:strVal val="#ppt_w"/>
                                          </p:val>
                                        </p:tav>
                                      </p:tavLst>
                                    </p:anim>
                                    <p:anim calcmode="lin" valueType="num">
                                      <p:cBhvr>
                                        <p:cTn id="41" dur="1000" fill="hold"/>
                                        <p:tgtEl>
                                          <p:spTgt spid="13"/>
                                        </p:tgtEl>
                                        <p:attrNameLst>
                                          <p:attrName>ppt_h</p:attrName>
                                        </p:attrNameLst>
                                      </p:cBhvr>
                                      <p:tavLst>
                                        <p:tav tm="0">
                                          <p:val>
                                            <p:strVal val="#ppt_h"/>
                                          </p:val>
                                        </p:tav>
                                        <p:tav tm="100000">
                                          <p:val>
                                            <p:strVal val="#ppt_h"/>
                                          </p:val>
                                        </p:tav>
                                      </p:tavLst>
                                    </p:anim>
                                    <p:animEffect transition="in" filter="fade">
                                      <p:cBhvr>
                                        <p:cTn id="42" dur="10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wipe(left)">
                                      <p:cBhvr>
                                        <p:cTn id="47" dur="1000"/>
                                        <p:tgtEl>
                                          <p:spTgt spid="25"/>
                                        </p:tgtEl>
                                      </p:cBhvr>
                                    </p:animEffect>
                                  </p:childTnLst>
                                </p:cTn>
                              </p:par>
                            </p:childTnLst>
                          </p:cTn>
                        </p:par>
                        <p:par>
                          <p:cTn id="48" fill="hold">
                            <p:stCondLst>
                              <p:cond delay="1000"/>
                            </p:stCondLst>
                            <p:childTnLst>
                              <p:par>
                                <p:cTn id="49" presetID="22" presetClass="entr" presetSubtype="8" fill="hold" nodeType="afterEffect">
                                  <p:stCondLst>
                                    <p:cond delay="0"/>
                                  </p:stCondLst>
                                  <p:childTnLst>
                                    <p:set>
                                      <p:cBhvr>
                                        <p:cTn id="50" dur="1" fill="hold">
                                          <p:stCondLst>
                                            <p:cond delay="0"/>
                                          </p:stCondLst>
                                        </p:cTn>
                                        <p:tgtEl>
                                          <p:spTgt spid="20"/>
                                        </p:tgtEl>
                                        <p:attrNameLst>
                                          <p:attrName>style.visibility</p:attrName>
                                        </p:attrNameLst>
                                      </p:cBhvr>
                                      <p:to>
                                        <p:strVal val="visible"/>
                                      </p:to>
                                    </p:set>
                                    <p:animEffect transition="in" filter="wipe(left)">
                                      <p:cBhvr>
                                        <p:cTn id="51" dur="1000"/>
                                        <p:tgtEl>
                                          <p:spTgt spid="20"/>
                                        </p:tgtEl>
                                      </p:cBhvr>
                                    </p:animEffect>
                                  </p:childTnLst>
                                </p:cTn>
                              </p:par>
                            </p:childTnLst>
                          </p:cTn>
                        </p:par>
                        <p:par>
                          <p:cTn id="52" fill="hold">
                            <p:stCondLst>
                              <p:cond delay="2000"/>
                            </p:stCondLst>
                            <p:childTnLst>
                              <p:par>
                                <p:cTn id="53" presetID="22" presetClass="entr" presetSubtype="8" fill="hold" nodeType="afterEffect">
                                  <p:stCondLst>
                                    <p:cond delay="0"/>
                                  </p:stCondLst>
                                  <p:childTnLst>
                                    <p:set>
                                      <p:cBhvr>
                                        <p:cTn id="54" dur="1" fill="hold">
                                          <p:stCondLst>
                                            <p:cond delay="0"/>
                                          </p:stCondLst>
                                        </p:cTn>
                                        <p:tgtEl>
                                          <p:spTgt spid="21"/>
                                        </p:tgtEl>
                                        <p:attrNameLst>
                                          <p:attrName>style.visibility</p:attrName>
                                        </p:attrNameLst>
                                      </p:cBhvr>
                                      <p:to>
                                        <p:strVal val="visible"/>
                                      </p:to>
                                    </p:set>
                                    <p:animEffect transition="in" filter="wipe(left)">
                                      <p:cBhvr>
                                        <p:cTn id="55" dur="1000"/>
                                        <p:tgtEl>
                                          <p:spTgt spid="21"/>
                                        </p:tgtEl>
                                      </p:cBhvr>
                                    </p:animEffect>
                                  </p:childTnLst>
                                </p:cTn>
                              </p:par>
                            </p:childTnLst>
                          </p:cTn>
                        </p:par>
                      </p:childTnLst>
                    </p:cTn>
                  </p:par>
                  <p:par>
                    <p:cTn id="56" fill="hold">
                      <p:stCondLst>
                        <p:cond delay="indefinite"/>
                      </p:stCondLst>
                      <p:childTnLst>
                        <p:par>
                          <p:cTn id="57" fill="hold">
                            <p:stCondLst>
                              <p:cond delay="0"/>
                            </p:stCondLst>
                            <p:childTnLst>
                              <p:par>
                                <p:cTn id="58" presetID="21" presetClass="entr" presetSubtype="1" fill="hold" grpId="0" nodeType="clickEffect">
                                  <p:stCondLst>
                                    <p:cond delay="0"/>
                                  </p:stCondLst>
                                  <p:childTnLst>
                                    <p:set>
                                      <p:cBhvr>
                                        <p:cTn id="59" dur="1" fill="hold">
                                          <p:stCondLst>
                                            <p:cond delay="0"/>
                                          </p:stCondLst>
                                        </p:cTn>
                                        <p:tgtEl>
                                          <p:spTgt spid="24"/>
                                        </p:tgtEl>
                                        <p:attrNameLst>
                                          <p:attrName>style.visibility</p:attrName>
                                        </p:attrNameLst>
                                      </p:cBhvr>
                                      <p:to>
                                        <p:strVal val="visible"/>
                                      </p:to>
                                    </p:set>
                                    <p:animEffect transition="in" filter="wheel(1)">
                                      <p:cBhvr>
                                        <p:cTn id="60" dur="1500"/>
                                        <p:tgtEl>
                                          <p:spTgt spid="24"/>
                                        </p:tgtEl>
                                      </p:cBhvr>
                                    </p:animEffect>
                                  </p:childTnLst>
                                </p:cTn>
                              </p:par>
                            </p:childTnLst>
                          </p:cTn>
                        </p:par>
                        <p:par>
                          <p:cTn id="61" fill="hold">
                            <p:stCondLst>
                              <p:cond delay="1500"/>
                            </p:stCondLst>
                            <p:childTnLst>
                              <p:par>
                                <p:cTn id="62" presetID="21" presetClass="entr" presetSubtype="1" fill="hold" grpId="0" nodeType="afterEffect">
                                  <p:stCondLst>
                                    <p:cond delay="0"/>
                                  </p:stCondLst>
                                  <p:childTnLst>
                                    <p:set>
                                      <p:cBhvr>
                                        <p:cTn id="63" dur="1" fill="hold">
                                          <p:stCondLst>
                                            <p:cond delay="0"/>
                                          </p:stCondLst>
                                        </p:cTn>
                                        <p:tgtEl>
                                          <p:spTgt spid="11"/>
                                        </p:tgtEl>
                                        <p:attrNameLst>
                                          <p:attrName>style.visibility</p:attrName>
                                        </p:attrNameLst>
                                      </p:cBhvr>
                                      <p:to>
                                        <p:strVal val="visible"/>
                                      </p:to>
                                    </p:set>
                                    <p:animEffect transition="in" filter="wheel(1)">
                                      <p:cBhvr>
                                        <p:cTn id="64" dur="2000"/>
                                        <p:tgtEl>
                                          <p:spTgt spid="11"/>
                                        </p:tgtEl>
                                      </p:cBhvr>
                                    </p:animEffect>
                                  </p:childTnLst>
                                </p:cTn>
                              </p:par>
                            </p:childTnLst>
                          </p:cTn>
                        </p:par>
                        <p:par>
                          <p:cTn id="65" fill="hold">
                            <p:stCondLst>
                              <p:cond delay="3500"/>
                            </p:stCondLst>
                            <p:childTnLst>
                              <p:par>
                                <p:cTn id="66" presetID="55" presetClass="entr" presetSubtype="0" fill="hold" grpId="0" nodeType="afterEffect">
                                  <p:stCondLst>
                                    <p:cond delay="0"/>
                                  </p:stCondLst>
                                  <p:childTnLst>
                                    <p:set>
                                      <p:cBhvr>
                                        <p:cTn id="67" dur="1" fill="hold">
                                          <p:stCondLst>
                                            <p:cond delay="0"/>
                                          </p:stCondLst>
                                        </p:cTn>
                                        <p:tgtEl>
                                          <p:spTgt spid="17"/>
                                        </p:tgtEl>
                                        <p:attrNameLst>
                                          <p:attrName>style.visibility</p:attrName>
                                        </p:attrNameLst>
                                      </p:cBhvr>
                                      <p:to>
                                        <p:strVal val="visible"/>
                                      </p:to>
                                    </p:set>
                                    <p:anim calcmode="lin" valueType="num">
                                      <p:cBhvr>
                                        <p:cTn id="68" dur="1000" fill="hold"/>
                                        <p:tgtEl>
                                          <p:spTgt spid="17"/>
                                        </p:tgtEl>
                                        <p:attrNameLst>
                                          <p:attrName>ppt_w</p:attrName>
                                        </p:attrNameLst>
                                      </p:cBhvr>
                                      <p:tavLst>
                                        <p:tav tm="0">
                                          <p:val>
                                            <p:strVal val="#ppt_w*0.70"/>
                                          </p:val>
                                        </p:tav>
                                        <p:tav tm="100000">
                                          <p:val>
                                            <p:strVal val="#ppt_w"/>
                                          </p:val>
                                        </p:tav>
                                      </p:tavLst>
                                    </p:anim>
                                    <p:anim calcmode="lin" valueType="num">
                                      <p:cBhvr>
                                        <p:cTn id="69" dur="1000" fill="hold"/>
                                        <p:tgtEl>
                                          <p:spTgt spid="17"/>
                                        </p:tgtEl>
                                        <p:attrNameLst>
                                          <p:attrName>ppt_h</p:attrName>
                                        </p:attrNameLst>
                                      </p:cBhvr>
                                      <p:tavLst>
                                        <p:tav tm="0">
                                          <p:val>
                                            <p:strVal val="#ppt_h"/>
                                          </p:val>
                                        </p:tav>
                                        <p:tav tm="100000">
                                          <p:val>
                                            <p:strVal val="#ppt_h"/>
                                          </p:val>
                                        </p:tav>
                                      </p:tavLst>
                                    </p:anim>
                                    <p:animEffect transition="in" filter="fade">
                                      <p:cBhvr>
                                        <p:cTn id="70" dur="1000"/>
                                        <p:tgtEl>
                                          <p:spTgt spid="17"/>
                                        </p:tgtEl>
                                      </p:cBhvr>
                                    </p:animEffect>
                                  </p:childTnLst>
                                </p:cTn>
                              </p:par>
                            </p:childTnLst>
                          </p:cTn>
                        </p:par>
                      </p:childTnLst>
                    </p:cTn>
                  </p:par>
                  <p:par>
                    <p:cTn id="71" fill="hold">
                      <p:stCondLst>
                        <p:cond delay="indefinite"/>
                      </p:stCondLst>
                      <p:childTnLst>
                        <p:par>
                          <p:cTn id="72" fill="hold">
                            <p:stCondLst>
                              <p:cond delay="0"/>
                            </p:stCondLst>
                            <p:childTnLst>
                              <p:par>
                                <p:cTn id="73" presetID="21" presetClass="entr" presetSubtype="1" fill="hold" grpId="0" nodeType="clickEffect">
                                  <p:stCondLst>
                                    <p:cond delay="0"/>
                                  </p:stCondLst>
                                  <p:childTnLst>
                                    <p:set>
                                      <p:cBhvr>
                                        <p:cTn id="74" dur="1" fill="hold">
                                          <p:stCondLst>
                                            <p:cond delay="0"/>
                                          </p:stCondLst>
                                        </p:cTn>
                                        <p:tgtEl>
                                          <p:spTgt spid="12"/>
                                        </p:tgtEl>
                                        <p:attrNameLst>
                                          <p:attrName>style.visibility</p:attrName>
                                        </p:attrNameLst>
                                      </p:cBhvr>
                                      <p:to>
                                        <p:strVal val="visible"/>
                                      </p:to>
                                    </p:set>
                                    <p:animEffect transition="in" filter="wheel(1)">
                                      <p:cBhvr>
                                        <p:cTn id="75" dur="2000"/>
                                        <p:tgtEl>
                                          <p:spTgt spid="12"/>
                                        </p:tgtEl>
                                      </p:cBhvr>
                                    </p:animEffect>
                                  </p:childTnLst>
                                </p:cTn>
                              </p:par>
                            </p:childTnLst>
                          </p:cTn>
                        </p:par>
                        <p:par>
                          <p:cTn id="76" fill="hold">
                            <p:stCondLst>
                              <p:cond delay="2000"/>
                            </p:stCondLst>
                            <p:childTnLst>
                              <p:par>
                                <p:cTn id="77" presetID="55" presetClass="entr" presetSubtype="0" fill="hold" grpId="0" nodeType="afterEffect">
                                  <p:stCondLst>
                                    <p:cond delay="0"/>
                                  </p:stCondLst>
                                  <p:childTnLst>
                                    <p:set>
                                      <p:cBhvr>
                                        <p:cTn id="78" dur="1" fill="hold">
                                          <p:stCondLst>
                                            <p:cond delay="0"/>
                                          </p:stCondLst>
                                        </p:cTn>
                                        <p:tgtEl>
                                          <p:spTgt spid="18"/>
                                        </p:tgtEl>
                                        <p:attrNameLst>
                                          <p:attrName>style.visibility</p:attrName>
                                        </p:attrNameLst>
                                      </p:cBhvr>
                                      <p:to>
                                        <p:strVal val="visible"/>
                                      </p:to>
                                    </p:set>
                                    <p:anim calcmode="lin" valueType="num">
                                      <p:cBhvr>
                                        <p:cTn id="79" dur="1000" fill="hold"/>
                                        <p:tgtEl>
                                          <p:spTgt spid="18"/>
                                        </p:tgtEl>
                                        <p:attrNameLst>
                                          <p:attrName>ppt_w</p:attrName>
                                        </p:attrNameLst>
                                      </p:cBhvr>
                                      <p:tavLst>
                                        <p:tav tm="0">
                                          <p:val>
                                            <p:strVal val="#ppt_w*0.70"/>
                                          </p:val>
                                        </p:tav>
                                        <p:tav tm="100000">
                                          <p:val>
                                            <p:strVal val="#ppt_w"/>
                                          </p:val>
                                        </p:tav>
                                      </p:tavLst>
                                    </p:anim>
                                    <p:anim calcmode="lin" valueType="num">
                                      <p:cBhvr>
                                        <p:cTn id="80" dur="1000" fill="hold"/>
                                        <p:tgtEl>
                                          <p:spTgt spid="18"/>
                                        </p:tgtEl>
                                        <p:attrNameLst>
                                          <p:attrName>ppt_h</p:attrName>
                                        </p:attrNameLst>
                                      </p:cBhvr>
                                      <p:tavLst>
                                        <p:tav tm="0">
                                          <p:val>
                                            <p:strVal val="#ppt_h"/>
                                          </p:val>
                                        </p:tav>
                                        <p:tav tm="100000">
                                          <p:val>
                                            <p:strVal val="#ppt_h"/>
                                          </p:val>
                                        </p:tav>
                                      </p:tavLst>
                                    </p:anim>
                                    <p:animEffect transition="in" filter="fade">
                                      <p:cBhvr>
                                        <p:cTn id="81" dur="1000"/>
                                        <p:tgtEl>
                                          <p:spTgt spid="18"/>
                                        </p:tgtEl>
                                      </p:cBhvr>
                                    </p:animEffect>
                                  </p:childTnLst>
                                </p:cTn>
                              </p:par>
                            </p:childTnLst>
                          </p:cTn>
                        </p:par>
                      </p:childTnLst>
                    </p:cTn>
                  </p:par>
                  <p:par>
                    <p:cTn id="82" fill="hold">
                      <p:stCondLst>
                        <p:cond delay="indefinite"/>
                      </p:stCondLst>
                      <p:childTnLst>
                        <p:par>
                          <p:cTn id="83" fill="hold">
                            <p:stCondLst>
                              <p:cond delay="0"/>
                            </p:stCondLst>
                            <p:childTnLst>
                              <p:par>
                                <p:cTn id="84" presetID="22" presetClass="entr" presetSubtype="8" fill="hold" nodeType="clickEffect">
                                  <p:stCondLst>
                                    <p:cond delay="0"/>
                                  </p:stCondLst>
                                  <p:childTnLst>
                                    <p:set>
                                      <p:cBhvr>
                                        <p:cTn id="85" dur="1" fill="hold">
                                          <p:stCondLst>
                                            <p:cond delay="0"/>
                                          </p:stCondLst>
                                        </p:cTn>
                                        <p:tgtEl>
                                          <p:spTgt spid="27"/>
                                        </p:tgtEl>
                                        <p:attrNameLst>
                                          <p:attrName>style.visibility</p:attrName>
                                        </p:attrNameLst>
                                      </p:cBhvr>
                                      <p:to>
                                        <p:strVal val="visible"/>
                                      </p:to>
                                    </p:set>
                                    <p:animEffect transition="in" filter="wipe(left)">
                                      <p:cBhvr>
                                        <p:cTn id="86" dur="1000"/>
                                        <p:tgtEl>
                                          <p:spTgt spid="27"/>
                                        </p:tgtEl>
                                      </p:cBhvr>
                                    </p:animEffect>
                                  </p:childTnLst>
                                </p:cTn>
                              </p:par>
                            </p:childTnLst>
                          </p:cTn>
                        </p:par>
                        <p:par>
                          <p:cTn id="87" fill="hold">
                            <p:stCondLst>
                              <p:cond delay="1000"/>
                            </p:stCondLst>
                            <p:childTnLst>
                              <p:par>
                                <p:cTn id="88" presetID="22" presetClass="entr" presetSubtype="8" fill="hold" nodeType="afterEffect">
                                  <p:stCondLst>
                                    <p:cond delay="0"/>
                                  </p:stCondLst>
                                  <p:childTnLst>
                                    <p:set>
                                      <p:cBhvr>
                                        <p:cTn id="89" dur="1" fill="hold">
                                          <p:stCondLst>
                                            <p:cond delay="0"/>
                                          </p:stCondLst>
                                        </p:cTn>
                                        <p:tgtEl>
                                          <p:spTgt spid="19"/>
                                        </p:tgtEl>
                                        <p:attrNameLst>
                                          <p:attrName>style.visibility</p:attrName>
                                        </p:attrNameLst>
                                      </p:cBhvr>
                                      <p:to>
                                        <p:strVal val="visible"/>
                                      </p:to>
                                    </p:set>
                                    <p:animEffect transition="in" filter="wipe(left)">
                                      <p:cBhvr>
                                        <p:cTn id="90" dur="10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5" grpId="0" animBg="1"/>
      <p:bldP spid="9" grpId="0" animBg="1"/>
      <p:bldP spid="2" grpId="0" animBg="1"/>
      <p:bldP spid="8" grpId="0" animBg="1"/>
      <p:bldP spid="11" grpId="0" animBg="1"/>
      <p:bldP spid="12" grpId="0" animBg="1"/>
      <p:bldP spid="13" grpId="0"/>
      <p:bldP spid="16" grpId="0"/>
      <p:bldP spid="17" grpId="0"/>
      <p:bldP spid="18" grpId="0"/>
      <p:bldP spid="22" grpId="0" animBg="1"/>
      <p:bldP spid="2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8" name="Rectangle 2"/>
          <p:cNvSpPr>
            <a:spLocks noGrp="1" noChangeArrowheads="1"/>
          </p:cNvSpPr>
          <p:nvPr/>
        </p:nvSpPr>
        <p:spPr bwMode="auto">
          <a:xfrm>
            <a:off x="1174750" y="356898"/>
            <a:ext cx="6997650" cy="565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Font typeface="Arial" charset="0"/>
              <a:buChar char="•"/>
              <a:defRPr sz="3200">
                <a:solidFill>
                  <a:schemeClr val="tx1"/>
                </a:solidFill>
                <a:latin typeface="Calibri" pitchFamily="34" charset="0"/>
                <a:ea typeface="宋体" pitchFamily="2" charset="-122"/>
              </a:defRPr>
            </a:lvl1pPr>
            <a:lvl2pPr marL="908050" indent="-436563" eaLnBrk="0" hangingPunct="0">
              <a:spcBef>
                <a:spcPct val="20000"/>
              </a:spcBef>
              <a:buFont typeface="Arial" charset="0"/>
              <a:buChar char="–"/>
              <a:defRPr sz="2800">
                <a:solidFill>
                  <a:schemeClr val="tx1"/>
                </a:solidFill>
                <a:latin typeface="Calibri" pitchFamily="34" charset="0"/>
                <a:ea typeface="宋体" pitchFamily="2" charset="-122"/>
              </a:defRPr>
            </a:lvl2pPr>
            <a:lvl3pPr marL="1304925" indent="-395288" eaLnBrk="0" hangingPunct="0">
              <a:spcBef>
                <a:spcPct val="20000"/>
              </a:spcBef>
              <a:buFont typeface="Arial" charset="0"/>
              <a:buChar char="•"/>
              <a:defRPr sz="2400">
                <a:solidFill>
                  <a:schemeClr val="tx1"/>
                </a:solidFill>
                <a:latin typeface="Calibri" pitchFamily="34" charset="0"/>
                <a:ea typeface="宋体" pitchFamily="2" charset="-122"/>
              </a:defRPr>
            </a:lvl3pPr>
            <a:lvl4pPr marL="1693863" indent="-387350" eaLnBrk="0" hangingPunct="0">
              <a:spcBef>
                <a:spcPct val="20000"/>
              </a:spcBef>
              <a:buFont typeface="Arial" charset="0"/>
              <a:buChar char="–"/>
              <a:defRPr sz="2000">
                <a:solidFill>
                  <a:schemeClr val="tx1"/>
                </a:solidFill>
                <a:latin typeface="Calibri" pitchFamily="34" charset="0"/>
                <a:ea typeface="宋体" pitchFamily="2" charset="-122"/>
              </a:defRPr>
            </a:lvl4pPr>
            <a:lvl5pPr marL="2093913" indent="-398463" eaLnBrk="0" hangingPunct="0">
              <a:spcBef>
                <a:spcPct val="20000"/>
              </a:spcBef>
              <a:buFont typeface="Arial" charset="0"/>
              <a:buChar char="»"/>
              <a:defRPr sz="2000">
                <a:solidFill>
                  <a:schemeClr val="tx1"/>
                </a:solidFill>
                <a:latin typeface="Calibri" pitchFamily="34" charset="0"/>
                <a:ea typeface="宋体" pitchFamily="2" charset="-122"/>
              </a:defRPr>
            </a:lvl5pPr>
            <a:lvl6pPr marL="25511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30083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655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922713" indent="-398463"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algn="ctr" eaLnBrk="1" hangingPunct="1">
              <a:buClr>
                <a:schemeClr val="hlink"/>
              </a:buClr>
              <a:buFont typeface="Wingdings" pitchFamily="2" charset="2"/>
              <a:buNone/>
            </a:pPr>
            <a:r>
              <a:rPr lang="en-US" altLang="zh-CN" sz="3000" b="1" dirty="0">
                <a:solidFill>
                  <a:srgbClr val="000000"/>
                </a:solidFill>
                <a:latin typeface="Times New Roman" pitchFamily="18" charset="0"/>
                <a:cs typeface="Times New Roman" pitchFamily="18" charset="0"/>
              </a:rPr>
              <a:t>§5.1.3 </a:t>
            </a:r>
            <a:r>
              <a:rPr lang="zh-CN" altLang="en-US" sz="3000" b="1" dirty="0">
                <a:solidFill>
                  <a:srgbClr val="000000"/>
                </a:solidFill>
                <a:latin typeface="Times New Roman" pitchFamily="18" charset="0"/>
                <a:cs typeface="Times New Roman" pitchFamily="18" charset="0"/>
              </a:rPr>
              <a:t>含同步复位控制的</a:t>
            </a:r>
            <a:r>
              <a:rPr lang="en-US" altLang="zh-CN" sz="3000" b="1" dirty="0">
                <a:solidFill>
                  <a:srgbClr val="000000"/>
                </a:solidFill>
                <a:latin typeface="Times New Roman" pitchFamily="18" charset="0"/>
                <a:cs typeface="Times New Roman" pitchFamily="18" charset="0"/>
              </a:rPr>
              <a:t>D</a:t>
            </a:r>
            <a:r>
              <a:rPr lang="zh-CN" altLang="en-US" sz="3000" b="1" dirty="0">
                <a:solidFill>
                  <a:srgbClr val="000000"/>
                </a:solidFill>
                <a:latin typeface="Times New Roman" pitchFamily="18" charset="0"/>
                <a:cs typeface="Times New Roman" pitchFamily="18" charset="0"/>
              </a:rPr>
              <a:t>触发器</a:t>
            </a:r>
          </a:p>
        </p:txBody>
      </p:sp>
      <p:sp>
        <p:nvSpPr>
          <p:cNvPr id="9" name="Rectangle 3"/>
          <p:cNvSpPr>
            <a:spLocks noChangeArrowheads="1"/>
          </p:cNvSpPr>
          <p:nvPr/>
        </p:nvSpPr>
        <p:spPr bwMode="auto">
          <a:xfrm>
            <a:off x="1691680" y="3313112"/>
            <a:ext cx="1957089"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含同步复位的边沿</a:t>
            </a:r>
            <a:r>
              <a:rPr lang="en-US" altLang="zh-CN" sz="2000" b="1">
                <a:latin typeface="Times New Roman" panose="02020603050405020304" pitchFamily="18" charset="0"/>
                <a:cs typeface="Times New Roman" panose="02020603050405020304" pitchFamily="18" charset="0"/>
              </a:rPr>
              <a:t>D</a:t>
            </a:r>
            <a:r>
              <a:rPr lang="zh-CN" altLang="en-US" sz="2000" b="1">
                <a:latin typeface="Times New Roman" panose="02020603050405020304" pitchFamily="18" charset="0"/>
                <a:cs typeface="Times New Roman" panose="02020603050405020304" pitchFamily="18" charset="0"/>
              </a:rPr>
              <a:t>触发器</a:t>
            </a:r>
          </a:p>
        </p:txBody>
      </p:sp>
      <p:sp>
        <p:nvSpPr>
          <p:cNvPr id="10" name="矩形 6"/>
          <p:cNvSpPr>
            <a:spLocks noChangeArrowheads="1"/>
          </p:cNvSpPr>
          <p:nvPr/>
        </p:nvSpPr>
        <p:spPr bwMode="auto">
          <a:xfrm>
            <a:off x="1259633" y="1186763"/>
            <a:ext cx="7560840" cy="1658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eaLnBrk="1" hangingPunct="1">
              <a:lnSpc>
                <a:spcPct val="110000"/>
              </a:lnSpc>
              <a:spcBef>
                <a:spcPts val="0"/>
              </a:spcBef>
              <a:spcAft>
                <a:spcPts val="600"/>
              </a:spcAft>
              <a:buFont typeface="Wingdings" pitchFamily="2" charset="2"/>
              <a:buChar char="Ø"/>
            </a:pPr>
            <a:r>
              <a:rPr lang="zh-CN" altLang="en-US" sz="2200" b="1">
                <a:latin typeface="Times New Roman" pitchFamily="18" charset="0"/>
                <a:cs typeface="Times New Roman" pitchFamily="18" charset="0"/>
              </a:rPr>
              <a:t>在输入端口</a:t>
            </a:r>
            <a:r>
              <a:rPr lang="en-US" altLang="zh-CN" sz="2200" b="1">
                <a:latin typeface="Times New Roman" pitchFamily="18" charset="0"/>
                <a:cs typeface="Times New Roman" pitchFamily="18" charset="0"/>
              </a:rPr>
              <a:t>D</a:t>
            </a:r>
            <a:r>
              <a:rPr lang="zh-CN" altLang="en-US" sz="2200" b="1">
                <a:latin typeface="Times New Roman" pitchFamily="18" charset="0"/>
                <a:cs typeface="Times New Roman" pitchFamily="18" charset="0"/>
              </a:rPr>
              <a:t>处加了一个</a:t>
            </a:r>
            <a:r>
              <a:rPr lang="en-US" altLang="zh-CN" sz="2200" b="1">
                <a:latin typeface="Times New Roman" pitchFamily="18" charset="0"/>
                <a:cs typeface="Times New Roman" pitchFamily="18" charset="0"/>
              </a:rPr>
              <a:t>2</a:t>
            </a:r>
            <a:r>
              <a:rPr lang="zh-CN" altLang="en-US" sz="2200" b="1">
                <a:latin typeface="Times New Roman" pitchFamily="18" charset="0"/>
                <a:cs typeface="Times New Roman" pitchFamily="18" charset="0"/>
              </a:rPr>
              <a:t>选</a:t>
            </a:r>
            <a:r>
              <a:rPr lang="en-US" altLang="zh-CN" sz="2200" b="1">
                <a:latin typeface="Times New Roman" pitchFamily="18" charset="0"/>
                <a:cs typeface="Times New Roman" pitchFamily="18" charset="0"/>
              </a:rPr>
              <a:t>1</a:t>
            </a:r>
            <a:r>
              <a:rPr lang="zh-CN" altLang="en-US" sz="2200" b="1">
                <a:latin typeface="Times New Roman" pitchFamily="18" charset="0"/>
                <a:cs typeface="Times New Roman" pitchFamily="18" charset="0"/>
              </a:rPr>
              <a:t>多路选择器。</a:t>
            </a:r>
            <a:endParaRPr lang="en-US" altLang="zh-CN" sz="2200" b="1">
              <a:latin typeface="Times New Roman" pitchFamily="18" charset="0"/>
              <a:cs typeface="Times New Roman" pitchFamily="18" charset="0"/>
            </a:endParaRPr>
          </a:p>
          <a:p>
            <a:pPr eaLnBrk="1" hangingPunct="1">
              <a:lnSpc>
                <a:spcPct val="110000"/>
              </a:lnSpc>
              <a:spcBef>
                <a:spcPts val="0"/>
              </a:spcBef>
              <a:spcAft>
                <a:spcPts val="600"/>
              </a:spcAft>
              <a:buFont typeface="Wingdings" pitchFamily="2" charset="2"/>
              <a:buChar char="Ø"/>
            </a:pPr>
            <a:r>
              <a:rPr lang="zh-CN" altLang="en-US" sz="2200" b="1">
                <a:latin typeface="Times New Roman" pitchFamily="18" charset="0"/>
                <a:cs typeface="Times New Roman" pitchFamily="18" charset="0"/>
              </a:rPr>
              <a:t>“</a:t>
            </a:r>
            <a:r>
              <a:rPr lang="zh-CN" altLang="en-US" sz="2200" b="1">
                <a:solidFill>
                  <a:srgbClr val="FF0000"/>
                </a:solidFill>
                <a:latin typeface="Times New Roman" pitchFamily="18" charset="0"/>
                <a:cs typeface="Times New Roman" pitchFamily="18" charset="0"/>
              </a:rPr>
              <a:t>同步</a:t>
            </a:r>
            <a:r>
              <a:rPr lang="zh-CN" altLang="en-US" sz="2200" b="1">
                <a:latin typeface="Times New Roman" pitchFamily="18" charset="0"/>
                <a:cs typeface="Times New Roman" pitchFamily="18" charset="0"/>
              </a:rPr>
              <a:t>”指某控制信号只有在时钟信号有效时才起作用。比如同步清</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信号必须在时钟边沿信号到来时，才能实现清</a:t>
            </a:r>
            <a:r>
              <a:rPr lang="en-US" altLang="zh-CN" sz="2200" b="1">
                <a:latin typeface="Times New Roman" pitchFamily="18" charset="0"/>
                <a:cs typeface="Times New Roman" pitchFamily="18" charset="0"/>
              </a:rPr>
              <a:t>0</a:t>
            </a:r>
            <a:r>
              <a:rPr lang="zh-CN" altLang="en-US" sz="2200" b="1">
                <a:latin typeface="Times New Roman" pitchFamily="18" charset="0"/>
                <a:cs typeface="Times New Roman" pitchFamily="18" charset="0"/>
              </a:rPr>
              <a:t>功能。</a:t>
            </a:r>
            <a:endParaRPr lang="en-US" altLang="zh-CN" sz="2200" b="1">
              <a:latin typeface="Times New Roman" pitchFamily="18" charset="0"/>
              <a:cs typeface="Times New Roman" pitchFamily="18" charset="0"/>
            </a:endParaRPr>
          </a:p>
        </p:txBody>
      </p:sp>
      <p:pic>
        <p:nvPicPr>
          <p:cNvPr id="12"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7130"/>
          <a:stretch/>
        </p:blipFill>
        <p:spPr bwMode="auto">
          <a:xfrm>
            <a:off x="3864789" y="2842947"/>
            <a:ext cx="4766667" cy="1592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Rectangle 3"/>
          <p:cNvSpPr>
            <a:spLocks noChangeArrowheads="1"/>
          </p:cNvSpPr>
          <p:nvPr/>
        </p:nvSpPr>
        <p:spPr bwMode="auto">
          <a:xfrm>
            <a:off x="6444208" y="5015511"/>
            <a:ext cx="2187248" cy="769441"/>
          </a:xfrm>
          <a:prstGeom prst="rect">
            <a:avLst/>
          </a:prstGeom>
          <a:solidFill>
            <a:schemeClr val="bg1">
              <a:lumMod val="85000"/>
            </a:schemeClr>
          </a:solidFill>
          <a:ln>
            <a:noFill/>
          </a:ln>
          <a:effectLst/>
        </p:spPr>
        <p:txBody>
          <a:bodyPr wrap="square" anchor="ctr">
            <a:spAutoFit/>
          </a:bodyPr>
          <a:lstStyle/>
          <a:p>
            <a:pPr algn="ctr">
              <a:lnSpc>
                <a:spcPct val="110000"/>
              </a:lnSpc>
              <a:spcAft>
                <a:spcPts val="600"/>
              </a:spcAft>
            </a:pPr>
            <a:r>
              <a:rPr lang="zh-CN" altLang="en-US" sz="2000" b="1">
                <a:latin typeface="Times New Roman" panose="02020603050405020304" pitchFamily="18" charset="0"/>
                <a:cs typeface="Times New Roman" panose="02020603050405020304" pitchFamily="18" charset="0"/>
              </a:rPr>
              <a:t>同步清</a:t>
            </a:r>
            <a:r>
              <a:rPr lang="en-US" altLang="zh-CN" sz="2000" b="1">
                <a:latin typeface="Times New Roman" panose="02020603050405020304" pitchFamily="18" charset="0"/>
                <a:cs typeface="Times New Roman" panose="02020603050405020304" pitchFamily="18" charset="0"/>
              </a:rPr>
              <a:t>0</a:t>
            </a:r>
            <a:r>
              <a:rPr lang="zh-CN" altLang="en-US" sz="2000" b="1">
                <a:latin typeface="Times New Roman" panose="02020603050405020304" pitchFamily="18" charset="0"/>
                <a:cs typeface="Times New Roman" panose="02020603050405020304" pitchFamily="18" charset="0"/>
              </a:rPr>
              <a:t>控制</a:t>
            </a:r>
            <a:r>
              <a:rPr lang="en-US" altLang="zh-CN" sz="2000" b="1">
                <a:latin typeface="Times New Roman" panose="02020603050405020304" pitchFamily="18" charset="0"/>
                <a:cs typeface="Times New Roman" panose="02020603050405020304" pitchFamily="18" charset="0"/>
              </a:rPr>
              <a:t>D</a:t>
            </a:r>
            <a:r>
              <a:rPr lang="zh-CN" altLang="en-US" sz="2000" b="1">
                <a:latin typeface="Times New Roman" panose="02020603050405020304" pitchFamily="18" charset="0"/>
                <a:cs typeface="Times New Roman" panose="02020603050405020304" pitchFamily="18" charset="0"/>
              </a:rPr>
              <a:t>触发器的时序图</a:t>
            </a:r>
          </a:p>
        </p:txBody>
      </p:sp>
      <p:pic>
        <p:nvPicPr>
          <p:cNvPr id="13"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b="29695"/>
          <a:stretch/>
        </p:blipFill>
        <p:spPr bwMode="auto">
          <a:xfrm>
            <a:off x="1721190" y="4674998"/>
            <a:ext cx="4554805" cy="1182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矩形 2"/>
          <p:cNvSpPr/>
          <p:nvPr/>
        </p:nvSpPr>
        <p:spPr>
          <a:xfrm>
            <a:off x="2915816" y="4674998"/>
            <a:ext cx="504056" cy="1182993"/>
          </a:xfrm>
          <a:prstGeom prst="rect">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15" name="矩形 14"/>
          <p:cNvSpPr/>
          <p:nvPr/>
        </p:nvSpPr>
        <p:spPr>
          <a:xfrm>
            <a:off x="3648768" y="4674997"/>
            <a:ext cx="349823" cy="1182993"/>
          </a:xfrm>
          <a:prstGeom prst="rect">
            <a:avLst/>
          </a:prstGeom>
          <a:noFill/>
          <a:ln>
            <a:solidFill>
              <a:srgbClr val="FF0000"/>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zh-CN" altLang="en-US"/>
          </a:p>
        </p:txBody>
      </p:sp>
      <p:sp>
        <p:nvSpPr>
          <p:cNvPr id="4" name="TextBox 3"/>
          <p:cNvSpPr txBox="1"/>
          <p:nvPr/>
        </p:nvSpPr>
        <p:spPr>
          <a:xfrm>
            <a:off x="1871700" y="5857991"/>
            <a:ext cx="1764196" cy="646331"/>
          </a:xfrm>
          <a:prstGeom prst="rect">
            <a:avLst/>
          </a:prstGeom>
          <a:noFill/>
        </p:spPr>
        <p:txBody>
          <a:bodyPr wrap="square" rtlCol="0">
            <a:spAutoFit/>
          </a:bodyPr>
          <a:lstStyle/>
          <a:p>
            <a:r>
              <a:rPr lang="zh-CN" altLang="en-US" b="1">
                <a:solidFill>
                  <a:srgbClr val="0000FF"/>
                </a:solidFill>
              </a:rPr>
              <a:t>时钟信号无效，</a:t>
            </a:r>
            <a:endParaRPr lang="en-US" altLang="zh-CN" b="1">
              <a:solidFill>
                <a:srgbClr val="0000FF"/>
              </a:solidFill>
            </a:endParaRPr>
          </a:p>
          <a:p>
            <a:r>
              <a:rPr lang="en-US" altLang="zh-CN" b="1">
                <a:solidFill>
                  <a:srgbClr val="0000FF"/>
                </a:solidFill>
                <a:latin typeface="Times New Roman" panose="02020603050405020304" pitchFamily="18" charset="0"/>
                <a:cs typeface="Times New Roman" panose="02020603050405020304" pitchFamily="18" charset="0"/>
              </a:rPr>
              <a:t>RST</a:t>
            </a:r>
            <a:r>
              <a:rPr lang="zh-CN" altLang="en-US" b="1">
                <a:solidFill>
                  <a:srgbClr val="0000FF"/>
                </a:solidFill>
              </a:rPr>
              <a:t>无效</a:t>
            </a:r>
          </a:p>
        </p:txBody>
      </p:sp>
      <p:sp>
        <p:nvSpPr>
          <p:cNvPr id="16" name="TextBox 15"/>
          <p:cNvSpPr txBox="1"/>
          <p:nvPr/>
        </p:nvSpPr>
        <p:spPr>
          <a:xfrm>
            <a:off x="3527884" y="5849028"/>
            <a:ext cx="1764196" cy="646331"/>
          </a:xfrm>
          <a:prstGeom prst="rect">
            <a:avLst/>
          </a:prstGeom>
          <a:noFill/>
        </p:spPr>
        <p:txBody>
          <a:bodyPr wrap="square" rtlCol="0">
            <a:spAutoFit/>
          </a:bodyPr>
          <a:lstStyle/>
          <a:p>
            <a:r>
              <a:rPr lang="zh-CN" altLang="en-US" b="1">
                <a:solidFill>
                  <a:srgbClr val="FF0000"/>
                </a:solidFill>
              </a:rPr>
              <a:t>时钟信号有效，</a:t>
            </a:r>
            <a:endParaRPr lang="en-US" altLang="zh-CN" b="1">
              <a:solidFill>
                <a:srgbClr val="FF0000"/>
              </a:solidFill>
            </a:endParaRPr>
          </a:p>
          <a:p>
            <a:r>
              <a:rPr lang="en-US" altLang="zh-CN" b="1">
                <a:solidFill>
                  <a:srgbClr val="FF0000"/>
                </a:solidFill>
                <a:latin typeface="Times New Roman" panose="02020603050405020304" pitchFamily="18" charset="0"/>
                <a:cs typeface="Times New Roman" panose="02020603050405020304" pitchFamily="18" charset="0"/>
              </a:rPr>
              <a:t>RST</a:t>
            </a:r>
            <a:r>
              <a:rPr lang="zh-CN" altLang="en-US" b="1">
                <a:solidFill>
                  <a:srgbClr val="FF0000"/>
                </a:solidFill>
              </a:rPr>
              <a:t>有效</a:t>
            </a:r>
          </a:p>
        </p:txBody>
      </p:sp>
      <p:sp>
        <p:nvSpPr>
          <p:cNvPr id="17"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8</a:t>
            </a:fld>
            <a:endParaRPr lang="zh-CN" altLang="en-US"/>
          </a:p>
        </p:txBody>
      </p:sp>
    </p:spTree>
    <p:extLst>
      <p:ext uri="{BB962C8B-B14F-4D97-AF65-F5344CB8AC3E}">
        <p14:creationId xmlns:p14="http://schemas.microsoft.com/office/powerpoint/2010/main" val="129425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9" presetClass="entr" presetSubtype="0" fill="hold" nodeType="clickEffect">
                                  <p:stCondLst>
                                    <p:cond delay="0"/>
                                  </p:stCondLst>
                                  <p:childTnLst>
                                    <p:set>
                                      <p:cBhvr>
                                        <p:cTn id="13" dur="1" fill="hold">
                                          <p:stCondLst>
                                            <p:cond delay="0"/>
                                          </p:stCondLst>
                                        </p:cTn>
                                        <p:tgtEl>
                                          <p:spTgt spid="10">
                                            <p:txEl>
                                              <p:pRg st="0" end="0"/>
                                            </p:txEl>
                                          </p:spTgt>
                                        </p:tgtEl>
                                        <p:attrNameLst>
                                          <p:attrName>style.visibility</p:attrName>
                                        </p:attrNameLst>
                                      </p:cBhvr>
                                      <p:to>
                                        <p:strVal val="visible"/>
                                      </p:to>
                                    </p:set>
                                    <p:animEffect transition="in" filter="dissolve">
                                      <p:cBhvr>
                                        <p:cTn id="14" dur="500"/>
                                        <p:tgtEl>
                                          <p:spTgt spid="10">
                                            <p:txEl>
                                              <p:pRg st="0" end="0"/>
                                            </p:txEl>
                                          </p:spTgt>
                                        </p:tgtEl>
                                      </p:cBhvr>
                                    </p:animEffect>
                                  </p:childTnLst>
                                </p:cTn>
                              </p:par>
                            </p:childTnLst>
                          </p:cTn>
                        </p:par>
                        <p:par>
                          <p:cTn id="15" fill="hold">
                            <p:stCondLst>
                              <p:cond delay="500"/>
                            </p:stCondLst>
                            <p:childTnLst>
                              <p:par>
                                <p:cTn id="16" presetID="10" presetClass="entr" presetSubtype="0" fill="hold" grpId="0" nodeType="after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par>
                                <p:cTn id="19" presetID="10" presetClass="entr" presetSubtype="0" fill="hold"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childTnLst>
                          </p:cTn>
                        </p:par>
                      </p:childTnLst>
                    </p:cTn>
                  </p:par>
                  <p:par>
                    <p:cTn id="22" fill="hold">
                      <p:stCondLst>
                        <p:cond delay="indefinite"/>
                      </p:stCondLst>
                      <p:childTnLst>
                        <p:par>
                          <p:cTn id="23" fill="hold">
                            <p:stCondLst>
                              <p:cond delay="0"/>
                            </p:stCondLst>
                            <p:childTnLst>
                              <p:par>
                                <p:cTn id="24" presetID="9" presetClass="entr" presetSubtype="0" fill="hold" nodeType="clickEffect">
                                  <p:stCondLst>
                                    <p:cond delay="0"/>
                                  </p:stCondLst>
                                  <p:childTnLst>
                                    <p:set>
                                      <p:cBhvr>
                                        <p:cTn id="25" dur="1" fill="hold">
                                          <p:stCondLst>
                                            <p:cond delay="0"/>
                                          </p:stCondLst>
                                        </p:cTn>
                                        <p:tgtEl>
                                          <p:spTgt spid="10">
                                            <p:txEl>
                                              <p:pRg st="1" end="1"/>
                                            </p:txEl>
                                          </p:spTgt>
                                        </p:tgtEl>
                                        <p:attrNameLst>
                                          <p:attrName>style.visibility</p:attrName>
                                        </p:attrNameLst>
                                      </p:cBhvr>
                                      <p:to>
                                        <p:strVal val="visible"/>
                                      </p:to>
                                    </p:set>
                                    <p:animEffect transition="in" filter="dissolve">
                                      <p:cBhvr>
                                        <p:cTn id="26" dur="500"/>
                                        <p:tgtEl>
                                          <p:spTgt spid="10">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500"/>
                                        <p:tgtEl>
                                          <p:spTgt spid="13"/>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21" presetClass="entr" presetSubtype="1" fill="hold" grpId="0" nodeType="clickEffect">
                                  <p:stCondLst>
                                    <p:cond delay="0"/>
                                  </p:stCondLst>
                                  <p:childTnLst>
                                    <p:set>
                                      <p:cBhvr>
                                        <p:cTn id="38" dur="1" fill="hold">
                                          <p:stCondLst>
                                            <p:cond delay="0"/>
                                          </p:stCondLst>
                                        </p:cTn>
                                        <p:tgtEl>
                                          <p:spTgt spid="3"/>
                                        </p:tgtEl>
                                        <p:attrNameLst>
                                          <p:attrName>style.visibility</p:attrName>
                                        </p:attrNameLst>
                                      </p:cBhvr>
                                      <p:to>
                                        <p:strVal val="visible"/>
                                      </p:to>
                                    </p:set>
                                    <p:animEffect transition="in" filter="wheel(1)">
                                      <p:cBhvr>
                                        <p:cTn id="39" dur="2000"/>
                                        <p:tgtEl>
                                          <p:spTgt spid="3"/>
                                        </p:tgtEl>
                                      </p:cBhvr>
                                    </p:animEffect>
                                  </p:childTnLst>
                                </p:cTn>
                              </p:par>
                            </p:childTnLst>
                          </p:cTn>
                        </p:par>
                        <p:par>
                          <p:cTn id="40" fill="hold">
                            <p:stCondLst>
                              <p:cond delay="2000"/>
                            </p:stCondLst>
                            <p:childTnLst>
                              <p:par>
                                <p:cTn id="41" presetID="55" presetClass="entr" presetSubtype="0" fill="hold" grpId="0" nodeType="afterEffect">
                                  <p:stCondLst>
                                    <p:cond delay="0"/>
                                  </p:stCondLst>
                                  <p:childTnLst>
                                    <p:set>
                                      <p:cBhvr>
                                        <p:cTn id="42" dur="1" fill="hold">
                                          <p:stCondLst>
                                            <p:cond delay="0"/>
                                          </p:stCondLst>
                                        </p:cTn>
                                        <p:tgtEl>
                                          <p:spTgt spid="4"/>
                                        </p:tgtEl>
                                        <p:attrNameLst>
                                          <p:attrName>style.visibility</p:attrName>
                                        </p:attrNameLst>
                                      </p:cBhvr>
                                      <p:to>
                                        <p:strVal val="visible"/>
                                      </p:to>
                                    </p:set>
                                    <p:anim calcmode="lin" valueType="num">
                                      <p:cBhvr>
                                        <p:cTn id="43" dur="1000" fill="hold"/>
                                        <p:tgtEl>
                                          <p:spTgt spid="4"/>
                                        </p:tgtEl>
                                        <p:attrNameLst>
                                          <p:attrName>ppt_w</p:attrName>
                                        </p:attrNameLst>
                                      </p:cBhvr>
                                      <p:tavLst>
                                        <p:tav tm="0">
                                          <p:val>
                                            <p:strVal val="#ppt_w*0.70"/>
                                          </p:val>
                                        </p:tav>
                                        <p:tav tm="100000">
                                          <p:val>
                                            <p:strVal val="#ppt_w"/>
                                          </p:val>
                                        </p:tav>
                                      </p:tavLst>
                                    </p:anim>
                                    <p:anim calcmode="lin" valueType="num">
                                      <p:cBhvr>
                                        <p:cTn id="44" dur="1000" fill="hold"/>
                                        <p:tgtEl>
                                          <p:spTgt spid="4"/>
                                        </p:tgtEl>
                                        <p:attrNameLst>
                                          <p:attrName>ppt_h</p:attrName>
                                        </p:attrNameLst>
                                      </p:cBhvr>
                                      <p:tavLst>
                                        <p:tav tm="0">
                                          <p:val>
                                            <p:strVal val="#ppt_h"/>
                                          </p:val>
                                        </p:tav>
                                        <p:tav tm="100000">
                                          <p:val>
                                            <p:strVal val="#ppt_h"/>
                                          </p:val>
                                        </p:tav>
                                      </p:tavLst>
                                    </p:anim>
                                    <p:animEffect transition="in" filter="fade">
                                      <p:cBhvr>
                                        <p:cTn id="45" dur="1000"/>
                                        <p:tgtEl>
                                          <p:spTgt spid="4"/>
                                        </p:tgtEl>
                                      </p:cBhvr>
                                    </p:animEffect>
                                  </p:childTnLst>
                                </p:cTn>
                              </p:par>
                            </p:childTnLst>
                          </p:cTn>
                        </p:par>
                      </p:childTnLst>
                    </p:cTn>
                  </p:par>
                  <p:par>
                    <p:cTn id="46" fill="hold">
                      <p:stCondLst>
                        <p:cond delay="indefinite"/>
                      </p:stCondLst>
                      <p:childTnLst>
                        <p:par>
                          <p:cTn id="47" fill="hold">
                            <p:stCondLst>
                              <p:cond delay="0"/>
                            </p:stCondLst>
                            <p:childTnLst>
                              <p:par>
                                <p:cTn id="48" presetID="21" presetClass="entr" presetSubtype="1" fill="hold" grpId="0" nodeType="clickEffect">
                                  <p:stCondLst>
                                    <p:cond delay="0"/>
                                  </p:stCondLst>
                                  <p:childTnLst>
                                    <p:set>
                                      <p:cBhvr>
                                        <p:cTn id="49" dur="1" fill="hold">
                                          <p:stCondLst>
                                            <p:cond delay="0"/>
                                          </p:stCondLst>
                                        </p:cTn>
                                        <p:tgtEl>
                                          <p:spTgt spid="15"/>
                                        </p:tgtEl>
                                        <p:attrNameLst>
                                          <p:attrName>style.visibility</p:attrName>
                                        </p:attrNameLst>
                                      </p:cBhvr>
                                      <p:to>
                                        <p:strVal val="visible"/>
                                      </p:to>
                                    </p:set>
                                    <p:animEffect transition="in" filter="wheel(1)">
                                      <p:cBhvr>
                                        <p:cTn id="50" dur="2000"/>
                                        <p:tgtEl>
                                          <p:spTgt spid="15"/>
                                        </p:tgtEl>
                                      </p:cBhvr>
                                    </p:animEffect>
                                  </p:childTnLst>
                                </p:cTn>
                              </p:par>
                            </p:childTnLst>
                          </p:cTn>
                        </p:par>
                        <p:par>
                          <p:cTn id="51" fill="hold">
                            <p:stCondLst>
                              <p:cond delay="2000"/>
                            </p:stCondLst>
                            <p:childTnLst>
                              <p:par>
                                <p:cTn id="52" presetID="55" presetClass="entr" presetSubtype="0" fill="hold" grpId="0" nodeType="afterEffect">
                                  <p:stCondLst>
                                    <p:cond delay="0"/>
                                  </p:stCondLst>
                                  <p:childTnLst>
                                    <p:set>
                                      <p:cBhvr>
                                        <p:cTn id="53" dur="1" fill="hold">
                                          <p:stCondLst>
                                            <p:cond delay="0"/>
                                          </p:stCondLst>
                                        </p:cTn>
                                        <p:tgtEl>
                                          <p:spTgt spid="16"/>
                                        </p:tgtEl>
                                        <p:attrNameLst>
                                          <p:attrName>style.visibility</p:attrName>
                                        </p:attrNameLst>
                                      </p:cBhvr>
                                      <p:to>
                                        <p:strVal val="visible"/>
                                      </p:to>
                                    </p:set>
                                    <p:anim calcmode="lin" valueType="num">
                                      <p:cBhvr>
                                        <p:cTn id="54" dur="1000" fill="hold"/>
                                        <p:tgtEl>
                                          <p:spTgt spid="16"/>
                                        </p:tgtEl>
                                        <p:attrNameLst>
                                          <p:attrName>ppt_w</p:attrName>
                                        </p:attrNameLst>
                                      </p:cBhvr>
                                      <p:tavLst>
                                        <p:tav tm="0">
                                          <p:val>
                                            <p:strVal val="#ppt_w*0.70"/>
                                          </p:val>
                                        </p:tav>
                                        <p:tav tm="100000">
                                          <p:val>
                                            <p:strVal val="#ppt_w"/>
                                          </p:val>
                                        </p:tav>
                                      </p:tavLst>
                                    </p:anim>
                                    <p:anim calcmode="lin" valueType="num">
                                      <p:cBhvr>
                                        <p:cTn id="55" dur="1000" fill="hold"/>
                                        <p:tgtEl>
                                          <p:spTgt spid="16"/>
                                        </p:tgtEl>
                                        <p:attrNameLst>
                                          <p:attrName>ppt_h</p:attrName>
                                        </p:attrNameLst>
                                      </p:cBhvr>
                                      <p:tavLst>
                                        <p:tav tm="0">
                                          <p:val>
                                            <p:strVal val="#ppt_h"/>
                                          </p:val>
                                        </p:tav>
                                        <p:tav tm="100000">
                                          <p:val>
                                            <p:strVal val="#ppt_h"/>
                                          </p:val>
                                        </p:tav>
                                      </p:tavLst>
                                    </p:anim>
                                    <p:animEffect transition="in" filter="fade">
                                      <p:cBhvr>
                                        <p:cTn id="56"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animBg="1"/>
      <p:bldP spid="14" grpId="0" animBg="1"/>
      <p:bldP spid="3" grpId="0" animBg="1"/>
      <p:bldP spid="15" grpId="0" animBg="1"/>
      <p:bldP spid="4" grpId="0"/>
      <p:bldP spid="16"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14" name="Text Box 9"/>
          <p:cNvSpPr txBox="1">
            <a:spLocks noChangeArrowheads="1"/>
          </p:cNvSpPr>
          <p:nvPr/>
        </p:nvSpPr>
        <p:spPr bwMode="auto">
          <a:xfrm>
            <a:off x="827088" y="181089"/>
            <a:ext cx="367290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5-5</a:t>
            </a:r>
            <a:r>
              <a:rPr kumimoji="1" lang="zh-CN" altLang="en-US" sz="2400" b="1">
                <a:solidFill>
                  <a:srgbClr val="F79646">
                    <a:lumMod val="50000"/>
                  </a:srgbClr>
                </a:solidFill>
                <a:latin typeface="Times New Roman" pitchFamily="18" charset="0"/>
                <a:cs typeface="Times New Roman" pitchFamily="18" charset="0"/>
              </a:rPr>
              <a:t>：含同步复位的</a:t>
            </a:r>
            <a:r>
              <a:rPr kumimoji="1" lang="en-US" altLang="zh-CN" sz="24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边沿</a:t>
            </a:r>
            <a:r>
              <a:rPr kumimoji="1" lang="en-US" altLang="zh-CN" sz="2400" b="1">
                <a:solidFill>
                  <a:srgbClr val="F79646">
                    <a:lumMod val="50000"/>
                  </a:srgbClr>
                </a:solidFill>
                <a:latin typeface="Times New Roman" pitchFamily="18" charset="0"/>
                <a:cs typeface="Times New Roman" pitchFamily="18" charset="0"/>
              </a:rPr>
              <a:t>D</a:t>
            </a:r>
            <a:r>
              <a:rPr kumimoji="1" lang="zh-CN" altLang="en-US" sz="2400" b="1">
                <a:solidFill>
                  <a:srgbClr val="F79646">
                    <a:lumMod val="50000"/>
                  </a:srgbClr>
                </a:solidFill>
                <a:latin typeface="Times New Roman" pitchFamily="18" charset="0"/>
                <a:cs typeface="Times New Roman" pitchFamily="18" charset="0"/>
              </a:rPr>
              <a:t>触发器</a:t>
            </a:r>
            <a:endParaRPr kumimoji="1" lang="en-US" altLang="zh-CN" sz="22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5" name="Text Box 9"/>
          <p:cNvSpPr txBox="1">
            <a:spLocks noChangeArrowheads="1"/>
          </p:cNvSpPr>
          <p:nvPr/>
        </p:nvSpPr>
        <p:spPr bwMode="auto">
          <a:xfrm>
            <a:off x="1043608" y="1045185"/>
            <a:ext cx="3780420"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DFF3(CLK, D, Q, RST);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a:t>
            </a:r>
          </a:p>
          <a:p>
            <a:pPr eaLnBrk="0" hangingPunct="0"/>
            <a:r>
              <a:rPr kumimoji="1" lang="en-US" altLang="zh-CN" sz="2000" b="1">
                <a:solidFill>
                  <a:srgbClr val="000000"/>
                </a:solidFill>
                <a:latin typeface="Times New Roman" pitchFamily="18" charset="0"/>
                <a:cs typeface="Times New Roman" pitchFamily="18" charset="0"/>
              </a:rPr>
              <a:t>    input CLK, D, RST;</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begin</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if  (RST==1)  Q = 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else if  (RST==0)  Q = D;   </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end</a:t>
            </a:r>
          </a:p>
          <a:p>
            <a:pPr eaLnBrk="0" fontAlgn="base" hangingPunct="0">
              <a:spcAft>
                <a:spcPct val="0"/>
              </a:spcAft>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7" name="矩形 6"/>
          <p:cNvSpPr>
            <a:spLocks noChangeArrowheads="1"/>
          </p:cNvSpPr>
          <p:nvPr/>
        </p:nvSpPr>
        <p:spPr bwMode="auto">
          <a:xfrm>
            <a:off x="1259633" y="4357553"/>
            <a:ext cx="7560840" cy="837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342900" indent="-342900" eaLnBrk="0" hangingPunct="0">
              <a:spcBef>
                <a:spcPct val="20000"/>
              </a:spcBef>
              <a:buFont typeface="Arial" charset="0"/>
              <a:buChar char="•"/>
              <a:defRPr sz="3200">
                <a:solidFill>
                  <a:schemeClr val="tx1"/>
                </a:solidFill>
                <a:latin typeface="Calibri" pitchFamily="34" charset="0"/>
                <a:ea typeface="宋体" pitchFamily="2" charset="-122"/>
              </a:defRPr>
            </a:lvl1pPr>
            <a:lvl2pPr marL="742950" indent="-285750" eaLnBrk="0" hangingPunct="0">
              <a:spcBef>
                <a:spcPct val="20000"/>
              </a:spcBef>
              <a:buFont typeface="Arial" charset="0"/>
              <a:buChar char="–"/>
              <a:defRPr sz="2800">
                <a:solidFill>
                  <a:schemeClr val="tx1"/>
                </a:solidFill>
                <a:latin typeface="Calibri" pitchFamily="34" charset="0"/>
                <a:ea typeface="宋体" pitchFamily="2" charset="-122"/>
              </a:defRPr>
            </a:lvl2pPr>
            <a:lvl3pPr marL="1143000" indent="-228600" eaLnBrk="0" hangingPunct="0">
              <a:spcBef>
                <a:spcPct val="20000"/>
              </a:spcBef>
              <a:buFont typeface="Arial" charset="0"/>
              <a:buChar char="•"/>
              <a:defRPr sz="2400">
                <a:solidFill>
                  <a:schemeClr val="tx1"/>
                </a:solidFill>
                <a:latin typeface="Calibri" pitchFamily="34" charset="0"/>
                <a:ea typeface="宋体" pitchFamily="2" charset="-122"/>
              </a:defRPr>
            </a:lvl3pPr>
            <a:lvl4pPr marL="1600200" indent="-228600" eaLnBrk="0" hangingPunct="0">
              <a:spcBef>
                <a:spcPct val="20000"/>
              </a:spcBef>
              <a:buFont typeface="Arial" charset="0"/>
              <a:buChar char="–"/>
              <a:defRPr sz="2000">
                <a:solidFill>
                  <a:schemeClr val="tx1"/>
                </a:solidFill>
                <a:latin typeface="Calibri" pitchFamily="34" charset="0"/>
                <a:ea typeface="宋体" pitchFamily="2" charset="-122"/>
              </a:defRPr>
            </a:lvl4pPr>
            <a:lvl5pPr marL="2057400" indent="-228600" eaLnBrk="0" hangingPunct="0">
              <a:spcBef>
                <a:spcPct val="20000"/>
              </a:spcBef>
              <a:buFont typeface="Arial" charset="0"/>
              <a:buChar char="»"/>
              <a:defRPr sz="2000">
                <a:solidFill>
                  <a:schemeClr val="tx1"/>
                </a:solidFill>
                <a:latin typeface="Calibri" pitchFamily="34" charset="0"/>
                <a:ea typeface="宋体" pitchFamily="2" charset="-122"/>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ea typeface="宋体" pitchFamily="2" charset="-122"/>
              </a:defRPr>
            </a:lvl9pPr>
          </a:lstStyle>
          <a:p>
            <a:pPr marL="0" indent="0" eaLnBrk="1" hangingPunct="1">
              <a:lnSpc>
                <a:spcPct val="110000"/>
              </a:lnSpc>
              <a:spcBef>
                <a:spcPts val="0"/>
              </a:spcBef>
              <a:spcAft>
                <a:spcPts val="600"/>
              </a:spcAft>
              <a:buNone/>
            </a:pPr>
            <a:r>
              <a:rPr lang="zh-CN" altLang="en-US" sz="2200" b="1">
                <a:solidFill>
                  <a:srgbClr val="0000FF"/>
                </a:solidFill>
                <a:latin typeface="Times New Roman" pitchFamily="18" charset="0"/>
                <a:cs typeface="Times New Roman" pitchFamily="18" charset="0"/>
              </a:rPr>
              <a:t>注意敏感信号表中只放了对</a:t>
            </a:r>
            <a:r>
              <a:rPr lang="en-US" altLang="zh-CN" sz="2200" b="1">
                <a:solidFill>
                  <a:srgbClr val="0000FF"/>
                </a:solidFill>
                <a:latin typeface="Times New Roman" pitchFamily="18" charset="0"/>
                <a:cs typeface="Times New Roman" pitchFamily="18" charset="0"/>
              </a:rPr>
              <a:t>CLK</a:t>
            </a:r>
            <a:r>
              <a:rPr lang="zh-CN" altLang="en-US" sz="2200" b="1">
                <a:solidFill>
                  <a:srgbClr val="0000FF"/>
                </a:solidFill>
                <a:latin typeface="Times New Roman" pitchFamily="18" charset="0"/>
                <a:cs typeface="Times New Roman" pitchFamily="18" charset="0"/>
              </a:rPr>
              <a:t>上升沿的敏感表述，表明此过程中所有其他输入信号都随时钟</a:t>
            </a:r>
            <a:r>
              <a:rPr lang="en-US" altLang="zh-CN" sz="2200" b="1">
                <a:solidFill>
                  <a:srgbClr val="0000FF"/>
                </a:solidFill>
                <a:latin typeface="Times New Roman" pitchFamily="18" charset="0"/>
                <a:cs typeface="Times New Roman" pitchFamily="18" charset="0"/>
              </a:rPr>
              <a:t>CLK</a:t>
            </a:r>
            <a:r>
              <a:rPr lang="zh-CN" altLang="en-US" sz="2200" b="1">
                <a:solidFill>
                  <a:srgbClr val="0000FF"/>
                </a:solidFill>
                <a:latin typeface="Times New Roman" pitchFamily="18" charset="0"/>
                <a:cs typeface="Times New Roman" pitchFamily="18" charset="0"/>
              </a:rPr>
              <a:t>而同步。</a:t>
            </a:r>
            <a:endParaRPr lang="en-US" altLang="zh-CN" sz="2200" b="1">
              <a:solidFill>
                <a:srgbClr val="0000FF"/>
              </a:solidFill>
              <a:latin typeface="Times New Roman" pitchFamily="18" charset="0"/>
              <a:cs typeface="Times New Roman" pitchFamily="18" charset="0"/>
            </a:endParaRPr>
          </a:p>
        </p:txBody>
      </p:sp>
      <p:sp>
        <p:nvSpPr>
          <p:cNvPr id="8" name="Text Box 9"/>
          <p:cNvSpPr txBox="1">
            <a:spLocks noChangeArrowheads="1"/>
          </p:cNvSpPr>
          <p:nvPr/>
        </p:nvSpPr>
        <p:spPr bwMode="auto">
          <a:xfrm>
            <a:off x="4751524" y="181089"/>
            <a:ext cx="3672904" cy="12311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5-6</a:t>
            </a:r>
            <a:r>
              <a:rPr kumimoji="1" lang="zh-CN" altLang="en-US" sz="2400" b="1">
                <a:solidFill>
                  <a:srgbClr val="F79646">
                    <a:lumMod val="50000"/>
                  </a:srgbClr>
                </a:solidFill>
                <a:latin typeface="Times New Roman" pitchFamily="18" charset="0"/>
                <a:cs typeface="Times New Roman" pitchFamily="18" charset="0"/>
              </a:rPr>
              <a:t>：含同步复位的</a:t>
            </a:r>
            <a:r>
              <a:rPr kumimoji="1" lang="en-US" altLang="zh-CN" sz="2400" b="1">
                <a:solidFill>
                  <a:srgbClr val="F79646">
                    <a:lumMod val="50000"/>
                  </a:srgbClr>
                </a:solidFill>
                <a:latin typeface="Times New Roman" pitchFamily="18" charset="0"/>
                <a:cs typeface="Times New Roman" pitchFamily="18" charset="0"/>
              </a:rPr>
              <a:t>	          </a:t>
            </a:r>
            <a:r>
              <a:rPr kumimoji="1" lang="zh-CN" altLang="en-US" sz="2400" b="1">
                <a:solidFill>
                  <a:srgbClr val="F79646">
                    <a:lumMod val="50000"/>
                  </a:srgbClr>
                </a:solidFill>
                <a:latin typeface="Times New Roman" pitchFamily="18" charset="0"/>
                <a:cs typeface="Times New Roman" pitchFamily="18" charset="0"/>
              </a:rPr>
              <a:t>边沿</a:t>
            </a:r>
            <a:r>
              <a:rPr kumimoji="1" lang="en-US" altLang="zh-CN" sz="2400" b="1">
                <a:solidFill>
                  <a:srgbClr val="F79646">
                    <a:lumMod val="50000"/>
                  </a:srgbClr>
                </a:solidFill>
                <a:latin typeface="Times New Roman" pitchFamily="18" charset="0"/>
                <a:cs typeface="Times New Roman" pitchFamily="18" charset="0"/>
              </a:rPr>
              <a:t>D</a:t>
            </a:r>
            <a:r>
              <a:rPr kumimoji="1" lang="zh-CN" altLang="en-US" sz="2400" b="1">
                <a:solidFill>
                  <a:srgbClr val="F79646">
                    <a:lumMod val="50000"/>
                  </a:srgbClr>
                </a:solidFill>
                <a:latin typeface="Times New Roman" pitchFamily="18" charset="0"/>
                <a:cs typeface="Times New Roman" pitchFamily="18" charset="0"/>
              </a:rPr>
              <a:t>触发器</a:t>
            </a:r>
            <a:endParaRPr kumimoji="1" lang="en-US" altLang="zh-CN" sz="22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1" name="Text Box 9"/>
          <p:cNvSpPr txBox="1">
            <a:spLocks noChangeArrowheads="1"/>
          </p:cNvSpPr>
          <p:nvPr/>
        </p:nvSpPr>
        <p:spPr bwMode="auto">
          <a:xfrm>
            <a:off x="4968044" y="1045185"/>
            <a:ext cx="3780420" cy="3170099"/>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DFF3(CLK, D, Q, RST);</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output Q; input CLK, D, RST;</a:t>
            </a:r>
          </a:p>
          <a:p>
            <a:pPr eaLnBrk="0" hangingPunct="0"/>
            <a:r>
              <a:rPr kumimoji="1" lang="en-US" altLang="zh-CN" sz="2000" b="1">
                <a:solidFill>
                  <a:srgbClr val="000000"/>
                </a:solidFill>
                <a:latin typeface="Times New Roman" pitchFamily="18" charset="0"/>
                <a:cs typeface="Times New Roman" pitchFamily="18" charset="0"/>
              </a:rPr>
              <a: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 Q1;</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always @ (RST)   begin</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if  (RST==1)  Q1= 0;</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else                 Q1= D;   </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end</a:t>
            </a:r>
          </a:p>
          <a:p>
            <a:pPr eaLnBrk="0" hangingPunct="0"/>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Q&lt;=Q1;</a:t>
            </a:r>
          </a:p>
          <a:p>
            <a:pPr eaLnBrk="0" fontAlgn="base" hangingPunct="0">
              <a:spcAft>
                <a:spcPct val="0"/>
              </a:spcAft>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sp>
        <p:nvSpPr>
          <p:cNvPr id="12" name="Text Box 9"/>
          <p:cNvSpPr txBox="1">
            <a:spLocks noChangeArrowheads="1"/>
          </p:cNvSpPr>
          <p:nvPr/>
        </p:nvSpPr>
        <p:spPr bwMode="auto">
          <a:xfrm>
            <a:off x="827584" y="5149641"/>
            <a:ext cx="7920880" cy="861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eaLnBrk="0" fontAlgn="base" hangingPunct="0">
              <a:spcBef>
                <a:spcPct val="0"/>
              </a:spcBef>
              <a:spcAft>
                <a:spcPct val="0"/>
              </a:spcAft>
              <a:buClr>
                <a:srgbClr val="C0504D">
                  <a:lumMod val="75000"/>
                </a:srgbClr>
              </a:buClr>
              <a:buFont typeface="Wingdings" pitchFamily="2" charset="2"/>
              <a:buChar char=""/>
            </a:pPr>
            <a:r>
              <a:rPr lang="zh-CN" altLang="en-US" sz="2800" b="1">
                <a:solidFill>
                  <a:srgbClr val="C0504D">
                    <a:lumMod val="75000"/>
                  </a:srgbClr>
                </a:solidFill>
                <a:latin typeface="Times New Roman" pitchFamily="18" charset="0"/>
                <a:cs typeface="Times New Roman" pitchFamily="18" charset="0"/>
              </a:rPr>
              <a:t>例</a:t>
            </a:r>
            <a:r>
              <a:rPr lang="en-US" altLang="zh-CN" sz="2800" b="1">
                <a:solidFill>
                  <a:srgbClr val="C0504D">
                    <a:lumMod val="75000"/>
                  </a:srgbClr>
                </a:solidFill>
                <a:latin typeface="Times New Roman" pitchFamily="18" charset="0"/>
                <a:cs typeface="Times New Roman" pitchFamily="18" charset="0"/>
              </a:rPr>
              <a:t>5-7</a:t>
            </a:r>
            <a:r>
              <a:rPr kumimoji="1" lang="zh-CN" altLang="en-US" sz="2400" b="1">
                <a:solidFill>
                  <a:srgbClr val="F79646">
                    <a:lumMod val="50000"/>
                  </a:srgbClr>
                </a:solidFill>
                <a:latin typeface="Times New Roman" pitchFamily="18" charset="0"/>
                <a:cs typeface="Times New Roman" pitchFamily="18" charset="0"/>
              </a:rPr>
              <a:t>：含同步复位的边沿</a:t>
            </a:r>
            <a:r>
              <a:rPr kumimoji="1" lang="en-US" altLang="zh-CN" sz="2400" b="1">
                <a:solidFill>
                  <a:srgbClr val="F79646">
                    <a:lumMod val="50000"/>
                  </a:srgbClr>
                </a:solidFill>
                <a:latin typeface="Times New Roman" pitchFamily="18" charset="0"/>
                <a:cs typeface="Times New Roman" pitchFamily="18" charset="0"/>
              </a:rPr>
              <a:t>D</a:t>
            </a:r>
            <a:r>
              <a:rPr kumimoji="1" lang="zh-CN" altLang="en-US" sz="2400" b="1">
                <a:solidFill>
                  <a:srgbClr val="F79646">
                    <a:lumMod val="50000"/>
                  </a:srgbClr>
                </a:solidFill>
                <a:latin typeface="Times New Roman" pitchFamily="18" charset="0"/>
                <a:cs typeface="Times New Roman" pitchFamily="18" charset="0"/>
              </a:rPr>
              <a:t>触发器（条件赋值语句）</a:t>
            </a:r>
            <a:endParaRPr kumimoji="1" lang="en-US" altLang="zh-CN" sz="2200" b="1">
              <a:solidFill>
                <a:srgbClr val="0000FF"/>
              </a:solidFill>
              <a:latin typeface="Times New Roman" pitchFamily="18" charset="0"/>
              <a:cs typeface="Times New Roman" pitchFamily="18" charset="0"/>
            </a:endParaRPr>
          </a:p>
          <a:p>
            <a:pPr eaLnBrk="0" fontAlgn="base" hangingPunct="0">
              <a:spcBef>
                <a:spcPct val="0"/>
              </a:spcBef>
              <a:spcAft>
                <a:spcPct val="0"/>
              </a:spcAft>
              <a:buClr>
                <a:srgbClr val="C0504D">
                  <a:lumMod val="75000"/>
                </a:srgbClr>
              </a:buClr>
            </a:pPr>
            <a:r>
              <a:rPr kumimoji="1" lang="en-US" altLang="zh-CN" sz="2200" b="1">
                <a:solidFill>
                  <a:srgbClr val="0000FF"/>
                </a:solidFill>
                <a:latin typeface="Times New Roman" pitchFamily="18" charset="0"/>
                <a:cs typeface="Times New Roman" pitchFamily="18" charset="0"/>
              </a:rPr>
              <a:t>       </a:t>
            </a:r>
            <a:endParaRPr kumimoji="1" lang="zh-CN" altLang="en-US" sz="2200" b="1">
              <a:solidFill>
                <a:srgbClr val="0000FF"/>
              </a:solidFill>
              <a:latin typeface="Times New Roman" pitchFamily="18" charset="0"/>
              <a:cs typeface="Times New Roman" pitchFamily="18" charset="0"/>
            </a:endParaRPr>
          </a:p>
        </p:txBody>
      </p:sp>
      <p:sp>
        <p:nvSpPr>
          <p:cNvPr id="13" name="Text Box 9"/>
          <p:cNvSpPr txBox="1">
            <a:spLocks noChangeArrowheads="1"/>
          </p:cNvSpPr>
          <p:nvPr/>
        </p:nvSpPr>
        <p:spPr bwMode="auto">
          <a:xfrm>
            <a:off x="1044103" y="5653697"/>
            <a:ext cx="7776369" cy="1015663"/>
          </a:xfrm>
          <a:prstGeom prst="rect">
            <a:avLst/>
          </a:prstGeom>
          <a:ln/>
        </p:spPr>
        <p:style>
          <a:lnRef idx="1">
            <a:schemeClr val="accent1"/>
          </a:lnRef>
          <a:fillRef idx="2">
            <a:schemeClr val="accent1"/>
          </a:fillRef>
          <a:effectRef idx="1">
            <a:schemeClr val="accent1"/>
          </a:effectRef>
          <a:fontRef idx="minor">
            <a:schemeClr val="dk1"/>
          </a:fontRef>
        </p:style>
        <p:txBody>
          <a:bodyPr wrap="square">
            <a:spAutoFit/>
          </a:bodyPr>
          <a:lstStyle/>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module DFF2 (input CLK, input D, input RST, output </a:t>
            </a:r>
            <a:r>
              <a:rPr kumimoji="1" lang="en-US" altLang="zh-CN" sz="2000" b="1" err="1">
                <a:solidFill>
                  <a:srgbClr val="000000"/>
                </a:solidFill>
                <a:latin typeface="Times New Roman" pitchFamily="18" charset="0"/>
                <a:cs typeface="Times New Roman" pitchFamily="18" charset="0"/>
              </a:rPr>
              <a:t>reg</a:t>
            </a:r>
            <a:r>
              <a:rPr kumimoji="1" lang="en-US" altLang="zh-CN" sz="2000" b="1">
                <a:solidFill>
                  <a:srgbClr val="000000"/>
                </a:solidFill>
                <a:latin typeface="Times New Roman" pitchFamily="18" charset="0"/>
                <a:cs typeface="Times New Roman" pitchFamily="18" charset="0"/>
              </a:rPr>
              <a:t> Q);</a:t>
            </a:r>
          </a:p>
          <a:p>
            <a:pPr eaLnBrk="0" fontAlgn="base" hangingPunct="0">
              <a:spcAft>
                <a:spcPct val="0"/>
              </a:spcAft>
            </a:pPr>
            <a:r>
              <a:rPr kumimoji="1" lang="en-US" altLang="zh-CN" sz="2000" b="1">
                <a:solidFill>
                  <a:srgbClr val="000000"/>
                </a:solidFill>
                <a:latin typeface="Times New Roman" pitchFamily="18" charset="0"/>
                <a:cs typeface="Times New Roman" pitchFamily="18" charset="0"/>
              </a:rPr>
              <a:t>    always @ (</a:t>
            </a:r>
            <a:r>
              <a:rPr kumimoji="1" lang="en-US" altLang="zh-CN" sz="2000" b="1" err="1">
                <a:solidFill>
                  <a:srgbClr val="000000"/>
                </a:solidFill>
                <a:latin typeface="Times New Roman" pitchFamily="18" charset="0"/>
                <a:cs typeface="Times New Roman" pitchFamily="18" charset="0"/>
              </a:rPr>
              <a:t>posedge</a:t>
            </a:r>
            <a:r>
              <a:rPr kumimoji="1" lang="en-US" altLang="zh-CN" sz="2000" b="1">
                <a:solidFill>
                  <a:srgbClr val="000000"/>
                </a:solidFill>
                <a:latin typeface="Times New Roman" pitchFamily="18" charset="0"/>
                <a:cs typeface="Times New Roman" pitchFamily="18" charset="0"/>
              </a:rPr>
              <a:t> CLK)    Q&lt;=RST ? 1'b0 : D;</a:t>
            </a:r>
          </a:p>
          <a:p>
            <a:pPr eaLnBrk="0" fontAlgn="base" hangingPunct="0">
              <a:spcAft>
                <a:spcPct val="0"/>
              </a:spcAft>
            </a:pPr>
            <a:r>
              <a:rPr kumimoji="1" lang="en-US" altLang="zh-CN" sz="2000" b="1" err="1">
                <a:solidFill>
                  <a:srgbClr val="000000"/>
                </a:solidFill>
                <a:latin typeface="Times New Roman" pitchFamily="18" charset="0"/>
                <a:cs typeface="Times New Roman" pitchFamily="18" charset="0"/>
              </a:rPr>
              <a:t>endmodule</a:t>
            </a:r>
            <a:endParaRPr kumimoji="1" lang="en-US" altLang="zh-CN" sz="2000" b="1">
              <a:solidFill>
                <a:srgbClr val="000000"/>
              </a:solidFill>
              <a:latin typeface="Times New Roman" pitchFamily="18" charset="0"/>
              <a:cs typeface="Times New Roman" pitchFamily="18" charset="0"/>
            </a:endParaRPr>
          </a:p>
        </p:txBody>
      </p:sp>
      <p:cxnSp>
        <p:nvCxnSpPr>
          <p:cNvPr id="10" name="直接连接符 9"/>
          <p:cNvCxnSpPr/>
          <p:nvPr/>
        </p:nvCxnSpPr>
        <p:spPr>
          <a:xfrm>
            <a:off x="2915816" y="648000"/>
            <a:ext cx="11521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357754" y="3222000"/>
            <a:ext cx="91810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2357754" y="3546000"/>
            <a:ext cx="91810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a:off x="5292080" y="2322000"/>
            <a:ext cx="1800200"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5292080" y="3546000"/>
            <a:ext cx="2736304" cy="0"/>
          </a:xfrm>
          <a:prstGeom prst="line">
            <a:avLst/>
          </a:prstGeom>
          <a:ln w="28575">
            <a:solidFill>
              <a:srgbClr val="CC00CC"/>
            </a:solidFill>
          </a:ln>
        </p:spPr>
        <p:style>
          <a:lnRef idx="1">
            <a:schemeClr val="accent1"/>
          </a:lnRef>
          <a:fillRef idx="0">
            <a:schemeClr val="accent1"/>
          </a:fillRef>
          <a:effectRef idx="0">
            <a:schemeClr val="accent1"/>
          </a:effectRef>
          <a:fontRef idx="minor">
            <a:schemeClr val="tx1"/>
          </a:fontRef>
        </p:style>
      </p:cxnSp>
      <p:pic>
        <p:nvPicPr>
          <p:cNvPr id="20" name="Picture 6"/>
          <p:cNvPicPr>
            <a:picLocks noChangeAspect="1" noChangeArrowheads="1"/>
          </p:cNvPicPr>
          <p:nvPr/>
        </p:nvPicPr>
        <p:blipFill rotWithShape="1">
          <a:blip r:embed="rId4">
            <a:extLst>
              <a:ext uri="{28A0092B-C50C-407E-A947-70E740481C1C}">
                <a14:useLocalDpi xmlns:a14="http://schemas.microsoft.com/office/drawing/2010/main" val="0"/>
              </a:ext>
            </a:extLst>
          </a:blip>
          <a:srcRect b="27130"/>
          <a:stretch/>
        </p:blipFill>
        <p:spPr bwMode="auto">
          <a:xfrm>
            <a:off x="4084103" y="5194705"/>
            <a:ext cx="4766667" cy="15924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1" name="灯片编号占位符 5"/>
          <p:cNvSpPr txBox="1">
            <a:spLocks/>
          </p:cNvSpPr>
          <p:nvPr/>
        </p:nvSpPr>
        <p:spPr>
          <a:xfrm>
            <a:off x="323528" y="6309320"/>
            <a:ext cx="576064" cy="412155"/>
          </a:xfrm>
          <a:prstGeom prst="rect">
            <a:avLst/>
          </a:prstGeom>
        </p:spPr>
        <p:txBody>
          <a:bodyPr/>
          <a:lstStyle>
            <a:defPPr>
              <a:defRPr lang="zh-CN"/>
            </a:defPPr>
            <a:lvl1pPr marL="342900" indent="-342900" algn="l" defTabSz="914400" rtl="0" eaLnBrk="1" latinLnBrk="0" hangingPunct="1">
              <a:buFont typeface="+mj-lt"/>
              <a:buAutoNum type="arabicPeriod"/>
              <a:defRPr sz="1800" b="1"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indent="0">
              <a:buFont typeface="+mj-lt"/>
              <a:buNone/>
              <a:defRPr/>
            </a:pPr>
            <a:fld id="{9B0A696E-C4F9-4CE5-AA93-3D637A4758E2}" type="slidenum">
              <a:rPr lang="zh-CN" altLang="en-US" smtClean="0"/>
              <a:pPr marL="0" indent="0">
                <a:buFont typeface="+mj-lt"/>
                <a:buNone/>
                <a:defRPr/>
              </a:pPr>
              <a:t>9</a:t>
            </a:fld>
            <a:endParaRPr lang="zh-CN" altLang="en-US"/>
          </a:p>
        </p:txBody>
      </p:sp>
    </p:spTree>
    <p:extLst>
      <p:ext uri="{BB962C8B-B14F-4D97-AF65-F5344CB8AC3E}">
        <p14:creationId xmlns:p14="http://schemas.microsoft.com/office/powerpoint/2010/main" val="136626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childTnLst>
                          </p:cTn>
                        </p:par>
                        <p:par>
                          <p:cTn id="8" fill="hold">
                            <p:stCondLst>
                              <p:cond delay="1000"/>
                            </p:stCondLst>
                            <p:childTnLst>
                              <p:par>
                                <p:cTn id="9" presetID="22" presetClass="entr" presetSubtype="8" fill="hold" nodeType="afterEffect">
                                  <p:stCondLst>
                                    <p:cond delay="0"/>
                                  </p:stCondLst>
                                  <p:childTnLst>
                                    <p:set>
                                      <p:cBhvr>
                                        <p:cTn id="10" dur="1" fill="hold">
                                          <p:stCondLst>
                                            <p:cond delay="0"/>
                                          </p:stCondLst>
                                        </p:cTn>
                                        <p:tgtEl>
                                          <p:spTgt spid="16"/>
                                        </p:tgtEl>
                                        <p:attrNameLst>
                                          <p:attrName>style.visibility</p:attrName>
                                        </p:attrNameLst>
                                      </p:cBhvr>
                                      <p:to>
                                        <p:strVal val="visible"/>
                                      </p:to>
                                    </p:set>
                                    <p:animEffect transition="in" filter="wipe(left)">
                                      <p:cBhvr>
                                        <p:cTn id="11" dur="1000"/>
                                        <p:tgtEl>
                                          <p:spTgt spid="16"/>
                                        </p:tgtEl>
                                      </p:cBhvr>
                                    </p:animEffect>
                                  </p:childTnLst>
                                </p:cTn>
                              </p:par>
                            </p:childTnLst>
                          </p:cTn>
                        </p:par>
                        <p:par>
                          <p:cTn id="12" fill="hold">
                            <p:stCondLst>
                              <p:cond delay="2000"/>
                            </p:stCondLst>
                            <p:childTnLst>
                              <p:par>
                                <p:cTn id="13" presetID="22" presetClass="entr" presetSubtype="8" fill="hold" nodeType="after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wipe(left)">
                                      <p:cBhvr>
                                        <p:cTn id="15" dur="1000"/>
                                        <p:tgtEl>
                                          <p:spTgt spid="17"/>
                                        </p:tgtEl>
                                      </p:cBhvr>
                                    </p:animEffect>
                                  </p:childTnLst>
                                </p:cTn>
                              </p:par>
                            </p:childTnLst>
                          </p:cTn>
                        </p:par>
                        <p:par>
                          <p:cTn id="16" fill="hold">
                            <p:stCondLst>
                              <p:cond delay="3000"/>
                            </p:stCondLst>
                            <p:childTnLst>
                              <p:par>
                                <p:cTn id="17" presetID="9" presetClass="entr" presetSubtype="0" fill="hold" grpId="0" nodeType="afterEffect">
                                  <p:stCondLst>
                                    <p:cond delay="0"/>
                                  </p:stCondLst>
                                  <p:childTnLst>
                                    <p:set>
                                      <p:cBhvr>
                                        <p:cTn id="18" dur="1" fill="hold">
                                          <p:stCondLst>
                                            <p:cond delay="0"/>
                                          </p:stCondLst>
                                        </p:cTn>
                                        <p:tgtEl>
                                          <p:spTgt spid="7"/>
                                        </p:tgtEl>
                                        <p:attrNameLst>
                                          <p:attrName>style.visibility</p:attrName>
                                        </p:attrNameLst>
                                      </p:cBhvr>
                                      <p:to>
                                        <p:strVal val="visible"/>
                                      </p:to>
                                    </p:set>
                                    <p:animEffect transition="in" filter="dissolve">
                                      <p:cBhvr>
                                        <p:cTn id="19" dur="10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8"/>
                                        </p:tgtEl>
                                        <p:attrNameLst>
                                          <p:attrName>style.visibility</p:attrName>
                                        </p:attrNameLst>
                                      </p:cBhvr>
                                      <p:to>
                                        <p:strVal val="visible"/>
                                      </p:to>
                                    </p:set>
                                    <p:animEffect transition="in" filter="fade">
                                      <p:cBhvr>
                                        <p:cTn id="24" dur="500"/>
                                        <p:tgtEl>
                                          <p:spTgt spid="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fade">
                                      <p:cBhvr>
                                        <p:cTn id="27" dur="500"/>
                                        <p:tgtEl>
                                          <p:spTgt spid="11"/>
                                        </p:tgtEl>
                                      </p:cBhvr>
                                    </p:animEffect>
                                  </p:childTnLst>
                                </p:cTn>
                              </p:par>
                            </p:childTnLst>
                          </p:cTn>
                        </p:par>
                        <p:par>
                          <p:cTn id="28" fill="hold">
                            <p:stCondLst>
                              <p:cond delay="500"/>
                            </p:stCondLst>
                            <p:childTnLst>
                              <p:par>
                                <p:cTn id="29" presetID="22" presetClass="entr" presetSubtype="8" fill="hold" nodeType="afterEffect">
                                  <p:stCondLst>
                                    <p:cond delay="0"/>
                                  </p:stCondLst>
                                  <p:childTnLst>
                                    <p:set>
                                      <p:cBhvr>
                                        <p:cTn id="30" dur="1" fill="hold">
                                          <p:stCondLst>
                                            <p:cond delay="0"/>
                                          </p:stCondLst>
                                        </p:cTn>
                                        <p:tgtEl>
                                          <p:spTgt spid="18"/>
                                        </p:tgtEl>
                                        <p:attrNameLst>
                                          <p:attrName>style.visibility</p:attrName>
                                        </p:attrNameLst>
                                      </p:cBhvr>
                                      <p:to>
                                        <p:strVal val="visible"/>
                                      </p:to>
                                    </p:set>
                                    <p:animEffect transition="in" filter="wipe(left)">
                                      <p:cBhvr>
                                        <p:cTn id="31" dur="1000"/>
                                        <p:tgtEl>
                                          <p:spTgt spid="18"/>
                                        </p:tgtEl>
                                      </p:cBhvr>
                                    </p:animEffect>
                                  </p:childTnLst>
                                </p:cTn>
                              </p:par>
                            </p:childTnLst>
                          </p:cTn>
                        </p:par>
                        <p:par>
                          <p:cTn id="32" fill="hold">
                            <p:stCondLst>
                              <p:cond delay="1500"/>
                            </p:stCondLst>
                            <p:childTnLst>
                              <p:par>
                                <p:cTn id="33" presetID="22" presetClass="entr" presetSubtype="8" fill="hold" nodeType="afterEffect">
                                  <p:stCondLst>
                                    <p:cond delay="0"/>
                                  </p:stCondLst>
                                  <p:childTnLst>
                                    <p:set>
                                      <p:cBhvr>
                                        <p:cTn id="34" dur="1" fill="hold">
                                          <p:stCondLst>
                                            <p:cond delay="0"/>
                                          </p:stCondLst>
                                        </p:cTn>
                                        <p:tgtEl>
                                          <p:spTgt spid="19"/>
                                        </p:tgtEl>
                                        <p:attrNameLst>
                                          <p:attrName>style.visibility</p:attrName>
                                        </p:attrNameLst>
                                      </p:cBhvr>
                                      <p:to>
                                        <p:strVal val="visible"/>
                                      </p:to>
                                    </p:set>
                                    <p:animEffect transition="in" filter="wipe(left)">
                                      <p:cBhvr>
                                        <p:cTn id="35" dur="1000"/>
                                        <p:tgtEl>
                                          <p:spTgt spid="19"/>
                                        </p:tgtEl>
                                      </p:cBhvr>
                                    </p:animEffect>
                                  </p:childTnLst>
                                </p:cTn>
                              </p:par>
                            </p:childTnLst>
                          </p:cTn>
                        </p:par>
                        <p:par>
                          <p:cTn id="36" fill="hold">
                            <p:stCondLst>
                              <p:cond delay="2500"/>
                            </p:stCondLst>
                            <p:childTnLst>
                              <p:par>
                                <p:cTn id="37" presetID="10" presetClass="entr" presetSubtype="0" fill="hold" nodeType="afterEffect">
                                  <p:stCondLst>
                                    <p:cond delay="0"/>
                                  </p:stCondLst>
                                  <p:childTnLst>
                                    <p:set>
                                      <p:cBhvr>
                                        <p:cTn id="38" dur="1" fill="hold">
                                          <p:stCondLst>
                                            <p:cond delay="0"/>
                                          </p:stCondLst>
                                        </p:cTn>
                                        <p:tgtEl>
                                          <p:spTgt spid="20"/>
                                        </p:tgtEl>
                                        <p:attrNameLst>
                                          <p:attrName>style.visibility</p:attrName>
                                        </p:attrNameLst>
                                      </p:cBhvr>
                                      <p:to>
                                        <p:strVal val="visible"/>
                                      </p:to>
                                    </p:set>
                                    <p:animEffect transition="in" filter="fade">
                                      <p:cBhvr>
                                        <p:cTn id="39" dur="1000"/>
                                        <p:tgtEl>
                                          <p:spTgt spid="20"/>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xit" presetSubtype="0" fill="hold" nodeType="clickEffect">
                                  <p:stCondLst>
                                    <p:cond delay="0"/>
                                  </p:stCondLst>
                                  <p:childTnLst>
                                    <p:animEffect transition="out" filter="fade">
                                      <p:cBhvr>
                                        <p:cTn id="43" dur="500"/>
                                        <p:tgtEl>
                                          <p:spTgt spid="20"/>
                                        </p:tgtEl>
                                      </p:cBhvr>
                                    </p:animEffect>
                                    <p:set>
                                      <p:cBhvr>
                                        <p:cTn id="44" dur="1" fill="hold">
                                          <p:stCondLst>
                                            <p:cond delay="499"/>
                                          </p:stCondLst>
                                        </p:cTn>
                                        <p:tgtEl>
                                          <p:spTgt spid="20"/>
                                        </p:tgtEl>
                                        <p:attrNameLst>
                                          <p:attrName>style.visibility</p:attrName>
                                        </p:attrNameLst>
                                      </p:cBhvr>
                                      <p:to>
                                        <p:strVal val="hidden"/>
                                      </p:to>
                                    </p:set>
                                  </p:childTnLst>
                                </p:cTn>
                              </p:par>
                            </p:childTnLst>
                          </p:cTn>
                        </p:par>
                        <p:par>
                          <p:cTn id="45" fill="hold">
                            <p:stCondLst>
                              <p:cond delay="500"/>
                            </p:stCondLst>
                            <p:childTnLst>
                              <p:par>
                                <p:cTn id="46" presetID="10" presetClass="entr" presetSubtype="0" fill="hold" grpId="0" nodeType="after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3"/>
                                        </p:tgtEl>
                                        <p:attrNameLst>
                                          <p:attrName>style.visibility</p:attrName>
                                        </p:attrNameLst>
                                      </p:cBhvr>
                                      <p:to>
                                        <p:strVal val="visible"/>
                                      </p:to>
                                    </p:set>
                                    <p:animEffect transition="in" filter="fade">
                                      <p:cBhvr>
                                        <p:cTn id="51"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1" grpId="0" animBg="1"/>
      <p:bldP spid="12" grpId="0"/>
      <p:bldP spid="13" grpId="0" animBg="1"/>
    </p:bldLst>
  </p:timing>
</p:sld>
</file>

<file path=ppt/theme/theme1.xml><?xml version="1.0" encoding="utf-8"?>
<a:theme xmlns:a="http://schemas.openxmlformats.org/drawingml/2006/main" name="1_河海大学模板">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Echo</Template>
  <TotalTime>772</TotalTime>
  <Words>7570</Words>
  <Application>Microsoft Office PowerPoint</Application>
  <PresentationFormat>全屏显示(4:3)</PresentationFormat>
  <Paragraphs>852</Paragraphs>
  <Slides>63</Slides>
  <Notes>21</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63</vt:i4>
      </vt:variant>
    </vt:vector>
  </HeadingPairs>
  <TitlesOfParts>
    <vt:vector size="70" baseType="lpstr">
      <vt:lpstr>黑体</vt:lpstr>
      <vt:lpstr>宋体</vt:lpstr>
      <vt:lpstr>Arial</vt:lpstr>
      <vt:lpstr>Calibri</vt:lpstr>
      <vt:lpstr>Times New Roman</vt:lpstr>
      <vt:lpstr>Wingdings</vt:lpstr>
      <vt:lpstr>1_河海大学模板</vt:lpstr>
      <vt:lpstr>第5章  时序电路的Verilog设计</vt:lpstr>
      <vt:lpstr>§5.1  基本时序元件的Verilog表述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§5.2 二进制计数器的Verilog表述</vt:lpstr>
      <vt:lpstr>PowerPoint 演示文稿</vt:lpstr>
      <vt:lpstr>PowerPoint 演示文稿</vt:lpstr>
      <vt:lpstr>PowerPoint 演示文稿</vt:lpstr>
      <vt:lpstr>PowerPoint 演示文稿</vt:lpstr>
      <vt:lpstr>PowerPoint 演示文稿</vt:lpstr>
      <vt:lpstr>§5.3 移位寄存器的Verilog表述与设计</vt:lpstr>
      <vt:lpstr>PowerPoint 演示文稿</vt:lpstr>
      <vt:lpstr>PowerPoint 演示文稿</vt:lpstr>
      <vt:lpstr>§5.4 可预置型计数器设计</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§5.5 时序电路硬件设计与仿真示例</vt:lpstr>
      <vt:lpstr>PowerPoint 演示文稿</vt:lpstr>
      <vt:lpstr>PowerPoint 演示文稿</vt:lpstr>
      <vt:lpstr>PowerPoint 演示文稿</vt:lpstr>
      <vt:lpstr>PowerPoint 演示文稿</vt:lpstr>
      <vt:lpstr>PowerPoint 演示文稿</vt:lpstr>
      <vt:lpstr>§5.6  SignalTap II的使用方法</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§5.7  编辑SignalTap II的触发信号</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第1章 </dc:title>
  <dc:creator>owner</dc:creator>
  <cp:lastModifiedBy>helen liu</cp:lastModifiedBy>
  <cp:revision>1</cp:revision>
  <dcterms:created xsi:type="dcterms:W3CDTF">2013-05-09T03:11:05Z</dcterms:created>
  <dcterms:modified xsi:type="dcterms:W3CDTF">2024-12-05T06:27:45Z</dcterms:modified>
</cp:coreProperties>
</file>