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4"/>
  </p:notesMasterIdLst>
  <p:sldIdLst>
    <p:sldId id="285" r:id="rId2"/>
    <p:sldId id="286" r:id="rId3"/>
    <p:sldId id="1000" r:id="rId4"/>
    <p:sldId id="999" r:id="rId5"/>
    <p:sldId id="1001" r:id="rId6"/>
    <p:sldId id="1002" r:id="rId7"/>
    <p:sldId id="1003" r:id="rId8"/>
    <p:sldId id="1004" r:id="rId9"/>
    <p:sldId id="1005" r:id="rId10"/>
    <p:sldId id="1006" r:id="rId11"/>
    <p:sldId id="1116" r:id="rId12"/>
    <p:sldId id="1007" r:id="rId13"/>
    <p:sldId id="1008" r:id="rId14"/>
    <p:sldId id="1009" r:id="rId15"/>
    <p:sldId id="1010" r:id="rId16"/>
    <p:sldId id="1011" r:id="rId17"/>
    <p:sldId id="1012" r:id="rId18"/>
    <p:sldId id="1013" r:id="rId19"/>
    <p:sldId id="1015" r:id="rId20"/>
    <p:sldId id="1014" r:id="rId21"/>
    <p:sldId id="1016" r:id="rId22"/>
    <p:sldId id="1017" r:id="rId23"/>
    <p:sldId id="1018" r:id="rId24"/>
    <p:sldId id="1019" r:id="rId25"/>
    <p:sldId id="1020" r:id="rId26"/>
    <p:sldId id="1021" r:id="rId27"/>
    <p:sldId id="1022" r:id="rId28"/>
    <p:sldId id="1023" r:id="rId29"/>
    <p:sldId id="1024" r:id="rId30"/>
    <p:sldId id="1025" r:id="rId31"/>
    <p:sldId id="1026" r:id="rId32"/>
    <p:sldId id="1027" r:id="rId33"/>
    <p:sldId id="1028" r:id="rId34"/>
    <p:sldId id="1029" r:id="rId35"/>
    <p:sldId id="1030" r:id="rId36"/>
    <p:sldId id="1031" r:id="rId37"/>
    <p:sldId id="1032" r:id="rId38"/>
    <p:sldId id="1033" r:id="rId39"/>
    <p:sldId id="1034" r:id="rId40"/>
    <p:sldId id="1035" r:id="rId41"/>
    <p:sldId id="1036" r:id="rId42"/>
    <p:sldId id="1037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00FFFF"/>
    <a:srgbClr val="009900"/>
    <a:srgbClr val="9900FF"/>
    <a:srgbClr val="008000"/>
    <a:srgbClr val="006600"/>
    <a:srgbClr val="4F81BD"/>
    <a:srgbClr val="0066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76059" autoAdjust="0"/>
  </p:normalViewPr>
  <p:slideViewPr>
    <p:cSldViewPr>
      <p:cViewPr varScale="1">
        <p:scale>
          <a:sx n="74" d="100"/>
          <a:sy n="74" d="100"/>
        </p:scale>
        <p:origin x="111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en liu" userId="359b3e71f01e7129" providerId="LiveId" clId="{1C15E282-BC10-4791-8616-92C3BE4A936D}"/>
    <pc:docChg chg="delSld">
      <pc:chgData name="helen liu" userId="359b3e71f01e7129" providerId="LiveId" clId="{1C15E282-BC10-4791-8616-92C3BE4A936D}" dt="2024-12-05T06:29:12.021" v="0" actId="47"/>
      <pc:docMkLst>
        <pc:docMk/>
      </pc:docMkLst>
      <pc:sldChg chg="del">
        <pc:chgData name="helen liu" userId="359b3e71f01e7129" providerId="LiveId" clId="{1C15E282-BC10-4791-8616-92C3BE4A936D}" dt="2024-12-05T06:29:12.021" v="0" actId="47"/>
        <pc:sldMkLst>
          <pc:docMk/>
          <pc:sldMk cId="1743514720" sldId="1038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1840458944" sldId="1060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454977814" sldId="1061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1447025511" sldId="1062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1714726711" sldId="1063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3998488274" sldId="1064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3040467038" sldId="1065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1962915043" sldId="1066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916523605" sldId="1068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1401169959" sldId="1069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1028860358" sldId="1070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155053730" sldId="1071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2934662948" sldId="1072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1894279276" sldId="1073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1486869395" sldId="1074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321528723" sldId="1075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3389158739" sldId="1076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535382652" sldId="1077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1853963298" sldId="1078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3146807172" sldId="1079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2875611642" sldId="1080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700565277" sldId="1081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3025115152" sldId="1082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3223730860" sldId="1083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67839943" sldId="1084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1444399260" sldId="1085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2609498137" sldId="1086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3908654097" sldId="1087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3259539041" sldId="1089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350169152" sldId="1090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3338534365" sldId="1091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2703296411" sldId="1092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1368976319" sldId="1093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3707505587" sldId="1095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3917449757" sldId="1096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4193198464" sldId="1097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2192557581" sldId="1098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1712578968" sldId="1099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146969657" sldId="1100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917934017" sldId="1101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2773909696" sldId="1102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4123015859" sldId="1103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1897602878" sldId="1104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3054725616" sldId="1105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503232430" sldId="1106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549873646" sldId="1109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2234775603" sldId="1110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2828201551" sldId="1111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505345513" sldId="1112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3240032976" sldId="1113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198381434" sldId="1114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1063837286" sldId="1115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240350824" sldId="1117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3962667085" sldId="1118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3280320642" sldId="1119"/>
        </pc:sldMkLst>
      </pc:sldChg>
      <pc:sldChg chg="del">
        <pc:chgData name="helen liu" userId="359b3e71f01e7129" providerId="LiveId" clId="{1C15E282-BC10-4791-8616-92C3BE4A936D}" dt="2024-12-05T06:29:12.021" v="0" actId="47"/>
        <pc:sldMkLst>
          <pc:docMk/>
          <pc:sldMk cId="3877844415" sldId="11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4A966-B260-44EB-8780-ADD811086E6E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3ECE5-984C-482F-B007-D4AE159A3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55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A666C-32FE-44B2-8A10-54710A749500}" type="datetimeFigureOut">
              <a:rPr lang="zh-CN" altLang="en-US"/>
              <a:pPr>
                <a:defRPr/>
              </a:pPr>
              <a:t>2024/12/5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F77E0-9AF2-47CB-BF1D-49CB92ED7D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8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F1CCE-4DE2-4F6B-91F3-5F808EBA4BB1}" type="datetimeFigureOut">
              <a:rPr lang="zh-CN" altLang="en-US"/>
              <a:pPr>
                <a:defRPr/>
              </a:pPr>
              <a:t>2024/12/5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6EF21-2EB7-477F-98DF-1BE9DA03C0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4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E5205-B9C5-4DA2-AA08-9D2331030494}" type="datetimeFigureOut">
              <a:rPr lang="zh-CN" altLang="en-US"/>
              <a:pPr>
                <a:defRPr/>
              </a:pPr>
              <a:t>2024/12/5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C925B-E6FA-49E9-9E9A-0925252656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3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41B3B-B39E-4A67-9CD0-3F6F0A5AF3AD}" type="datetimeFigureOut">
              <a:rPr lang="zh-CN" altLang="en-US"/>
              <a:pPr>
                <a:defRPr/>
              </a:pPr>
              <a:t>2024/12/5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40772-7CD4-4C0D-A1BB-CD1E41E3DA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04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B6CA7-482C-4593-B780-A79252466720}" type="datetimeFigureOut">
              <a:rPr lang="zh-CN" altLang="en-US"/>
              <a:pPr>
                <a:defRPr/>
              </a:pPr>
              <a:t>2024/12/5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E350B-3C3B-4A4D-9728-172421A47E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4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767CC-BAE3-4C61-9A84-4E98435A1529}" type="datetimeFigureOut">
              <a:rPr lang="zh-CN" altLang="en-US"/>
              <a:pPr>
                <a:defRPr/>
              </a:pPr>
              <a:t>2024/12/5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75468-245D-49AD-BDC8-F2BDCBE29C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82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20916-7DF3-4C74-90C3-8C2BD61E776B}" type="datetimeFigureOut">
              <a:rPr lang="zh-CN" altLang="en-US"/>
              <a:pPr>
                <a:defRPr/>
              </a:pPr>
              <a:t>2024/12/5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6D7BB-C578-4067-B6EA-9A0AA7BBB1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1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6D623-2239-440C-8DC2-3B8403FAB92C}" type="datetimeFigureOut">
              <a:rPr lang="zh-CN" altLang="en-US"/>
              <a:pPr>
                <a:defRPr/>
              </a:pPr>
              <a:t>2024/12/5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0525C-C580-4D11-A9F2-F9D85C3DF2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0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057F0-EDC3-4FFC-BF82-26ED1236044E}" type="datetimeFigureOut">
              <a:rPr lang="zh-CN" altLang="en-US"/>
              <a:pPr>
                <a:defRPr/>
              </a:pPr>
              <a:t>2024/12/5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2484-3007-4153-9E2C-E72028BBC5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7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22AE5-5B0C-491A-82A8-DB7DD2BF27D2}" type="datetimeFigureOut">
              <a:rPr lang="zh-CN" altLang="en-US"/>
              <a:pPr>
                <a:defRPr/>
              </a:pPr>
              <a:t>2024/12/5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805B-3844-44D3-836F-86E662D862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0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AD717-B951-4729-AEBF-A85A22C5ECBC}" type="datetimeFigureOut">
              <a:rPr lang="zh-CN" altLang="en-US"/>
              <a:pPr>
                <a:defRPr/>
              </a:pPr>
              <a:t>2024/12/5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8942B-C0FB-46B1-A9B3-F7A4EACD36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69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CB7631-E5FC-43F2-81B5-49701921FEE1}" type="datetimeFigureOut">
              <a:rPr lang="zh-CN" altLang="en-US"/>
              <a:pPr>
                <a:defRPr/>
              </a:pPr>
              <a:t>2024/12/5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AB61F91-53B8-416D-AD9A-517BB8C9CA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title"/>
          </p:nvPr>
        </p:nvSpPr>
        <p:spPr>
          <a:xfrm>
            <a:off x="1547812" y="1700213"/>
            <a:ext cx="7056636" cy="2090737"/>
          </a:xfrm>
        </p:spPr>
        <p:txBody>
          <a:bodyPr/>
          <a:lstStyle/>
          <a:p>
            <a:r>
              <a:rPr lang="zh-CN" altLang="en-US" sz="4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800" b="1" dirty="0">
                <a:solidFill>
                  <a:srgbClr val="00B05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</a:t>
            </a:r>
            <a:r>
              <a:rPr lang="zh-CN" altLang="en-US" sz="4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章  宏功能模块应用及相关语法</a:t>
            </a:r>
            <a:endParaRPr lang="zh-CN" altLang="en-US" sz="4800" b="1" dirty="0">
              <a:solidFill>
                <a:srgbClr val="00B05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</a:t>
            </a:fld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115617" y="1268760"/>
            <a:ext cx="770485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  <a:buFont typeface="Wingdings" pitchFamily="2" charset="2"/>
              <a:buChar char=""/>
            </a:pPr>
            <a:r>
              <a:rPr lang="zh-CN" altLang="en-US" sz="2800" b="1" dirty="0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6-2</a:t>
            </a:r>
            <a:r>
              <a:rPr kumimoji="1" lang="zh-CN" altLang="en-US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kumimoji="1" lang="zh-CN" altLang="en-US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位寄存器（</a:t>
            </a:r>
            <a:r>
              <a:rPr kumimoji="1" lang="en-US" altLang="zh-CN" sz="2400" b="1" dirty="0" err="1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defparam</a:t>
            </a:r>
            <a:r>
              <a:rPr kumimoji="1" lang="zh-CN" altLang="en-US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语句应用示例）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</a:pP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endParaRPr kumimoji="1" lang="zh-CN" alt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187127" y="1859345"/>
            <a:ext cx="7777361" cy="19389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module REG24B (input [23: 0] d, input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clk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output[23: 0] q);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lpm_ff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U1 (.q(q[11: 0], .data(d[11: 0]), .clock(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clk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defparam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U1.lpm_width=12;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lpm_ff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U2 (.q(q[23: 12]), .data(d[23: 12]), .clock(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clk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defparam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U2.lpm_width=12;</a:t>
            </a:r>
          </a:p>
          <a:p>
            <a:pPr eaLnBrk="0" hangingPunct="0"/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endmodule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87624" y="4014361"/>
            <a:ext cx="7717730" cy="4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LPM_FF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是可参数设置的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LPM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寄存器模块。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6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115616" y="2204864"/>
            <a:ext cx="770485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rgbClr val="C0504D">
                  <a:lumMod val="75000"/>
                </a:srgbClr>
              </a:buClr>
              <a:buFont typeface="Wingdings" pitchFamily="2" charset="2"/>
              <a:buChar char=""/>
            </a:pPr>
            <a:r>
              <a:rPr lang="zh-CN" altLang="en-US" sz="2800" b="1" dirty="0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6-3</a:t>
            </a:r>
            <a:r>
              <a:rPr kumimoji="1" lang="zh-CN" altLang="en-US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LPM</a:t>
            </a:r>
            <a:r>
              <a:rPr kumimoji="1" lang="zh-CN" altLang="en-US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计数器顶层设计</a:t>
            </a:r>
            <a:endParaRPr kumimoji="1" lang="en-US" altLang="zh-CN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</a:pP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endParaRPr kumimoji="1" lang="zh-CN" alt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187126" y="2795449"/>
            <a:ext cx="7777361" cy="19389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module CNT4BIT (RST, ENA, CLK, DIN, SLD, UD, COUT, DOUT);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input RST, ENA, CLK, SLD, UD;  input [3: 0] DIN;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output COUT;  output[3: 0] DOUT;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CNT4B  U1 (.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sload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(SLD), .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clk_en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(ENA), .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aclr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(RST), .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(COUT), 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.clock(CLK), .data(DIN), .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updown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(UD), .q(DOUT));</a:t>
            </a:r>
          </a:p>
          <a:p>
            <a:pPr eaLnBrk="0" hangingPunct="0"/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endmodule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1196752"/>
            <a:ext cx="7717730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为了能调用例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6-1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的计数器文件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CNT4B.v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，并进行测试和硬件实现，必须设计一个程序来例化它。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0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1174750" y="487299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§6.1.3 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创建工程与仿真测试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02"/>
          <a:stretch/>
        </p:blipFill>
        <p:spPr bwMode="auto">
          <a:xfrm>
            <a:off x="971549" y="1556792"/>
            <a:ext cx="4772583" cy="168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8"/>
          <a:stretch/>
        </p:blipFill>
        <p:spPr bwMode="auto">
          <a:xfrm>
            <a:off x="3491880" y="4077073"/>
            <a:ext cx="4938690" cy="1803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228184" y="2611651"/>
            <a:ext cx="1433589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CNT4BIT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仿真波形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9633" y="4733921"/>
            <a:ext cx="1678854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CNT4B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原理图输入设计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84168" y="1556792"/>
            <a:ext cx="2808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SLD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是同步信号，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SLD=1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无上升沿，所以没有进行加载</a:t>
            </a:r>
          </a:p>
        </p:txBody>
      </p:sp>
      <p:sp>
        <p:nvSpPr>
          <p:cNvPr id="13" name="椭圆 12"/>
          <p:cNvSpPr/>
          <p:nvPr/>
        </p:nvSpPr>
        <p:spPr>
          <a:xfrm>
            <a:off x="3876299" y="2007123"/>
            <a:ext cx="631647" cy="5894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10" idx="1"/>
          </p:cNvCxnSpPr>
          <p:nvPr/>
        </p:nvCxnSpPr>
        <p:spPr>
          <a:xfrm flipH="1">
            <a:off x="4673576" y="2064624"/>
            <a:ext cx="1410592" cy="18725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05028" y="5889466"/>
            <a:ext cx="6283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可利用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LPM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计数器宏模块的原理图文件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CNT4B.bsf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，通过在原理图工程中调用此元件来测试它</a:t>
            </a: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23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187624" y="1729903"/>
            <a:ext cx="7777361" cy="163121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module MULT8 (A, B, R,);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output signed [15: 0] R;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定义有符号数据类型输出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input  signed [7: 0] A, B;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定义有符号数据类型输入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assign R=A*B; </a:t>
            </a:r>
          </a:p>
          <a:p>
            <a:pPr eaLnBrk="0" hangingPunct="0"/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endmodule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1172393" y="44513"/>
            <a:ext cx="7288039" cy="1143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§</a:t>
            </a:r>
            <a:r>
              <a:rPr lang="en-US" altLang="zh-CN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6.2</a:t>
            </a:r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  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利用属性控制乘法器的构建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87624" y="4307670"/>
            <a:ext cx="7717730" cy="158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如果按照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通常的表述方式，综合出的乘法器一定会占用大量的逻辑资源，且运行速度不一定快。在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开发中，最常用的方法是直接调用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内部已嵌入的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硬件乘法器（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DSP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模块）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115617" y="1052736"/>
            <a:ext cx="770485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  <a:buFont typeface="Wingdings" pitchFamily="2" charset="2"/>
              <a:buChar char=""/>
            </a:pPr>
            <a:r>
              <a:rPr lang="zh-CN" altLang="en-US" sz="2800" b="1" dirty="0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6-4</a:t>
            </a:r>
            <a:r>
              <a:rPr kumimoji="1" lang="zh-CN" altLang="en-US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kumimoji="1" lang="zh-CN" altLang="en-US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位普通乘法器（乘法操作符）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</a:pP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endParaRPr kumimoji="1" lang="zh-CN" alt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187127" y="1729903"/>
            <a:ext cx="7777361" cy="22467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module MULT8 (A1, B1, A2, B2, R1, R2);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output signed [15: 0] R1, R2;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定义有符号数据类型输出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input  signed [7: 0] A1, B1, A2, B2;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//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定义有符号数据类型输入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wire [15: 0]  R2 /*synthesis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multstyle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=“logic”*/;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wire [15: 0]  R1/*synthesis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multstyle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=“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dsp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”*/;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assign R1=A1*B1; assign R2=A2*B2;</a:t>
            </a:r>
          </a:p>
          <a:p>
            <a:pPr eaLnBrk="0" hangingPunct="0"/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endmodule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547664" y="2996952"/>
            <a:ext cx="5112568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547664" y="3284984"/>
            <a:ext cx="51125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63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075" grpId="0"/>
      <p:bldP spid="8" grpId="0"/>
      <p:bldP spid="10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18766" y="548680"/>
            <a:ext cx="7586588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Aft>
                <a:spcPts val="120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wire [15: 0] R2 /* synthesis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multstyle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=“logic” */;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87624" y="1268760"/>
            <a:ext cx="7717730" cy="80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指示综合器将以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为输出口的乘法器以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纯组合逻辑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方式的宏单元构建，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是属性关键词。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331640" y="2564904"/>
            <a:ext cx="7586588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Aft>
                <a:spcPts val="120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wire [15: 0] R1 /* synthesis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multstyle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=“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dsp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 */;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187624" y="3198305"/>
            <a:ext cx="7717730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指示综合器将以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为输出口的乘法器调用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嵌入式乘法器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来构建乘法器，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dsp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是属性关键词。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331640" y="4365104"/>
            <a:ext cx="7586588" cy="83099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Aft>
                <a:spcPts val="120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andd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(A1, B2, A2, B2, R1, R2) /* synthesis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multstyle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=“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dsp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 */;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87624" y="5328152"/>
            <a:ext cx="7717730" cy="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指示综合器将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整个模块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内的乘法器构建方式都用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DSP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模块。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25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87624" y="1772816"/>
            <a:ext cx="7717730" cy="210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如果如例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6-4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采用纯组合逻辑方式构建一个乘法器，用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DSP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模块构建另一个乘法器，则编译可以看出，使用了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个嵌入式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位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DSP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模块和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95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个逻辑宏单元。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如果将整个模块都用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DSP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模块构建。则编译后可以看出，使用了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DSP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模块和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个逻辑宏单元。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87624" y="4146778"/>
            <a:ext cx="7717730" cy="4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采用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DSP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模块构建所设计的电路，更加高速且节省逻辑资源。</a:t>
            </a:r>
            <a:endParaRPr lang="en-US" altLang="zh-CN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391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87624" y="692696"/>
            <a:ext cx="7717730" cy="158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通过</a:t>
            </a:r>
            <a:r>
              <a:rPr lang="en-US" altLang="zh-CN" sz="2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Quartus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设置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DSP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模块构建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Assignments→Setting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，在左栏选择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Analysis&amp;Synthesis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Settings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项，在对话框中按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More Settings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按钮，在弹出的对话框中选择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DSP Block Balancing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项的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DSP blocks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65"/>
          <a:stretch/>
        </p:blipFill>
        <p:spPr bwMode="auto">
          <a:xfrm>
            <a:off x="2821767" y="2465838"/>
            <a:ext cx="5422639" cy="3651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3059830" y="5733256"/>
            <a:ext cx="4536505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1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457994" y="44513"/>
            <a:ext cx="8362479" cy="1143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§</a:t>
            </a:r>
            <a:r>
              <a:rPr lang="en-US" altLang="zh-CN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6.3</a:t>
            </a:r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 </a:t>
            </a:r>
            <a:r>
              <a:rPr lang="en-US" altLang="zh-C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LPM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随机存储器的设置和调用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87624" y="1268760"/>
            <a:ext cx="7717730" cy="12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在涉及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ROM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等存储器应用的设计开发中，调用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LPM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模块类存储器是最方便、最经济高效和性能最容易满足设计要求的途径。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1174750" y="2647539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§6.3.1 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存储器初始化文件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3429000"/>
            <a:ext cx="771773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初始化文件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是可配置于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LPM_RAM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LPM_ROM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中的数据或程序代码。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初始化文件的格式必须满足一定的要求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mif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格式和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.hex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格式是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Quartus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能直接调用的两种初始化文件的格式，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格式文件可通过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语言直接调用。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61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8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87624" y="836712"/>
            <a:ext cx="7717730" cy="251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直接编译法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        在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Quartus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中选择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File→New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Memory File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栏的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Memory Initialization File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项，单击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OK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，产生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mif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数据文件大小选择窗口。根据存储器的地址和数据宽度选择参数（如果地址线宽为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位，选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128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；数据线宽为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位，选择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Word size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位）。单击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OK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，出现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mif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数据表格。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59632" y="260648"/>
            <a:ext cx="6552728" cy="4965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1. .</a:t>
            </a:r>
            <a:r>
              <a:rPr lang="en-US" altLang="zh-CN" sz="2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mif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格式文件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933056"/>
            <a:ext cx="3102998" cy="192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3048"/>
          <a:stretch/>
        </p:blipFill>
        <p:spPr bwMode="auto">
          <a:xfrm>
            <a:off x="1403647" y="3501008"/>
            <a:ext cx="3738609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980000" y="5855854"/>
            <a:ext cx="1221231" cy="165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38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87625" y="1124744"/>
            <a:ext cx="4392487" cy="450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直接编译法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可在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mif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数据表格中键入数据。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表中任一数据对应的地址为左列数与顶行数之和。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表格中的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数据格式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可通过右击窗口边缘的地址数据所弹出的窗口中选择。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完成数据输入后，选择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File→Save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As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，保存此数据文件，如取名为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data7X8.mif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59632" y="404664"/>
            <a:ext cx="6552728" cy="49654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1. .</a:t>
            </a:r>
            <a:r>
              <a:rPr lang="en-US" altLang="zh-CN" sz="2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mif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格式文件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1"/>
          <a:stretch/>
        </p:blipFill>
        <p:spPr bwMode="auto">
          <a:xfrm>
            <a:off x="5868144" y="1780334"/>
            <a:ext cx="2880320" cy="3232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55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31640" y="1547553"/>
            <a:ext cx="7560840" cy="339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LPM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Library of Parameterized Modules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（参数可设置模块库）的缩写。在许多设计中，必须利用这些宏模块才可以使用一些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Altera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器件中特定模块的硬件功能，比如片上存储器、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DSP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模块、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LVDS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驱动器、嵌入式锁相环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PLL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模块等。</a:t>
            </a:r>
          </a:p>
        </p:txBody>
      </p:sp>
      <p:sp>
        <p:nvSpPr>
          <p:cNvPr id="4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87624" y="188640"/>
            <a:ext cx="7717730" cy="102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文件直接编辑法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使用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Quartus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以外的编辑器设计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mif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文件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115617" y="1196752"/>
            <a:ext cx="770485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  <a:buFont typeface="Wingdings" pitchFamily="2" charset="2"/>
              <a:buChar char=""/>
            </a:pPr>
            <a:r>
              <a:rPr lang="zh-CN" altLang="en-US" sz="2800" b="1" dirty="0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6-5</a:t>
            </a:r>
            <a:r>
              <a:rPr kumimoji="1" lang="zh-CN" altLang="en-US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：编辑器设计</a:t>
            </a:r>
            <a:r>
              <a:rPr kumimoji="1" lang="en-US" altLang="zh-CN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kumimoji="1" lang="en-US" altLang="zh-CN" sz="2400" b="1" dirty="0" err="1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mif</a:t>
            </a:r>
            <a:r>
              <a:rPr kumimoji="1" lang="zh-CN" altLang="en-US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文件</a:t>
            </a:r>
            <a:endParaRPr kumimoji="1" lang="en-US" altLang="zh-CN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</a:pP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endParaRPr kumimoji="1" lang="zh-CN" alt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187127" y="1787337"/>
            <a:ext cx="7777361" cy="470898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DEPTH=128;		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：数据深度，即存储的数据个数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WIDTH=8;		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：输出数据宽度</a:t>
            </a:r>
            <a:endParaRPr kumimoji="1" lang="en-US" altLang="zh-CN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ADDRESS_RADIX=HEX;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：地址数据类型，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HEX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表示选择十六进制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    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数据类型</a:t>
            </a:r>
            <a:endParaRPr kumimoji="1" lang="en-US" altLang="zh-CN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DATA_RADIX=HEX;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：存储数据类型，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HEX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表示选择十六进制数据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         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类型</a:t>
            </a:r>
            <a:endParaRPr kumimoji="1" lang="en-US" altLang="zh-CN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CONTENT		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：此为关键词</a:t>
            </a:r>
            <a:endParaRPr kumimoji="1" lang="en-US" altLang="zh-CN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BEGIN			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：此为关键词</a:t>
            </a:r>
            <a:endParaRPr kumimoji="1" lang="en-US" altLang="zh-CN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0000  :  0080;</a:t>
            </a: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0001  :  0086;</a:t>
            </a: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0002  :  008C;</a:t>
            </a: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（数据略去）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007E  :  0073;</a:t>
            </a: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007F  :  0079;</a:t>
            </a: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END;  </a:t>
            </a:r>
          </a:p>
        </p:txBody>
      </p:sp>
      <p:sp>
        <p:nvSpPr>
          <p:cNvPr id="6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08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87624" y="277719"/>
            <a:ext cx="7717730" cy="102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高级语言生成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	.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mif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也可用</a:t>
            </a:r>
            <a:r>
              <a:rPr lang="en-US" altLang="zh-CN" sz="2200" b="1" dirty="0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200" b="1" dirty="0" err="1">
                <a:solidFill>
                  <a:srgbClr val="009900"/>
                </a:solidFill>
                <a:latin typeface="Times New Roman" pitchFamily="18" charset="0"/>
                <a:cs typeface="Times New Roman" pitchFamily="18" charset="0"/>
              </a:rPr>
              <a:t>Matlab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等高级语言或工具生成。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87624" y="1412776"/>
            <a:ext cx="7717730" cy="139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专用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mif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文件生成器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mif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文件生成器来生成不同波形、不同数据格式、不同符号、不同相位的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mif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文件。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4"/>
          <a:stretch/>
        </p:blipFill>
        <p:spPr bwMode="auto">
          <a:xfrm>
            <a:off x="1115616" y="2852936"/>
            <a:ext cx="4608512" cy="345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5904656" y="2996952"/>
            <a:ext cx="3059832" cy="2736304"/>
          </a:xfrm>
          <a:prstGeom prst="wedgeRoundRectCallout">
            <a:avLst>
              <a:gd name="adj1" fmla="val -64113"/>
              <a:gd name="adj2" fmla="val 21016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的数据线宽为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位，地址线宽为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位（可放置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位数据），或者说一个周期分为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个点，每个点精度为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位二进制数，初相位为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的正弦波信号波形数据</a:t>
            </a:r>
          </a:p>
        </p:txBody>
      </p:sp>
      <p:sp>
        <p:nvSpPr>
          <p:cNvPr id="7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07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15617" y="782657"/>
            <a:ext cx="7848871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）方法一：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File→New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Memory File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栏的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Hexadecimal (Intel-Format) File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项，单击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OK 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。根据存储器的地址和数据宽度选择参数。在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hex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数据表格中键入数据，最后存盘为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.hex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格式文件。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59632" y="188640"/>
            <a:ext cx="6552728" cy="5324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.hex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格式文件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760"/>
          <a:stretch/>
        </p:blipFill>
        <p:spPr bwMode="auto">
          <a:xfrm>
            <a:off x="1331640" y="2492896"/>
            <a:ext cx="3718329" cy="266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874354"/>
            <a:ext cx="3102998" cy="192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5358232"/>
            <a:ext cx="7560839" cy="121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）方法二：用诸如单片机编译器来产生，方法是利用汇编程序编辑器将数据编辑于汇编程序中，用汇编编译器生成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.hex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格式文件。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07704" y="4680016"/>
            <a:ext cx="1512168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95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87625" y="1556792"/>
            <a:ext cx="7704855" cy="1272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dat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格式的数据文件最具有一般性，前两种文件格式必须使用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Quartus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规定的属性表述，而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dat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格式的数据文件的调用可用标准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语句直接实现。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59632" y="764704"/>
            <a:ext cx="6552728" cy="5324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3. .</a:t>
            </a:r>
            <a:r>
              <a:rPr lang="en-US" altLang="zh-CN" sz="26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格式文件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071294" y="3034695"/>
            <a:ext cx="1237010" cy="255454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Aft>
                <a:spcPts val="120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00</a:t>
            </a:r>
          </a:p>
          <a:p>
            <a:pPr eaLnBrk="0" hangingPunct="0">
              <a:spcAft>
                <a:spcPts val="120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E5</a:t>
            </a:r>
          </a:p>
          <a:p>
            <a:pPr eaLnBrk="0" hangingPunct="0">
              <a:spcAft>
                <a:spcPts val="120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6D</a:t>
            </a:r>
          </a:p>
          <a:p>
            <a:pPr eaLnBrk="0" hangingPunct="0">
              <a:spcAft>
                <a:spcPts val="120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……</a:t>
            </a:r>
          </a:p>
          <a:p>
            <a:pPr eaLnBrk="0" hangingPunct="0">
              <a:spcAft>
                <a:spcPts val="120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34</a:t>
            </a:r>
          </a:p>
        </p:txBody>
      </p:sp>
      <p:sp>
        <p:nvSpPr>
          <p:cNvPr id="6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96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1043608" y="404664"/>
            <a:ext cx="699765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§6.3.2 LPM_RAM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的设置和调用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1196752"/>
            <a:ext cx="7717730" cy="232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首先打开一个原理图编辑窗，再存盘，假设文件取名为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RAMMD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，并将其创建成工程。在此工程的原理图编辑窗，单击左下的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MegaWizard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Plug-In Manager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管理器按钮，进入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LPM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模块编辑调用窗。在左栏选择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Memory Compiler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项下的单口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模块“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1-PORT”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，文件取名为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RAM1P.v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62"/>
          <a:stretch/>
        </p:blipFill>
        <p:spPr bwMode="auto">
          <a:xfrm>
            <a:off x="2987824" y="3307519"/>
            <a:ext cx="583248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3815992" y="5755791"/>
            <a:ext cx="72000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78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1043608" y="404664"/>
            <a:ext cx="699765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§6.3.2 LPM_RAM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的设置和调用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1268760"/>
            <a:ext cx="7717730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，选择数据位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和数据深度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128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，对应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CycloneIII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，存储器构建方式选择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M9K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，再选择双时钟方式。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3"/>
          <a:stretch/>
        </p:blipFill>
        <p:spPr bwMode="auto">
          <a:xfrm>
            <a:off x="2339752" y="2299407"/>
            <a:ext cx="4536504" cy="369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5940232" y="4090495"/>
            <a:ext cx="720000" cy="360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832032" y="4558495"/>
            <a:ext cx="540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55976" y="5467759"/>
            <a:ext cx="2016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92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1043608" y="404664"/>
            <a:ext cx="699765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§6.3.2 LPM_RAM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的设置和调用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1196752"/>
            <a:ext cx="7717730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，去掉选项“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q output port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”前的钩，即选择时钟只控制锁存输入信号。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6"/>
          <a:stretch/>
        </p:blipFill>
        <p:spPr bwMode="auto">
          <a:xfrm>
            <a:off x="2969015" y="2011375"/>
            <a:ext cx="4309712" cy="145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5417366" y="2486727"/>
            <a:ext cx="1008028" cy="2447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187624" y="3595551"/>
            <a:ext cx="7717730" cy="12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，出现三个选项，当允许写入时，读出的数据是新写入的数据（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New Data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），还是写入前的数据（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Old Data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），还是无所谓（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Don’t Care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）。这里选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Old Data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12"/>
          <a:stretch/>
        </p:blipFill>
        <p:spPr bwMode="auto">
          <a:xfrm>
            <a:off x="2957204" y="4819690"/>
            <a:ext cx="4333334" cy="142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6845633" y="5395751"/>
            <a:ext cx="432000" cy="18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181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5" grpId="0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1043608" y="404664"/>
            <a:ext cx="699765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§6.3.2 LPM_RAM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的设置和调用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1124744"/>
            <a:ext cx="7717730" cy="26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Do you want to specify the initial content of the memory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栏中选择“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Yes, use this file for the memory content date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”，并单击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Browse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，选择指定路径上的初始化文件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DATA7X8.mif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。选中“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Allow In-System Memory…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”复选框，并在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The instance ID of this RAM is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文本框中输入某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字文字，如“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MYRM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”作为此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名称。单击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完成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定制。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38"/>
          <a:stretch/>
        </p:blipFill>
        <p:spPr bwMode="auto">
          <a:xfrm>
            <a:off x="2198446" y="3751936"/>
            <a:ext cx="5541906" cy="2466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4427984" y="4328000"/>
            <a:ext cx="3168352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65253" y="4976072"/>
            <a:ext cx="1592281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355976" y="5624144"/>
            <a:ext cx="324036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184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1043608" y="980729"/>
            <a:ext cx="699765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§6.3.2 LPM_RAM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的设置和调用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2202563"/>
            <a:ext cx="7717730" cy="4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调入顶层原理图后，连接好端口引脚。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19"/>
          <a:stretch/>
        </p:blipFill>
        <p:spPr bwMode="auto">
          <a:xfrm>
            <a:off x="1547813" y="3212779"/>
            <a:ext cx="7298196" cy="1800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88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33"/>
          <a:stretch/>
        </p:blipFill>
        <p:spPr bwMode="auto">
          <a:xfrm>
            <a:off x="1123135" y="3316922"/>
            <a:ext cx="7782219" cy="10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1475656" y="3645024"/>
            <a:ext cx="432048" cy="316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87624" y="4685074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1691680" y="3961755"/>
            <a:ext cx="0" cy="7233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707904" y="4653136"/>
            <a:ext cx="2196245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的仿真波形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58455" y="2348880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WREN=0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，读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中数据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51919" y="2348880"/>
            <a:ext cx="50534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WREN=1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中数据被写入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，同时读出的数据仍然是写入前的数据（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Data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860032" y="3056766"/>
            <a:ext cx="0" cy="51625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483768" y="3056766"/>
            <a:ext cx="0" cy="588258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78636" y="4625841"/>
            <a:ext cx="2297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WREN</a:t>
            </a:r>
            <a:r>
              <a:rPr lang="zh-CN" altLang="en-US" sz="20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再次为</a:t>
            </a:r>
            <a:r>
              <a:rPr lang="en-US" altLang="zh-CN" sz="20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时，随着写入时的地址信号和时钟上升沿，读出写入的数据。</a:t>
            </a:r>
          </a:p>
        </p:txBody>
      </p:sp>
      <p:sp>
        <p:nvSpPr>
          <p:cNvPr id="23" name="矩形 22"/>
          <p:cNvSpPr/>
          <p:nvPr/>
        </p:nvSpPr>
        <p:spPr>
          <a:xfrm>
            <a:off x="6228184" y="3486658"/>
            <a:ext cx="2677170" cy="836757"/>
          </a:xfrm>
          <a:prstGeom prst="rect">
            <a:avLst/>
          </a:prstGeom>
          <a:noFill/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7092280" y="4323416"/>
            <a:ext cx="0" cy="329720"/>
          </a:xfrm>
          <a:prstGeom prst="straightConnector1">
            <a:avLst/>
          </a:prstGeom>
          <a:ln w="28575">
            <a:solidFill>
              <a:srgbClr val="00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1043608" y="548680"/>
            <a:ext cx="699765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§6.3.3 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仿真测试</a:t>
            </a: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宏模块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187624" y="1223696"/>
            <a:ext cx="7717730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对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模块进行测试，了解其信号线的功能和加载于其中的初始化文件数据是否成功。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25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1" grpId="0" animBg="1"/>
      <p:bldP spid="15" grpId="0"/>
      <p:bldP spid="16" grpId="0"/>
      <p:bldP spid="22" grpId="0"/>
      <p:bldP spid="23" grpId="0" animBg="1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1172393" y="44513"/>
            <a:ext cx="7288039" cy="1143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§</a:t>
            </a:r>
            <a:r>
              <a:rPr lang="en-US" altLang="zh-CN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6.1</a:t>
            </a:r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  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计数器</a:t>
            </a:r>
            <a:r>
              <a:rPr lang="en-US" altLang="zh-C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LPM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宏模块</a:t>
            </a:r>
            <a:r>
              <a:rPr lang="zh-CN" altLang="en-US" sz="3600" b="1" dirty="0">
                <a:solidFill>
                  <a:srgbClr val="7030A0"/>
                </a:solidFill>
                <a:latin typeface="宋体" pitchFamily="2" charset="-122"/>
              </a:rPr>
              <a:t>调用</a:t>
            </a:r>
            <a:endParaRPr lang="zh-CN" alt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1174750" y="1052736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§6.1.1 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计数器模块文本的调用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87624" y="1690181"/>
            <a:ext cx="7717730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打开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LPM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宏功能块调用管理器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：新建一个文件夹（如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d:\LPM_MD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），选择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Tools→MegaWizard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Plug-In Manager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，选中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Create a new custom 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megafunction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variation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单选按钮（定制一个新模块），或选中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Edit an existing custom 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megafunction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variation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（修改一个已编辑好的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LPM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模块）。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88"/>
          <a:stretch/>
        </p:blipFill>
        <p:spPr bwMode="auto">
          <a:xfrm>
            <a:off x="2684719" y="3850421"/>
            <a:ext cx="4407561" cy="244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3695104" y="4786525"/>
            <a:ext cx="2459973" cy="39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10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5" grpId="0"/>
      <p:bldP spid="8" grpId="0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1043608" y="548680"/>
            <a:ext cx="699765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§6.3.4 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存储器的</a:t>
            </a: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代码描述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15617" y="1196752"/>
            <a:ext cx="770485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  <a:buFont typeface="Wingdings" pitchFamily="2" charset="2"/>
              <a:buChar char=""/>
            </a:pPr>
            <a:r>
              <a:rPr lang="zh-CN" altLang="en-US" sz="2800" b="1" dirty="0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6-6</a:t>
            </a:r>
            <a:r>
              <a:rPr kumimoji="1" lang="zh-CN" altLang="en-US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RAM</a:t>
            </a:r>
            <a:r>
              <a:rPr kumimoji="1" lang="zh-CN" altLang="en-US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模块的纯</a:t>
            </a:r>
            <a:r>
              <a:rPr kumimoji="1" lang="en-US" altLang="zh-CN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Verilog</a:t>
            </a:r>
            <a:r>
              <a:rPr kumimoji="1" lang="zh-CN" altLang="en-US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描述</a:t>
            </a:r>
            <a:endParaRPr kumimoji="1" lang="en-US" altLang="zh-CN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</a:pP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endParaRPr kumimoji="1" lang="zh-CN" alt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971599" y="1787337"/>
            <a:ext cx="8064897" cy="34778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module RAM78 (output wire [7: 0] Q,   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RAM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位数据输出端口</a:t>
            </a:r>
            <a:endParaRPr kumimoji="1" lang="en-US" altLang="zh-CN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input wire [7: 0] D,  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RAM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位数据输入端口</a:t>
            </a:r>
            <a:endParaRPr kumimoji="1" lang="en-US" altLang="zh-CN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input wire [6: 0] A,  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RAM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位地址输入端口</a:t>
            </a:r>
            <a:endParaRPr kumimoji="1" lang="en-US" altLang="zh-CN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                input wire CLK, WREN);  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定义时钟和写允许控制</a:t>
            </a:r>
            <a:endParaRPr kumimoji="1" lang="en-US" altLang="zh-CN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[7: 0]  mem [127: 0] /* synthesis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ram_init_file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=“DATA7X8.mif” */;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always @ (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posedge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CLK)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if (WREN)  mem [A] &lt;= D;  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CLK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上升沿将数据口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的数据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      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锁入地址对应单元中</a:t>
            </a:r>
            <a:endParaRPr kumimoji="1" lang="en-US" altLang="zh-CN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assign  Q = mem [A];	    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同时，地址对应单元的数据被输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     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出至端口</a:t>
            </a:r>
            <a:endParaRPr kumimoji="1" lang="en-US" altLang="zh-CN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endmodule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331640" y="3356992"/>
            <a:ext cx="74888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16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18766" y="1772816"/>
            <a:ext cx="7586588" cy="193899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Aft>
                <a:spcPts val="120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module RAM78 (output wire [7: 0] Q, input wire [7: 0] D, input wire [6:0] A, input wire CLK, WREN);</a:t>
            </a:r>
          </a:p>
          <a:p>
            <a:pPr algn="ctr" eaLnBrk="0" hangingPunct="0">
              <a:spcAft>
                <a:spcPts val="1200"/>
              </a:spcAft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等价于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Aft>
                <a:spcPts val="120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module RAM78 (output [7: 0] Q, input [7: 0] D, input [6:0] A, input CLK, WREN);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259632" y="764704"/>
            <a:ext cx="6552728" cy="5324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存储器端口描述</a:t>
            </a:r>
          </a:p>
        </p:txBody>
      </p:sp>
      <p:sp>
        <p:nvSpPr>
          <p:cNvPr id="5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01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259632" y="764704"/>
            <a:ext cx="6552728" cy="5324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存储器的</a:t>
            </a: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一般描述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18766" y="1455167"/>
            <a:ext cx="7586588" cy="46166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Aft>
                <a:spcPts val="120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[7: 0] mem [127: 0]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87624" y="2075422"/>
            <a:ext cx="7717730" cy="322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定义了一个二维矢量变量，包含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1024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个标量元素，每一元素代表一个逻辑位。换句话说，定义了一个包含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128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个存储单元，每个单元为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位的存储器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mem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此存储器由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128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位寄存器构成的阵列来构建，至少包含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1024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个触发器。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定义存储器时，需定义存储器容量和字长。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容量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表示存储器存储单元的数量或存储深度（如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128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个），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字长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是每个存储单元的数据宽度（如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8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259632" y="404664"/>
            <a:ext cx="6552728" cy="5324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存储器的</a:t>
            </a: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一般描述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18766" y="1888956"/>
            <a:ext cx="7586588" cy="110799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Aft>
                <a:spcPts val="0"/>
              </a:spcAft>
            </a:pPr>
            <a:r>
              <a:rPr kumimoji="1" lang="en-US" altLang="zh-C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例：</a:t>
            </a:r>
            <a:endParaRPr kumimoji="1" lang="en-US" altLang="zh-CN" sz="2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Aft>
                <a:spcPts val="0"/>
              </a:spcAft>
            </a:pPr>
            <a:r>
              <a:rPr kumimoji="1" lang="en-US" altLang="zh-C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parameter width=8, </a:t>
            </a:r>
            <a:r>
              <a:rPr kumimoji="1" lang="en-US" altLang="zh-CN" sz="22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msize</a:t>
            </a:r>
            <a:r>
              <a:rPr kumimoji="1" lang="en-US" altLang="zh-C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=1024;</a:t>
            </a:r>
          </a:p>
          <a:p>
            <a:pPr eaLnBrk="0" hangingPunct="0">
              <a:spcAft>
                <a:spcPts val="1200"/>
              </a:spcAft>
            </a:pPr>
            <a:r>
              <a:rPr kumimoji="1" lang="en-US" altLang="zh-CN" sz="22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kumimoji="1" lang="en-US" altLang="zh-C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[width-1: 0] MEM87 [msize-1: 0];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87624" y="980728"/>
            <a:ext cx="7717730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parameter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参数定义存储器的容量大小，可十分容易地修改存储器的尺寸。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187624" y="3498706"/>
            <a:ext cx="7717730" cy="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对存储器赋值要求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只能对存储器的某一单元赋值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31640" y="4041646"/>
            <a:ext cx="7586588" cy="212365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Aft>
                <a:spcPts val="0"/>
              </a:spcAft>
            </a:pPr>
            <a:r>
              <a:rPr kumimoji="1" lang="en-US" altLang="zh-C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例：</a:t>
            </a:r>
            <a:endParaRPr kumimoji="1" lang="en-US" altLang="zh-CN" sz="2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Aft>
                <a:spcPts val="0"/>
              </a:spcAft>
            </a:pPr>
            <a:r>
              <a:rPr kumimoji="1" lang="en-US" altLang="zh-CN" sz="22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kumimoji="1" lang="en-US" altLang="zh-C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[7: 0] mem87[128: 0];</a:t>
            </a:r>
          </a:p>
          <a:p>
            <a:pPr eaLnBrk="0" hangingPunct="0">
              <a:spcAft>
                <a:spcPts val="0"/>
              </a:spcAft>
            </a:pPr>
            <a:r>
              <a:rPr kumimoji="1" lang="en-US" altLang="zh-C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mem87[16]=8'b11001001; </a:t>
            </a:r>
            <a:r>
              <a:rPr kumimoji="1" lang="en-US" altLang="zh-CN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//mem87</a:t>
            </a:r>
            <a:r>
              <a:rPr kumimoji="1" lang="zh-CN" altLang="en-US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存储器第</a:t>
            </a:r>
            <a:r>
              <a:rPr kumimoji="1" lang="en-US" altLang="zh-CN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kumimoji="1" lang="zh-CN" altLang="en-US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单元被赋值为</a:t>
            </a:r>
            <a:r>
              <a:rPr kumimoji="1" lang="en-US" altLang="zh-CN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       </a:t>
            </a:r>
            <a:r>
              <a:rPr kumimoji="1" lang="zh-CN" altLang="en-US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二进制数</a:t>
            </a:r>
            <a:r>
              <a:rPr kumimoji="1" lang="en-US" altLang="zh-CN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11001001</a:t>
            </a:r>
          </a:p>
          <a:p>
            <a:pPr eaLnBrk="0" hangingPunct="0">
              <a:spcAft>
                <a:spcPts val="0"/>
              </a:spcAft>
            </a:pPr>
            <a:r>
              <a:rPr kumimoji="1" lang="en-US" altLang="zh-C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mem87[122]=76;	</a:t>
            </a:r>
            <a:r>
              <a:rPr kumimoji="1" lang="en-US" altLang="zh-CN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//mem87</a:t>
            </a:r>
            <a:r>
              <a:rPr kumimoji="1" lang="zh-CN" altLang="en-US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存储器第</a:t>
            </a:r>
            <a:r>
              <a:rPr kumimoji="1" lang="en-US" altLang="zh-CN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122</a:t>
            </a:r>
            <a:r>
              <a:rPr kumimoji="1" lang="zh-CN" altLang="en-US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单元被赋值为</a:t>
            </a:r>
            <a:r>
              <a:rPr kumimoji="1" lang="en-US" altLang="zh-CN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     </a:t>
            </a:r>
            <a:r>
              <a:rPr kumimoji="1" lang="zh-CN" altLang="en-US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十进制数</a:t>
            </a:r>
            <a:r>
              <a:rPr kumimoji="1" lang="en-US" altLang="zh-CN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76</a:t>
            </a: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80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259632" y="260648"/>
            <a:ext cx="6552728" cy="5324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存储器的</a:t>
            </a: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一般描述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18766" y="1406386"/>
            <a:ext cx="7586588" cy="14465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Aft>
                <a:spcPts val="0"/>
              </a:spcAft>
            </a:pPr>
            <a:r>
              <a:rPr kumimoji="1" lang="en-US" altLang="zh-C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例：</a:t>
            </a:r>
            <a:endParaRPr kumimoji="1" lang="en-US" altLang="zh-CN" sz="2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Aft>
                <a:spcPts val="0"/>
              </a:spcAft>
            </a:pPr>
            <a:r>
              <a:rPr kumimoji="1" lang="en-US" altLang="zh-CN" sz="22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kumimoji="1" lang="en-US" altLang="zh-C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[15: 0] A;	</a:t>
            </a:r>
            <a:r>
              <a:rPr kumimoji="1" lang="en-US" altLang="zh-CN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//</a:t>
            </a:r>
            <a:r>
              <a:rPr kumimoji="1" lang="zh-CN" altLang="en-US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定义了一个</a:t>
            </a:r>
            <a:r>
              <a:rPr kumimoji="1" lang="en-US" altLang="zh-CN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kumimoji="1" lang="zh-CN" altLang="en-US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位的寄存器</a:t>
            </a:r>
            <a:endParaRPr kumimoji="1" lang="en-US" altLang="zh-CN" sz="2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Aft>
                <a:spcPts val="0"/>
              </a:spcAft>
            </a:pPr>
            <a:r>
              <a:rPr kumimoji="1" lang="en-US" altLang="zh-CN" sz="22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kumimoji="1" lang="en-US" altLang="zh-C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MEM[15: 0]; </a:t>
            </a:r>
            <a:r>
              <a:rPr kumimoji="1" lang="en-US" altLang="zh-CN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定义了 一个字长为</a:t>
            </a:r>
            <a:r>
              <a:rPr kumimoji="1" lang="en-US" altLang="zh-CN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，即</a:t>
            </a:r>
            <a:r>
              <a:rPr kumimoji="1" lang="en-US" altLang="zh-CN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位的，容量深度</a:t>
            </a:r>
            <a:r>
              <a:rPr kumimoji="1" lang="en-US" altLang="zh-CN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   </a:t>
            </a:r>
            <a:r>
              <a:rPr kumimoji="1" lang="zh-CN" altLang="en-US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kumimoji="1" lang="en-US" altLang="zh-CN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kumimoji="1" lang="zh-CN" altLang="en-US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的存储器</a:t>
            </a:r>
            <a:endParaRPr kumimoji="1" lang="en-US" altLang="zh-CN" sz="2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87624" y="836712"/>
            <a:ext cx="7717730" cy="4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注意寄存器和存储器定义上的区别。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43608" y="3167912"/>
            <a:ext cx="7861746" cy="12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尽管以上定义在实现的结构上没有区别，但在定义的含义和赋值的语法上有区别。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不允许对存储器多个或所有单元同时赋值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87624" y="4365104"/>
            <a:ext cx="7730604" cy="212365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Aft>
                <a:spcPts val="0"/>
              </a:spcAft>
            </a:pPr>
            <a:r>
              <a:rPr kumimoji="1" lang="en-US" altLang="zh-C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例：</a:t>
            </a:r>
            <a:endParaRPr kumimoji="1" lang="en-US" altLang="zh-CN" sz="2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Aft>
                <a:spcPts val="0"/>
              </a:spcAft>
            </a:pPr>
            <a:r>
              <a:rPr kumimoji="1" lang="en-US" altLang="zh-CN" sz="2200" b="1" dirty="0">
                <a:latin typeface="Times New Roman" pitchFamily="18" charset="0"/>
                <a:cs typeface="Times New Roman" pitchFamily="18" charset="0"/>
              </a:rPr>
              <a:t>A[5] =1'b0;</a:t>
            </a:r>
            <a:r>
              <a:rPr kumimoji="1" lang="en-US" altLang="zh-CN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//</a:t>
            </a:r>
            <a:r>
              <a:rPr kumimoji="1" lang="zh-CN" altLang="en-US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允许对寄存器</a:t>
            </a:r>
            <a:r>
              <a:rPr kumimoji="1" lang="en-US" altLang="zh-CN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的第</a:t>
            </a:r>
            <a:r>
              <a:rPr kumimoji="1" lang="en-US" altLang="zh-CN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1" lang="zh-CN" altLang="en-US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位赋值</a:t>
            </a:r>
            <a:r>
              <a:rPr kumimoji="1" lang="en-US" altLang="zh-CN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eaLnBrk="0" hangingPunct="0">
              <a:spcAft>
                <a:spcPts val="0"/>
              </a:spcAft>
            </a:pPr>
            <a:r>
              <a:rPr kumimoji="1" lang="en-US" altLang="zh-CN" sz="2200" b="1" dirty="0">
                <a:latin typeface="Times New Roman" pitchFamily="18" charset="0"/>
                <a:cs typeface="Times New Roman" pitchFamily="18" charset="0"/>
              </a:rPr>
              <a:t>MEM[7]=1'b1;	</a:t>
            </a:r>
            <a:r>
              <a:rPr kumimoji="1" lang="en-US" altLang="zh-CN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//</a:t>
            </a:r>
            <a:r>
              <a:rPr kumimoji="1" lang="zh-CN" altLang="en-US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允许对存储器</a:t>
            </a:r>
            <a:r>
              <a:rPr kumimoji="1" lang="en-US" altLang="zh-CN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MEM</a:t>
            </a:r>
            <a:r>
              <a:rPr kumimoji="1" lang="zh-CN" altLang="en-US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的第</a:t>
            </a:r>
            <a:r>
              <a:rPr kumimoji="1" lang="en-US" altLang="zh-CN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kumimoji="1" lang="zh-CN" altLang="en-US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个单元赋值</a:t>
            </a:r>
            <a:r>
              <a:rPr kumimoji="1" lang="en-US" altLang="zh-CN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eaLnBrk="0" hangingPunct="0">
              <a:spcAft>
                <a:spcPts val="0"/>
              </a:spcAft>
            </a:pPr>
            <a:r>
              <a:rPr kumimoji="1" lang="en-US" altLang="zh-CN" sz="2200" b="1" dirty="0">
                <a:latin typeface="Times New Roman" pitchFamily="18" charset="0"/>
                <a:cs typeface="Times New Roman" pitchFamily="18" charset="0"/>
              </a:rPr>
              <a:t>A=16'hABCD;	</a:t>
            </a:r>
            <a:r>
              <a:rPr kumimoji="1" lang="en-US" altLang="zh-CN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//</a:t>
            </a:r>
            <a:r>
              <a:rPr kumimoji="1" lang="zh-CN" altLang="en-US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允许对寄存器</a:t>
            </a:r>
            <a:r>
              <a:rPr kumimoji="1" lang="en-US" altLang="zh-CN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2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整体赋值</a:t>
            </a:r>
            <a:endParaRPr kumimoji="1" lang="en-US" altLang="zh-CN" sz="22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Aft>
                <a:spcPts val="0"/>
              </a:spcAft>
            </a:pPr>
            <a:r>
              <a:rPr kumimoji="1" lang="en-US" altLang="zh-CN" sz="22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MEM=16'hABCD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	//</a:t>
            </a:r>
            <a:r>
              <a:rPr kumimoji="1" lang="zh-CN" alt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错误！不允许对存储器多个或所有单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kumimoji="1" lang="zh-CN" alt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元同时赋值</a:t>
            </a:r>
            <a:endParaRPr kumimoji="1" lang="en-US" altLang="zh-CN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63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259632" y="404664"/>
            <a:ext cx="6552728" cy="5324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存储器中初始化文件的调用与配置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030734" y="980728"/>
            <a:ext cx="7717730" cy="4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在纯代码的</a:t>
            </a:r>
            <a:r>
              <a:rPr lang="en-US" altLang="zh-CN" sz="2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2200" b="1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程序中的存储器中调用初始化文件。</a:t>
            </a:r>
            <a:endParaRPr lang="en-US" altLang="zh-CN" sz="2200" b="1" dirty="0">
              <a:solidFill>
                <a:srgbClr val="008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043608" y="1556792"/>
            <a:ext cx="7861746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第一种方法：利用</a:t>
            </a:r>
            <a:r>
              <a:rPr lang="en-US" altLang="zh-CN" sz="2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Quartus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给定的属性语句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，仅限于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Quartus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平台中使用。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259632" y="2492896"/>
            <a:ext cx="7645722" cy="86177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Aft>
                <a:spcPts val="1200"/>
              </a:spcAft>
            </a:pP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[7: 0] mem[127: 0] /* synthesis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ram_init_file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=“DATA7X8.mif” */;</a:t>
            </a:r>
          </a:p>
          <a:p>
            <a:pPr eaLnBrk="0" hangingPunct="0">
              <a:spcAft>
                <a:spcPts val="120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(* synthesis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ram_init_file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=“DATA7X8.mif” *)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[7: 0] mem[127: 0]; 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043608" y="3815984"/>
            <a:ext cx="7861746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第二种方法：利用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过程语句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系统函数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CN" sz="2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readmemh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，采用的是标准的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语句，不局限于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Quartus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平台。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259632" y="4829090"/>
            <a:ext cx="7658596" cy="40011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Aft>
                <a:spcPts val="120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initial  $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readmemh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(“RAM78_DAT.dat”, mem); 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043608" y="5400160"/>
            <a:ext cx="7861746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CN" sz="22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readmemh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是存储器初始化文件的系统函数。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“”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括起来的是待调用的初始化文件的文件名。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逗号旁的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mem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是存储器名称。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5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7" grpId="0"/>
      <p:bldP spid="9" grpId="0" animBg="1"/>
      <p:bldP spid="10" grpId="0"/>
      <p:bldP spid="14" grpId="0" animBg="1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115617" y="332656"/>
            <a:ext cx="770485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hangingPunct="0">
              <a:buClr>
                <a:srgbClr val="C0504D">
                  <a:lumMod val="75000"/>
                </a:srgbClr>
              </a:buClr>
              <a:buFont typeface="Wingdings" pitchFamily="2" charset="2"/>
              <a:buChar char=""/>
            </a:pPr>
            <a:r>
              <a:rPr lang="zh-CN" altLang="en-US" sz="2800" b="1" dirty="0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6-8</a:t>
            </a:r>
            <a:r>
              <a:rPr kumimoji="1" lang="zh-CN" altLang="en-US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RAM</a:t>
            </a:r>
            <a:r>
              <a:rPr kumimoji="1" lang="zh-CN" altLang="en-US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模块的纯</a:t>
            </a:r>
            <a:r>
              <a:rPr kumimoji="1" lang="en-US" altLang="zh-CN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Verilog</a:t>
            </a:r>
            <a:r>
              <a:rPr kumimoji="1" lang="zh-CN" altLang="en-US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描述（利用过程语句</a:t>
            </a:r>
            <a:r>
              <a:rPr kumimoji="1" lang="en-US" altLang="zh-CN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initial</a:t>
            </a:r>
            <a:r>
              <a:rPr kumimoji="1" lang="zh-CN" altLang="en-US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和系统函数</a:t>
            </a:r>
            <a:r>
              <a:rPr kumimoji="1" lang="en-US" altLang="zh-CN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kumimoji="1" lang="en-US" altLang="zh-CN" sz="2400" b="1" dirty="0" err="1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readmemh</a:t>
            </a:r>
            <a:r>
              <a:rPr kumimoji="1" lang="zh-CN" altLang="en-US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调用初始化文件）</a:t>
            </a:r>
            <a:endParaRPr kumimoji="1" lang="en-US" altLang="zh-CN" sz="2400" b="1" dirty="0">
              <a:solidFill>
                <a:srgbClr val="F79646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</a:pP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endParaRPr kumimoji="1" lang="zh-CN" alt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233883" y="1343840"/>
            <a:ext cx="7730605" cy="224676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module RAM78 (output [7: 0] Q, input [7: 0] D, input [6: 0] A, input CLK, WREN);  </a:t>
            </a:r>
            <a:endParaRPr kumimoji="1" lang="en-US" altLang="zh-CN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[7: 0]  mem [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0: 127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always @ (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posedge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CLK)  if (WREN)  mem [A] &lt;= D; 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assign  Q = mem [A];	    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initial $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readmemh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(“RAM78_DAT.dat”, mem);</a:t>
            </a:r>
          </a:p>
          <a:p>
            <a:pPr eaLnBrk="0" hangingPunct="0"/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endmodule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43608" y="3833577"/>
            <a:ext cx="7861746" cy="2403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432000" indent="-21600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使用的是过程语句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和系统函数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readmemh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，因此初始化数据文件的格式必须是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文件。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marL="432000" indent="-21600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注意，综合器只会以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dat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文件中的数据排列顺序对应的形式加载到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mem[0: 127]</a:t>
            </a:r>
            <a:r>
              <a:rPr lang="zh-CN" altLang="en-US" sz="2200" b="1">
                <a:latin typeface="Times New Roman" pitchFamily="18" charset="0"/>
                <a:cs typeface="Times New Roman" pitchFamily="18" charset="0"/>
              </a:rPr>
              <a:t>存储器中，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dat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文件中的数据排列顺序默认从低位地址开始排列，因此这里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mem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的表述格式是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mem[0: 127]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547664" y="3212976"/>
            <a:ext cx="51125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36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259632" y="404664"/>
            <a:ext cx="6552728" cy="5324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语句语法说明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318766" y="1127066"/>
            <a:ext cx="7586588" cy="86177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Aft>
                <a:spcPts val="120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</a:t>
            </a:r>
          </a:p>
          <a:p>
            <a:pPr eaLnBrk="0" hangingPunct="0">
              <a:spcAft>
                <a:spcPts val="120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begin  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语句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；语句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  end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043608" y="2375824"/>
            <a:ext cx="7861746" cy="322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过程语句。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没有敏感信号表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不带触发条件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initial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过程中的块语句沿时间方向轴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只执行一次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最常用于仿真模块中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对激励矢量的描述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，或用于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给寄存器变量赋初值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。而在实际电路中，赋初值是没有意义的，因此这是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面向模拟仿真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的过程语句，通常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不能被综合工具所接受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，或在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综合时被忽略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，但却可以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对存储器加载初始化文件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，这是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可综合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行为。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35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259632" y="404664"/>
            <a:ext cx="6552728" cy="53245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语句语法说明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318766" y="1127066"/>
            <a:ext cx="7586588" cy="86177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Aft>
                <a:spcPts val="120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 $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readmemh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();	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用于十六进制数据文件的读取</a:t>
            </a:r>
            <a:endParaRPr kumimoji="1" lang="en-US" altLang="zh-CN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spcAft>
                <a:spcPts val="120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initial $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readmemb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();	</a:t>
            </a:r>
            <a:r>
              <a:rPr kumimoji="1" lang="en-US" altLang="zh-CN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sz="2000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用于二进制数据文件的读取</a:t>
            </a:r>
            <a:endParaRPr kumimoji="1" lang="en-US" altLang="zh-CN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246758" y="2375824"/>
            <a:ext cx="7861746" cy="1286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语言内置了一些系统函数，这些系统函数经常与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的预编译语句联合使用，主要用于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仿真验证。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系统任务和系统函数的名字都是用“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”字母开头。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98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/>
        </p:nvSpPr>
        <p:spPr bwMode="auto">
          <a:xfrm>
            <a:off x="1043608" y="323359"/>
            <a:ext cx="6997650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§6.3.5 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存储器设计的结构控制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115617" y="971431"/>
            <a:ext cx="770485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  <a:buFont typeface="Wingdings" pitchFamily="2" charset="2"/>
              <a:buChar char=""/>
            </a:pPr>
            <a:r>
              <a:rPr lang="zh-CN" altLang="en-US" sz="2800" b="1" dirty="0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6-7</a:t>
            </a:r>
            <a:r>
              <a:rPr kumimoji="1" lang="zh-CN" altLang="en-US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：以嵌入式</a:t>
            </a:r>
            <a:r>
              <a:rPr kumimoji="1" lang="en-US" altLang="zh-CN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RAM</a:t>
            </a:r>
            <a:r>
              <a:rPr kumimoji="1" lang="zh-CN" altLang="en-US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单元构建的存储器</a:t>
            </a:r>
            <a:endParaRPr kumimoji="1" lang="en-US" altLang="zh-CN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</a:pP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endParaRPr kumimoji="1" lang="zh-CN" alt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971599" y="1562016"/>
            <a:ext cx="8064897" cy="19389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module RAM78 (output [7: 0] Q, input [7: 0] D, input [6: 0] A, input CLK, WREN);  </a:t>
            </a:r>
            <a:endParaRPr kumimoji="1" lang="en-US" altLang="zh-CN" sz="2000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[7: 0]  mem [127: 0] /* synthesis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ram_init_file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=“DATA7X8.mif” */;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always @ (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posedge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CLK)  if (WREN)  mem [A] &lt;= D; </a:t>
            </a:r>
          </a:p>
          <a:p>
            <a:pPr eaLnBrk="0" hangingPunct="0"/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always @ (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posedge</a:t>
            </a:r>
            <a:r>
              <a:rPr kumimoji="1" lang="en-US" altLang="zh-C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CLK)  Q=mem[A];</a:t>
            </a:r>
          </a:p>
          <a:p>
            <a:pPr eaLnBrk="0" hangingPunct="0"/>
            <a:r>
              <a:rPr kumimoji="1" lang="en-US" altLang="zh-CN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endmodule</a:t>
            </a:r>
            <a:endParaRPr kumimoji="1" lang="en-US" altLang="zh-CN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49"/>
          <a:stretch/>
        </p:blipFill>
        <p:spPr bwMode="auto">
          <a:xfrm>
            <a:off x="1115617" y="3717032"/>
            <a:ext cx="39528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94"/>
          <a:stretch/>
        </p:blipFill>
        <p:spPr bwMode="auto">
          <a:xfrm>
            <a:off x="4568130" y="5167356"/>
            <a:ext cx="4324350" cy="106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436096" y="3927917"/>
            <a:ext cx="2952328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采用逻辑宏单元构建的存储器的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335511" y="5317613"/>
            <a:ext cx="3020465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6-7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采用嵌入式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单元构建的存储器的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</a:p>
        </p:txBody>
      </p:sp>
      <p:sp>
        <p:nvSpPr>
          <p:cNvPr id="2" name="右箭头 1"/>
          <p:cNvSpPr/>
          <p:nvPr/>
        </p:nvSpPr>
        <p:spPr>
          <a:xfrm rot="10800000">
            <a:off x="5068492" y="4312637"/>
            <a:ext cx="367604" cy="19648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4355976" y="5805264"/>
            <a:ext cx="367604" cy="19648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75656" y="4725095"/>
            <a:ext cx="2271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assign  Q = mem [A];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63888" y="6244468"/>
            <a:ext cx="3986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always @ (</a:t>
            </a:r>
            <a:r>
              <a:rPr kumimoji="1" lang="en-US" altLang="zh-CN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posedge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CLK)  Q=mem[A];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4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42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11" grpId="0" animBg="1"/>
      <p:bldP spid="12" grpId="0" animBg="1"/>
      <p:bldP spid="2" grpId="0" animBg="1"/>
      <p:bldP spid="13" grpId="0" animBg="1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88"/>
          <a:stretch/>
        </p:blipFill>
        <p:spPr bwMode="auto">
          <a:xfrm>
            <a:off x="2684719" y="3850421"/>
            <a:ext cx="4407561" cy="244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矩形 16"/>
          <p:cNvSpPr/>
          <p:nvPr/>
        </p:nvSpPr>
        <p:spPr>
          <a:xfrm>
            <a:off x="5688000" y="5976000"/>
            <a:ext cx="612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1172393" y="44513"/>
            <a:ext cx="7288039" cy="1143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§</a:t>
            </a:r>
            <a:r>
              <a:rPr lang="en-US" altLang="zh-CN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6.1</a:t>
            </a:r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  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计数器</a:t>
            </a:r>
            <a:r>
              <a:rPr lang="en-US" altLang="zh-C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LPM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宏模块</a:t>
            </a:r>
            <a:r>
              <a:rPr lang="zh-CN" altLang="en-US" sz="3600" b="1" dirty="0">
                <a:solidFill>
                  <a:srgbClr val="7030A0"/>
                </a:solidFill>
                <a:latin typeface="宋体" pitchFamily="2" charset="-122"/>
              </a:rPr>
              <a:t>调用</a:t>
            </a:r>
            <a:endParaRPr lang="zh-CN" alt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1174750" y="1052736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§6.1.1 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计数器模块文本的调用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87624" y="1690181"/>
            <a:ext cx="7717730" cy="158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打开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LPM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宏功能块调用管理器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，左栏中有各类功能的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LPM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模块选项目录。单击算术项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Arithmetic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LPM_COUNTER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。在右上角选择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Cyclone III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器件系列和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Verilog HDL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语言方式。键入模块文件存放路径和文件名。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53"/>
          <a:stretch/>
        </p:blipFill>
        <p:spPr bwMode="auto">
          <a:xfrm>
            <a:off x="2627784" y="3591088"/>
            <a:ext cx="5046911" cy="2491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3347865" y="5794637"/>
            <a:ext cx="756000" cy="14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16216" y="3922429"/>
            <a:ext cx="1008112" cy="19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60032" y="4786525"/>
            <a:ext cx="792088" cy="19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60032" y="5218573"/>
            <a:ext cx="1008112" cy="19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87624" y="1690181"/>
            <a:ext cx="7717730" cy="464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打开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LPM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宏功能块调用管理器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29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5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8" grpId="0"/>
      <p:bldP spid="11" grpId="0" animBg="1"/>
      <p:bldP spid="12" grpId="0" animBg="1"/>
      <p:bldP spid="14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7567613" y="6278563"/>
            <a:ext cx="1576387" cy="55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971600" y="4386127"/>
            <a:ext cx="806489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6-6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花费了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1497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个逻辑宏单元，并使用了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1024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个专用寄存器（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触发器模块），未使用任何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单元；例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6-7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使用了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1024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单元，未使用逻辑宏单元。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以嵌入式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单元构建的存储器节省了大量的逻辑资源，具有最好的资源利用率，而且模块的速度和可靠性也大为增加。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524773" y="3429000"/>
            <a:ext cx="3024336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采用逻辑宏单元构建的存储器的编译报告</a:t>
            </a: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5461490" y="3429000"/>
            <a:ext cx="3198138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6-7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采用嵌入式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单元构建的存储器的编译报告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043608" y="544486"/>
            <a:ext cx="3986667" cy="2668490"/>
            <a:chOff x="1043608" y="544486"/>
            <a:chExt cx="3986667" cy="2668490"/>
          </a:xfrm>
        </p:grpSpPr>
        <p:grpSp>
          <p:nvGrpSpPr>
            <p:cNvPr id="3" name="组合 2"/>
            <p:cNvGrpSpPr/>
            <p:nvPr/>
          </p:nvGrpSpPr>
          <p:grpSpPr>
            <a:xfrm>
              <a:off x="1043608" y="544486"/>
              <a:ext cx="3986667" cy="2668490"/>
              <a:chOff x="1043608" y="951113"/>
              <a:chExt cx="3986667" cy="2668490"/>
            </a:xfrm>
          </p:grpSpPr>
          <p:pic>
            <p:nvPicPr>
              <p:cNvPr id="10" name="Picture 7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858"/>
              <a:stretch/>
            </p:blipFill>
            <p:spPr bwMode="auto">
              <a:xfrm>
                <a:off x="1043608" y="951113"/>
                <a:ext cx="3986667" cy="26684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" name="椭圆 1"/>
              <p:cNvSpPr/>
              <p:nvPr/>
            </p:nvSpPr>
            <p:spPr>
              <a:xfrm>
                <a:off x="3491880" y="2420888"/>
                <a:ext cx="360040" cy="21602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3419872" y="2996952"/>
                <a:ext cx="360040" cy="21602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椭圆 21"/>
            <p:cNvSpPr/>
            <p:nvPr/>
          </p:nvSpPr>
          <p:spPr>
            <a:xfrm>
              <a:off x="3491880" y="1484784"/>
              <a:ext cx="432048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220072" y="580805"/>
            <a:ext cx="3680974" cy="2595853"/>
            <a:chOff x="5220072" y="580805"/>
            <a:chExt cx="3680974" cy="2595853"/>
          </a:xfrm>
        </p:grpSpPr>
        <p:grpSp>
          <p:nvGrpSpPr>
            <p:cNvPr id="4" name="组合 3"/>
            <p:cNvGrpSpPr/>
            <p:nvPr/>
          </p:nvGrpSpPr>
          <p:grpSpPr>
            <a:xfrm>
              <a:off x="5220072" y="580805"/>
              <a:ext cx="3680974" cy="2595853"/>
              <a:chOff x="5220072" y="970678"/>
              <a:chExt cx="3680974" cy="2595853"/>
            </a:xfrm>
          </p:grpSpPr>
          <p:pic>
            <p:nvPicPr>
              <p:cNvPr id="13" name="Picture 8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4983"/>
              <a:stretch/>
            </p:blipFill>
            <p:spPr bwMode="auto">
              <a:xfrm>
                <a:off x="5220072" y="970678"/>
                <a:ext cx="3680974" cy="25958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5" name="椭圆 14"/>
              <p:cNvSpPr/>
              <p:nvPr/>
            </p:nvSpPr>
            <p:spPr>
              <a:xfrm>
                <a:off x="7524328" y="2420888"/>
                <a:ext cx="360040" cy="21602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7607552" y="2996952"/>
                <a:ext cx="492840" cy="21602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7524328" y="1484784"/>
              <a:ext cx="360040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09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87624" y="1052736"/>
            <a:ext cx="7776864" cy="2326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的表述形式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。例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6-6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对存储器的输出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，采用了连续赋值语句，所以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数据端口是直接对外的，其输出口没有任何锁存电路，这样的结构描述无法使用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现成的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位。例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6-7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使用了两个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过程语句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，且敏感信号都是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上升沿，特别是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的输出增加了一个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信号控制的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锁存器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，这样的描述恰好满足了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内部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单元的这种结构。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259632" y="407100"/>
            <a:ext cx="6552728" cy="5275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6-6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和例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6-7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的区别：</a:t>
            </a:r>
          </a:p>
        </p:txBody>
      </p:sp>
      <p:pic>
        <p:nvPicPr>
          <p:cNvPr id="24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49"/>
          <a:stretch/>
        </p:blipFill>
        <p:spPr bwMode="auto">
          <a:xfrm>
            <a:off x="1115617" y="3645024"/>
            <a:ext cx="395287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94"/>
          <a:stretch/>
        </p:blipFill>
        <p:spPr bwMode="auto">
          <a:xfrm>
            <a:off x="4568130" y="5095348"/>
            <a:ext cx="4324350" cy="106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5436096" y="3855909"/>
            <a:ext cx="2952328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6-6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采用逻辑宏单元构建的存储器的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</a:p>
        </p:txBody>
      </p: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1335511" y="5245605"/>
            <a:ext cx="3020465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6-7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采用嵌入式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单元构建的存储器的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</a:p>
        </p:txBody>
      </p:sp>
      <p:sp>
        <p:nvSpPr>
          <p:cNvPr id="9" name="右箭头 8"/>
          <p:cNvSpPr/>
          <p:nvPr/>
        </p:nvSpPr>
        <p:spPr>
          <a:xfrm rot="10800000">
            <a:off x="5068492" y="4312637"/>
            <a:ext cx="367604" cy="19648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355976" y="5805264"/>
            <a:ext cx="367604" cy="19648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56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7" grpId="0" animBg="1"/>
      <p:bldP spid="28" grpId="0" animBg="1"/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87624" y="945824"/>
            <a:ext cx="7776864" cy="26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调用嵌入式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单元的约束设置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。正确恰当的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描述是综合器能调用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FPGA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内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单元的基础，却不一定能保证这项设计会自动调用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单元。必须对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EDA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工具的综合器作必要的约束设置。方法是：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Assignments→Settings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，在左栏选择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Analysis&amp;Synthesis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Settings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项，单击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More Setting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按钮，在弹出的对话框中选择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Auto RAM Replacement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项的</a:t>
            </a:r>
            <a:r>
              <a:rPr lang="en-US" altLang="zh-C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，即设置了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单元的自动替代控制功能。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1259632" y="407100"/>
            <a:ext cx="6552728" cy="5275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6-6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和例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6-7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的区别：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96"/>
          <a:stretch/>
        </p:blipFill>
        <p:spPr bwMode="auto">
          <a:xfrm>
            <a:off x="2483768" y="3717032"/>
            <a:ext cx="4248472" cy="2612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2592000" y="5954265"/>
            <a:ext cx="4104456" cy="21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84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1172393" y="44513"/>
            <a:ext cx="7288039" cy="1143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§</a:t>
            </a:r>
            <a:r>
              <a:rPr lang="en-US" altLang="zh-CN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6.1</a:t>
            </a:r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  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计数器</a:t>
            </a:r>
            <a:r>
              <a:rPr lang="en-US" altLang="zh-C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LPM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宏模块</a:t>
            </a:r>
            <a:r>
              <a:rPr lang="zh-CN" altLang="en-US" sz="3600" b="1" dirty="0">
                <a:solidFill>
                  <a:srgbClr val="7030A0"/>
                </a:solidFill>
                <a:latin typeface="宋体" pitchFamily="2" charset="-122"/>
              </a:rPr>
              <a:t>调用</a:t>
            </a:r>
            <a:endParaRPr lang="zh-CN" alt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1174750" y="1052736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§6.1.1 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计数器模块文本的调用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87624" y="1769617"/>
            <a:ext cx="7717730" cy="12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设置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位可加减计数器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位计数器，再选择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Create an 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updown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input port to allow me to do both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，使计数器有加减控制功能。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75"/>
          <a:stretch/>
        </p:blipFill>
        <p:spPr bwMode="auto">
          <a:xfrm>
            <a:off x="2490206" y="2996952"/>
            <a:ext cx="4746090" cy="3299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矩形 15"/>
          <p:cNvSpPr/>
          <p:nvPr/>
        </p:nvSpPr>
        <p:spPr>
          <a:xfrm>
            <a:off x="6060215" y="5026204"/>
            <a:ext cx="390090" cy="184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08146" y="5897674"/>
            <a:ext cx="2367233" cy="184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334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1172393" y="44513"/>
            <a:ext cx="7288039" cy="1143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§</a:t>
            </a:r>
            <a:r>
              <a:rPr lang="en-US" altLang="zh-CN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6.1</a:t>
            </a:r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  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计数器</a:t>
            </a:r>
            <a:r>
              <a:rPr lang="en-US" altLang="zh-C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LPM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宏模块</a:t>
            </a:r>
            <a:r>
              <a:rPr lang="zh-CN" altLang="en-US" sz="3600" b="1" dirty="0">
                <a:solidFill>
                  <a:srgbClr val="7030A0"/>
                </a:solidFill>
                <a:latin typeface="宋体" pitchFamily="2" charset="-122"/>
              </a:rPr>
              <a:t>调用</a:t>
            </a:r>
            <a:endParaRPr lang="zh-CN" alt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1174750" y="1052736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§6.1.1 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计数器模块文本的调用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87624" y="1700808"/>
            <a:ext cx="7717730" cy="158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设定计数器，含时钟使能和进位输出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，选中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Modulus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，并选择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，表示模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计数器（若选择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Plain binary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表示普通二进制计数器），选择时钟使能控制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Clock Enable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和进位输出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Carry-out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27"/>
          <a:stretch/>
        </p:blipFill>
        <p:spPr bwMode="auto">
          <a:xfrm>
            <a:off x="1619672" y="3501008"/>
            <a:ext cx="6915390" cy="245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4882322" y="4186882"/>
            <a:ext cx="3528000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87820" y="5197376"/>
            <a:ext cx="1280947" cy="330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20895" y="5442745"/>
            <a:ext cx="1089427" cy="373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63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/>
          <p:cNvSpPr>
            <a:spLocks noGrp="1"/>
          </p:cNvSpPr>
          <p:nvPr>
            <p:ph type="title"/>
          </p:nvPr>
        </p:nvSpPr>
        <p:spPr>
          <a:xfrm>
            <a:off x="1172393" y="44513"/>
            <a:ext cx="7288039" cy="1143000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§</a:t>
            </a:r>
            <a:r>
              <a:rPr lang="en-US" altLang="zh-CN" sz="3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6.1</a:t>
            </a:r>
            <a:r>
              <a:rPr lang="en-US" altLang="zh-CN" sz="3600" b="1" dirty="0">
                <a:solidFill>
                  <a:srgbClr val="7030A0"/>
                </a:solidFill>
                <a:latin typeface="宋体" pitchFamily="2" charset="-122"/>
              </a:rPr>
              <a:t>  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计数器</a:t>
            </a:r>
            <a:r>
              <a:rPr lang="en-US" altLang="zh-CN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LPM</a:t>
            </a:r>
            <a:r>
              <a:rPr lang="zh-CN" alt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宏模块</a:t>
            </a:r>
            <a:r>
              <a:rPr lang="zh-CN" altLang="en-US" sz="3600" b="1" dirty="0">
                <a:solidFill>
                  <a:srgbClr val="7030A0"/>
                </a:solidFill>
                <a:latin typeface="宋体" pitchFamily="2" charset="-122"/>
              </a:rPr>
              <a:t>调用</a:t>
            </a:r>
            <a:endParaRPr lang="zh-CN" altLang="en-US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1174750" y="1052736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§6.1.1 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计数器模块文本的调用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87624" y="1700808"/>
            <a:ext cx="7717730" cy="158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加入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位并行数据预置功能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：单击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位数据同步加载控制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Load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和异步清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控制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Clear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。再单击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结束设置。生成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LPM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计数器的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文件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CNT4B.v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，可被高一层次的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程序作为计数器元件调用。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3"/>
          <a:stretch/>
        </p:blipFill>
        <p:spPr bwMode="auto">
          <a:xfrm>
            <a:off x="1619671" y="3508883"/>
            <a:ext cx="6918317" cy="215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4673575" y="4427985"/>
            <a:ext cx="834529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88224" y="4175985"/>
            <a:ext cx="834529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09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/>
        </p:nvSpPr>
        <p:spPr bwMode="auto">
          <a:xfrm>
            <a:off x="1174749" y="44624"/>
            <a:ext cx="7645723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§6.1.2 LPM</a:t>
            </a:r>
            <a:r>
              <a:rPr lang="zh-CN" altLang="en-US" sz="3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计数器代码与参数传递语句应用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115617" y="606167"/>
            <a:ext cx="770485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  <a:buFont typeface="Wingdings" pitchFamily="2" charset="2"/>
              <a:buChar char=""/>
            </a:pPr>
            <a:r>
              <a:rPr lang="zh-CN" altLang="en-US" sz="2800" b="1" dirty="0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C0504D">
                    <a:lumMod val="75000"/>
                  </a:srgbClr>
                </a:solidFill>
                <a:latin typeface="Times New Roman" pitchFamily="18" charset="0"/>
                <a:cs typeface="Times New Roman" pitchFamily="18" charset="0"/>
              </a:rPr>
              <a:t>6-1</a:t>
            </a:r>
            <a:r>
              <a:rPr kumimoji="1" lang="zh-CN" altLang="en-US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1" lang="en-US" altLang="zh-CN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LPM</a:t>
            </a:r>
            <a:r>
              <a:rPr kumimoji="1" lang="zh-CN" altLang="en-US" sz="2400" b="1" dirty="0">
                <a:solidFill>
                  <a:srgbClr val="F79646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计数器代码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C0504D">
                  <a:lumMod val="75000"/>
                </a:srgbClr>
              </a:buClr>
            </a:pP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endParaRPr kumimoji="1" lang="zh-CN" altLang="en-US" sz="2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827089" y="1124744"/>
            <a:ext cx="8137400" cy="563231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module CNT4B (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aclr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clk_en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clock, data,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sload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updown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q);</a:t>
            </a:r>
          </a:p>
          <a:p>
            <a:pPr eaLnBrk="0" hangingPunct="0"/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input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aclr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clk_en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	//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异步清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0,1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清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；时钟使能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,1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使能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,0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禁止</a:t>
            </a:r>
            <a:endParaRPr kumimoji="1" lang="en-US" altLang="zh-CN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input clock,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sload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	//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时钟输入；同步预置数加载控制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,1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加载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,0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禁止</a:t>
            </a:r>
            <a:endParaRPr kumimoji="1" lang="en-US" altLang="zh-CN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input [3: 0] data; input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updown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	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//4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位预置数和加减控制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,1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加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,0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减</a:t>
            </a:r>
            <a:endParaRPr kumimoji="1" lang="en-US" altLang="zh-CN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output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output [3: 0] q;	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进位输出和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位计数输出</a:t>
            </a:r>
            <a:endParaRPr kumimoji="1" lang="en-US" altLang="zh-CN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wire sub_wire0;  wire [3: 0] sub_wire1;	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定义内部连线</a:t>
            </a:r>
            <a:endParaRPr kumimoji="1" lang="en-US" altLang="zh-CN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wire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=sub_wire0;  wire [3: 0] q=sub_wire1 [3: 0];</a:t>
            </a:r>
          </a:p>
          <a:p>
            <a:pPr eaLnBrk="0" hangingPunct="0"/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注意例化语句中未用端口必须接上指定电平</a:t>
            </a:r>
            <a:endParaRPr kumimoji="1" lang="en-US" altLang="zh-CN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lpm_counter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lpm_counter_component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(.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sload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sload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         </a:t>
            </a: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.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clk_en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clk_en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.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aclr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aclr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.data(data), .clock(clock), </a:t>
            </a: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.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updown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updown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.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(sub_wire0), .q(sub_wire1), </a:t>
            </a: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.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aload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1'b0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.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aset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1'b0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.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cin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1'b1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.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cnt_en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1'b1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.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(), </a:t>
            </a: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.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sclr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1'b0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.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sset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1'b0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 eaLnBrk="0" fontAlgn="base" hangingPunct="0">
              <a:spcAft>
                <a:spcPct val="0"/>
              </a:spcAft>
            </a:pP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defparam</a:t>
            </a:r>
            <a:endParaRPr kumimoji="1" lang="en-US" altLang="zh-CN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lpm_counter_component.lpm_direction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=“UNUSED”,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单方向计数参数未用</a:t>
            </a:r>
            <a:endParaRPr kumimoji="1" lang="en-US" altLang="zh-CN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lpm_counter_component.lpm_modulus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=12,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模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计数器</a:t>
            </a:r>
            <a:endParaRPr kumimoji="1" lang="en-US" altLang="zh-CN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lpm_counter_component.lpm_port_updown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=“PORT_USED”,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使用加减计数</a:t>
            </a:r>
            <a:endParaRPr kumimoji="1" lang="en-US" altLang="zh-CN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lpm_counter_component.lpm_type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=“LPM_COUNTER”,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计数器类型</a:t>
            </a:r>
            <a:endParaRPr kumimoji="1" lang="en-US" altLang="zh-CN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lpm_counter_component.lpm_width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=4;</a:t>
            </a:r>
            <a:r>
              <a:rPr kumimoji="1"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kumimoji="1" lang="zh-CN" altLang="en-US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计数位宽</a:t>
            </a:r>
            <a:endParaRPr kumimoji="1" lang="en-US" altLang="zh-CN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kumimoji="1" lang="en-US" altLang="zh-CN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endmodule</a:t>
            </a:r>
            <a:endParaRPr kumimoji="1" lang="en-US" altLang="zh-CN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4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187624" y="910924"/>
            <a:ext cx="7717730" cy="165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例化语句中，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未设定的端口必须接上特定的电平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计数器模块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lpm_counter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是一个可设定参数的封闭模块，只能通过参数传递说明语句</a:t>
            </a:r>
            <a:r>
              <a:rPr lang="en-US" altLang="zh-CN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defparam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将用户设定的参数通过文件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CNT4B.v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传递进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lpm_counter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中。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18766" y="2708920"/>
            <a:ext cx="7586588" cy="43088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Aft>
                <a:spcPts val="1200"/>
              </a:spcAft>
            </a:pPr>
            <a:r>
              <a:rPr kumimoji="1" lang="en-US" altLang="zh-CN" sz="22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defparam</a:t>
            </a:r>
            <a:r>
              <a:rPr kumimoji="1" lang="en-US" altLang="zh-C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&lt;</a:t>
            </a:r>
            <a:r>
              <a:rPr kumimoji="1" lang="zh-CN" alt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宏模块元件例化名</a:t>
            </a:r>
            <a:r>
              <a:rPr kumimoji="1" lang="en-US" altLang="zh-C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 .&lt;</a:t>
            </a:r>
            <a:r>
              <a:rPr kumimoji="1" lang="zh-CN" alt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宏模块参数名</a:t>
            </a:r>
            <a:r>
              <a:rPr kumimoji="1" lang="en-US" altLang="zh-C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&gt;=&lt;</a:t>
            </a:r>
            <a:r>
              <a:rPr kumimoji="1" lang="zh-CN" alt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参数值</a:t>
            </a:r>
            <a:r>
              <a:rPr kumimoji="1" lang="en-US" altLang="zh-CN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87624" y="3282252"/>
            <a:ext cx="7717730" cy="293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宏模块元件例化名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是例化语句中为被调用元件取的例化名。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宏模块参数名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是被调用元件的设计文件中已定义参数名。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参数值</a:t>
            </a:r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可以是整数、操作表达式、字符串或在当前模块中已定义的参数。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defparam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语句只能将参数传递到比当前层次仅低一层的元件文件中，即当前的例化文件中，不能更深入进去。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13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河海大学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23505</TotalTime>
  <Words>4550</Words>
  <Application>Microsoft Office PowerPoint</Application>
  <PresentationFormat>全屏显示(4:3)</PresentationFormat>
  <Paragraphs>296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黑体</vt:lpstr>
      <vt:lpstr>宋体</vt:lpstr>
      <vt:lpstr>Arial</vt:lpstr>
      <vt:lpstr>Calibri</vt:lpstr>
      <vt:lpstr>Times New Roman</vt:lpstr>
      <vt:lpstr>Wingdings</vt:lpstr>
      <vt:lpstr>1_河海大学模板</vt:lpstr>
      <vt:lpstr>第6章  宏功能模块应用及相关语法</vt:lpstr>
      <vt:lpstr>PowerPoint 演示文稿</vt:lpstr>
      <vt:lpstr>§6.1  计数器LPM宏模块调用</vt:lpstr>
      <vt:lpstr>§6.1  计数器LPM宏模块调用</vt:lpstr>
      <vt:lpstr>§6.1  计数器LPM宏模块调用</vt:lpstr>
      <vt:lpstr>§6.1  计数器LPM宏模块调用</vt:lpstr>
      <vt:lpstr>§6.1  计数器LPM宏模块调用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§6.2  利用属性控制乘法器的构建</vt:lpstr>
      <vt:lpstr>PowerPoint 演示文稿</vt:lpstr>
      <vt:lpstr>PowerPoint 演示文稿</vt:lpstr>
      <vt:lpstr>PowerPoint 演示文稿</vt:lpstr>
      <vt:lpstr>§6.3 LPM随机存储器的设置和调用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</dc:title>
  <dc:creator>owner</dc:creator>
  <cp:lastModifiedBy>helen liu</cp:lastModifiedBy>
  <cp:revision>816</cp:revision>
  <dcterms:created xsi:type="dcterms:W3CDTF">2013-05-09T03:11:05Z</dcterms:created>
  <dcterms:modified xsi:type="dcterms:W3CDTF">2024-12-05T06:29:14Z</dcterms:modified>
</cp:coreProperties>
</file>