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8"/>
  </p:notesMasterIdLst>
  <p:sldIdLst>
    <p:sldId id="1038" r:id="rId2"/>
    <p:sldId id="1061" r:id="rId3"/>
    <p:sldId id="1060" r:id="rId4"/>
    <p:sldId id="1062" r:id="rId5"/>
    <p:sldId id="1063" r:id="rId6"/>
    <p:sldId id="1064" r:id="rId7"/>
    <p:sldId id="1065" r:id="rId8"/>
    <p:sldId id="1066" r:id="rId9"/>
    <p:sldId id="1068" r:id="rId10"/>
    <p:sldId id="1069" r:id="rId11"/>
    <p:sldId id="1070" r:id="rId12"/>
    <p:sldId id="1071" r:id="rId13"/>
    <p:sldId id="1072" r:id="rId14"/>
    <p:sldId id="1073" r:id="rId15"/>
    <p:sldId id="1074" r:id="rId16"/>
    <p:sldId id="1075" r:id="rId17"/>
    <p:sldId id="1076" r:id="rId18"/>
    <p:sldId id="1077" r:id="rId19"/>
    <p:sldId id="1078" r:id="rId20"/>
    <p:sldId id="1079" r:id="rId21"/>
    <p:sldId id="1080" r:id="rId22"/>
    <p:sldId id="1081" r:id="rId23"/>
    <p:sldId id="1082" r:id="rId24"/>
    <p:sldId id="1083" r:id="rId25"/>
    <p:sldId id="1085" r:id="rId26"/>
    <p:sldId id="1084" r:id="rId27"/>
    <p:sldId id="1086" r:id="rId28"/>
    <p:sldId id="1087" r:id="rId29"/>
    <p:sldId id="1090" r:id="rId30"/>
    <p:sldId id="1117" r:id="rId31"/>
    <p:sldId id="1089" r:id="rId32"/>
    <p:sldId id="1091" r:id="rId33"/>
    <p:sldId id="1092" r:id="rId34"/>
    <p:sldId id="1093" r:id="rId35"/>
    <p:sldId id="1118" r:id="rId36"/>
    <p:sldId id="1095" r:id="rId37"/>
    <p:sldId id="1096" r:id="rId38"/>
    <p:sldId id="1097" r:id="rId39"/>
    <p:sldId id="1098" r:id="rId40"/>
    <p:sldId id="1100" r:id="rId41"/>
    <p:sldId id="1099" r:id="rId42"/>
    <p:sldId id="1101" r:id="rId43"/>
    <p:sldId id="1102" r:id="rId44"/>
    <p:sldId id="1103" r:id="rId45"/>
    <p:sldId id="1104" r:id="rId46"/>
    <p:sldId id="1105" r:id="rId47"/>
    <p:sldId id="1106" r:id="rId48"/>
    <p:sldId id="1119" r:id="rId49"/>
    <p:sldId id="1120" r:id="rId50"/>
    <p:sldId id="1109" r:id="rId51"/>
    <p:sldId id="1110" r:id="rId52"/>
    <p:sldId id="1111" r:id="rId53"/>
    <p:sldId id="1112" r:id="rId54"/>
    <p:sldId id="1113" r:id="rId55"/>
    <p:sldId id="1115" r:id="rId56"/>
    <p:sldId id="1114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00FFFF"/>
    <a:srgbClr val="009900"/>
    <a:srgbClr val="9900FF"/>
    <a:srgbClr val="008000"/>
    <a:srgbClr val="006600"/>
    <a:srgbClr val="4F81BD"/>
    <a:srgbClr val="00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76059" autoAdjust="0"/>
  </p:normalViewPr>
  <p:slideViewPr>
    <p:cSldViewPr>
      <p:cViewPr varScale="1">
        <p:scale>
          <a:sx n="74" d="100"/>
          <a:sy n="74" d="100"/>
        </p:scale>
        <p:origin x="11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 liu" userId="359b3e71f01e7129" providerId="LiveId" clId="{914E16DD-F358-4321-8942-73A768910EBC}"/>
    <pc:docChg chg="delSld">
      <pc:chgData name="helen liu" userId="359b3e71f01e7129" providerId="LiveId" clId="{914E16DD-F358-4321-8942-73A768910EBC}" dt="2024-12-12T06:37:26.753" v="0" actId="47"/>
      <pc:docMkLst>
        <pc:docMk/>
      </pc:docMkLst>
      <pc:sldChg chg="del">
        <pc:chgData name="helen liu" userId="359b3e71f01e7129" providerId="LiveId" clId="{914E16DD-F358-4321-8942-73A768910EBC}" dt="2024-12-12T06:37:26.753" v="0" actId="47"/>
        <pc:sldMkLst>
          <pc:docMk/>
          <pc:sldMk cId="0" sldId="285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0" sldId="286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628292499" sldId="999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851103278" sldId="1000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2913340700" sldId="1001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459639847" sldId="1002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1372095240" sldId="1003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408141668" sldId="1004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4106139989" sldId="1005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99662870" sldId="1006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1760237717" sldId="1007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1034639436" sldId="1008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1192255874" sldId="1009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623914673" sldId="1010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11610828" sldId="1011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2953618996" sldId="1012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781387706" sldId="1013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512080861" sldId="1014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1947557067" sldId="1015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594072463" sldId="1016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933954455" sldId="1017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2899603092" sldId="1018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2326786391" sldId="1019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4076925229" sldId="1020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2311819475" sldId="1021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301842903" sldId="1022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008884001" sldId="1023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998257661" sldId="1024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1345162709" sldId="1025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864010300" sldId="1026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1086846827" sldId="1027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2342807445" sldId="1028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706638676" sldId="1029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266259981" sldId="1030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501366674" sldId="1031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1021353861" sldId="1032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1323981164" sldId="1033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157424704" sldId="1034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482096464" sldId="1035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2951564463" sldId="1036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094840805" sldId="1037"/>
        </pc:sldMkLst>
      </pc:sldChg>
      <pc:sldChg chg="del">
        <pc:chgData name="helen liu" userId="359b3e71f01e7129" providerId="LiveId" clId="{914E16DD-F358-4321-8942-73A768910EBC}" dt="2024-12-12T06:37:26.753" v="0" actId="47"/>
        <pc:sldMkLst>
          <pc:docMk/>
          <pc:sldMk cId="3611041120" sldId="11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4A966-B260-44EB-8780-ADD811086E6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ECE5-984C-482F-B007-D4AE159A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5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A666C-32FE-44B2-8A10-54710A749500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77E0-9AF2-47CB-BF1D-49CB92ED7D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F1CCE-4DE2-4F6B-91F3-5F808EBA4BB1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6EF21-2EB7-477F-98DF-1BE9DA03C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4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E5205-B9C5-4DA2-AA08-9D2331030494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925B-E6FA-49E9-9E9A-0925252656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3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41B3B-B39E-4A67-9CD0-3F6F0A5AF3AD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40772-7CD4-4C0D-A1BB-CD1E41E3DA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4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6CA7-482C-4593-B780-A79252466720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E350B-3C3B-4A4D-9728-172421A47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4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767CC-BAE3-4C61-9A84-4E98435A1529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75468-245D-49AD-BDC8-F2BDCBE29C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2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20916-7DF3-4C74-90C3-8C2BD61E776B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D7BB-C578-4067-B6EA-9A0AA7BBB1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1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6D623-2239-440C-8DC2-3B8403FAB92C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0525C-C580-4D11-A9F2-F9D85C3DF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0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057F0-EDC3-4FFC-BF82-26ED1236044E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2484-3007-4153-9E2C-E72028BBC5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22AE5-5B0C-491A-82A8-DB7DD2BF27D2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805B-3844-44D3-836F-86E662D86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0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AD717-B951-4729-AEBF-A85A22C5ECBC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8942B-C0FB-46B1-A9B3-F7A4EACD36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9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CB7631-E5FC-43F2-81B5-49701921FEE1}" type="datetimeFigureOut">
              <a:rPr lang="zh-CN" altLang="en-US"/>
              <a:pPr>
                <a:defRPr/>
              </a:pPr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B61F91-53B8-416D-AD9A-517BB8C9CA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7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49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7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44513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LPM_ROM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的定制和使用示例</a:t>
            </a: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1057455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LPM_ROM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的调用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724128" y="1936630"/>
            <a:ext cx="3024336" cy="322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）创建一个原理图工程文件（假设工程名为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SIN_GNT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）在原理图编辑窗双击，跳出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对话框，单击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MegaWizard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Plug-In Manager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30" b="9349"/>
          <a:stretch/>
        </p:blipFill>
        <p:spPr bwMode="auto">
          <a:xfrm>
            <a:off x="1174750" y="1888141"/>
            <a:ext cx="4177786" cy="398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331640" y="5589264"/>
            <a:ext cx="1932003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1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7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481785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6.5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zh-CN" altLang="en-US" sz="3600" b="1" dirty="0">
                <a:solidFill>
                  <a:srgbClr val="7030A0"/>
                </a:solidFill>
                <a:latin typeface="宋体" pitchFamily="2" charset="-122"/>
              </a:rPr>
              <a:t>在系统存储器数据读写编辑器应用</a:t>
            </a:r>
            <a:endParaRPr lang="zh-CN" alt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673337"/>
            <a:ext cx="7488832" cy="330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功能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：直接通过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JTAG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口读取或改写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内处于工作状态的存储器中的数据，读取过程不影响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的正常工作。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用处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：在系统了解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中加载的数据，读取基于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EAB/M9K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中采样获得的数据，对嵌入在由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资源构建的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中的数据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和程序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中的信息读取和数据修改等。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1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59632" y="476672"/>
            <a:ext cx="7632848" cy="4343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节的简易正弦信号发生器为例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1124744"/>
            <a:ext cx="771773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打开在系统存储单元编辑窗口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：使计算机与开发板上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JTAG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口处于正常连接状态。打开工程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SIN_GNT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，下载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SOF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文件。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Tool→In-System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Memory Content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，在弹出的编辑窗口，单击右上角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，在弹出的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Hardware Setup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对话框中选择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Hardware Settings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选项卡，双击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USB-Blaster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，编辑窗口会显示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USB-Blaster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和器件的型号。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6"/>
          <a:stretch/>
        </p:blipFill>
        <p:spPr bwMode="auto">
          <a:xfrm>
            <a:off x="1358300" y="3669904"/>
            <a:ext cx="7398318" cy="232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8028384" y="4388463"/>
            <a:ext cx="628837" cy="19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6"/>
          <a:stretch/>
        </p:blipFill>
        <p:spPr bwMode="auto">
          <a:xfrm>
            <a:off x="827088" y="3669904"/>
            <a:ext cx="6563472" cy="260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358301" y="5999506"/>
            <a:ext cx="828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7308304" y="3789040"/>
            <a:ext cx="720080" cy="599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308304" y="4581128"/>
            <a:ext cx="720080" cy="1598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8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59632" y="476672"/>
            <a:ext cx="7632848" cy="4343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节的简易正弦信号发生器为例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1124744"/>
            <a:ext cx="771773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读取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中的数据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：在编辑窗口中先选中窗口左上角的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名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ROM8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，再单击上排的一个向上的小箭头按钮↑（或使用在系统存储单元编辑窗口中的菜单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Processing→Read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Data from In-System Memory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），下方出现通过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JTAG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口从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内部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中读出的波形数据。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6"/>
          <a:stretch/>
        </p:blipFill>
        <p:spPr bwMode="auto">
          <a:xfrm>
            <a:off x="1358295" y="3540694"/>
            <a:ext cx="7418630" cy="233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691680" y="4307905"/>
            <a:ext cx="612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12000" y="3974793"/>
            <a:ext cx="144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484000" y="4190793"/>
            <a:ext cx="287800" cy="11838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标注 6"/>
          <p:cNvSpPr/>
          <p:nvPr/>
        </p:nvSpPr>
        <p:spPr>
          <a:xfrm>
            <a:off x="3707904" y="4397905"/>
            <a:ext cx="4464496" cy="976751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JTAG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口从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内部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中读出来的波形数据，应该与加载进去的正弦波数据初始化文件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DATA7X8.mif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一致。</a:t>
            </a:r>
            <a:endParaRPr lang="zh-CN" altLang="en-US" dirty="0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59632" y="476672"/>
            <a:ext cx="7632848" cy="4343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节的简易正弦信号发生器为例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1124744"/>
            <a:ext cx="771773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写数据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：在图形编辑窗口中，编辑波形数据，再选中窗口左上角的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名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ROM8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，单击上排的一个向下的小箭头按钮↓（或使用在系统存储单元编辑窗口中的菜单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Processing→ Write Data to In-System Memory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），将编辑后所有的数据通过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JTAG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口下载于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LPM_ROM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中，可从示波器和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SignalTap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上同步观察到波形的变化。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6"/>
          <a:stretch/>
        </p:blipFill>
        <p:spPr bwMode="auto">
          <a:xfrm>
            <a:off x="1358295" y="4116758"/>
            <a:ext cx="7418630" cy="233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691680" y="4883969"/>
            <a:ext cx="612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52000" y="4550857"/>
            <a:ext cx="144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55"/>
          <a:stretch/>
        </p:blipFill>
        <p:spPr bwMode="auto">
          <a:xfrm>
            <a:off x="1404000" y="5772942"/>
            <a:ext cx="7335274" cy="63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 flipV="1">
            <a:off x="3024000" y="4836838"/>
            <a:ext cx="72000" cy="10667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 bwMode="auto">
          <a:xfrm>
            <a:off x="3300164" y="4499555"/>
            <a:ext cx="5448300" cy="101767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圆角矩形标注 17"/>
          <p:cNvSpPr/>
          <p:nvPr/>
        </p:nvSpPr>
        <p:spPr>
          <a:xfrm>
            <a:off x="5508104" y="3717032"/>
            <a:ext cx="2448272" cy="532097"/>
          </a:xfrm>
          <a:prstGeom prst="wedgeRoundRectCallout">
            <a:avLst>
              <a:gd name="adj1" fmla="val -21948"/>
              <a:gd name="adj2" fmla="val 855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SignalTap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采样波形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07704" y="5940000"/>
            <a:ext cx="1296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6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59632" y="476672"/>
            <a:ext cx="7632848" cy="4343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节的简易正弦信号发生器为例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1268760"/>
            <a:ext cx="771773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输入输出数据文件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：使用在系统存储单元编辑窗口中的菜单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Edit→Export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Data to File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Edit→Import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Data from File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，将在系统读出的数据以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.hex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的格式文件存入计算机中，或将此类格式的文件在系统地下载到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中去。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481785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6.6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zh-CN" altLang="en-US" sz="3600" b="1" dirty="0">
                <a:solidFill>
                  <a:srgbClr val="7030A0"/>
                </a:solidFill>
                <a:latin typeface="宋体" pitchFamily="2" charset="-122"/>
              </a:rPr>
              <a:t>嵌入式锁相环调用</a:t>
            </a:r>
            <a:endParaRPr lang="zh-CN" alt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556792"/>
            <a:ext cx="7488832" cy="431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嵌入式模拟锁相环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：可与一输入的时钟信号同步，并以其作为参考信号实现锁相，从而输出一至多个同步倍频或分频的片内时钟，以供逻辑系统应用。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优点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：与直接来自外部的时钟相比，这种锁相环片内时钟可减少时钟延时和时钟变形，减少片外干扰；还可改善时钟的建立时间和保持时间，是系统稳定高速工作的保证。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能输出含小数的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精确频率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，能提供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任意相移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输出信号占空比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86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332656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建立片内锁相环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PLL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模块的步骤：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593374"/>
            <a:ext cx="771773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定制一个新模块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：在原理图编辑窗右键单击，选择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Insert→Symbol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，进入元件调用对话框，单击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MegaWizard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Plug-In Manager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按钮。在弹出的窗口中选择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Create a new custom…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选项，定制一个新模块。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980728"/>
            <a:ext cx="7848872" cy="4343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节的简易正弦信号发生器为例，在顶层设计中加入锁相环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06061"/>
            <a:ext cx="4536504" cy="270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3635896" y="4650197"/>
            <a:ext cx="2448272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2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332656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建立片内锁相环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PLL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模块的步骤：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556792"/>
            <a:ext cx="771773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定制一个新模块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：在左栏选择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项下的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ALTPLL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，再选择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Cyclone III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器件和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语言，输入设计文件存放的路径和文件名。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980728"/>
            <a:ext cx="7848872" cy="4343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节的简易正弦信号发生器为例，在顶层设计中加入锁相环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8"/>
          <a:stretch/>
        </p:blipFill>
        <p:spPr bwMode="auto">
          <a:xfrm>
            <a:off x="2996505" y="2528944"/>
            <a:ext cx="5895975" cy="412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548911" y="3861048"/>
            <a:ext cx="89529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48911" y="4365104"/>
            <a:ext cx="1111321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65135" y="2924944"/>
            <a:ext cx="89529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63888" y="6381328"/>
            <a:ext cx="89529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87624" y="1556792"/>
            <a:ext cx="771773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定制一个新模块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332656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建立片内锁相环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PLL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模块的步骤：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556792"/>
            <a:ext cx="771773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设置输入时钟频率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inclk0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设置为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20MHz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55F+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开发板上配置了此晶振，有两个独立的专用时钟输入脚分别是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G21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）。注意锁相环的输入时钟频率要求不低于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10MHz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，但也不能过高，以免影响电磁兼容性能。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980728"/>
            <a:ext cx="7848872" cy="4343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节的简易正弦信号发生器为例，在顶层设计中加入锁相环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6"/>
          <a:stretch/>
        </p:blipFill>
        <p:spPr bwMode="auto">
          <a:xfrm>
            <a:off x="2051720" y="3346193"/>
            <a:ext cx="5816246" cy="289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6701039" y="5985304"/>
            <a:ext cx="89529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3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332656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建立片内锁相环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PLL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模块的步骤：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556792"/>
            <a:ext cx="771773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选择锁相环工作模式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，选择内部反馈通道的通用模式，主要选择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PLL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控制信号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，如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PLL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的使能控制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pfdena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（高电平有效）、异步复位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areset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、锁相标志输出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locked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（了解是否失锁）等。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980728"/>
            <a:ext cx="7848872" cy="4343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节的简易正弦信号发生器为例，在顶层设计中加入锁相环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7"/>
          <a:stretch/>
        </p:blipFill>
        <p:spPr bwMode="auto">
          <a:xfrm>
            <a:off x="1547664" y="3716983"/>
            <a:ext cx="6641612" cy="178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4550153" y="4149079"/>
            <a:ext cx="3550239" cy="1354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9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44513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LPM_ROM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的定制和使用示例</a:t>
            </a: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980728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LPM_ROM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的调用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628800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Memory Compiler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ROM:1-PORT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项，设文件名为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ROM78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Cyclone III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系列，文本表述选择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5"/>
          <a:stretch/>
        </p:blipFill>
        <p:spPr bwMode="auto">
          <a:xfrm>
            <a:off x="1772369" y="2564904"/>
            <a:ext cx="5895975" cy="389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664000" y="6137992"/>
            <a:ext cx="72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72200" y="2955706"/>
            <a:ext cx="108012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55976" y="3933056"/>
            <a:ext cx="864096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5976" y="4404658"/>
            <a:ext cx="3096344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9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332656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建立片内锁相环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PLL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模块的步骤：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556792"/>
            <a:ext cx="771773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设置输出时钟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，选中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Enter output clock frequency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单选按钮，输入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的输出频率为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0.002MHz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，相移为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，占空比为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50%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，多次单击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后结束设置。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980728"/>
            <a:ext cx="7848872" cy="4343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节的简易正弦信号发生器为例，在顶层设计中加入锁相环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5"/>
          <a:stretch/>
        </p:blipFill>
        <p:spPr bwMode="auto">
          <a:xfrm>
            <a:off x="1508947" y="3274185"/>
            <a:ext cx="7105379" cy="278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300192" y="4293097"/>
            <a:ext cx="11520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00192" y="5267073"/>
            <a:ext cx="11520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00192" y="5805264"/>
            <a:ext cx="5760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11960" y="4293096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8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188640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建立片内锁相环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PLL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模块的步骤：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412776"/>
            <a:ext cx="7717730" cy="2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锁相环最多输出五个不同的时钟信号：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c0,…,c4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Cyclone/II/III/IV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的锁相环输出频率下限和上限：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	Cyclone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 PLL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20MHz~270MHz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	Cyclone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 PLL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10MHz~400MHz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	Cyclone III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 PLL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2kHz~1300MHz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	Cyclone IV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 PLL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2kHz~1000MHz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836712"/>
            <a:ext cx="7848872" cy="4343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节的简易正弦信号发生器为例，在顶层设计中加入锁相环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365720" y="6166465"/>
            <a:ext cx="7094712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最终生成的采用嵌入式锁相环作时钟的正弦信号发生器电路图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8"/>
          <a:stretch/>
        </p:blipFill>
        <p:spPr bwMode="auto">
          <a:xfrm>
            <a:off x="1590625" y="4113077"/>
            <a:ext cx="6581775" cy="200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1590624" y="4005064"/>
            <a:ext cx="2054151" cy="154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03848" y="4365104"/>
            <a:ext cx="1080120" cy="41404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590625" y="5346212"/>
            <a:ext cx="533104" cy="41404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6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4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467721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中的锁相环的应用应该注意：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062949"/>
            <a:ext cx="7717730" cy="531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不同的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器件，其锁相环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输入时钟频率下限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不同。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仿真时，最好先删除锁相环电路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。因为锁相环时钟输入需要一段锁相跟踪时间，这个时间不确定，所以电路中含锁相环时，仿真的激励信号长度很难设定。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通常情况下，锁相环需放在工程的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顶层文件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中使用。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硬件设置中，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中锁相环的参考时钟的引入脚不是随意的，只能是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专用时钟输入脚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55F+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系统的专用时钟端口是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G21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锁相环的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输入时钟必须来自外部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，不能从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内部某点引入锁相环。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锁相环的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工作电压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也是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特定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的，电源质量要求高，要求有良好的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抗干扰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措施。锁相环若为单频率输出，并希望将输出信号引到片外，可通过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普通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口输出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56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260648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§6.7 In-System Sources and Probes Editor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使用方法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484784"/>
            <a:ext cx="7488832" cy="508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嵌入式逻辑分析仪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SignalTap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的不足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：占据大量的存储单元作为数据缓存，在工作时只能单向地收集和显示硬件系统的信息，而不能与系统进行双向对话式测试，通常限制只能观察已设定端口引脚的信号。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在系统存储器数据读写编辑器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Memory Content Editor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的不足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：虽然能与系统进行双向对话式测试，但对象只限于存储器。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在系统信号与源编辑器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：克服以上不足，对系统进行硬件测试的所有信号都不必通过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端口引到引脚处，所有测试信号都在内部引入测试系统，或通过测试系统给出激励信号。由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JTAG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口通信。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115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332656"/>
            <a:ext cx="7645340" cy="492443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的使用方法：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574448"/>
            <a:ext cx="771773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在顶层设计中嵌入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模块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：打开电路原理图编辑界面，进入元件调用对话框，单击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MegaWizard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Plug-In Manager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Create a new custom 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megafunction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variation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单选按钮。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965339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18029"/>
            <a:ext cx="4536504" cy="270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3635896" y="4362165"/>
            <a:ext cx="2448272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73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332656"/>
            <a:ext cx="7645340" cy="492443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的使用方法：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574448"/>
            <a:ext cx="771773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在顶层设计中嵌入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模块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，左栏选择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JTAG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通信项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JTAG-accessible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In-System Sources and Probes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项，再选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Cyclone III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器件系列和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语言方式，键入模块文件名（如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JTAG1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965339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893"/>
          <a:stretch/>
        </p:blipFill>
        <p:spPr bwMode="auto">
          <a:xfrm>
            <a:off x="2049814" y="3212976"/>
            <a:ext cx="5895975" cy="302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84815" y="4545144"/>
            <a:ext cx="89529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4815" y="5049200"/>
            <a:ext cx="1399353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29031" y="3609040"/>
            <a:ext cx="89529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40599" y="5373216"/>
            <a:ext cx="1687385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1574448"/>
            <a:ext cx="771773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在顶层设计中嵌入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模块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39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  <p:bldP spid="11" grpId="0" animBg="1"/>
      <p:bldP spid="12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332656"/>
            <a:ext cx="7645340" cy="492443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的使用方法：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574448"/>
            <a:ext cx="771773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设定参数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，进入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In-System Sources and Probes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对话框，设置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JTAG1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模块的测试口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probe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位，信号源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位，点击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，结束设置。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965339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39"/>
          <a:stretch/>
        </p:blipFill>
        <p:spPr bwMode="auto">
          <a:xfrm>
            <a:off x="1200472" y="2931809"/>
            <a:ext cx="7620000" cy="352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020271" y="5949280"/>
            <a:ext cx="576065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0272" y="6201328"/>
            <a:ext cx="576065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4" r="55783" b="72506"/>
          <a:stretch/>
        </p:blipFill>
        <p:spPr bwMode="auto">
          <a:xfrm>
            <a:off x="2249606" y="3501008"/>
            <a:ext cx="2356980" cy="90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70" b="8114"/>
          <a:stretch/>
        </p:blipFill>
        <p:spPr bwMode="auto">
          <a:xfrm>
            <a:off x="1273798" y="3501008"/>
            <a:ext cx="97580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组合 30"/>
          <p:cNvGrpSpPr/>
          <p:nvPr/>
        </p:nvGrpSpPr>
        <p:grpSpPr>
          <a:xfrm>
            <a:off x="2249606" y="4399200"/>
            <a:ext cx="6570880" cy="2126144"/>
            <a:chOff x="2249606" y="4399200"/>
            <a:chExt cx="6570880" cy="2126144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0" t="27495" b="8114"/>
            <a:stretch/>
          </p:blipFill>
          <p:spPr bwMode="auto">
            <a:xfrm>
              <a:off x="2249606" y="4405952"/>
              <a:ext cx="6570880" cy="2119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矩形 32"/>
            <p:cNvSpPr/>
            <p:nvPr/>
          </p:nvSpPr>
          <p:spPr>
            <a:xfrm>
              <a:off x="5040052" y="4399200"/>
              <a:ext cx="2268252" cy="252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55200" y="4399200"/>
              <a:ext cx="864096" cy="32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8" r="114" b="64843"/>
          <a:stretch/>
        </p:blipFill>
        <p:spPr bwMode="auto">
          <a:xfrm>
            <a:off x="4600800" y="3501008"/>
            <a:ext cx="4213886" cy="115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260648"/>
            <a:ext cx="7645340" cy="492443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的使用方法：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412776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与需要测试的电路系统连接好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：将设定好的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JTAG1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模块加入电路原理图中，并作信号连接。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893331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86166" y="3356992"/>
            <a:ext cx="3816424" cy="145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785966" y="3500385"/>
            <a:ext cx="1728192" cy="8647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15616" y="4580816"/>
            <a:ext cx="1526334" cy="165649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标注 2"/>
          <p:cNvSpPr/>
          <p:nvPr/>
        </p:nvSpPr>
        <p:spPr>
          <a:xfrm>
            <a:off x="2785966" y="2276872"/>
            <a:ext cx="4969574" cy="1008112"/>
          </a:xfrm>
          <a:prstGeom prst="wedgeRoundRectCallout">
            <a:avLst>
              <a:gd name="adj1" fmla="val -21144"/>
              <a:gd name="adj2" fmla="val 67915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JTAG1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模块的数据探测口通过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连接线模块分别将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PB[7:0]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输出端相连，高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PB[14:8]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位计数器输出相连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1129782" y="2276872"/>
            <a:ext cx="1512168" cy="2088233"/>
          </a:xfrm>
          <a:prstGeom prst="wedgeRoundRectCallout">
            <a:avLst>
              <a:gd name="adj1" fmla="val -19339"/>
              <a:gd name="adj2" fmla="val 626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信号发生源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S[2..0]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位通过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连线模块分别与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相连</a:t>
            </a:r>
          </a:p>
        </p:txBody>
      </p:sp>
      <p:sp>
        <p:nvSpPr>
          <p:cNvPr id="19" name="矩形 18"/>
          <p:cNvSpPr/>
          <p:nvPr/>
        </p:nvSpPr>
        <p:spPr>
          <a:xfrm>
            <a:off x="2082720" y="6165305"/>
            <a:ext cx="6319870" cy="288032"/>
          </a:xfrm>
          <a:prstGeom prst="rect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02462" y="5013176"/>
            <a:ext cx="999728" cy="1079808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7848364" y="2602475"/>
            <a:ext cx="972108" cy="652257"/>
          </a:xfrm>
          <a:prstGeom prst="wedgeRoundRectCallout">
            <a:avLst>
              <a:gd name="adj1" fmla="val -19339"/>
              <a:gd name="adj2" fmla="val 6268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JTAG1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4946206" y="5085184"/>
            <a:ext cx="1944216" cy="1008112"/>
          </a:xfrm>
          <a:prstGeom prst="wedgeRoundRectCallout">
            <a:avLst>
              <a:gd name="adj1" fmla="val -59261"/>
              <a:gd name="adj2" fmla="val 21772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最高位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PB[15]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与计数器进位输出相连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6962430" y="4941168"/>
            <a:ext cx="2020631" cy="1152128"/>
          </a:xfrm>
          <a:prstGeom prst="wedgeRoundRectCallout">
            <a:avLst>
              <a:gd name="adj1" fmla="val -32802"/>
              <a:gd name="adj2" fmla="val 56446"/>
              <a:gd name="adj3" fmla="val 16667"/>
            </a:avLst>
          </a:prstGeom>
          <a:ln>
            <a:solidFill>
              <a:srgbClr val="CC00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分别输出到开发板上的三个发光管，用以观察</a:t>
            </a:r>
          </a:p>
        </p:txBody>
      </p:sp>
      <p:sp>
        <p:nvSpPr>
          <p:cNvPr id="2" name="矩形 1"/>
          <p:cNvSpPr/>
          <p:nvPr/>
        </p:nvSpPr>
        <p:spPr>
          <a:xfrm>
            <a:off x="7809546" y="3645024"/>
            <a:ext cx="504000" cy="5760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44007" y="3789040"/>
            <a:ext cx="626745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15816" y="3573056"/>
            <a:ext cx="504056" cy="360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11960" y="4725184"/>
            <a:ext cx="504056" cy="360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915816" y="3951725"/>
            <a:ext cx="504056" cy="360000"/>
          </a:xfrm>
          <a:prstGeom prst="ellipse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494378" y="4725184"/>
            <a:ext cx="504056" cy="360000"/>
          </a:xfrm>
          <a:prstGeom prst="ellipse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  <p:bldP spid="25" grpId="0" animBg="1"/>
      <p:bldP spid="5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260648"/>
            <a:ext cx="7645340" cy="492443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的使用方法：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44000" y="1412776"/>
            <a:ext cx="792000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Tool→In-System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，弹出编辑器，单击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Hardware Setup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对话框中选择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Hardware Settings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选项卡，双击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USB-Blaster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后，关闭对话框，在编辑器中显示测得的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型号名，说明已通过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JTAG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完成通信联系。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893331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5"/>
          <a:stretch/>
        </p:blipFill>
        <p:spPr bwMode="auto">
          <a:xfrm>
            <a:off x="1547664" y="3429000"/>
            <a:ext cx="7066710" cy="301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/>
          <p:cNvSpPr/>
          <p:nvPr/>
        </p:nvSpPr>
        <p:spPr>
          <a:xfrm>
            <a:off x="7822287" y="3933056"/>
            <a:ext cx="576064" cy="19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6"/>
          <a:stretch/>
        </p:blipFill>
        <p:spPr bwMode="auto">
          <a:xfrm>
            <a:off x="3615430" y="4509120"/>
            <a:ext cx="435087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直接连接符 27"/>
          <p:cNvCxnSpPr/>
          <p:nvPr/>
        </p:nvCxnSpPr>
        <p:spPr>
          <a:xfrm flipV="1">
            <a:off x="6526142" y="4359050"/>
            <a:ext cx="0" cy="438102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822286" y="4130496"/>
            <a:ext cx="288033" cy="378624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734054" y="3910536"/>
            <a:ext cx="2088232" cy="41400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933854" y="6044647"/>
            <a:ext cx="576064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6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043608" y="1412776"/>
            <a:ext cx="792088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：将信号整理归类和改名（用鼠标拉成块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右键单击后选择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Group,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改名）。选择数据表达数制格式（比如希望十六进制数制格式表达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右键单击总线表述处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Bus Display Format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Hexadecimal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）。设置控制信号。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260648"/>
            <a:ext cx="7645340" cy="492443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的使用方法：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43608" y="1412776"/>
            <a:ext cx="792088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：将信号整理归类和改名（用鼠标拉成块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右键单击后选择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Group,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改名）。选择数据表达数制格式（比如希望十六进制数制格式表达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右键单击总线表述处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Bus Display Format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Hexadecimal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）。设置控制信号。选择一次性采样或连续采样，选择采样周期数。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893331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5"/>
          <a:stretch/>
        </p:blipFill>
        <p:spPr bwMode="auto">
          <a:xfrm>
            <a:off x="1537738" y="3501008"/>
            <a:ext cx="7066710" cy="301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3563888" y="4106171"/>
            <a:ext cx="936104" cy="19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4768006" y="3650764"/>
            <a:ext cx="1944216" cy="648072"/>
          </a:xfrm>
          <a:prstGeom prst="wedgeRoundRectCallout">
            <a:avLst>
              <a:gd name="adj1" fmla="val -58740"/>
              <a:gd name="adj2" fmla="val 3301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选择采样周期数，一般是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8~32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987824" y="5954655"/>
            <a:ext cx="360040" cy="468000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标注 37"/>
          <p:cNvSpPr/>
          <p:nvPr/>
        </p:nvSpPr>
        <p:spPr>
          <a:xfrm>
            <a:off x="3707904" y="5009084"/>
            <a:ext cx="4680520" cy="1499789"/>
          </a:xfrm>
          <a:prstGeom prst="wedgeRoundRectCallout">
            <a:avLst>
              <a:gd name="adj1" fmla="val -57561"/>
              <a:gd name="adj2" fmla="val 29390"/>
              <a:gd name="adj3" fmla="val 16667"/>
            </a:avLst>
          </a:prstGeom>
          <a:ln>
            <a:solidFill>
              <a:srgbClr val="0099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设置控制信号：用鼠标单击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输出信号的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栏的数据，能交替输出对应信号的不同电平，在实验板上可看到对应的发光管的亮和灭。将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，再连续单击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，每两次等于一个时钟脉冲。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411820" y="3782135"/>
            <a:ext cx="468052" cy="192665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1475656" y="4132517"/>
            <a:ext cx="1656184" cy="648072"/>
          </a:xfrm>
          <a:prstGeom prst="wedgeRoundRectCallout">
            <a:avLst>
              <a:gd name="adj1" fmla="val 12128"/>
              <a:gd name="adj2" fmla="val -74384"/>
              <a:gd name="adj3" fmla="val 16667"/>
            </a:avLst>
          </a:prstGeom>
          <a:ln>
            <a:solidFill>
              <a:srgbClr val="99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选择一次采样或连续采样</a:t>
            </a:r>
            <a:endParaRPr lang="zh-CN" alt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43608" y="1412776"/>
            <a:ext cx="792088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3749" y="5580430"/>
            <a:ext cx="576124" cy="8422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1167483" y="5580430"/>
            <a:ext cx="963755" cy="648072"/>
          </a:xfrm>
          <a:prstGeom prst="wedgeRoundRectCallout">
            <a:avLst>
              <a:gd name="adj1" fmla="val 62395"/>
              <a:gd name="adj2" fmla="val 24593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归类或改名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043608" y="1412776"/>
            <a:ext cx="792088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：将信号整理归类和改名（用鼠标拉成块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右键单击后选择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Group,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改名）。选择数据表达数制格式（比如希望十六进制数制格式表达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右键单击总线表述处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Bus Display Format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Hexadecimal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6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  <p:bldP spid="30" grpId="0" animBg="1"/>
      <p:bldP spid="12" grpId="0" animBg="1"/>
      <p:bldP spid="40" grpId="0" animBg="1"/>
      <p:bldP spid="38" grpId="0" animBg="1"/>
      <p:bldP spid="19" grpId="0" animBg="1"/>
      <p:bldP spid="20" grpId="0" animBg="1"/>
      <p:bldP spid="17" grpId="0" animBg="1"/>
      <p:bldP spid="18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44513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LPM_ROM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的定制和使用示例</a:t>
            </a: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980728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LPM_ROM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的调用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628800"/>
            <a:ext cx="771773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）设置此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模块的参数。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1" b="6779"/>
          <a:stretch/>
        </p:blipFill>
        <p:spPr bwMode="auto">
          <a:xfrm>
            <a:off x="1633532" y="2348880"/>
            <a:ext cx="6758464" cy="392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6885786" y="3789040"/>
            <a:ext cx="1286614" cy="54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4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5"/>
          <a:stretch/>
        </p:blipFill>
        <p:spPr bwMode="auto">
          <a:xfrm>
            <a:off x="1537738" y="3501008"/>
            <a:ext cx="7066710" cy="301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5132" y="260648"/>
            <a:ext cx="7645340" cy="492443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的使用方法：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893331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以简易正弦信号发生器为例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7"/>
          <a:stretch/>
        </p:blipFill>
        <p:spPr bwMode="auto">
          <a:xfrm>
            <a:off x="974710" y="5139925"/>
            <a:ext cx="7845762" cy="95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779912" y="6093296"/>
            <a:ext cx="2016224" cy="406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电路仿真波形</a:t>
            </a:r>
          </a:p>
        </p:txBody>
      </p:sp>
      <p:sp>
        <p:nvSpPr>
          <p:cNvPr id="27" name="矩形 26"/>
          <p:cNvSpPr/>
          <p:nvPr/>
        </p:nvSpPr>
        <p:spPr>
          <a:xfrm>
            <a:off x="3402038" y="3726000"/>
            <a:ext cx="5202410" cy="8422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897982" y="4594945"/>
            <a:ext cx="5562450" cy="4032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In-System Sources and Probes Editor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采样数据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043608" y="1412776"/>
            <a:ext cx="792088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：将信号整理归类和改名（用鼠标拉成块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右键单击后选择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Group,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改名）。选择数据表达数制格式（比如希望十六进制数制格式表达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右键单击总线表述处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Bus Display Format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Hexadecimal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）。设置控制信号。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043608" y="1412776"/>
            <a:ext cx="792088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：将信号整理归类和改名（用鼠标拉成块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右键单击后选择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Group,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改名）。选择数据表达数制格式（比如希望十六进制数制格式表达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右键单击总线表述处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Bus Display Format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Hexadecimal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）。设置控制信号。选择一次性采样或连续采样，选择采样周期数。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63888" y="4106171"/>
            <a:ext cx="936104" cy="19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标注 33"/>
          <p:cNvSpPr/>
          <p:nvPr/>
        </p:nvSpPr>
        <p:spPr>
          <a:xfrm>
            <a:off x="4768006" y="3650764"/>
            <a:ext cx="1944216" cy="648072"/>
          </a:xfrm>
          <a:prstGeom prst="wedgeRoundRectCallout">
            <a:avLst>
              <a:gd name="adj1" fmla="val -58740"/>
              <a:gd name="adj2" fmla="val 3301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选择采样周期数，一般是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8~32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87824" y="5954655"/>
            <a:ext cx="360040" cy="468000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标注 35"/>
          <p:cNvSpPr/>
          <p:nvPr/>
        </p:nvSpPr>
        <p:spPr>
          <a:xfrm>
            <a:off x="3707904" y="5009084"/>
            <a:ext cx="4680520" cy="1499789"/>
          </a:xfrm>
          <a:prstGeom prst="wedgeRoundRectCallout">
            <a:avLst>
              <a:gd name="adj1" fmla="val -57561"/>
              <a:gd name="adj2" fmla="val 29390"/>
              <a:gd name="adj3" fmla="val 16667"/>
            </a:avLst>
          </a:prstGeom>
          <a:ln>
            <a:solidFill>
              <a:srgbClr val="0099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设置控制信号：用鼠标单击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输出信号的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栏的数据，能交替输出对应信号的不同电平，在实验板上可看到对应的发光管的亮和灭。将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，再连续单击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，每两次等于一个时钟脉冲。</a:t>
            </a:r>
          </a:p>
        </p:txBody>
      </p:sp>
      <p:sp>
        <p:nvSpPr>
          <p:cNvPr id="37" name="矩形 36"/>
          <p:cNvSpPr/>
          <p:nvPr/>
        </p:nvSpPr>
        <p:spPr>
          <a:xfrm>
            <a:off x="2411820" y="3782135"/>
            <a:ext cx="468052" cy="192665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标注 38"/>
          <p:cNvSpPr/>
          <p:nvPr/>
        </p:nvSpPr>
        <p:spPr>
          <a:xfrm>
            <a:off x="1475656" y="4132517"/>
            <a:ext cx="1656184" cy="648072"/>
          </a:xfrm>
          <a:prstGeom prst="wedgeRoundRectCallout">
            <a:avLst>
              <a:gd name="adj1" fmla="val 12128"/>
              <a:gd name="adj2" fmla="val -74384"/>
              <a:gd name="adj3" fmla="val 16667"/>
            </a:avLst>
          </a:prstGeom>
          <a:ln>
            <a:solidFill>
              <a:srgbClr val="99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选择一次采样或连续采样</a:t>
            </a:r>
            <a:endParaRPr lang="zh-CN" altLang="en-US" dirty="0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043608" y="1412776"/>
            <a:ext cx="792088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03749" y="5580430"/>
            <a:ext cx="576124" cy="8422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标注 42"/>
          <p:cNvSpPr/>
          <p:nvPr/>
        </p:nvSpPr>
        <p:spPr>
          <a:xfrm>
            <a:off x="1167483" y="5580430"/>
            <a:ext cx="963755" cy="648072"/>
          </a:xfrm>
          <a:prstGeom prst="wedgeRoundRectCallout">
            <a:avLst>
              <a:gd name="adj1" fmla="val 62395"/>
              <a:gd name="adj2" fmla="val 24593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归类或改名</a:t>
            </a: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043608" y="1412776"/>
            <a:ext cx="792088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In-System Sources and Probes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：将信号整理归类和改名（用鼠标拉成块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右键单击后选择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Group,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改名）。选择数据表达数制格式（比如希望十六进制数制格式表达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右键单击总线表述处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Bus Display Format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Hexadecimal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52636E-6 L 0.0007 -0.2719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  <p:bldP spid="29" grpId="0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1" grpId="0"/>
      <p:bldP spid="42" grpId="0" animBg="1"/>
      <p:bldP spid="43" grpId="0" animBg="1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260648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§6.8 NCO</a:t>
            </a:r>
            <a:r>
              <a:rPr lang="zh-CN" alt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数控振荡器使用方法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484784"/>
            <a:ext cx="7488832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宏模块有多种，如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数字滤波器，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离散信号快速傅里叶变换器，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数控振荡器，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PCI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总线核，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CSC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色彩格式变换器核等。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可在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上实现的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核（或称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MegaCore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）已附带于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Altera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中，并可用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MegaWizard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Plug-In Manager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调用。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MegaCore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的使用与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等其他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Altera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模块使用方法相似，不过编译后只能生成时间受限的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SOF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下载文件，无法产生烧写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EPCS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配置器件的文件，除非获得对应的授权文件支持，需向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Altera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申请或购买。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539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43608" y="1412776"/>
            <a:ext cx="792088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定制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：进入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MegaWizard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Plug-In Manager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目录中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Signal Generation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项目下的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NCO v9.0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Cyclone III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系列器件和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语言，输入项目名称。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548680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以数控振荡器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核的设置使用方法为例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63"/>
          <a:stretch/>
        </p:blipFill>
        <p:spPr bwMode="auto">
          <a:xfrm>
            <a:off x="2060401" y="2926660"/>
            <a:ext cx="5895975" cy="316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2848148" y="5014892"/>
            <a:ext cx="936104" cy="19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64572" y="3358708"/>
            <a:ext cx="936104" cy="19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16016" y="4820511"/>
            <a:ext cx="1152128" cy="19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44008" y="4334594"/>
            <a:ext cx="936104" cy="19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53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43608" y="1412776"/>
            <a:ext cx="792088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进入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文件生成选择窗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，进入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文件生成选择窗。单击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按钮，通过其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文件了解此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核的功能、设置方法、使用方法以及相关信息。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548680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以数控振荡器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核的设置使用方法为例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r="25021" b="8343"/>
          <a:stretch/>
        </p:blipFill>
        <p:spPr bwMode="auto">
          <a:xfrm>
            <a:off x="1856096" y="2994396"/>
            <a:ext cx="1801504" cy="302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2213054" y="4506762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0" r="42398" b="31676"/>
          <a:stretch/>
        </p:blipFill>
        <p:spPr bwMode="auto">
          <a:xfrm>
            <a:off x="4098641" y="2622338"/>
            <a:ext cx="3785727" cy="36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3437190" y="2622338"/>
            <a:ext cx="661451" cy="18844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437190" y="4794794"/>
            <a:ext cx="661451" cy="1464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27984" y="4465202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29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43608" y="910924"/>
            <a:ext cx="792088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设置参数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Step1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按钮，进入参数设置窗口，选择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选项卡，选中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Large ROM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单选按钮；选择相位累加器精度为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位；角精度为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位；幅度精度为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位；选择相位抖动大小控制。时钟频率选择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200MHz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260648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以数控振荡器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核的设置使用方法为例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3" t="-100" r="27904" b="8443"/>
          <a:stretch/>
        </p:blipFill>
        <p:spPr bwMode="auto">
          <a:xfrm>
            <a:off x="1547664" y="3170877"/>
            <a:ext cx="1637731" cy="302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1821307" y="5078327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8"/>
          <a:stretch/>
        </p:blipFill>
        <p:spPr bwMode="auto">
          <a:xfrm>
            <a:off x="3748235" y="2492896"/>
            <a:ext cx="4625998" cy="420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061864" y="3068961"/>
            <a:ext cx="1584077" cy="830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045443" y="2492896"/>
            <a:ext cx="720179" cy="25854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45443" y="5366359"/>
            <a:ext cx="720179" cy="1197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33974" y="4051774"/>
            <a:ext cx="1008112" cy="207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53752" y="3584679"/>
            <a:ext cx="827994" cy="204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17950" y="3068961"/>
            <a:ext cx="1224136" cy="720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637830" y="2492896"/>
            <a:ext cx="792088" cy="432048"/>
          </a:xfrm>
          <a:prstGeom prst="wedgeRoundRectCallout">
            <a:avLst>
              <a:gd name="adj1" fmla="val -20833"/>
              <a:gd name="adj2" fmla="val 719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精度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6645941" y="2276872"/>
            <a:ext cx="1080121" cy="648072"/>
          </a:xfrm>
          <a:prstGeom prst="wedgeRoundRectCallout">
            <a:avLst>
              <a:gd name="adj1" fmla="val -20833"/>
              <a:gd name="adj2" fmla="val 719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相位抖动大小</a:t>
            </a:r>
          </a:p>
        </p:txBody>
      </p:sp>
      <p:sp>
        <p:nvSpPr>
          <p:cNvPr id="20" name="圆角矩形标注 19"/>
          <p:cNvSpPr/>
          <p:nvPr/>
        </p:nvSpPr>
        <p:spPr>
          <a:xfrm>
            <a:off x="8161093" y="3717032"/>
            <a:ext cx="803395" cy="648072"/>
          </a:xfrm>
          <a:prstGeom prst="wedgeRoundRectCallout">
            <a:avLst>
              <a:gd name="adj1" fmla="val -76483"/>
              <a:gd name="adj2" fmla="val 2213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时钟频率</a:t>
            </a:r>
          </a:p>
        </p:txBody>
      </p:sp>
      <p:sp>
        <p:nvSpPr>
          <p:cNvPr id="22" name="矩形 21"/>
          <p:cNvSpPr/>
          <p:nvPr/>
        </p:nvSpPr>
        <p:spPr>
          <a:xfrm>
            <a:off x="4053752" y="2822763"/>
            <a:ext cx="518248" cy="204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9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500"/>
                            </p:stCondLst>
                            <p:childTnLst>
                              <p:par>
                                <p:cTn id="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 animBg="1"/>
      <p:bldP spid="17" grpId="0" animBg="1"/>
      <p:bldP spid="19" grpId="0" animBg="1"/>
      <p:bldP spid="16" grpId="0" animBg="1"/>
      <p:bldP spid="5" grpId="0" animBg="1"/>
      <p:bldP spid="18" grpId="0" animBg="1"/>
      <p:bldP spid="20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43608" y="910924"/>
            <a:ext cx="792088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设置参数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选项卡，选择频率调制输入项，调制分辨率选择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级流水线调制器；选择相位调制输入项，选择相位调制精度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位，也选择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级流水线调制器；选择双口输出，目标器件选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Cyclone III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，最后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260648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以数控振荡器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核的设置使用方法为例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3" t="-100" r="27904" b="8443"/>
          <a:stretch/>
        </p:blipFill>
        <p:spPr bwMode="auto">
          <a:xfrm>
            <a:off x="1547664" y="3170877"/>
            <a:ext cx="1637731" cy="302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1821307" y="5078327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8"/>
          <a:stretch/>
        </p:blipFill>
        <p:spPr bwMode="auto">
          <a:xfrm>
            <a:off x="3748235" y="2492896"/>
            <a:ext cx="4625998" cy="420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061864" y="3068961"/>
            <a:ext cx="1584077" cy="830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045443" y="2492896"/>
            <a:ext cx="720179" cy="25854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45443" y="5366359"/>
            <a:ext cx="734568" cy="1230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33974" y="4051774"/>
            <a:ext cx="1008112" cy="207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53752" y="3584679"/>
            <a:ext cx="827994" cy="204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17950" y="3068961"/>
            <a:ext cx="1224136" cy="720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637830" y="2492896"/>
            <a:ext cx="792088" cy="432048"/>
          </a:xfrm>
          <a:prstGeom prst="wedgeRoundRectCallout">
            <a:avLst>
              <a:gd name="adj1" fmla="val -20833"/>
              <a:gd name="adj2" fmla="val 719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精度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6645941" y="2276872"/>
            <a:ext cx="1080121" cy="648072"/>
          </a:xfrm>
          <a:prstGeom prst="wedgeRoundRectCallout">
            <a:avLst>
              <a:gd name="adj1" fmla="val -20833"/>
              <a:gd name="adj2" fmla="val 719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相位抖动大小</a:t>
            </a:r>
          </a:p>
        </p:txBody>
      </p:sp>
      <p:sp>
        <p:nvSpPr>
          <p:cNvPr id="20" name="圆角矩形标注 19"/>
          <p:cNvSpPr/>
          <p:nvPr/>
        </p:nvSpPr>
        <p:spPr>
          <a:xfrm>
            <a:off x="8161093" y="3717032"/>
            <a:ext cx="803395" cy="648072"/>
          </a:xfrm>
          <a:prstGeom prst="wedgeRoundRectCallout">
            <a:avLst>
              <a:gd name="adj1" fmla="val -76483"/>
              <a:gd name="adj2" fmla="val 2213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时钟频率</a:t>
            </a:r>
          </a:p>
        </p:txBody>
      </p:sp>
      <p:sp>
        <p:nvSpPr>
          <p:cNvPr id="22" name="矩形 21"/>
          <p:cNvSpPr/>
          <p:nvPr/>
        </p:nvSpPr>
        <p:spPr>
          <a:xfrm>
            <a:off x="4053752" y="2822763"/>
            <a:ext cx="518248" cy="204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43608" y="910924"/>
            <a:ext cx="792088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设置参数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2000" y="2852936"/>
            <a:ext cx="662264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3059832" y="5368459"/>
            <a:ext cx="561679" cy="292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04"/>
          <a:stretch/>
        </p:blipFill>
        <p:spPr bwMode="auto">
          <a:xfrm>
            <a:off x="3609925" y="3645024"/>
            <a:ext cx="5368952" cy="201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3801073" y="4016754"/>
            <a:ext cx="1793428" cy="99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45289" y="4016753"/>
            <a:ext cx="1793428" cy="99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630896" y="4224396"/>
            <a:ext cx="1203965" cy="3165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541324" y="5210174"/>
            <a:ext cx="1203965" cy="3165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标注 31"/>
          <p:cNvSpPr/>
          <p:nvPr/>
        </p:nvSpPr>
        <p:spPr>
          <a:xfrm>
            <a:off x="3780011" y="2924944"/>
            <a:ext cx="1363295" cy="681633"/>
          </a:xfrm>
          <a:prstGeom prst="wedgeRoundRectCallout">
            <a:avLst>
              <a:gd name="adj1" fmla="val -20833"/>
              <a:gd name="adj2" fmla="val 940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频率调制输入项</a:t>
            </a:r>
          </a:p>
        </p:txBody>
      </p:sp>
      <p:sp>
        <p:nvSpPr>
          <p:cNvPr id="33" name="圆角矩形标注 32"/>
          <p:cNvSpPr/>
          <p:nvPr/>
        </p:nvSpPr>
        <p:spPr>
          <a:xfrm>
            <a:off x="5960355" y="3044921"/>
            <a:ext cx="1363295" cy="681633"/>
          </a:xfrm>
          <a:prstGeom prst="wedgeRoundRectCallout">
            <a:avLst>
              <a:gd name="adj1" fmla="val -22835"/>
              <a:gd name="adj2" fmla="val 859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相位调制输入项</a:t>
            </a:r>
          </a:p>
        </p:txBody>
      </p:sp>
      <p:sp>
        <p:nvSpPr>
          <p:cNvPr id="34" name="圆角矩形标注 33"/>
          <p:cNvSpPr/>
          <p:nvPr/>
        </p:nvSpPr>
        <p:spPr>
          <a:xfrm>
            <a:off x="7644726" y="3501008"/>
            <a:ext cx="1363295" cy="465609"/>
          </a:xfrm>
          <a:prstGeom prst="wedgeRoundRectCallout">
            <a:avLst>
              <a:gd name="adj1" fmla="val 18209"/>
              <a:gd name="adj2" fmla="val 954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双口输出</a:t>
            </a:r>
          </a:p>
        </p:txBody>
      </p:sp>
      <p:sp>
        <p:nvSpPr>
          <p:cNvPr id="35" name="圆角矩形标注 34"/>
          <p:cNvSpPr/>
          <p:nvPr/>
        </p:nvSpPr>
        <p:spPr>
          <a:xfrm>
            <a:off x="4541324" y="5699695"/>
            <a:ext cx="1363295" cy="465609"/>
          </a:xfrm>
          <a:prstGeom prst="wedgeRoundRectCallout">
            <a:avLst>
              <a:gd name="adj1" fmla="val -17349"/>
              <a:gd name="adj2" fmla="val -810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目标器件</a:t>
            </a:r>
          </a:p>
        </p:txBody>
      </p:sp>
      <p:sp>
        <p:nvSpPr>
          <p:cNvPr id="36" name="矩形 35"/>
          <p:cNvSpPr/>
          <p:nvPr/>
        </p:nvSpPr>
        <p:spPr>
          <a:xfrm>
            <a:off x="4366491" y="3750593"/>
            <a:ext cx="864000" cy="1747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3045443" y="3686859"/>
            <a:ext cx="576068" cy="1391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6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9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7" grpId="0" animBg="1"/>
      <p:bldP spid="19" grpId="0" animBg="1"/>
      <p:bldP spid="16" grpId="0" animBg="1"/>
      <p:bldP spid="5" grpId="0" animBg="1"/>
      <p:bldP spid="18" grpId="0" animBg="1"/>
      <p:bldP spid="20" grpId="0" animBg="1"/>
      <p:bldP spid="22" grpId="0" animBg="1"/>
      <p:bldP spid="24" grpId="0" animBg="1"/>
      <p:bldP spid="24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43608" y="1196752"/>
            <a:ext cx="7920880" cy="23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生成仿真文件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Step2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按钮，生成仿真文件。所有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MegaCore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的编辑器利用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Toolbench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都能生成适用于不同工具的仿真文件，包括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VHDL 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testbench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 HDL 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testbench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模型及其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testbench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，以及可用于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仿真的波形矢量文件。最后单击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Step3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按钮，生成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设计文件，并弹出信息框，给出生成当前核的所有说明文件。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548680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以数控振荡器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核的设置使用方法为例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3" t="-100" r="27904" b="8443"/>
          <a:stretch/>
        </p:blipFill>
        <p:spPr bwMode="auto">
          <a:xfrm>
            <a:off x="1475656" y="3645024"/>
            <a:ext cx="1637731" cy="302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1749299" y="5885690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63688" y="6269159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2" y="3641740"/>
            <a:ext cx="2366713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05" y="4296389"/>
            <a:ext cx="2552727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2987824" y="5733256"/>
            <a:ext cx="360038" cy="2964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987824" y="6413175"/>
            <a:ext cx="291988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50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43608" y="995302"/>
            <a:ext cx="792088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加入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授权文件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Tools→Options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License Setup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，加入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授权文件和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授权文件。有了授权文件，就能编译出能烧写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Flash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SOF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347230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以数控振荡器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核的设置使用方法为例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6"/>
          <a:stretch/>
        </p:blipFill>
        <p:spPr bwMode="auto">
          <a:xfrm>
            <a:off x="1427988" y="2149853"/>
            <a:ext cx="7176460" cy="444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816558" y="3013949"/>
            <a:ext cx="248363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5004048" y="2401881"/>
            <a:ext cx="1944216" cy="396044"/>
          </a:xfrm>
          <a:prstGeom prst="wedgeRoundRectCallout">
            <a:avLst>
              <a:gd name="adj1" fmla="val -25045"/>
              <a:gd name="adj2" fmla="val 831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授权文件的路径</a:t>
            </a:r>
          </a:p>
        </p:txBody>
      </p:sp>
      <p:sp>
        <p:nvSpPr>
          <p:cNvPr id="15" name="矩形 14"/>
          <p:cNvSpPr/>
          <p:nvPr/>
        </p:nvSpPr>
        <p:spPr>
          <a:xfrm>
            <a:off x="3816558" y="4814149"/>
            <a:ext cx="4571866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5796136" y="4022061"/>
            <a:ext cx="2304256" cy="612068"/>
          </a:xfrm>
          <a:prstGeom prst="wedgeRoundRectCallout">
            <a:avLst>
              <a:gd name="adj1" fmla="val -25045"/>
              <a:gd name="adj2" fmla="val 831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的授权码</a:t>
            </a:r>
          </a:p>
        </p:txBody>
      </p:sp>
      <p:sp>
        <p:nvSpPr>
          <p:cNvPr id="17" name="矩形 16"/>
          <p:cNvSpPr/>
          <p:nvPr/>
        </p:nvSpPr>
        <p:spPr>
          <a:xfrm>
            <a:off x="1979712" y="2795405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4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43608" y="1196752"/>
            <a:ext cx="792088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）选择目标器件，然后对生成的模块进行编译及功能检测。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5616" y="548680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以数控振荡器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核的设置使用方法为例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4"/>
          <a:stretch/>
        </p:blipFill>
        <p:spPr bwMode="auto">
          <a:xfrm>
            <a:off x="971600" y="2132856"/>
            <a:ext cx="7768384" cy="134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860032" y="3789620"/>
            <a:ext cx="396044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利用逻辑分析仪测试的波形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331640" y="3573016"/>
            <a:ext cx="3312368" cy="864096"/>
          </a:xfrm>
          <a:prstGeom prst="wedgeRoundRectCallout">
            <a:avLst>
              <a:gd name="adj1" fmla="val -20833"/>
              <a:gd name="adj2" fmla="val -796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两个输出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）的波形相位相差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19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187895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§6.9 FIR</a:t>
            </a:r>
            <a:r>
              <a:rPr lang="zh-CN" alt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核使用方法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268015"/>
            <a:ext cx="7488832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滤波器系统的传递函数：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826937"/>
              </p:ext>
            </p:extLst>
          </p:nvPr>
        </p:nvGraphicFramePr>
        <p:xfrm>
          <a:off x="3923928" y="1844079"/>
          <a:ext cx="2670296" cy="93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560" imgH="431640" progId="Equation.DSMT4">
                  <p:embed/>
                </p:oleObj>
              </mc:Choice>
              <mc:Fallback>
                <p:oleObj name="Equation" r:id="rId3" imgW="1231560" imgH="4316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1844079"/>
                        <a:ext cx="2670296" cy="93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1"/>
          <a:stretch/>
        </p:blipFill>
        <p:spPr bwMode="auto">
          <a:xfrm>
            <a:off x="1187624" y="2897582"/>
            <a:ext cx="7546250" cy="1322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63888" y="4292351"/>
            <a:ext cx="2952328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滤波器结构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87624" y="5012555"/>
            <a:ext cx="748883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滤波器系统差分方程可表示为：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48530"/>
              </p:ext>
            </p:extLst>
          </p:nvPr>
        </p:nvGraphicFramePr>
        <p:xfrm>
          <a:off x="3552825" y="5588719"/>
          <a:ext cx="34131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431640" progId="Equation.DSMT4">
                  <p:embed/>
                </p:oleObj>
              </mc:Choice>
              <mc:Fallback>
                <p:oleObj name="Equation" r:id="rId6" imgW="1574640" imgH="43164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52825" y="5588719"/>
                        <a:ext cx="34131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5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9" grpId="0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44513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LPM_ROM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的定制和使用示例</a:t>
            </a: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980728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LPM_ROM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的调用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628800"/>
            <a:ext cx="771773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）设置此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模块的参数。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2" b="19135"/>
          <a:stretch/>
        </p:blipFill>
        <p:spPr bwMode="auto">
          <a:xfrm>
            <a:off x="1691680" y="2651611"/>
            <a:ext cx="6758464" cy="30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16016" y="2924944"/>
            <a:ext cx="201622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0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268760"/>
            <a:ext cx="763284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N=4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Y(n)=h(0)x(3)+h(1)x(2)+h(2)x(1)+h(3)x(0)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，涉及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次乘法、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次加法，可以用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个乘法器和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个加法器来实现。实际应用时阶数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往往很大，用上述方法需要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个乘法器、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个加法器，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的性能与过大的硬件结构间的矛盾更加突出。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85223"/>
              </p:ext>
            </p:extLst>
          </p:nvPr>
        </p:nvGraphicFramePr>
        <p:xfrm>
          <a:off x="3552825" y="404664"/>
          <a:ext cx="34131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431640" progId="Equation.DSMT4">
                  <p:embed/>
                </p:oleObj>
              </mc:Choice>
              <mc:Fallback>
                <p:oleObj name="Equation" r:id="rId3" imgW="1574640" imgH="43164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2825" y="404664"/>
                        <a:ext cx="34131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3"/>
          <a:stretch/>
        </p:blipFill>
        <p:spPr bwMode="auto">
          <a:xfrm>
            <a:off x="1910283" y="3789040"/>
            <a:ext cx="6334125" cy="219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07704" y="5359847"/>
            <a:ext cx="2592288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实现结构</a:t>
            </a:r>
          </a:p>
        </p:txBody>
      </p:sp>
      <p:sp>
        <p:nvSpPr>
          <p:cNvPr id="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839028"/>
            <a:ext cx="7632848" cy="512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可以使用串行方式对乘法器在时间上进行复用，但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过大时，工作速度会大幅下降。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可以对直接型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滤波器的结构进行改进，如利用线性相位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滤波器的系数对称特点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h(n)=h(M-n)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，可以减少一半乘法器；还可以针对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器件的查找表结构进行专门的优化等。对于实用项目，需花费很大精力才能设计出在速度、资源利用、性能上趋于较优的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滤波器。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采用现成的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滤波器的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核，在速度、资源利用、性能上进行过专门的优化，而且还提供相关的开发工具。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57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15616" y="548680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Altera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MegaCore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来设计一个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位高速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滤波器。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43608" y="1196752"/>
            <a:ext cx="792088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定制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核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：进入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MegaWizard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Plug-In Manager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目录中的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Filters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项目下的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FIR Compiler v9.0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Cyclone III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系列器件和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语言，输入项目名称。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2"/>
          <a:stretch/>
        </p:blipFill>
        <p:spPr bwMode="auto">
          <a:xfrm>
            <a:off x="1844377" y="2533425"/>
            <a:ext cx="5895975" cy="305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637107" y="4581128"/>
            <a:ext cx="124181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9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15616" y="548680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Altera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MegaCore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来设计一个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位高速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滤波器。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43608" y="1268760"/>
            <a:ext cx="792088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进入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文件生成选择窗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，进入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文件生成选择窗。单击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按钮，通过其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文件了解此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核的功能、设置方法、使用方法以及相关信息。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80" y="2708920"/>
            <a:ext cx="20574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842271" y="4518248"/>
            <a:ext cx="1521009" cy="35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8" r="42493" b="31788"/>
          <a:stretch/>
        </p:blipFill>
        <p:spPr bwMode="auto">
          <a:xfrm>
            <a:off x="4067944" y="2823362"/>
            <a:ext cx="3779519" cy="356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 flipV="1">
            <a:off x="3365109" y="2823362"/>
            <a:ext cx="702835" cy="1709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92115" y="4844522"/>
            <a:ext cx="675829" cy="15409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45537" y="4518248"/>
            <a:ext cx="1521009" cy="35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90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15616" y="332656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Altera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MegaCore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来设计一个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位高速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滤波器。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43608" y="980728"/>
            <a:ext cx="7920880" cy="23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参数设置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Step1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按钮，进入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参数设置对话框。可在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栏设置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是并行类型还是串行类型，在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Device Family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选择栏选择器件的系列，在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Pipeline Level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栏选择流水线方式，在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Data Storage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栏选择存储器构建模式，另外还可以设置数据有符号或无符号类型，输出数据的结构和截取方式，滤波模式（低通带通等），滤波器窗口选择等。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07519"/>
            <a:ext cx="1625352" cy="336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223920" y="5422901"/>
            <a:ext cx="1260000" cy="311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3"/>
          <a:stretch/>
        </p:blipFill>
        <p:spPr bwMode="auto">
          <a:xfrm>
            <a:off x="2954362" y="3307519"/>
            <a:ext cx="5837482" cy="336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2468352" y="3307519"/>
            <a:ext cx="486010" cy="21153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495358" y="5734092"/>
            <a:ext cx="459004" cy="863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26370" y="5734092"/>
            <a:ext cx="1761654" cy="863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01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15616" y="548680"/>
            <a:ext cx="7848872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Altera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MegaCore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来设计一个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位高速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滤波器。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43608" y="1241289"/>
            <a:ext cx="7920880" cy="24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生成仿真文件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Step2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按钮，生成仿真文件。包括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VHDL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模块调用示例文件、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仿真文件（后缀为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），以及用于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仿真的波形矢量文件。最后单击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Step3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按钮，生成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设计文件，并弹出信息框，给出生成当前核的所有说明文件。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72" y="3307520"/>
            <a:ext cx="1625352" cy="336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684628" y="5805265"/>
            <a:ext cx="1201602" cy="311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50504" y="6237313"/>
            <a:ext cx="1201602" cy="311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81" y="3356992"/>
            <a:ext cx="2544679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58" y="3825304"/>
            <a:ext cx="2552714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2886230" y="5373216"/>
            <a:ext cx="581251" cy="5876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886230" y="5960860"/>
            <a:ext cx="3381528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6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485800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§6.10 DDS</a:t>
            </a:r>
            <a:r>
              <a:rPr lang="zh-CN" alt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实现原理与应用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331640" y="1827797"/>
            <a:ext cx="7488832" cy="196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DDS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直接数字合成器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是一种新型频率合成技术，具有较高的频率分辨率，可实现快速的频率切换，并且在改变时能保持相位的连续，容易实现频率、相位和幅度的数控调制，广泛应用于通信领域。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725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476672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§6.10.1 DDS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原理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196752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对于正弦信号发生器，它的输出可用下式描述：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19406"/>
              </p:ext>
            </p:extLst>
          </p:nvPr>
        </p:nvGraphicFramePr>
        <p:xfrm>
          <a:off x="2987825" y="1844824"/>
          <a:ext cx="3960440" cy="52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253800" progId="Equation.DSMT4">
                  <p:embed/>
                </p:oleObj>
              </mc:Choice>
              <mc:Fallback>
                <p:oleObj name="Equation" r:id="rId3" imgW="1904760" imgH="2538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5" y="1844824"/>
                        <a:ext cx="3960440" cy="52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2634610"/>
            <a:ext cx="771773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是指该信号发生器的输出信号波形，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2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是指输出信号对应的频率。上式对于时间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是连续的，为了用数字逻辑实现该表达式，必须进行离散化处理，用基准时钟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进行抽样，令正弦信号的相位</a:t>
            </a:r>
            <a:r>
              <a:rPr lang="en-US" altLang="zh-CN" sz="2200" b="1" dirty="0">
                <a:latin typeface="Symbol" panose="05050102010706020507" pitchFamily="18" charset="2"/>
                <a:cs typeface="Times New Roman" pitchFamily="18" charset="0"/>
              </a:rPr>
              <a:t>q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226269"/>
              </p:ext>
            </p:extLst>
          </p:nvPr>
        </p:nvGraphicFramePr>
        <p:xfrm>
          <a:off x="4281488" y="4221088"/>
          <a:ext cx="1442640" cy="463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4221088"/>
                        <a:ext cx="1442640" cy="463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4869160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在一个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周期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0" b="1" baseline="-25000" dirty="0" err="1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，相位</a:t>
            </a:r>
            <a:r>
              <a:rPr lang="en-US" altLang="zh-CN" sz="2200" b="1" dirty="0">
                <a:latin typeface="Symbol" panose="05050102010706020507" pitchFamily="18" charset="2"/>
                <a:cs typeface="Times New Roman" pitchFamily="18" charset="0"/>
              </a:rPr>
              <a:t>q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的变化量为：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506115"/>
              </p:ext>
            </p:extLst>
          </p:nvPr>
        </p:nvGraphicFramePr>
        <p:xfrm>
          <a:off x="3460750" y="5497513"/>
          <a:ext cx="309086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3880" imgH="431640" progId="Equation.DSMT4">
                  <p:embed/>
                </p:oleObj>
              </mc:Choice>
              <mc:Fallback>
                <p:oleObj name="Equation" r:id="rId7" imgW="1523880" imgH="4316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5497513"/>
                        <a:ext cx="309086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23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476672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§6.10.1 DDS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原理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196752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对于正弦信号发生器，它的输出可用下式描述：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1001"/>
              </p:ext>
            </p:extLst>
          </p:nvPr>
        </p:nvGraphicFramePr>
        <p:xfrm>
          <a:off x="2987825" y="1844824"/>
          <a:ext cx="3960440" cy="52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253800" progId="Equation.DSMT4">
                  <p:embed/>
                </p:oleObj>
              </mc:Choice>
              <mc:Fallback>
                <p:oleObj name="Equation" r:id="rId3" imgW="1904760" imgH="2538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5" y="1844824"/>
                        <a:ext cx="3960440" cy="52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2634610"/>
            <a:ext cx="771773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是指该信号发生器的输出信号波形，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2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是指输出信号对应的频率。上式对于时间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是连续的，为了用数字逻辑实现该表达式，必须进行离散化处理，用基准时钟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进行抽样，令正弦信号的相位</a:t>
            </a:r>
            <a:r>
              <a:rPr lang="en-US" altLang="zh-CN" sz="2200" b="1" dirty="0">
                <a:latin typeface="Symbol" panose="05050102010706020507" pitchFamily="18" charset="2"/>
                <a:cs typeface="Times New Roman" pitchFamily="18" charset="0"/>
              </a:rPr>
              <a:t>q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009921"/>
              </p:ext>
            </p:extLst>
          </p:nvPr>
        </p:nvGraphicFramePr>
        <p:xfrm>
          <a:off x="4281488" y="4221088"/>
          <a:ext cx="1442640" cy="463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4221088"/>
                        <a:ext cx="1442640" cy="463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87624" y="4869160"/>
            <a:ext cx="7717730" cy="1503065"/>
            <a:chOff x="1187624" y="4869160"/>
            <a:chExt cx="7717730" cy="1503065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187624" y="4869160"/>
              <a:ext cx="7717730" cy="43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indent="0" eaLnBrk="1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None/>
              </a:pPr>
              <a:r>
                <a:rPr lang="zh-CN" altLang="en-US" sz="2200" b="1" dirty="0">
                  <a:latin typeface="Times New Roman" pitchFamily="18" charset="0"/>
                  <a:cs typeface="Times New Roman" pitchFamily="18" charset="0"/>
                </a:rPr>
                <a:t>在一个</a:t>
              </a:r>
              <a:r>
                <a:rPr lang="en-US" altLang="zh-CN" sz="2200" b="1" dirty="0" err="1">
                  <a:latin typeface="Times New Roman" pitchFamily="18" charset="0"/>
                  <a:cs typeface="Times New Roman" pitchFamily="18" charset="0"/>
                </a:rPr>
                <a:t>clk</a:t>
              </a:r>
              <a:r>
                <a:rPr lang="zh-CN" altLang="en-US" sz="2200" b="1" dirty="0">
                  <a:latin typeface="Times New Roman" pitchFamily="18" charset="0"/>
                  <a:cs typeface="Times New Roman" pitchFamily="18" charset="0"/>
                </a:rPr>
                <a:t>周期</a:t>
              </a:r>
              <a:r>
                <a:rPr lang="en-US" altLang="zh-CN" sz="2200" b="1" dirty="0" err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200" b="1" baseline="-25000" dirty="0" err="1">
                  <a:latin typeface="Times New Roman" pitchFamily="18" charset="0"/>
                  <a:cs typeface="Times New Roman" pitchFamily="18" charset="0"/>
                </a:rPr>
                <a:t>clk</a:t>
              </a:r>
              <a:r>
                <a:rPr lang="zh-CN" altLang="en-US" sz="2200" b="1" dirty="0">
                  <a:latin typeface="Times New Roman" pitchFamily="18" charset="0"/>
                  <a:cs typeface="Times New Roman" pitchFamily="18" charset="0"/>
                </a:rPr>
                <a:t>，相位</a:t>
              </a:r>
              <a:r>
                <a:rPr lang="en-US" altLang="zh-CN" sz="2200" b="1" dirty="0">
                  <a:latin typeface="Symbol" panose="05050102010706020507" pitchFamily="18" charset="2"/>
                  <a:cs typeface="Times New Roman" pitchFamily="18" charset="0"/>
                </a:rPr>
                <a:t>q</a:t>
              </a:r>
              <a:r>
                <a:rPr lang="zh-CN" altLang="en-US" sz="2200" b="1" dirty="0">
                  <a:latin typeface="Symbol" panose="05050102010706020507" pitchFamily="18" charset="2"/>
                  <a:cs typeface="Times New Roman" pitchFamily="18" charset="0"/>
                </a:rPr>
                <a:t>的变化量为：</a:t>
              </a:r>
              <a:endParaRPr lang="en-US" altLang="zh-CN" sz="2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919834"/>
                </p:ext>
              </p:extLst>
            </p:nvPr>
          </p:nvGraphicFramePr>
          <p:xfrm>
            <a:off x="3460750" y="5497513"/>
            <a:ext cx="3090863" cy="874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23880" imgH="431640" progId="Equation.DSMT4">
                    <p:embed/>
                  </p:oleObj>
                </mc:Choice>
                <mc:Fallback>
                  <p:oleObj name="Equation" r:id="rId7" imgW="1523880" imgH="431640" progId="Equation.DSMT4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750" y="5497513"/>
                          <a:ext cx="3090863" cy="874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87624" y="2383581"/>
            <a:ext cx="771773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式中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200" b="1" baseline="-25000" dirty="0" err="1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的频率。对于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b="1" dirty="0">
                <a:latin typeface="Symbol" panose="05050102010706020507" pitchFamily="18" charset="2"/>
                <a:cs typeface="Times New Roman" pitchFamily="18" charset="0"/>
              </a:rPr>
              <a:t>p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，可以理解成“满”相位，为了对</a:t>
            </a:r>
            <a:r>
              <a:rPr lang="en-US" altLang="zh-CN" sz="2200" b="1" dirty="0" err="1">
                <a:latin typeface="Symbol" panose="05050102010706020507" pitchFamily="18" charset="2"/>
                <a:cs typeface="Times New Roman" pitchFamily="18" charset="0"/>
              </a:rPr>
              <a:t>Dq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进行数字量化，把</a:t>
            </a:r>
            <a:r>
              <a:rPr lang="en-US" altLang="zh-CN" sz="2200" b="1" dirty="0">
                <a:latin typeface="Symbol" panose="05050102010706020507" pitchFamily="18" charset="2"/>
                <a:cs typeface="Times New Roman" pitchFamily="18" charset="0"/>
              </a:rPr>
              <a:t>2p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切割成</a:t>
            </a:r>
            <a:r>
              <a:rPr lang="en-US" altLang="zh-CN" sz="2200" b="1" dirty="0">
                <a:latin typeface="Symbol" panose="05050102010706020507" pitchFamily="18" charset="2"/>
                <a:cs typeface="Times New Roman" pitchFamily="18" charset="0"/>
              </a:rPr>
              <a:t>2</a:t>
            </a:r>
            <a:r>
              <a:rPr lang="en-US" altLang="zh-CN" sz="2200" b="1" baseline="30000" dirty="0">
                <a:latin typeface="Symbol" panose="05050102010706020507" pitchFamily="18" charset="2"/>
                <a:cs typeface="Times New Roman" pitchFamily="18" charset="0"/>
              </a:rPr>
              <a:t>N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份，由此每个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周期的相位增量</a:t>
            </a:r>
            <a:r>
              <a:rPr lang="en-US" altLang="zh-CN" sz="2200" b="1" dirty="0" err="1">
                <a:latin typeface="Symbol" panose="05050102010706020507" pitchFamily="18" charset="2"/>
                <a:cs typeface="Times New Roman" pitchFamily="18" charset="0"/>
              </a:rPr>
              <a:t>Dq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用量化值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="1" baseline="-25000" dirty="0" err="1">
                <a:latin typeface="Symbol" panose="05050102010706020507" pitchFamily="18" charset="2"/>
                <a:cs typeface="Times New Roman" panose="02020603050405020304" pitchFamily="18" charset="0"/>
              </a:rPr>
              <a:t>Dq</a:t>
            </a:r>
            <a:r>
              <a:rPr lang="zh-CN" altLang="en-US" sz="2200" b="1" dirty="0">
                <a:latin typeface="Symbol" panose="05050102010706020507" pitchFamily="18" charset="2"/>
                <a:cs typeface="Times New Roman" panose="02020603050405020304" pitchFamily="18" charset="0"/>
              </a:rPr>
              <a:t>来表述：</a:t>
            </a:r>
            <a:endParaRPr lang="en-US" altLang="zh-CN" sz="2200" b="1" dirty="0">
              <a:latin typeface="Symbol" panose="05050102010706020507" pitchFamily="18" charset="2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31332"/>
              </p:ext>
            </p:extLst>
          </p:nvPr>
        </p:nvGraphicFramePr>
        <p:xfrm>
          <a:off x="4165600" y="3679725"/>
          <a:ext cx="17526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63280" imgH="393480" progId="Equation.DSMT4">
                  <p:embed/>
                </p:oleObj>
              </mc:Choice>
              <mc:Fallback>
                <p:oleObj name="Equation" r:id="rId9" imgW="863280" imgH="3934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679725"/>
                        <a:ext cx="17526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87624" y="4558395"/>
            <a:ext cx="7717730" cy="4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="1" baseline="-25000" dirty="0" err="1">
                <a:latin typeface="Symbol" panose="05050102010706020507" pitchFamily="18" charset="2"/>
                <a:cs typeface="Times New Roman" panose="02020603050405020304" pitchFamily="18" charset="0"/>
              </a:rPr>
              <a:t>Dq</a:t>
            </a:r>
            <a:r>
              <a:rPr lang="zh-CN" altLang="en-US" sz="2200" b="1" dirty="0">
                <a:latin typeface="Symbol" panose="05050102010706020507" pitchFamily="18" charset="2"/>
                <a:cs typeface="Times New Roman" panose="02020603050405020304" pitchFamily="18" charset="0"/>
              </a:rPr>
              <a:t>为整数。由上两式可得：</a:t>
            </a:r>
            <a:endParaRPr lang="en-US" altLang="zh-CN" sz="2200" b="1" dirty="0">
              <a:latin typeface="Symbol" panose="05050102010706020507" pitchFamily="18" charset="2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25008"/>
              </p:ext>
            </p:extLst>
          </p:nvPr>
        </p:nvGraphicFramePr>
        <p:xfrm>
          <a:off x="3227388" y="5076155"/>
          <a:ext cx="3581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65080" imgH="431640" progId="Equation.DSMT4">
                  <p:embed/>
                </p:oleObj>
              </mc:Choice>
              <mc:Fallback>
                <p:oleObj name="Equation" r:id="rId11" imgW="1765080" imgH="4316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5076155"/>
                        <a:ext cx="35814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3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59852E-6 L -0.00469 -0.612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306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1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476672"/>
            <a:ext cx="771773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正弦信号发生器的输出可表示为：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925638"/>
              </p:ext>
            </p:extLst>
          </p:nvPr>
        </p:nvGraphicFramePr>
        <p:xfrm>
          <a:off x="3575050" y="1124744"/>
          <a:ext cx="28590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400" imgH="253800" progId="Equation.DSMT4">
                  <p:embed/>
                </p:oleObj>
              </mc:Choice>
              <mc:Fallback>
                <p:oleObj name="Equation" r:id="rId3" imgW="1409400" imgH="253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124744"/>
                        <a:ext cx="28590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772816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式中，</a:t>
            </a:r>
            <a:r>
              <a:rPr lang="en-US" altLang="zh-CN" sz="2200" b="1" dirty="0">
                <a:latin typeface="Symbol" panose="05050102010706020507" pitchFamily="18" charset="2"/>
                <a:cs typeface="Times New Roman" pitchFamily="18" charset="0"/>
              </a:rPr>
              <a:t>q</a:t>
            </a:r>
            <a:r>
              <a:rPr lang="en-US" altLang="zh-CN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指前一个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周期的相位值，可以得出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0908"/>
              </p:ext>
            </p:extLst>
          </p:nvPr>
        </p:nvGraphicFramePr>
        <p:xfrm>
          <a:off x="4089400" y="2420888"/>
          <a:ext cx="19065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393480" progId="Equation.DSMT4">
                  <p:embed/>
                </p:oleObj>
              </mc:Choice>
              <mc:Fallback>
                <p:oleObj name="Equation" r:id="rId5" imgW="939600" imgH="393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420888"/>
                        <a:ext cx="1906588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87624" y="5085184"/>
            <a:ext cx="771773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只要对相位的量化值进行简单的累加运算，就可以得到正弦信号的当前相位值，用于累加的相位增量量化值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="1" baseline="-25000" dirty="0" err="1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Dq</a:t>
            </a:r>
            <a:r>
              <a:rPr lang="zh-CN" altLang="en-US" sz="2200" b="1" dirty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决定了信号的输出频率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，并呈现简单的线性关系。</a:t>
            </a:r>
            <a:endParaRPr lang="en-US" altLang="zh-CN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37729"/>
              </p:ext>
            </p:extLst>
          </p:nvPr>
        </p:nvGraphicFramePr>
        <p:xfrm>
          <a:off x="1938287" y="3922439"/>
          <a:ext cx="62341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73320" imgH="431640" progId="Equation.DSMT4">
                  <p:embed/>
                </p:oleObj>
              </mc:Choice>
              <mc:Fallback>
                <p:oleObj name="Equation" r:id="rId7" imgW="3073320" imgH="431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287" y="3922439"/>
                        <a:ext cx="62341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74750" y="3429000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因此，信号发生器的输出可描述为：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8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44513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6.4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LPM_ROM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的定制和使用示例</a:t>
            </a: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980728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LPM_ROM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的调用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628800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）配置初始化文件，使用上一节设置的正弦波数据初始化文件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DATA7X8.mif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5" b="12178"/>
          <a:stretch/>
        </p:blipFill>
        <p:spPr bwMode="auto">
          <a:xfrm>
            <a:off x="1371506" y="2755957"/>
            <a:ext cx="7349966" cy="337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673574" y="4635134"/>
            <a:ext cx="3642841" cy="234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72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7"/>
          <a:stretch/>
        </p:blipFill>
        <p:spPr bwMode="auto">
          <a:xfrm>
            <a:off x="1425600" y="3459600"/>
            <a:ext cx="754034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11600" y="5878800"/>
            <a:ext cx="1944216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21716"/>
              </p:ext>
            </p:extLst>
          </p:nvPr>
        </p:nvGraphicFramePr>
        <p:xfrm>
          <a:off x="985838" y="1342777"/>
          <a:ext cx="80010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60560" imgH="965160" progId="Equation.DSMT4">
                  <p:embed/>
                </p:oleObj>
              </mc:Choice>
              <mc:Fallback>
                <p:oleObj name="Equation" r:id="rId4" imgW="4660560" imgH="9651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342777"/>
                        <a:ext cx="800100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8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87624" y="1052736"/>
            <a:ext cx="771773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相位累加器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：整个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DDS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的核心，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完成相位累加功能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。相位累加器的输入是相位增量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="1" baseline="-25000" dirty="0" err="1">
                <a:solidFill>
                  <a:srgbClr val="FF0000"/>
                </a:solidFill>
                <a:latin typeface="Symbol" panose="05050102010706020507" pitchFamily="18" charset="2"/>
                <a:cs typeface="Times New Roman" pitchFamily="18" charset="0"/>
              </a:rPr>
              <a:t>Dq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，由于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="1" baseline="-25000" dirty="0" err="1">
                <a:latin typeface="Symbol" panose="05050102010706020507" pitchFamily="18" charset="2"/>
                <a:cs typeface="Times New Roman" pitchFamily="18" charset="0"/>
              </a:rPr>
              <a:t>Dq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和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是简单的线性关系，相位累加器的输入又称为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频率字输入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11714" y="5878433"/>
            <a:ext cx="1944216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7"/>
          <a:stretch/>
        </p:blipFill>
        <p:spPr bwMode="auto">
          <a:xfrm>
            <a:off x="1424142" y="3459055"/>
            <a:ext cx="754034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127538" y="3785672"/>
            <a:ext cx="2700300" cy="15875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1645949" y="2564904"/>
            <a:ext cx="3548365" cy="964803"/>
          </a:xfrm>
          <a:prstGeom prst="wedgeRoundRectCallout">
            <a:avLst>
              <a:gd name="adj1" fmla="val -25996"/>
              <a:gd name="adj2" fmla="val 12191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频率字输入经过了一组同步寄存器，使得当频率字改变时不会干扰相位累加器的正常工作。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747916"/>
              </p:ext>
            </p:extLst>
          </p:nvPr>
        </p:nvGraphicFramePr>
        <p:xfrm>
          <a:off x="868347" y="3785672"/>
          <a:ext cx="1259191" cy="62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444240" progId="Equation.DSMT4">
                  <p:embed/>
                </p:oleObj>
              </mc:Choice>
              <mc:Fallback>
                <p:oleObj name="Equation" r:id="rId4" imgW="888840" imgH="4442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47" y="3785672"/>
                        <a:ext cx="1259191" cy="628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77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87624" y="764704"/>
            <a:ext cx="771773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相位调制器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：接收相位累加器的相位输出，在相位调制器中加上一个相位偏移值，主要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用于信号的相位调制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（如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PSK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相移键控等，不用时可去掉该部分），或加一固定的相位字常数输入。相位字输入最好用同步寄存器保持同步。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11600" y="5878800"/>
            <a:ext cx="1944216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7"/>
          <a:stretch/>
        </p:blipFill>
        <p:spPr bwMode="auto">
          <a:xfrm>
            <a:off x="1424142" y="3459600"/>
            <a:ext cx="754034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049600" y="3284983"/>
            <a:ext cx="1080120" cy="218450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263847" y="2564904"/>
            <a:ext cx="3209689" cy="1038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频率字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输入数据宽度是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相位字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输入数据宽度是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往往不相等，且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M&lt;N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473536" y="3337948"/>
            <a:ext cx="288032" cy="2651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665224" y="3603071"/>
            <a:ext cx="144016" cy="2579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73271"/>
              </p:ext>
            </p:extLst>
          </p:nvPr>
        </p:nvGraphicFramePr>
        <p:xfrm>
          <a:off x="869742" y="3787200"/>
          <a:ext cx="1259191" cy="62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444240" progId="Equation.DSMT4">
                  <p:embed/>
                </p:oleObj>
              </mc:Choice>
              <mc:Fallback>
                <p:oleObj name="Equation" r:id="rId4" imgW="888840" imgH="44424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42" y="3787200"/>
                        <a:ext cx="1259191" cy="628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982704"/>
              </p:ext>
            </p:extLst>
          </p:nvPr>
        </p:nvGraphicFramePr>
        <p:xfrm>
          <a:off x="6331803" y="3645024"/>
          <a:ext cx="2462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304560" progId="Equation.DSMT4">
                  <p:embed/>
                </p:oleObj>
              </mc:Choice>
              <mc:Fallback>
                <p:oleObj name="Equation" r:id="rId6" imgW="1549080" imgH="30456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803" y="3645024"/>
                        <a:ext cx="2462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H="1">
            <a:off x="6921808" y="4077072"/>
            <a:ext cx="72008" cy="21602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2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259632" y="217885"/>
            <a:ext cx="6552728" cy="5005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结构的常用参量：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790479"/>
            <a:ext cx="771773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DDS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的输出频率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200" b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530812"/>
              </p:ext>
            </p:extLst>
          </p:nvPr>
        </p:nvGraphicFramePr>
        <p:xfrm>
          <a:off x="3554909" y="1196752"/>
          <a:ext cx="1881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7000" imgH="393480" progId="Equation.DSMT4">
                  <p:embed/>
                </p:oleObj>
              </mc:Choice>
              <mc:Fallback>
                <p:oleObj name="Equation" r:id="rId3" imgW="927000" imgH="3934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909" y="1196752"/>
                        <a:ext cx="188118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187624" y="2159799"/>
            <a:ext cx="7717730" cy="80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200" b="1" baseline="-25000" dirty="0" err="1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是系统基准时钟的频率值，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="1" baseline="-25000" dirty="0" err="1">
                <a:latin typeface="Symbol" panose="05050102010706020507" pitchFamily="18" charset="2"/>
                <a:cs typeface="Times New Roman" pitchFamily="18" charset="0"/>
              </a:rPr>
              <a:t>Dq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是频率输入字，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是相位累加器的数据位宽，也是频率输入字的数据位宽。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87624" y="3232327"/>
            <a:ext cx="771773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DDS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的频率分辨率</a:t>
            </a:r>
            <a:r>
              <a:rPr lang="en-US" altLang="zh-CN" sz="2200" b="1" dirty="0" err="1">
                <a:solidFill>
                  <a:srgbClr val="0000FF"/>
                </a:solidFill>
                <a:latin typeface="Symbol" panose="05050102010706020507" pitchFamily="18" charset="2"/>
                <a:cs typeface="Times New Roman" pitchFamily="18" charset="0"/>
              </a:rPr>
              <a:t>D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，即频率最小步进值，可用输入值（频率输入字）步进一个最小间隔（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="1" baseline="-25000" dirty="0" err="1">
                <a:latin typeface="Symbol" panose="05050102010706020507" pitchFamily="18" charset="2"/>
                <a:cs typeface="Times New Roman" pitchFamily="18" charset="0"/>
              </a:rPr>
              <a:t>Dq</a:t>
            </a:r>
            <a:r>
              <a:rPr lang="en-US" altLang="zh-CN" sz="2200" b="1" baseline="-25000" dirty="0">
                <a:latin typeface="Symbol" panose="05050102010706020507" pitchFamily="18" charset="2"/>
                <a:cs typeface="Times New Roman" pitchFamily="18" charset="0"/>
              </a:rPr>
              <a:t> </a:t>
            </a:r>
            <a:r>
              <a:rPr lang="zh-CN" altLang="en-US" sz="2200" b="1" dirty="0">
                <a:latin typeface="Symbol" panose="05050102010706020507" pitchFamily="18" charset="2"/>
                <a:cs typeface="Times New Roman" pitchFamily="18" charset="0"/>
              </a:rPr>
              <a:t>为整数，所以最小间隔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="1" baseline="-25000" dirty="0" err="1">
                <a:latin typeface="Symbol" panose="05050102010706020507" pitchFamily="18" charset="2"/>
                <a:cs typeface="Times New Roman" pitchFamily="18" charset="0"/>
              </a:rPr>
              <a:t>Dq</a:t>
            </a:r>
            <a:r>
              <a:rPr lang="en-US" altLang="zh-CN" sz="2200" b="1" baseline="-25000" dirty="0">
                <a:latin typeface="Symbol" panose="05050102010706020507" pitchFamily="18" charset="2"/>
                <a:cs typeface="Times New Roman" pitchFamily="18" charset="0"/>
              </a:rPr>
              <a:t> </a:t>
            </a:r>
            <a:r>
              <a:rPr lang="en-US" altLang="zh-CN" sz="2200" b="1" dirty="0">
                <a:latin typeface="Symbol" panose="05050102010706020507" pitchFamily="18" charset="2"/>
                <a:cs typeface="Times New Roman" pitchFamily="18" charset="0"/>
              </a:rPr>
              <a:t>=1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）对应的频率输出变化量来衡量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428462"/>
              </p:ext>
            </p:extLst>
          </p:nvPr>
        </p:nvGraphicFramePr>
        <p:xfrm>
          <a:off x="3932609" y="4509120"/>
          <a:ext cx="12874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680" imgH="393480" progId="Equation.DSMT4">
                  <p:embed/>
                </p:oleObj>
              </mc:Choice>
              <mc:Fallback>
                <p:oleObj name="Equation" r:id="rId5" imgW="634680" imgH="39348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609" y="4509120"/>
                        <a:ext cx="128746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87624" y="5373216"/>
            <a:ext cx="771773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DDS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技术，可以实现输出任意频率和指定精度的正弦信号发生器，而且也可作任意波形发生器，只要改变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查找表中的波形数据就可实现。</a:t>
            </a:r>
            <a:endParaRPr lang="en-US" altLang="zh-CN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3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259632" y="764704"/>
            <a:ext cx="6552728" cy="4965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的特点：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1440007"/>
            <a:ext cx="7717730" cy="285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DDS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的频率分辨率在相位累加器的位数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足够大时，理论上可获得相应的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分辨精度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DDS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是一个全数字结构的开环系统，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无反馈环节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，因此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速度极快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，一般在纳秒量级。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DDS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的相位误差主要依赖于时钟的相位特性，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相位误差小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。此外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DDS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的相位是连续变化的，形成的信号具有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良好的频谱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032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476672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§6.10.2 DDS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信号发生器设计示例</a:t>
            </a: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9"/>
          <a:stretch/>
        </p:blipFill>
        <p:spPr bwMode="auto">
          <a:xfrm>
            <a:off x="1018906" y="2564134"/>
            <a:ext cx="7873574" cy="187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2771799" y="2708920"/>
            <a:ext cx="1901775" cy="15121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1527691" y="1268760"/>
            <a:ext cx="5132541" cy="1080120"/>
          </a:xfrm>
          <a:prstGeom prst="wedgeRoundRectCallout">
            <a:avLst>
              <a:gd name="adj1" fmla="val -22805"/>
              <a:gd name="adj2" fmla="val 80935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位加法器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LPM_ADD_SUB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宏模块构成，设置了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阶流水线结构，使其在时钟控制下有更高的运算速度和输入数据稳定性。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30465" y="2708920"/>
            <a:ext cx="1613743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4686448" y="4653136"/>
            <a:ext cx="1613744" cy="1296144"/>
          </a:xfrm>
          <a:prstGeom prst="wedgeRoundRectCallout">
            <a:avLst>
              <a:gd name="adj1" fmla="val -18938"/>
              <a:gd name="adj2" fmla="val -8016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位寄存器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DFF32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LPM_FF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宏模块构成。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0218" y="2564621"/>
            <a:ext cx="4180014" cy="1872489"/>
          </a:xfrm>
          <a:prstGeom prst="rect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2068194" y="4581128"/>
            <a:ext cx="2431798" cy="1584175"/>
          </a:xfrm>
          <a:prstGeom prst="wedgeRoundRectCallout">
            <a:avLst>
              <a:gd name="adj1" fmla="val -17034"/>
              <a:gd name="adj2" fmla="val -60157"/>
              <a:gd name="adj3" fmla="val 16667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DFF32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构成一个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位相位累加器，输出的高位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A[31..22]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作为波形数据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08304" y="2881635"/>
            <a:ext cx="864096" cy="1123429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6516216" y="4149080"/>
            <a:ext cx="2376264" cy="2160241"/>
          </a:xfrm>
          <a:prstGeom prst="wedgeRoundRectCallout">
            <a:avLst>
              <a:gd name="adj1" fmla="val 10927"/>
              <a:gd name="adj2" fmla="val -55528"/>
              <a:gd name="adj3" fmla="val 16667"/>
            </a:avLst>
          </a:prstGeom>
          <a:solidFill>
            <a:schemeClr val="bg1"/>
          </a:solidFill>
          <a:ln>
            <a:solidFill>
              <a:srgbClr val="0099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正弦波形数据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sin_rom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的地址线和数据线位宽都是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位，即其中的一个周期的正弦波数据有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个，每个数据有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91680" y="3717032"/>
            <a:ext cx="1368152" cy="3600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791580" y="4196971"/>
            <a:ext cx="1224136" cy="724600"/>
          </a:xfrm>
          <a:prstGeom prst="wedgeRoundRectCallout">
            <a:avLst>
              <a:gd name="adj1" fmla="val 34577"/>
              <a:gd name="adj2" fmla="val -6886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频率控制字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B[31..0]</a:t>
            </a:r>
          </a:p>
        </p:txBody>
      </p:sp>
      <p:sp>
        <p:nvSpPr>
          <p:cNvPr id="24" name="矩形 23"/>
          <p:cNvSpPr/>
          <p:nvPr/>
        </p:nvSpPr>
        <p:spPr>
          <a:xfrm>
            <a:off x="7051203" y="2521596"/>
            <a:ext cx="1368152" cy="3600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标注 24"/>
          <p:cNvSpPr/>
          <p:nvPr/>
        </p:nvSpPr>
        <p:spPr>
          <a:xfrm>
            <a:off x="7200292" y="1532675"/>
            <a:ext cx="1692188" cy="724600"/>
          </a:xfrm>
          <a:prstGeom prst="wedgeRoundRectCallout">
            <a:avLst>
              <a:gd name="adj1" fmla="val -33170"/>
              <a:gd name="adj2" fmla="val 7616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驱动数据口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DAC[9..0]</a:t>
            </a:r>
          </a:p>
        </p:txBody>
      </p:sp>
      <p:sp>
        <p:nvSpPr>
          <p:cNvPr id="2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15616" y="620688"/>
            <a:ext cx="771773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为了方便实验验证，把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频率控制字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B[31..0]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的高于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和低于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的输入位分别预先设置成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，只留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B[17..10]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由两个拨码开关控制。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频率控制字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B[31..0]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与由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DAC[9..0]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的正弦信号频率的关系：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88426"/>
              </p:ext>
            </p:extLst>
          </p:nvPr>
        </p:nvGraphicFramePr>
        <p:xfrm>
          <a:off x="3833614" y="2609384"/>
          <a:ext cx="2178546" cy="74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419040" progId="Equation.DSMT4">
                  <p:embed/>
                </p:oleObj>
              </mc:Choice>
              <mc:Fallback>
                <p:oleObj name="Equation" r:id="rId3" imgW="1218960" imgH="4190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614" y="2609384"/>
                        <a:ext cx="2178546" cy="74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03648" y="3356992"/>
            <a:ext cx="727280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输出的正弦波信号频率，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的时钟频率。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4"/>
          <a:stretch/>
        </p:blipFill>
        <p:spPr bwMode="auto">
          <a:xfrm>
            <a:off x="854221" y="4149080"/>
            <a:ext cx="8254283" cy="109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082727" y="5355624"/>
            <a:ext cx="141059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仿真波形</a:t>
            </a:r>
          </a:p>
        </p:txBody>
      </p:sp>
      <p:sp>
        <p:nvSpPr>
          <p:cNvPr id="29" name="圆角矩形标注 28"/>
          <p:cNvSpPr/>
          <p:nvPr/>
        </p:nvSpPr>
        <p:spPr>
          <a:xfrm>
            <a:off x="5760021" y="5355624"/>
            <a:ext cx="2916436" cy="1025704"/>
          </a:xfrm>
          <a:prstGeom prst="wedgeRoundRectCallout">
            <a:avLst>
              <a:gd name="adj1" fmla="val -15855"/>
              <a:gd name="adj2" fmla="val -6836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B[17..10]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的加大，电路中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的数据输出的速度也将提高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476672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§6.4.1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简易正弦信号发生器设计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159409"/>
            <a:ext cx="7717730" cy="29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计数器或地址信号发生器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：由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位计数器担任，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位输出。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正弦信号数据存储器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：由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LPM_ROM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模块构成，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位地址线，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位数据线，含有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位波形数据（一个正弦波形周期）。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工程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SIN_GNT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顶层原理图设计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：由地址信号发生器和正弦数据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组成。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D/A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7"/>
          <a:stretch/>
        </p:blipFill>
        <p:spPr bwMode="auto">
          <a:xfrm>
            <a:off x="1691680" y="4149080"/>
            <a:ext cx="6996265" cy="208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476672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§6.4.1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简易正弦信号发生器设计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159409"/>
            <a:ext cx="771773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地址发生器的时钟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的输入频率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2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与每周期的波形数据点数（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点），以及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D/A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输出的频率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的关系是：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f=f</a:t>
            </a:r>
            <a:r>
              <a:rPr lang="en-US" altLang="zh-CN" sz="22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/128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设计过程：设计顶层文件，创建工程，全程编译，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RTL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电路图，仿真，时序分析，引脚锁定，编译下载，在系统读写测试和嵌入式逻辑分析仪测试。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27"/>
          <a:stretch/>
        </p:blipFill>
        <p:spPr bwMode="auto">
          <a:xfrm>
            <a:off x="1118726" y="3152299"/>
            <a:ext cx="7845762" cy="222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7"/>
          <a:stretch/>
        </p:blipFill>
        <p:spPr bwMode="auto">
          <a:xfrm>
            <a:off x="1118726" y="5373216"/>
            <a:ext cx="7845762" cy="95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32240" y="4448443"/>
            <a:ext cx="2016224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顶层设计原理图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724128" y="5444714"/>
            <a:ext cx="2016224" cy="406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电路仿真波形</a:t>
            </a: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46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476672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§6.4.2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正弦信号发生器硬件实现和测试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43608" y="1268760"/>
            <a:ext cx="7861746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假设使用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55F+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板，使用嵌入式逻辑分析仪测试和观察输出波形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2204864"/>
            <a:ext cx="7717730" cy="310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引脚锁定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  CLK---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专用输入口（引脚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G1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  Q[7: 0]---8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端口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（引脚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Y15,AB14,AB13,Y13,AA13,AA14,AB15,AA15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  RST---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键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K1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（引脚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AA3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  EN---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键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K2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（引脚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AB3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91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332656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§6.4.2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正弦信号发生器硬件实现和测试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43608" y="980728"/>
            <a:ext cx="7861746" cy="46474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假设使用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55F+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板，使用嵌入式逻辑分析仪测试和观察输出波形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174750" y="1628800"/>
            <a:ext cx="7730604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SignalTap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参数设置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    采样深度：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4K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    采样时钟：信号源时钟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CLK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    触发信号：计数使能控制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EN=1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278" r="542" b="13394"/>
          <a:stretch/>
        </p:blipFill>
        <p:spPr bwMode="auto">
          <a:xfrm>
            <a:off x="1362915" y="3717032"/>
            <a:ext cx="6593461" cy="50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" b="17343"/>
          <a:stretch/>
        </p:blipFill>
        <p:spPr bwMode="auto">
          <a:xfrm>
            <a:off x="1547664" y="4926930"/>
            <a:ext cx="5893699" cy="109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3415" y="4294257"/>
            <a:ext cx="288032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SignalTap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实时测试图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03848" y="6021288"/>
            <a:ext cx="2880320" cy="406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SignalTap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波形显示图</a:t>
            </a: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52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河海大学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23506</TotalTime>
  <Words>5087</Words>
  <Application>Microsoft Office PowerPoint</Application>
  <PresentationFormat>全屏显示(4:3)</PresentationFormat>
  <Paragraphs>288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宋体</vt:lpstr>
      <vt:lpstr>Arial</vt:lpstr>
      <vt:lpstr>Calibri</vt:lpstr>
      <vt:lpstr>Symbol</vt:lpstr>
      <vt:lpstr>Times New Roman</vt:lpstr>
      <vt:lpstr>Wingdings</vt:lpstr>
      <vt:lpstr>1_河海大学模板</vt:lpstr>
      <vt:lpstr>Equation</vt:lpstr>
      <vt:lpstr>§6.4 LPM_ROM的定制和使用示例</vt:lpstr>
      <vt:lpstr>§6.4 LPM_ROM的定制和使用示例</vt:lpstr>
      <vt:lpstr>§6.4 LPM_ROM的定制和使用示例</vt:lpstr>
      <vt:lpstr>§6.4 LPM_ROM的定制和使用示例</vt:lpstr>
      <vt:lpstr>§6.4 LPM_ROM的定制和使用示例</vt:lpstr>
      <vt:lpstr>PowerPoint 演示文稿</vt:lpstr>
      <vt:lpstr>PowerPoint 演示文稿</vt:lpstr>
      <vt:lpstr>PowerPoint 演示文稿</vt:lpstr>
      <vt:lpstr>PowerPoint 演示文稿</vt:lpstr>
      <vt:lpstr>§6.5 在系统存储器数据读写编辑器应用</vt:lpstr>
      <vt:lpstr>PowerPoint 演示文稿</vt:lpstr>
      <vt:lpstr>PowerPoint 演示文稿</vt:lpstr>
      <vt:lpstr>PowerPoint 演示文稿</vt:lpstr>
      <vt:lpstr>PowerPoint 演示文稿</vt:lpstr>
      <vt:lpstr>§6.6 LPM嵌入式锁相环调用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§6.7 In-System Sources and Probes Editor使用方法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§6.8 NCO数控振荡器使用方法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§6.9 FIR核使用方法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§6.10 DDS实现原理与应用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</dc:title>
  <dc:creator>owner</dc:creator>
  <cp:lastModifiedBy>helen liu</cp:lastModifiedBy>
  <cp:revision>816</cp:revision>
  <dcterms:created xsi:type="dcterms:W3CDTF">2013-05-09T03:11:05Z</dcterms:created>
  <dcterms:modified xsi:type="dcterms:W3CDTF">2024-12-12T06:37:31Z</dcterms:modified>
</cp:coreProperties>
</file>