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8"/>
  </p:notesMasterIdLst>
  <p:sldIdLst>
    <p:sldId id="285" r:id="rId2"/>
    <p:sldId id="1000" r:id="rId3"/>
    <p:sldId id="1138" r:id="rId4"/>
    <p:sldId id="1139" r:id="rId5"/>
    <p:sldId id="999" r:id="rId6"/>
    <p:sldId id="1140" r:id="rId7"/>
    <p:sldId id="1141" r:id="rId8"/>
    <p:sldId id="1142" r:id="rId9"/>
    <p:sldId id="1197" r:id="rId10"/>
    <p:sldId id="1143" r:id="rId11"/>
    <p:sldId id="1144" r:id="rId12"/>
    <p:sldId id="1145" r:id="rId13"/>
    <p:sldId id="1146" r:id="rId14"/>
    <p:sldId id="1147" r:id="rId15"/>
    <p:sldId id="1148" r:id="rId16"/>
    <p:sldId id="1149" r:id="rId17"/>
    <p:sldId id="1150" r:id="rId18"/>
    <p:sldId id="1151" r:id="rId19"/>
    <p:sldId id="1152" r:id="rId20"/>
    <p:sldId id="1153" r:id="rId21"/>
    <p:sldId id="1156" r:id="rId22"/>
    <p:sldId id="1155" r:id="rId23"/>
    <p:sldId id="1157" r:id="rId24"/>
    <p:sldId id="1159" r:id="rId25"/>
    <p:sldId id="1161" r:id="rId26"/>
    <p:sldId id="1160" r:id="rId27"/>
    <p:sldId id="1162" r:id="rId28"/>
    <p:sldId id="1176" r:id="rId29"/>
    <p:sldId id="1178" r:id="rId30"/>
    <p:sldId id="1177" r:id="rId31"/>
    <p:sldId id="1196" r:id="rId32"/>
    <p:sldId id="1181" r:id="rId33"/>
    <p:sldId id="1180" r:id="rId34"/>
    <p:sldId id="1182" r:id="rId35"/>
    <p:sldId id="1183" r:id="rId36"/>
    <p:sldId id="1184" r:id="rId37"/>
    <p:sldId id="1185" r:id="rId38"/>
    <p:sldId id="1186" r:id="rId39"/>
    <p:sldId id="1189" r:id="rId40"/>
    <p:sldId id="1187" r:id="rId41"/>
    <p:sldId id="1188" r:id="rId42"/>
    <p:sldId id="1190" r:id="rId43"/>
    <p:sldId id="1192" r:id="rId44"/>
    <p:sldId id="1191" r:id="rId45"/>
    <p:sldId id="1193" r:id="rId46"/>
    <p:sldId id="1194" r:id="rId47"/>
    <p:sldId id="1195" r:id="rId48"/>
    <p:sldId id="1198" r:id="rId49"/>
    <p:sldId id="1211" r:id="rId50"/>
    <p:sldId id="1212" r:id="rId51"/>
    <p:sldId id="1215" r:id="rId52"/>
    <p:sldId id="1216" r:id="rId53"/>
    <p:sldId id="1217" r:id="rId54"/>
    <p:sldId id="1219" r:id="rId55"/>
    <p:sldId id="1218" r:id="rId56"/>
    <p:sldId id="1220" r:id="rId57"/>
    <p:sldId id="1221" r:id="rId58"/>
    <p:sldId id="1225" r:id="rId59"/>
    <p:sldId id="1222" r:id="rId60"/>
    <p:sldId id="1224" r:id="rId61"/>
    <p:sldId id="1223" r:id="rId62"/>
    <p:sldId id="1226" r:id="rId63"/>
    <p:sldId id="1229" r:id="rId64"/>
    <p:sldId id="1230" r:id="rId65"/>
    <p:sldId id="1227" r:id="rId66"/>
    <p:sldId id="1228" r:id="rId6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FF"/>
    <a:srgbClr val="4F81BD"/>
    <a:srgbClr val="55759C"/>
    <a:srgbClr val="CC00CC"/>
    <a:srgbClr val="9900FF"/>
    <a:srgbClr val="008000"/>
    <a:srgbClr val="006600"/>
    <a:srgbClr val="00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4724E-CCA2-430D-B50B-217E33067F5F}" v="124" dt="2024-12-11T12:20:40.02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76059" autoAdjust="0"/>
  </p:normalViewPr>
  <p:slideViewPr>
    <p:cSldViewPr>
      <p:cViewPr varScale="1">
        <p:scale>
          <a:sx n="74" d="100"/>
          <a:sy n="74" d="100"/>
        </p:scale>
        <p:origin x="548"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liu" userId="359b3e71f01e7129" providerId="LiveId" clId="{017A7A0E-E886-4267-8026-5BEF734CFA7C}"/>
    <pc:docChg chg="delSld modSld sldOrd">
      <pc:chgData name="helen liu" userId="359b3e71f01e7129" providerId="LiveId" clId="{017A7A0E-E886-4267-8026-5BEF734CFA7C}" dt="2024-08-22T09:50:37.063" v="150" actId="20577"/>
      <pc:docMkLst>
        <pc:docMk/>
      </pc:docMkLst>
      <pc:sldChg chg="delSp modSp mod">
        <pc:chgData name="helen liu" userId="359b3e71f01e7129" providerId="LiveId" clId="{017A7A0E-E886-4267-8026-5BEF734CFA7C}" dt="2024-08-22T09:41:16.326" v="2" actId="478"/>
        <pc:sldMkLst>
          <pc:docMk/>
          <pc:sldMk cId="0" sldId="285"/>
        </pc:sldMkLst>
      </pc:sldChg>
      <pc:sldChg chg="delSp">
        <pc:chgData name="helen liu" userId="359b3e71f01e7129" providerId="LiveId" clId="{017A7A0E-E886-4267-8026-5BEF734CFA7C}" dt="2024-08-22T09:41:21.102" v="6" actId="478"/>
        <pc:sldMkLst>
          <pc:docMk/>
          <pc:sldMk cId="3628292499" sldId="999"/>
        </pc:sldMkLst>
      </pc:sldChg>
      <pc:sldChg chg="delSp">
        <pc:chgData name="helen liu" userId="359b3e71f01e7129" providerId="LiveId" clId="{017A7A0E-E886-4267-8026-5BEF734CFA7C}" dt="2024-08-22T09:41:17.585" v="3" actId="478"/>
        <pc:sldMkLst>
          <pc:docMk/>
          <pc:sldMk cId="3851103278" sldId="1000"/>
        </pc:sldMkLst>
      </pc:sldChg>
      <pc:sldChg chg="delSp">
        <pc:chgData name="helen liu" userId="359b3e71f01e7129" providerId="LiveId" clId="{017A7A0E-E886-4267-8026-5BEF734CFA7C}" dt="2024-08-22T09:41:18.595" v="4" actId="478"/>
        <pc:sldMkLst>
          <pc:docMk/>
          <pc:sldMk cId="1744913669" sldId="1138"/>
        </pc:sldMkLst>
      </pc:sldChg>
      <pc:sldChg chg="delSp">
        <pc:chgData name="helen liu" userId="359b3e71f01e7129" providerId="LiveId" clId="{017A7A0E-E886-4267-8026-5BEF734CFA7C}" dt="2024-08-22T09:41:20.185" v="5" actId="478"/>
        <pc:sldMkLst>
          <pc:docMk/>
          <pc:sldMk cId="137780029" sldId="1139"/>
        </pc:sldMkLst>
      </pc:sldChg>
      <pc:sldChg chg="delSp">
        <pc:chgData name="helen liu" userId="359b3e71f01e7129" providerId="LiveId" clId="{017A7A0E-E886-4267-8026-5BEF734CFA7C}" dt="2024-08-22T09:41:21.858" v="7" actId="478"/>
        <pc:sldMkLst>
          <pc:docMk/>
          <pc:sldMk cId="344012639" sldId="1140"/>
        </pc:sldMkLst>
      </pc:sldChg>
      <pc:sldChg chg="delSp">
        <pc:chgData name="helen liu" userId="359b3e71f01e7129" providerId="LiveId" clId="{017A7A0E-E886-4267-8026-5BEF734CFA7C}" dt="2024-08-22T09:41:22.703" v="8" actId="478"/>
        <pc:sldMkLst>
          <pc:docMk/>
          <pc:sldMk cId="2873193309" sldId="1141"/>
        </pc:sldMkLst>
      </pc:sldChg>
      <pc:sldChg chg="delSp">
        <pc:chgData name="helen liu" userId="359b3e71f01e7129" providerId="LiveId" clId="{017A7A0E-E886-4267-8026-5BEF734CFA7C}" dt="2024-08-22T09:41:23.640" v="9" actId="478"/>
        <pc:sldMkLst>
          <pc:docMk/>
          <pc:sldMk cId="907820939" sldId="1142"/>
        </pc:sldMkLst>
      </pc:sldChg>
      <pc:sldChg chg="delSp">
        <pc:chgData name="helen liu" userId="359b3e71f01e7129" providerId="LiveId" clId="{017A7A0E-E886-4267-8026-5BEF734CFA7C}" dt="2024-08-22T09:41:25.421" v="11" actId="478"/>
        <pc:sldMkLst>
          <pc:docMk/>
          <pc:sldMk cId="439686183" sldId="1143"/>
        </pc:sldMkLst>
      </pc:sldChg>
      <pc:sldChg chg="delSp">
        <pc:chgData name="helen liu" userId="359b3e71f01e7129" providerId="LiveId" clId="{017A7A0E-E886-4267-8026-5BEF734CFA7C}" dt="2024-08-22T09:41:26.279" v="12" actId="478"/>
        <pc:sldMkLst>
          <pc:docMk/>
          <pc:sldMk cId="1444489430" sldId="1144"/>
        </pc:sldMkLst>
      </pc:sldChg>
      <pc:sldChg chg="delSp">
        <pc:chgData name="helen liu" userId="359b3e71f01e7129" providerId="LiveId" clId="{017A7A0E-E886-4267-8026-5BEF734CFA7C}" dt="2024-08-22T09:41:27.190" v="13" actId="478"/>
        <pc:sldMkLst>
          <pc:docMk/>
          <pc:sldMk cId="3217765320" sldId="1145"/>
        </pc:sldMkLst>
      </pc:sldChg>
      <pc:sldChg chg="delSp">
        <pc:chgData name="helen liu" userId="359b3e71f01e7129" providerId="LiveId" clId="{017A7A0E-E886-4267-8026-5BEF734CFA7C}" dt="2024-08-22T09:41:28.210" v="14" actId="478"/>
        <pc:sldMkLst>
          <pc:docMk/>
          <pc:sldMk cId="2871998819" sldId="1146"/>
        </pc:sldMkLst>
      </pc:sldChg>
      <pc:sldChg chg="delSp">
        <pc:chgData name="helen liu" userId="359b3e71f01e7129" providerId="LiveId" clId="{017A7A0E-E886-4267-8026-5BEF734CFA7C}" dt="2024-08-22T09:41:29.782" v="15" actId="478"/>
        <pc:sldMkLst>
          <pc:docMk/>
          <pc:sldMk cId="1650295912" sldId="1147"/>
        </pc:sldMkLst>
      </pc:sldChg>
      <pc:sldChg chg="delSp">
        <pc:chgData name="helen liu" userId="359b3e71f01e7129" providerId="LiveId" clId="{017A7A0E-E886-4267-8026-5BEF734CFA7C}" dt="2024-08-22T09:41:30.967" v="16" actId="478"/>
        <pc:sldMkLst>
          <pc:docMk/>
          <pc:sldMk cId="3291096196" sldId="1148"/>
        </pc:sldMkLst>
      </pc:sldChg>
      <pc:sldChg chg="delSp">
        <pc:chgData name="helen liu" userId="359b3e71f01e7129" providerId="LiveId" clId="{017A7A0E-E886-4267-8026-5BEF734CFA7C}" dt="2024-08-22T09:41:32.303" v="17" actId="478"/>
        <pc:sldMkLst>
          <pc:docMk/>
          <pc:sldMk cId="606267711" sldId="1149"/>
        </pc:sldMkLst>
      </pc:sldChg>
      <pc:sldChg chg="delSp">
        <pc:chgData name="helen liu" userId="359b3e71f01e7129" providerId="LiveId" clId="{017A7A0E-E886-4267-8026-5BEF734CFA7C}" dt="2024-08-22T09:41:33.650" v="18" actId="478"/>
        <pc:sldMkLst>
          <pc:docMk/>
          <pc:sldMk cId="4278105362" sldId="1150"/>
        </pc:sldMkLst>
      </pc:sldChg>
      <pc:sldChg chg="delSp">
        <pc:chgData name="helen liu" userId="359b3e71f01e7129" providerId="LiveId" clId="{017A7A0E-E886-4267-8026-5BEF734CFA7C}" dt="2024-08-22T09:41:34.612" v="19" actId="478"/>
        <pc:sldMkLst>
          <pc:docMk/>
          <pc:sldMk cId="2267405859" sldId="1151"/>
        </pc:sldMkLst>
      </pc:sldChg>
      <pc:sldChg chg="delSp">
        <pc:chgData name="helen liu" userId="359b3e71f01e7129" providerId="LiveId" clId="{017A7A0E-E886-4267-8026-5BEF734CFA7C}" dt="2024-08-22T09:41:36.595" v="20" actId="478"/>
        <pc:sldMkLst>
          <pc:docMk/>
          <pc:sldMk cId="2349048022" sldId="1152"/>
        </pc:sldMkLst>
      </pc:sldChg>
      <pc:sldChg chg="delSp">
        <pc:chgData name="helen liu" userId="359b3e71f01e7129" providerId="LiveId" clId="{017A7A0E-E886-4267-8026-5BEF734CFA7C}" dt="2024-08-22T09:41:37.400" v="21" actId="478"/>
        <pc:sldMkLst>
          <pc:docMk/>
          <pc:sldMk cId="3817483073" sldId="1153"/>
        </pc:sldMkLst>
      </pc:sldChg>
      <pc:sldChg chg="delSp">
        <pc:chgData name="helen liu" userId="359b3e71f01e7129" providerId="LiveId" clId="{017A7A0E-E886-4267-8026-5BEF734CFA7C}" dt="2024-08-22T09:41:39.315" v="23" actId="478"/>
        <pc:sldMkLst>
          <pc:docMk/>
          <pc:sldMk cId="3834695309" sldId="1155"/>
        </pc:sldMkLst>
      </pc:sldChg>
      <pc:sldChg chg="delSp">
        <pc:chgData name="helen liu" userId="359b3e71f01e7129" providerId="LiveId" clId="{017A7A0E-E886-4267-8026-5BEF734CFA7C}" dt="2024-08-22T09:41:38.395" v="22" actId="478"/>
        <pc:sldMkLst>
          <pc:docMk/>
          <pc:sldMk cId="408912601" sldId="1156"/>
        </pc:sldMkLst>
      </pc:sldChg>
      <pc:sldChg chg="delSp">
        <pc:chgData name="helen liu" userId="359b3e71f01e7129" providerId="LiveId" clId="{017A7A0E-E886-4267-8026-5BEF734CFA7C}" dt="2024-08-22T09:41:40.782" v="24" actId="478"/>
        <pc:sldMkLst>
          <pc:docMk/>
          <pc:sldMk cId="3003860552" sldId="1157"/>
        </pc:sldMkLst>
      </pc:sldChg>
      <pc:sldChg chg="delSp">
        <pc:chgData name="helen liu" userId="359b3e71f01e7129" providerId="LiveId" clId="{017A7A0E-E886-4267-8026-5BEF734CFA7C}" dt="2024-08-22T09:41:42.013" v="25" actId="478"/>
        <pc:sldMkLst>
          <pc:docMk/>
          <pc:sldMk cId="3721332080" sldId="1159"/>
        </pc:sldMkLst>
      </pc:sldChg>
      <pc:sldChg chg="delSp">
        <pc:chgData name="helen liu" userId="359b3e71f01e7129" providerId="LiveId" clId="{017A7A0E-E886-4267-8026-5BEF734CFA7C}" dt="2024-08-22T09:41:44.038" v="27" actId="478"/>
        <pc:sldMkLst>
          <pc:docMk/>
          <pc:sldMk cId="2721652869" sldId="1160"/>
        </pc:sldMkLst>
      </pc:sldChg>
      <pc:sldChg chg="delSp">
        <pc:chgData name="helen liu" userId="359b3e71f01e7129" providerId="LiveId" clId="{017A7A0E-E886-4267-8026-5BEF734CFA7C}" dt="2024-08-22T09:41:43.010" v="26" actId="478"/>
        <pc:sldMkLst>
          <pc:docMk/>
          <pc:sldMk cId="257667328" sldId="1161"/>
        </pc:sldMkLst>
      </pc:sldChg>
      <pc:sldChg chg="delSp">
        <pc:chgData name="helen liu" userId="359b3e71f01e7129" providerId="LiveId" clId="{017A7A0E-E886-4267-8026-5BEF734CFA7C}" dt="2024-08-22T09:41:45.010" v="28" actId="478"/>
        <pc:sldMkLst>
          <pc:docMk/>
          <pc:sldMk cId="1757994711" sldId="1162"/>
        </pc:sldMkLst>
      </pc:sldChg>
      <pc:sldChg chg="delSp">
        <pc:chgData name="helen liu" userId="359b3e71f01e7129" providerId="LiveId" clId="{017A7A0E-E886-4267-8026-5BEF734CFA7C}" dt="2024-08-22T09:41:46.133" v="29" actId="478"/>
        <pc:sldMkLst>
          <pc:docMk/>
          <pc:sldMk cId="2058245862" sldId="1176"/>
        </pc:sldMkLst>
      </pc:sldChg>
      <pc:sldChg chg="delSp">
        <pc:chgData name="helen liu" userId="359b3e71f01e7129" providerId="LiveId" clId="{017A7A0E-E886-4267-8026-5BEF734CFA7C}" dt="2024-08-22T09:41:49.259" v="31" actId="478"/>
        <pc:sldMkLst>
          <pc:docMk/>
          <pc:sldMk cId="1308270983" sldId="1177"/>
        </pc:sldMkLst>
      </pc:sldChg>
      <pc:sldChg chg="delSp">
        <pc:chgData name="helen liu" userId="359b3e71f01e7129" providerId="LiveId" clId="{017A7A0E-E886-4267-8026-5BEF734CFA7C}" dt="2024-08-22T09:41:47.984" v="30" actId="478"/>
        <pc:sldMkLst>
          <pc:docMk/>
          <pc:sldMk cId="1970436935" sldId="1178"/>
        </pc:sldMkLst>
      </pc:sldChg>
      <pc:sldChg chg="delSp">
        <pc:chgData name="helen liu" userId="359b3e71f01e7129" providerId="LiveId" clId="{017A7A0E-E886-4267-8026-5BEF734CFA7C}" dt="2024-08-22T09:41:52.288" v="34" actId="478"/>
        <pc:sldMkLst>
          <pc:docMk/>
          <pc:sldMk cId="718613762" sldId="1180"/>
        </pc:sldMkLst>
      </pc:sldChg>
      <pc:sldChg chg="delSp">
        <pc:chgData name="helen liu" userId="359b3e71f01e7129" providerId="LiveId" clId="{017A7A0E-E886-4267-8026-5BEF734CFA7C}" dt="2024-08-22T09:41:51.329" v="33" actId="478"/>
        <pc:sldMkLst>
          <pc:docMk/>
          <pc:sldMk cId="3536340223" sldId="1181"/>
        </pc:sldMkLst>
      </pc:sldChg>
      <pc:sldChg chg="delSp">
        <pc:chgData name="helen liu" userId="359b3e71f01e7129" providerId="LiveId" clId="{017A7A0E-E886-4267-8026-5BEF734CFA7C}" dt="2024-08-22T09:41:53.446" v="35" actId="478"/>
        <pc:sldMkLst>
          <pc:docMk/>
          <pc:sldMk cId="229763581" sldId="1182"/>
        </pc:sldMkLst>
      </pc:sldChg>
      <pc:sldChg chg="delSp">
        <pc:chgData name="helen liu" userId="359b3e71f01e7129" providerId="LiveId" clId="{017A7A0E-E886-4267-8026-5BEF734CFA7C}" dt="2024-08-22T09:41:54.433" v="36" actId="478"/>
        <pc:sldMkLst>
          <pc:docMk/>
          <pc:sldMk cId="1110016295" sldId="1183"/>
        </pc:sldMkLst>
      </pc:sldChg>
      <pc:sldChg chg="delSp">
        <pc:chgData name="helen liu" userId="359b3e71f01e7129" providerId="LiveId" clId="{017A7A0E-E886-4267-8026-5BEF734CFA7C}" dt="2024-08-22T09:41:55.337" v="37" actId="478"/>
        <pc:sldMkLst>
          <pc:docMk/>
          <pc:sldMk cId="2546212989" sldId="1184"/>
        </pc:sldMkLst>
      </pc:sldChg>
      <pc:sldChg chg="delSp">
        <pc:chgData name="helen liu" userId="359b3e71f01e7129" providerId="LiveId" clId="{017A7A0E-E886-4267-8026-5BEF734CFA7C}" dt="2024-08-22T09:41:56.184" v="38" actId="478"/>
        <pc:sldMkLst>
          <pc:docMk/>
          <pc:sldMk cId="1866716365" sldId="1185"/>
        </pc:sldMkLst>
      </pc:sldChg>
      <pc:sldChg chg="delSp">
        <pc:chgData name="helen liu" userId="359b3e71f01e7129" providerId="LiveId" clId="{017A7A0E-E886-4267-8026-5BEF734CFA7C}" dt="2024-08-22T09:41:58.436" v="39" actId="478"/>
        <pc:sldMkLst>
          <pc:docMk/>
          <pc:sldMk cId="624558550" sldId="1186"/>
        </pc:sldMkLst>
      </pc:sldChg>
      <pc:sldChg chg="delSp">
        <pc:chgData name="helen liu" userId="359b3e71f01e7129" providerId="LiveId" clId="{017A7A0E-E886-4267-8026-5BEF734CFA7C}" dt="2024-08-22T09:42:00.900" v="41" actId="478"/>
        <pc:sldMkLst>
          <pc:docMk/>
          <pc:sldMk cId="346958063" sldId="1187"/>
        </pc:sldMkLst>
      </pc:sldChg>
      <pc:sldChg chg="delSp">
        <pc:chgData name="helen liu" userId="359b3e71f01e7129" providerId="LiveId" clId="{017A7A0E-E886-4267-8026-5BEF734CFA7C}" dt="2024-08-22T09:42:01.819" v="42" actId="478"/>
        <pc:sldMkLst>
          <pc:docMk/>
          <pc:sldMk cId="4180243338" sldId="1188"/>
        </pc:sldMkLst>
      </pc:sldChg>
      <pc:sldChg chg="delSp">
        <pc:chgData name="helen liu" userId="359b3e71f01e7129" providerId="LiveId" clId="{017A7A0E-E886-4267-8026-5BEF734CFA7C}" dt="2024-08-22T09:41:59.437" v="40" actId="478"/>
        <pc:sldMkLst>
          <pc:docMk/>
          <pc:sldMk cId="4049520678" sldId="1189"/>
        </pc:sldMkLst>
      </pc:sldChg>
      <pc:sldChg chg="delSp">
        <pc:chgData name="helen liu" userId="359b3e71f01e7129" providerId="LiveId" clId="{017A7A0E-E886-4267-8026-5BEF734CFA7C}" dt="2024-08-22T09:42:02.913" v="43" actId="478"/>
        <pc:sldMkLst>
          <pc:docMk/>
          <pc:sldMk cId="246528780" sldId="1190"/>
        </pc:sldMkLst>
      </pc:sldChg>
      <pc:sldChg chg="delSp">
        <pc:chgData name="helen liu" userId="359b3e71f01e7129" providerId="LiveId" clId="{017A7A0E-E886-4267-8026-5BEF734CFA7C}" dt="2024-08-22T09:42:06.397" v="45" actId="478"/>
        <pc:sldMkLst>
          <pc:docMk/>
          <pc:sldMk cId="3882238414" sldId="1191"/>
        </pc:sldMkLst>
      </pc:sldChg>
      <pc:sldChg chg="delSp">
        <pc:chgData name="helen liu" userId="359b3e71f01e7129" providerId="LiveId" clId="{017A7A0E-E886-4267-8026-5BEF734CFA7C}" dt="2024-08-22T09:42:05.262" v="44" actId="478"/>
        <pc:sldMkLst>
          <pc:docMk/>
          <pc:sldMk cId="929857324" sldId="1192"/>
        </pc:sldMkLst>
      </pc:sldChg>
      <pc:sldChg chg="delSp">
        <pc:chgData name="helen liu" userId="359b3e71f01e7129" providerId="LiveId" clId="{017A7A0E-E886-4267-8026-5BEF734CFA7C}" dt="2024-08-22T09:42:07.269" v="46" actId="478"/>
        <pc:sldMkLst>
          <pc:docMk/>
          <pc:sldMk cId="3304468716" sldId="1193"/>
        </pc:sldMkLst>
      </pc:sldChg>
      <pc:sldChg chg="delSp">
        <pc:chgData name="helen liu" userId="359b3e71f01e7129" providerId="LiveId" clId="{017A7A0E-E886-4267-8026-5BEF734CFA7C}" dt="2024-08-22T09:42:08.249" v="47" actId="478"/>
        <pc:sldMkLst>
          <pc:docMk/>
          <pc:sldMk cId="2413249965" sldId="1194"/>
        </pc:sldMkLst>
      </pc:sldChg>
      <pc:sldChg chg="delSp">
        <pc:chgData name="helen liu" userId="359b3e71f01e7129" providerId="LiveId" clId="{017A7A0E-E886-4267-8026-5BEF734CFA7C}" dt="2024-08-22T09:42:09.263" v="48" actId="478"/>
        <pc:sldMkLst>
          <pc:docMk/>
          <pc:sldMk cId="2818816243" sldId="1195"/>
        </pc:sldMkLst>
      </pc:sldChg>
      <pc:sldChg chg="delSp">
        <pc:chgData name="helen liu" userId="359b3e71f01e7129" providerId="LiveId" clId="{017A7A0E-E886-4267-8026-5BEF734CFA7C}" dt="2024-08-22T09:41:50.296" v="32" actId="478"/>
        <pc:sldMkLst>
          <pc:docMk/>
          <pc:sldMk cId="3115566028" sldId="1196"/>
        </pc:sldMkLst>
      </pc:sldChg>
      <pc:sldChg chg="delSp">
        <pc:chgData name="helen liu" userId="359b3e71f01e7129" providerId="LiveId" clId="{017A7A0E-E886-4267-8026-5BEF734CFA7C}" dt="2024-08-22T09:41:24.556" v="10" actId="478"/>
        <pc:sldMkLst>
          <pc:docMk/>
          <pc:sldMk cId="2231055423" sldId="1197"/>
        </pc:sldMkLst>
      </pc:sldChg>
      <pc:sldChg chg="addSp delSp modSp mod">
        <pc:chgData name="helen liu" userId="359b3e71f01e7129" providerId="LiveId" clId="{017A7A0E-E886-4267-8026-5BEF734CFA7C}" dt="2024-08-22T09:45:57.153" v="92" actId="478"/>
        <pc:sldMkLst>
          <pc:docMk/>
          <pc:sldMk cId="1504212316" sldId="1198"/>
        </pc:sldMkLst>
      </pc:sldChg>
      <pc:sldChg chg="delSp modSp">
        <pc:chgData name="helen liu" userId="359b3e71f01e7129" providerId="LiveId" clId="{017A7A0E-E886-4267-8026-5BEF734CFA7C}" dt="2024-08-22T09:48:55.807" v="126" actId="20577"/>
        <pc:sldMkLst>
          <pc:docMk/>
          <pc:sldMk cId="3975539639" sldId="1211"/>
        </pc:sldMkLst>
      </pc:sldChg>
      <pc:sldChg chg="delSp modSp mod">
        <pc:chgData name="helen liu" userId="359b3e71f01e7129" providerId="LiveId" clId="{017A7A0E-E886-4267-8026-5BEF734CFA7C}" dt="2024-08-22T09:49:08.217" v="129" actId="20577"/>
        <pc:sldMkLst>
          <pc:docMk/>
          <pc:sldMk cId="2234725521" sldId="1212"/>
        </pc:sldMkLst>
      </pc:sldChg>
      <pc:sldChg chg="delSp modSp mod">
        <pc:chgData name="helen liu" userId="359b3e71f01e7129" providerId="LiveId" clId="{017A7A0E-E886-4267-8026-5BEF734CFA7C}" dt="2024-08-22T09:46:13.934" v="98" actId="20577"/>
        <pc:sldMkLst>
          <pc:docMk/>
          <pc:sldMk cId="2356593264" sldId="1215"/>
        </pc:sldMkLst>
      </pc:sldChg>
      <pc:sldChg chg="delSp modSp">
        <pc:chgData name="helen liu" userId="359b3e71f01e7129" providerId="LiveId" clId="{017A7A0E-E886-4267-8026-5BEF734CFA7C}" dt="2024-08-22T09:49:14.656" v="132" actId="20577"/>
        <pc:sldMkLst>
          <pc:docMk/>
          <pc:sldMk cId="592981697" sldId="1216"/>
        </pc:sldMkLst>
      </pc:sldChg>
      <pc:sldChg chg="delSp modSp mod">
        <pc:chgData name="helen liu" userId="359b3e71f01e7129" providerId="LiveId" clId="{017A7A0E-E886-4267-8026-5BEF734CFA7C}" dt="2024-08-22T09:49:24.219" v="135" actId="20577"/>
        <pc:sldMkLst>
          <pc:docMk/>
          <pc:sldMk cId="12937290" sldId="1217"/>
        </pc:sldMkLst>
      </pc:sldChg>
      <pc:sldChg chg="delSp modSp">
        <pc:chgData name="helen liu" userId="359b3e71f01e7129" providerId="LiveId" clId="{017A7A0E-E886-4267-8026-5BEF734CFA7C}" dt="2024-08-22T09:49:47.267" v="141" actId="20577"/>
        <pc:sldMkLst>
          <pc:docMk/>
          <pc:sldMk cId="755177777" sldId="1218"/>
        </pc:sldMkLst>
      </pc:sldChg>
      <pc:sldChg chg="delSp modSp">
        <pc:chgData name="helen liu" userId="359b3e71f01e7129" providerId="LiveId" clId="{017A7A0E-E886-4267-8026-5BEF734CFA7C}" dt="2024-08-22T09:49:41.797" v="138" actId="20577"/>
        <pc:sldMkLst>
          <pc:docMk/>
          <pc:sldMk cId="3854792707" sldId="1219"/>
        </pc:sldMkLst>
      </pc:sldChg>
      <pc:sldChg chg="delSp modSp">
        <pc:chgData name="helen liu" userId="359b3e71f01e7129" providerId="LiveId" clId="{017A7A0E-E886-4267-8026-5BEF734CFA7C}" dt="2024-08-22T09:47:19.466" v="108" actId="20577"/>
        <pc:sldMkLst>
          <pc:docMk/>
          <pc:sldMk cId="2640222035" sldId="1220"/>
        </pc:sldMkLst>
      </pc:sldChg>
      <pc:sldChg chg="delSp">
        <pc:chgData name="helen liu" userId="359b3e71f01e7129" providerId="LiveId" clId="{017A7A0E-E886-4267-8026-5BEF734CFA7C}" dt="2024-08-22T09:42:57.918" v="58" actId="478"/>
        <pc:sldMkLst>
          <pc:docMk/>
          <pc:sldMk cId="3420715927" sldId="1221"/>
        </pc:sldMkLst>
      </pc:sldChg>
      <pc:sldChg chg="delSp modSp mod">
        <pc:chgData name="helen liu" userId="359b3e71f01e7129" providerId="LiveId" clId="{017A7A0E-E886-4267-8026-5BEF734CFA7C}" dt="2024-08-22T09:50:10.816" v="144" actId="20577"/>
        <pc:sldMkLst>
          <pc:docMk/>
          <pc:sldMk cId="3928583653" sldId="1222"/>
        </pc:sldMkLst>
      </pc:sldChg>
      <pc:sldChg chg="delSp modSp mod">
        <pc:chgData name="helen liu" userId="359b3e71f01e7129" providerId="LiveId" clId="{017A7A0E-E886-4267-8026-5BEF734CFA7C}" dt="2024-08-22T09:50:37.063" v="150" actId="20577"/>
        <pc:sldMkLst>
          <pc:docMk/>
          <pc:sldMk cId="1234091036" sldId="1223"/>
        </pc:sldMkLst>
      </pc:sldChg>
      <pc:sldChg chg="delSp modSp mod">
        <pc:chgData name="helen liu" userId="359b3e71f01e7129" providerId="LiveId" clId="{017A7A0E-E886-4267-8026-5BEF734CFA7C}" dt="2024-08-22T09:50:16.337" v="147" actId="20577"/>
        <pc:sldMkLst>
          <pc:docMk/>
          <pc:sldMk cId="1531181001" sldId="1224"/>
        </pc:sldMkLst>
      </pc:sldChg>
      <pc:sldChg chg="delSp">
        <pc:chgData name="helen liu" userId="359b3e71f01e7129" providerId="LiveId" clId="{017A7A0E-E886-4267-8026-5BEF734CFA7C}" dt="2024-08-22T09:42:59.907" v="59" actId="478"/>
        <pc:sldMkLst>
          <pc:docMk/>
          <pc:sldMk cId="2186898614" sldId="1225"/>
        </pc:sldMkLst>
      </pc:sldChg>
      <pc:sldChg chg="delSp">
        <pc:chgData name="helen liu" userId="359b3e71f01e7129" providerId="LiveId" clId="{017A7A0E-E886-4267-8026-5BEF734CFA7C}" dt="2024-08-22T09:43:05.105" v="63" actId="478"/>
        <pc:sldMkLst>
          <pc:docMk/>
          <pc:sldMk cId="2478370571" sldId="1226"/>
        </pc:sldMkLst>
      </pc:sldChg>
      <pc:sldChg chg="delSp modSp">
        <pc:chgData name="helen liu" userId="359b3e71f01e7129" providerId="LiveId" clId="{017A7A0E-E886-4267-8026-5BEF734CFA7C}" dt="2024-08-22T09:47:47.666" v="111" actId="20577"/>
        <pc:sldMkLst>
          <pc:docMk/>
          <pc:sldMk cId="317947336" sldId="1227"/>
        </pc:sldMkLst>
      </pc:sldChg>
      <pc:sldChg chg="delSp modSp">
        <pc:chgData name="helen liu" userId="359b3e71f01e7129" providerId="LiveId" clId="{017A7A0E-E886-4267-8026-5BEF734CFA7C}" dt="2024-08-22T09:47:56.868" v="114" actId="20577"/>
        <pc:sldMkLst>
          <pc:docMk/>
          <pc:sldMk cId="2254729677" sldId="1228"/>
        </pc:sldMkLst>
      </pc:sldChg>
      <pc:sldChg chg="delSp modSp ord">
        <pc:chgData name="helen liu" userId="359b3e71f01e7129" providerId="LiveId" clId="{017A7A0E-E886-4267-8026-5BEF734CFA7C}" dt="2024-08-22T09:48:33.864" v="123"/>
        <pc:sldMkLst>
          <pc:docMk/>
          <pc:sldMk cId="3804677976" sldId="1229"/>
        </pc:sldMkLst>
      </pc:sldChg>
      <pc:sldChg chg="delSp modSp mod ord">
        <pc:chgData name="helen liu" userId="359b3e71f01e7129" providerId="LiveId" clId="{017A7A0E-E886-4267-8026-5BEF734CFA7C}" dt="2024-08-22T09:48:33.864" v="123"/>
        <pc:sldMkLst>
          <pc:docMk/>
          <pc:sldMk cId="2167252802" sldId="1230"/>
        </pc:sldMkLst>
      </pc:sldChg>
      <pc:sldChg chg="delSp del">
        <pc:chgData name="helen liu" userId="359b3e71f01e7129" providerId="LiveId" clId="{017A7A0E-E886-4267-8026-5BEF734CFA7C}" dt="2024-08-22T09:48:29.269" v="121" actId="47"/>
        <pc:sldMkLst>
          <pc:docMk/>
          <pc:sldMk cId="2894548369" sldId="1231"/>
        </pc:sldMkLst>
      </pc:sldChg>
    </pc:docChg>
  </pc:docChgLst>
  <pc:docChgLst>
    <pc:chgData name="helen liu" userId="359b3e71f01e7129" providerId="LiveId" clId="{2784F7F8-1F56-4424-95EE-90B4191E8676}"/>
    <pc:docChg chg="undo redo custSel addSld delSld modSld">
      <pc:chgData name="helen liu" userId="359b3e71f01e7129" providerId="LiveId" clId="{2784F7F8-1F56-4424-95EE-90B4191E8676}" dt="2024-04-01T05:40:51.699" v="116" actId="47"/>
      <pc:docMkLst>
        <pc:docMk/>
      </pc:docMkLst>
      <pc:sldChg chg="addSp modSp mod">
        <pc:chgData name="helen liu" userId="359b3e71f01e7129" providerId="LiveId" clId="{2784F7F8-1F56-4424-95EE-90B4191E8676}" dt="2024-04-01T05:37:02.809" v="104" actId="167"/>
        <pc:sldMkLst>
          <pc:docMk/>
          <pc:sldMk cId="1744913669" sldId="1138"/>
        </pc:sldMkLst>
      </pc:sldChg>
      <pc:sldChg chg="addSp modSp mod modAnim">
        <pc:chgData name="helen liu" userId="359b3e71f01e7129" providerId="LiveId" clId="{2784F7F8-1F56-4424-95EE-90B4191E8676}" dt="2024-04-01T05:38:59.074" v="105"/>
        <pc:sldMkLst>
          <pc:docMk/>
          <pc:sldMk cId="907820939" sldId="1142"/>
        </pc:sldMkLst>
      </pc:sldChg>
      <pc:sldChg chg="delSp modSp del mod delAnim modAnim">
        <pc:chgData name="helen liu" userId="359b3e71f01e7129" providerId="LiveId" clId="{2784F7F8-1F56-4424-95EE-90B4191E8676}" dt="2024-04-01T05:40:51.699" v="116" actId="47"/>
        <pc:sldMkLst>
          <pc:docMk/>
          <pc:sldMk cId="373751442" sldId="1158"/>
        </pc:sldMkLst>
      </pc:sldChg>
      <pc:sldChg chg="del">
        <pc:chgData name="helen liu" userId="359b3e71f01e7129" providerId="LiveId" clId="{2784F7F8-1F56-4424-95EE-90B4191E8676}" dt="2024-04-01T05:34:36.813" v="9" actId="2696"/>
        <pc:sldMkLst>
          <pc:docMk/>
          <pc:sldMk cId="1613905088" sldId="1158"/>
        </pc:sldMkLst>
      </pc:sldChg>
      <pc:sldChg chg="del">
        <pc:chgData name="helen liu" userId="359b3e71f01e7129" providerId="LiveId" clId="{2784F7F8-1F56-4424-95EE-90B4191E8676}" dt="2024-04-01T05:40:24.578" v="107" actId="2696"/>
        <pc:sldMkLst>
          <pc:docMk/>
          <pc:sldMk cId="2433535374" sldId="1158"/>
        </pc:sldMkLst>
      </pc:sldChg>
      <pc:sldChg chg="modSp add modAnim">
        <pc:chgData name="helen liu" userId="359b3e71f01e7129" providerId="LiveId" clId="{2784F7F8-1F56-4424-95EE-90B4191E8676}" dt="2024-04-01T05:39:09.212" v="106"/>
        <pc:sldMkLst>
          <pc:docMk/>
          <pc:sldMk cId="2231055423" sldId="1197"/>
        </pc:sldMkLst>
      </pc:sldChg>
    </pc:docChg>
  </pc:docChgLst>
  <pc:docChgLst>
    <pc:chgData name="helen liu" userId="359b3e71f01e7129" providerId="LiveId" clId="{7564724E-CCA2-430D-B50B-217E33067F5F}"/>
    <pc:docChg chg="modSld">
      <pc:chgData name="helen liu" userId="359b3e71f01e7129" providerId="LiveId" clId="{7564724E-CCA2-430D-B50B-217E33067F5F}" dt="2024-12-11T12:20:40.024" v="126"/>
      <pc:docMkLst>
        <pc:docMk/>
      </pc:docMkLst>
      <pc:sldChg chg="addSp delSp modSp modAnim">
        <pc:chgData name="helen liu" userId="359b3e71f01e7129" providerId="LiveId" clId="{7564724E-CCA2-430D-B50B-217E33067F5F}" dt="2024-12-11T12:20:02.103" v="78" actId="1035"/>
        <pc:sldMkLst>
          <pc:docMk/>
          <pc:sldMk cId="1504212316" sldId="1198"/>
        </pc:sldMkLst>
        <pc:spChg chg="add del mod">
          <ac:chgData name="helen liu" userId="359b3e71f01e7129" providerId="LiveId" clId="{7564724E-CCA2-430D-B50B-217E33067F5F}" dt="2024-12-11T12:19:12.933" v="31" actId="478"/>
          <ac:spMkLst>
            <pc:docMk/>
            <pc:sldMk cId="1504212316" sldId="1198"/>
            <ac:spMk id="2" creationId="{97668DB7-56AF-4359-76A9-EBA89C9330CB}"/>
          </ac:spMkLst>
        </pc:spChg>
        <pc:spChg chg="add mod">
          <ac:chgData name="helen liu" userId="359b3e71f01e7129" providerId="LiveId" clId="{7564724E-CCA2-430D-B50B-217E33067F5F}" dt="2024-12-11T12:19:31.129" v="73" actId="20577"/>
          <ac:spMkLst>
            <pc:docMk/>
            <pc:sldMk cId="1504212316" sldId="1198"/>
            <ac:spMk id="3" creationId="{B7707553-88A8-ABCB-DCB4-8F55D3A41348}"/>
          </ac:spMkLst>
        </pc:spChg>
        <pc:spChg chg="mod">
          <ac:chgData name="helen liu" userId="359b3e71f01e7129" providerId="LiveId" clId="{7564724E-CCA2-430D-B50B-217E33067F5F}" dt="2024-12-11T12:20:02.103" v="78" actId="1035"/>
          <ac:spMkLst>
            <pc:docMk/>
            <pc:sldMk cId="1504212316" sldId="1198"/>
            <ac:spMk id="11" creationId="{00000000-0000-0000-0000-000000000000}"/>
          </ac:spMkLst>
        </pc:spChg>
        <pc:spChg chg="mod">
          <ac:chgData name="helen liu" userId="359b3e71f01e7129" providerId="LiveId" clId="{7564724E-CCA2-430D-B50B-217E33067F5F}" dt="2024-12-11T12:18:10.774" v="13" actId="1036"/>
          <ac:spMkLst>
            <pc:docMk/>
            <pc:sldMk cId="1504212316" sldId="1198"/>
            <ac:spMk id="3075" creationId="{00000000-0000-0000-0000-000000000000}"/>
          </ac:spMkLst>
        </pc:spChg>
      </pc:sldChg>
      <pc:sldChg chg="addSp delSp modSp mod modAnim">
        <pc:chgData name="helen liu" userId="359b3e71f01e7129" providerId="LiveId" clId="{7564724E-CCA2-430D-B50B-217E33067F5F}" dt="2024-12-11T12:20:40.024" v="126"/>
        <pc:sldMkLst>
          <pc:docMk/>
          <pc:sldMk cId="2640222035" sldId="1220"/>
        </pc:sldMkLst>
        <pc:spChg chg="add del mod">
          <ac:chgData name="helen liu" userId="359b3e71f01e7129" providerId="LiveId" clId="{7564724E-CCA2-430D-B50B-217E33067F5F}" dt="2024-12-11T12:20:15.691" v="80" actId="478"/>
          <ac:spMkLst>
            <pc:docMk/>
            <pc:sldMk cId="2640222035" sldId="1220"/>
            <ac:spMk id="2" creationId="{D9B98E0C-DCA5-7139-088E-C40A924003FC}"/>
          </ac:spMkLst>
        </pc:spChg>
        <pc:spChg chg="add mod">
          <ac:chgData name="helen liu" userId="359b3e71f01e7129" providerId="LiveId" clId="{7564724E-CCA2-430D-B50B-217E33067F5F}" dt="2024-12-11T12:20:23.652" v="123"/>
          <ac:spMkLst>
            <pc:docMk/>
            <pc:sldMk cId="2640222035" sldId="1220"/>
            <ac:spMk id="3" creationId="{B7707553-88A8-ABCB-DCB4-8F55D3A41348}"/>
          </ac:spMkLst>
        </pc:spChg>
        <pc:spChg chg="del">
          <ac:chgData name="helen liu" userId="359b3e71f01e7129" providerId="LiveId" clId="{7564724E-CCA2-430D-B50B-217E33067F5F}" dt="2024-12-11T12:20:12.429" v="79" actId="478"/>
          <ac:spMkLst>
            <pc:docMk/>
            <pc:sldMk cId="2640222035" sldId="1220"/>
            <ac:spMk id="3075" creationId="{00000000-0000-0000-0000-000000000000}"/>
          </ac:spMkLst>
        </pc:spChg>
      </pc:sldChg>
    </pc:docChg>
  </pc:docChgLst>
  <pc:docChgLst>
    <pc:chgData name="helen" userId="359b3e71f01e7129" providerId="LiveId" clId="{5339F7B7-6D9D-498B-BEDE-6C0BC4DE2803}"/>
    <pc:docChg chg="modSld">
      <pc:chgData name="helen" userId="359b3e71f01e7129" providerId="LiveId" clId="{5339F7B7-6D9D-498B-BEDE-6C0BC4DE2803}" dt="2022-03-21T22:16:37.293" v="4" actId="20577"/>
      <pc:docMkLst>
        <pc:docMk/>
      </pc:docMkLst>
      <pc:sldChg chg="modSp mod">
        <pc:chgData name="helen" userId="359b3e71f01e7129" providerId="LiveId" clId="{5339F7B7-6D9D-498B-BEDE-6C0BC4DE2803}" dt="2022-03-21T22:16:37.293" v="4" actId="20577"/>
        <pc:sldMkLst>
          <pc:docMk/>
          <pc:sldMk cId="1744913669" sldId="1138"/>
        </pc:sldMkLst>
      </pc:sldChg>
    </pc:docChg>
  </pc:docChgLst>
  <pc:docChgLst>
    <pc:chgData name="liu helen" userId="359b3e71f01e7129" providerId="LiveId" clId="{D052885A-8C59-4937-8472-00492B4F7519}"/>
    <pc:docChg chg="undo modSld">
      <pc:chgData name="liu helen" userId="359b3e71f01e7129" providerId="LiveId" clId="{D052885A-8C59-4937-8472-00492B4F7519}" dt="2019-05-22T22:39:38.632" v="40" actId="20577"/>
      <pc:docMkLst>
        <pc:docMk/>
      </pc:docMkLst>
      <pc:sldChg chg="modSp">
        <pc:chgData name="liu helen" userId="359b3e71f01e7129" providerId="LiveId" clId="{D052885A-8C59-4937-8472-00492B4F7519}" dt="2019-05-22T22:39:38.632" v="40" actId="20577"/>
        <pc:sldMkLst>
          <pc:docMk/>
          <pc:sldMk cId="2058245862" sldId="1176"/>
        </pc:sldMkLst>
      </pc:sldChg>
    </pc:docChg>
  </pc:docChgLst>
  <pc:docChgLst>
    <pc:chgData name="liu helen" userId="359b3e71f01e7129" providerId="LiveId" clId="{BE8C5688-2E39-40DB-90CE-A4C8FDDD12D6}"/>
    <pc:docChg chg="modSld">
      <pc:chgData name="liu helen" userId="359b3e71f01e7129" providerId="LiveId" clId="{BE8C5688-2E39-40DB-90CE-A4C8FDDD12D6}" dt="2020-08-15T19:49:53.980" v="8" actId="20577"/>
      <pc:docMkLst>
        <pc:docMk/>
      </pc:docMkLst>
      <pc:sldChg chg="modSp">
        <pc:chgData name="liu helen" userId="359b3e71f01e7129" providerId="LiveId" clId="{BE8C5688-2E39-40DB-90CE-A4C8FDDD12D6}" dt="2020-08-15T19:49:53.980" v="8" actId="20577"/>
        <pc:sldMkLst>
          <pc:docMk/>
          <pc:sldMk cId="439686183" sldId="11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97385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8</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黑体" pitchFamily="49" charset="-122"/>
                <a:ea typeface="黑体" pitchFamily="49" charset="-122"/>
              </a:rPr>
              <a:t>Verilog</a:t>
            </a:r>
            <a:r>
              <a:rPr lang="zh-CN" altLang="en-US" sz="4800" b="1" dirty="0">
                <a:solidFill>
                  <a:srgbClr val="00B050"/>
                </a:solidFill>
                <a:latin typeface="黑体" pitchFamily="49" charset="-122"/>
                <a:ea typeface="黑体" pitchFamily="49" charset="-122"/>
              </a:rPr>
              <a:t>深入</a:t>
            </a:r>
            <a:endPar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Text Box 9"/>
          <p:cNvSpPr txBox="1">
            <a:spLocks noChangeArrowheads="1"/>
          </p:cNvSpPr>
          <p:nvPr/>
        </p:nvSpPr>
        <p:spPr bwMode="auto">
          <a:xfrm>
            <a:off x="1115617" y="18864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8-3</a:t>
            </a:r>
            <a:r>
              <a:rPr lang="zh-CN" altLang="en-US" sz="2800" b="1" dirty="0">
                <a:solidFill>
                  <a:srgbClr val="C0504D">
                    <a:lumMod val="75000"/>
                  </a:srgbClr>
                </a:solidFill>
                <a:latin typeface="Times New Roman" pitchFamily="18" charset="0"/>
                <a:cs typeface="Times New Roman" pitchFamily="18" charset="0"/>
              </a:rPr>
              <a:t>：</a:t>
            </a:r>
            <a:r>
              <a:rPr kumimoji="1" lang="en-US" altLang="zh-CN" sz="2400" b="1" dirty="0">
                <a:solidFill>
                  <a:srgbClr val="F79646">
                    <a:lumMod val="50000"/>
                  </a:srgbClr>
                </a:solidFill>
                <a:latin typeface="Times New Roman" pitchFamily="18" charset="0"/>
                <a:cs typeface="Times New Roman" pitchFamily="18" charset="0"/>
              </a:rPr>
              <a:t>assign</a:t>
            </a:r>
            <a:r>
              <a:rPr kumimoji="1" lang="zh-CN" altLang="en-US" sz="2400" b="1" dirty="0">
                <a:solidFill>
                  <a:srgbClr val="F79646">
                    <a:lumMod val="50000"/>
                  </a:srgbClr>
                </a:solidFill>
                <a:latin typeface="Times New Roman" pitchFamily="18" charset="0"/>
                <a:cs typeface="Times New Roman" pitchFamily="18" charset="0"/>
              </a:rPr>
              <a:t>语句（不允许）</a:t>
            </a:r>
            <a:endParaRPr kumimoji="1" lang="en-US" altLang="zh-CN" sz="24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187127" y="779225"/>
            <a:ext cx="7777361" cy="92333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assign Q1=A|B;</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assign Q1=B&amp;C;</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assign Q1=~C;</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不允许，除非这三条语句执行后，</a:t>
            </a: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能获得高阻态</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115616" y="1844824"/>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8-4</a:t>
            </a:r>
            <a:r>
              <a:rPr lang="zh-CN" altLang="en-US" sz="2400" b="1" dirty="0">
                <a:solidFill>
                  <a:srgbClr val="C0504D">
                    <a:lumMod val="75000"/>
                  </a:srgbClr>
                </a:solidFill>
                <a:latin typeface="Times New Roman" pitchFamily="18" charset="0"/>
                <a:cs typeface="Times New Roman" pitchFamily="18" charset="0"/>
              </a:rPr>
              <a:t>：过程语句中的阻塞式赋值语句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87126" y="2435409"/>
            <a:ext cx="7777361"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begin 	Q1=A  | B</a:t>
            </a: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若</a:t>
            </a:r>
            <a:r>
              <a:rPr kumimoji="1" lang="en-US" altLang="zh-CN" sz="2000" b="1" dirty="0">
                <a:solidFill>
                  <a:schemeClr val="accent6">
                    <a:lumMod val="50000"/>
                  </a:schemeClr>
                </a:solidFill>
                <a:latin typeface="Times New Roman" pitchFamily="18" charset="0"/>
                <a:cs typeface="Times New Roman" pitchFamily="18" charset="0"/>
              </a:rPr>
              <a:t>A=2'b10, B=2'b01, C=2'b11, </a:t>
            </a:r>
            <a:r>
              <a:rPr kumimoji="1" lang="zh-CN" altLang="en-US" sz="2000" b="1" dirty="0">
                <a:solidFill>
                  <a:schemeClr val="accent6">
                    <a:lumMod val="50000"/>
                  </a:schemeClr>
                </a:solidFill>
                <a:latin typeface="Times New Roman" pitchFamily="18" charset="0"/>
                <a:cs typeface="Times New Roman" pitchFamily="18" charset="0"/>
              </a:rPr>
              <a:t>则驱动表达式的</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值为</a:t>
            </a:r>
            <a:r>
              <a:rPr kumimoji="1" lang="en-US" altLang="zh-CN" sz="2000" b="1" dirty="0">
                <a:solidFill>
                  <a:schemeClr val="accent6">
                    <a:lumMod val="50000"/>
                  </a:schemeClr>
                </a:solidFill>
                <a:latin typeface="Times New Roman" pitchFamily="18" charset="0"/>
                <a:cs typeface="Times New Roman" pitchFamily="18" charset="0"/>
              </a:rPr>
              <a:t>2'b11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Q1=B&amp;C;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驱动表达式的值为</a:t>
            </a:r>
            <a:r>
              <a:rPr kumimoji="1" lang="en-US" altLang="zh-CN" sz="2000" b="1" dirty="0">
                <a:solidFill>
                  <a:schemeClr val="accent6">
                    <a:lumMod val="50000"/>
                  </a:schemeClr>
                </a:solidFill>
                <a:latin typeface="Times New Roman" pitchFamily="18" charset="0"/>
                <a:cs typeface="Times New Roman" pitchFamily="18" charset="0"/>
              </a:rPr>
              <a:t>2'b01</a:t>
            </a:r>
            <a:endParaRPr kumimoji="1" lang="en-US" altLang="zh-CN" sz="2000" b="1" dirty="0">
              <a:solidFill>
                <a:srgbClr val="000000"/>
              </a:solidFill>
              <a:latin typeface="Times New Roman" pitchFamily="18" charset="0"/>
              <a:cs typeface="Times New Roman" pitchFamily="18" charset="0"/>
            </a:endParaRP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Q1=~C;	end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驱动表达式的值为</a:t>
            </a:r>
            <a:r>
              <a:rPr kumimoji="1" lang="en-US" altLang="zh-CN" sz="2000" b="1" dirty="0">
                <a:solidFill>
                  <a:schemeClr val="accent6">
                    <a:lumMod val="50000"/>
                  </a:schemeClr>
                </a:solidFill>
                <a:latin typeface="Times New Roman" pitchFamily="18" charset="0"/>
                <a:cs typeface="Times New Roman" pitchFamily="18" charset="0"/>
              </a:rPr>
              <a:t>2'b00</a:t>
            </a:r>
          </a:p>
          <a:p>
            <a:pPr eaLnBrk="0" fontAlgn="base" hangingPunct="0">
              <a:lnSpc>
                <a:spcPct val="90000"/>
              </a:lnSpc>
              <a:spcAft>
                <a:spcPct val="0"/>
              </a:spcAft>
            </a:pP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的值被先后更新，且顺序为</a:t>
            </a:r>
            <a:r>
              <a:rPr kumimoji="1" lang="en-US" altLang="zh-CN" sz="2000" b="1" dirty="0">
                <a:solidFill>
                  <a:schemeClr val="accent6">
                    <a:lumMod val="50000"/>
                  </a:schemeClr>
                </a:solidFill>
                <a:latin typeface="Times New Roman" pitchFamily="18" charset="0"/>
                <a:cs typeface="Times New Roman" pitchFamily="18" charset="0"/>
              </a:rPr>
              <a:t>2'b11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2'b01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2'b00</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最终被更新为</a:t>
            </a:r>
            <a:r>
              <a:rPr kumimoji="1" lang="en-US" altLang="zh-CN" sz="2000" b="1" dirty="0">
                <a:solidFill>
                  <a:schemeClr val="accent6">
                    <a:lumMod val="50000"/>
                  </a:schemeClr>
                </a:solidFill>
                <a:latin typeface="Times New Roman" pitchFamily="18" charset="0"/>
                <a:cs typeface="Times New Roman" pitchFamily="18" charset="0"/>
              </a:rPr>
              <a:t>2'b00</a:t>
            </a:r>
          </a:p>
        </p:txBody>
      </p:sp>
      <p:sp>
        <p:nvSpPr>
          <p:cNvPr id="8" name="Text Box 9"/>
          <p:cNvSpPr txBox="1">
            <a:spLocks noChangeArrowheads="1"/>
          </p:cNvSpPr>
          <p:nvPr/>
        </p:nvSpPr>
        <p:spPr bwMode="auto">
          <a:xfrm>
            <a:off x="1115616" y="4365104"/>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8-5</a:t>
            </a:r>
            <a:r>
              <a:rPr lang="zh-CN" altLang="en-US" sz="2400" b="1" dirty="0">
                <a:solidFill>
                  <a:srgbClr val="C0504D">
                    <a:lumMod val="75000"/>
                  </a:srgbClr>
                </a:solidFill>
                <a:latin typeface="Times New Roman" pitchFamily="18" charset="0"/>
                <a:cs typeface="Times New Roman" pitchFamily="18" charset="0"/>
              </a:rPr>
              <a:t>：过程语句中的非阻塞式赋值语句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187126" y="4955689"/>
            <a:ext cx="7777361" cy="175432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begin 	Q1&lt;=A  | B</a:t>
            </a: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若</a:t>
            </a:r>
            <a:r>
              <a:rPr kumimoji="1" lang="en-US" altLang="zh-CN" sz="2000" b="1" dirty="0">
                <a:solidFill>
                  <a:schemeClr val="accent6">
                    <a:lumMod val="50000"/>
                  </a:schemeClr>
                </a:solidFill>
                <a:latin typeface="Times New Roman" pitchFamily="18" charset="0"/>
                <a:cs typeface="Times New Roman" pitchFamily="18" charset="0"/>
              </a:rPr>
              <a:t>A=2'b10, B=2'b01, C=2'b11, </a:t>
            </a:r>
            <a:r>
              <a:rPr kumimoji="1" lang="zh-CN" altLang="en-US" sz="2000" b="1" dirty="0">
                <a:solidFill>
                  <a:schemeClr val="accent6">
                    <a:lumMod val="50000"/>
                  </a:schemeClr>
                </a:solidFill>
                <a:latin typeface="Times New Roman" pitchFamily="18" charset="0"/>
                <a:cs typeface="Times New Roman" pitchFamily="18" charset="0"/>
              </a:rPr>
              <a:t>则驱动表达式</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的值为</a:t>
            </a:r>
            <a:r>
              <a:rPr kumimoji="1" lang="en-US" altLang="zh-CN" sz="2000" b="1" dirty="0">
                <a:solidFill>
                  <a:schemeClr val="accent6">
                    <a:lumMod val="50000"/>
                  </a:schemeClr>
                </a:solidFill>
                <a:latin typeface="Times New Roman" pitchFamily="18" charset="0"/>
                <a:cs typeface="Times New Roman" pitchFamily="18" charset="0"/>
              </a:rPr>
              <a:t>2'b11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Q1&lt;=B&amp;C;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驱动表达式的值为</a:t>
            </a:r>
            <a:r>
              <a:rPr kumimoji="1" lang="en-US" altLang="zh-CN" sz="2000" b="1" dirty="0">
                <a:solidFill>
                  <a:schemeClr val="accent6">
                    <a:lumMod val="50000"/>
                  </a:schemeClr>
                </a:solidFill>
                <a:latin typeface="Times New Roman" pitchFamily="18" charset="0"/>
                <a:cs typeface="Times New Roman" pitchFamily="18" charset="0"/>
              </a:rPr>
              <a:t>2'b01</a:t>
            </a:r>
            <a:endParaRPr kumimoji="1" lang="en-US" altLang="zh-CN" sz="2000" b="1" dirty="0">
              <a:solidFill>
                <a:srgbClr val="000000"/>
              </a:solidFill>
              <a:latin typeface="Times New Roman" pitchFamily="18" charset="0"/>
              <a:cs typeface="Times New Roman" pitchFamily="18" charset="0"/>
            </a:endParaRP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Q1&lt;=~C; end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驱动表达式的值为</a:t>
            </a:r>
            <a:r>
              <a:rPr kumimoji="1" lang="en-US" altLang="zh-CN" sz="2000" b="1" dirty="0">
                <a:solidFill>
                  <a:schemeClr val="accent6">
                    <a:lumMod val="50000"/>
                  </a:schemeClr>
                </a:solidFill>
                <a:latin typeface="Times New Roman" pitchFamily="18" charset="0"/>
                <a:cs typeface="Times New Roman" pitchFamily="18" charset="0"/>
              </a:rPr>
              <a:t>2'b00</a:t>
            </a:r>
          </a:p>
          <a:p>
            <a:pPr eaLnBrk="0" fontAlgn="base" hangingPunct="0">
              <a:lnSpc>
                <a:spcPct val="90000"/>
              </a:lnSpc>
              <a:spcAft>
                <a:spcPct val="0"/>
              </a:spcAft>
            </a:pP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的值被更新为</a:t>
            </a:r>
            <a:r>
              <a:rPr kumimoji="1" lang="en-US" altLang="zh-CN" sz="2000" b="1" dirty="0">
                <a:solidFill>
                  <a:schemeClr val="accent6">
                    <a:lumMod val="50000"/>
                  </a:schemeClr>
                </a:solidFill>
                <a:latin typeface="Times New Roman" pitchFamily="18" charset="0"/>
                <a:cs typeface="Times New Roman" pitchFamily="18" charset="0"/>
              </a:rPr>
              <a:t>2'b00</a:t>
            </a:r>
            <a:r>
              <a:rPr kumimoji="1" lang="zh-CN" altLang="en-US" sz="2000" b="1" dirty="0">
                <a:solidFill>
                  <a:schemeClr val="accent6">
                    <a:lumMod val="50000"/>
                  </a:schemeClr>
                </a:solidFill>
                <a:latin typeface="Times New Roman" pitchFamily="18" charset="0"/>
                <a:cs typeface="Times New Roman" pitchFamily="18" charset="0"/>
              </a:rPr>
              <a:t>，在整个执行过程中，</a:t>
            </a: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从未经历过</a:t>
            </a:r>
            <a:r>
              <a:rPr kumimoji="1" lang="en-US" altLang="zh-CN" sz="2000" b="1" dirty="0">
                <a:solidFill>
                  <a:schemeClr val="accent6">
                    <a:lumMod val="50000"/>
                  </a:schemeClr>
                </a:solidFill>
                <a:latin typeface="Times New Roman" pitchFamily="18" charset="0"/>
                <a:cs typeface="Times New Roman" pitchFamily="18" charset="0"/>
              </a:rPr>
              <a:t>2'b11</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2'b01</a:t>
            </a:r>
            <a:r>
              <a:rPr kumimoji="1" lang="zh-CN" altLang="en-US" sz="2000" b="1" dirty="0">
                <a:solidFill>
                  <a:schemeClr val="accent6">
                    <a:lumMod val="50000"/>
                  </a:schemeClr>
                </a:solidFill>
                <a:latin typeface="Times New Roman" pitchFamily="18" charset="0"/>
                <a:cs typeface="Times New Roman" pitchFamily="18" charset="0"/>
              </a:rPr>
              <a:t>数据的更新</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dirty="0"/>
          </a:p>
        </p:txBody>
      </p:sp>
    </p:spTree>
    <p:extLst>
      <p:ext uri="{BB962C8B-B14F-4D97-AF65-F5344CB8AC3E}">
        <p14:creationId xmlns:p14="http://schemas.microsoft.com/office/powerpoint/2010/main" val="43968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animBg="1"/>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Text Box 9"/>
          <p:cNvSpPr txBox="1">
            <a:spLocks noChangeArrowheads="1"/>
          </p:cNvSpPr>
          <p:nvPr/>
        </p:nvSpPr>
        <p:spPr bwMode="auto">
          <a:xfrm>
            <a:off x="1115616" y="797412"/>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8-6</a:t>
            </a:r>
            <a:r>
              <a:rPr lang="zh-CN" altLang="en-US" sz="2400" b="1" dirty="0">
                <a:solidFill>
                  <a:srgbClr val="C0504D">
                    <a:lumMod val="75000"/>
                  </a:srgbClr>
                </a:solidFill>
                <a:latin typeface="Times New Roman" pitchFamily="18" charset="0"/>
                <a:cs typeface="Times New Roman" pitchFamily="18" charset="0"/>
              </a:rPr>
              <a:t>：过程语句中的阻塞式赋值语句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87126" y="1387997"/>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always @ (A, B)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M1=A;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M1=1</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M2=B&amp;M1;</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M2=1&amp;1=1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M1</a:t>
            </a:r>
            <a:r>
              <a:rPr kumimoji="1" lang="zh-CN" altLang="en-US" sz="2000" b="1" dirty="0">
                <a:solidFill>
                  <a:schemeClr val="accent6">
                    <a:lumMod val="50000"/>
                  </a:schemeClr>
                </a:solidFill>
                <a:latin typeface="Times New Roman" pitchFamily="18" charset="0"/>
                <a:cs typeface="Times New Roman" pitchFamily="18" charset="0"/>
              </a:rPr>
              <a:t>更新的值传递给</a:t>
            </a:r>
            <a:r>
              <a:rPr kumimoji="1" lang="en-US" altLang="zh-CN" sz="2000" b="1" dirty="0">
                <a:solidFill>
                  <a:schemeClr val="accent6">
                    <a:lumMod val="50000"/>
                  </a:schemeClr>
                </a:solidFill>
                <a:latin typeface="Times New Roman" pitchFamily="18" charset="0"/>
                <a:cs typeface="Times New Roman" pitchFamily="18" charset="0"/>
              </a:rPr>
              <a:t>M2</a:t>
            </a:r>
            <a:r>
              <a:rPr kumimoji="1" lang="zh-CN" altLang="en-US" sz="2000" b="1" dirty="0">
                <a:solidFill>
                  <a:schemeClr val="accent6">
                    <a:lumMod val="50000"/>
                  </a:schemeClr>
                </a:solidFill>
                <a:latin typeface="Times New Roman" pitchFamily="18" charset="0"/>
                <a:cs typeface="Times New Roman" pitchFamily="18" charset="0"/>
              </a:rPr>
              <a:t>）</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Q=M1 | M2;    end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Q=1 | 1=1</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M1</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M2</a:t>
            </a:r>
            <a:r>
              <a:rPr kumimoji="1" lang="zh-CN" altLang="en-US" sz="2000" b="1" dirty="0">
                <a:solidFill>
                  <a:schemeClr val="accent6">
                    <a:lumMod val="50000"/>
                  </a:schemeClr>
                </a:solidFill>
                <a:latin typeface="Times New Roman" pitchFamily="18" charset="0"/>
                <a:cs typeface="Times New Roman" pitchFamily="18" charset="0"/>
              </a:rPr>
              <a:t>更新的值</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传递给</a:t>
            </a:r>
            <a:r>
              <a:rPr kumimoji="1" lang="en-US" altLang="zh-CN" sz="2000" b="1" dirty="0">
                <a:solidFill>
                  <a:schemeClr val="accent6">
                    <a:lumMod val="50000"/>
                  </a:schemeClr>
                </a:solidFill>
                <a:latin typeface="Times New Roman" pitchFamily="18" charset="0"/>
                <a:cs typeface="Times New Roman" pitchFamily="18" charset="0"/>
              </a:rPr>
              <a:t>Q</a:t>
            </a:r>
            <a:r>
              <a:rPr kumimoji="1" lang="zh-CN" altLang="en-US" sz="2000" b="1" dirty="0">
                <a:solidFill>
                  <a:schemeClr val="accent6">
                    <a:lumMod val="50000"/>
                  </a:schemeClr>
                </a:solidFill>
                <a:latin typeface="Times New Roman" pitchFamily="18" charset="0"/>
                <a:cs typeface="Times New Roman" pitchFamily="18" charset="0"/>
              </a:rPr>
              <a:t>）</a:t>
            </a:r>
            <a:endParaRPr kumimoji="1" lang="en-US" altLang="zh-CN" sz="2000" b="1" dirty="0">
              <a:solidFill>
                <a:schemeClr val="tx1"/>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115616" y="3164379"/>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8-7</a:t>
            </a:r>
            <a:r>
              <a:rPr lang="zh-CN" altLang="en-US" sz="2400" b="1" dirty="0">
                <a:solidFill>
                  <a:srgbClr val="C0504D">
                    <a:lumMod val="75000"/>
                  </a:srgbClr>
                </a:solidFill>
                <a:latin typeface="Times New Roman" pitchFamily="18" charset="0"/>
                <a:cs typeface="Times New Roman" pitchFamily="18" charset="0"/>
              </a:rPr>
              <a:t>：过程语句中的非阻塞式赋值语句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187126" y="3754964"/>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always @ (A, B)  begin</a:t>
            </a:r>
          </a:p>
          <a:p>
            <a:pPr eaLnBrk="0" hangingPunct="0"/>
            <a:r>
              <a:rPr kumimoji="1" lang="en-US" altLang="zh-CN" sz="2000" b="1" dirty="0">
                <a:solidFill>
                  <a:srgbClr val="000000"/>
                </a:solidFill>
                <a:latin typeface="Times New Roman" pitchFamily="18" charset="0"/>
                <a:cs typeface="Times New Roman" pitchFamily="18" charset="0"/>
              </a:rPr>
              <a:t>    M1&lt;=A;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M1=1</a:t>
            </a:r>
          </a:p>
          <a:p>
            <a:pPr eaLnBrk="0" hangingPunct="0"/>
            <a:r>
              <a:rPr kumimoji="1" lang="en-US" altLang="zh-CN" sz="2000" b="1" dirty="0">
                <a:solidFill>
                  <a:schemeClr val="accent6">
                    <a:lumMod val="50000"/>
                  </a:schemeClr>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M2&lt;=B&amp;M1;</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M2=1&amp;0=0 (M1</a:t>
            </a:r>
            <a:r>
              <a:rPr kumimoji="1" lang="zh-CN" altLang="en-US" sz="2000" b="1" dirty="0">
                <a:solidFill>
                  <a:schemeClr val="accent6">
                    <a:lumMod val="50000"/>
                  </a:schemeClr>
                </a:solidFill>
                <a:latin typeface="Times New Roman" pitchFamily="18" charset="0"/>
                <a:cs typeface="Times New Roman" pitchFamily="18" charset="0"/>
              </a:rPr>
              <a:t>更新的值未传递给</a:t>
            </a:r>
            <a:r>
              <a:rPr kumimoji="1" lang="en-US" altLang="zh-CN" sz="2000" b="1" dirty="0">
                <a:solidFill>
                  <a:schemeClr val="accent6">
                    <a:lumMod val="50000"/>
                  </a:schemeClr>
                </a:solidFill>
                <a:latin typeface="Times New Roman" pitchFamily="18" charset="0"/>
                <a:cs typeface="Times New Roman" pitchFamily="18" charset="0"/>
              </a:rPr>
              <a:t>M2</a:t>
            </a:r>
            <a:r>
              <a:rPr kumimoji="1" lang="zh-CN" altLang="en-US" sz="2000" b="1" dirty="0">
                <a:solidFill>
                  <a:schemeClr val="accent6">
                    <a:lumMod val="50000"/>
                  </a:schemeClr>
                </a:solidFill>
                <a:latin typeface="Times New Roman" pitchFamily="18" charset="0"/>
                <a:cs typeface="Times New Roman" pitchFamily="18" charset="0"/>
              </a:rPr>
              <a:t>）</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Q&lt;=M1 | M2;    end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更新结果：</a:t>
            </a:r>
            <a:r>
              <a:rPr kumimoji="1" lang="en-US" altLang="zh-CN" sz="2000" b="1" dirty="0">
                <a:solidFill>
                  <a:schemeClr val="accent6">
                    <a:lumMod val="50000"/>
                  </a:schemeClr>
                </a:solidFill>
                <a:latin typeface="Times New Roman" pitchFamily="18" charset="0"/>
                <a:cs typeface="Times New Roman" pitchFamily="18" charset="0"/>
              </a:rPr>
              <a:t>Q=0 | 0=0</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M1</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M2</a:t>
            </a:r>
            <a:r>
              <a:rPr kumimoji="1" lang="zh-CN" altLang="en-US" sz="2000" b="1" dirty="0">
                <a:solidFill>
                  <a:schemeClr val="accent6">
                    <a:lumMod val="50000"/>
                  </a:schemeClr>
                </a:solidFill>
                <a:latin typeface="Times New Roman" pitchFamily="18" charset="0"/>
                <a:cs typeface="Times New Roman" pitchFamily="18" charset="0"/>
              </a:rPr>
              <a:t>更新的</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值未传递给</a:t>
            </a:r>
            <a:r>
              <a:rPr kumimoji="1" lang="en-US" altLang="zh-CN" sz="2000" b="1" dirty="0">
                <a:solidFill>
                  <a:schemeClr val="accent6">
                    <a:lumMod val="50000"/>
                  </a:schemeClr>
                </a:solidFill>
                <a:latin typeface="Times New Roman" pitchFamily="18" charset="0"/>
                <a:cs typeface="Times New Roman" pitchFamily="18" charset="0"/>
              </a:rPr>
              <a:t>Q</a:t>
            </a:r>
            <a:r>
              <a:rPr kumimoji="1" lang="zh-CN" altLang="en-US" sz="2000" b="1" dirty="0">
                <a:solidFill>
                  <a:schemeClr val="accent6">
                    <a:lumMod val="50000"/>
                  </a:schemeClr>
                </a:solidFill>
                <a:latin typeface="Times New Roman" pitchFamily="18" charset="0"/>
                <a:cs typeface="Times New Roman" pitchFamily="18" charset="0"/>
              </a:rPr>
              <a:t>）</a:t>
            </a:r>
            <a:endParaRPr kumimoji="1" lang="en-US" altLang="zh-CN" sz="2000" b="1" dirty="0">
              <a:solidFill>
                <a:schemeClr val="tx1"/>
              </a:solidFill>
              <a:latin typeface="Times New Roman" pitchFamily="18" charset="0"/>
              <a:cs typeface="Times New Roman" pitchFamily="18" charset="0"/>
            </a:endParaRPr>
          </a:p>
        </p:txBody>
      </p:sp>
      <p:sp>
        <p:nvSpPr>
          <p:cNvPr id="10" name="矩形 9"/>
          <p:cNvSpPr>
            <a:spLocks noChangeArrowheads="1"/>
          </p:cNvSpPr>
          <p:nvPr/>
        </p:nvSpPr>
        <p:spPr bwMode="auto">
          <a:xfrm>
            <a:off x="1187624" y="293356"/>
            <a:ext cx="7488832"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假设</a:t>
            </a:r>
            <a:r>
              <a:rPr lang="en-US" altLang="zh-CN" sz="2200" b="1" dirty="0">
                <a:latin typeface="Times New Roman" pitchFamily="18" charset="0"/>
                <a:cs typeface="Times New Roman" pitchFamily="18" charset="0"/>
              </a:rPr>
              <a:t>A</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B</a:t>
            </a:r>
            <a:r>
              <a:rPr lang="zh-CN" altLang="en-US" sz="2200" b="1" dirty="0">
                <a:latin typeface="Times New Roman" pitchFamily="18" charset="0"/>
                <a:cs typeface="Times New Roman" pitchFamily="18" charset="0"/>
              </a:rPr>
              <a:t>在某一时刻同时从原来的</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变到了</a:t>
            </a:r>
            <a:r>
              <a:rPr lang="en-US" altLang="zh-CN" sz="2200" b="1" dirty="0">
                <a:latin typeface="Times New Roman" pitchFamily="18" charset="0"/>
                <a:cs typeface="Times New Roman" pitchFamily="18" charset="0"/>
              </a:rPr>
              <a:t>1</a:t>
            </a:r>
          </a:p>
        </p:txBody>
      </p:sp>
      <p:sp>
        <p:nvSpPr>
          <p:cNvPr id="17" name="矩形 16"/>
          <p:cNvSpPr>
            <a:spLocks noChangeArrowheads="1"/>
          </p:cNvSpPr>
          <p:nvPr/>
        </p:nvSpPr>
        <p:spPr bwMode="auto">
          <a:xfrm>
            <a:off x="1187624" y="5688192"/>
            <a:ext cx="7488832"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由于此二例的特殊性，以上分析结果只能在</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仿真中看到，综合后的电路结构并无差异。</a:t>
            </a:r>
            <a:endParaRPr lang="en-US" altLang="zh-CN" sz="2200" b="1" dirty="0">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dirty="0"/>
          </a:p>
        </p:txBody>
      </p:sp>
    </p:spTree>
    <p:extLst>
      <p:ext uri="{BB962C8B-B14F-4D97-AF65-F5344CB8AC3E}">
        <p14:creationId xmlns:p14="http://schemas.microsoft.com/office/powerpoint/2010/main" val="144448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 name="矩形 1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§8.1.4 </a:t>
            </a:r>
            <a:r>
              <a:rPr lang="zh-CN" altLang="en-US" sz="3000" b="1" dirty="0">
                <a:solidFill>
                  <a:srgbClr val="000000"/>
                </a:solidFill>
                <a:latin typeface="Times New Roman" pitchFamily="18" charset="0"/>
                <a:cs typeface="Times New Roman" pitchFamily="18" charset="0"/>
              </a:rPr>
              <a:t>指定了延时的非阻塞式赋值</a:t>
            </a:r>
          </a:p>
        </p:txBody>
      </p:sp>
      <p:sp>
        <p:nvSpPr>
          <p:cNvPr id="8" name="矩形 7"/>
          <p:cNvSpPr>
            <a:spLocks noChangeArrowheads="1"/>
          </p:cNvSpPr>
          <p:nvPr/>
        </p:nvSpPr>
        <p:spPr bwMode="auto">
          <a:xfrm>
            <a:off x="1187624" y="908720"/>
            <a:ext cx="7717730"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endParaRPr lang="en-US" altLang="zh-CN" sz="2200" b="1" dirty="0">
              <a:latin typeface="Times New Roman" pitchFamily="18" charset="0"/>
              <a:cs typeface="Times New Roman" pitchFamily="18" charset="0"/>
            </a:endParaRPr>
          </a:p>
        </p:txBody>
      </p:sp>
      <p:sp>
        <p:nvSpPr>
          <p:cNvPr id="9" name="Rectangle 3"/>
          <p:cNvSpPr>
            <a:spLocks noChangeArrowheads="1"/>
          </p:cNvSpPr>
          <p:nvPr/>
        </p:nvSpPr>
        <p:spPr bwMode="auto">
          <a:xfrm>
            <a:off x="1318766" y="1124744"/>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延时</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&lt;=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13" name="Rectangle 3"/>
          <p:cNvSpPr>
            <a:spLocks noChangeArrowheads="1"/>
          </p:cNvSpPr>
          <p:nvPr/>
        </p:nvSpPr>
        <p:spPr bwMode="auto">
          <a:xfrm>
            <a:off x="1331640" y="2708920"/>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    目标变量名</a:t>
            </a:r>
            <a:r>
              <a:rPr kumimoji="1" lang="en-US" altLang="zh-CN" sz="2400" b="1" dirty="0">
                <a:solidFill>
                  <a:srgbClr val="000000"/>
                </a:solidFill>
                <a:latin typeface="Times New Roman" pitchFamily="18" charset="0"/>
                <a:cs typeface="Times New Roman" pitchFamily="18" charset="0"/>
              </a:rPr>
              <a:t> &lt;=  [</a:t>
            </a:r>
            <a:r>
              <a:rPr kumimoji="1" lang="zh-CN" altLang="en-US" sz="2400" b="1" dirty="0">
                <a:solidFill>
                  <a:srgbClr val="000000"/>
                </a:solidFill>
                <a:latin typeface="Times New Roman" pitchFamily="18" charset="0"/>
                <a:cs typeface="Times New Roman" pitchFamily="18" charset="0"/>
              </a:rPr>
              <a:t>延时</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15" name="矩形 14"/>
          <p:cNvSpPr>
            <a:spLocks noChangeArrowheads="1"/>
          </p:cNvSpPr>
          <p:nvPr/>
        </p:nvSpPr>
        <p:spPr bwMode="auto">
          <a:xfrm>
            <a:off x="1390774" y="1772816"/>
            <a:ext cx="752745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FF0000"/>
                </a:solidFill>
                <a:latin typeface="Times New Roman" pitchFamily="18" charset="0"/>
                <a:cs typeface="Times New Roman" pitchFamily="18" charset="0"/>
              </a:rPr>
              <a:t>赋值号左侧的</a:t>
            </a:r>
            <a:r>
              <a:rPr lang="en-US" altLang="zh-CN" sz="2200" b="1" dirty="0">
                <a:solidFill>
                  <a:srgbClr val="FF0000"/>
                </a:solidFill>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延时</a:t>
            </a:r>
            <a:r>
              <a:rPr lang="en-US" altLang="zh-CN" sz="2200" b="1" dirty="0">
                <a:solidFill>
                  <a:srgbClr val="FF0000"/>
                </a:solidFill>
                <a:latin typeface="Times New Roman" pitchFamily="18" charset="0"/>
                <a:cs typeface="Times New Roman" pitchFamily="18" charset="0"/>
              </a:rPr>
              <a:t>]</a:t>
            </a:r>
            <a:r>
              <a:rPr lang="zh-CN" altLang="en-US" sz="2200" b="1" dirty="0">
                <a:latin typeface="Times New Roman" pitchFamily="18" charset="0"/>
                <a:cs typeface="Times New Roman" pitchFamily="18" charset="0"/>
              </a:rPr>
              <a:t>指对此</a:t>
            </a:r>
            <a:r>
              <a:rPr lang="zh-CN" altLang="en-US" sz="2200" b="1" dirty="0">
                <a:solidFill>
                  <a:srgbClr val="0000FF"/>
                </a:solidFill>
                <a:latin typeface="Times New Roman" pitchFamily="18" charset="0"/>
                <a:cs typeface="Times New Roman" pitchFamily="18" charset="0"/>
              </a:rPr>
              <a:t>整条语句</a:t>
            </a:r>
            <a:r>
              <a:rPr lang="zh-CN" altLang="en-US" sz="2200" b="1" dirty="0">
                <a:latin typeface="Times New Roman" pitchFamily="18" charset="0"/>
                <a:cs typeface="Times New Roman" pitchFamily="18" charset="0"/>
              </a:rPr>
              <a:t>执行的延时，即相隔与上一条语句执行的延时量。</a:t>
            </a:r>
            <a:endParaRPr lang="en-US" altLang="zh-CN" sz="2200" b="1" dirty="0">
              <a:latin typeface="Times New Roman" pitchFamily="18" charset="0"/>
              <a:cs typeface="Times New Roman" pitchFamily="18" charset="0"/>
            </a:endParaRPr>
          </a:p>
        </p:txBody>
      </p:sp>
      <p:sp>
        <p:nvSpPr>
          <p:cNvPr id="16" name="矩形 15"/>
          <p:cNvSpPr>
            <a:spLocks noChangeArrowheads="1"/>
          </p:cNvSpPr>
          <p:nvPr/>
        </p:nvSpPr>
        <p:spPr bwMode="auto">
          <a:xfrm>
            <a:off x="1403648" y="3371566"/>
            <a:ext cx="7527454"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FF0000"/>
                </a:solidFill>
                <a:latin typeface="Times New Roman" pitchFamily="18" charset="0"/>
                <a:cs typeface="Times New Roman" pitchFamily="18" charset="0"/>
              </a:rPr>
              <a:t>赋值号右侧的</a:t>
            </a:r>
            <a:r>
              <a:rPr lang="en-US" altLang="zh-CN" sz="2200" b="1" dirty="0">
                <a:solidFill>
                  <a:srgbClr val="FF0000"/>
                </a:solidFill>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延时</a:t>
            </a:r>
            <a:r>
              <a:rPr lang="en-US" altLang="zh-CN" sz="2200" b="1" dirty="0">
                <a:solidFill>
                  <a:srgbClr val="FF0000"/>
                </a:solidFill>
                <a:latin typeface="Times New Roman" pitchFamily="18" charset="0"/>
                <a:cs typeface="Times New Roman" pitchFamily="18" charset="0"/>
              </a:rPr>
              <a:t>]</a:t>
            </a:r>
            <a:r>
              <a:rPr lang="zh-CN" altLang="en-US" sz="2200" b="1" dirty="0">
                <a:latin typeface="Times New Roman" pitchFamily="18" charset="0"/>
                <a:cs typeface="Times New Roman" pitchFamily="18" charset="0"/>
              </a:rPr>
              <a:t>指在赋值语句的右侧表达式得出运算结果后，延时一段指定的时间，然后再将运算结果赋值给赋值号左边的变量。</a:t>
            </a:r>
            <a:endParaRPr lang="en-US" altLang="zh-CN" sz="2200" b="1" dirty="0">
              <a:latin typeface="Times New Roman" pitchFamily="18" charset="0"/>
              <a:cs typeface="Times New Roman" pitchFamily="18" charset="0"/>
            </a:endParaRPr>
          </a:p>
        </p:txBody>
      </p:sp>
      <p:sp>
        <p:nvSpPr>
          <p:cNvPr id="17" name="矩形 16"/>
          <p:cNvSpPr>
            <a:spLocks noChangeArrowheads="1"/>
          </p:cNvSpPr>
          <p:nvPr/>
        </p:nvSpPr>
        <p:spPr bwMode="auto">
          <a:xfrm>
            <a:off x="1115616" y="4653136"/>
            <a:ext cx="7789738"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一个过程结构中的多条含延时的</a:t>
            </a:r>
            <a:r>
              <a:rPr lang="zh-CN" altLang="en-US" sz="2200" b="1" dirty="0">
                <a:solidFill>
                  <a:srgbClr val="0000FF"/>
                </a:solidFill>
                <a:latin typeface="Times New Roman" pitchFamily="18" charset="0"/>
                <a:cs typeface="Times New Roman" pitchFamily="18" charset="0"/>
              </a:rPr>
              <a:t>阻塞赋值</a:t>
            </a:r>
            <a:r>
              <a:rPr lang="zh-CN" altLang="en-US" sz="2200" b="1" dirty="0">
                <a:latin typeface="Times New Roman" pitchFamily="18" charset="0"/>
                <a:cs typeface="Times New Roman" pitchFamily="18" charset="0"/>
              </a:rPr>
              <a:t>语句的执行，具有</a:t>
            </a:r>
            <a:r>
              <a:rPr lang="zh-CN" altLang="en-US" sz="2200" b="1" dirty="0">
                <a:solidFill>
                  <a:srgbClr val="FF0000"/>
                </a:solidFill>
                <a:latin typeface="Times New Roman" pitchFamily="18" charset="0"/>
                <a:cs typeface="Times New Roman" pitchFamily="18" charset="0"/>
              </a:rPr>
              <a:t>时间积累</a:t>
            </a:r>
            <a:r>
              <a:rPr lang="zh-CN" altLang="en-US" sz="2200" b="1" dirty="0">
                <a:latin typeface="Times New Roman" pitchFamily="18" charset="0"/>
                <a:cs typeface="Times New Roman" pitchFamily="18" charset="0"/>
              </a:rPr>
              <a:t>性质，因为执行当前赋值操作时，禁止块中其他赋值语句的执行，其延时器也被停止。一个过程结构中的多条含延时的</a:t>
            </a:r>
            <a:r>
              <a:rPr lang="zh-CN" altLang="en-US" sz="2200" b="1" dirty="0">
                <a:solidFill>
                  <a:srgbClr val="0000FF"/>
                </a:solidFill>
                <a:latin typeface="Times New Roman" pitchFamily="18" charset="0"/>
                <a:cs typeface="Times New Roman" pitchFamily="18" charset="0"/>
              </a:rPr>
              <a:t>非阻塞赋值</a:t>
            </a:r>
            <a:r>
              <a:rPr lang="zh-CN" altLang="en-US" sz="2200" b="1" dirty="0">
                <a:latin typeface="Times New Roman" pitchFamily="18" charset="0"/>
                <a:cs typeface="Times New Roman" pitchFamily="18" charset="0"/>
              </a:rPr>
              <a:t>语句的执行，</a:t>
            </a:r>
            <a:r>
              <a:rPr lang="zh-CN" altLang="en-US" sz="2200" b="1" dirty="0">
                <a:solidFill>
                  <a:srgbClr val="FF0000"/>
                </a:solidFill>
                <a:latin typeface="Times New Roman" pitchFamily="18" charset="0"/>
                <a:cs typeface="Times New Roman" pitchFamily="18" charset="0"/>
              </a:rPr>
              <a:t>没有时间积累性质</a:t>
            </a:r>
            <a:r>
              <a:rPr lang="zh-CN" altLang="en-US" sz="2200" b="1" dirty="0">
                <a:latin typeface="Times New Roman" pitchFamily="18" charset="0"/>
                <a:cs typeface="Times New Roman" pitchFamily="18" charset="0"/>
              </a:rPr>
              <a:t>，因为所有赋值语句的延时器被同时启动。</a:t>
            </a:r>
            <a:endParaRPr lang="en-US" altLang="zh-CN" sz="2200" b="1" dirty="0">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dirty="0"/>
          </a:p>
        </p:txBody>
      </p:sp>
    </p:spTree>
    <p:extLst>
      <p:ext uri="{BB962C8B-B14F-4D97-AF65-F5344CB8AC3E}">
        <p14:creationId xmlns:p14="http://schemas.microsoft.com/office/powerpoint/2010/main" val="321776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8" name="矩形 1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5" name="Text Box 9"/>
          <p:cNvSpPr txBox="1">
            <a:spLocks noChangeArrowheads="1"/>
          </p:cNvSpPr>
          <p:nvPr/>
        </p:nvSpPr>
        <p:spPr bwMode="auto">
          <a:xfrm>
            <a:off x="1115616" y="188640"/>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8-8</a:t>
            </a:r>
            <a:r>
              <a:rPr lang="zh-CN" altLang="en-US" sz="2400" b="1" dirty="0">
                <a:solidFill>
                  <a:srgbClr val="C0504D">
                    <a:lumMod val="75000"/>
                  </a:srgbClr>
                </a:solidFill>
                <a:latin typeface="Times New Roman" pitchFamily="18" charset="0"/>
                <a:cs typeface="Times New Roman" pitchFamily="18" charset="0"/>
              </a:rPr>
              <a:t>：含延时的阻塞式赋值语句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87126" y="779225"/>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Y1 = #6 A^B;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Y2 = #4 A |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Y3 = #7 A&amp;B;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end</a:t>
            </a:r>
          </a:p>
        </p:txBody>
      </p:sp>
      <p:sp>
        <p:nvSpPr>
          <p:cNvPr id="8" name="Text Box 9"/>
          <p:cNvSpPr txBox="1">
            <a:spLocks noChangeArrowheads="1"/>
          </p:cNvSpPr>
          <p:nvPr/>
        </p:nvSpPr>
        <p:spPr bwMode="auto">
          <a:xfrm>
            <a:off x="1115616" y="3284984"/>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8-9</a:t>
            </a:r>
            <a:r>
              <a:rPr lang="zh-CN" altLang="en-US" sz="2400" b="1" dirty="0">
                <a:solidFill>
                  <a:srgbClr val="C0504D">
                    <a:lumMod val="75000"/>
                  </a:srgbClr>
                </a:solidFill>
                <a:latin typeface="Times New Roman" pitchFamily="18" charset="0"/>
                <a:cs typeface="Times New Roman" pitchFamily="18" charset="0"/>
              </a:rPr>
              <a:t>：含延时的非阻塞式赋值语句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187126" y="3875569"/>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Begin</a:t>
            </a:r>
          </a:p>
          <a:p>
            <a:pPr eaLnBrk="0" hangingPunct="0"/>
            <a:r>
              <a:rPr kumimoji="1" lang="en-US" altLang="zh-CN" sz="2000" b="1" dirty="0">
                <a:solidFill>
                  <a:srgbClr val="000000"/>
                </a:solidFill>
                <a:latin typeface="Times New Roman" pitchFamily="18" charset="0"/>
                <a:cs typeface="Times New Roman" pitchFamily="18" charset="0"/>
              </a:rPr>
              <a:t>    Y1 &lt;= #6 A^B;</a:t>
            </a:r>
          </a:p>
          <a:p>
            <a:pPr eaLnBrk="0" hangingPunct="0"/>
            <a:r>
              <a:rPr kumimoji="1" lang="en-US" altLang="zh-CN" sz="2000" b="1" dirty="0">
                <a:solidFill>
                  <a:srgbClr val="000000"/>
                </a:solidFill>
                <a:latin typeface="Times New Roman" pitchFamily="18" charset="0"/>
                <a:cs typeface="Times New Roman" pitchFamily="18" charset="0"/>
              </a:rPr>
              <a:t>    Y2 &lt;= #4 A | B;</a:t>
            </a:r>
          </a:p>
          <a:p>
            <a:pPr eaLnBrk="0" hangingPunct="0"/>
            <a:r>
              <a:rPr kumimoji="1" lang="en-US" altLang="zh-CN" sz="2000" b="1" dirty="0">
                <a:solidFill>
                  <a:srgbClr val="000000"/>
                </a:solidFill>
                <a:latin typeface="Times New Roman" pitchFamily="18" charset="0"/>
                <a:cs typeface="Times New Roman" pitchFamily="18" charset="0"/>
              </a:rPr>
              <a:t>    Y3 &lt;= #7 A&amp;B;</a:t>
            </a:r>
          </a:p>
          <a:p>
            <a:pPr eaLnBrk="0" hangingPunct="0"/>
            <a:r>
              <a:rPr kumimoji="1" lang="en-US" altLang="zh-CN" sz="2000" b="1" dirty="0">
                <a:solidFill>
                  <a:schemeClr val="tx1"/>
                </a:solidFill>
                <a:latin typeface="Times New Roman" pitchFamily="18" charset="0"/>
                <a:cs typeface="Times New Roman" pitchFamily="18" charset="0"/>
              </a:rPr>
              <a:t>end</a:t>
            </a:r>
          </a:p>
        </p:txBody>
      </p:sp>
      <p:sp>
        <p:nvSpPr>
          <p:cNvPr id="13" name="矩形 12"/>
          <p:cNvSpPr>
            <a:spLocks noChangeArrowheads="1"/>
          </p:cNvSpPr>
          <p:nvPr/>
        </p:nvSpPr>
        <p:spPr bwMode="auto">
          <a:xfrm>
            <a:off x="1187125" y="2492896"/>
            <a:ext cx="7777361"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一旦过程被启动，按顺序执行三条赋值语句，总延时时间为</a:t>
            </a:r>
            <a:r>
              <a:rPr lang="en-US" altLang="zh-CN" sz="2200" b="1" dirty="0">
                <a:latin typeface="Times New Roman" pitchFamily="18" charset="0"/>
                <a:cs typeface="Times New Roman" pitchFamily="18" charset="0"/>
              </a:rPr>
              <a:t>6+4+7=17</a:t>
            </a:r>
            <a:r>
              <a:rPr lang="zh-CN" altLang="en-US" sz="2200" b="1" dirty="0">
                <a:latin typeface="Times New Roman" pitchFamily="18" charset="0"/>
                <a:cs typeface="Times New Roman" pitchFamily="18" charset="0"/>
              </a:rPr>
              <a:t>个时间单元。</a:t>
            </a:r>
            <a:r>
              <a:rPr lang="en-US" altLang="zh-CN" sz="2200" b="1" dirty="0">
                <a:latin typeface="Times New Roman" pitchFamily="18" charset="0"/>
                <a:cs typeface="Times New Roman" pitchFamily="18" charset="0"/>
              </a:rPr>
              <a:t>Y1</a:t>
            </a:r>
            <a:r>
              <a:rPr lang="zh-CN" altLang="en-US" sz="2200" b="1" dirty="0">
                <a:latin typeface="Times New Roman" pitchFamily="18" charset="0"/>
                <a:cs typeface="Times New Roman" pitchFamily="18" charset="0"/>
              </a:rPr>
              <a:t>首先被更新，其次是</a:t>
            </a:r>
            <a:r>
              <a:rPr lang="en-US" altLang="zh-CN" sz="2200" b="1" dirty="0">
                <a:latin typeface="Times New Roman" pitchFamily="18" charset="0"/>
                <a:cs typeface="Times New Roman" pitchFamily="18" charset="0"/>
              </a:rPr>
              <a:t>Y2</a:t>
            </a:r>
            <a:r>
              <a:rPr lang="zh-CN" altLang="en-US" sz="2200" b="1" dirty="0">
                <a:latin typeface="Times New Roman" pitchFamily="18" charset="0"/>
                <a:cs typeface="Times New Roman" pitchFamily="18" charset="0"/>
              </a:rPr>
              <a:t>，再次是</a:t>
            </a:r>
            <a:r>
              <a:rPr lang="en-US" altLang="zh-CN" sz="2200" b="1" dirty="0">
                <a:latin typeface="Times New Roman" pitchFamily="18" charset="0"/>
                <a:cs typeface="Times New Roman" pitchFamily="18" charset="0"/>
              </a:rPr>
              <a:t>Y3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14" name="矩形 13"/>
          <p:cNvSpPr>
            <a:spLocks noChangeArrowheads="1"/>
          </p:cNvSpPr>
          <p:nvPr/>
        </p:nvSpPr>
        <p:spPr bwMode="auto">
          <a:xfrm>
            <a:off x="1187125" y="5574569"/>
            <a:ext cx="7777361"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一旦过程被启动，三条赋值语句同时进行，总延时时间为</a:t>
            </a:r>
            <a:r>
              <a:rPr lang="en-US" altLang="zh-CN" sz="2200" b="1" dirty="0">
                <a:latin typeface="Times New Roman" pitchFamily="18" charset="0"/>
                <a:cs typeface="Times New Roman" pitchFamily="18" charset="0"/>
              </a:rPr>
              <a:t>7</a:t>
            </a:r>
            <a:r>
              <a:rPr lang="zh-CN" altLang="en-US" sz="2200" b="1" dirty="0">
                <a:latin typeface="Times New Roman" pitchFamily="18" charset="0"/>
                <a:cs typeface="Times New Roman" pitchFamily="18" charset="0"/>
              </a:rPr>
              <a:t>个时间单元（最长的延时单元）。</a:t>
            </a:r>
            <a:r>
              <a:rPr lang="en-US" altLang="zh-CN" sz="2200" b="1" dirty="0">
                <a:latin typeface="Times New Roman" pitchFamily="18" charset="0"/>
                <a:cs typeface="Times New Roman" pitchFamily="18" charset="0"/>
              </a:rPr>
              <a:t>Y2</a:t>
            </a:r>
            <a:r>
              <a:rPr lang="zh-CN" altLang="en-US" sz="2200" b="1" dirty="0">
                <a:latin typeface="Times New Roman" pitchFamily="18" charset="0"/>
                <a:cs typeface="Times New Roman" pitchFamily="18" charset="0"/>
              </a:rPr>
              <a:t>首先被更新，其次是</a:t>
            </a:r>
            <a:r>
              <a:rPr lang="en-US" altLang="zh-CN" sz="2200" b="1" dirty="0">
                <a:latin typeface="Times New Roman" pitchFamily="18" charset="0"/>
                <a:cs typeface="Times New Roman" pitchFamily="18" charset="0"/>
              </a:rPr>
              <a:t>Y1</a:t>
            </a:r>
            <a:r>
              <a:rPr lang="zh-CN" altLang="en-US" sz="2200" b="1" dirty="0">
                <a:latin typeface="Times New Roman" pitchFamily="18" charset="0"/>
                <a:cs typeface="Times New Roman" pitchFamily="18" charset="0"/>
              </a:rPr>
              <a:t>，再次是</a:t>
            </a:r>
            <a:r>
              <a:rPr lang="en-US" altLang="zh-CN" sz="2200" b="1" dirty="0">
                <a:latin typeface="Times New Roman" pitchFamily="18" charset="0"/>
                <a:cs typeface="Times New Roman" pitchFamily="18" charset="0"/>
              </a:rPr>
              <a:t>Y3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dirty="0"/>
          </a:p>
        </p:txBody>
      </p:sp>
    </p:spTree>
    <p:extLst>
      <p:ext uri="{BB962C8B-B14F-4D97-AF65-F5344CB8AC3E}">
        <p14:creationId xmlns:p14="http://schemas.microsoft.com/office/powerpoint/2010/main" val="287199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5" name="Text Box 9"/>
          <p:cNvSpPr txBox="1">
            <a:spLocks noChangeArrowheads="1"/>
          </p:cNvSpPr>
          <p:nvPr/>
        </p:nvSpPr>
        <p:spPr bwMode="auto">
          <a:xfrm>
            <a:off x="1115616" y="692696"/>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8-10</a:t>
            </a:r>
            <a:r>
              <a:rPr lang="zh-CN" altLang="en-US" sz="2400" b="1" dirty="0">
                <a:solidFill>
                  <a:srgbClr val="C0504D">
                    <a:lumMod val="75000"/>
                  </a:srgbClr>
                </a:solidFill>
                <a:latin typeface="Times New Roman" pitchFamily="18" charset="0"/>
                <a:cs typeface="Times New Roman" pitchFamily="18" charset="0"/>
              </a:rPr>
              <a:t>：同时含延时的阻塞式和非阻塞式赋值语句</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6" name="Text Box 9"/>
          <p:cNvSpPr txBox="1">
            <a:spLocks noChangeArrowheads="1"/>
          </p:cNvSpPr>
          <p:nvPr/>
        </p:nvSpPr>
        <p:spPr bwMode="auto">
          <a:xfrm>
            <a:off x="1187126" y="1283281"/>
            <a:ext cx="7777361" cy="193899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Y1   = #5 A^B;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Y2 &lt;= #3 A |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Y3 &lt;= #2 A&amp;B;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Y4   = #4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end</a:t>
            </a:r>
          </a:p>
        </p:txBody>
      </p:sp>
      <p:sp>
        <p:nvSpPr>
          <p:cNvPr id="13" name="矩形 12"/>
          <p:cNvSpPr>
            <a:spLocks noChangeArrowheads="1"/>
          </p:cNvSpPr>
          <p:nvPr/>
        </p:nvSpPr>
        <p:spPr bwMode="auto">
          <a:xfrm>
            <a:off x="1187125" y="3455944"/>
            <a:ext cx="7777361"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一旦过程被启动，首先计算</a:t>
            </a:r>
            <a:r>
              <a:rPr lang="en-US" altLang="zh-CN" sz="2200" b="1" dirty="0">
                <a:latin typeface="Times New Roman" pitchFamily="18" charset="0"/>
                <a:cs typeface="Times New Roman" pitchFamily="18" charset="0"/>
              </a:rPr>
              <a:t>A^B</a:t>
            </a:r>
            <a:r>
              <a:rPr lang="zh-CN" altLang="en-US" sz="2200" b="1" dirty="0">
                <a:latin typeface="Times New Roman" pitchFamily="18" charset="0"/>
                <a:cs typeface="Times New Roman" pitchFamily="18" charset="0"/>
              </a:rPr>
              <a:t>的值，延时</a:t>
            </a:r>
            <a:r>
              <a:rPr lang="en-US" altLang="zh-CN" sz="2200" b="1" dirty="0">
                <a:latin typeface="Times New Roman" pitchFamily="18" charset="0"/>
                <a:cs typeface="Times New Roman" pitchFamily="18" charset="0"/>
              </a:rPr>
              <a:t>5</a:t>
            </a:r>
            <a:r>
              <a:rPr lang="zh-CN" altLang="en-US" sz="2200" b="1" dirty="0">
                <a:latin typeface="Times New Roman" pitchFamily="18" charset="0"/>
                <a:cs typeface="Times New Roman" pitchFamily="18" charset="0"/>
              </a:rPr>
              <a:t>个时间单元后，赋值给</a:t>
            </a:r>
            <a:r>
              <a:rPr lang="en-US" altLang="zh-CN" sz="2200" b="1" dirty="0">
                <a:latin typeface="Times New Roman" pitchFamily="18" charset="0"/>
                <a:cs typeface="Times New Roman" pitchFamily="18" charset="0"/>
              </a:rPr>
              <a:t>Y1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Y1</a:t>
            </a:r>
            <a:r>
              <a:rPr lang="zh-CN" altLang="en-US" sz="2200" b="1" dirty="0">
                <a:latin typeface="Times New Roman" pitchFamily="18" charset="0"/>
                <a:cs typeface="Times New Roman" pitchFamily="18" charset="0"/>
              </a:rPr>
              <a:t>更新），然后同时计算</a:t>
            </a:r>
            <a:r>
              <a:rPr lang="en-US" altLang="zh-CN" sz="2200" b="1" dirty="0">
                <a:latin typeface="Times New Roman" pitchFamily="18" charset="0"/>
                <a:cs typeface="Times New Roman" pitchFamily="18" charset="0"/>
              </a:rPr>
              <a:t>A | B</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A&amp;B</a:t>
            </a:r>
            <a:r>
              <a:rPr lang="zh-CN" altLang="en-US" sz="2200" b="1" dirty="0">
                <a:latin typeface="Times New Roman" pitchFamily="18" charset="0"/>
                <a:cs typeface="Times New Roman" pitchFamily="18" charset="0"/>
              </a:rPr>
              <a:t>，延时</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个时间单元后，赋值给</a:t>
            </a:r>
            <a:r>
              <a:rPr lang="en-US" altLang="zh-CN" sz="2200" b="1" dirty="0">
                <a:latin typeface="Times New Roman" pitchFamily="18" charset="0"/>
                <a:cs typeface="Times New Roman" pitchFamily="18" charset="0"/>
              </a:rPr>
              <a:t>Y3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Y3</a:t>
            </a:r>
            <a:r>
              <a:rPr lang="zh-CN" altLang="en-US" sz="2200" b="1" dirty="0">
                <a:latin typeface="Times New Roman" pitchFamily="18" charset="0"/>
                <a:cs typeface="Times New Roman" pitchFamily="18" charset="0"/>
              </a:rPr>
              <a:t>更新），再延时</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个时间单元后，赋值给</a:t>
            </a:r>
            <a:r>
              <a:rPr lang="en-US" altLang="zh-CN" sz="2200" b="1" dirty="0">
                <a:latin typeface="Times New Roman" pitchFamily="18" charset="0"/>
                <a:cs typeface="Times New Roman" pitchFamily="18" charset="0"/>
              </a:rPr>
              <a:t>Y2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Y2</a:t>
            </a:r>
            <a:r>
              <a:rPr lang="zh-CN" altLang="en-US" sz="2200" b="1" dirty="0">
                <a:latin typeface="Times New Roman" pitchFamily="18" charset="0"/>
                <a:cs typeface="Times New Roman" pitchFamily="18" charset="0"/>
              </a:rPr>
              <a:t>更新），最后计算</a:t>
            </a:r>
            <a:r>
              <a:rPr lang="en-US" altLang="zh-CN" sz="2200" b="1" dirty="0">
                <a:latin typeface="Times New Roman" pitchFamily="18" charset="0"/>
                <a:cs typeface="Times New Roman" pitchFamily="18" charset="0"/>
              </a:rPr>
              <a:t>~B</a:t>
            </a:r>
            <a:r>
              <a:rPr lang="zh-CN" altLang="en-US" sz="2200" b="1" dirty="0">
                <a:latin typeface="Times New Roman" pitchFamily="18" charset="0"/>
                <a:cs typeface="Times New Roman" pitchFamily="18" charset="0"/>
              </a:rPr>
              <a:t>，延时</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个时间单元后，赋值给</a:t>
            </a:r>
            <a:r>
              <a:rPr lang="en-US" altLang="zh-CN" sz="2200" b="1" dirty="0">
                <a:latin typeface="Times New Roman" pitchFamily="18" charset="0"/>
                <a:cs typeface="Times New Roman" pitchFamily="18" charset="0"/>
              </a:rPr>
              <a:t>Y4</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Y4</a:t>
            </a:r>
            <a:r>
              <a:rPr lang="zh-CN" altLang="en-US" sz="2200" b="1" dirty="0">
                <a:latin typeface="Times New Roman" pitchFamily="18" charset="0"/>
                <a:cs typeface="Times New Roman" pitchFamily="18" charset="0"/>
              </a:rPr>
              <a:t>更新）。总延时时间为</a:t>
            </a:r>
            <a:r>
              <a:rPr lang="en-US" altLang="zh-CN" sz="2200" b="1" dirty="0">
                <a:latin typeface="Times New Roman" pitchFamily="18" charset="0"/>
                <a:cs typeface="Times New Roman" pitchFamily="18" charset="0"/>
              </a:rPr>
              <a:t>5+3+4=12</a:t>
            </a:r>
            <a:r>
              <a:rPr lang="zh-CN" altLang="en-US" sz="2200" b="1" dirty="0">
                <a:latin typeface="Times New Roman" pitchFamily="18" charset="0"/>
                <a:cs typeface="Times New Roman" pitchFamily="18" charset="0"/>
              </a:rPr>
              <a:t>个时间单元，四个目标变量的更新顺序是：</a:t>
            </a:r>
            <a:r>
              <a:rPr lang="en-US" altLang="zh-CN" sz="2200" b="1" dirty="0">
                <a:latin typeface="Times New Roman" pitchFamily="18" charset="0"/>
                <a:cs typeface="Times New Roman" pitchFamily="18" charset="0"/>
              </a:rPr>
              <a:t>Y1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Y4</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dirty="0"/>
          </a:p>
        </p:txBody>
      </p:sp>
    </p:spTree>
    <p:extLst>
      <p:ext uri="{BB962C8B-B14F-4D97-AF65-F5344CB8AC3E}">
        <p14:creationId xmlns:p14="http://schemas.microsoft.com/office/powerpoint/2010/main" val="165029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827088" y="260648"/>
            <a:ext cx="763334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§8.1.5 </a:t>
            </a:r>
            <a:r>
              <a:rPr lang="zh-CN" altLang="en-US" sz="3000" b="1" dirty="0">
                <a:solidFill>
                  <a:srgbClr val="000000"/>
                </a:solidFill>
                <a:latin typeface="Times New Roman" pitchFamily="18" charset="0"/>
                <a:cs typeface="Times New Roman" pitchFamily="18" charset="0"/>
              </a:rPr>
              <a:t>深入认识阻塞与非阻塞式赋值的特点</a:t>
            </a:r>
          </a:p>
        </p:txBody>
      </p:sp>
      <p:sp>
        <p:nvSpPr>
          <p:cNvPr id="11" name="Text Box 9"/>
          <p:cNvSpPr txBox="1">
            <a:spLocks noChangeArrowheads="1"/>
          </p:cNvSpPr>
          <p:nvPr/>
        </p:nvSpPr>
        <p:spPr bwMode="auto">
          <a:xfrm>
            <a:off x="1043608" y="836712"/>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8-11</a:t>
            </a:r>
            <a:r>
              <a:rPr lang="zh-CN" altLang="en-US" sz="2400" b="1" dirty="0">
                <a:solidFill>
                  <a:srgbClr val="C0504D">
                    <a:lumMod val="75000"/>
                  </a:srgbClr>
                </a:solidFill>
                <a:latin typeface="Times New Roman" pitchFamily="18" charset="0"/>
                <a:cs typeface="Times New Roman" pitchFamily="18" charset="0"/>
              </a:rPr>
              <a:t>：使用非阻塞赋值符的时序模块</a:t>
            </a: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427297"/>
            <a:ext cx="7777361"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DDF3 (CLK, D,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CLK, D;  output Q;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t>
            </a:r>
            <a:r>
              <a:rPr kumimoji="1" lang="en-US" altLang="zh-CN" sz="2000" b="1" dirty="0" err="1">
                <a:solidFill>
                  <a:srgbClr val="000000"/>
                </a:solidFill>
                <a:latin typeface="Times New Roman" pitchFamily="18" charset="0"/>
                <a:cs typeface="Times New Roman" pitchFamily="18" charset="0"/>
              </a:rPr>
              <a:t>posedge</a:t>
            </a:r>
            <a:r>
              <a:rPr kumimoji="1" lang="en-US" altLang="zh-CN" sz="2000" b="1" dirty="0">
                <a:solidFill>
                  <a:srgbClr val="000000"/>
                </a:solidFill>
                <a:latin typeface="Times New Roman" pitchFamily="18" charset="0"/>
                <a:cs typeface="Times New Roman" pitchFamily="18" charset="0"/>
              </a:rPr>
              <a:t> CLK)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 &lt;= 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b &lt;= a;</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Q &lt;= b;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043608" y="375999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8-12</a:t>
            </a:r>
            <a:r>
              <a:rPr lang="zh-CN" altLang="en-US" sz="2400" b="1" dirty="0">
                <a:solidFill>
                  <a:srgbClr val="C0504D">
                    <a:lumMod val="75000"/>
                  </a:srgbClr>
                </a:solidFill>
                <a:latin typeface="Times New Roman" pitchFamily="18" charset="0"/>
                <a:cs typeface="Times New Roman" pitchFamily="18" charset="0"/>
              </a:rPr>
              <a:t>：使用阻塞赋值符的时序模块</a:t>
            </a: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9" name="Text Box 9"/>
          <p:cNvSpPr txBox="1">
            <a:spLocks noChangeArrowheads="1"/>
          </p:cNvSpPr>
          <p:nvPr/>
        </p:nvSpPr>
        <p:spPr bwMode="auto">
          <a:xfrm>
            <a:off x="1115118" y="4350583"/>
            <a:ext cx="7777361"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DDF3 (CLK, D,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CLK, D;  output Q;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t>
            </a:r>
            <a:r>
              <a:rPr kumimoji="1" lang="en-US" altLang="zh-CN" sz="2000" b="1" dirty="0" err="1">
                <a:solidFill>
                  <a:srgbClr val="000000"/>
                </a:solidFill>
                <a:latin typeface="Times New Roman" pitchFamily="18" charset="0"/>
                <a:cs typeface="Times New Roman" pitchFamily="18" charset="0"/>
              </a:rPr>
              <a:t>posedge</a:t>
            </a:r>
            <a:r>
              <a:rPr kumimoji="1" lang="en-US" altLang="zh-CN" sz="2000" b="1" dirty="0">
                <a:solidFill>
                  <a:srgbClr val="000000"/>
                </a:solidFill>
                <a:latin typeface="Times New Roman" pitchFamily="18" charset="0"/>
                <a:cs typeface="Times New Roman" pitchFamily="18" charset="0"/>
              </a:rPr>
              <a:t> CLK)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 = 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b = a;</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Q = b;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2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03" t="59690" r="50000" b="11153"/>
          <a:stretch/>
        </p:blipFill>
        <p:spPr bwMode="auto">
          <a:xfrm>
            <a:off x="4716016" y="2412490"/>
            <a:ext cx="4104456" cy="116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5073" t="59690" r="11025" b="11153"/>
          <a:stretch/>
        </p:blipFill>
        <p:spPr bwMode="auto">
          <a:xfrm>
            <a:off x="5815480" y="5229200"/>
            <a:ext cx="2634018" cy="1058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dirty="0"/>
          </a:p>
        </p:txBody>
      </p:sp>
    </p:spTree>
    <p:extLst>
      <p:ext uri="{BB962C8B-B14F-4D97-AF65-F5344CB8AC3E}">
        <p14:creationId xmlns:p14="http://schemas.microsoft.com/office/powerpoint/2010/main" val="3291096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043608" y="476672"/>
            <a:ext cx="4572000" cy="1446550"/>
          </a:xfrm>
          <a:prstGeom prst="rect">
            <a:avLst/>
          </a:prstGeom>
        </p:spPr>
        <p:txBody>
          <a:bodyPr>
            <a:spAutoFit/>
          </a:bodyPr>
          <a:lstStyle/>
          <a:p>
            <a:pPr eaLnBrk="0" hangingPunct="0"/>
            <a:r>
              <a:rPr kumimoji="1" lang="en-US" altLang="zh-CN" sz="2200" b="1" dirty="0">
                <a:solidFill>
                  <a:srgbClr val="000000"/>
                </a:solidFill>
                <a:latin typeface="Times New Roman" pitchFamily="18" charset="0"/>
                <a:cs typeface="Times New Roman" pitchFamily="18" charset="0"/>
              </a:rPr>
              <a:t>always @ (</a:t>
            </a:r>
            <a:r>
              <a:rPr kumimoji="1" lang="en-US" altLang="zh-CN" sz="2200" b="1" dirty="0" err="1">
                <a:solidFill>
                  <a:srgbClr val="000000"/>
                </a:solidFill>
                <a:latin typeface="Times New Roman" pitchFamily="18" charset="0"/>
                <a:cs typeface="Times New Roman" pitchFamily="18" charset="0"/>
              </a:rPr>
              <a:t>posedge</a:t>
            </a:r>
            <a:r>
              <a:rPr kumimoji="1" lang="en-US" altLang="zh-CN" sz="2200" b="1" dirty="0">
                <a:solidFill>
                  <a:srgbClr val="000000"/>
                </a:solidFill>
                <a:latin typeface="Times New Roman" pitchFamily="18" charset="0"/>
                <a:cs typeface="Times New Roman" pitchFamily="18" charset="0"/>
              </a:rPr>
              <a:t> CLK) begin</a:t>
            </a:r>
          </a:p>
          <a:p>
            <a:pPr eaLnBrk="0" hangingPunct="0"/>
            <a:r>
              <a:rPr kumimoji="1" lang="en-US" altLang="zh-CN" sz="2200" b="1" dirty="0">
                <a:solidFill>
                  <a:srgbClr val="000000"/>
                </a:solidFill>
                <a:latin typeface="Times New Roman" pitchFamily="18" charset="0"/>
                <a:cs typeface="Times New Roman" pitchFamily="18" charset="0"/>
              </a:rPr>
              <a:t>	a &lt;= D;</a:t>
            </a:r>
          </a:p>
          <a:p>
            <a:pPr eaLnBrk="0" hangingPunct="0"/>
            <a:r>
              <a:rPr kumimoji="1" lang="en-US" altLang="zh-CN" sz="2200" b="1" dirty="0">
                <a:solidFill>
                  <a:srgbClr val="000000"/>
                </a:solidFill>
                <a:latin typeface="Times New Roman" pitchFamily="18" charset="0"/>
                <a:cs typeface="Times New Roman" pitchFamily="18" charset="0"/>
              </a:rPr>
              <a:t> 	b &lt;= a;</a:t>
            </a:r>
          </a:p>
          <a:p>
            <a:pPr eaLnBrk="0" hangingPunct="0"/>
            <a:r>
              <a:rPr kumimoji="1" lang="en-US" altLang="zh-CN" sz="2200" b="1" dirty="0">
                <a:solidFill>
                  <a:srgbClr val="000000"/>
                </a:solidFill>
                <a:latin typeface="Times New Roman" pitchFamily="18" charset="0"/>
                <a:cs typeface="Times New Roman" pitchFamily="18" charset="0"/>
              </a:rPr>
              <a:t>	Q &lt;= b;   end</a:t>
            </a:r>
          </a:p>
        </p:txBody>
      </p:sp>
      <p:sp>
        <p:nvSpPr>
          <p:cNvPr id="10" name="矩形 9"/>
          <p:cNvSpPr>
            <a:spLocks noChangeArrowheads="1"/>
          </p:cNvSpPr>
          <p:nvPr/>
        </p:nvSpPr>
        <p:spPr bwMode="auto">
          <a:xfrm>
            <a:off x="4223880" y="980728"/>
            <a:ext cx="466860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在启动过程后的一次运行中（即一个时钟周期内），</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端口不可能在本周期将当前数据传递到</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，使</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更新。</a:t>
            </a:r>
            <a:endParaRPr lang="en-US" altLang="zh-CN" sz="2200" b="1" dirty="0">
              <a:latin typeface="Times New Roman" pitchFamily="18" charset="0"/>
              <a:cs typeface="Times New Roman" pitchFamily="18" charset="0"/>
            </a:endParaRPr>
          </a:p>
        </p:txBody>
      </p:sp>
      <p:pic>
        <p:nvPicPr>
          <p:cNvPr id="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03" t="59690" r="50000" b="11153"/>
          <a:stretch/>
        </p:blipFill>
        <p:spPr bwMode="auto">
          <a:xfrm>
            <a:off x="1763688" y="2485912"/>
            <a:ext cx="6900848" cy="19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2123728" y="4365104"/>
            <a:ext cx="1872208" cy="1944216"/>
          </a:xfrm>
          <a:prstGeom prst="wedgeRoundRectCallout">
            <a:avLst>
              <a:gd name="adj1" fmla="val 28737"/>
              <a:gd name="adj2" fmla="val -75086"/>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a&lt;=D</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D</a:t>
            </a:r>
            <a:r>
              <a:rPr lang="zh-CN" altLang="en-US" sz="2000" b="1" dirty="0">
                <a:latin typeface="Times New Roman" pitchFamily="18" charset="0"/>
                <a:cs typeface="Times New Roman" pitchFamily="18" charset="0"/>
              </a:rPr>
              <a:t>值（当前时钟上升沿以前的值）</a:t>
            </a:r>
            <a:endParaRPr lang="zh-CN" altLang="en-US" sz="2000" dirty="0"/>
          </a:p>
        </p:txBody>
      </p:sp>
      <p:sp>
        <p:nvSpPr>
          <p:cNvPr id="13" name="圆角矩形标注 12"/>
          <p:cNvSpPr/>
          <p:nvPr/>
        </p:nvSpPr>
        <p:spPr>
          <a:xfrm>
            <a:off x="4283968" y="4365104"/>
            <a:ext cx="1656184" cy="1354783"/>
          </a:xfrm>
          <a:prstGeom prst="wedgeRoundRectCallout">
            <a:avLst>
              <a:gd name="adj1" fmla="val 11971"/>
              <a:gd name="adj2" fmla="val -81404"/>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b&lt;=a</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值</a:t>
            </a:r>
            <a:endParaRPr lang="zh-CN" altLang="en-US" sz="2000" dirty="0"/>
          </a:p>
        </p:txBody>
      </p:sp>
      <p:sp>
        <p:nvSpPr>
          <p:cNvPr id="15" name="圆角矩形标注 14"/>
          <p:cNvSpPr/>
          <p:nvPr/>
        </p:nvSpPr>
        <p:spPr>
          <a:xfrm>
            <a:off x="6228184" y="4365104"/>
            <a:ext cx="1656184" cy="1354783"/>
          </a:xfrm>
          <a:prstGeom prst="wedgeRoundRectCallout">
            <a:avLst>
              <a:gd name="adj1" fmla="val -18519"/>
              <a:gd name="adj2" fmla="val -84426"/>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Q&lt;=b</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Q</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值</a:t>
            </a:r>
            <a:endParaRPr lang="zh-CN" altLang="en-US" sz="2000" dirty="0"/>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dirty="0"/>
          </a:p>
        </p:txBody>
      </p:sp>
    </p:spTree>
    <p:extLst>
      <p:ext uri="{BB962C8B-B14F-4D97-AF65-F5344CB8AC3E}">
        <p14:creationId xmlns:p14="http://schemas.microsoft.com/office/powerpoint/2010/main" val="60626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p:cTn id="21" dur="1000" fill="hold"/>
                                        <p:tgtEl>
                                          <p:spTgt spid="15"/>
                                        </p:tgtEl>
                                        <p:attrNameLst>
                                          <p:attrName>ppt_w</p:attrName>
                                        </p:attrNameLst>
                                      </p:cBhvr>
                                      <p:tavLst>
                                        <p:tav tm="0">
                                          <p:val>
                                            <p:strVal val="#ppt_w*0.70"/>
                                          </p:val>
                                        </p:tav>
                                        <p:tav tm="100000">
                                          <p:val>
                                            <p:strVal val="#ppt_w"/>
                                          </p:val>
                                        </p:tav>
                                      </p:tavLst>
                                    </p:anim>
                                    <p:anim calcmode="lin" valueType="num">
                                      <p:cBhvr>
                                        <p:cTn id="22" dur="1000" fill="hold"/>
                                        <p:tgtEl>
                                          <p:spTgt spid="15"/>
                                        </p:tgtEl>
                                        <p:attrNameLst>
                                          <p:attrName>ppt_h</p:attrName>
                                        </p:attrNameLst>
                                      </p:cBhvr>
                                      <p:tavLst>
                                        <p:tav tm="0">
                                          <p:val>
                                            <p:strVal val="#ppt_h"/>
                                          </p:val>
                                        </p:tav>
                                        <p:tav tm="100000">
                                          <p:val>
                                            <p:strVal val="#ppt_h"/>
                                          </p:val>
                                        </p:tav>
                                      </p:tavLst>
                                    </p:anim>
                                    <p:animEffect transition="in" filter="fade">
                                      <p:cBhvr>
                                        <p:cTn id="23"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115616" y="548680"/>
            <a:ext cx="4572000" cy="1446550"/>
          </a:xfrm>
          <a:prstGeom prst="rect">
            <a:avLst/>
          </a:prstGeom>
        </p:spPr>
        <p:txBody>
          <a:bodyPr>
            <a:spAutoFit/>
          </a:bodyPr>
          <a:lstStyle/>
          <a:p>
            <a:pPr eaLnBrk="0" hangingPunct="0"/>
            <a:r>
              <a:rPr kumimoji="1" lang="en-US" altLang="zh-CN" sz="2200" b="1" dirty="0">
                <a:solidFill>
                  <a:srgbClr val="000000"/>
                </a:solidFill>
                <a:latin typeface="Times New Roman" pitchFamily="18" charset="0"/>
                <a:cs typeface="Times New Roman" pitchFamily="18" charset="0"/>
              </a:rPr>
              <a:t>always @ (</a:t>
            </a:r>
            <a:r>
              <a:rPr kumimoji="1" lang="en-US" altLang="zh-CN" sz="2200" b="1" dirty="0" err="1">
                <a:solidFill>
                  <a:srgbClr val="000000"/>
                </a:solidFill>
                <a:latin typeface="Times New Roman" pitchFamily="18" charset="0"/>
                <a:cs typeface="Times New Roman" pitchFamily="18" charset="0"/>
              </a:rPr>
              <a:t>posedge</a:t>
            </a:r>
            <a:r>
              <a:rPr kumimoji="1" lang="en-US" altLang="zh-CN" sz="2200" b="1" dirty="0">
                <a:solidFill>
                  <a:srgbClr val="000000"/>
                </a:solidFill>
                <a:latin typeface="Times New Roman" pitchFamily="18" charset="0"/>
                <a:cs typeface="Times New Roman" pitchFamily="18" charset="0"/>
              </a:rPr>
              <a:t> CLK) begin</a:t>
            </a:r>
          </a:p>
          <a:p>
            <a:pPr eaLnBrk="0" hangingPunct="0"/>
            <a:r>
              <a:rPr kumimoji="1" lang="en-US" altLang="zh-CN" sz="2200" b="1" dirty="0">
                <a:solidFill>
                  <a:srgbClr val="000000"/>
                </a:solidFill>
                <a:latin typeface="Times New Roman" pitchFamily="18" charset="0"/>
                <a:cs typeface="Times New Roman" pitchFamily="18" charset="0"/>
              </a:rPr>
              <a:t>	a = D;</a:t>
            </a:r>
          </a:p>
          <a:p>
            <a:pPr eaLnBrk="0" hangingPunct="0"/>
            <a:r>
              <a:rPr kumimoji="1" lang="en-US" altLang="zh-CN" sz="2200" b="1" dirty="0">
                <a:solidFill>
                  <a:srgbClr val="000000"/>
                </a:solidFill>
                <a:latin typeface="Times New Roman" pitchFamily="18" charset="0"/>
                <a:cs typeface="Times New Roman" pitchFamily="18" charset="0"/>
              </a:rPr>
              <a:t> 	b = a;</a:t>
            </a:r>
          </a:p>
          <a:p>
            <a:pPr eaLnBrk="0" hangingPunct="0"/>
            <a:r>
              <a:rPr kumimoji="1" lang="en-US" altLang="zh-CN" sz="2200" b="1" dirty="0">
                <a:solidFill>
                  <a:srgbClr val="000000"/>
                </a:solidFill>
                <a:latin typeface="Times New Roman" pitchFamily="18" charset="0"/>
                <a:cs typeface="Times New Roman" pitchFamily="18" charset="0"/>
              </a:rPr>
              <a:t>	Q = b;   end</a:t>
            </a:r>
          </a:p>
        </p:txBody>
      </p:sp>
      <p:sp>
        <p:nvSpPr>
          <p:cNvPr id="10" name="矩形 9"/>
          <p:cNvSpPr>
            <a:spLocks noChangeArrowheads="1"/>
          </p:cNvSpPr>
          <p:nvPr/>
        </p:nvSpPr>
        <p:spPr bwMode="auto">
          <a:xfrm>
            <a:off x="4499992" y="1052736"/>
            <a:ext cx="4392487"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在启动过程后的一次运行中（即一个时钟周期内），</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值传给</a:t>
            </a:r>
            <a:r>
              <a:rPr lang="en-US" altLang="zh-CN" sz="2200" b="1" dirty="0">
                <a:latin typeface="Times New Roman" pitchFamily="18" charset="0"/>
                <a:cs typeface="Times New Roman" pitchFamily="18" charset="0"/>
              </a:rPr>
              <a:t>a</a:t>
            </a:r>
            <a:r>
              <a:rPr lang="zh-CN" altLang="en-US" sz="2200" b="1" dirty="0">
                <a:latin typeface="Times New Roman" pitchFamily="18" charset="0"/>
                <a:cs typeface="Times New Roman" pitchFamily="18" charset="0"/>
              </a:rPr>
              <a:t>，再通过</a:t>
            </a:r>
            <a:r>
              <a:rPr lang="en-US" altLang="zh-CN" sz="2200" b="1" dirty="0">
                <a:latin typeface="Times New Roman" pitchFamily="18" charset="0"/>
                <a:cs typeface="Times New Roman" pitchFamily="18" charset="0"/>
              </a:rPr>
              <a:t>a</a:t>
            </a:r>
            <a:r>
              <a:rPr lang="zh-CN" altLang="en-US" sz="2200" b="1" dirty="0">
                <a:latin typeface="Times New Roman" pitchFamily="18" charset="0"/>
                <a:cs typeface="Times New Roman" pitchFamily="18" charset="0"/>
              </a:rPr>
              <a:t>传给</a:t>
            </a:r>
            <a:r>
              <a:rPr lang="en-US" altLang="zh-CN" sz="2200" b="1" dirty="0">
                <a:latin typeface="Times New Roman" pitchFamily="18" charset="0"/>
                <a:cs typeface="Times New Roman" pitchFamily="18" charset="0"/>
              </a:rPr>
              <a:t>b</a:t>
            </a:r>
            <a:r>
              <a:rPr lang="zh-CN" altLang="en-US" sz="2200" b="1" dirty="0">
                <a:latin typeface="Times New Roman" pitchFamily="18" charset="0"/>
                <a:cs typeface="Times New Roman" pitchFamily="18" charset="0"/>
              </a:rPr>
              <a:t>，最后由</a:t>
            </a:r>
            <a:r>
              <a:rPr lang="en-US" altLang="zh-CN" sz="2200" b="1" dirty="0">
                <a:latin typeface="Times New Roman" pitchFamily="18" charset="0"/>
                <a:cs typeface="Times New Roman" pitchFamily="18" charset="0"/>
              </a:rPr>
              <a:t>b</a:t>
            </a:r>
            <a:r>
              <a:rPr lang="zh-CN" altLang="en-US" sz="2200" b="1" dirty="0">
                <a:latin typeface="Times New Roman" pitchFamily="18" charset="0"/>
                <a:cs typeface="Times New Roman" pitchFamily="18" charset="0"/>
              </a:rPr>
              <a:t>传给</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pic>
        <p:nvPicPr>
          <p:cNvPr id="1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5073" t="59690" r="11025" b="11153"/>
          <a:stretch/>
        </p:blipFill>
        <p:spPr bwMode="auto">
          <a:xfrm>
            <a:off x="2555776" y="2568261"/>
            <a:ext cx="4783671" cy="192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标注 12"/>
          <p:cNvSpPr/>
          <p:nvPr/>
        </p:nvSpPr>
        <p:spPr>
          <a:xfrm>
            <a:off x="3059832" y="4437112"/>
            <a:ext cx="3384376" cy="1512168"/>
          </a:xfrm>
          <a:prstGeom prst="wedgeRoundRectCallout">
            <a:avLst>
              <a:gd name="adj1" fmla="val 16091"/>
              <a:gd name="adj2" fmla="val -60005"/>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Q</a:t>
            </a:r>
            <a:r>
              <a:rPr lang="zh-CN" altLang="en-US" sz="2000" b="1" dirty="0">
                <a:latin typeface="Times New Roman" pitchFamily="18" charset="0"/>
                <a:cs typeface="Times New Roman" pitchFamily="18" charset="0"/>
              </a:rPr>
              <a:t>最终被更新的值为上一个时钟周期的</a:t>
            </a:r>
            <a:r>
              <a:rPr lang="en-US" altLang="zh-CN" sz="2000" b="1" dirty="0">
                <a:latin typeface="Times New Roman" pitchFamily="18" charset="0"/>
                <a:cs typeface="Times New Roman" pitchFamily="18" charset="0"/>
              </a:rPr>
              <a:t>D</a:t>
            </a:r>
            <a:r>
              <a:rPr lang="zh-CN" altLang="en-US" sz="2000" b="1" dirty="0">
                <a:latin typeface="Times New Roman" pitchFamily="18" charset="0"/>
                <a:cs typeface="Times New Roman" pitchFamily="18" charset="0"/>
              </a:rPr>
              <a:t>（当前时钟上升沿以前的值），</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和</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只担当了</a:t>
            </a:r>
            <a:r>
              <a:rPr lang="en-US" altLang="zh-CN" sz="2000" b="1" dirty="0">
                <a:latin typeface="Times New Roman" pitchFamily="18" charset="0"/>
                <a:cs typeface="Times New Roman" pitchFamily="18" charset="0"/>
              </a:rPr>
              <a:t>D</a:t>
            </a:r>
            <a:r>
              <a:rPr lang="zh-CN" altLang="en-US" sz="2000" b="1" dirty="0">
                <a:latin typeface="Times New Roman" pitchFamily="18" charset="0"/>
                <a:cs typeface="Times New Roman" pitchFamily="18" charset="0"/>
              </a:rPr>
              <a:t>数据的暂存单元</a:t>
            </a:r>
            <a:endParaRPr lang="zh-CN" altLang="en-US" sz="2000" dirty="0"/>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dirty="0"/>
          </a:p>
        </p:txBody>
      </p:sp>
    </p:spTree>
    <p:extLst>
      <p:ext uri="{BB962C8B-B14F-4D97-AF65-F5344CB8AC3E}">
        <p14:creationId xmlns:p14="http://schemas.microsoft.com/office/powerpoint/2010/main" val="427810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115616" y="548680"/>
            <a:ext cx="4572000" cy="1446550"/>
          </a:xfrm>
          <a:prstGeom prst="rect">
            <a:avLst/>
          </a:prstGeom>
        </p:spPr>
        <p:txBody>
          <a:bodyPr>
            <a:spAutoFit/>
          </a:bodyPr>
          <a:lstStyle/>
          <a:p>
            <a:pPr eaLnBrk="0" hangingPunct="0"/>
            <a:r>
              <a:rPr kumimoji="1" lang="en-US" altLang="zh-CN" sz="2200" b="1" dirty="0">
                <a:solidFill>
                  <a:srgbClr val="000000"/>
                </a:solidFill>
                <a:latin typeface="Times New Roman" pitchFamily="18" charset="0"/>
                <a:cs typeface="Times New Roman" pitchFamily="18" charset="0"/>
              </a:rPr>
              <a:t>always @ (</a:t>
            </a:r>
            <a:r>
              <a:rPr kumimoji="1" lang="en-US" altLang="zh-CN" sz="2200" b="1" dirty="0" err="1">
                <a:solidFill>
                  <a:srgbClr val="000000"/>
                </a:solidFill>
                <a:latin typeface="Times New Roman" pitchFamily="18" charset="0"/>
                <a:cs typeface="Times New Roman" pitchFamily="18" charset="0"/>
              </a:rPr>
              <a:t>posedge</a:t>
            </a:r>
            <a:r>
              <a:rPr kumimoji="1" lang="en-US" altLang="zh-CN" sz="2200" b="1" dirty="0">
                <a:solidFill>
                  <a:srgbClr val="000000"/>
                </a:solidFill>
                <a:latin typeface="Times New Roman" pitchFamily="18" charset="0"/>
                <a:cs typeface="Times New Roman" pitchFamily="18" charset="0"/>
              </a:rPr>
              <a:t> CLK) begin</a:t>
            </a:r>
          </a:p>
          <a:p>
            <a:pPr eaLnBrk="0" hangingPunct="0"/>
            <a:r>
              <a:rPr kumimoji="1" lang="en-US" altLang="zh-CN" sz="2200" b="1" dirty="0">
                <a:solidFill>
                  <a:srgbClr val="000000"/>
                </a:solidFill>
                <a:latin typeface="Times New Roman" pitchFamily="18" charset="0"/>
                <a:cs typeface="Times New Roman" pitchFamily="18" charset="0"/>
              </a:rPr>
              <a:t>	Q = b;</a:t>
            </a:r>
          </a:p>
          <a:p>
            <a:pPr eaLnBrk="0" hangingPunct="0"/>
            <a:r>
              <a:rPr kumimoji="1" lang="en-US" altLang="zh-CN" sz="2200" b="1" dirty="0">
                <a:solidFill>
                  <a:srgbClr val="000000"/>
                </a:solidFill>
                <a:latin typeface="Times New Roman" pitchFamily="18" charset="0"/>
                <a:cs typeface="Times New Roman" pitchFamily="18" charset="0"/>
              </a:rPr>
              <a:t> 	b = a;</a:t>
            </a:r>
          </a:p>
          <a:p>
            <a:pPr eaLnBrk="0" hangingPunct="0"/>
            <a:r>
              <a:rPr kumimoji="1" lang="en-US" altLang="zh-CN" sz="2200" b="1" dirty="0">
                <a:solidFill>
                  <a:srgbClr val="000000"/>
                </a:solidFill>
                <a:latin typeface="Times New Roman" pitchFamily="18" charset="0"/>
                <a:cs typeface="Times New Roman" pitchFamily="18" charset="0"/>
              </a:rPr>
              <a:t>	a = D;   end</a:t>
            </a:r>
          </a:p>
        </p:txBody>
      </p:sp>
      <p:sp>
        <p:nvSpPr>
          <p:cNvPr id="10" name="矩形 9"/>
          <p:cNvSpPr>
            <a:spLocks noChangeArrowheads="1"/>
          </p:cNvSpPr>
          <p:nvPr/>
        </p:nvSpPr>
        <p:spPr bwMode="auto">
          <a:xfrm>
            <a:off x="4499992" y="1052736"/>
            <a:ext cx="4392487"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通过改变阻塞式赋值的顺序，也能综合出非阻塞式赋值综合得到的</a:t>
            </a:r>
            <a:r>
              <a:rPr lang="en-US" altLang="zh-CN" sz="2200" b="1" dirty="0">
                <a:latin typeface="Times New Roman" pitchFamily="18" charset="0"/>
                <a:cs typeface="Times New Roman" pitchFamily="18" charset="0"/>
              </a:rPr>
              <a:t>RTL</a:t>
            </a:r>
            <a:r>
              <a:rPr lang="zh-CN" altLang="en-US" sz="2200" b="1" dirty="0">
                <a:latin typeface="Times New Roman" pitchFamily="18" charset="0"/>
                <a:cs typeface="Times New Roman" pitchFamily="18" charset="0"/>
              </a:rPr>
              <a:t>图。</a:t>
            </a:r>
            <a:endParaRPr lang="en-US" altLang="zh-CN" sz="2200" b="1" dirty="0">
              <a:latin typeface="Times New Roman" pitchFamily="18" charset="0"/>
              <a:cs typeface="Times New Roman" pitchFamily="18" charset="0"/>
            </a:endParaRPr>
          </a:p>
        </p:txBody>
      </p:sp>
      <p:pic>
        <p:nvPicPr>
          <p:cNvPr id="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1803" t="59690" r="50000" b="11153"/>
          <a:stretch/>
        </p:blipFill>
        <p:spPr bwMode="auto">
          <a:xfrm>
            <a:off x="1763688" y="2485912"/>
            <a:ext cx="6900848" cy="19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圆角矩形标注 11"/>
          <p:cNvSpPr/>
          <p:nvPr/>
        </p:nvSpPr>
        <p:spPr>
          <a:xfrm>
            <a:off x="1979712" y="4365104"/>
            <a:ext cx="1872208" cy="1944216"/>
          </a:xfrm>
          <a:prstGeom prst="wedgeRoundRectCallout">
            <a:avLst>
              <a:gd name="adj1" fmla="val 35298"/>
              <a:gd name="adj2" fmla="val -73682"/>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a=D</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D</a:t>
            </a:r>
            <a:r>
              <a:rPr lang="zh-CN" altLang="en-US" sz="2000" b="1" dirty="0">
                <a:latin typeface="Times New Roman" pitchFamily="18" charset="0"/>
                <a:cs typeface="Times New Roman" pitchFamily="18" charset="0"/>
              </a:rPr>
              <a:t>值（当前时钟上升沿以前的值）</a:t>
            </a:r>
            <a:endParaRPr lang="zh-CN" altLang="en-US" sz="2000" dirty="0"/>
          </a:p>
        </p:txBody>
      </p:sp>
      <p:sp>
        <p:nvSpPr>
          <p:cNvPr id="14" name="圆角矩形标注 13"/>
          <p:cNvSpPr/>
          <p:nvPr/>
        </p:nvSpPr>
        <p:spPr>
          <a:xfrm>
            <a:off x="3995936" y="4365104"/>
            <a:ext cx="2088232" cy="1944216"/>
          </a:xfrm>
          <a:prstGeom prst="wedgeRoundRectCallout">
            <a:avLst>
              <a:gd name="adj1" fmla="val 13619"/>
              <a:gd name="adj2" fmla="val -74384"/>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b=a</a:t>
            </a:r>
            <a:r>
              <a:rPr lang="zh-CN" altLang="en-US" sz="2000" b="1" dirty="0">
                <a:latin typeface="Times New Roman" pitchFamily="18" charset="0"/>
                <a:cs typeface="Times New Roman" pitchFamily="18" charset="0"/>
              </a:rPr>
              <a:t>，此时未执行</a:t>
            </a:r>
            <a:r>
              <a:rPr lang="en-US" altLang="zh-CN" sz="2000" b="1" dirty="0">
                <a:latin typeface="Times New Roman" pitchFamily="18" charset="0"/>
                <a:cs typeface="Times New Roman" pitchFamily="18" charset="0"/>
              </a:rPr>
              <a:t>a=D</a:t>
            </a:r>
            <a:r>
              <a:rPr lang="zh-CN" altLang="en-US" sz="2000" b="1" dirty="0">
                <a:latin typeface="Times New Roman" pitchFamily="18" charset="0"/>
                <a:cs typeface="Times New Roman" pitchFamily="18" charset="0"/>
              </a:rPr>
              <a:t>，即</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值未更新，因此</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a</a:t>
            </a:r>
            <a:r>
              <a:rPr lang="zh-CN" altLang="en-US" sz="2000" b="1" dirty="0">
                <a:latin typeface="Times New Roman" pitchFamily="18" charset="0"/>
                <a:cs typeface="Times New Roman" pitchFamily="18" charset="0"/>
              </a:rPr>
              <a:t>值</a:t>
            </a:r>
            <a:endParaRPr lang="zh-CN" altLang="en-US" sz="2000" dirty="0"/>
          </a:p>
        </p:txBody>
      </p:sp>
      <p:sp>
        <p:nvSpPr>
          <p:cNvPr id="15" name="圆角矩形标注 14"/>
          <p:cNvSpPr/>
          <p:nvPr/>
        </p:nvSpPr>
        <p:spPr>
          <a:xfrm>
            <a:off x="6228183" y="4365104"/>
            <a:ext cx="2232249" cy="1656184"/>
          </a:xfrm>
          <a:prstGeom prst="wedgeRoundRectCallout">
            <a:avLst>
              <a:gd name="adj1" fmla="val -20965"/>
              <a:gd name="adj2" fmla="val -78658"/>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dirty="0">
                <a:latin typeface="Times New Roman" pitchFamily="18" charset="0"/>
                <a:cs typeface="Times New Roman" pitchFamily="18" charset="0"/>
              </a:rPr>
              <a:t>Q=b</a:t>
            </a:r>
            <a:r>
              <a:rPr lang="zh-CN" altLang="en-US" sz="2000" b="1" dirty="0">
                <a:latin typeface="Times New Roman" pitchFamily="18" charset="0"/>
                <a:cs typeface="Times New Roman" pitchFamily="18" charset="0"/>
              </a:rPr>
              <a:t>，此时未执行</a:t>
            </a:r>
            <a:r>
              <a:rPr lang="en-US" altLang="zh-CN" sz="2000" b="1" dirty="0">
                <a:latin typeface="Times New Roman" pitchFamily="18" charset="0"/>
                <a:cs typeface="Times New Roman" pitchFamily="18" charset="0"/>
              </a:rPr>
              <a:t>b=a</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的值未更新，</a:t>
            </a:r>
            <a:r>
              <a:rPr lang="en-US" altLang="zh-CN" sz="2000" b="1" dirty="0">
                <a:latin typeface="Times New Roman" pitchFamily="18" charset="0"/>
                <a:cs typeface="Times New Roman" pitchFamily="18" charset="0"/>
              </a:rPr>
              <a:t>Q</a:t>
            </a:r>
            <a:r>
              <a:rPr lang="zh-CN" altLang="en-US" sz="2000" b="1" dirty="0">
                <a:latin typeface="Times New Roman" pitchFamily="18" charset="0"/>
                <a:cs typeface="Times New Roman" pitchFamily="18" charset="0"/>
              </a:rPr>
              <a:t>被更新的值是上一个时钟周期的</a:t>
            </a:r>
            <a:r>
              <a:rPr lang="en-US" altLang="zh-CN" sz="2000" b="1" dirty="0">
                <a:latin typeface="Times New Roman" pitchFamily="18" charset="0"/>
                <a:cs typeface="Times New Roman" pitchFamily="18" charset="0"/>
              </a:rPr>
              <a:t>b</a:t>
            </a:r>
            <a:r>
              <a:rPr lang="zh-CN" altLang="en-US" sz="2000" b="1" dirty="0">
                <a:latin typeface="Times New Roman" pitchFamily="18" charset="0"/>
                <a:cs typeface="Times New Roman" pitchFamily="18" charset="0"/>
              </a:rPr>
              <a:t>值</a:t>
            </a:r>
            <a:endParaRPr lang="zh-CN" altLang="en-US" sz="2000" dirty="0"/>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dirty="0"/>
          </a:p>
        </p:txBody>
      </p:sp>
    </p:spTree>
    <p:extLst>
      <p:ext uri="{BB962C8B-B14F-4D97-AF65-F5344CB8AC3E}">
        <p14:creationId xmlns:p14="http://schemas.microsoft.com/office/powerpoint/2010/main" val="226740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strVal val="#ppt_w*0.70"/>
                                          </p:val>
                                        </p:tav>
                                        <p:tav tm="100000">
                                          <p:val>
                                            <p:strVal val="#ppt_w"/>
                                          </p:val>
                                        </p:tav>
                                      </p:tavLst>
                                    </p:anim>
                                    <p:anim calcmode="lin" valueType="num">
                                      <p:cBhvr>
                                        <p:cTn id="18" dur="1000" fill="hold"/>
                                        <p:tgtEl>
                                          <p:spTgt spid="15"/>
                                        </p:tgtEl>
                                        <p:attrNameLst>
                                          <p:attrName>ppt_h</p:attrName>
                                        </p:attrNameLst>
                                      </p:cBhvr>
                                      <p:tavLst>
                                        <p:tav tm="0">
                                          <p:val>
                                            <p:strVal val="#ppt_h"/>
                                          </p:val>
                                        </p:tav>
                                        <p:tav tm="100000">
                                          <p:val>
                                            <p:strVal val="#ppt_h"/>
                                          </p:val>
                                        </p:tav>
                                      </p:tavLst>
                                    </p:anim>
                                    <p:animEffect transition="in" filter="fade">
                                      <p:cBhvr>
                                        <p:cTn id="19" dur="1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1000" fill="hold"/>
                                        <p:tgtEl>
                                          <p:spTgt spid="14"/>
                                        </p:tgtEl>
                                        <p:attrNameLst>
                                          <p:attrName>ppt_w</p:attrName>
                                        </p:attrNameLst>
                                      </p:cBhvr>
                                      <p:tavLst>
                                        <p:tav tm="0">
                                          <p:val>
                                            <p:strVal val="#ppt_w*0.70"/>
                                          </p:val>
                                        </p:tav>
                                        <p:tav tm="100000">
                                          <p:val>
                                            <p:strVal val="#ppt_w"/>
                                          </p:val>
                                        </p:tav>
                                      </p:tavLst>
                                    </p:anim>
                                    <p:anim calcmode="lin" valueType="num">
                                      <p:cBhvr>
                                        <p:cTn id="25" dur="1000" fill="hold"/>
                                        <p:tgtEl>
                                          <p:spTgt spid="14"/>
                                        </p:tgtEl>
                                        <p:attrNameLst>
                                          <p:attrName>ppt_h</p:attrName>
                                        </p:attrNameLst>
                                      </p:cBhvr>
                                      <p:tavLst>
                                        <p:tav tm="0">
                                          <p:val>
                                            <p:strVal val="#ppt_h"/>
                                          </p:val>
                                        </p:tav>
                                        <p:tav tm="100000">
                                          <p:val>
                                            <p:strVal val="#ppt_h"/>
                                          </p:val>
                                        </p:tav>
                                      </p:tavLst>
                                    </p:anim>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strVal val="#ppt_w*0.70"/>
                                          </p:val>
                                        </p:tav>
                                        <p:tav tm="100000">
                                          <p:val>
                                            <p:strVal val="#ppt_w"/>
                                          </p:val>
                                        </p:tav>
                                      </p:tavLst>
                                    </p:anim>
                                    <p:anim calcmode="lin" valueType="num">
                                      <p:cBhvr>
                                        <p:cTn id="32" dur="1000" fill="hold"/>
                                        <p:tgtEl>
                                          <p:spTgt spid="12"/>
                                        </p:tgtEl>
                                        <p:attrNameLst>
                                          <p:attrName>ppt_h</p:attrName>
                                        </p:attrNameLst>
                                      </p:cBhvr>
                                      <p:tavLst>
                                        <p:tav tm="0">
                                          <p:val>
                                            <p:strVal val="#ppt_h"/>
                                          </p:val>
                                        </p:tav>
                                        <p:tav tm="100000">
                                          <p:val>
                                            <p:strVal val="#ppt_h"/>
                                          </p:val>
                                        </p:tav>
                                      </p:tavLst>
                                    </p:anim>
                                    <p:animEffect transition="in" filter="fade">
                                      <p:cBhvr>
                                        <p:cTn id="3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15118" y="260648"/>
            <a:ext cx="720129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§8.1.6 </a:t>
            </a:r>
            <a:r>
              <a:rPr lang="zh-CN" altLang="en-US" sz="3000" b="1" dirty="0">
                <a:solidFill>
                  <a:srgbClr val="000000"/>
                </a:solidFill>
                <a:latin typeface="Times New Roman" pitchFamily="18" charset="0"/>
                <a:cs typeface="Times New Roman" pitchFamily="18" charset="0"/>
              </a:rPr>
              <a:t>不同的赋初值方式导致不同综合结果的示例</a:t>
            </a:r>
          </a:p>
        </p:txBody>
      </p:sp>
      <p:sp>
        <p:nvSpPr>
          <p:cNvPr id="11" name="Text Box 9"/>
          <p:cNvSpPr txBox="1">
            <a:spLocks noChangeArrowheads="1"/>
          </p:cNvSpPr>
          <p:nvPr/>
        </p:nvSpPr>
        <p:spPr bwMode="auto">
          <a:xfrm>
            <a:off x="1043608" y="112474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8-14</a:t>
            </a: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选</a:t>
            </a:r>
            <a:r>
              <a:rPr lang="en-US" altLang="zh-CN" sz="2400" b="1" dirty="0">
                <a:solidFill>
                  <a:srgbClr val="C0504D">
                    <a:lumMod val="75000"/>
                  </a:srgbClr>
                </a:solidFill>
                <a:latin typeface="Times New Roman" pitchFamily="18" charset="0"/>
                <a:cs typeface="Times New Roman" pitchFamily="18" charset="0"/>
              </a:rPr>
              <a:t>1</a:t>
            </a:r>
            <a:r>
              <a:rPr lang="zh-CN" altLang="en-US" sz="2400" b="1" dirty="0">
                <a:solidFill>
                  <a:srgbClr val="C0504D">
                    <a:lumMod val="75000"/>
                  </a:srgbClr>
                </a:solidFill>
                <a:latin typeface="Times New Roman" pitchFamily="18" charset="0"/>
                <a:cs typeface="Times New Roman" pitchFamily="18" charset="0"/>
              </a:rPr>
              <a:t>多路选择器</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628800"/>
            <a:ext cx="777736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(D, S,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input[3: 0] D;  input [1: 0] S;</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integer 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(D, S)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T=0;</a:t>
            </a:r>
          </a:p>
          <a:p>
            <a:pPr eaLnBrk="0" hangingPunct="0"/>
            <a:r>
              <a:rPr kumimoji="1" lang="en-US" altLang="zh-CN" sz="2000" b="1" dirty="0">
                <a:solidFill>
                  <a:srgbClr val="000000"/>
                </a:solidFill>
                <a:latin typeface="Times New Roman" pitchFamily="18" charset="0"/>
                <a:cs typeface="Times New Roman" pitchFamily="18" charset="0"/>
              </a:rPr>
              <a:t>	if (S[0]==1)  T=T+1;</a:t>
            </a:r>
          </a:p>
          <a:p>
            <a:pPr eaLnBrk="0" hangingPunct="0"/>
            <a:r>
              <a:rPr kumimoji="1" lang="en-US" altLang="zh-CN" sz="2000" b="1" dirty="0">
                <a:solidFill>
                  <a:srgbClr val="000000"/>
                </a:solidFill>
                <a:latin typeface="Times New Roman" pitchFamily="18" charset="0"/>
                <a:cs typeface="Times New Roman" pitchFamily="18" charset="0"/>
              </a:rPr>
              <a:t>	if (S[1]==1)  T=T+2;</a:t>
            </a:r>
          </a:p>
          <a:p>
            <a:pPr eaLnBrk="0" hangingPunct="0"/>
            <a:r>
              <a:rPr kumimoji="1" lang="en-US" altLang="zh-CN" sz="2000" b="1" dirty="0">
                <a:solidFill>
                  <a:srgbClr val="000000"/>
                </a:solidFill>
                <a:latin typeface="Times New Roman" pitchFamily="18" charset="0"/>
                <a:cs typeface="Times New Roman" pitchFamily="18" charset="0"/>
              </a:rPr>
              <a:t>	case (T)</a:t>
            </a:r>
          </a:p>
          <a:p>
            <a:pPr eaLnBrk="0" hangingPunct="0"/>
            <a:r>
              <a:rPr kumimoji="1" lang="en-US" altLang="zh-CN" sz="2000" b="1" dirty="0">
                <a:solidFill>
                  <a:srgbClr val="000000"/>
                </a:solidFill>
                <a:latin typeface="Times New Roman" pitchFamily="18" charset="0"/>
                <a:cs typeface="Times New Roman" pitchFamily="18" charset="0"/>
              </a:rPr>
              <a:t>	0 : DOUT=D[0];</a:t>
            </a:r>
          </a:p>
          <a:p>
            <a:pPr eaLnBrk="0" hangingPunct="0"/>
            <a:r>
              <a:rPr kumimoji="1" lang="en-US" altLang="zh-CN" sz="2000" b="1" dirty="0">
                <a:solidFill>
                  <a:srgbClr val="000000"/>
                </a:solidFill>
                <a:latin typeface="Times New Roman" pitchFamily="18" charset="0"/>
                <a:cs typeface="Times New Roman" pitchFamily="18" charset="0"/>
              </a:rPr>
              <a:t>	1 : DOUT=D[1];</a:t>
            </a:r>
          </a:p>
          <a:p>
            <a:pPr eaLnBrk="0" hangingPunct="0"/>
            <a:r>
              <a:rPr kumimoji="1" lang="en-US" altLang="zh-CN" sz="2000" b="1" dirty="0">
                <a:solidFill>
                  <a:srgbClr val="000000"/>
                </a:solidFill>
                <a:latin typeface="Times New Roman" pitchFamily="18" charset="0"/>
                <a:cs typeface="Times New Roman" pitchFamily="18" charset="0"/>
              </a:rPr>
              <a:t>	2 : DOUT=D[2];</a:t>
            </a:r>
          </a:p>
          <a:p>
            <a:pPr eaLnBrk="0" hangingPunct="0"/>
            <a:r>
              <a:rPr kumimoji="1" lang="en-US" altLang="zh-CN" sz="2000" b="1" dirty="0">
                <a:solidFill>
                  <a:srgbClr val="000000"/>
                </a:solidFill>
                <a:latin typeface="Times New Roman" pitchFamily="18" charset="0"/>
                <a:cs typeface="Times New Roman" pitchFamily="18" charset="0"/>
              </a:rPr>
              <a:t>	3 : DOUT=D[3];</a:t>
            </a:r>
          </a:p>
          <a:p>
            <a:pPr eaLnBrk="0" hangingPunct="0"/>
            <a:r>
              <a:rPr kumimoji="1" lang="en-US" altLang="zh-CN" sz="2000" b="1" dirty="0">
                <a:solidFill>
                  <a:srgbClr val="000000"/>
                </a:solidFill>
                <a:latin typeface="Times New Roman" pitchFamily="18" charset="0"/>
                <a:cs typeface="Times New Roman" pitchFamily="18" charset="0"/>
              </a:rPr>
              <a:t>	default : DOUT=D[0];</a:t>
            </a:r>
          </a:p>
          <a:p>
            <a:pPr eaLnBrk="0" hangingPunct="0"/>
            <a:r>
              <a:rPr kumimoji="1" lang="en-US" altLang="zh-CN" sz="2000" b="1" dirty="0" err="1">
                <a:solidFill>
                  <a:srgbClr val="000000"/>
                </a:solidFill>
                <a:latin typeface="Times New Roman" pitchFamily="18" charset="0"/>
                <a:cs typeface="Times New Roman" pitchFamily="18" charset="0"/>
              </a:rPr>
              <a:t>endcase</a:t>
            </a: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2" name="矩形 1"/>
          <p:cNvSpPr/>
          <p:nvPr/>
        </p:nvSpPr>
        <p:spPr>
          <a:xfrm>
            <a:off x="1835696" y="3241675"/>
            <a:ext cx="2664296" cy="895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5767" y="3670790"/>
            <a:ext cx="3886456" cy="2408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dirty="0"/>
          </a:p>
        </p:txBody>
      </p:sp>
    </p:spTree>
    <p:extLst>
      <p:ext uri="{BB962C8B-B14F-4D97-AF65-F5344CB8AC3E}">
        <p14:creationId xmlns:p14="http://schemas.microsoft.com/office/powerpoint/2010/main" val="234904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heel(1)">
                                      <p:cBhvr>
                                        <p:cTn id="14" dur="2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260537"/>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8.1</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过程中的两类赋值语句</a:t>
            </a:r>
            <a:endParaRPr lang="zh-CN" altLang="en-US" sz="3600" b="1" dirty="0">
              <a:solidFill>
                <a:srgbClr val="7030A0"/>
              </a:solidFill>
              <a:latin typeface="Times New Roman" pitchFamily="18" charset="0"/>
              <a:cs typeface="Times New Roman"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889169451"/>
              </p:ext>
            </p:extLst>
          </p:nvPr>
        </p:nvGraphicFramePr>
        <p:xfrm>
          <a:off x="1590675" y="1340768"/>
          <a:ext cx="7045325" cy="935037"/>
        </p:xfrm>
        <a:graphic>
          <a:graphicData uri="http://schemas.openxmlformats.org/presentationml/2006/ole">
            <mc:AlternateContent xmlns:mc="http://schemas.openxmlformats.org/markup-compatibility/2006">
              <mc:Choice xmlns:v="urn:schemas-microsoft-com:vml" Requires="v">
                <p:oleObj name="Equation" r:id="rId3" imgW="3632040" imgH="482400" progId="Equation.DSMT4">
                  <p:embed/>
                </p:oleObj>
              </mc:Choice>
              <mc:Fallback>
                <p:oleObj name="Equation" r:id="rId3" imgW="3632040" imgH="482400" progId="Equation.DSMT4">
                  <p:embed/>
                  <p:pic>
                    <p:nvPicPr>
                      <p:cNvPr id="3" name="对象 2"/>
                      <p:cNvPicPr/>
                      <p:nvPr/>
                    </p:nvPicPr>
                    <p:blipFill>
                      <a:blip r:embed="rId4"/>
                      <a:stretch>
                        <a:fillRect/>
                      </a:stretch>
                    </p:blipFill>
                    <p:spPr>
                      <a:xfrm>
                        <a:off x="1590675" y="1340768"/>
                        <a:ext cx="7045325" cy="935037"/>
                      </a:xfrm>
                      <a:prstGeom prst="rect">
                        <a:avLst/>
                      </a:prstGeom>
                    </p:spPr>
                  </p:pic>
                </p:oleObj>
              </mc:Fallback>
            </mc:AlternateContent>
          </a:graphicData>
        </a:graphic>
      </p:graphicFrame>
      <p:sp>
        <p:nvSpPr>
          <p:cNvPr id="10" name="Rectangle 2"/>
          <p:cNvSpPr>
            <a:spLocks noGrp="1" noChangeArrowheads="1"/>
          </p:cNvSpPr>
          <p:nvPr/>
        </p:nvSpPr>
        <p:spPr bwMode="auto">
          <a:xfrm>
            <a:off x="1174750" y="2647539"/>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§8.1.1 </a:t>
            </a:r>
            <a:r>
              <a:rPr lang="zh-CN" altLang="en-US" sz="3000" b="1" dirty="0">
                <a:solidFill>
                  <a:srgbClr val="000000"/>
                </a:solidFill>
                <a:latin typeface="Times New Roman" pitchFamily="18" charset="0"/>
                <a:cs typeface="Times New Roman" pitchFamily="18" charset="0"/>
              </a:rPr>
              <a:t>未指定延时的阻塞式赋值语句</a:t>
            </a:r>
          </a:p>
        </p:txBody>
      </p:sp>
      <p:sp>
        <p:nvSpPr>
          <p:cNvPr id="11" name="矩形 10"/>
          <p:cNvSpPr>
            <a:spLocks noChangeArrowheads="1"/>
          </p:cNvSpPr>
          <p:nvPr/>
        </p:nvSpPr>
        <p:spPr bwMode="auto">
          <a:xfrm>
            <a:off x="1187624" y="3371566"/>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0000FF"/>
                </a:solidFill>
                <a:latin typeface="Times New Roman" pitchFamily="18" charset="0"/>
                <a:cs typeface="Times New Roman" pitchFamily="18" charset="0"/>
              </a:rPr>
              <a:t>阻塞式赋值</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Bolcking</a:t>
            </a:r>
            <a:r>
              <a:rPr lang="en-US" altLang="zh-CN" sz="2200" b="1" dirty="0">
                <a:latin typeface="Times New Roman" pitchFamily="18" charset="0"/>
                <a:cs typeface="Times New Roman" pitchFamily="18" charset="0"/>
              </a:rPr>
              <a:t> Assignment</a:t>
            </a:r>
            <a:r>
              <a:rPr lang="zh-CN" altLang="en-US" sz="2200" b="1" dirty="0">
                <a:latin typeface="Times New Roman" pitchFamily="18" charset="0"/>
                <a:cs typeface="Times New Roman" pitchFamily="18" charset="0"/>
              </a:rPr>
              <a:t>）：只有在当前这条语句执行完后才会去执行下一条语句。而在执行这条语句过程中，赋值是立即发生的（假设没有指定延时）。</a:t>
            </a:r>
            <a:endParaRPr lang="en-US" altLang="zh-CN" sz="2200" b="1" dirty="0">
              <a:latin typeface="Times New Roman" pitchFamily="18" charset="0"/>
              <a:cs typeface="Times New Roman" pitchFamily="18" charset="0"/>
            </a:endParaRPr>
          </a:p>
        </p:txBody>
      </p:sp>
      <p:sp>
        <p:nvSpPr>
          <p:cNvPr id="12" name="Rectangle 3"/>
          <p:cNvSpPr>
            <a:spLocks noChangeArrowheads="1"/>
          </p:cNvSpPr>
          <p:nvPr/>
        </p:nvSpPr>
        <p:spPr bwMode="auto">
          <a:xfrm>
            <a:off x="1318766" y="4839543"/>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dirty="0"/>
          </a:p>
        </p:txBody>
      </p:sp>
    </p:spTree>
    <p:extLst>
      <p:ext uri="{BB962C8B-B14F-4D97-AF65-F5344CB8AC3E}">
        <p14:creationId xmlns:p14="http://schemas.microsoft.com/office/powerpoint/2010/main" val="385110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52951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8-13</a:t>
            </a: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选</a:t>
            </a:r>
            <a:r>
              <a:rPr lang="en-US" altLang="zh-CN" sz="2400" b="1" dirty="0">
                <a:solidFill>
                  <a:srgbClr val="C0504D">
                    <a:lumMod val="75000"/>
                  </a:srgbClr>
                </a:solidFill>
                <a:latin typeface="Times New Roman" pitchFamily="18" charset="0"/>
                <a:cs typeface="Times New Roman" pitchFamily="18" charset="0"/>
              </a:rPr>
              <a:t>1</a:t>
            </a:r>
            <a:r>
              <a:rPr lang="zh-CN" altLang="en-US" sz="2400" b="1" dirty="0">
                <a:solidFill>
                  <a:srgbClr val="C0504D">
                    <a:lumMod val="75000"/>
                  </a:srgbClr>
                </a:solidFill>
                <a:latin typeface="Times New Roman" pitchFamily="18" charset="0"/>
                <a:cs typeface="Times New Roman" pitchFamily="18" charset="0"/>
              </a:rPr>
              <a:t>多路选择器（错误的程序）</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220554"/>
            <a:ext cx="777736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MUX41a (D, S,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input[3: 0] D;  input [1: 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integer 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(D, S)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T  </a:t>
            </a:r>
            <a:r>
              <a:rPr kumimoji="1" lang="en-US" altLang="zh-CN" sz="2000" b="1" dirty="0">
                <a:solidFill>
                  <a:srgbClr val="FF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0;</a:t>
            </a:r>
          </a:p>
          <a:p>
            <a:pPr eaLnBrk="0" hangingPunct="0"/>
            <a:r>
              <a:rPr kumimoji="1" lang="en-US" altLang="zh-CN" sz="2000" b="1" dirty="0">
                <a:solidFill>
                  <a:srgbClr val="000000"/>
                </a:solidFill>
                <a:latin typeface="Times New Roman" pitchFamily="18" charset="0"/>
                <a:cs typeface="Times New Roman" pitchFamily="18" charset="0"/>
              </a:rPr>
              <a:t>	if (S[0]==1)  T</a:t>
            </a:r>
            <a:r>
              <a:rPr kumimoji="1" lang="en-US" altLang="zh-CN" sz="2000" b="1" dirty="0">
                <a:solidFill>
                  <a:srgbClr val="FF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T+1;</a:t>
            </a:r>
          </a:p>
          <a:p>
            <a:pPr eaLnBrk="0" hangingPunct="0"/>
            <a:r>
              <a:rPr kumimoji="1" lang="en-US" altLang="zh-CN" sz="2000" b="1" dirty="0">
                <a:solidFill>
                  <a:srgbClr val="000000"/>
                </a:solidFill>
                <a:latin typeface="Times New Roman" pitchFamily="18" charset="0"/>
                <a:cs typeface="Times New Roman" pitchFamily="18" charset="0"/>
              </a:rPr>
              <a:t>	if (S[1]==1)  T</a:t>
            </a:r>
            <a:r>
              <a:rPr kumimoji="1" lang="en-US" altLang="zh-CN" sz="2000" b="1" dirty="0">
                <a:solidFill>
                  <a:srgbClr val="FF0000"/>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T+2;</a:t>
            </a:r>
          </a:p>
          <a:p>
            <a:pPr eaLnBrk="0" hangingPunct="0"/>
            <a:r>
              <a:rPr kumimoji="1" lang="en-US" altLang="zh-CN" sz="2000" b="1" dirty="0">
                <a:solidFill>
                  <a:srgbClr val="000000"/>
                </a:solidFill>
                <a:latin typeface="Times New Roman" pitchFamily="18" charset="0"/>
                <a:cs typeface="Times New Roman" pitchFamily="18" charset="0"/>
              </a:rPr>
              <a:t>	case (T)</a:t>
            </a:r>
          </a:p>
          <a:p>
            <a:pPr eaLnBrk="0" hangingPunct="0"/>
            <a:r>
              <a:rPr kumimoji="1" lang="en-US" altLang="zh-CN" sz="2000" b="1" dirty="0">
                <a:solidFill>
                  <a:srgbClr val="000000"/>
                </a:solidFill>
                <a:latin typeface="Times New Roman" pitchFamily="18" charset="0"/>
                <a:cs typeface="Times New Roman" pitchFamily="18" charset="0"/>
              </a:rPr>
              <a:t>	0 : DOUT=D[0];</a:t>
            </a:r>
          </a:p>
          <a:p>
            <a:pPr eaLnBrk="0" hangingPunct="0"/>
            <a:r>
              <a:rPr kumimoji="1" lang="en-US" altLang="zh-CN" sz="2000" b="1" dirty="0">
                <a:solidFill>
                  <a:srgbClr val="000000"/>
                </a:solidFill>
                <a:latin typeface="Times New Roman" pitchFamily="18" charset="0"/>
                <a:cs typeface="Times New Roman" pitchFamily="18" charset="0"/>
              </a:rPr>
              <a:t>	1 : DOUT=D[1];</a:t>
            </a:r>
          </a:p>
          <a:p>
            <a:pPr eaLnBrk="0" hangingPunct="0"/>
            <a:r>
              <a:rPr kumimoji="1" lang="en-US" altLang="zh-CN" sz="2000" b="1" dirty="0">
                <a:solidFill>
                  <a:srgbClr val="000000"/>
                </a:solidFill>
                <a:latin typeface="Times New Roman" pitchFamily="18" charset="0"/>
                <a:cs typeface="Times New Roman" pitchFamily="18" charset="0"/>
              </a:rPr>
              <a:t>	2 : DOUT=D[2];</a:t>
            </a:r>
          </a:p>
          <a:p>
            <a:pPr eaLnBrk="0" hangingPunct="0"/>
            <a:r>
              <a:rPr kumimoji="1" lang="en-US" altLang="zh-CN" sz="2000" b="1" dirty="0">
                <a:solidFill>
                  <a:srgbClr val="000000"/>
                </a:solidFill>
                <a:latin typeface="Times New Roman" pitchFamily="18" charset="0"/>
                <a:cs typeface="Times New Roman" pitchFamily="18" charset="0"/>
              </a:rPr>
              <a:t>	3 : DOUT=D[3];</a:t>
            </a:r>
          </a:p>
          <a:p>
            <a:pPr eaLnBrk="0" hangingPunct="0"/>
            <a:r>
              <a:rPr kumimoji="1" lang="en-US" altLang="zh-CN" sz="2000" b="1" dirty="0">
                <a:solidFill>
                  <a:srgbClr val="000000"/>
                </a:solidFill>
                <a:latin typeface="Times New Roman" pitchFamily="18" charset="0"/>
                <a:cs typeface="Times New Roman" pitchFamily="18" charset="0"/>
              </a:rPr>
              <a:t>	default : DOUT=D[0];</a:t>
            </a:r>
          </a:p>
          <a:p>
            <a:pPr eaLnBrk="0" hangingPunct="0"/>
            <a:r>
              <a:rPr kumimoji="1" lang="en-US" altLang="zh-CN" sz="2000" b="1" dirty="0" err="1">
                <a:solidFill>
                  <a:srgbClr val="000000"/>
                </a:solidFill>
                <a:latin typeface="Times New Roman" pitchFamily="18" charset="0"/>
                <a:cs typeface="Times New Roman" pitchFamily="18" charset="0"/>
              </a:rPr>
              <a:t>endcase</a:t>
            </a: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770" y="2420888"/>
            <a:ext cx="4046620" cy="332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354000" y="4365104"/>
            <a:ext cx="288032"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6793134" y="3874417"/>
            <a:ext cx="947218" cy="490687"/>
          </a:xfrm>
          <a:prstGeom prst="wedgeRoundRectCallout">
            <a:avLst>
              <a:gd name="adj1" fmla="val -68603"/>
              <a:gd name="adj2" fmla="val 45687"/>
              <a:gd name="adj3" fmla="val 16667"/>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锁存器</a:t>
            </a:r>
          </a:p>
        </p:txBody>
      </p:sp>
      <p:sp>
        <p:nvSpPr>
          <p:cNvPr id="3" name="矩形 2"/>
          <p:cNvSpPr/>
          <p:nvPr/>
        </p:nvSpPr>
        <p:spPr>
          <a:xfrm>
            <a:off x="2195736" y="2771636"/>
            <a:ext cx="447558" cy="369332"/>
          </a:xfrm>
          <a:prstGeom prst="rect">
            <a:avLst/>
          </a:prstGeom>
        </p:spPr>
        <p:txBody>
          <a:bodyPr wrap="none">
            <a:spAutoFit/>
          </a:bodyPr>
          <a:lstStyle/>
          <a:p>
            <a:r>
              <a:rPr kumimoji="1" lang="en-US" altLang="zh-CN" b="1" dirty="0">
                <a:solidFill>
                  <a:srgbClr val="FF0000"/>
                </a:solidFill>
                <a:latin typeface="Times New Roman" pitchFamily="18" charset="0"/>
                <a:cs typeface="Times New Roman" pitchFamily="18" charset="0"/>
              </a:rPr>
              <a:t>&lt;=</a:t>
            </a:r>
            <a:endParaRPr lang="zh-CN" altLang="en-US" dirty="0"/>
          </a:p>
        </p:txBody>
      </p:sp>
      <p:sp>
        <p:nvSpPr>
          <p:cNvPr id="10" name="矩形 9"/>
          <p:cNvSpPr/>
          <p:nvPr/>
        </p:nvSpPr>
        <p:spPr>
          <a:xfrm>
            <a:off x="3548378" y="3068960"/>
            <a:ext cx="447558" cy="369332"/>
          </a:xfrm>
          <a:prstGeom prst="rect">
            <a:avLst/>
          </a:prstGeom>
        </p:spPr>
        <p:txBody>
          <a:bodyPr wrap="none">
            <a:spAutoFit/>
          </a:bodyPr>
          <a:lstStyle/>
          <a:p>
            <a:r>
              <a:rPr kumimoji="1" lang="en-US" altLang="zh-CN" b="1" dirty="0">
                <a:solidFill>
                  <a:srgbClr val="FF0000"/>
                </a:solidFill>
                <a:latin typeface="Times New Roman" pitchFamily="18" charset="0"/>
                <a:cs typeface="Times New Roman" pitchFamily="18" charset="0"/>
              </a:rPr>
              <a:t>&lt;=</a:t>
            </a:r>
            <a:endParaRPr lang="zh-CN" altLang="en-US" dirty="0"/>
          </a:p>
        </p:txBody>
      </p:sp>
      <p:sp>
        <p:nvSpPr>
          <p:cNvPr id="13" name="矩形 12"/>
          <p:cNvSpPr/>
          <p:nvPr/>
        </p:nvSpPr>
        <p:spPr>
          <a:xfrm>
            <a:off x="3563888" y="3359601"/>
            <a:ext cx="447558" cy="369332"/>
          </a:xfrm>
          <a:prstGeom prst="rect">
            <a:avLst/>
          </a:prstGeom>
        </p:spPr>
        <p:txBody>
          <a:bodyPr wrap="none">
            <a:spAutoFit/>
          </a:bodyPr>
          <a:lstStyle/>
          <a:p>
            <a:r>
              <a:rPr kumimoji="1" lang="en-US" altLang="zh-CN" b="1" dirty="0">
                <a:solidFill>
                  <a:srgbClr val="FF0000"/>
                </a:solidFill>
                <a:latin typeface="Times New Roman" pitchFamily="18" charset="0"/>
                <a:cs typeface="Times New Roman" pitchFamily="18" charset="0"/>
              </a:rPr>
              <a:t>&lt;=</a:t>
            </a:r>
            <a:endParaRPr lang="zh-CN" altLang="en-US" dirty="0"/>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dirty="0"/>
          </a:p>
        </p:txBody>
      </p:sp>
    </p:spTree>
    <p:extLst>
      <p:ext uri="{BB962C8B-B14F-4D97-AF65-F5344CB8AC3E}">
        <p14:creationId xmlns:p14="http://schemas.microsoft.com/office/powerpoint/2010/main" val="38174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fade">
                                      <p:cBhvr>
                                        <p:cTn id="18" dur="500"/>
                                        <p:tgtEl>
                                          <p:spTgt spid="2253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heel(1)">
                                      <p:cBhvr>
                                        <p:cTn id="23" dur="2000"/>
                                        <p:tgtEl>
                                          <p:spTgt spid="2"/>
                                        </p:tgtEl>
                                      </p:cBhvr>
                                    </p:animEffect>
                                  </p:childTnLst>
                                </p:cTn>
                              </p:par>
                            </p:childTnLst>
                          </p:cTn>
                        </p:par>
                        <p:par>
                          <p:cTn id="24" fill="hold">
                            <p:stCondLst>
                              <p:cond delay="2000"/>
                            </p:stCondLst>
                            <p:childTnLst>
                              <p:par>
                                <p:cTn id="25" presetID="55"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strVal val="#ppt_w*0.70"/>
                                          </p:val>
                                        </p:tav>
                                        <p:tav tm="100000">
                                          <p:val>
                                            <p:strVal val="#ppt_w"/>
                                          </p:val>
                                        </p:tav>
                                      </p:tavLst>
                                    </p:anim>
                                    <p:anim calcmode="lin" valueType="num">
                                      <p:cBhvr>
                                        <p:cTn id="28" dur="1000" fill="hold"/>
                                        <p:tgtEl>
                                          <p:spTgt spid="8"/>
                                        </p:tgtEl>
                                        <p:attrNameLst>
                                          <p:attrName>ppt_h</p:attrName>
                                        </p:attrNameLst>
                                      </p:cBhvr>
                                      <p:tavLst>
                                        <p:tav tm="0">
                                          <p:val>
                                            <p:strVal val="#ppt_h"/>
                                          </p:val>
                                        </p:tav>
                                        <p:tav tm="100000">
                                          <p:val>
                                            <p:strVal val="#ppt_h"/>
                                          </p:val>
                                        </p:tav>
                                      </p:tavLst>
                                    </p:anim>
                                    <p:animEffect transition="in" filter="fade">
                                      <p:cBhvr>
                                        <p:cTn id="2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 grpId="0"/>
      <p:bldP spid="10"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矩形 1"/>
          <p:cNvSpPr/>
          <p:nvPr/>
        </p:nvSpPr>
        <p:spPr>
          <a:xfrm>
            <a:off x="2790056" y="419496"/>
            <a:ext cx="4572000" cy="1200329"/>
          </a:xfrm>
          <a:prstGeom prst="rect">
            <a:avLst/>
          </a:prstGeom>
        </p:spPr>
        <p:txBody>
          <a:bodyPr>
            <a:spAutoFit/>
          </a:bodyPr>
          <a:lstStyle/>
          <a:p>
            <a:pPr eaLnBrk="0" hangingPunct="0"/>
            <a:r>
              <a:rPr kumimoji="1" lang="en-US" altLang="zh-CN" sz="2400" b="1" dirty="0">
                <a:latin typeface="Times New Roman" pitchFamily="18" charset="0"/>
                <a:cs typeface="Times New Roman" pitchFamily="18" charset="0"/>
              </a:rPr>
              <a:t>T&lt;=0;</a:t>
            </a:r>
          </a:p>
          <a:p>
            <a:pPr eaLnBrk="0" hangingPunct="0"/>
            <a:r>
              <a:rPr kumimoji="1" lang="en-US" altLang="zh-CN" sz="2400" b="1" dirty="0">
                <a:latin typeface="Times New Roman" pitchFamily="18" charset="0"/>
                <a:cs typeface="Times New Roman" pitchFamily="18" charset="0"/>
              </a:rPr>
              <a:t>if (S[0]==1)  T&lt;=T+1;</a:t>
            </a:r>
          </a:p>
          <a:p>
            <a:pPr eaLnBrk="0" hangingPunct="0"/>
            <a:r>
              <a:rPr kumimoji="1" lang="en-US" altLang="zh-CN" sz="2400" b="1" dirty="0">
                <a:latin typeface="Times New Roman" pitchFamily="18" charset="0"/>
                <a:cs typeface="Times New Roman" pitchFamily="18" charset="0"/>
              </a:rPr>
              <a:t>if (S[1]==1)  T&lt;=T+2</a:t>
            </a:r>
            <a:r>
              <a:rPr kumimoji="1" lang="zh-CN" altLang="en-US" sz="2400" b="1" dirty="0">
                <a:latin typeface="Times New Roman" pitchFamily="18" charset="0"/>
                <a:cs typeface="Times New Roman" pitchFamily="18" charset="0"/>
              </a:rPr>
              <a:t>；</a:t>
            </a:r>
            <a:endParaRPr kumimoji="1" lang="en-US" altLang="zh-CN" sz="2400" b="1" dirty="0">
              <a:latin typeface="Times New Roman" pitchFamily="18" charset="0"/>
              <a:cs typeface="Times New Roman" pitchFamily="18" charset="0"/>
            </a:endParaRPr>
          </a:p>
        </p:txBody>
      </p:sp>
      <p:sp>
        <p:nvSpPr>
          <p:cNvPr id="10" name="矩形 9"/>
          <p:cNvSpPr>
            <a:spLocks noChangeArrowheads="1"/>
          </p:cNvSpPr>
          <p:nvPr/>
        </p:nvSpPr>
        <p:spPr bwMode="auto">
          <a:xfrm>
            <a:off x="1331640" y="1700808"/>
            <a:ext cx="7488832"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只有最后的</a:t>
            </a:r>
            <a:r>
              <a:rPr lang="en-US" altLang="zh-CN" sz="2200" b="1" dirty="0">
                <a:latin typeface="Times New Roman" pitchFamily="18" charset="0"/>
                <a:cs typeface="Times New Roman" pitchFamily="18" charset="0"/>
              </a:rPr>
              <a:t>T&lt;=T+2</a:t>
            </a:r>
            <a:r>
              <a:rPr lang="zh-CN" altLang="en-US" sz="2200" b="1" dirty="0">
                <a:latin typeface="Times New Roman" pitchFamily="18" charset="0"/>
                <a:cs typeface="Times New Roman" pitchFamily="18" charset="0"/>
              </a:rPr>
              <a:t>语句中的</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的值能得到更新。始终未能通过最初的语句</a:t>
            </a:r>
            <a:r>
              <a:rPr lang="en-US" altLang="zh-CN" sz="2200" b="1" dirty="0">
                <a:latin typeface="Times New Roman" pitchFamily="18" charset="0"/>
                <a:cs typeface="Times New Roman" pitchFamily="18" charset="0"/>
              </a:rPr>
              <a:t>T&lt;=0</a:t>
            </a:r>
            <a:r>
              <a:rPr lang="zh-CN" altLang="en-US" sz="2200" b="1" dirty="0">
                <a:latin typeface="Times New Roman" pitchFamily="18" charset="0"/>
                <a:cs typeface="Times New Roman" pitchFamily="18" charset="0"/>
              </a:rPr>
              <a:t>使</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获得初值，使得</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的最后一条赋值语句</a:t>
            </a:r>
            <a:r>
              <a:rPr lang="en-US" altLang="zh-CN" sz="2200" b="1" dirty="0">
                <a:latin typeface="Times New Roman" pitchFamily="18" charset="0"/>
                <a:cs typeface="Times New Roman" pitchFamily="18" charset="0"/>
              </a:rPr>
              <a:t>T&lt;=T+2</a:t>
            </a:r>
            <a:r>
              <a:rPr lang="zh-CN" altLang="en-US" sz="2200" b="1" dirty="0">
                <a:latin typeface="Times New Roman" pitchFamily="18" charset="0"/>
                <a:cs typeface="Times New Roman" pitchFamily="18" charset="0"/>
              </a:rPr>
              <a:t>在执行中未能得到任何确定的值，即</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始终是个未知值。因此在后面的</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语句中，无法通过判断</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的值来确定选通输入，即对</a:t>
            </a:r>
            <a:r>
              <a:rPr lang="en-US" altLang="zh-CN" sz="2200" b="1" dirty="0">
                <a:latin typeface="Times New Roman" pitchFamily="18" charset="0"/>
                <a:cs typeface="Times New Roman" pitchFamily="18" charset="0"/>
              </a:rPr>
              <a:t>DOUT</a:t>
            </a:r>
            <a:r>
              <a:rPr lang="zh-CN" altLang="en-US" sz="2200" b="1" dirty="0">
                <a:latin typeface="Times New Roman" pitchFamily="18" charset="0"/>
                <a:cs typeface="Times New Roman" pitchFamily="18" charset="0"/>
              </a:rPr>
              <a:t>的赋值。</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由于只执行最后一句 </a:t>
            </a:r>
            <a:r>
              <a:rPr lang="en-US" altLang="zh-CN" sz="2200" b="1" dirty="0">
                <a:latin typeface="Times New Roman" pitchFamily="18" charset="0"/>
                <a:cs typeface="Times New Roman" pitchFamily="18" charset="0"/>
              </a:rPr>
              <a:t>if (S[1]==1)  T&lt;=T+2</a:t>
            </a:r>
            <a:r>
              <a:rPr lang="zh-CN" altLang="en-US" sz="2200" b="1" dirty="0">
                <a:latin typeface="Times New Roman" pitchFamily="18" charset="0"/>
                <a:cs typeface="Times New Roman" pitchFamily="18" charset="0"/>
              </a:rPr>
              <a:t>，这是一条非完整性的条件语句，因此会被综合成一个锁存器，锁存器的控制信号是</a:t>
            </a:r>
            <a:r>
              <a:rPr lang="en-US" altLang="zh-CN" sz="2200" b="1" dirty="0">
                <a:latin typeface="Times New Roman" pitchFamily="18" charset="0"/>
                <a:cs typeface="Times New Roman" pitchFamily="18" charset="0"/>
              </a:rPr>
              <a:t>S[1]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T+2</a:t>
            </a:r>
            <a:r>
              <a:rPr lang="zh-CN" altLang="en-US" sz="2200" b="1" dirty="0">
                <a:latin typeface="Times New Roman" pitchFamily="18" charset="0"/>
                <a:cs typeface="Times New Roman" pitchFamily="18" charset="0"/>
              </a:rPr>
              <a:t>从锁存器的</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端输入，输出端有反馈信息进入</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端。</a:t>
            </a:r>
          </a:p>
        </p:txBody>
      </p:sp>
      <p:sp>
        <p:nvSpPr>
          <p:cNvPr id="11" name="Rectangle 3"/>
          <p:cNvSpPr>
            <a:spLocks noChangeArrowheads="1"/>
          </p:cNvSpPr>
          <p:nvPr/>
        </p:nvSpPr>
        <p:spPr bwMode="auto">
          <a:xfrm>
            <a:off x="1259632" y="404664"/>
            <a:ext cx="6552728" cy="496546"/>
          </a:xfrm>
          <a:prstGeom prst="rect">
            <a:avLst/>
          </a:prstGeom>
          <a:noFill/>
          <a:ln>
            <a:noFill/>
          </a:ln>
          <a:effectLst/>
        </p:spPr>
        <p:txBody>
          <a:bodyPr wrap="square" anchor="ctr">
            <a:spAutoFit/>
          </a:bodyPr>
          <a:lstStyle/>
          <a:p>
            <a:pPr>
              <a:lnSpc>
                <a:spcPct val="110000"/>
              </a:lnSpc>
              <a:spcAft>
                <a:spcPts val="600"/>
              </a:spcAft>
            </a:pPr>
            <a:r>
              <a:rPr lang="zh-CN" altLang="en-US" sz="2600" b="1" dirty="0">
                <a:solidFill>
                  <a:srgbClr val="0070C0"/>
                </a:solidFill>
                <a:latin typeface="Times New Roman" panose="02020603050405020304" pitchFamily="18" charset="0"/>
                <a:cs typeface="Times New Roman" panose="02020603050405020304" pitchFamily="18" charset="0"/>
              </a:rPr>
              <a:t>例</a:t>
            </a:r>
            <a:r>
              <a:rPr lang="en-US" altLang="zh-CN" sz="2600" b="1" dirty="0">
                <a:solidFill>
                  <a:srgbClr val="0070C0"/>
                </a:solidFill>
                <a:latin typeface="Times New Roman" panose="02020603050405020304" pitchFamily="18" charset="0"/>
                <a:cs typeface="Times New Roman" panose="02020603050405020304" pitchFamily="18" charset="0"/>
              </a:rPr>
              <a:t>8-13</a:t>
            </a:r>
            <a:endParaRPr lang="zh-CN" altLang="en-US" sz="2600" b="1" dirty="0">
              <a:solidFill>
                <a:srgbClr val="0070C0"/>
              </a:solidFill>
              <a:latin typeface="Times New Roman" panose="02020603050405020304" pitchFamily="18" charset="0"/>
              <a:cs typeface="Times New Roman" panose="02020603050405020304" pitchFamily="18" charset="0"/>
            </a:endParaRPr>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0611"/>
          <a:stretch/>
        </p:blipFill>
        <p:spPr bwMode="auto">
          <a:xfrm>
            <a:off x="1369706" y="5229200"/>
            <a:ext cx="7450766" cy="126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dirty="0"/>
          </a:p>
        </p:txBody>
      </p:sp>
    </p:spTree>
    <p:extLst>
      <p:ext uri="{BB962C8B-B14F-4D97-AF65-F5344CB8AC3E}">
        <p14:creationId xmlns:p14="http://schemas.microsoft.com/office/powerpoint/2010/main" val="40891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2" name="矩形 1"/>
          <p:cNvSpPr/>
          <p:nvPr/>
        </p:nvSpPr>
        <p:spPr>
          <a:xfrm>
            <a:off x="2790056" y="131464"/>
            <a:ext cx="4572000" cy="1200329"/>
          </a:xfrm>
          <a:prstGeom prst="rect">
            <a:avLst/>
          </a:prstGeom>
        </p:spPr>
        <p:txBody>
          <a:bodyPr>
            <a:spAutoFit/>
          </a:bodyPr>
          <a:lstStyle/>
          <a:p>
            <a:pPr eaLnBrk="0" hangingPunct="0"/>
            <a:r>
              <a:rPr kumimoji="1" lang="en-US" altLang="zh-CN" sz="2400" b="1" dirty="0">
                <a:latin typeface="Times New Roman" pitchFamily="18" charset="0"/>
                <a:cs typeface="Times New Roman" pitchFamily="18" charset="0"/>
              </a:rPr>
              <a:t>T=0;</a:t>
            </a:r>
          </a:p>
          <a:p>
            <a:pPr eaLnBrk="0" hangingPunct="0"/>
            <a:r>
              <a:rPr kumimoji="1" lang="en-US" altLang="zh-CN" sz="2400" b="1" dirty="0">
                <a:latin typeface="Times New Roman" pitchFamily="18" charset="0"/>
                <a:cs typeface="Times New Roman" pitchFamily="18" charset="0"/>
              </a:rPr>
              <a:t>if (S[0]==1)  T=T+1;</a:t>
            </a:r>
          </a:p>
          <a:p>
            <a:pPr eaLnBrk="0" hangingPunct="0"/>
            <a:r>
              <a:rPr kumimoji="1" lang="en-US" altLang="zh-CN" sz="2400" b="1" dirty="0">
                <a:latin typeface="Times New Roman" pitchFamily="18" charset="0"/>
                <a:cs typeface="Times New Roman" pitchFamily="18" charset="0"/>
              </a:rPr>
              <a:t>if (S[1]==1)  T=T+2</a:t>
            </a:r>
            <a:r>
              <a:rPr kumimoji="1" lang="zh-CN" altLang="en-US" sz="2400" b="1" dirty="0">
                <a:latin typeface="Times New Roman" pitchFamily="18" charset="0"/>
                <a:cs typeface="Times New Roman" pitchFamily="18" charset="0"/>
              </a:rPr>
              <a:t>；</a:t>
            </a:r>
            <a:endParaRPr kumimoji="1" lang="en-US" altLang="zh-CN" sz="2400" b="1" dirty="0">
              <a:latin typeface="Times New Roman" pitchFamily="18" charset="0"/>
              <a:cs typeface="Times New Roman" pitchFamily="18" charset="0"/>
            </a:endParaRPr>
          </a:p>
        </p:txBody>
      </p:sp>
      <p:sp>
        <p:nvSpPr>
          <p:cNvPr id="10" name="矩形 9"/>
          <p:cNvSpPr>
            <a:spLocks noChangeArrowheads="1"/>
          </p:cNvSpPr>
          <p:nvPr/>
        </p:nvSpPr>
        <p:spPr bwMode="auto">
          <a:xfrm>
            <a:off x="1331640" y="1412776"/>
            <a:ext cx="7488832"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程序首先执行了</a:t>
            </a:r>
            <a:r>
              <a:rPr lang="en-US" altLang="zh-CN" sz="2200" b="1" dirty="0">
                <a:latin typeface="Times New Roman" pitchFamily="18" charset="0"/>
                <a:cs typeface="Times New Roman" pitchFamily="18" charset="0"/>
              </a:rPr>
              <a:t>T=0</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立即被更新，然后执行两个</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语句，由于有确定的</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初值，执行</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语句时，</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能够得到确定的赋值：</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S=11</a:t>
            </a:r>
            <a:r>
              <a:rPr lang="zh-CN" altLang="en-US" sz="2200" b="1" dirty="0">
                <a:latin typeface="Times New Roman" pitchFamily="18" charset="0"/>
                <a:cs typeface="Times New Roman" pitchFamily="18" charset="0"/>
              </a:rPr>
              <a:t>时，顺序执行完两条</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语句，依次得到</a:t>
            </a:r>
            <a:r>
              <a:rPr lang="en-US" altLang="zh-CN" sz="2200" b="1" dirty="0">
                <a:latin typeface="Times New Roman" pitchFamily="18" charset="0"/>
                <a:cs typeface="Times New Roman" pitchFamily="18" charset="0"/>
              </a:rPr>
              <a:t>T=T+1=0+1=1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T=T+2=1+2=3</a:t>
            </a:r>
          </a:p>
          <a:p>
            <a:pPr marL="0" indent="0" eaLnBrk="1" hangingPunct="1">
              <a:lnSpc>
                <a:spcPct val="110000"/>
              </a:lnSpc>
              <a:spcBef>
                <a:spcPts val="0"/>
              </a:spcBef>
              <a:spcAft>
                <a:spcPts val="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S=10</a:t>
            </a:r>
            <a:r>
              <a:rPr lang="zh-CN" altLang="en-US" sz="2200" b="1" dirty="0">
                <a:latin typeface="Times New Roman" pitchFamily="18" charset="0"/>
                <a:cs typeface="Times New Roman" pitchFamily="18" charset="0"/>
              </a:rPr>
              <a:t>时，只执行第二条</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语句，得到</a:t>
            </a:r>
            <a:r>
              <a:rPr lang="en-US" altLang="zh-CN" sz="2200" b="1" dirty="0">
                <a:latin typeface="Times New Roman" pitchFamily="18" charset="0"/>
                <a:cs typeface="Times New Roman" pitchFamily="18" charset="0"/>
              </a:rPr>
              <a:t>T=T+2=0+2=2</a:t>
            </a:r>
          </a:p>
          <a:p>
            <a:pPr marL="0" indent="0" eaLnBrk="1" hangingPunct="1">
              <a:lnSpc>
                <a:spcPct val="110000"/>
              </a:lnSpc>
              <a:spcBef>
                <a:spcPts val="0"/>
              </a:spcBef>
              <a:spcAft>
                <a:spcPts val="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S=01</a:t>
            </a:r>
            <a:r>
              <a:rPr lang="zh-CN" altLang="en-US" sz="2200" b="1" dirty="0">
                <a:latin typeface="Times New Roman" pitchFamily="18" charset="0"/>
                <a:cs typeface="Times New Roman" pitchFamily="18" charset="0"/>
              </a:rPr>
              <a:t>时，只执行第一条</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语句，得到</a:t>
            </a:r>
            <a:r>
              <a:rPr lang="en-US" altLang="zh-CN" sz="2200" b="1" dirty="0">
                <a:latin typeface="Times New Roman" pitchFamily="18" charset="0"/>
                <a:cs typeface="Times New Roman" pitchFamily="18" charset="0"/>
              </a:rPr>
              <a:t>T=T+1=0+1=1</a:t>
            </a: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S=00</a:t>
            </a:r>
            <a:r>
              <a:rPr lang="zh-CN" altLang="en-US" sz="2200" b="1" dirty="0">
                <a:latin typeface="Times New Roman" pitchFamily="18" charset="0"/>
                <a:cs typeface="Times New Roman" pitchFamily="18" charset="0"/>
              </a:rPr>
              <a:t>时，两个</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语句的条件都不满足，只执行</a:t>
            </a:r>
            <a:r>
              <a:rPr lang="en-US" altLang="zh-CN" sz="2200" b="1" dirty="0">
                <a:latin typeface="Times New Roman" pitchFamily="18" charset="0"/>
                <a:cs typeface="Times New Roman" pitchFamily="18" charset="0"/>
              </a:rPr>
              <a:t>T=0</a:t>
            </a: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两个</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语句从表面上看是不完整条件语句，但</a:t>
            </a:r>
            <a:r>
              <a:rPr lang="en-US" altLang="zh-CN" sz="2200" b="1" dirty="0">
                <a:latin typeface="Times New Roman" pitchFamily="18" charset="0"/>
                <a:cs typeface="Times New Roman" pitchFamily="18" charset="0"/>
              </a:rPr>
              <a:t>S</a:t>
            </a:r>
            <a:r>
              <a:rPr lang="zh-CN" altLang="en-US" sz="2200" b="1" dirty="0">
                <a:latin typeface="Times New Roman" pitchFamily="18" charset="0"/>
                <a:cs typeface="Times New Roman" pitchFamily="18" charset="0"/>
              </a:rPr>
              <a:t>所有可能的选择下，</a:t>
            </a:r>
            <a:r>
              <a:rPr lang="en-US" altLang="zh-CN" sz="2200" b="1" dirty="0">
                <a:latin typeface="Times New Roman" pitchFamily="18" charset="0"/>
                <a:cs typeface="Times New Roman" pitchFamily="18" charset="0"/>
              </a:rPr>
              <a:t>T</a:t>
            </a:r>
            <a:r>
              <a:rPr lang="zh-CN" altLang="en-US" sz="2200" b="1" dirty="0">
                <a:latin typeface="Times New Roman" pitchFamily="18" charset="0"/>
                <a:cs typeface="Times New Roman" pitchFamily="18" charset="0"/>
              </a:rPr>
              <a:t>都有了明确的数据</a:t>
            </a:r>
            <a:r>
              <a:rPr lang="en-US" altLang="zh-CN" sz="2200" b="1" dirty="0">
                <a:latin typeface="Times New Roman" pitchFamily="18" charset="0"/>
                <a:cs typeface="Times New Roman" pitchFamily="18" charset="0"/>
              </a:rPr>
              <a:t>(0,1,2,3)</a:t>
            </a:r>
            <a:r>
              <a:rPr lang="zh-CN" altLang="en-US" sz="2200" b="1" dirty="0">
                <a:latin typeface="Times New Roman" pitchFamily="18" charset="0"/>
                <a:cs typeface="Times New Roman" pitchFamily="18" charset="0"/>
              </a:rPr>
              <a:t>，满足了</a:t>
            </a:r>
            <a:r>
              <a:rPr lang="en-US" altLang="zh-CN" sz="2200" b="1" dirty="0">
                <a:latin typeface="Times New Roman" pitchFamily="18" charset="0"/>
                <a:cs typeface="Times New Roman" pitchFamily="18" charset="0"/>
              </a:rPr>
              <a:t>case</a:t>
            </a:r>
            <a:r>
              <a:rPr lang="zh-CN" altLang="en-US" sz="2200" b="1" dirty="0">
                <a:latin typeface="Times New Roman" pitchFamily="18" charset="0"/>
                <a:cs typeface="Times New Roman" pitchFamily="18" charset="0"/>
              </a:rPr>
              <a:t>语句条件项的所有选择数据，这两个</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语句是条件指示完整的</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a:t>
            </a:r>
          </a:p>
        </p:txBody>
      </p:sp>
      <p:sp>
        <p:nvSpPr>
          <p:cNvPr id="11" name="Rectangle 3"/>
          <p:cNvSpPr>
            <a:spLocks noChangeArrowheads="1"/>
          </p:cNvSpPr>
          <p:nvPr/>
        </p:nvSpPr>
        <p:spPr bwMode="auto">
          <a:xfrm>
            <a:off x="1259632" y="116632"/>
            <a:ext cx="6552728" cy="496546"/>
          </a:xfrm>
          <a:prstGeom prst="rect">
            <a:avLst/>
          </a:prstGeom>
          <a:noFill/>
          <a:ln>
            <a:noFill/>
          </a:ln>
          <a:effectLst/>
        </p:spPr>
        <p:txBody>
          <a:bodyPr wrap="square" anchor="ctr">
            <a:spAutoFit/>
          </a:bodyPr>
          <a:lstStyle/>
          <a:p>
            <a:pPr>
              <a:lnSpc>
                <a:spcPct val="110000"/>
              </a:lnSpc>
              <a:spcAft>
                <a:spcPts val="600"/>
              </a:spcAft>
            </a:pPr>
            <a:r>
              <a:rPr lang="zh-CN" altLang="en-US" sz="2600" b="1" dirty="0">
                <a:solidFill>
                  <a:srgbClr val="0070C0"/>
                </a:solidFill>
                <a:latin typeface="Times New Roman" panose="02020603050405020304" pitchFamily="18" charset="0"/>
                <a:cs typeface="Times New Roman" panose="02020603050405020304" pitchFamily="18" charset="0"/>
              </a:rPr>
              <a:t>例</a:t>
            </a:r>
            <a:r>
              <a:rPr lang="en-US" altLang="zh-CN" sz="2600" b="1" dirty="0">
                <a:solidFill>
                  <a:srgbClr val="0070C0"/>
                </a:solidFill>
                <a:latin typeface="Times New Roman" panose="02020603050405020304" pitchFamily="18" charset="0"/>
                <a:cs typeface="Times New Roman" panose="02020603050405020304" pitchFamily="18" charset="0"/>
              </a:rPr>
              <a:t>8-14</a:t>
            </a:r>
            <a:endParaRPr lang="zh-CN" altLang="en-US" sz="2600" b="1" dirty="0">
              <a:solidFill>
                <a:srgbClr val="0070C0"/>
              </a:solidFill>
              <a:latin typeface="Times New Roman" panose="02020603050405020304" pitchFamily="18" charset="0"/>
              <a:cs typeface="Times New Roman" panose="02020603050405020304" pitchFamily="18" charset="0"/>
            </a:endParaRPr>
          </a:p>
        </p:txBody>
      </p:sp>
      <p:pic>
        <p:nvPicPr>
          <p:cNvPr id="1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3188"/>
          <a:stretch/>
        </p:blipFill>
        <p:spPr bwMode="auto">
          <a:xfrm>
            <a:off x="1835696" y="5352432"/>
            <a:ext cx="6343650" cy="1294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dirty="0"/>
          </a:p>
        </p:txBody>
      </p:sp>
    </p:spTree>
    <p:extLst>
      <p:ext uri="{BB962C8B-B14F-4D97-AF65-F5344CB8AC3E}">
        <p14:creationId xmlns:p14="http://schemas.microsoft.com/office/powerpoint/2010/main" val="383469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dissolv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dissolv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116632"/>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8.2</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过程语句归纳</a:t>
            </a:r>
            <a:endParaRPr lang="zh-CN" altLang="en-US" sz="3600" b="1" dirty="0">
              <a:solidFill>
                <a:srgbClr val="7030A0"/>
              </a:solidFill>
              <a:latin typeface="Times New Roman" pitchFamily="18" charset="0"/>
              <a:cs typeface="Times New Roman" pitchFamily="18" charset="0"/>
            </a:endParaRPr>
          </a:p>
        </p:txBody>
      </p:sp>
      <p:sp>
        <p:nvSpPr>
          <p:cNvPr id="10" name="Rectangle 2"/>
          <p:cNvSpPr>
            <a:spLocks noGrp="1" noChangeArrowheads="1"/>
          </p:cNvSpPr>
          <p:nvPr/>
        </p:nvSpPr>
        <p:spPr bwMode="auto">
          <a:xfrm>
            <a:off x="1174750" y="113548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§8.2.1 </a:t>
            </a:r>
            <a:r>
              <a:rPr lang="zh-CN" altLang="en-US" sz="3000" b="1" dirty="0">
                <a:solidFill>
                  <a:srgbClr val="000000"/>
                </a:solidFill>
                <a:latin typeface="Times New Roman" pitchFamily="18" charset="0"/>
                <a:cs typeface="Times New Roman" pitchFamily="18" charset="0"/>
              </a:rPr>
              <a:t>过程语句应用总结</a:t>
            </a:r>
          </a:p>
        </p:txBody>
      </p:sp>
      <p:sp>
        <p:nvSpPr>
          <p:cNvPr id="11" name="矩形 10"/>
          <p:cNvSpPr>
            <a:spLocks noChangeArrowheads="1"/>
          </p:cNvSpPr>
          <p:nvPr/>
        </p:nvSpPr>
        <p:spPr bwMode="auto">
          <a:xfrm>
            <a:off x="1187624" y="1772927"/>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0000FF"/>
                </a:solidFill>
                <a:latin typeface="Times New Roman" pitchFamily="18" charset="0"/>
                <a:cs typeface="Times New Roman" pitchFamily="18" charset="0"/>
              </a:rPr>
              <a:t>过程语句</a:t>
            </a:r>
            <a:r>
              <a:rPr lang="en-US" altLang="zh-CN" sz="2200" b="1" dirty="0">
                <a:solidFill>
                  <a:srgbClr val="0000FF"/>
                </a:solidFill>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的执行依赖于敏感信号的变化，当某一敏感信号发生跳变时（</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跳变到</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跳变到</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），启动此过程语句，由</a:t>
            </a:r>
            <a:r>
              <a:rPr lang="en-US" altLang="zh-CN" sz="2200" b="1" dirty="0">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引导的块中的所有顺序语句被执行一遍，然后返回过程起始端，再次进入等待状态，直到下一次敏感信号表中某个或某些信号发生变化，才再次启动过程。</a:t>
            </a:r>
            <a:endParaRPr lang="en-US" altLang="zh-CN" sz="2200" b="1" dirty="0">
              <a:latin typeface="Times New Roman" pitchFamily="18" charset="0"/>
              <a:cs typeface="Times New Roman" pitchFamily="18" charset="0"/>
            </a:endParaRPr>
          </a:p>
        </p:txBody>
      </p:sp>
      <p:sp>
        <p:nvSpPr>
          <p:cNvPr id="8" name="矩形 7"/>
          <p:cNvSpPr>
            <a:spLocks noChangeArrowheads="1"/>
          </p:cNvSpPr>
          <p:nvPr/>
        </p:nvSpPr>
        <p:spPr bwMode="auto">
          <a:xfrm>
            <a:off x="1187624" y="3850994"/>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200" b="1" dirty="0">
                <a:solidFill>
                  <a:srgbClr val="0000FF"/>
                </a:solidFill>
                <a:latin typeface="Times New Roman" pitchFamily="18" charset="0"/>
                <a:cs typeface="Times New Roman" pitchFamily="18" charset="0"/>
              </a:rPr>
              <a:t>always</a:t>
            </a:r>
            <a:r>
              <a:rPr lang="zh-CN" altLang="en-US" sz="2200" b="1" dirty="0">
                <a:solidFill>
                  <a:srgbClr val="0000FF"/>
                </a:solidFill>
                <a:latin typeface="Times New Roman" pitchFamily="18" charset="0"/>
                <a:cs typeface="Times New Roman" pitchFamily="18" charset="0"/>
              </a:rPr>
              <a:t>过程与</a:t>
            </a:r>
            <a:r>
              <a:rPr lang="en-US" altLang="zh-CN" sz="2200" b="1" dirty="0">
                <a:solidFill>
                  <a:srgbClr val="0000FF"/>
                </a:solidFill>
                <a:latin typeface="Times New Roman" pitchFamily="18" charset="0"/>
                <a:cs typeface="Times New Roman" pitchFamily="18" charset="0"/>
              </a:rPr>
              <a:t>always</a:t>
            </a:r>
            <a:r>
              <a:rPr lang="zh-CN" altLang="en-US" sz="2200" b="1" dirty="0">
                <a:solidFill>
                  <a:srgbClr val="0000FF"/>
                </a:solidFill>
                <a:latin typeface="Times New Roman" pitchFamily="18" charset="0"/>
                <a:cs typeface="Times New Roman" pitchFamily="18" charset="0"/>
              </a:rPr>
              <a:t>过程之间是</a:t>
            </a:r>
            <a:r>
              <a:rPr lang="zh-CN" altLang="en-US" sz="2200" b="1" dirty="0">
                <a:solidFill>
                  <a:srgbClr val="FF0000"/>
                </a:solidFill>
                <a:latin typeface="Times New Roman" pitchFamily="18" charset="0"/>
                <a:cs typeface="Times New Roman" pitchFamily="18" charset="0"/>
              </a:rPr>
              <a:t>并行</a:t>
            </a:r>
            <a:r>
              <a:rPr lang="zh-CN" altLang="en-US" sz="2200" b="1" dirty="0">
                <a:solidFill>
                  <a:srgbClr val="0000FF"/>
                </a:solidFill>
                <a:latin typeface="Times New Roman" pitchFamily="18" charset="0"/>
                <a:cs typeface="Times New Roman" pitchFamily="18" charset="0"/>
              </a:rPr>
              <a:t>的，</a:t>
            </a:r>
            <a:r>
              <a:rPr lang="en-US" altLang="zh-CN" sz="2200" b="1" dirty="0">
                <a:solidFill>
                  <a:srgbClr val="0000FF"/>
                </a:solidFill>
                <a:latin typeface="Times New Roman" pitchFamily="18" charset="0"/>
                <a:cs typeface="Times New Roman" pitchFamily="18" charset="0"/>
              </a:rPr>
              <a:t>always</a:t>
            </a:r>
            <a:r>
              <a:rPr lang="zh-CN" altLang="en-US" sz="2200" b="1" dirty="0">
                <a:solidFill>
                  <a:srgbClr val="0000FF"/>
                </a:solidFill>
                <a:latin typeface="Times New Roman" pitchFamily="18" charset="0"/>
                <a:cs typeface="Times New Roman" pitchFamily="18" charset="0"/>
              </a:rPr>
              <a:t>过程中引导的各类语句是</a:t>
            </a:r>
            <a:r>
              <a:rPr lang="zh-CN" altLang="en-US" sz="2200" b="1" dirty="0">
                <a:solidFill>
                  <a:srgbClr val="FF0000"/>
                </a:solidFill>
                <a:latin typeface="Times New Roman" pitchFamily="18" charset="0"/>
                <a:cs typeface="Times New Roman" pitchFamily="18" charset="0"/>
              </a:rPr>
              <a:t>顺序</a:t>
            </a:r>
            <a:r>
              <a:rPr lang="zh-CN" altLang="en-US" sz="2200" b="1" dirty="0">
                <a:solidFill>
                  <a:srgbClr val="0000FF"/>
                </a:solidFill>
                <a:latin typeface="Times New Roman" pitchFamily="18" charset="0"/>
                <a:cs typeface="Times New Roman" pitchFamily="18" charset="0"/>
              </a:rPr>
              <a:t>的，</a:t>
            </a:r>
            <a:r>
              <a:rPr lang="en-US" altLang="zh-CN" sz="2200" b="1" dirty="0">
                <a:solidFill>
                  <a:srgbClr val="0000FF"/>
                </a:solidFill>
                <a:latin typeface="Times New Roman" pitchFamily="18" charset="0"/>
                <a:cs typeface="Times New Roman" pitchFamily="18" charset="0"/>
              </a:rPr>
              <a:t>assign</a:t>
            </a:r>
            <a:r>
              <a:rPr lang="zh-CN" altLang="en-US" sz="2200" b="1" dirty="0">
                <a:solidFill>
                  <a:srgbClr val="0000FF"/>
                </a:solidFill>
                <a:latin typeface="Times New Roman" pitchFamily="18" charset="0"/>
                <a:cs typeface="Times New Roman" pitchFamily="18" charset="0"/>
              </a:rPr>
              <a:t>引导的语句是</a:t>
            </a:r>
            <a:r>
              <a:rPr lang="zh-CN" altLang="en-US" sz="2200" b="1" dirty="0">
                <a:solidFill>
                  <a:srgbClr val="FF0000"/>
                </a:solidFill>
                <a:latin typeface="Times New Roman" pitchFamily="18" charset="0"/>
                <a:cs typeface="Times New Roman" pitchFamily="18" charset="0"/>
              </a:rPr>
              <a:t>并行</a:t>
            </a:r>
            <a:r>
              <a:rPr lang="zh-CN" altLang="en-US" sz="2200" b="1" dirty="0">
                <a:solidFill>
                  <a:srgbClr val="0000FF"/>
                </a:solidFill>
                <a:latin typeface="Times New Roman" pitchFamily="18" charset="0"/>
                <a:cs typeface="Times New Roman" pitchFamily="18" charset="0"/>
              </a:rPr>
              <a:t>的</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9" name="矩形 8"/>
          <p:cNvSpPr>
            <a:spLocks noChangeArrowheads="1"/>
          </p:cNvSpPr>
          <p:nvPr/>
        </p:nvSpPr>
        <p:spPr bwMode="auto">
          <a:xfrm>
            <a:off x="1187624" y="4963287"/>
            <a:ext cx="7717730" cy="1363450"/>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例：</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always @(a, b)				assign  DOUT=</a:t>
            </a:r>
            <a:r>
              <a:rPr lang="en-US" altLang="zh-CN" sz="2200" b="1" dirty="0" err="1">
                <a:latin typeface="Times New Roman" pitchFamily="18" charset="0"/>
                <a:cs typeface="Times New Roman" pitchFamily="18" charset="0"/>
              </a:rPr>
              <a:t>a&amp;b</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DOUT=</a:t>
            </a:r>
            <a:r>
              <a:rPr lang="en-US" altLang="zh-CN" sz="2200" b="1" dirty="0" err="1">
                <a:latin typeface="Times New Roman" pitchFamily="18" charset="0"/>
                <a:cs typeface="Times New Roman" pitchFamily="18" charset="0"/>
              </a:rPr>
              <a:t>a&amp;b</a:t>
            </a:r>
            <a:r>
              <a:rPr lang="en-US" altLang="zh-CN" sz="2200" b="1" dirty="0">
                <a:latin typeface="Times New Roman" pitchFamily="18" charset="0"/>
                <a:cs typeface="Times New Roman" pitchFamily="18" charset="0"/>
              </a:rPr>
              <a:t>;</a:t>
            </a:r>
          </a:p>
        </p:txBody>
      </p:sp>
      <p:sp>
        <p:nvSpPr>
          <p:cNvPr id="4" name="左右箭头 3"/>
          <p:cNvSpPr/>
          <p:nvPr/>
        </p:nvSpPr>
        <p:spPr>
          <a:xfrm>
            <a:off x="4211960" y="5517343"/>
            <a:ext cx="864096" cy="36004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dirty="0"/>
          </a:p>
        </p:txBody>
      </p:sp>
    </p:spTree>
    <p:extLst>
      <p:ext uri="{BB962C8B-B14F-4D97-AF65-F5344CB8AC3E}">
        <p14:creationId xmlns:p14="http://schemas.microsoft.com/office/powerpoint/2010/main" val="300386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105273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§8.2.2 </a:t>
            </a:r>
            <a:r>
              <a:rPr lang="zh-CN" altLang="en-US" sz="3000" b="1" dirty="0">
                <a:solidFill>
                  <a:srgbClr val="000000"/>
                </a:solidFill>
                <a:latin typeface="Times New Roman" pitchFamily="18" charset="0"/>
                <a:cs typeface="Times New Roman" pitchFamily="18" charset="0"/>
              </a:rPr>
              <a:t>深入认识不完整条件语句与时序电路的关系</a:t>
            </a:r>
          </a:p>
        </p:txBody>
      </p:sp>
      <p:sp>
        <p:nvSpPr>
          <p:cNvPr id="12" name="矩形 11"/>
          <p:cNvSpPr>
            <a:spLocks noChangeArrowheads="1"/>
          </p:cNvSpPr>
          <p:nvPr/>
        </p:nvSpPr>
        <p:spPr bwMode="auto">
          <a:xfrm>
            <a:off x="1403648" y="2824556"/>
            <a:ext cx="6264696" cy="1684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600" b="1" dirty="0">
                <a:solidFill>
                  <a:srgbClr val="0000FF"/>
                </a:solidFill>
                <a:latin typeface="Times New Roman" pitchFamily="18" charset="0"/>
                <a:cs typeface="Times New Roman" pitchFamily="18" charset="0"/>
              </a:rPr>
              <a:t>边沿触发时序元件：</a:t>
            </a:r>
            <a:r>
              <a:rPr lang="en-US" altLang="zh-CN" sz="2600" b="1" dirty="0" err="1">
                <a:solidFill>
                  <a:srgbClr val="FF0000"/>
                </a:solidFill>
                <a:latin typeface="Times New Roman" pitchFamily="18" charset="0"/>
                <a:cs typeface="Times New Roman" pitchFamily="18" charset="0"/>
              </a:rPr>
              <a:t>posedge</a:t>
            </a:r>
            <a:r>
              <a:rPr lang="zh-CN" altLang="en-US" sz="2600" b="1" dirty="0">
                <a:solidFill>
                  <a:srgbClr val="FF0000"/>
                </a:solidFill>
                <a:latin typeface="Times New Roman" pitchFamily="18" charset="0"/>
                <a:cs typeface="Times New Roman" pitchFamily="18" charset="0"/>
              </a:rPr>
              <a:t>或</a:t>
            </a:r>
            <a:r>
              <a:rPr lang="en-US" altLang="zh-CN" sz="2600" b="1" dirty="0" err="1">
                <a:solidFill>
                  <a:srgbClr val="FF0000"/>
                </a:solidFill>
                <a:latin typeface="Times New Roman" pitchFamily="18" charset="0"/>
                <a:cs typeface="Times New Roman" pitchFamily="18" charset="0"/>
              </a:rPr>
              <a:t>negedge</a:t>
            </a:r>
            <a:endParaRPr lang="en-US" altLang="zh-CN" sz="26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600" b="1" dirty="0">
                <a:solidFill>
                  <a:srgbClr val="0000FF"/>
                </a:solidFill>
                <a:latin typeface="Times New Roman" pitchFamily="18" charset="0"/>
                <a:cs typeface="Times New Roman" pitchFamily="18" charset="0"/>
              </a:rPr>
              <a:t>电平触发时序元件</a:t>
            </a:r>
            <a:r>
              <a:rPr lang="zh-CN" altLang="en-US" sz="2600" b="1" dirty="0">
                <a:latin typeface="Times New Roman" pitchFamily="18" charset="0"/>
                <a:cs typeface="Times New Roman" pitchFamily="18" charset="0"/>
              </a:rPr>
              <a:t>：</a:t>
            </a:r>
            <a:r>
              <a:rPr lang="zh-CN" altLang="en-US" sz="2600" b="1" dirty="0">
                <a:solidFill>
                  <a:srgbClr val="FF0000"/>
                </a:solidFill>
                <a:latin typeface="Times New Roman" pitchFamily="18" charset="0"/>
                <a:cs typeface="Times New Roman" pitchFamily="18" charset="0"/>
              </a:rPr>
              <a:t>不完整的条件语句</a:t>
            </a:r>
            <a:endParaRPr lang="en-US" altLang="zh-CN" sz="26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600" b="1" dirty="0">
                <a:solidFill>
                  <a:srgbClr val="0000FF"/>
                </a:solidFill>
                <a:latin typeface="Times New Roman" pitchFamily="18" charset="0"/>
                <a:cs typeface="Times New Roman" pitchFamily="18" charset="0"/>
              </a:rPr>
              <a:t>组合逻辑电路</a:t>
            </a:r>
            <a:r>
              <a:rPr lang="zh-CN" altLang="en-US" sz="2600" b="1" dirty="0">
                <a:latin typeface="Times New Roman" pitchFamily="18" charset="0"/>
                <a:cs typeface="Times New Roman" pitchFamily="18" charset="0"/>
              </a:rPr>
              <a:t>：</a:t>
            </a:r>
            <a:r>
              <a:rPr lang="zh-CN" altLang="en-US" sz="2600" b="1" dirty="0">
                <a:solidFill>
                  <a:srgbClr val="FF0000"/>
                </a:solidFill>
                <a:latin typeface="Times New Roman" pitchFamily="18" charset="0"/>
                <a:cs typeface="Times New Roman" pitchFamily="18" charset="0"/>
              </a:rPr>
              <a:t>完整的条件语句</a:t>
            </a:r>
            <a:endParaRPr lang="en-US" altLang="zh-CN" sz="26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dirty="0"/>
          </a:p>
        </p:txBody>
      </p:sp>
    </p:spTree>
    <p:extLst>
      <p:ext uri="{BB962C8B-B14F-4D97-AF65-F5344CB8AC3E}">
        <p14:creationId xmlns:p14="http://schemas.microsoft.com/office/powerpoint/2010/main" val="372133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52951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8-15</a:t>
            </a: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2</a:t>
            </a:r>
            <a:r>
              <a:rPr lang="zh-CN" altLang="en-US" sz="2400" b="1" dirty="0">
                <a:solidFill>
                  <a:srgbClr val="C0504D">
                    <a:lumMod val="75000"/>
                  </a:srgbClr>
                </a:solidFill>
                <a:latin typeface="Times New Roman" pitchFamily="18" charset="0"/>
                <a:cs typeface="Times New Roman" pitchFamily="18" charset="0"/>
              </a:rPr>
              <a:t>选</a:t>
            </a:r>
            <a:r>
              <a:rPr lang="en-US" altLang="zh-CN" sz="2400" b="1" dirty="0">
                <a:solidFill>
                  <a:srgbClr val="C0504D">
                    <a:lumMod val="75000"/>
                  </a:srgbClr>
                </a:solidFill>
                <a:latin typeface="Times New Roman" pitchFamily="18" charset="0"/>
                <a:cs typeface="Times New Roman" pitchFamily="18" charset="0"/>
              </a:rPr>
              <a:t>1</a:t>
            </a:r>
            <a:r>
              <a:rPr lang="zh-CN" altLang="en-US" sz="2400" b="1" dirty="0">
                <a:solidFill>
                  <a:srgbClr val="C0504D">
                    <a:lumMod val="75000"/>
                  </a:srgbClr>
                </a:solidFill>
                <a:latin typeface="Times New Roman" pitchFamily="18" charset="0"/>
                <a:cs typeface="Times New Roman" pitchFamily="18" charset="0"/>
              </a:rPr>
              <a:t>多路选择器（纯组合逻辑电路）</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616" y="1220554"/>
            <a:ext cx="7776863"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mux2_1 (CLK, D, Q, RST);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CLK, D, RST;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(D, CLK, RST)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(CLK)   Q&lt;=D;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Q&lt;=RST;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完整的条件语句构成了纯组合逻辑电路</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33696"/>
          <a:stretch/>
        </p:blipFill>
        <p:spPr bwMode="auto">
          <a:xfrm>
            <a:off x="1979712" y="4509120"/>
            <a:ext cx="4205399" cy="1406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6660232" y="4996827"/>
            <a:ext cx="1301467"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图</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dirty="0"/>
          </a:p>
        </p:txBody>
      </p:sp>
    </p:spTree>
    <p:extLst>
      <p:ext uri="{BB962C8B-B14F-4D97-AF65-F5344CB8AC3E}">
        <p14:creationId xmlns:p14="http://schemas.microsoft.com/office/powerpoint/2010/main" val="25766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52951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8-16</a:t>
            </a:r>
            <a:r>
              <a:rPr lang="zh-CN" altLang="en-US" sz="2400" b="1" dirty="0">
                <a:solidFill>
                  <a:srgbClr val="C0504D">
                    <a:lumMod val="75000"/>
                  </a:srgbClr>
                </a:solidFill>
                <a:latin typeface="Times New Roman" pitchFamily="18" charset="0"/>
                <a:cs typeface="Times New Roman" pitchFamily="18" charset="0"/>
              </a:rPr>
              <a:t>：比较器（引入了电平触发的锁存器）</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220554"/>
            <a:ext cx="777736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COMP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(A&gt;B)   Q=1'b1;</a:t>
            </a:r>
          </a:p>
          <a:p>
            <a:pPr eaLnBrk="0" hangingPunct="0"/>
            <a:r>
              <a:rPr kumimoji="1" lang="en-US" altLang="zh-CN" sz="2000" b="1" dirty="0">
                <a:solidFill>
                  <a:srgbClr val="000000"/>
                </a:solidFill>
                <a:latin typeface="Times New Roman" pitchFamily="18" charset="0"/>
                <a:cs typeface="Times New Roman" pitchFamily="18" charset="0"/>
              </a:rPr>
              <a:t>         	else if (A&lt;B)   Q=1'b0;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不完整的条件语句引入了锁存器</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Rectangle 3"/>
          <p:cNvSpPr>
            <a:spLocks noChangeArrowheads="1"/>
          </p:cNvSpPr>
          <p:nvPr/>
        </p:nvSpPr>
        <p:spPr bwMode="auto">
          <a:xfrm>
            <a:off x="7164288" y="4869160"/>
            <a:ext cx="1512168"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图，输出口被加上了锁存器</a:t>
            </a: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5855"/>
          <a:stretch/>
        </p:blipFill>
        <p:spPr bwMode="auto">
          <a:xfrm>
            <a:off x="1154984" y="4437112"/>
            <a:ext cx="5793280" cy="194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dirty="0"/>
          </a:p>
        </p:txBody>
      </p:sp>
    </p:spTree>
    <p:extLst>
      <p:ext uri="{BB962C8B-B14F-4D97-AF65-F5344CB8AC3E}">
        <p14:creationId xmlns:p14="http://schemas.microsoft.com/office/powerpoint/2010/main" val="272165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52951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8-17</a:t>
            </a:r>
            <a:r>
              <a:rPr lang="zh-CN" altLang="en-US" sz="2400" b="1" dirty="0">
                <a:solidFill>
                  <a:srgbClr val="C0504D">
                    <a:lumMod val="75000"/>
                  </a:srgbClr>
                </a:solidFill>
                <a:latin typeface="Times New Roman" pitchFamily="18" charset="0"/>
                <a:cs typeface="Times New Roman" pitchFamily="18" charset="0"/>
              </a:rPr>
              <a:t>：比较器（纯组合逻辑电路）</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220554"/>
            <a:ext cx="777736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COMP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(A&gt;B)   Q=1'b1;</a:t>
            </a:r>
          </a:p>
          <a:p>
            <a:pPr eaLnBrk="0" hangingPunct="0"/>
            <a:r>
              <a:rPr kumimoji="1" lang="en-US" altLang="zh-CN" sz="2000" b="1" dirty="0">
                <a:solidFill>
                  <a:srgbClr val="000000"/>
                </a:solidFill>
                <a:latin typeface="Times New Roman" pitchFamily="18" charset="0"/>
                <a:cs typeface="Times New Roman" pitchFamily="18" charset="0"/>
              </a:rPr>
              <a:t>         	else if (A&lt;B)   Q=1'b0; </a:t>
            </a:r>
          </a:p>
          <a:p>
            <a:pPr eaLnBrk="0" hangingPunct="0"/>
            <a:r>
              <a:rPr kumimoji="1" lang="en-US" altLang="zh-CN" sz="2000" b="1" dirty="0">
                <a:solidFill>
                  <a:srgbClr val="000000"/>
                </a:solidFill>
                <a:latin typeface="Times New Roman" pitchFamily="18" charset="0"/>
                <a:cs typeface="Times New Roman" pitchFamily="18" charset="0"/>
              </a:rPr>
              <a:t>	else       Q=1'bz;</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完整的条件语句构成了纯组合逻辑电路</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Rectangle 3"/>
          <p:cNvSpPr>
            <a:spLocks noChangeArrowheads="1"/>
          </p:cNvSpPr>
          <p:nvPr/>
        </p:nvSpPr>
        <p:spPr bwMode="auto">
          <a:xfrm>
            <a:off x="6834028" y="4869160"/>
            <a:ext cx="1842428"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图，输出口没有锁存器，纯组合电路</a:t>
            </a:r>
          </a:p>
        </p:txBody>
      </p:sp>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254" r="2729" b="22346"/>
          <a:stretch/>
        </p:blipFill>
        <p:spPr bwMode="auto">
          <a:xfrm>
            <a:off x="1115616" y="4653532"/>
            <a:ext cx="5718412" cy="1727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dirty="0"/>
          </a:p>
        </p:txBody>
      </p:sp>
    </p:spTree>
    <p:extLst>
      <p:ext uri="{BB962C8B-B14F-4D97-AF65-F5344CB8AC3E}">
        <p14:creationId xmlns:p14="http://schemas.microsoft.com/office/powerpoint/2010/main" val="17579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8.3</a:t>
            </a:r>
            <a:r>
              <a:rPr lang="en-US" altLang="zh-CN" sz="3600" b="1" dirty="0">
                <a:solidFill>
                  <a:srgbClr val="7030A0"/>
                </a:solidFill>
                <a:latin typeface="宋体" pitchFamily="2" charset="-122"/>
              </a:rPr>
              <a:t>  </a:t>
            </a:r>
            <a:r>
              <a:rPr lang="en-US" altLang="zh-CN" sz="3600" b="1" dirty="0">
                <a:solidFill>
                  <a:srgbClr val="7030A0"/>
                </a:solidFill>
                <a:latin typeface="Times New Roman" panose="02020603050405020304" pitchFamily="18" charset="0"/>
                <a:cs typeface="Times New Roman" panose="02020603050405020304" pitchFamily="18" charset="0"/>
              </a:rPr>
              <a:t>if</a:t>
            </a:r>
            <a:r>
              <a:rPr lang="zh-CN" altLang="en-US" sz="3600" b="1" dirty="0">
                <a:solidFill>
                  <a:srgbClr val="7030A0"/>
                </a:solidFill>
                <a:latin typeface="宋体" pitchFamily="2" charset="-122"/>
              </a:rPr>
              <a:t>语句归纳</a:t>
            </a:r>
            <a:endParaRPr lang="zh-CN" altLang="en-US" sz="3600" b="1" dirty="0">
              <a:solidFill>
                <a:srgbClr val="7030A0"/>
              </a:solidFill>
              <a:latin typeface="Times New Roman" pitchFamily="18" charset="0"/>
              <a:cs typeface="Times New Roman" pitchFamily="18" charset="0"/>
            </a:endParaRPr>
          </a:p>
        </p:txBody>
      </p:sp>
      <p:sp>
        <p:nvSpPr>
          <p:cNvPr id="10" name="Rectangle 2"/>
          <p:cNvSpPr>
            <a:spLocks noGrp="1" noChangeArrowheads="1"/>
          </p:cNvSpPr>
          <p:nvPr/>
        </p:nvSpPr>
        <p:spPr bwMode="auto">
          <a:xfrm>
            <a:off x="1174750" y="83671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§8.3.1 if</a:t>
            </a:r>
            <a:r>
              <a:rPr lang="zh-CN" altLang="en-US" sz="3000" b="1" dirty="0">
                <a:solidFill>
                  <a:srgbClr val="000000"/>
                </a:solidFill>
                <a:latin typeface="Times New Roman" pitchFamily="18" charset="0"/>
                <a:cs typeface="Times New Roman" pitchFamily="18" charset="0"/>
              </a:rPr>
              <a:t>语句一般表述形式</a:t>
            </a:r>
          </a:p>
        </p:txBody>
      </p:sp>
      <p:sp>
        <p:nvSpPr>
          <p:cNvPr id="12" name="Rectangle 3"/>
          <p:cNvSpPr>
            <a:spLocks noChangeArrowheads="1"/>
          </p:cNvSpPr>
          <p:nvPr/>
        </p:nvSpPr>
        <p:spPr bwMode="auto">
          <a:xfrm>
            <a:off x="1043608" y="1526304"/>
            <a:ext cx="7863136" cy="4124206"/>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 end</a:t>
            </a:r>
          </a:p>
          <a:p>
            <a:pPr eaLnBrk="0" hangingPunct="0">
              <a:spcAft>
                <a:spcPts val="1200"/>
              </a:spcAft>
            </a:pP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1; 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else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2; end</a:t>
            </a:r>
          </a:p>
          <a:p>
            <a:pPr eaLnBrk="0" hangingPunct="0">
              <a:spcAft>
                <a:spcPts val="1200"/>
              </a:spcAft>
            </a:pP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3</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1)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1; 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else  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2)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2; 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else  if (</a:t>
            </a:r>
            <a:r>
              <a:rPr kumimoji="1" lang="zh-CN" altLang="en-US" sz="2400" b="1" dirty="0">
                <a:solidFill>
                  <a:srgbClr val="000000"/>
                </a:solidFill>
                <a:latin typeface="Times New Roman" pitchFamily="18" charset="0"/>
                <a:cs typeface="Times New Roman" pitchFamily="18" charset="0"/>
              </a:rPr>
              <a:t>条件表达式</a:t>
            </a:r>
            <a:r>
              <a:rPr kumimoji="1" lang="en-US" altLang="zh-CN" sz="2400" b="1" dirty="0">
                <a:solidFill>
                  <a:srgbClr val="000000"/>
                </a:solidFill>
                <a:latin typeface="Times New Roman" pitchFamily="18" charset="0"/>
                <a:cs typeface="Times New Roman" pitchFamily="18" charset="0"/>
              </a:rPr>
              <a:t>n)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n; end</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else   begin </a:t>
            </a:r>
            <a:r>
              <a:rPr kumimoji="1" lang="zh-CN" altLang="en-US" sz="2400" b="1" dirty="0">
                <a:solidFill>
                  <a:srgbClr val="000000"/>
                </a:solidFill>
                <a:latin typeface="Times New Roman" pitchFamily="18" charset="0"/>
                <a:cs typeface="Times New Roman" pitchFamily="18" charset="0"/>
              </a:rPr>
              <a:t>语句块</a:t>
            </a:r>
            <a:r>
              <a:rPr kumimoji="1" lang="en-US" altLang="zh-CN" sz="2400" b="1" dirty="0">
                <a:solidFill>
                  <a:srgbClr val="000000"/>
                </a:solidFill>
                <a:latin typeface="Times New Roman" pitchFamily="18" charset="0"/>
                <a:cs typeface="Times New Roman" pitchFamily="18" charset="0"/>
              </a:rPr>
              <a:t>n+1; end</a:t>
            </a:r>
          </a:p>
        </p:txBody>
      </p:sp>
      <p:sp>
        <p:nvSpPr>
          <p:cNvPr id="2" name="圆角矩形标注 1"/>
          <p:cNvSpPr/>
          <p:nvPr/>
        </p:nvSpPr>
        <p:spPr>
          <a:xfrm>
            <a:off x="6999040" y="960862"/>
            <a:ext cx="1283766" cy="801216"/>
          </a:xfrm>
          <a:prstGeom prst="wedgeRoundRectCallout">
            <a:avLst>
              <a:gd name="adj1" fmla="val -70993"/>
              <a:gd name="adj2" fmla="val 44818"/>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t>不完整条件语句</a:t>
            </a:r>
          </a:p>
        </p:txBody>
      </p:sp>
      <p:sp>
        <p:nvSpPr>
          <p:cNvPr id="13" name="圆角矩形标注 12"/>
          <p:cNvSpPr/>
          <p:nvPr/>
        </p:nvSpPr>
        <p:spPr>
          <a:xfrm>
            <a:off x="7151440" y="1834086"/>
            <a:ext cx="1131366" cy="801216"/>
          </a:xfrm>
          <a:prstGeom prst="wedgeRoundRectCallout">
            <a:avLst>
              <a:gd name="adj1" fmla="val -73270"/>
              <a:gd name="adj2" fmla="val 22314"/>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t>完整条件语句</a:t>
            </a:r>
          </a:p>
        </p:txBody>
      </p:sp>
      <p:sp>
        <p:nvSpPr>
          <p:cNvPr id="14" name="圆角矩形标注 13"/>
          <p:cNvSpPr/>
          <p:nvPr/>
        </p:nvSpPr>
        <p:spPr>
          <a:xfrm>
            <a:off x="7149528" y="2779319"/>
            <a:ext cx="1656000" cy="2727176"/>
          </a:xfrm>
          <a:prstGeom prst="wedgeRoundRectCallout">
            <a:avLst>
              <a:gd name="adj1" fmla="val -64021"/>
              <a:gd name="adj2" fmla="val -23692"/>
              <a:gd name="adj3" fmla="val 16667"/>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dirty="0"/>
              <a:t>完整条件语句。任一分支语句的执行条件是以上各分支条件取反相与，即相关条件同时成立</a:t>
            </a:r>
          </a:p>
        </p:txBody>
      </p:sp>
      <p:sp>
        <p:nvSpPr>
          <p:cNvPr id="15" name="矩形 14"/>
          <p:cNvSpPr>
            <a:spLocks noChangeArrowheads="1"/>
          </p:cNvSpPr>
          <p:nvPr/>
        </p:nvSpPr>
        <p:spPr bwMode="auto">
          <a:xfrm>
            <a:off x="1187125" y="5675822"/>
            <a:ext cx="7777361"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注：条件表达式可以是一个标识符，如</a:t>
            </a:r>
            <a:r>
              <a:rPr lang="en-US" altLang="zh-CN" sz="2000" b="1" dirty="0">
                <a:latin typeface="Times New Roman" pitchFamily="18" charset="0"/>
                <a:cs typeface="Times New Roman" pitchFamily="18" charset="0"/>
              </a:rPr>
              <a:t>if(a)</a:t>
            </a:r>
            <a:r>
              <a:rPr lang="zh-CN" altLang="en-US" sz="2000" b="1" dirty="0">
                <a:latin typeface="Times New Roman" pitchFamily="18" charset="0"/>
                <a:cs typeface="Times New Roman" pitchFamily="18" charset="0"/>
              </a:rPr>
              <a:t>（相当于</a:t>
            </a:r>
            <a:r>
              <a:rPr lang="en-US" altLang="zh-CN" sz="2000" b="1" dirty="0">
                <a:latin typeface="Times New Roman" pitchFamily="18" charset="0"/>
                <a:cs typeface="Times New Roman" pitchFamily="18" charset="0"/>
              </a:rPr>
              <a:t>if(a==1)</a:t>
            </a:r>
            <a:r>
              <a:rPr lang="zh-CN" altLang="en-US" sz="2000" b="1" dirty="0">
                <a:latin typeface="Times New Roman" pitchFamily="18" charset="0"/>
                <a:cs typeface="Times New Roman" pitchFamily="18" charset="0"/>
              </a:rPr>
              <a:t>），或者是一个判别表达式，如</a:t>
            </a:r>
            <a:r>
              <a:rPr lang="en-US" altLang="zh-CN" sz="2000" b="1" dirty="0">
                <a:latin typeface="Times New Roman" pitchFamily="18" charset="0"/>
                <a:cs typeface="Times New Roman" pitchFamily="18" charset="0"/>
              </a:rPr>
              <a:t>if(a&lt;b+1)</a:t>
            </a:r>
            <a:r>
              <a:rPr lang="zh-CN" altLang="en-US" sz="2000" b="1" dirty="0">
                <a:latin typeface="Times New Roman" pitchFamily="18" charset="0"/>
                <a:cs typeface="Times New Roman" pitchFamily="18" charset="0"/>
              </a:rPr>
              <a:t>，结果为</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时为真，结果为</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a:t>
            </a:r>
            <a:r>
              <a:rPr lang="en-US" altLang="zh-CN" sz="2000" b="1" dirty="0">
                <a:latin typeface="Times New Roman" pitchFamily="18" charset="0"/>
                <a:cs typeface="Times New Roman" pitchFamily="18" charset="0"/>
              </a:rPr>
              <a:t>x</a:t>
            </a:r>
            <a:r>
              <a:rPr lang="zh-CN" altLang="en-US" sz="2000" b="1" dirty="0">
                <a:latin typeface="Times New Roman" pitchFamily="18" charset="0"/>
                <a:cs typeface="Times New Roman" pitchFamily="18" charset="0"/>
              </a:rPr>
              <a:t>或</a:t>
            </a:r>
            <a:r>
              <a:rPr lang="en-US" altLang="zh-CN" sz="2000" b="1" dirty="0">
                <a:latin typeface="Times New Roman" pitchFamily="18" charset="0"/>
                <a:cs typeface="Times New Roman" pitchFamily="18" charset="0"/>
              </a:rPr>
              <a:t>z</a:t>
            </a:r>
            <a:r>
              <a:rPr lang="zh-CN" altLang="en-US" sz="2000" b="1" dirty="0">
                <a:latin typeface="Times New Roman" pitchFamily="18" charset="0"/>
                <a:cs typeface="Times New Roman" pitchFamily="18" charset="0"/>
              </a:rPr>
              <a:t>时为伪。条件表达式必须放在括号内。</a:t>
            </a:r>
            <a:endParaRPr lang="en-US" altLang="zh-CN" sz="2000" b="1" dirty="0">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dirty="0"/>
          </a:p>
        </p:txBody>
      </p:sp>
    </p:spTree>
    <p:extLst>
      <p:ext uri="{BB962C8B-B14F-4D97-AF65-F5344CB8AC3E}">
        <p14:creationId xmlns:p14="http://schemas.microsoft.com/office/powerpoint/2010/main" val="20582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1000" fill="hold"/>
                                        <p:tgtEl>
                                          <p:spTgt spid="13"/>
                                        </p:tgtEl>
                                        <p:attrNameLst>
                                          <p:attrName>ppt_w</p:attrName>
                                        </p:attrNameLst>
                                      </p:cBhvr>
                                      <p:tavLst>
                                        <p:tav tm="0">
                                          <p:val>
                                            <p:strVal val="#ppt_w*0.70"/>
                                          </p:val>
                                        </p:tav>
                                        <p:tav tm="100000">
                                          <p:val>
                                            <p:strVal val="#ppt_w"/>
                                          </p:val>
                                        </p:tav>
                                      </p:tavLst>
                                    </p:anim>
                                    <p:anim calcmode="lin" valueType="num">
                                      <p:cBhvr>
                                        <p:cTn id="15" dur="1000" fill="hold"/>
                                        <p:tgtEl>
                                          <p:spTgt spid="13"/>
                                        </p:tgtEl>
                                        <p:attrNameLst>
                                          <p:attrName>ppt_h</p:attrName>
                                        </p:attrNameLst>
                                      </p:cBhvr>
                                      <p:tavLst>
                                        <p:tav tm="0">
                                          <p:val>
                                            <p:strVal val="#ppt_h"/>
                                          </p:val>
                                        </p:tav>
                                        <p:tav tm="100000">
                                          <p:val>
                                            <p:strVal val="#ppt_h"/>
                                          </p:val>
                                        </p:tav>
                                      </p:tavLst>
                                    </p:anim>
                                    <p:animEffect transition="in" filter="fade">
                                      <p:cBhvr>
                                        <p:cTn id="16" dur="10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1000" fill="hold"/>
                                        <p:tgtEl>
                                          <p:spTgt spid="14"/>
                                        </p:tgtEl>
                                        <p:attrNameLst>
                                          <p:attrName>ppt_w</p:attrName>
                                        </p:attrNameLst>
                                      </p:cBhvr>
                                      <p:tavLst>
                                        <p:tav tm="0">
                                          <p:val>
                                            <p:strVal val="#ppt_w*0.70"/>
                                          </p:val>
                                        </p:tav>
                                        <p:tav tm="100000">
                                          <p:val>
                                            <p:strVal val="#ppt_w"/>
                                          </p:val>
                                        </p:tav>
                                      </p:tavLst>
                                    </p:anim>
                                    <p:anim calcmode="lin" valueType="num">
                                      <p:cBhvr>
                                        <p:cTn id="22" dur="1000" fill="hold"/>
                                        <p:tgtEl>
                                          <p:spTgt spid="14"/>
                                        </p:tgtEl>
                                        <p:attrNameLst>
                                          <p:attrName>ppt_h</p:attrName>
                                        </p:attrNameLst>
                                      </p:cBhvr>
                                      <p:tavLst>
                                        <p:tav tm="0">
                                          <p:val>
                                            <p:strVal val="#ppt_h"/>
                                          </p:val>
                                        </p:tav>
                                        <p:tav tm="100000">
                                          <p:val>
                                            <p:strVal val="#ppt_h"/>
                                          </p:val>
                                        </p:tav>
                                      </p:tavLst>
                                    </p:anim>
                                    <p:animEffect transition="in" filter="fade">
                                      <p:cBhvr>
                                        <p:cTn id="23" dur="1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420248189"/>
              </p:ext>
            </p:extLst>
          </p:nvPr>
        </p:nvGraphicFramePr>
        <p:xfrm>
          <a:off x="936496" y="1807360"/>
          <a:ext cx="8100000" cy="4141920"/>
        </p:xfrm>
        <a:graphic>
          <a:graphicData uri="http://schemas.openxmlformats.org/drawingml/2006/table">
            <a:tbl>
              <a:tblPr firstRow="1" bandRow="1">
                <a:tableStyleId>{5C22544A-7EE6-4342-B048-85BDC9FD1C3A}</a:tableStyleId>
              </a:tblPr>
              <a:tblGrid>
                <a:gridCol w="648000">
                  <a:extLst>
                    <a:ext uri="{9D8B030D-6E8A-4147-A177-3AD203B41FA5}">
                      <a16:colId xmlns:a16="http://schemas.microsoft.com/office/drawing/2014/main" val="20000"/>
                    </a:ext>
                  </a:extLst>
                </a:gridCol>
                <a:gridCol w="648000">
                  <a:extLst>
                    <a:ext uri="{9D8B030D-6E8A-4147-A177-3AD203B41FA5}">
                      <a16:colId xmlns:a16="http://schemas.microsoft.com/office/drawing/2014/main" val="20001"/>
                    </a:ext>
                  </a:extLst>
                </a:gridCol>
                <a:gridCol w="648000">
                  <a:extLst>
                    <a:ext uri="{9D8B030D-6E8A-4147-A177-3AD203B41FA5}">
                      <a16:colId xmlns:a16="http://schemas.microsoft.com/office/drawing/2014/main" val="20002"/>
                    </a:ext>
                  </a:extLst>
                </a:gridCol>
                <a:gridCol w="648000">
                  <a:extLst>
                    <a:ext uri="{9D8B030D-6E8A-4147-A177-3AD203B41FA5}">
                      <a16:colId xmlns:a16="http://schemas.microsoft.com/office/drawing/2014/main" val="20003"/>
                    </a:ext>
                  </a:extLst>
                </a:gridCol>
                <a:gridCol w="648000">
                  <a:extLst>
                    <a:ext uri="{9D8B030D-6E8A-4147-A177-3AD203B41FA5}">
                      <a16:colId xmlns:a16="http://schemas.microsoft.com/office/drawing/2014/main" val="20004"/>
                    </a:ext>
                  </a:extLst>
                </a:gridCol>
                <a:gridCol w="648000">
                  <a:extLst>
                    <a:ext uri="{9D8B030D-6E8A-4147-A177-3AD203B41FA5}">
                      <a16:colId xmlns:a16="http://schemas.microsoft.com/office/drawing/2014/main" val="20005"/>
                    </a:ext>
                  </a:extLst>
                </a:gridCol>
                <a:gridCol w="648000">
                  <a:extLst>
                    <a:ext uri="{9D8B030D-6E8A-4147-A177-3AD203B41FA5}">
                      <a16:colId xmlns:a16="http://schemas.microsoft.com/office/drawing/2014/main" val="20006"/>
                    </a:ext>
                  </a:extLst>
                </a:gridCol>
                <a:gridCol w="648000">
                  <a:extLst>
                    <a:ext uri="{9D8B030D-6E8A-4147-A177-3AD203B41FA5}">
                      <a16:colId xmlns:a16="http://schemas.microsoft.com/office/drawing/2014/main" val="20007"/>
                    </a:ext>
                  </a:extLst>
                </a:gridCol>
                <a:gridCol w="972000">
                  <a:extLst>
                    <a:ext uri="{9D8B030D-6E8A-4147-A177-3AD203B41FA5}">
                      <a16:colId xmlns:a16="http://schemas.microsoft.com/office/drawing/2014/main" val="20008"/>
                    </a:ext>
                  </a:extLst>
                </a:gridCol>
                <a:gridCol w="972000">
                  <a:extLst>
                    <a:ext uri="{9D8B030D-6E8A-4147-A177-3AD203B41FA5}">
                      <a16:colId xmlns:a16="http://schemas.microsoft.com/office/drawing/2014/main" val="20009"/>
                    </a:ext>
                  </a:extLst>
                </a:gridCol>
                <a:gridCol w="972000">
                  <a:extLst>
                    <a:ext uri="{9D8B030D-6E8A-4147-A177-3AD203B41FA5}">
                      <a16:colId xmlns:a16="http://schemas.microsoft.com/office/drawing/2014/main" val="20010"/>
                    </a:ext>
                  </a:extLst>
                </a:gridCol>
              </a:tblGrid>
              <a:tr h="504000">
                <a:tc gridSpan="8">
                  <a:txBody>
                    <a:bodyPr/>
                    <a:lstStyle/>
                    <a:p>
                      <a:pPr algn="ctr"/>
                      <a:r>
                        <a:rPr lang="zh-CN" altLang="en-US" sz="2000" dirty="0">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gridSpan="3">
                  <a:txBody>
                    <a:bodyPr/>
                    <a:lstStyle/>
                    <a:p>
                      <a:pPr algn="ctr"/>
                      <a:r>
                        <a:rPr lang="zh-CN" altLang="en-US" sz="2000" dirty="0">
                          <a:latin typeface="Times New Roman" panose="02020603050405020304" pitchFamily="18" charset="0"/>
                          <a:cs typeface="Times New Roman" panose="02020603050405020304" pitchFamily="18" charset="0"/>
                        </a:rPr>
                        <a:t>输出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8000">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din0</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din1</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din2</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din3</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din4</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din5</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din6</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din7</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output0</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output1</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000" dirty="0">
                          <a:solidFill>
                            <a:schemeClr val="bg1"/>
                          </a:solidFill>
                          <a:latin typeface="Times New Roman" panose="02020603050405020304" pitchFamily="18" charset="0"/>
                          <a:cs typeface="Times New Roman" panose="02020603050405020304" pitchFamily="18" charset="0"/>
                        </a:rPr>
                        <a:t>output2</a:t>
                      </a: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x</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sz="2000" dirty="0">
                          <a:latin typeface="Times New Roman" panose="02020603050405020304" pitchFamily="18" charset="0"/>
                          <a:cs typeface="Times New Roman" panose="02020603050405020304" pitchFamily="18" charset="0"/>
                        </a:rPr>
                        <a:t>0</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6" name="矩形 5"/>
          <p:cNvSpPr>
            <a:spLocks noChangeArrowheads="1"/>
          </p:cNvSpPr>
          <p:nvPr/>
        </p:nvSpPr>
        <p:spPr bwMode="auto">
          <a:xfrm>
            <a:off x="1415806" y="1130450"/>
            <a:ext cx="6468562"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400" b="1" dirty="0">
                <a:latin typeface="Times New Roman" pitchFamily="18" charset="0"/>
                <a:cs typeface="Times New Roman" pitchFamily="18" charset="0"/>
              </a:rPr>
              <a:t>8-3</a:t>
            </a:r>
            <a:r>
              <a:rPr lang="zh-CN" altLang="en-US" sz="2400" b="1" dirty="0">
                <a:latin typeface="Times New Roman" pitchFamily="18" charset="0"/>
                <a:cs typeface="Times New Roman" pitchFamily="18" charset="0"/>
              </a:rPr>
              <a:t>线优先编码器真值表（表中“</a:t>
            </a:r>
            <a:r>
              <a:rPr lang="en-US" altLang="zh-CN" sz="2400" b="1" dirty="0">
                <a:latin typeface="Times New Roman" pitchFamily="18" charset="0"/>
                <a:cs typeface="Times New Roman" pitchFamily="18" charset="0"/>
              </a:rPr>
              <a:t>x</a:t>
            </a:r>
            <a:r>
              <a:rPr lang="zh-CN" altLang="en-US" sz="2400" b="1" dirty="0">
                <a:latin typeface="Times New Roman" pitchFamily="18" charset="0"/>
                <a:cs typeface="Times New Roman" pitchFamily="18" charset="0"/>
              </a:rPr>
              <a:t>”为任意值）</a:t>
            </a:r>
            <a:endParaRPr lang="en-US" altLang="zh-CN" sz="24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dirty="0"/>
          </a:p>
        </p:txBody>
      </p:sp>
    </p:spTree>
    <p:extLst>
      <p:ext uri="{BB962C8B-B14F-4D97-AF65-F5344CB8AC3E}">
        <p14:creationId xmlns:p14="http://schemas.microsoft.com/office/powerpoint/2010/main" val="197043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5D0DA6-160E-90C3-87A9-8E5933BA2D37}"/>
              </a:ext>
            </a:extLst>
          </p:cNvPr>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矩形 10"/>
          <p:cNvSpPr>
            <a:spLocks noChangeArrowheads="1"/>
          </p:cNvSpPr>
          <p:nvPr/>
        </p:nvSpPr>
        <p:spPr bwMode="auto">
          <a:xfrm>
            <a:off x="1187624" y="620688"/>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从综合和仿真的角度看，“阻塞”的含义是在当前的赋值操作完成前，阻塞或停止其他语句的执行。就仿真而言，如果右边的驱动表达式含有延时语句，则在延时没有结束前，赋值更新不会发生。</a:t>
            </a:r>
            <a:endParaRPr lang="en-US" altLang="zh-CN" sz="2200" b="1" dirty="0">
              <a:latin typeface="Times New Roman" pitchFamily="18" charset="0"/>
              <a:cs typeface="Times New Roman" pitchFamily="18" charset="0"/>
            </a:endParaRPr>
          </a:p>
        </p:txBody>
      </p:sp>
      <p:sp>
        <p:nvSpPr>
          <p:cNvPr id="9" name="矩形 8"/>
          <p:cNvSpPr>
            <a:spLocks noChangeArrowheads="1"/>
          </p:cNvSpPr>
          <p:nvPr/>
        </p:nvSpPr>
        <p:spPr bwMode="auto">
          <a:xfrm>
            <a:off x="1187624" y="2455553"/>
            <a:ext cx="7717730"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在过程被启动后，阻塞式赋值语句的</a:t>
            </a:r>
            <a:r>
              <a:rPr lang="zh-CN" altLang="en-US" sz="2200" b="1" dirty="0">
                <a:solidFill>
                  <a:srgbClr val="FF0000"/>
                </a:solidFill>
                <a:latin typeface="Times New Roman" pitchFamily="18" charset="0"/>
                <a:cs typeface="Times New Roman" pitchFamily="18" charset="0"/>
              </a:rPr>
              <a:t>执行流程</a:t>
            </a:r>
            <a:r>
              <a:rPr lang="zh-CN" altLang="en-US" sz="2200" b="1" dirty="0">
                <a:latin typeface="Times New Roman" pitchFamily="18" charset="0"/>
                <a:cs typeface="Times New Roman" pitchFamily="18" charset="0"/>
              </a:rPr>
              <a:t>分为三步：</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阻塞</a:t>
            </a:r>
            <a:r>
              <a:rPr lang="zh-CN" altLang="en-US" sz="2200" b="1" dirty="0">
                <a:latin typeface="Times New Roman" pitchFamily="18" charset="0"/>
                <a:cs typeface="Times New Roman" pitchFamily="18" charset="0"/>
              </a:rPr>
              <a:t>本过程中其他语句的执行，</a:t>
            </a:r>
            <a:r>
              <a:rPr lang="zh-CN" altLang="en-US" sz="2200" b="1" dirty="0">
                <a:solidFill>
                  <a:srgbClr val="0000FF"/>
                </a:solidFill>
                <a:latin typeface="Times New Roman" pitchFamily="18" charset="0"/>
                <a:cs typeface="Times New Roman" pitchFamily="18" charset="0"/>
              </a:rPr>
              <a:t>计算</a:t>
            </a:r>
            <a:r>
              <a:rPr lang="zh-CN" altLang="en-US" sz="2200" b="1" dirty="0">
                <a:latin typeface="Times New Roman" pitchFamily="18" charset="0"/>
                <a:cs typeface="Times New Roman" pitchFamily="18" charset="0"/>
              </a:rPr>
              <a:t>出“驱动表达式”的值。</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）向“目标变量”进行</a:t>
            </a:r>
            <a:r>
              <a:rPr lang="zh-CN" altLang="en-US" sz="2200" b="1" dirty="0">
                <a:solidFill>
                  <a:srgbClr val="0000FF"/>
                </a:solidFill>
                <a:latin typeface="Times New Roman" pitchFamily="18" charset="0"/>
                <a:cs typeface="Times New Roman" pitchFamily="18" charset="0"/>
              </a:rPr>
              <a:t>赋值</a:t>
            </a:r>
            <a:r>
              <a:rPr lang="zh-CN" altLang="en-US" sz="2200" b="1" dirty="0">
                <a:latin typeface="Times New Roman" pitchFamily="18" charset="0"/>
                <a:cs typeface="Times New Roman" pitchFamily="18" charset="0"/>
              </a:rPr>
              <a:t>操作（假设没有指定延时）。</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）完成赋值，即实现目标变量的</a:t>
            </a:r>
            <a:r>
              <a:rPr lang="zh-CN" altLang="en-US" sz="2200" b="1" dirty="0">
                <a:solidFill>
                  <a:srgbClr val="0000FF"/>
                </a:solidFill>
                <a:latin typeface="Times New Roman" pitchFamily="18" charset="0"/>
                <a:cs typeface="Times New Roman" pitchFamily="18" charset="0"/>
              </a:rPr>
              <a:t>更新</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允许</a:t>
            </a:r>
            <a:r>
              <a:rPr lang="zh-CN" altLang="en-US" sz="2200" b="1" dirty="0">
                <a:latin typeface="Times New Roman" pitchFamily="18" charset="0"/>
                <a:cs typeface="Times New Roman" pitchFamily="18" charset="0"/>
              </a:rPr>
              <a:t>对本过程中其他语句的执行。</a:t>
            </a:r>
            <a:endParaRPr lang="en-US" altLang="zh-CN" sz="2200" b="1" dirty="0">
              <a:latin typeface="Times New Roman" pitchFamily="18" charset="0"/>
              <a:cs typeface="Times New Roman" pitchFamily="18" charset="0"/>
            </a:endParaRPr>
          </a:p>
        </p:txBody>
      </p:sp>
      <p:sp>
        <p:nvSpPr>
          <p:cNvPr id="13" name="矩形 12"/>
          <p:cNvSpPr>
            <a:spLocks noChangeArrowheads="1"/>
          </p:cNvSpPr>
          <p:nvPr/>
        </p:nvSpPr>
        <p:spPr bwMode="auto">
          <a:xfrm>
            <a:off x="1187624" y="5085184"/>
            <a:ext cx="7717730" cy="200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对于阻塞式赋值，这</a:t>
            </a:r>
            <a:r>
              <a:rPr lang="zh-CN" altLang="en-US" sz="2200" b="1" dirty="0">
                <a:solidFill>
                  <a:srgbClr val="0000FF"/>
                </a:solidFill>
                <a:latin typeface="Times New Roman" pitchFamily="18" charset="0"/>
                <a:cs typeface="Times New Roman" pitchFamily="18" charset="0"/>
              </a:rPr>
              <a:t>三步是并成一步完成</a:t>
            </a:r>
            <a:r>
              <a:rPr lang="zh-CN" altLang="en-US" sz="2200" b="1" dirty="0">
                <a:latin typeface="Times New Roman" pitchFamily="18" charset="0"/>
                <a:cs typeface="Times New Roman" pitchFamily="18" charset="0"/>
              </a:rPr>
              <a:t>的，即一旦执行，目标变量被立即更新。</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中，执行赋值操作和完成赋值（更新）是两个不同的概念。</a:t>
            </a:r>
            <a:r>
              <a:rPr lang="zh-CN" altLang="en-US" sz="2200" b="1" dirty="0">
                <a:solidFill>
                  <a:srgbClr val="0000FF"/>
                </a:solidFill>
                <a:latin typeface="Times New Roman" pitchFamily="18" charset="0"/>
                <a:cs typeface="Times New Roman" pitchFamily="18" charset="0"/>
              </a:rPr>
              <a:t>执行赋值操作是一个行为流程，完成赋值是一种结果</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dirty="0"/>
          </a:p>
        </p:txBody>
      </p:sp>
    </p:spTree>
    <p:extLst>
      <p:ext uri="{BB962C8B-B14F-4D97-AF65-F5344CB8AC3E}">
        <p14:creationId xmlns:p14="http://schemas.microsoft.com/office/powerpoint/2010/main" val="174491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dissolv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dissolv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221739"/>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8-18</a:t>
            </a: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8-3</a:t>
            </a:r>
            <a:r>
              <a:rPr lang="zh-CN" altLang="en-US" sz="2400" b="1" dirty="0">
                <a:solidFill>
                  <a:srgbClr val="C0504D">
                    <a:lumMod val="75000"/>
                  </a:srgbClr>
                </a:solidFill>
                <a:latin typeface="Times New Roman" pitchFamily="18" charset="0"/>
                <a:cs typeface="Times New Roman" pitchFamily="18" charset="0"/>
              </a:rPr>
              <a:t>线优先编码器</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836712"/>
            <a:ext cx="7777361" cy="480131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module CODER83 (DIN, DOUT);</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output [0: 2] DOUT; input [0: 7] DIN;</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[0: 2] DOUT;</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always @ (DIN)  begin</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casez</a:t>
            </a:r>
            <a:r>
              <a:rPr kumimoji="1" lang="en-US" altLang="zh-CN" sz="2000" b="1" dirty="0">
                <a:solidFill>
                  <a:srgbClr val="000000"/>
                </a:solidFill>
                <a:latin typeface="Times New Roman" pitchFamily="18" charset="0"/>
                <a:cs typeface="Times New Roman" pitchFamily="18" charset="0"/>
              </a:rPr>
              <a:t> (DIN)</a:t>
            </a:r>
          </a:p>
          <a:p>
            <a:pPr eaLnBrk="0" fontAlgn="base" hangingPunct="0">
              <a:lnSpc>
                <a:spcPct val="90000"/>
              </a:lnSpc>
              <a:spcAft>
                <a:spcPct val="0"/>
              </a:spcAft>
            </a:pPr>
            <a:r>
              <a:rPr kumimoji="1" lang="en-US" altLang="zh-CN" sz="2000" b="1" dirty="0">
                <a:solidFill>
                  <a:srgbClr val="000000"/>
                </a:solidFill>
                <a:latin typeface="Times New Roman" pitchFamily="18" charset="0"/>
                <a:cs typeface="Times New Roman" pitchFamily="18" charset="0"/>
              </a:rPr>
              <a:t>        8'b???????0 :  DOUT&lt;=3'b000;</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 :  DOUT&lt;=3'b100;</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 :  DOUT&lt;=3'b010;</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8'b????0111 :  DOUT&lt;=3'b110;</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8'b???01111 :  DOUT&lt;=3'b001;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8'b??011111 :  DOUT&lt;=3'b101;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8'b?0111111 :  DOUT&lt;=3'b011;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8'b01111111 :  DOUT&lt;=3'b111;</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default :  DOUT&lt;=3'b000;</a:t>
            </a: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endcase</a:t>
            </a:r>
            <a:endParaRPr kumimoji="1" lang="en-US" altLang="zh-CN" sz="2000" b="1" dirty="0">
              <a:solidFill>
                <a:srgbClr val="000000"/>
              </a:solidFill>
              <a:latin typeface="Times New Roman" pitchFamily="18" charset="0"/>
              <a:cs typeface="Times New Roman" pitchFamily="18" charset="0"/>
            </a:endParaRPr>
          </a:p>
          <a:p>
            <a:pPr eaLnBrk="0" hangingPunct="0">
              <a:lnSpc>
                <a:spcPct val="90000"/>
              </a:lnSpc>
            </a:pPr>
            <a:r>
              <a:rPr kumimoji="1" lang="en-US" altLang="zh-CN" sz="2000" b="1" dirty="0">
                <a:solidFill>
                  <a:srgbClr val="000000"/>
                </a:solidFill>
                <a:latin typeface="Times New Roman" pitchFamily="18" charset="0"/>
                <a:cs typeface="Times New Roman" pitchFamily="18" charset="0"/>
              </a:rPr>
              <a:t>     end</a:t>
            </a:r>
          </a:p>
          <a:p>
            <a:pPr eaLnBrk="0" fontAlgn="base" hangingPunct="0">
              <a:lnSpc>
                <a:spcPct val="90000"/>
              </a:lnSpc>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2" name="矩形 1"/>
          <p:cNvSpPr/>
          <p:nvPr/>
        </p:nvSpPr>
        <p:spPr>
          <a:xfrm>
            <a:off x="5223761" y="264130"/>
            <a:ext cx="1968809" cy="461665"/>
          </a:xfrm>
          <a:prstGeom prst="rect">
            <a:avLst/>
          </a:prstGeom>
        </p:spPr>
        <p:txBody>
          <a:bodyPr wrap="none">
            <a:spAutoFit/>
          </a:bodyPr>
          <a:lstStyle/>
          <a:p>
            <a:pPr eaLnBrk="0" hangingPunct="0">
              <a:buClr>
                <a:srgbClr val="C0504D">
                  <a:lumMod val="75000"/>
                </a:srgbClr>
              </a:buClr>
            </a:pP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case</a:t>
            </a:r>
            <a:r>
              <a:rPr lang="zh-CN" altLang="en-US" sz="2400" b="1" dirty="0">
                <a:solidFill>
                  <a:srgbClr val="C0504D">
                    <a:lumMod val="75000"/>
                  </a:srgbClr>
                </a:solidFill>
                <a:latin typeface="Times New Roman" pitchFamily="18" charset="0"/>
                <a:cs typeface="Times New Roman" pitchFamily="18" charset="0"/>
              </a:rPr>
              <a:t>语句）</a:t>
            </a:r>
            <a:endParaRPr kumimoji="1" lang="zh-CN" altLang="en-US" sz="2400" b="1" dirty="0">
              <a:solidFill>
                <a:srgbClr val="0000FF"/>
              </a:solidFill>
              <a:latin typeface="Times New Roman" pitchFamily="18" charset="0"/>
              <a:cs typeface="Times New Roman" pitchFamily="18" charset="0"/>
            </a:endParaRPr>
          </a:p>
        </p:txBody>
      </p:sp>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8322" b="41424"/>
          <a:stretch/>
        </p:blipFill>
        <p:spPr bwMode="auto">
          <a:xfrm>
            <a:off x="960660" y="5797727"/>
            <a:ext cx="7931819" cy="51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4153508" y="6309320"/>
            <a:ext cx="2002668" cy="400110"/>
          </a:xfrm>
          <a:prstGeom prst="rect">
            <a:avLst/>
          </a:prstGeom>
          <a:solidFill>
            <a:schemeClr val="bg1">
              <a:lumMod val="85000"/>
            </a:schemeClr>
          </a:solidFill>
          <a:ln>
            <a:noFill/>
          </a:ln>
          <a:effectLst/>
        </p:spPr>
        <p:txBody>
          <a:bodyPr wrap="square" anchor="ctr">
            <a:spAutoFit/>
          </a:bodyPr>
          <a:lstStyle/>
          <a:p>
            <a:pPr algn="ctr">
              <a:spcAft>
                <a:spcPts val="0"/>
              </a:spcAft>
            </a:pPr>
            <a:r>
              <a:rPr lang="zh-CN" altLang="en-US" sz="2000" b="1" dirty="0">
                <a:latin typeface="Times New Roman" panose="02020603050405020304" pitchFamily="18" charset="0"/>
                <a:cs typeface="Times New Roman" panose="02020603050405020304" pitchFamily="18" charset="0"/>
              </a:rPr>
              <a:t>时序仿真波形图</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dirty="0"/>
          </a:p>
        </p:txBody>
      </p:sp>
    </p:spTree>
    <p:extLst>
      <p:ext uri="{BB962C8B-B14F-4D97-AF65-F5344CB8AC3E}">
        <p14:creationId xmlns:p14="http://schemas.microsoft.com/office/powerpoint/2010/main" val="130827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Text Box 9"/>
          <p:cNvSpPr txBox="1">
            <a:spLocks noChangeArrowheads="1"/>
          </p:cNvSpPr>
          <p:nvPr/>
        </p:nvSpPr>
        <p:spPr bwMode="auto">
          <a:xfrm>
            <a:off x="1043608" y="116632"/>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8-19</a:t>
            </a: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8-3</a:t>
            </a:r>
            <a:r>
              <a:rPr lang="zh-CN" altLang="en-US" sz="2400" b="1" dirty="0">
                <a:solidFill>
                  <a:srgbClr val="C0504D">
                    <a:lumMod val="75000"/>
                  </a:srgbClr>
                </a:solidFill>
                <a:latin typeface="Times New Roman" pitchFamily="18" charset="0"/>
                <a:cs typeface="Times New Roman" pitchFamily="18" charset="0"/>
              </a:rPr>
              <a:t>线优先编码器</a:t>
            </a:r>
            <a:endParaRPr kumimoji="1" lang="zh-CN" altLang="en-US" sz="2200" b="1" dirty="0">
              <a:solidFill>
                <a:srgbClr val="0000FF"/>
              </a:solidFill>
              <a:latin typeface="Times New Roman" pitchFamily="18" charset="0"/>
              <a:cs typeface="Times New Roman" pitchFamily="18" charset="0"/>
            </a:endParaRPr>
          </a:p>
        </p:txBody>
      </p:sp>
      <p:sp>
        <p:nvSpPr>
          <p:cNvPr id="6" name="矩形 5"/>
          <p:cNvSpPr>
            <a:spLocks noChangeArrowheads="1"/>
          </p:cNvSpPr>
          <p:nvPr/>
        </p:nvSpPr>
        <p:spPr bwMode="auto">
          <a:xfrm>
            <a:off x="1187125" y="5517232"/>
            <a:ext cx="7777361"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DOUT=3'b111</a:t>
            </a:r>
            <a:r>
              <a:rPr lang="zh-CN" altLang="en-US" sz="2000" b="1" dirty="0">
                <a:latin typeface="Times New Roman" pitchFamily="18" charset="0"/>
                <a:cs typeface="Times New Roman" pitchFamily="18" charset="0"/>
              </a:rPr>
              <a:t>的执行条件是（向上相与）：</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kumimoji="1" lang="en-US" altLang="zh-CN" sz="2000" b="1" dirty="0">
                <a:solidFill>
                  <a:srgbClr val="000000"/>
                </a:solidFill>
                <a:latin typeface="Times New Roman" pitchFamily="18" charset="0"/>
                <a:cs typeface="Times New Roman" pitchFamily="18" charset="0"/>
              </a:rPr>
              <a:t>(DIN[7]==1)&amp;(DIN[6]==1)&amp;(DIN[5]==1)&amp;(DIN[4]==1)&amp;(DIN[3]==1)&amp;(DIN[2]==1)&amp;(DIN[1]==1)&amp;(DIN[0]==0) </a:t>
            </a:r>
            <a:endParaRPr lang="en-US" altLang="zh-CN" sz="2000" b="1" dirty="0">
              <a:latin typeface="Times New Roman" pitchFamily="18" charset="0"/>
              <a:cs typeface="Times New Roman" pitchFamily="18" charset="0"/>
            </a:endParaRPr>
          </a:p>
        </p:txBody>
      </p:sp>
      <p:sp>
        <p:nvSpPr>
          <p:cNvPr id="8" name="矩形 7"/>
          <p:cNvSpPr/>
          <p:nvPr/>
        </p:nvSpPr>
        <p:spPr>
          <a:xfrm>
            <a:off x="5148064" y="159023"/>
            <a:ext cx="1609736" cy="461665"/>
          </a:xfrm>
          <a:prstGeom prst="rect">
            <a:avLst/>
          </a:prstGeom>
        </p:spPr>
        <p:txBody>
          <a:bodyPr wrap="none">
            <a:spAutoFit/>
          </a:bodyPr>
          <a:lstStyle/>
          <a:p>
            <a:pPr eaLnBrk="0" hangingPunct="0">
              <a:buClr>
                <a:srgbClr val="C0504D">
                  <a:lumMod val="75000"/>
                </a:srgbClr>
              </a:buClr>
            </a:pPr>
            <a:r>
              <a:rPr lang="zh-CN" altLang="en-US" sz="2400" b="1" dirty="0">
                <a:solidFill>
                  <a:srgbClr val="C0504D">
                    <a:lumMod val="75000"/>
                  </a:srgbClr>
                </a:solidFill>
                <a:latin typeface="Times New Roman" pitchFamily="18" charset="0"/>
                <a:cs typeface="Times New Roman" pitchFamily="18" charset="0"/>
              </a:rPr>
              <a:t>（</a:t>
            </a:r>
            <a:r>
              <a:rPr lang="en-US" altLang="zh-CN" sz="2400" b="1" dirty="0">
                <a:solidFill>
                  <a:srgbClr val="C0504D">
                    <a:lumMod val="75000"/>
                  </a:srgbClr>
                </a:solidFill>
                <a:latin typeface="Times New Roman" pitchFamily="18" charset="0"/>
                <a:cs typeface="Times New Roman" pitchFamily="18" charset="0"/>
              </a:rPr>
              <a:t>if</a:t>
            </a:r>
            <a:r>
              <a:rPr lang="zh-CN" altLang="en-US" sz="2400" b="1" dirty="0">
                <a:solidFill>
                  <a:srgbClr val="C0504D">
                    <a:lumMod val="75000"/>
                  </a:srgbClr>
                </a:solidFill>
                <a:latin typeface="Times New Roman" pitchFamily="18" charset="0"/>
                <a:cs typeface="Times New Roman" pitchFamily="18" charset="0"/>
              </a:rPr>
              <a:t>语句）</a:t>
            </a:r>
            <a:endParaRPr kumimoji="1" lang="zh-CN" altLang="en-US" sz="2400" b="1" dirty="0">
              <a:solidFill>
                <a:srgbClr val="0000FF"/>
              </a:solidFill>
              <a:latin typeface="Times New Roman" pitchFamily="18" charset="0"/>
              <a:cs typeface="Times New Roman" pitchFamily="18" charset="0"/>
            </a:endParaRPr>
          </a:p>
        </p:txBody>
      </p:sp>
      <p:sp>
        <p:nvSpPr>
          <p:cNvPr id="2" name="TextBox 1"/>
          <p:cNvSpPr txBox="1"/>
          <p:nvPr/>
        </p:nvSpPr>
        <p:spPr>
          <a:xfrm>
            <a:off x="3923928" y="2132856"/>
            <a:ext cx="1260140" cy="369332"/>
          </a:xfrm>
          <a:prstGeom prst="rect">
            <a:avLst/>
          </a:prstGeom>
          <a:noFill/>
          <a:ln>
            <a:noFill/>
          </a:ln>
        </p:spPr>
        <p:txBody>
          <a:bodyPr wrap="square" rtlCol="0">
            <a:spAutoFit/>
          </a:bodyPr>
          <a:lstStyle/>
          <a:p>
            <a:pPr algn="r"/>
            <a:r>
              <a:rPr lang="en-US" altLang="zh-CN" b="1" dirty="0">
                <a:solidFill>
                  <a:srgbClr val="0000FF"/>
                </a:solidFill>
                <a:latin typeface="Times New Roman" panose="02020603050405020304" pitchFamily="18" charset="0"/>
                <a:cs typeface="Times New Roman" panose="02020603050405020304" pitchFamily="18" charset="0"/>
              </a:rPr>
              <a:t>DIN[7] = 0</a:t>
            </a:r>
            <a:endParaRPr lang="zh-CN" altLang="en-US" b="1" dirty="0">
              <a:solidFill>
                <a:srgbClr val="0000FF"/>
              </a:solidFill>
              <a:latin typeface="Times New Roman" panose="02020603050405020304" pitchFamily="18" charset="0"/>
              <a:cs typeface="Times New Roman" panose="02020603050405020304" pitchFamily="18" charset="0"/>
            </a:endParaRPr>
          </a:p>
        </p:txBody>
      </p:sp>
      <p:cxnSp>
        <p:nvCxnSpPr>
          <p:cNvPr id="4" name="直接箭头连接符 3"/>
          <p:cNvCxnSpPr/>
          <p:nvPr/>
        </p:nvCxnSpPr>
        <p:spPr>
          <a:xfrm>
            <a:off x="5184068" y="2317522"/>
            <a:ext cx="468052" cy="0"/>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699792" y="2524254"/>
            <a:ext cx="2484276" cy="369332"/>
          </a:xfrm>
          <a:prstGeom prst="rect">
            <a:avLst/>
          </a:prstGeom>
          <a:noFill/>
        </p:spPr>
        <p:txBody>
          <a:bodyPr wrap="square" rtlCol="0">
            <a:spAutoFit/>
          </a:bodyPr>
          <a:lstStyle/>
          <a:p>
            <a:pPr algn="r"/>
            <a:r>
              <a:rPr lang="en-US" altLang="zh-CN" b="1" dirty="0">
                <a:solidFill>
                  <a:srgbClr val="0000FF"/>
                </a:solidFill>
                <a:latin typeface="Times New Roman" panose="02020603050405020304" pitchFamily="18" charset="0"/>
                <a:cs typeface="Times New Roman" panose="02020603050405020304" pitchFamily="18" charset="0"/>
              </a:rPr>
              <a:t>DIN[6]=0</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DIN[7] ≠ 0</a:t>
            </a:r>
            <a:endParaRPr lang="zh-CN" altLang="en-US" b="1"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a:off x="5184068" y="2708920"/>
            <a:ext cx="468052" cy="0"/>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403648" y="2915652"/>
            <a:ext cx="3780420" cy="369332"/>
          </a:xfrm>
          <a:prstGeom prst="rect">
            <a:avLst/>
          </a:prstGeom>
          <a:noFill/>
        </p:spPr>
        <p:txBody>
          <a:bodyPr wrap="square" rtlCol="0">
            <a:spAutoFit/>
          </a:bodyPr>
          <a:lstStyle/>
          <a:p>
            <a:pPr algn="r"/>
            <a:r>
              <a:rPr lang="en-US" altLang="zh-CN" b="1" dirty="0">
                <a:solidFill>
                  <a:srgbClr val="0000FF"/>
                </a:solidFill>
                <a:latin typeface="Times New Roman" panose="02020603050405020304" pitchFamily="18" charset="0"/>
                <a:cs typeface="Times New Roman" panose="02020603050405020304" pitchFamily="18" charset="0"/>
              </a:rPr>
              <a:t>DIN[5]=0</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DIN[6] ≠ 0</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DIN[7] ≠ 0</a:t>
            </a:r>
            <a:endParaRPr lang="zh-CN" altLang="en-US" b="1" dirty="0">
              <a:latin typeface="Times New Roman" panose="02020603050405020304" pitchFamily="18" charset="0"/>
              <a:cs typeface="Times New Roman" panose="02020603050405020304" pitchFamily="18" charset="0"/>
            </a:endParaRPr>
          </a:p>
        </p:txBody>
      </p:sp>
      <p:cxnSp>
        <p:nvCxnSpPr>
          <p:cNvPr id="17" name="直接箭头连接符 16"/>
          <p:cNvCxnSpPr/>
          <p:nvPr/>
        </p:nvCxnSpPr>
        <p:spPr>
          <a:xfrm>
            <a:off x="5184068" y="3100318"/>
            <a:ext cx="468052" cy="0"/>
          </a:xfrm>
          <a:prstGeom prst="straightConnector1">
            <a:avLst/>
          </a:prstGeom>
          <a:ln>
            <a:solidFill>
              <a:schemeClr val="tx1">
                <a:lumMod val="65000"/>
                <a:lumOff val="35000"/>
              </a:schemeClr>
            </a:solidFill>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rot="5400000">
            <a:off x="3923928" y="3838400"/>
            <a:ext cx="1260140"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29" name="Text Box 9"/>
          <p:cNvSpPr txBox="1">
            <a:spLocks noChangeArrowheads="1"/>
          </p:cNvSpPr>
          <p:nvPr/>
        </p:nvSpPr>
        <p:spPr bwMode="auto">
          <a:xfrm>
            <a:off x="1115118" y="692696"/>
            <a:ext cx="7777361"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CODER83 (DIN,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[0: 2] DOUT; input [0: 7] DIN;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[0: 2]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(DIN)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(DIN[7]==0)  DOUT=3'b000;</a:t>
            </a:r>
          </a:p>
          <a:p>
            <a:pPr eaLnBrk="0" hangingPunct="0"/>
            <a:r>
              <a:rPr kumimoji="1" lang="en-US" altLang="zh-CN" sz="2000" b="1" dirty="0">
                <a:solidFill>
                  <a:srgbClr val="000000"/>
                </a:solidFill>
                <a:latin typeface="Times New Roman" pitchFamily="18" charset="0"/>
                <a:cs typeface="Times New Roman" pitchFamily="18" charset="0"/>
              </a:rPr>
              <a:t>        else if (DIN[6]==0)  DOUT=3'b100;</a:t>
            </a:r>
          </a:p>
          <a:p>
            <a:pPr eaLnBrk="0" hangingPunct="0"/>
            <a:r>
              <a:rPr kumimoji="1" lang="en-US" altLang="zh-CN" sz="2000" b="1" dirty="0">
                <a:solidFill>
                  <a:srgbClr val="000000"/>
                </a:solidFill>
                <a:latin typeface="Times New Roman" pitchFamily="18" charset="0"/>
                <a:cs typeface="Times New Roman" pitchFamily="18" charset="0"/>
              </a:rPr>
              <a:t>        else if (DIN[5]==0) DOUT=3'b010;</a:t>
            </a:r>
          </a:p>
          <a:p>
            <a:pPr eaLnBrk="0" hangingPunct="0"/>
            <a:r>
              <a:rPr kumimoji="1" lang="en-US" altLang="zh-CN" sz="2000" b="1" dirty="0">
                <a:solidFill>
                  <a:srgbClr val="000000"/>
                </a:solidFill>
                <a:latin typeface="Times New Roman" pitchFamily="18" charset="0"/>
                <a:cs typeface="Times New Roman" pitchFamily="18" charset="0"/>
              </a:rPr>
              <a:t>        else if (DIN[4]==0) DOUT=3'b110;</a:t>
            </a:r>
          </a:p>
          <a:p>
            <a:pPr eaLnBrk="0" hangingPunct="0"/>
            <a:r>
              <a:rPr kumimoji="1" lang="en-US" altLang="zh-CN" sz="2000" b="1" dirty="0">
                <a:solidFill>
                  <a:srgbClr val="000000"/>
                </a:solidFill>
                <a:latin typeface="Times New Roman" pitchFamily="18" charset="0"/>
                <a:cs typeface="Times New Roman" pitchFamily="18" charset="0"/>
              </a:rPr>
              <a:t>        else if (DIN[3]==0) DOUT=3'b001;</a:t>
            </a:r>
          </a:p>
          <a:p>
            <a:pPr eaLnBrk="0" hangingPunct="0"/>
            <a:r>
              <a:rPr kumimoji="1" lang="en-US" altLang="zh-CN" sz="2000" b="1" dirty="0">
                <a:solidFill>
                  <a:srgbClr val="000000"/>
                </a:solidFill>
                <a:latin typeface="Times New Roman" pitchFamily="18" charset="0"/>
                <a:cs typeface="Times New Roman" pitchFamily="18" charset="0"/>
              </a:rPr>
              <a:t>        else if (DIN[2]==0) DOUT=3'b101;</a:t>
            </a:r>
          </a:p>
          <a:p>
            <a:pPr eaLnBrk="0" hangingPunct="0"/>
            <a:r>
              <a:rPr kumimoji="1" lang="en-US" altLang="zh-CN" sz="2000" b="1" dirty="0">
                <a:solidFill>
                  <a:srgbClr val="000000"/>
                </a:solidFill>
                <a:latin typeface="Times New Roman" pitchFamily="18" charset="0"/>
                <a:cs typeface="Times New Roman" pitchFamily="18" charset="0"/>
              </a:rPr>
              <a:t>        else if (DIN[1]==0) DOUT=3'b011;</a:t>
            </a:r>
          </a:p>
          <a:p>
            <a:pPr eaLnBrk="0" hangingPunct="0"/>
            <a:r>
              <a:rPr kumimoji="1" lang="en-US" altLang="zh-CN" sz="2000" b="1" dirty="0">
                <a:solidFill>
                  <a:srgbClr val="000000"/>
                </a:solidFill>
                <a:latin typeface="Times New Roman" pitchFamily="18" charset="0"/>
                <a:cs typeface="Times New Roman" pitchFamily="18" charset="0"/>
              </a:rPr>
              <a:t>        else if (DIN[0]==0)  DOUT=3'b111;</a:t>
            </a:r>
          </a:p>
          <a:p>
            <a:pPr eaLnBrk="0" hangingPunct="0"/>
            <a:r>
              <a:rPr kumimoji="1" lang="en-US" altLang="zh-CN" sz="2000" b="1" dirty="0">
                <a:solidFill>
                  <a:srgbClr val="000000"/>
                </a:solidFill>
                <a:latin typeface="Times New Roman" pitchFamily="18" charset="0"/>
                <a:cs typeface="Times New Roman" pitchFamily="18" charset="0"/>
              </a:rPr>
              <a:t>        else   DOUT=3'b000;</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57035404"/>
              </p:ext>
            </p:extLst>
          </p:nvPr>
        </p:nvGraphicFramePr>
        <p:xfrm>
          <a:off x="5796136" y="1196752"/>
          <a:ext cx="2970000" cy="3938720"/>
        </p:xfrm>
        <a:graphic>
          <a:graphicData uri="http://schemas.openxmlformats.org/drawingml/2006/table">
            <a:tbl>
              <a:tblPr firstRow="1" bandRow="1">
                <a:tableStyleId>{5C22544A-7EE6-4342-B048-85BDC9FD1C3A}</a:tableStyleId>
              </a:tblPr>
              <a:tblGrid>
                <a:gridCol w="270000">
                  <a:extLst>
                    <a:ext uri="{9D8B030D-6E8A-4147-A177-3AD203B41FA5}">
                      <a16:colId xmlns:a16="http://schemas.microsoft.com/office/drawing/2014/main" val="20000"/>
                    </a:ext>
                  </a:extLst>
                </a:gridCol>
                <a:gridCol w="270000">
                  <a:extLst>
                    <a:ext uri="{9D8B030D-6E8A-4147-A177-3AD203B41FA5}">
                      <a16:colId xmlns:a16="http://schemas.microsoft.com/office/drawing/2014/main" val="20001"/>
                    </a:ext>
                  </a:extLst>
                </a:gridCol>
                <a:gridCol w="270000">
                  <a:extLst>
                    <a:ext uri="{9D8B030D-6E8A-4147-A177-3AD203B41FA5}">
                      <a16:colId xmlns:a16="http://schemas.microsoft.com/office/drawing/2014/main" val="20002"/>
                    </a:ext>
                  </a:extLst>
                </a:gridCol>
                <a:gridCol w="270000">
                  <a:extLst>
                    <a:ext uri="{9D8B030D-6E8A-4147-A177-3AD203B41FA5}">
                      <a16:colId xmlns:a16="http://schemas.microsoft.com/office/drawing/2014/main" val="20003"/>
                    </a:ext>
                  </a:extLst>
                </a:gridCol>
                <a:gridCol w="270000">
                  <a:extLst>
                    <a:ext uri="{9D8B030D-6E8A-4147-A177-3AD203B41FA5}">
                      <a16:colId xmlns:a16="http://schemas.microsoft.com/office/drawing/2014/main" val="20004"/>
                    </a:ext>
                  </a:extLst>
                </a:gridCol>
                <a:gridCol w="270000">
                  <a:extLst>
                    <a:ext uri="{9D8B030D-6E8A-4147-A177-3AD203B41FA5}">
                      <a16:colId xmlns:a16="http://schemas.microsoft.com/office/drawing/2014/main" val="20005"/>
                    </a:ext>
                  </a:extLst>
                </a:gridCol>
                <a:gridCol w="270000">
                  <a:extLst>
                    <a:ext uri="{9D8B030D-6E8A-4147-A177-3AD203B41FA5}">
                      <a16:colId xmlns:a16="http://schemas.microsoft.com/office/drawing/2014/main" val="20006"/>
                    </a:ext>
                  </a:extLst>
                </a:gridCol>
                <a:gridCol w="270000">
                  <a:extLst>
                    <a:ext uri="{9D8B030D-6E8A-4147-A177-3AD203B41FA5}">
                      <a16:colId xmlns:a16="http://schemas.microsoft.com/office/drawing/2014/main" val="20007"/>
                    </a:ext>
                  </a:extLst>
                </a:gridCol>
                <a:gridCol w="270000">
                  <a:extLst>
                    <a:ext uri="{9D8B030D-6E8A-4147-A177-3AD203B41FA5}">
                      <a16:colId xmlns:a16="http://schemas.microsoft.com/office/drawing/2014/main" val="20008"/>
                    </a:ext>
                  </a:extLst>
                </a:gridCol>
                <a:gridCol w="270000">
                  <a:extLst>
                    <a:ext uri="{9D8B030D-6E8A-4147-A177-3AD203B41FA5}">
                      <a16:colId xmlns:a16="http://schemas.microsoft.com/office/drawing/2014/main" val="20009"/>
                    </a:ext>
                  </a:extLst>
                </a:gridCol>
                <a:gridCol w="270000">
                  <a:extLst>
                    <a:ext uri="{9D8B030D-6E8A-4147-A177-3AD203B41FA5}">
                      <a16:colId xmlns:a16="http://schemas.microsoft.com/office/drawing/2014/main" val="20010"/>
                    </a:ext>
                  </a:extLst>
                </a:gridCol>
              </a:tblGrid>
              <a:tr h="504000">
                <a:tc gridSpan="8">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DIN</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hMerge="1">
                  <a:txBody>
                    <a:bodyPr/>
                    <a:lstStyle/>
                    <a:p>
                      <a:endParaRPr lang="zh-CN" altLang="en-US" dirty="0">
                        <a:latin typeface="Times New Roman" panose="02020603050405020304" pitchFamily="18" charset="0"/>
                        <a:cs typeface="Times New Roman" panose="02020603050405020304" pitchFamily="18" charset="0"/>
                      </a:endParaRPr>
                    </a:p>
                  </a:txBody>
                  <a:tcPr/>
                </a:tc>
                <a:tc rowSpan="2" gridSpan="3">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DOUT</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zh-CN" altLang="en-US" dirty="0">
                        <a:latin typeface="Times New Roman" panose="02020603050405020304" pitchFamily="18" charset="0"/>
                        <a:cs typeface="Times New Roman" panose="02020603050405020304" pitchFamily="18" charset="0"/>
                      </a:endParaRPr>
                    </a:p>
                  </a:txBody>
                  <a:tcPr/>
                </a:tc>
                <a:tc rowSpan="2" hMerge="1">
                  <a:txBody>
                    <a:bodyPr/>
                    <a:lstStyle/>
                    <a:p>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68000">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0</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1</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2</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3</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4</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5</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6</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1600" dirty="0">
                          <a:solidFill>
                            <a:schemeClr val="bg1"/>
                          </a:solidFill>
                          <a:latin typeface="Times New Roman" panose="02020603050405020304" pitchFamily="18" charset="0"/>
                          <a:cs typeface="Times New Roman" panose="02020603050405020304" pitchFamily="18" charset="0"/>
                        </a:rPr>
                        <a:t>7</a:t>
                      </a: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gridSpan="3" vMerge="1">
                  <a:txBody>
                    <a:bodyPr/>
                    <a:lstStyle/>
                    <a:p>
                      <a:pPr algn="ctr"/>
                      <a:endParaRPr lang="zh-CN" altLang="en-US" sz="16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vMerge="1">
                  <a:txBody>
                    <a:bodyPr/>
                    <a:lstStyle/>
                    <a:p>
                      <a:pPr algn="ct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vMerge="1">
                  <a:txBody>
                    <a:bodyPr/>
                    <a:lstStyle/>
                    <a:p>
                      <a:pPr algn="ctr"/>
                      <a:endParaRPr lang="zh-CN" altLang="en-US" sz="20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x</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pPr algn="ctr"/>
                      <a:r>
                        <a:rPr lang="en-US" altLang="zh-CN" sz="1600" dirty="0">
                          <a:latin typeface="Times New Roman" panose="02020603050405020304" pitchFamily="18" charset="0"/>
                          <a:cs typeface="Times New Roman" panose="02020603050405020304" pitchFamily="18" charset="0"/>
                        </a:rPr>
                        <a:t>0</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600" dirty="0">
                          <a:latin typeface="Times New Roman" panose="02020603050405020304" pitchFamily="18" charset="0"/>
                          <a:cs typeface="Times New Roman" panose="02020603050405020304" pitchFamily="18" charset="0"/>
                        </a:rPr>
                        <a:t>1</a:t>
                      </a:r>
                      <a:endParaRPr lang="zh-CN" altLang="en-US"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dirty="0"/>
          </a:p>
        </p:txBody>
      </p:sp>
    </p:spTree>
    <p:extLst>
      <p:ext uri="{BB962C8B-B14F-4D97-AF65-F5344CB8AC3E}">
        <p14:creationId xmlns:p14="http://schemas.microsoft.com/office/powerpoint/2010/main" val="311556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ppt_x</p:attrName>
                                        </p:attrNameLst>
                                      </p:cBhvr>
                                      <p:tavLst>
                                        <p:tav tm="0">
                                          <p:val>
                                            <p:strVal val="#ppt_x-.2"/>
                                          </p:val>
                                        </p:tav>
                                        <p:tav tm="100000">
                                          <p:val>
                                            <p:strVal val="#ppt_x"/>
                                          </p:val>
                                        </p:tav>
                                      </p:tavLst>
                                    </p:anim>
                                    <p:anim calcmode="lin" valueType="num">
                                      <p:cBhvr>
                                        <p:cTn id="8" dur="10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9" dur="1000"/>
                                        <p:tgtEl>
                                          <p:spTgt spid="8"/>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2"/>
                                        </p:tgtEl>
                                      </p:cBhvr>
                                    </p:animEffect>
                                    <p:set>
                                      <p:cBhvr>
                                        <p:cTn id="50" dur="1" fill="hold">
                                          <p:stCondLst>
                                            <p:cond delay="499"/>
                                          </p:stCondLst>
                                        </p:cTn>
                                        <p:tgtEl>
                                          <p:spTgt spid="2"/>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5"/>
                                        </p:tgtEl>
                                      </p:cBhvr>
                                    </p:animEffect>
                                    <p:set>
                                      <p:cBhvr>
                                        <p:cTn id="59" dur="1" fill="hold">
                                          <p:stCondLst>
                                            <p:cond delay="499"/>
                                          </p:stCondLst>
                                        </p:cTn>
                                        <p:tgtEl>
                                          <p:spTgt spid="15"/>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6"/>
                                        </p:tgtEl>
                                      </p:cBhvr>
                                    </p:animEffect>
                                    <p:set>
                                      <p:cBhvr>
                                        <p:cTn id="62" dur="1" fill="hold">
                                          <p:stCondLst>
                                            <p:cond delay="499"/>
                                          </p:stCondLst>
                                        </p:cTn>
                                        <p:tgtEl>
                                          <p:spTgt spid="1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fade">
                                      <p:cBhvr>
                                        <p:cTn id="72" dur="500"/>
                                        <p:tgtEl>
                                          <p:spTgt spid="29"/>
                                        </p:tgtEl>
                                      </p:cBhvr>
                                    </p:animEffect>
                                  </p:childTnLst>
                                </p:cTn>
                              </p:par>
                            </p:childTnLst>
                          </p:cTn>
                        </p:par>
                        <p:par>
                          <p:cTn id="73" fill="hold">
                            <p:stCondLst>
                              <p:cond delay="1000"/>
                            </p:stCondLst>
                            <p:childTnLst>
                              <p:par>
                                <p:cTn id="74" presetID="9"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dissolve">
                                      <p:cBhvr>
                                        <p:cTn id="7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P spid="2" grpId="1"/>
      <p:bldP spid="14" grpId="0"/>
      <p:bldP spid="14" grpId="1"/>
      <p:bldP spid="16" grpId="0"/>
      <p:bldP spid="16" grpId="1"/>
      <p:bldP spid="20" grpId="0"/>
      <p:bldP spid="20" grpId="1"/>
      <p:bldP spid="2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15118" y="260648"/>
            <a:ext cx="720129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§8.3.2 </a:t>
            </a:r>
            <a:r>
              <a:rPr lang="zh-CN" altLang="en-US" sz="3000" b="1" dirty="0">
                <a:solidFill>
                  <a:srgbClr val="000000"/>
                </a:solidFill>
                <a:latin typeface="Times New Roman" pitchFamily="18" charset="0"/>
                <a:cs typeface="Times New Roman" pitchFamily="18" charset="0"/>
              </a:rPr>
              <a:t>关注</a:t>
            </a:r>
            <a:r>
              <a:rPr lang="en-US" altLang="zh-CN" sz="3000" b="1" dirty="0">
                <a:solidFill>
                  <a:srgbClr val="000000"/>
                </a:solidFill>
                <a:latin typeface="Times New Roman" pitchFamily="18" charset="0"/>
                <a:cs typeface="Times New Roman" pitchFamily="18" charset="0"/>
              </a:rPr>
              <a:t>if</a:t>
            </a:r>
            <a:r>
              <a:rPr lang="zh-CN" altLang="en-US" sz="3000" b="1" dirty="0">
                <a:solidFill>
                  <a:srgbClr val="000000"/>
                </a:solidFill>
                <a:latin typeface="Times New Roman" pitchFamily="18" charset="0"/>
                <a:cs typeface="Times New Roman" pitchFamily="18" charset="0"/>
              </a:rPr>
              <a:t>语句中的条件指示</a:t>
            </a:r>
          </a:p>
        </p:txBody>
      </p:sp>
      <p:sp>
        <p:nvSpPr>
          <p:cNvPr id="11" name="Text Box 9"/>
          <p:cNvSpPr txBox="1">
            <a:spLocks noChangeArrowheads="1"/>
          </p:cNvSpPr>
          <p:nvPr/>
        </p:nvSpPr>
        <p:spPr bwMode="auto">
          <a:xfrm>
            <a:off x="1043608" y="98072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8-20</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628800"/>
            <a:ext cx="777736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andd</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if (A==0)  </a:t>
            </a:r>
          </a:p>
          <a:p>
            <a:pPr eaLnBrk="0" hangingPunct="0"/>
            <a:r>
              <a:rPr kumimoji="1" lang="en-US" altLang="zh-CN" sz="2000" b="1" dirty="0">
                <a:solidFill>
                  <a:srgbClr val="000000"/>
                </a:solidFill>
                <a:latin typeface="Times New Roman" pitchFamily="18" charset="0"/>
                <a:cs typeface="Times New Roman" pitchFamily="18" charset="0"/>
              </a:rPr>
              <a:t>	if (B==0)  Q=0</a:t>
            </a:r>
            <a:r>
              <a:rPr kumimoji="1" lang="zh-CN" altLang="en-US" sz="2000" b="1" dirty="0">
                <a:solidFill>
                  <a:srgbClr val="000000"/>
                </a:solidFill>
                <a:latin typeface="Times New Roman" pitchFamily="18" charset="0"/>
                <a:cs typeface="Times New Roman" pitchFamily="18" charset="0"/>
              </a:rPr>
              <a:t>；</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Q=1;</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dirty="0"/>
          </a:p>
        </p:txBody>
      </p:sp>
    </p:spTree>
    <p:extLst>
      <p:ext uri="{BB962C8B-B14F-4D97-AF65-F5344CB8AC3E}">
        <p14:creationId xmlns:p14="http://schemas.microsoft.com/office/powerpoint/2010/main" val="3536340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15118" y="260648"/>
            <a:ext cx="720129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§8.3.2 </a:t>
            </a:r>
            <a:r>
              <a:rPr lang="zh-CN" altLang="en-US" sz="3000" b="1" dirty="0">
                <a:solidFill>
                  <a:srgbClr val="000000"/>
                </a:solidFill>
                <a:latin typeface="Times New Roman" pitchFamily="18" charset="0"/>
                <a:cs typeface="Times New Roman" pitchFamily="18" charset="0"/>
              </a:rPr>
              <a:t>关注</a:t>
            </a:r>
            <a:r>
              <a:rPr lang="en-US" altLang="zh-CN" sz="3000" b="1" dirty="0">
                <a:solidFill>
                  <a:srgbClr val="000000"/>
                </a:solidFill>
                <a:latin typeface="Times New Roman" pitchFamily="18" charset="0"/>
                <a:cs typeface="Times New Roman" pitchFamily="18" charset="0"/>
              </a:rPr>
              <a:t>if</a:t>
            </a:r>
            <a:r>
              <a:rPr lang="zh-CN" altLang="en-US" sz="3000" b="1" dirty="0">
                <a:solidFill>
                  <a:srgbClr val="000000"/>
                </a:solidFill>
                <a:latin typeface="Times New Roman" pitchFamily="18" charset="0"/>
                <a:cs typeface="Times New Roman" pitchFamily="18" charset="0"/>
              </a:rPr>
              <a:t>语句中的条件指示</a:t>
            </a:r>
          </a:p>
        </p:txBody>
      </p:sp>
      <p:sp>
        <p:nvSpPr>
          <p:cNvPr id="11" name="Text Box 9"/>
          <p:cNvSpPr txBox="1">
            <a:spLocks noChangeArrowheads="1"/>
          </p:cNvSpPr>
          <p:nvPr/>
        </p:nvSpPr>
        <p:spPr bwMode="auto">
          <a:xfrm>
            <a:off x="1043608" y="98072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8-21</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628800"/>
            <a:ext cx="777736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andd</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hangingPunct="0"/>
            <a:r>
              <a:rPr kumimoji="1" lang="en-US" altLang="zh-CN" sz="2000" b="1" dirty="0">
                <a:solidFill>
                  <a:srgbClr val="000000"/>
                </a:solidFill>
                <a:latin typeface="Times New Roman" pitchFamily="18" charset="0"/>
                <a:cs typeface="Times New Roman" pitchFamily="18" charset="0"/>
              </a:rPr>
              <a:t>	if (A==0)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    if (B==0)  Q=0</a:t>
            </a:r>
            <a:r>
              <a:rPr kumimoji="1" lang="zh-CN" altLang="en-US" sz="2000" b="1" dirty="0">
                <a:solidFill>
                  <a:srgbClr val="0000FF"/>
                </a:solidFill>
                <a:latin typeface="Times New Roman" pitchFamily="18" charset="0"/>
                <a:cs typeface="Times New Roman" pitchFamily="18" charset="0"/>
              </a:rPr>
              <a:t>；</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a:solidFill>
                  <a:srgbClr val="0000FF"/>
                </a:solidFill>
                <a:latin typeface="Times New Roman" pitchFamily="18" charset="0"/>
                <a:cs typeface="Times New Roman" pitchFamily="18" charset="0"/>
              </a:rPr>
              <a:t>	    else  Q=1;</a:t>
            </a:r>
          </a:p>
          <a:p>
            <a:pPr eaLnBrk="0" hangingPunct="0"/>
            <a:r>
              <a:rPr kumimoji="1" lang="en-US" altLang="zh-CN" sz="2000" b="1" dirty="0">
                <a:solidFill>
                  <a:srgbClr val="000000"/>
                </a:solidFill>
                <a:latin typeface="Times New Roman" pitchFamily="18" charset="0"/>
                <a:cs typeface="Times New Roman" pitchFamily="18" charset="0"/>
              </a:rPr>
              <a:t>            	end</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31818"/>
          <a:stretch/>
        </p:blipFill>
        <p:spPr bwMode="auto">
          <a:xfrm>
            <a:off x="5220072" y="2564904"/>
            <a:ext cx="3575050"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a:spLocks noChangeArrowheads="1"/>
          </p:cNvSpPr>
          <p:nvPr/>
        </p:nvSpPr>
        <p:spPr bwMode="auto">
          <a:xfrm>
            <a:off x="1187125" y="5301208"/>
            <a:ext cx="7777361" cy="81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if(A==0)</a:t>
            </a:r>
            <a:r>
              <a:rPr lang="zh-CN" altLang="en-US" sz="2000" b="1" dirty="0">
                <a:latin typeface="Times New Roman" pitchFamily="18" charset="0"/>
                <a:cs typeface="Times New Roman" pitchFamily="18" charset="0"/>
              </a:rPr>
              <a:t>引导了一个非完整型条件语句，构建时序电路</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if(B==0)</a:t>
            </a:r>
            <a:r>
              <a:rPr lang="zh-CN" altLang="en-US" sz="2000" b="1" dirty="0">
                <a:latin typeface="Times New Roman" pitchFamily="18" charset="0"/>
                <a:cs typeface="Times New Roman" pitchFamily="18" charset="0"/>
              </a:rPr>
              <a:t>引导了一个完整型条件语句，构建组合电路</a:t>
            </a:r>
            <a:endParaRPr lang="en-US" altLang="zh-CN" sz="20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dirty="0"/>
          </a:p>
        </p:txBody>
      </p:sp>
    </p:spTree>
    <p:extLst>
      <p:ext uri="{BB962C8B-B14F-4D97-AF65-F5344CB8AC3E}">
        <p14:creationId xmlns:p14="http://schemas.microsoft.com/office/powerpoint/2010/main" val="71861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15118" y="260648"/>
            <a:ext cx="720129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§8.3.2 </a:t>
            </a:r>
            <a:r>
              <a:rPr lang="zh-CN" altLang="en-US" sz="3000" b="1" dirty="0">
                <a:solidFill>
                  <a:srgbClr val="000000"/>
                </a:solidFill>
                <a:latin typeface="Times New Roman" pitchFamily="18" charset="0"/>
                <a:cs typeface="Times New Roman" pitchFamily="18" charset="0"/>
              </a:rPr>
              <a:t>关注</a:t>
            </a:r>
            <a:r>
              <a:rPr lang="en-US" altLang="zh-CN" sz="3000" b="1" dirty="0">
                <a:solidFill>
                  <a:srgbClr val="000000"/>
                </a:solidFill>
                <a:latin typeface="Times New Roman" pitchFamily="18" charset="0"/>
                <a:cs typeface="Times New Roman" pitchFamily="18" charset="0"/>
              </a:rPr>
              <a:t>if</a:t>
            </a:r>
            <a:r>
              <a:rPr lang="zh-CN" altLang="en-US" sz="3000" b="1" dirty="0">
                <a:solidFill>
                  <a:srgbClr val="000000"/>
                </a:solidFill>
                <a:latin typeface="Times New Roman" pitchFamily="18" charset="0"/>
                <a:cs typeface="Times New Roman" pitchFamily="18" charset="0"/>
              </a:rPr>
              <a:t>语句中的条件指示</a:t>
            </a:r>
          </a:p>
        </p:txBody>
      </p:sp>
      <p:sp>
        <p:nvSpPr>
          <p:cNvPr id="11" name="Text Box 9"/>
          <p:cNvSpPr txBox="1">
            <a:spLocks noChangeArrowheads="1"/>
          </p:cNvSpPr>
          <p:nvPr/>
        </p:nvSpPr>
        <p:spPr bwMode="auto">
          <a:xfrm>
            <a:off x="1043608" y="98072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8-22</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628800"/>
            <a:ext cx="777736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andd</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hangingPunct="0"/>
            <a:r>
              <a:rPr kumimoji="1" lang="en-US" altLang="zh-CN" sz="2000" b="1" dirty="0">
                <a:solidFill>
                  <a:srgbClr val="000000"/>
                </a:solidFill>
                <a:latin typeface="Times New Roman" pitchFamily="18" charset="0"/>
                <a:cs typeface="Times New Roman" pitchFamily="18" charset="0"/>
              </a:rPr>
              <a:t>	if (A==0)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    if (B==0)  Q=0</a:t>
            </a:r>
            <a:r>
              <a:rPr kumimoji="1" lang="zh-CN" altLang="en-US" sz="2000" b="1" dirty="0">
                <a:solidFill>
                  <a:srgbClr val="0000FF"/>
                </a:solidFill>
                <a:latin typeface="Times New Roman" pitchFamily="18" charset="0"/>
                <a:cs typeface="Times New Roman" pitchFamily="18" charset="0"/>
              </a:rPr>
              <a:t>；</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a:solidFill>
                  <a:srgbClr val="0000FF"/>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end</a:t>
            </a:r>
          </a:p>
          <a:p>
            <a:pPr eaLnBrk="0" hangingPunct="0"/>
            <a:r>
              <a:rPr kumimoji="1" lang="en-US" altLang="zh-CN" sz="2000" b="1" dirty="0">
                <a:solidFill>
                  <a:schemeClr val="tx1"/>
                </a:solidFill>
                <a:latin typeface="Times New Roman" pitchFamily="18" charset="0"/>
                <a:cs typeface="Times New Roman" pitchFamily="18" charset="0"/>
              </a:rPr>
              <a:t>	else  Q=1;</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0630"/>
          <a:stretch/>
        </p:blipFill>
        <p:spPr bwMode="auto">
          <a:xfrm>
            <a:off x="4283968" y="2276872"/>
            <a:ext cx="4448534"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a:spLocks noChangeArrowheads="1"/>
          </p:cNvSpPr>
          <p:nvPr/>
        </p:nvSpPr>
        <p:spPr bwMode="auto">
          <a:xfrm>
            <a:off x="1187125" y="5301208"/>
            <a:ext cx="7777361" cy="84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if(A==0)</a:t>
            </a:r>
            <a:r>
              <a:rPr lang="zh-CN" altLang="en-US" sz="2000" b="1" dirty="0">
                <a:latin typeface="Times New Roman" pitchFamily="18" charset="0"/>
                <a:cs typeface="Times New Roman" pitchFamily="18" charset="0"/>
              </a:rPr>
              <a:t>引导了一个完整型条件语句，构建组合电路</a:t>
            </a:r>
            <a:endParaRPr lang="en-US" altLang="zh-CN" sz="20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if(B==0)</a:t>
            </a:r>
            <a:r>
              <a:rPr lang="zh-CN" altLang="en-US" sz="2000" b="1" dirty="0">
                <a:latin typeface="Times New Roman" pitchFamily="18" charset="0"/>
                <a:cs typeface="Times New Roman" pitchFamily="18" charset="0"/>
              </a:rPr>
              <a:t>引导了一个非完整型条件语句，构建时序电路</a:t>
            </a:r>
            <a:endParaRPr lang="en-US" altLang="zh-CN" sz="20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dirty="0"/>
          </a:p>
        </p:txBody>
      </p:sp>
    </p:spTree>
    <p:extLst>
      <p:ext uri="{BB962C8B-B14F-4D97-AF65-F5344CB8AC3E}">
        <p14:creationId xmlns:p14="http://schemas.microsoft.com/office/powerpoint/2010/main" val="22976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15118" y="260648"/>
            <a:ext cx="720129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§8.3.2 </a:t>
            </a:r>
            <a:r>
              <a:rPr lang="zh-CN" altLang="en-US" sz="3000" b="1" dirty="0">
                <a:solidFill>
                  <a:srgbClr val="000000"/>
                </a:solidFill>
                <a:latin typeface="Times New Roman" pitchFamily="18" charset="0"/>
                <a:cs typeface="Times New Roman" pitchFamily="18" charset="0"/>
              </a:rPr>
              <a:t>关注</a:t>
            </a:r>
            <a:r>
              <a:rPr lang="en-US" altLang="zh-CN" sz="3000" b="1" dirty="0">
                <a:solidFill>
                  <a:srgbClr val="000000"/>
                </a:solidFill>
                <a:latin typeface="Times New Roman" pitchFamily="18" charset="0"/>
                <a:cs typeface="Times New Roman" pitchFamily="18" charset="0"/>
              </a:rPr>
              <a:t>if</a:t>
            </a:r>
            <a:r>
              <a:rPr lang="zh-CN" altLang="en-US" sz="3000" b="1" dirty="0">
                <a:solidFill>
                  <a:srgbClr val="000000"/>
                </a:solidFill>
                <a:latin typeface="Times New Roman" pitchFamily="18" charset="0"/>
                <a:cs typeface="Times New Roman" pitchFamily="18" charset="0"/>
              </a:rPr>
              <a:t>语句中的条件指示</a:t>
            </a:r>
          </a:p>
        </p:txBody>
      </p:sp>
      <p:sp>
        <p:nvSpPr>
          <p:cNvPr id="11" name="Text Box 9"/>
          <p:cNvSpPr txBox="1">
            <a:spLocks noChangeArrowheads="1"/>
          </p:cNvSpPr>
          <p:nvPr/>
        </p:nvSpPr>
        <p:spPr bwMode="auto">
          <a:xfrm>
            <a:off x="1043608" y="98072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8-20</a:t>
            </a:r>
            <a:endParaRPr kumimoji="1" lang="zh-CN" altLang="en-US" sz="2200" b="1" dirty="0">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115118" y="1628800"/>
            <a:ext cx="777736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andd</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FF0000"/>
                </a:solidFill>
                <a:latin typeface="Times New Roman" pitchFamily="18" charset="0"/>
                <a:cs typeface="Times New Roman" pitchFamily="18" charset="0"/>
              </a:rPr>
              <a:t>if (A==0)  </a:t>
            </a:r>
          </a:p>
          <a:p>
            <a:pPr eaLnBrk="0" hangingPunct="0"/>
            <a:r>
              <a:rPr kumimoji="1" lang="en-US" altLang="zh-CN" sz="2000" b="1" dirty="0">
                <a:solidFill>
                  <a:srgbClr val="000000"/>
                </a:solidFill>
                <a:latin typeface="Times New Roman" pitchFamily="18" charset="0"/>
                <a:cs typeface="Times New Roman" pitchFamily="18" charset="0"/>
              </a:rPr>
              <a:t>	if (B==0)  Q=0</a:t>
            </a:r>
            <a:r>
              <a:rPr kumimoji="1" lang="zh-CN" altLang="en-US" sz="2000" b="1" dirty="0">
                <a:solidFill>
                  <a:srgbClr val="000000"/>
                </a:solidFill>
                <a:latin typeface="Times New Roman" pitchFamily="18" charset="0"/>
                <a:cs typeface="Times New Roman" pitchFamily="18" charset="0"/>
              </a:rPr>
              <a:t>；</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else  Q=1;</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矩形 5"/>
          <p:cNvSpPr>
            <a:spLocks noChangeArrowheads="1"/>
          </p:cNvSpPr>
          <p:nvPr/>
        </p:nvSpPr>
        <p:spPr bwMode="auto">
          <a:xfrm>
            <a:off x="1187125" y="5113980"/>
            <a:ext cx="7777361"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000" b="1" dirty="0">
                <a:latin typeface="Times New Roman" pitchFamily="18" charset="0"/>
                <a:cs typeface="Times New Roman" pitchFamily="18" charset="0"/>
              </a:rPr>
              <a:t>Verilog</a:t>
            </a:r>
            <a:r>
              <a:rPr lang="zh-CN" altLang="en-US" sz="2000" b="1" dirty="0">
                <a:latin typeface="Times New Roman" pitchFamily="18" charset="0"/>
                <a:cs typeface="Times New Roman" pitchFamily="18" charset="0"/>
              </a:rPr>
              <a:t>默认</a:t>
            </a:r>
            <a:r>
              <a:rPr lang="en-US" altLang="zh-CN" sz="2000" b="1" dirty="0">
                <a:latin typeface="Times New Roman" pitchFamily="18" charset="0"/>
                <a:cs typeface="Times New Roman" pitchFamily="18" charset="0"/>
              </a:rPr>
              <a:t>else</a:t>
            </a:r>
            <a:r>
              <a:rPr lang="zh-CN" altLang="en-US" sz="2000" b="1" dirty="0">
                <a:latin typeface="Times New Roman" pitchFamily="18" charset="0"/>
                <a:cs typeface="Times New Roman" pitchFamily="18" charset="0"/>
              </a:rPr>
              <a:t>与最近的没有</a:t>
            </a:r>
            <a:r>
              <a:rPr lang="en-US" altLang="zh-CN" sz="2000" b="1" dirty="0">
                <a:latin typeface="Times New Roman" pitchFamily="18" charset="0"/>
                <a:cs typeface="Times New Roman" pitchFamily="18" charset="0"/>
              </a:rPr>
              <a:t>else</a:t>
            </a:r>
            <a:r>
              <a:rPr lang="zh-CN" altLang="en-US" sz="2000" b="1" dirty="0">
                <a:latin typeface="Times New Roman" pitchFamily="18" charset="0"/>
                <a:cs typeface="Times New Roman" pitchFamily="18" charset="0"/>
              </a:rPr>
              <a:t>的</a:t>
            </a:r>
            <a:r>
              <a:rPr lang="en-US" altLang="zh-CN" sz="2000" b="1" dirty="0">
                <a:latin typeface="Times New Roman" pitchFamily="18" charset="0"/>
                <a:cs typeface="Times New Roman" pitchFamily="18" charset="0"/>
              </a:rPr>
              <a:t>if</a:t>
            </a:r>
            <a:r>
              <a:rPr lang="zh-CN" altLang="en-US" sz="2000" b="1" dirty="0">
                <a:latin typeface="Times New Roman" pitchFamily="18" charset="0"/>
                <a:cs typeface="Times New Roman" pitchFamily="18" charset="0"/>
              </a:rPr>
              <a:t>相关联。</a:t>
            </a:r>
            <a:endParaRPr lang="en-US" altLang="zh-CN" sz="20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在</a:t>
            </a:r>
            <a:r>
              <a:rPr lang="en-US" altLang="zh-CN" sz="2000" b="1" dirty="0">
                <a:latin typeface="Times New Roman" pitchFamily="18" charset="0"/>
                <a:cs typeface="Times New Roman" pitchFamily="18" charset="0"/>
              </a:rPr>
              <a:t>if</a:t>
            </a:r>
            <a:r>
              <a:rPr lang="zh-CN" altLang="en-US" sz="2000" b="1" dirty="0">
                <a:latin typeface="Times New Roman" pitchFamily="18" charset="0"/>
                <a:cs typeface="Times New Roman" pitchFamily="18" charset="0"/>
              </a:rPr>
              <a:t>语句中的任何分支执行语句，无论是单句还是多句，建议用块语句括起来，以便明确各条件分支层次。</a:t>
            </a:r>
            <a:endParaRPr lang="en-US" altLang="zh-CN" sz="2000" b="1" dirty="0">
              <a:latin typeface="Times New Roman" pitchFamily="18" charset="0"/>
              <a:cs typeface="Times New Roman" pitchFamily="18" charset="0"/>
            </a:endParaRPr>
          </a:p>
        </p:txBody>
      </p:sp>
      <p:sp>
        <p:nvSpPr>
          <p:cNvPr id="7" name="Text Box 9"/>
          <p:cNvSpPr txBox="1">
            <a:spLocks noChangeArrowheads="1"/>
          </p:cNvSpPr>
          <p:nvPr/>
        </p:nvSpPr>
        <p:spPr bwMode="auto">
          <a:xfrm>
            <a:off x="5220072" y="1636105"/>
            <a:ext cx="3240360" cy="3170099"/>
          </a:xfrm>
          <a:prstGeom prst="rect">
            <a:avLst/>
          </a:prstGeom>
          <a:noFill/>
          <a:ln>
            <a:noFill/>
          </a:ln>
          <a:effectLst/>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a:t>
            </a:r>
            <a:r>
              <a:rPr kumimoji="1" lang="en-US" altLang="zh-CN" sz="2000" b="1" dirty="0" err="1">
                <a:solidFill>
                  <a:srgbClr val="000000"/>
                </a:solidFill>
                <a:latin typeface="Times New Roman" pitchFamily="18" charset="0"/>
                <a:cs typeface="Times New Roman" pitchFamily="18" charset="0"/>
              </a:rPr>
              <a:t>andd</a:t>
            </a:r>
            <a:r>
              <a:rPr kumimoji="1" lang="en-US" altLang="zh-CN" sz="2000" b="1" dirty="0">
                <a:solidFill>
                  <a:srgbClr val="000000"/>
                </a:solidFill>
                <a:latin typeface="Times New Roman" pitchFamily="18" charset="0"/>
                <a:cs typeface="Times New Roman" pitchFamily="18" charset="0"/>
              </a:rPr>
              <a:t> (A, B,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Q; input A, 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(A, B) begin</a:t>
            </a:r>
          </a:p>
          <a:p>
            <a:pPr eaLnBrk="0" hangingPunct="0"/>
            <a:r>
              <a:rPr kumimoji="1" lang="en-US" altLang="zh-CN" sz="2000" b="1" dirty="0">
                <a:solidFill>
                  <a:srgbClr val="000000"/>
                </a:solidFill>
                <a:latin typeface="Times New Roman" pitchFamily="18" charset="0"/>
                <a:cs typeface="Times New Roman" pitchFamily="18" charset="0"/>
              </a:rPr>
              <a:t>	if (A==0)  </a:t>
            </a:r>
            <a:r>
              <a:rPr kumimoji="1" lang="en-US" altLang="zh-CN" sz="2000" b="1" dirty="0">
                <a:solidFill>
                  <a:srgbClr val="009900"/>
                </a:solidFill>
                <a:latin typeface="Times New Roman" pitchFamily="18" charset="0"/>
                <a:cs typeface="Times New Roman" pitchFamily="18" charset="0"/>
              </a:rPr>
              <a:t>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    if (B==0)  Q=0</a:t>
            </a:r>
            <a:r>
              <a:rPr kumimoji="1" lang="zh-CN" altLang="en-US" sz="2000" b="1" dirty="0">
                <a:solidFill>
                  <a:srgbClr val="0000FF"/>
                </a:solidFill>
                <a:latin typeface="Times New Roman" pitchFamily="18" charset="0"/>
                <a:cs typeface="Times New Roman" pitchFamily="18" charset="0"/>
              </a:rPr>
              <a:t>；</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a:solidFill>
                  <a:srgbClr val="0000FF"/>
                </a:solidFill>
                <a:latin typeface="Times New Roman" pitchFamily="18" charset="0"/>
                <a:cs typeface="Times New Roman" pitchFamily="18" charset="0"/>
              </a:rPr>
              <a:t>	    else  Q=1;</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009900"/>
                </a:solidFill>
                <a:latin typeface="Times New Roman" pitchFamily="18" charset="0"/>
                <a:cs typeface="Times New Roman" pitchFamily="18" charset="0"/>
              </a:rPr>
              <a:t>end</a:t>
            </a: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2" name="右箭头 1"/>
          <p:cNvSpPr/>
          <p:nvPr/>
        </p:nvSpPr>
        <p:spPr>
          <a:xfrm>
            <a:off x="4355976" y="2780928"/>
            <a:ext cx="719829" cy="2880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dirty="0"/>
          </a:p>
        </p:txBody>
      </p:sp>
    </p:spTree>
    <p:extLst>
      <p:ext uri="{BB962C8B-B14F-4D97-AF65-F5344CB8AC3E}">
        <p14:creationId xmlns:p14="http://schemas.microsoft.com/office/powerpoint/2010/main" val="111001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8.4</a:t>
            </a:r>
            <a:r>
              <a:rPr lang="en-US" altLang="zh-CN" sz="3600" b="1" dirty="0">
                <a:solidFill>
                  <a:srgbClr val="7030A0"/>
                </a:solidFill>
                <a:latin typeface="宋体" pitchFamily="2" charset="-122"/>
              </a:rPr>
              <a:t>  </a:t>
            </a:r>
            <a:r>
              <a:rPr lang="zh-CN" altLang="en-US" sz="3600" b="1" dirty="0">
                <a:solidFill>
                  <a:srgbClr val="7030A0"/>
                </a:solidFill>
                <a:latin typeface="Times New Roman" panose="02020603050405020304" pitchFamily="18" charset="0"/>
                <a:cs typeface="Times New Roman" panose="02020603050405020304" pitchFamily="18" charset="0"/>
              </a:rPr>
              <a:t>三态与双向端口设计</a:t>
            </a:r>
          </a:p>
        </p:txBody>
      </p:sp>
      <p:sp>
        <p:nvSpPr>
          <p:cNvPr id="10" name="Rectangle 2"/>
          <p:cNvSpPr>
            <a:spLocks noGrp="1" noChangeArrowheads="1"/>
          </p:cNvSpPr>
          <p:nvPr/>
        </p:nvSpPr>
        <p:spPr bwMode="auto">
          <a:xfrm>
            <a:off x="1174750" y="98072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§8.4.1 </a:t>
            </a:r>
            <a:r>
              <a:rPr lang="zh-CN" altLang="en-US" sz="3000" b="1" dirty="0">
                <a:solidFill>
                  <a:srgbClr val="000000"/>
                </a:solidFill>
                <a:latin typeface="Times New Roman" pitchFamily="18" charset="0"/>
                <a:cs typeface="Times New Roman" pitchFamily="18" charset="0"/>
              </a:rPr>
              <a:t>三态控制电路设计</a:t>
            </a:r>
          </a:p>
        </p:txBody>
      </p:sp>
      <p:sp>
        <p:nvSpPr>
          <p:cNvPr id="15" name="矩形 14"/>
          <p:cNvSpPr>
            <a:spLocks noChangeArrowheads="1"/>
          </p:cNvSpPr>
          <p:nvPr/>
        </p:nvSpPr>
        <p:spPr bwMode="auto">
          <a:xfrm>
            <a:off x="1187125" y="5222810"/>
            <a:ext cx="763334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在设计中，常利用高阻态数据“</a:t>
            </a:r>
            <a:r>
              <a:rPr lang="en-US" altLang="zh-CN" sz="2000" b="1" dirty="0">
                <a:latin typeface="Times New Roman" pitchFamily="18" charset="0"/>
                <a:cs typeface="Times New Roman" pitchFamily="18" charset="0"/>
              </a:rPr>
              <a:t>Z</a:t>
            </a:r>
            <a:r>
              <a:rPr lang="zh-CN" altLang="en-US" sz="2000" b="1" dirty="0">
                <a:latin typeface="Times New Roman" pitchFamily="18" charset="0"/>
                <a:cs typeface="Times New Roman" pitchFamily="18" charset="0"/>
              </a:rPr>
              <a:t>”对一个变量赋值而引入具有高阻态输出的端口。</a:t>
            </a:r>
            <a:r>
              <a:rPr lang="en-US" altLang="zh-CN" sz="2000" b="1" dirty="0">
                <a:latin typeface="Times New Roman" pitchFamily="18" charset="0"/>
                <a:cs typeface="Times New Roman" pitchFamily="18" charset="0"/>
              </a:rPr>
              <a:t>Z</a:t>
            </a:r>
            <a:r>
              <a:rPr lang="zh-CN" altLang="en-US" sz="2000" b="1" dirty="0">
                <a:latin typeface="Times New Roman" pitchFamily="18" charset="0"/>
                <a:cs typeface="Times New Roman" pitchFamily="18" charset="0"/>
              </a:rPr>
              <a:t>只能在端口赋值，不能在电路模块被信号所传递。</a:t>
            </a:r>
            <a:r>
              <a:rPr lang="en-US" altLang="zh-CN" sz="2000" b="1" dirty="0">
                <a:latin typeface="Times New Roman" pitchFamily="18" charset="0"/>
                <a:cs typeface="Times New Roman" pitchFamily="18" charset="0"/>
              </a:rPr>
              <a:t>Z</a:t>
            </a:r>
            <a:r>
              <a:rPr lang="zh-CN" altLang="en-US" sz="2000" b="1" dirty="0">
                <a:latin typeface="Times New Roman" pitchFamily="18" charset="0"/>
                <a:cs typeface="Times New Roman" pitchFamily="18" charset="0"/>
              </a:rPr>
              <a:t>在综合中是一个不确定的值，有的情况下不同综合器可能会给出不同的结果。</a:t>
            </a:r>
            <a:endParaRPr lang="en-US" altLang="zh-CN" sz="2000" b="1" dirty="0">
              <a:latin typeface="Times New Roman" pitchFamily="18" charset="0"/>
              <a:cs typeface="Times New Roman" pitchFamily="18" charset="0"/>
            </a:endParaRPr>
          </a:p>
        </p:txBody>
      </p:sp>
      <p:sp>
        <p:nvSpPr>
          <p:cNvPr id="11" name="Text Box 9"/>
          <p:cNvSpPr txBox="1">
            <a:spLocks noChangeArrowheads="1"/>
          </p:cNvSpPr>
          <p:nvPr/>
        </p:nvSpPr>
        <p:spPr bwMode="auto">
          <a:xfrm>
            <a:off x="1043608" y="1556792"/>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8-23</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位三态控制门电路</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115119" y="2204864"/>
            <a:ext cx="4032946"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tri4B (ENA, DIN,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ENA;  input [3: 0] DIN;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(DIN, ENA) begin</a:t>
            </a: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tx1"/>
                </a:solidFill>
                <a:latin typeface="Times New Roman" pitchFamily="18" charset="0"/>
                <a:cs typeface="Times New Roman" pitchFamily="18" charset="0"/>
              </a:rPr>
              <a:t>if (ENA)  DOUT&lt;=DIN; </a:t>
            </a:r>
          </a:p>
          <a:p>
            <a:pPr eaLnBrk="0" hangingPunct="0"/>
            <a:r>
              <a:rPr kumimoji="1" lang="en-US" altLang="zh-CN" sz="2000" b="1" dirty="0">
                <a:solidFill>
                  <a:srgbClr val="000000"/>
                </a:solidFill>
                <a:latin typeface="Times New Roman" pitchFamily="18" charset="0"/>
                <a:cs typeface="Times New Roman" pitchFamily="18" charset="0"/>
              </a:rPr>
              <a:t>	else          DOUT&lt;=4'HZ</a:t>
            </a:r>
            <a:r>
              <a:rPr kumimoji="1" lang="zh-CN" altLang="en-US" sz="2000" b="1" dirty="0">
                <a:solidFill>
                  <a:srgbClr val="000000"/>
                </a:solidFill>
                <a:latin typeface="Times New Roman" pitchFamily="18" charset="0"/>
                <a:cs typeface="Times New Roman" pitchFamily="18" charset="0"/>
              </a:rPr>
              <a:t>；</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1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13634"/>
          <a:stretch/>
        </p:blipFill>
        <p:spPr bwMode="auto">
          <a:xfrm>
            <a:off x="5364038" y="2277244"/>
            <a:ext cx="3600450" cy="28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dirty="0"/>
          </a:p>
        </p:txBody>
      </p:sp>
    </p:spTree>
    <p:extLst>
      <p:ext uri="{BB962C8B-B14F-4D97-AF65-F5344CB8AC3E}">
        <p14:creationId xmlns:p14="http://schemas.microsoft.com/office/powerpoint/2010/main" val="254621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0" grpId="0"/>
      <p:bldP spid="15" grpId="0"/>
      <p:bldP spid="11" grpId="0"/>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33265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§8.4.2 </a:t>
            </a:r>
            <a:r>
              <a:rPr lang="zh-CN" altLang="en-US" sz="3000" b="1" dirty="0">
                <a:solidFill>
                  <a:srgbClr val="000000"/>
                </a:solidFill>
                <a:latin typeface="Times New Roman" pitchFamily="18" charset="0"/>
                <a:cs typeface="Times New Roman" pitchFamily="18" charset="0"/>
              </a:rPr>
              <a:t>双向端口设计</a:t>
            </a:r>
          </a:p>
        </p:txBody>
      </p:sp>
      <p:sp>
        <p:nvSpPr>
          <p:cNvPr id="15" name="矩形 14"/>
          <p:cNvSpPr>
            <a:spLocks noChangeArrowheads="1"/>
          </p:cNvSpPr>
          <p:nvPr/>
        </p:nvSpPr>
        <p:spPr bwMode="auto">
          <a:xfrm>
            <a:off x="1187125" y="1118354"/>
            <a:ext cx="7633347"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双向端口在完成输入功能时，必须使原来呈输出模式的端口呈高阻态，否则待输入的外部数据势必会与端口处原有电平发生“线与”，导致无法将外部数据正确地读入</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sp>
        <p:nvSpPr>
          <p:cNvPr id="11" name="Text Box 9"/>
          <p:cNvSpPr txBox="1">
            <a:spLocks noChangeArrowheads="1"/>
          </p:cNvSpPr>
          <p:nvPr/>
        </p:nvSpPr>
        <p:spPr bwMode="auto">
          <a:xfrm>
            <a:off x="1043608" y="242088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8-24</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1</a:t>
            </a:r>
            <a:r>
              <a:rPr lang="zh-CN" altLang="en-US" sz="2400" b="1" dirty="0">
                <a:solidFill>
                  <a:srgbClr val="C0504D">
                    <a:lumMod val="75000"/>
                  </a:srgbClr>
                </a:solidFill>
                <a:latin typeface="Times New Roman" pitchFamily="18" charset="0"/>
                <a:cs typeface="Times New Roman" pitchFamily="18" charset="0"/>
              </a:rPr>
              <a:t>位双向口</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115118" y="3068960"/>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tri4B (TRI_PORT, DOUT, DIN, ENA, CTRL);</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t>
            </a:r>
            <a:r>
              <a:rPr kumimoji="1" lang="en-US" altLang="zh-CN" sz="2000" b="1" dirty="0" err="1">
                <a:solidFill>
                  <a:srgbClr val="000000"/>
                </a:solidFill>
                <a:latin typeface="Times New Roman" pitchFamily="18" charset="0"/>
                <a:cs typeface="Times New Roman" pitchFamily="18" charset="0"/>
              </a:rPr>
              <a:t>inout</a:t>
            </a:r>
            <a:r>
              <a:rPr kumimoji="1" lang="en-US" altLang="zh-CN" sz="2000" b="1" dirty="0">
                <a:solidFill>
                  <a:srgbClr val="000000"/>
                </a:solidFill>
                <a:latin typeface="Times New Roman" pitchFamily="18" charset="0"/>
                <a:cs typeface="Times New Roman" pitchFamily="18" charset="0"/>
              </a:rPr>
              <a:t> TRI_PORT;  input DIN, ENA, CTRL;  output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assign TRI_PORT=ENA ? DIN : 1'bz;</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assign DOUT=TRI_PORT | CTRL;</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1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1400"/>
          <a:stretch/>
        </p:blipFill>
        <p:spPr bwMode="auto">
          <a:xfrm>
            <a:off x="1163888" y="4929915"/>
            <a:ext cx="5784376" cy="137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dirty="0"/>
          </a:p>
        </p:txBody>
      </p:sp>
    </p:spTree>
    <p:extLst>
      <p:ext uri="{BB962C8B-B14F-4D97-AF65-F5344CB8AC3E}">
        <p14:creationId xmlns:p14="http://schemas.microsoft.com/office/powerpoint/2010/main" val="186671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1" grpId="0"/>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115118" y="332656"/>
            <a:ext cx="4609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8-25</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zh-CN" altLang="en-US" sz="2400" b="1" dirty="0">
                <a:solidFill>
                  <a:srgbClr val="C0504D">
                    <a:lumMod val="75000"/>
                  </a:srgbClr>
                </a:solidFill>
                <a:latin typeface="Times New Roman" pitchFamily="18" charset="0"/>
                <a:cs typeface="Times New Roman" pitchFamily="18" charset="0"/>
              </a:rPr>
              <a:t>双向口（错误）</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259632" y="980728"/>
            <a:ext cx="7704856"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BI4B (CTRL, DIN, Q,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CTRL;  input [3: 0] DIN;  </a:t>
            </a:r>
            <a:r>
              <a:rPr kumimoji="1" lang="en-US" altLang="zh-CN" sz="2000" b="1" dirty="0" err="1">
                <a:solidFill>
                  <a:srgbClr val="000000"/>
                </a:solidFill>
                <a:latin typeface="Times New Roman" pitchFamily="18" charset="0"/>
                <a:cs typeface="Times New Roman" pitchFamily="18" charset="0"/>
              </a:rPr>
              <a:t>inout</a:t>
            </a:r>
            <a:r>
              <a:rPr kumimoji="1" lang="en-US" altLang="zh-CN" sz="2000" b="1" dirty="0">
                <a:solidFill>
                  <a:srgbClr val="000000"/>
                </a:solidFill>
                <a:latin typeface="Times New Roman" pitchFamily="18" charset="0"/>
                <a:cs typeface="Times New Roman" pitchFamily="18" charset="0"/>
              </a:rPr>
              <a:t> [3: 0] Q;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DOUT,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(Q, DIN, CTRL)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(!CTRL)  DOUT&lt;=Q;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begin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Q&lt;=DIN;  DOUT&lt;=4'HZ;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2" name="图片 1"/>
          <p:cNvPicPr>
            <a:picLocks noChangeAspect="1"/>
          </p:cNvPicPr>
          <p:nvPr/>
        </p:nvPicPr>
        <p:blipFill>
          <a:blip r:embed="rId3"/>
          <a:stretch>
            <a:fillRect/>
          </a:stretch>
        </p:blipFill>
        <p:spPr>
          <a:xfrm>
            <a:off x="1243689" y="4468171"/>
            <a:ext cx="4313698" cy="1387623"/>
          </a:xfrm>
          <a:prstGeom prst="rect">
            <a:avLst/>
          </a:prstGeom>
        </p:spPr>
      </p:pic>
      <p:sp>
        <p:nvSpPr>
          <p:cNvPr id="9" name="圆角矩形标注 8"/>
          <p:cNvSpPr/>
          <p:nvPr/>
        </p:nvSpPr>
        <p:spPr>
          <a:xfrm>
            <a:off x="1819753" y="5999810"/>
            <a:ext cx="2880320" cy="669550"/>
          </a:xfrm>
          <a:prstGeom prst="wedgeRoundRectCallout">
            <a:avLst>
              <a:gd name="adj1" fmla="val -20844"/>
              <a:gd name="adj2" fmla="val -68650"/>
              <a:gd name="adj3" fmla="val 16667"/>
            </a:avLst>
          </a:prstGeom>
          <a:no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CTRL=0</a:t>
            </a:r>
            <a:r>
              <a:rPr lang="zh-CN" altLang="en-US" sz="2000" b="1" dirty="0">
                <a:latin typeface="Times New Roman" pitchFamily="18" charset="0"/>
                <a:cs typeface="Times New Roman" pitchFamily="18" charset="0"/>
              </a:rPr>
              <a:t>时，</a:t>
            </a:r>
            <a:r>
              <a:rPr lang="en-US" altLang="zh-CN" sz="2000" b="1" dirty="0">
                <a:latin typeface="Times New Roman" pitchFamily="18" charset="0"/>
                <a:cs typeface="Times New Roman" pitchFamily="18" charset="0"/>
              </a:rPr>
              <a:t>DOUT</a:t>
            </a:r>
            <a:r>
              <a:rPr lang="zh-CN" altLang="en-US" sz="2000" b="1" dirty="0">
                <a:latin typeface="Times New Roman" pitchFamily="18" charset="0"/>
                <a:cs typeface="Times New Roman" pitchFamily="18" charset="0"/>
              </a:rPr>
              <a:t>无法 得到正确的输出波形。</a:t>
            </a:r>
            <a:endParaRPr lang="en-US" altLang="zh-CN" sz="2000" b="1" dirty="0">
              <a:latin typeface="Times New Roman" pitchFamily="18" charset="0"/>
              <a:cs typeface="Times New Roman" pitchFamily="18" charset="0"/>
            </a:endParaRPr>
          </a:p>
        </p:txBody>
      </p:sp>
      <p:sp>
        <p:nvSpPr>
          <p:cNvPr id="4" name="矩形 3"/>
          <p:cNvSpPr/>
          <p:nvPr/>
        </p:nvSpPr>
        <p:spPr>
          <a:xfrm>
            <a:off x="1963769" y="4365104"/>
            <a:ext cx="1224136" cy="149069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矩形 11"/>
          <p:cNvSpPr/>
          <p:nvPr/>
        </p:nvSpPr>
        <p:spPr>
          <a:xfrm>
            <a:off x="3907985" y="4365104"/>
            <a:ext cx="1224136" cy="149069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5420153" y="4576428"/>
            <a:ext cx="2464215" cy="1368152"/>
          </a:xfrm>
          <a:prstGeom prst="wedgeRoundRectCallout">
            <a:avLst>
              <a:gd name="adj1" fmla="val -59519"/>
              <a:gd name="adj2" fmla="val -18759"/>
              <a:gd name="adj3" fmla="val 16667"/>
            </a:avLst>
          </a:prstGeom>
          <a:solidFill>
            <a:schemeClr val="bg1"/>
          </a:solid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有时序电路的特点：</a:t>
            </a:r>
            <a:r>
              <a:rPr lang="en-US" altLang="zh-CN" sz="2000" b="1" dirty="0">
                <a:latin typeface="Times New Roman" pitchFamily="18" charset="0"/>
                <a:cs typeface="Times New Roman" pitchFamily="18" charset="0"/>
              </a:rPr>
              <a:t>CTRL</a:t>
            </a:r>
            <a:r>
              <a:rPr lang="zh-CN" altLang="en-US" sz="2000" b="1" dirty="0">
                <a:latin typeface="Times New Roman" pitchFamily="18" charset="0"/>
                <a:cs typeface="Times New Roman" pitchFamily="18" charset="0"/>
              </a:rPr>
              <a:t>从</a:t>
            </a:r>
            <a:r>
              <a:rPr lang="en-US" altLang="zh-CN" sz="2000" b="1" dirty="0">
                <a:latin typeface="Times New Roman" pitchFamily="18" charset="0"/>
                <a:cs typeface="Times New Roman" pitchFamily="18" charset="0"/>
              </a:rPr>
              <a:t>1</a:t>
            </a:r>
            <a:r>
              <a:rPr lang="zh-CN" altLang="en-US" sz="2000" b="1" dirty="0">
                <a:latin typeface="Times New Roman" pitchFamily="18" charset="0"/>
                <a:cs typeface="Times New Roman" pitchFamily="18" charset="0"/>
              </a:rPr>
              <a:t>到</a:t>
            </a:r>
            <a:r>
              <a:rPr lang="en-US" altLang="zh-CN" sz="2000" b="1" dirty="0">
                <a:latin typeface="Times New Roman" pitchFamily="18" charset="0"/>
                <a:cs typeface="Times New Roman" pitchFamily="18" charset="0"/>
              </a:rPr>
              <a:t>0</a:t>
            </a:r>
            <a:r>
              <a:rPr lang="zh-CN" altLang="en-US" sz="2000" b="1" dirty="0">
                <a:latin typeface="Times New Roman" pitchFamily="18" charset="0"/>
                <a:cs typeface="Times New Roman" pitchFamily="18" charset="0"/>
              </a:rPr>
              <a:t>过程中，将其高电平时的数据</a:t>
            </a:r>
            <a:r>
              <a:rPr lang="en-US" altLang="zh-CN" sz="2000" b="1" dirty="0">
                <a:latin typeface="Times New Roman" pitchFamily="18" charset="0"/>
                <a:cs typeface="Times New Roman" pitchFamily="18" charset="0"/>
              </a:rPr>
              <a:t>9</a:t>
            </a:r>
            <a:r>
              <a:rPr lang="zh-CN" altLang="en-US" sz="2000" b="1" dirty="0">
                <a:latin typeface="Times New Roman" pitchFamily="18" charset="0"/>
                <a:cs typeface="Times New Roman" pitchFamily="18" charset="0"/>
              </a:rPr>
              <a:t>锁入电路</a:t>
            </a:r>
            <a:endParaRPr lang="en-US" altLang="zh-CN" sz="2000" b="1" dirty="0">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dirty="0"/>
          </a:p>
        </p:txBody>
      </p:sp>
    </p:spTree>
    <p:extLst>
      <p:ext uri="{BB962C8B-B14F-4D97-AF65-F5344CB8AC3E}">
        <p14:creationId xmlns:p14="http://schemas.microsoft.com/office/powerpoint/2010/main" val="62455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par>
                          <p:cTn id="16" fill="hold">
                            <p:stCondLst>
                              <p:cond delay="500"/>
                            </p:stCondLst>
                            <p:childTnLst>
                              <p:par>
                                <p:cTn id="17" presetID="21"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0.70"/>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2000"/>
                                        <p:tgtEl>
                                          <p:spTgt spid="12"/>
                                        </p:tgtEl>
                                      </p:cBhvr>
                                    </p:animEffect>
                                  </p:childTnLst>
                                </p:cTn>
                              </p:par>
                            </p:childTnLst>
                          </p:cTn>
                        </p:par>
                        <p:par>
                          <p:cTn id="30" fill="hold">
                            <p:stCondLst>
                              <p:cond delay="5500"/>
                            </p:stCondLst>
                            <p:childTnLst>
                              <p:par>
                                <p:cTn id="31" presetID="55"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1000" fill="hold"/>
                                        <p:tgtEl>
                                          <p:spTgt spid="13"/>
                                        </p:tgtEl>
                                        <p:attrNameLst>
                                          <p:attrName>ppt_w</p:attrName>
                                        </p:attrNameLst>
                                      </p:cBhvr>
                                      <p:tavLst>
                                        <p:tav tm="0">
                                          <p:val>
                                            <p:strVal val="#ppt_w*0.70"/>
                                          </p:val>
                                        </p:tav>
                                        <p:tav tm="100000">
                                          <p:val>
                                            <p:strVal val="#ppt_w"/>
                                          </p:val>
                                        </p:tav>
                                      </p:tavLst>
                                    </p:anim>
                                    <p:anim calcmode="lin" valueType="num">
                                      <p:cBhvr>
                                        <p:cTn id="34" dur="1000" fill="hold"/>
                                        <p:tgtEl>
                                          <p:spTgt spid="13"/>
                                        </p:tgtEl>
                                        <p:attrNameLst>
                                          <p:attrName>ppt_h</p:attrName>
                                        </p:attrNameLst>
                                      </p:cBhvr>
                                      <p:tavLst>
                                        <p:tav tm="0">
                                          <p:val>
                                            <p:strVal val="#ppt_h"/>
                                          </p:val>
                                        </p:tav>
                                        <p:tav tm="100000">
                                          <p:val>
                                            <p:strVal val="#ppt_h"/>
                                          </p:val>
                                        </p:tav>
                                      </p:tavLst>
                                    </p:anim>
                                    <p:animEffect transition="in" filter="fade">
                                      <p:cBhvr>
                                        <p:cTn id="3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9" grpId="0" animBg="1"/>
      <p:bldP spid="4"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115118" y="332656"/>
            <a:ext cx="4609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8-25</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zh-CN" altLang="en-US" sz="2400" b="1" dirty="0">
                <a:solidFill>
                  <a:srgbClr val="C0504D">
                    <a:lumMod val="75000"/>
                  </a:srgbClr>
                </a:solidFill>
                <a:latin typeface="Times New Roman" pitchFamily="18" charset="0"/>
                <a:cs typeface="Times New Roman" pitchFamily="18" charset="0"/>
              </a:rPr>
              <a:t>双向口（错误）</a:t>
            </a:r>
            <a:endParaRPr kumimoji="1" lang="zh-CN" altLang="en-US" sz="2200" b="1" dirty="0">
              <a:solidFill>
                <a:srgbClr val="0000FF"/>
              </a:solidFill>
              <a:latin typeface="Times New Roman" pitchFamily="18" charset="0"/>
              <a:cs typeface="Times New Roman" pitchFamily="18" charset="0"/>
            </a:endParaRPr>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3974"/>
          <a:stretch/>
        </p:blipFill>
        <p:spPr bwMode="auto">
          <a:xfrm>
            <a:off x="1547664" y="979488"/>
            <a:ext cx="6045340" cy="409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圆角矩形标注 14"/>
          <p:cNvSpPr/>
          <p:nvPr/>
        </p:nvSpPr>
        <p:spPr>
          <a:xfrm>
            <a:off x="6228185" y="3717032"/>
            <a:ext cx="1584176" cy="792088"/>
          </a:xfrm>
          <a:prstGeom prst="wedgeRoundRectCallout">
            <a:avLst>
              <a:gd name="adj1" fmla="val -20844"/>
              <a:gd name="adj2" fmla="val -68650"/>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Q</a:t>
            </a:r>
            <a:r>
              <a:rPr lang="zh-CN" altLang="en-US" sz="2000" b="1" dirty="0">
                <a:latin typeface="Times New Roman" pitchFamily="18" charset="0"/>
                <a:cs typeface="Times New Roman" pitchFamily="18" charset="0"/>
              </a:rPr>
              <a:t>被综合成单向输出口。</a:t>
            </a:r>
            <a:endParaRPr lang="en-US" altLang="zh-CN" sz="2000" b="1" dirty="0">
              <a:latin typeface="Times New Roman" pitchFamily="18" charset="0"/>
              <a:cs typeface="Times New Roman" pitchFamily="18" charset="0"/>
            </a:endParaRPr>
          </a:p>
        </p:txBody>
      </p:sp>
      <p:sp>
        <p:nvSpPr>
          <p:cNvPr id="16" name="矩形 15"/>
          <p:cNvSpPr/>
          <p:nvPr/>
        </p:nvSpPr>
        <p:spPr>
          <a:xfrm>
            <a:off x="6516216" y="3140968"/>
            <a:ext cx="648072" cy="360040"/>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圆角矩形标注 17"/>
          <p:cNvSpPr/>
          <p:nvPr/>
        </p:nvSpPr>
        <p:spPr>
          <a:xfrm>
            <a:off x="1303685" y="2708920"/>
            <a:ext cx="1512168" cy="1119827"/>
          </a:xfrm>
          <a:prstGeom prst="wedgeRoundRectCallout">
            <a:avLst>
              <a:gd name="adj1" fmla="val 66879"/>
              <a:gd name="adj2" fmla="val -26799"/>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电路中被插入了</a:t>
            </a:r>
            <a:r>
              <a:rPr lang="en-US" altLang="zh-CN" sz="2000" b="1" dirty="0">
                <a:latin typeface="Times New Roman" pitchFamily="18" charset="0"/>
                <a:cs typeface="Times New Roman" pitchFamily="18" charset="0"/>
              </a:rPr>
              <a:t>4</a:t>
            </a:r>
            <a:r>
              <a:rPr lang="zh-CN" altLang="en-US" sz="2000" b="1" dirty="0">
                <a:latin typeface="Times New Roman" pitchFamily="18" charset="0"/>
                <a:cs typeface="Times New Roman" pitchFamily="18" charset="0"/>
              </a:rPr>
              <a:t>个锁存器。</a:t>
            </a:r>
            <a:endParaRPr lang="en-US" altLang="zh-CN" sz="2000" b="1" dirty="0">
              <a:latin typeface="Times New Roman" pitchFamily="18" charset="0"/>
              <a:cs typeface="Times New Roman" pitchFamily="18" charset="0"/>
            </a:endParaRPr>
          </a:p>
        </p:txBody>
      </p:sp>
      <p:sp>
        <p:nvSpPr>
          <p:cNvPr id="19" name="矩形 18"/>
          <p:cNvSpPr/>
          <p:nvPr/>
        </p:nvSpPr>
        <p:spPr>
          <a:xfrm>
            <a:off x="3203847" y="979488"/>
            <a:ext cx="648072" cy="388226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0" name="矩形 19"/>
          <p:cNvSpPr>
            <a:spLocks noChangeArrowheads="1"/>
          </p:cNvSpPr>
          <p:nvPr/>
        </p:nvSpPr>
        <p:spPr bwMode="auto">
          <a:xfrm>
            <a:off x="5004048" y="5293801"/>
            <a:ext cx="3672408"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对</a:t>
            </a:r>
            <a:r>
              <a:rPr lang="en-US" altLang="zh-CN" sz="2200" b="1" dirty="0">
                <a:latin typeface="Times New Roman" pitchFamily="18" charset="0"/>
                <a:cs typeface="Times New Roman" pitchFamily="18" charset="0"/>
              </a:rPr>
              <a:t>DOUT</a:t>
            </a:r>
            <a:r>
              <a:rPr lang="zh-CN" altLang="en-US" sz="2200" b="1" dirty="0">
                <a:latin typeface="Times New Roman" pitchFamily="18" charset="0"/>
                <a:cs typeface="Times New Roman" pitchFamily="18" charset="0"/>
              </a:rPr>
              <a:t>是完整条件语句</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对</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是非完整条件语句</a:t>
            </a:r>
            <a:r>
              <a:rPr lang="zh-CN" altLang="en-US" sz="2000" b="1" dirty="0">
                <a:latin typeface="Times New Roman" pitchFamily="18" charset="0"/>
                <a:cs typeface="Times New Roman" pitchFamily="18" charset="0"/>
              </a:rPr>
              <a:t>。</a:t>
            </a:r>
            <a:endParaRPr lang="en-US" altLang="zh-CN" sz="2000" b="1" dirty="0">
              <a:latin typeface="Times New Roman" pitchFamily="18" charset="0"/>
              <a:cs typeface="Times New Roman" pitchFamily="18" charset="0"/>
            </a:endParaRPr>
          </a:p>
        </p:txBody>
      </p:sp>
      <p:sp>
        <p:nvSpPr>
          <p:cNvPr id="3" name="矩形 2"/>
          <p:cNvSpPr/>
          <p:nvPr/>
        </p:nvSpPr>
        <p:spPr>
          <a:xfrm>
            <a:off x="1303685" y="5201389"/>
            <a:ext cx="4572000" cy="1200329"/>
          </a:xfrm>
          <a:prstGeom prst="rect">
            <a:avLst/>
          </a:prstGeom>
        </p:spPr>
        <p:txBody>
          <a:bodyPr>
            <a:spAutoFit/>
          </a:bodyPr>
          <a:lstStyle/>
          <a:p>
            <a:pPr eaLnBrk="0" hangingPunct="0"/>
            <a:r>
              <a:rPr kumimoji="1" lang="en-US" altLang="zh-CN" b="1" dirty="0">
                <a:solidFill>
                  <a:srgbClr val="0000FF"/>
                </a:solidFill>
                <a:latin typeface="Times New Roman" pitchFamily="18" charset="0"/>
                <a:cs typeface="Times New Roman" pitchFamily="18" charset="0"/>
              </a:rPr>
              <a:t>if (!CTRL)  DOUT&lt;=Q;</a:t>
            </a:r>
          </a:p>
          <a:p>
            <a:pPr eaLnBrk="0" hangingPunct="0"/>
            <a:r>
              <a:rPr kumimoji="1" lang="en-US" altLang="zh-CN" b="1" dirty="0">
                <a:solidFill>
                  <a:srgbClr val="0000FF"/>
                </a:solidFill>
                <a:latin typeface="Times New Roman" pitchFamily="18" charset="0"/>
                <a:cs typeface="Times New Roman" pitchFamily="18" charset="0"/>
              </a:rPr>
              <a:t>else begin </a:t>
            </a:r>
          </a:p>
          <a:p>
            <a:pPr eaLnBrk="0" hangingPunct="0"/>
            <a:r>
              <a:rPr kumimoji="1" lang="en-US" altLang="zh-CN" b="1" dirty="0">
                <a:solidFill>
                  <a:srgbClr val="0000FF"/>
                </a:solidFill>
                <a:latin typeface="Times New Roman" pitchFamily="18" charset="0"/>
                <a:cs typeface="Times New Roman" pitchFamily="18" charset="0"/>
              </a:rPr>
              <a:t>    Q&lt;=DIN;  DOUT&lt;=4'HZ; </a:t>
            </a:r>
          </a:p>
          <a:p>
            <a:pPr eaLnBrk="0" hangingPunct="0"/>
            <a:r>
              <a:rPr kumimoji="1" lang="en-US" altLang="zh-CN" b="1" dirty="0">
                <a:solidFill>
                  <a:srgbClr val="0000FF"/>
                </a:solidFill>
                <a:latin typeface="Times New Roman" pitchFamily="18" charset="0"/>
                <a:cs typeface="Times New Roman" pitchFamily="18" charset="0"/>
              </a:rPr>
              <a:t>end</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dirty="0"/>
          </a:p>
        </p:txBody>
      </p:sp>
    </p:spTree>
    <p:extLst>
      <p:ext uri="{BB962C8B-B14F-4D97-AF65-F5344CB8AC3E}">
        <p14:creationId xmlns:p14="http://schemas.microsoft.com/office/powerpoint/2010/main" val="404952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heel(1)">
                                      <p:cBhvr>
                                        <p:cTn id="11" dur="2000"/>
                                        <p:tgtEl>
                                          <p:spTgt spid="19"/>
                                        </p:tgtEl>
                                      </p:cBhvr>
                                    </p:animEffect>
                                  </p:childTnLst>
                                </p:cTn>
                              </p:par>
                            </p:childTnLst>
                          </p:cTn>
                        </p:par>
                        <p:par>
                          <p:cTn id="12" fill="hold">
                            <p:stCondLst>
                              <p:cond delay="2500"/>
                            </p:stCondLst>
                            <p:childTnLst>
                              <p:par>
                                <p:cTn id="13" presetID="55"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strVal val="#ppt_w*0.70"/>
                                          </p:val>
                                        </p:tav>
                                        <p:tav tm="100000">
                                          <p:val>
                                            <p:strVal val="#ppt_w"/>
                                          </p:val>
                                        </p:tav>
                                      </p:tavLst>
                                    </p:anim>
                                    <p:anim calcmode="lin" valueType="num">
                                      <p:cBhvr>
                                        <p:cTn id="16" dur="1000" fill="hold"/>
                                        <p:tgtEl>
                                          <p:spTgt spid="18"/>
                                        </p:tgtEl>
                                        <p:attrNameLst>
                                          <p:attrName>ppt_h</p:attrName>
                                        </p:attrNameLst>
                                      </p:cBhvr>
                                      <p:tavLst>
                                        <p:tav tm="0">
                                          <p:val>
                                            <p:strVal val="#ppt_h"/>
                                          </p:val>
                                        </p:tav>
                                        <p:tav tm="100000">
                                          <p:val>
                                            <p:strVal val="#ppt_h"/>
                                          </p:val>
                                        </p:tav>
                                      </p:tavLst>
                                    </p:anim>
                                    <p:animEffect transition="in" filter="fade">
                                      <p:cBhvr>
                                        <p:cTn id="17" dur="1000"/>
                                        <p:tgtEl>
                                          <p:spTgt spid="18"/>
                                        </p:tgtEl>
                                      </p:cBhvr>
                                    </p:animEffect>
                                  </p:childTnLst>
                                </p:cTn>
                              </p:par>
                            </p:childTnLst>
                          </p:cTn>
                        </p:par>
                        <p:par>
                          <p:cTn id="18" fill="hold">
                            <p:stCondLst>
                              <p:cond delay="3500"/>
                            </p:stCondLst>
                            <p:childTnLst>
                              <p:par>
                                <p:cTn id="19" presetID="21" presetClass="entr" presetSubtype="1"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1)">
                                      <p:cBhvr>
                                        <p:cTn id="21" dur="2000"/>
                                        <p:tgtEl>
                                          <p:spTgt spid="16"/>
                                        </p:tgtEl>
                                      </p:cBhvr>
                                    </p:animEffect>
                                  </p:childTnLst>
                                </p:cTn>
                              </p:par>
                            </p:childTnLst>
                          </p:cTn>
                        </p:par>
                        <p:par>
                          <p:cTn id="22" fill="hold">
                            <p:stCondLst>
                              <p:cond delay="5500"/>
                            </p:stCondLst>
                            <p:childTnLst>
                              <p:par>
                                <p:cTn id="23" presetID="55"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strVal val="#ppt_w*0.70"/>
                                          </p:val>
                                        </p:tav>
                                        <p:tav tm="100000">
                                          <p:val>
                                            <p:strVal val="#ppt_w"/>
                                          </p:val>
                                        </p:tav>
                                      </p:tavLst>
                                    </p:anim>
                                    <p:anim calcmode="lin" valueType="num">
                                      <p:cBhvr>
                                        <p:cTn id="26" dur="1000" fill="hold"/>
                                        <p:tgtEl>
                                          <p:spTgt spid="15"/>
                                        </p:tgtEl>
                                        <p:attrNameLst>
                                          <p:attrName>ppt_h</p:attrName>
                                        </p:attrNameLst>
                                      </p:cBhvr>
                                      <p:tavLst>
                                        <p:tav tm="0">
                                          <p:val>
                                            <p:strVal val="#ppt_h"/>
                                          </p:val>
                                        </p:tav>
                                        <p:tav tm="100000">
                                          <p:val>
                                            <p:strVal val="#ppt_h"/>
                                          </p:val>
                                        </p:tav>
                                      </p:tavLst>
                                    </p:anim>
                                    <p:animEffect transition="in" filter="fade">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dissolv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P spid="2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a:spLocks noChangeArrowheads="1"/>
          </p:cNvSpPr>
          <p:nvPr/>
        </p:nvSpPr>
        <p:spPr bwMode="auto">
          <a:xfrm>
            <a:off x="1187624" y="332656"/>
            <a:ext cx="7717730" cy="296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30000"/>
              </a:lnSpc>
              <a:spcBef>
                <a:spcPts val="0"/>
              </a:spcBef>
              <a:spcAft>
                <a:spcPts val="600"/>
              </a:spcAft>
              <a:buClr>
                <a:schemeClr val="tx1"/>
              </a:buClr>
              <a:buNone/>
            </a:pPr>
            <a:r>
              <a:rPr lang="zh-CN" altLang="en-US" sz="2200" b="1" dirty="0">
                <a:latin typeface="Times New Roman" pitchFamily="18" charset="0"/>
                <a:cs typeface="Times New Roman" pitchFamily="18" charset="0"/>
              </a:rPr>
              <a:t>如果在某一块语句结构中存在多条对同一目标变量赋值的阻塞式赋值语句，则在赋值过程中：</a:t>
            </a:r>
            <a:endParaRPr lang="en-US" altLang="zh-CN" sz="2200" b="1" dirty="0">
              <a:latin typeface="Times New Roman" pitchFamily="18" charset="0"/>
              <a:cs typeface="Times New Roman" pitchFamily="18" charset="0"/>
            </a:endParaRPr>
          </a:p>
          <a:p>
            <a:pPr marL="540000" indent="-252000" eaLnBrk="1" hangingPunct="1">
              <a:lnSpc>
                <a:spcPct val="130000"/>
              </a:lnSpc>
              <a:spcBef>
                <a:spcPts val="0"/>
              </a:spcBef>
              <a:spcAft>
                <a:spcPts val="600"/>
              </a:spcAft>
              <a:buClr>
                <a:schemeClr val="tx1"/>
              </a:buClr>
              <a:buFont typeface="Arial" panose="020B0604020202020204" pitchFamily="34" charset="0"/>
              <a:buChar char="•"/>
            </a:pPr>
            <a:r>
              <a:rPr lang="zh-CN" altLang="en-US" sz="1800" b="1" dirty="0">
                <a:latin typeface="Times New Roman" pitchFamily="18" charset="0"/>
                <a:cs typeface="Times New Roman" pitchFamily="18" charset="0"/>
              </a:rPr>
              <a:t>“</a:t>
            </a:r>
            <a:r>
              <a:rPr lang="en-US" altLang="zh-CN" sz="1800" b="1" dirty="0">
                <a:latin typeface="Times New Roman" pitchFamily="18" charset="0"/>
                <a:cs typeface="Times New Roman" pitchFamily="18" charset="0"/>
              </a:rPr>
              <a:t>=</a:t>
            </a:r>
            <a:r>
              <a:rPr lang="zh-CN" altLang="en-US" sz="1800" b="1" dirty="0">
                <a:latin typeface="Times New Roman" pitchFamily="18" charset="0"/>
                <a:cs typeface="Times New Roman" pitchFamily="18" charset="0"/>
              </a:rPr>
              <a:t>”左侧的目标变量的值随赋值语句</a:t>
            </a:r>
            <a:r>
              <a:rPr lang="zh-CN" altLang="en-US" sz="1800" b="1" dirty="0">
                <a:solidFill>
                  <a:srgbClr val="0000FF"/>
                </a:solidFill>
                <a:latin typeface="Times New Roman" pitchFamily="18" charset="0"/>
                <a:cs typeface="Times New Roman" pitchFamily="18" charset="0"/>
              </a:rPr>
              <a:t>前后顺序</a:t>
            </a:r>
            <a:r>
              <a:rPr lang="zh-CN" altLang="en-US" sz="1800" b="1" dirty="0">
                <a:latin typeface="Times New Roman" pitchFamily="18" charset="0"/>
                <a:cs typeface="Times New Roman" pitchFamily="18" charset="0"/>
              </a:rPr>
              <a:t>的执行和赋值而改变。</a:t>
            </a:r>
            <a:endParaRPr lang="en-US" altLang="zh-CN" sz="1800" b="1" dirty="0">
              <a:latin typeface="Times New Roman" pitchFamily="18" charset="0"/>
              <a:cs typeface="Times New Roman" pitchFamily="18" charset="0"/>
            </a:endParaRPr>
          </a:p>
          <a:p>
            <a:pPr marL="540000" indent="-252000" eaLnBrk="1" hangingPunct="1">
              <a:lnSpc>
                <a:spcPct val="130000"/>
              </a:lnSpc>
              <a:spcBef>
                <a:spcPts val="0"/>
              </a:spcBef>
              <a:spcAft>
                <a:spcPts val="600"/>
              </a:spcAft>
              <a:buClr>
                <a:schemeClr val="tx1"/>
              </a:buClr>
              <a:buFont typeface="Arial" panose="020B0604020202020204" pitchFamily="34" charset="0"/>
              <a:buChar char="•"/>
            </a:pPr>
            <a:r>
              <a:rPr lang="zh-CN" altLang="en-US" sz="1800" b="1" dirty="0">
                <a:latin typeface="Times New Roman" pitchFamily="18" charset="0"/>
                <a:cs typeface="Times New Roman" pitchFamily="18" charset="0"/>
              </a:rPr>
              <a:t>在同一</a:t>
            </a:r>
            <a:r>
              <a:rPr lang="zh-CN" altLang="en-US" sz="1800" b="1" dirty="0">
                <a:solidFill>
                  <a:srgbClr val="FF0000"/>
                </a:solidFill>
                <a:latin typeface="Times New Roman" pitchFamily="18" charset="0"/>
                <a:cs typeface="Times New Roman" pitchFamily="18" charset="0"/>
              </a:rPr>
              <a:t>过程结构</a:t>
            </a:r>
            <a:r>
              <a:rPr lang="zh-CN" altLang="en-US" sz="1800" b="1" dirty="0">
                <a:latin typeface="Times New Roman" pitchFamily="18" charset="0"/>
                <a:cs typeface="Times New Roman" pitchFamily="18" charset="0"/>
              </a:rPr>
              <a:t>中，允许采用阻塞式赋值语句对同一目标变量</a:t>
            </a:r>
            <a:r>
              <a:rPr lang="zh-CN" altLang="en-US" sz="1800" b="1" dirty="0">
                <a:solidFill>
                  <a:srgbClr val="FF0000"/>
                </a:solidFill>
                <a:latin typeface="Times New Roman" pitchFamily="18" charset="0"/>
                <a:cs typeface="Times New Roman" pitchFamily="18" charset="0"/>
              </a:rPr>
              <a:t>多次赋值</a:t>
            </a:r>
            <a:r>
              <a:rPr lang="zh-CN" altLang="en-US" sz="1800" b="1" dirty="0">
                <a:latin typeface="Times New Roman" pitchFamily="18" charset="0"/>
                <a:cs typeface="Times New Roman" pitchFamily="18" charset="0"/>
              </a:rPr>
              <a:t>，即同一目标变量允许有多个来自“驱动表达式”的驱动源。</a:t>
            </a:r>
            <a:endParaRPr lang="en-US" altLang="zh-CN" sz="1800" b="1" dirty="0">
              <a:latin typeface="Times New Roman" pitchFamily="18" charset="0"/>
              <a:cs typeface="Times New Roman" pitchFamily="18" charset="0"/>
            </a:endParaRPr>
          </a:p>
          <a:p>
            <a:pPr marL="540000" indent="-252000" eaLnBrk="1" hangingPunct="1">
              <a:lnSpc>
                <a:spcPct val="130000"/>
              </a:lnSpc>
              <a:spcBef>
                <a:spcPts val="0"/>
              </a:spcBef>
              <a:spcAft>
                <a:spcPts val="600"/>
              </a:spcAft>
              <a:buClr>
                <a:schemeClr val="tx1"/>
              </a:buClr>
              <a:buFont typeface="Arial" panose="020B0604020202020204" pitchFamily="34" charset="0"/>
              <a:buChar char="•"/>
            </a:pPr>
            <a:r>
              <a:rPr lang="zh-CN" altLang="en-US" sz="1800" b="1" dirty="0">
                <a:latin typeface="Times New Roman" pitchFamily="18" charset="0"/>
                <a:cs typeface="Times New Roman" pitchFamily="18" charset="0"/>
              </a:rPr>
              <a:t>而对于</a:t>
            </a:r>
            <a:r>
              <a:rPr lang="en-US" altLang="zh-CN" sz="1800" b="1" dirty="0">
                <a:solidFill>
                  <a:srgbClr val="FF0000"/>
                </a:solidFill>
                <a:latin typeface="Times New Roman" pitchFamily="18" charset="0"/>
                <a:cs typeface="Times New Roman" pitchFamily="18" charset="0"/>
              </a:rPr>
              <a:t>assign</a:t>
            </a:r>
            <a:r>
              <a:rPr lang="zh-CN" altLang="en-US" sz="1800" b="1" dirty="0">
                <a:latin typeface="Times New Roman" pitchFamily="18" charset="0"/>
                <a:cs typeface="Times New Roman" pitchFamily="18" charset="0"/>
              </a:rPr>
              <a:t>引导的连续赋值语句，</a:t>
            </a:r>
            <a:r>
              <a:rPr lang="zh-CN" altLang="en-US" sz="1800" b="1" dirty="0">
                <a:solidFill>
                  <a:srgbClr val="FF0000"/>
                </a:solidFill>
                <a:latin typeface="Times New Roman" pitchFamily="18" charset="0"/>
                <a:cs typeface="Times New Roman" pitchFamily="18" charset="0"/>
              </a:rPr>
              <a:t>不</a:t>
            </a:r>
            <a:r>
              <a:rPr lang="zh-CN" altLang="en-US" sz="1800" b="1" dirty="0">
                <a:latin typeface="Times New Roman" pitchFamily="18" charset="0"/>
                <a:cs typeface="Times New Roman" pitchFamily="18" charset="0"/>
              </a:rPr>
              <a:t>允许对同一目标变量多次赋值，除非赋值语句执行后目标变量能获得高阻态。</a:t>
            </a:r>
            <a:endParaRPr lang="en-US" altLang="zh-CN" sz="1800" b="1" dirty="0">
              <a:latin typeface="Times New Roman" pitchFamily="18" charset="0"/>
              <a:cs typeface="Times New Roman" pitchFamily="18" charset="0"/>
            </a:endParaRPr>
          </a:p>
        </p:txBody>
      </p:sp>
      <p:sp>
        <p:nvSpPr>
          <p:cNvPr id="6" name="矩形 5"/>
          <p:cNvSpPr>
            <a:spLocks noChangeArrowheads="1"/>
          </p:cNvSpPr>
          <p:nvPr/>
        </p:nvSpPr>
        <p:spPr bwMode="auto">
          <a:xfrm>
            <a:off x="1187624" y="3429000"/>
            <a:ext cx="7717730" cy="3160865"/>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例：</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always @(a, b)</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begin</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Q=a;</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Q=b;</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end</a:t>
            </a:r>
          </a:p>
          <a:p>
            <a:pPr marL="0" indent="0" eaLnBrk="1" hangingPunct="1">
              <a:lnSpc>
                <a:spcPct val="110000"/>
              </a:lnSpc>
              <a:spcBef>
                <a:spcPts val="0"/>
              </a:spcBef>
              <a:spcAft>
                <a:spcPts val="600"/>
              </a:spcAft>
              <a:buClr>
                <a:schemeClr val="tx1"/>
              </a:buClr>
              <a:buNone/>
            </a:pPr>
            <a:r>
              <a:rPr lang="zh-CN" altLang="en-US" sz="2200" b="1" dirty="0">
                <a:solidFill>
                  <a:srgbClr val="0000FF"/>
                </a:solidFill>
                <a:latin typeface="Times New Roman" pitchFamily="18" charset="0"/>
                <a:cs typeface="Times New Roman" pitchFamily="18" charset="0"/>
              </a:rPr>
              <a:t>最终</a:t>
            </a:r>
            <a:r>
              <a:rPr lang="en-US" altLang="zh-CN" sz="2200" b="1" dirty="0">
                <a:solidFill>
                  <a:srgbClr val="0000FF"/>
                </a:solidFill>
                <a:latin typeface="Times New Roman" pitchFamily="18" charset="0"/>
                <a:cs typeface="Times New Roman" pitchFamily="18" charset="0"/>
              </a:rPr>
              <a:t>Q=b</a:t>
            </a:r>
          </a:p>
        </p:txBody>
      </p:sp>
      <p:sp>
        <p:nvSpPr>
          <p:cNvPr id="3" name="矩形 2"/>
          <p:cNvSpPr/>
          <p:nvPr/>
        </p:nvSpPr>
        <p:spPr>
          <a:xfrm>
            <a:off x="3779912" y="3883583"/>
            <a:ext cx="2286000" cy="2711512"/>
          </a:xfrm>
          <a:prstGeom prst="rect">
            <a:avLst/>
          </a:prstGeom>
        </p:spPr>
        <p:txBody>
          <a:bodyPr wrap="square">
            <a:spAutoFit/>
          </a:bodyPr>
          <a:lstStyle/>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always @(a, b)</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begin</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Q=b;</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    Q=a;</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end</a:t>
            </a:r>
          </a:p>
          <a:p>
            <a:pPr>
              <a:lnSpc>
                <a:spcPct val="110000"/>
              </a:lnSpc>
              <a:spcBef>
                <a:spcPts val="0"/>
              </a:spcBef>
              <a:spcAft>
                <a:spcPts val="600"/>
              </a:spcAft>
              <a:buClr>
                <a:schemeClr val="tx1"/>
              </a:buClr>
            </a:pPr>
            <a:r>
              <a:rPr lang="zh-CN" altLang="en-US" sz="2200" b="1" dirty="0">
                <a:solidFill>
                  <a:srgbClr val="0000FF"/>
                </a:solidFill>
                <a:latin typeface="Times New Roman" pitchFamily="18" charset="0"/>
                <a:cs typeface="Times New Roman" pitchFamily="18" charset="0"/>
              </a:rPr>
              <a:t>最终</a:t>
            </a:r>
            <a:r>
              <a:rPr lang="en-US" altLang="zh-CN" sz="2200" b="1" dirty="0">
                <a:solidFill>
                  <a:srgbClr val="0000FF"/>
                </a:solidFill>
                <a:latin typeface="Times New Roman" pitchFamily="18" charset="0"/>
                <a:cs typeface="Times New Roman" pitchFamily="18" charset="0"/>
              </a:rPr>
              <a:t>Q=a</a:t>
            </a:r>
          </a:p>
        </p:txBody>
      </p:sp>
      <p:sp>
        <p:nvSpPr>
          <p:cNvPr id="10" name="矩形 9"/>
          <p:cNvSpPr/>
          <p:nvPr/>
        </p:nvSpPr>
        <p:spPr>
          <a:xfrm>
            <a:off x="6588224" y="3883583"/>
            <a:ext cx="2286000" cy="1363450"/>
          </a:xfrm>
          <a:prstGeom prst="rect">
            <a:avLst/>
          </a:prstGeom>
        </p:spPr>
        <p:txBody>
          <a:bodyPr wrap="square">
            <a:spAutoFit/>
          </a:bodyPr>
          <a:lstStyle/>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assign Q=a;</a:t>
            </a:r>
          </a:p>
          <a:p>
            <a:pPr marL="0" indent="0" eaLnBrk="1" hangingPunct="1">
              <a:lnSpc>
                <a:spcPct val="110000"/>
              </a:lnSpc>
              <a:spcBef>
                <a:spcPts val="0"/>
              </a:spcBef>
              <a:spcAft>
                <a:spcPts val="600"/>
              </a:spcAft>
              <a:buClr>
                <a:schemeClr val="tx1"/>
              </a:buClr>
              <a:buNone/>
            </a:pPr>
            <a:r>
              <a:rPr lang="en-US" altLang="zh-CN" sz="2200" b="1" dirty="0">
                <a:latin typeface="Times New Roman" pitchFamily="18" charset="0"/>
                <a:cs typeface="Times New Roman" pitchFamily="18" charset="0"/>
              </a:rPr>
              <a:t>assign Q=b;</a:t>
            </a:r>
          </a:p>
          <a:p>
            <a:pPr marL="0" indent="0" eaLnBrk="1" hangingPunct="1">
              <a:lnSpc>
                <a:spcPct val="110000"/>
              </a:lnSpc>
              <a:spcBef>
                <a:spcPts val="0"/>
              </a:spcBef>
              <a:spcAft>
                <a:spcPts val="600"/>
              </a:spcAft>
              <a:buClr>
                <a:schemeClr val="tx1"/>
              </a:buClr>
              <a:buNone/>
            </a:pPr>
            <a:r>
              <a:rPr lang="zh-CN" altLang="en-US" sz="2200" b="1" dirty="0">
                <a:solidFill>
                  <a:srgbClr val="FF0000"/>
                </a:solidFill>
                <a:latin typeface="Times New Roman" pitchFamily="18" charset="0"/>
                <a:cs typeface="Times New Roman" pitchFamily="18" charset="0"/>
              </a:rPr>
              <a:t>不允许</a:t>
            </a:r>
            <a:endParaRPr lang="en-US" altLang="zh-CN" sz="2200" b="1" dirty="0">
              <a:solidFill>
                <a:srgbClr val="FF0000"/>
              </a:solidFill>
              <a:latin typeface="Times New Roman" pitchFamily="18" charset="0"/>
              <a:cs typeface="Times New Roman" pitchFamily="18" charset="0"/>
            </a:endParaRPr>
          </a:p>
        </p:txBody>
      </p:sp>
      <p:cxnSp>
        <p:nvCxnSpPr>
          <p:cNvPr id="5" name="直接连接符 4"/>
          <p:cNvCxnSpPr/>
          <p:nvPr/>
        </p:nvCxnSpPr>
        <p:spPr>
          <a:xfrm>
            <a:off x="3491880" y="3429000"/>
            <a:ext cx="0" cy="31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300192" y="3429000"/>
            <a:ext cx="0" cy="3168000"/>
          </a:xfrm>
          <a:prstGeom prst="line">
            <a:avLst/>
          </a:prstGeom>
        </p:spPr>
        <p:style>
          <a:lnRef idx="1">
            <a:schemeClr val="accent1"/>
          </a:lnRef>
          <a:fillRef idx="0">
            <a:schemeClr val="accent1"/>
          </a:fillRef>
          <a:effectRef idx="0">
            <a:schemeClr val="accent1"/>
          </a:effectRef>
          <a:fontRef idx="minor">
            <a:schemeClr val="tx1"/>
          </a:fontRef>
        </p:style>
      </p:cxn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dirty="0"/>
          </a:p>
        </p:txBody>
      </p:sp>
    </p:spTree>
    <p:extLst>
      <p:ext uri="{BB962C8B-B14F-4D97-AF65-F5344CB8AC3E}">
        <p14:creationId xmlns:p14="http://schemas.microsoft.com/office/powerpoint/2010/main" val="13778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1115616" y="404664"/>
            <a:ext cx="4609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8-26</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zh-CN" altLang="en-US" sz="2400" b="1" dirty="0">
                <a:solidFill>
                  <a:srgbClr val="C0504D">
                    <a:lumMod val="75000"/>
                  </a:srgbClr>
                </a:solidFill>
                <a:latin typeface="Times New Roman" pitchFamily="18" charset="0"/>
                <a:cs typeface="Times New Roman" pitchFamily="18" charset="0"/>
              </a:rPr>
              <a:t>双向口</a:t>
            </a:r>
            <a:endParaRPr kumimoji="1" lang="zh-CN" altLang="en-US" sz="2200" b="1" dirty="0">
              <a:solidFill>
                <a:srgbClr val="0000FF"/>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259632" y="1052736"/>
            <a:ext cx="7633346"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BI4B (CTRL, DIN, Q,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CTRL;  input [3: 0] DIN;  </a:t>
            </a:r>
            <a:r>
              <a:rPr kumimoji="1" lang="en-US" altLang="zh-CN" sz="2000" b="1" dirty="0" err="1">
                <a:solidFill>
                  <a:srgbClr val="000000"/>
                </a:solidFill>
                <a:latin typeface="Times New Roman" pitchFamily="18" charset="0"/>
                <a:cs typeface="Times New Roman" pitchFamily="18" charset="0"/>
              </a:rPr>
              <a:t>inout</a:t>
            </a:r>
            <a:r>
              <a:rPr kumimoji="1" lang="en-US" altLang="zh-CN" sz="2000" b="1" dirty="0">
                <a:solidFill>
                  <a:srgbClr val="000000"/>
                </a:solidFill>
                <a:latin typeface="Times New Roman" pitchFamily="18" charset="0"/>
                <a:cs typeface="Times New Roman" pitchFamily="18" charset="0"/>
              </a:rPr>
              <a:t> [3: 0] Q;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DOUT, Q;</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(Q, DIN, CTRL)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(!CTRL)  begin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DOUT&lt;=Q; </a:t>
            </a:r>
            <a:r>
              <a:rPr kumimoji="1" lang="en-US" altLang="zh-CN" sz="2000" b="1" dirty="0">
                <a:solidFill>
                  <a:srgbClr val="0000FF"/>
                </a:solidFill>
                <a:latin typeface="Times New Roman" pitchFamily="18" charset="0"/>
                <a:cs typeface="Times New Roman" pitchFamily="18" charset="0"/>
              </a:rPr>
              <a:t>Q&lt;=4'HZ; </a:t>
            </a: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a:t>
            </a:r>
            <a:r>
              <a:rPr kumimoji="1" lang="en-US" altLang="zh-CN" sz="2000" b="1" dirty="0">
                <a:solidFill>
                  <a:srgbClr val="000000"/>
                </a:solidFill>
                <a:latin typeface="Times New Roman" pitchFamily="18" charset="0"/>
                <a:cs typeface="Times New Roman" pitchFamily="18" charset="0"/>
              </a:rPr>
              <a:t>end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begin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Q&lt;=DIN; DOUT&lt;=4'HZ;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pic>
        <p:nvPicPr>
          <p:cNvPr id="7" name="图片 6"/>
          <p:cNvPicPr>
            <a:picLocks noChangeAspect="1"/>
          </p:cNvPicPr>
          <p:nvPr/>
        </p:nvPicPr>
        <p:blipFill>
          <a:blip r:embed="rId3"/>
          <a:stretch>
            <a:fillRect/>
          </a:stretch>
        </p:blipFill>
        <p:spPr>
          <a:xfrm>
            <a:off x="1259632" y="5075238"/>
            <a:ext cx="4495329" cy="1450106"/>
          </a:xfrm>
          <a:prstGeom prst="rect">
            <a:avLst/>
          </a:prstGeom>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dirty="0"/>
          </a:p>
        </p:txBody>
      </p:sp>
    </p:spTree>
    <p:extLst>
      <p:ext uri="{BB962C8B-B14F-4D97-AF65-F5344CB8AC3E}">
        <p14:creationId xmlns:p14="http://schemas.microsoft.com/office/powerpoint/2010/main" val="34695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115118" y="332656"/>
            <a:ext cx="46090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8-26</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zh-CN" altLang="en-US" sz="2400" b="1" dirty="0">
                <a:solidFill>
                  <a:srgbClr val="C0504D">
                    <a:lumMod val="75000"/>
                  </a:srgbClr>
                </a:solidFill>
                <a:latin typeface="Times New Roman" pitchFamily="18" charset="0"/>
                <a:cs typeface="Times New Roman" pitchFamily="18" charset="0"/>
              </a:rPr>
              <a:t>双向口</a:t>
            </a:r>
            <a:endParaRPr kumimoji="1" lang="zh-CN" altLang="en-US" sz="2200" b="1" dirty="0">
              <a:solidFill>
                <a:srgbClr val="0000FF"/>
              </a:solidFill>
              <a:latin typeface="Times New Roman" pitchFamily="18" charset="0"/>
              <a:cs typeface="Times New Roman" pitchFamily="18" charset="0"/>
            </a:endParaRPr>
          </a:p>
        </p:txBody>
      </p:sp>
      <p:sp>
        <p:nvSpPr>
          <p:cNvPr id="20" name="矩形 19"/>
          <p:cNvSpPr>
            <a:spLocks noChangeArrowheads="1"/>
          </p:cNvSpPr>
          <p:nvPr/>
        </p:nvSpPr>
        <p:spPr bwMode="auto">
          <a:xfrm>
            <a:off x="971600" y="4860610"/>
            <a:ext cx="8064896"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增加了</a:t>
            </a:r>
            <a:r>
              <a:rPr lang="en-US" altLang="zh-CN" sz="2200" b="1" dirty="0">
                <a:latin typeface="Times New Roman" pitchFamily="18" charset="0"/>
                <a:cs typeface="Times New Roman" pitchFamily="18" charset="0"/>
              </a:rPr>
              <a:t>Q&lt;=4'HZ</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）使</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在</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语句中有了完整的条件描述，克服时序元件的引入</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）在</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履行输入功能时，将其设定为高阻态输出，使</a:t>
            </a:r>
            <a:r>
              <a:rPr lang="en-US" altLang="zh-CN" sz="2200" b="1" dirty="0">
                <a:latin typeface="Times New Roman" pitchFamily="18" charset="0"/>
                <a:cs typeface="Times New Roman" pitchFamily="18" charset="0"/>
              </a:rPr>
              <a:t>Q</a:t>
            </a:r>
            <a:r>
              <a:rPr lang="zh-CN" altLang="en-US" sz="2200" b="1" dirty="0">
                <a:latin typeface="Times New Roman" pitchFamily="18" charset="0"/>
                <a:cs typeface="Times New Roman" pitchFamily="18" charset="0"/>
              </a:rPr>
              <a:t>成为真正的双向端口。</a:t>
            </a:r>
            <a:endParaRPr lang="en-US" altLang="zh-CN" sz="2000" b="1" dirty="0">
              <a:latin typeface="Times New Roman" pitchFamily="18" charset="0"/>
              <a:cs typeface="Times New Roman" pitchFamily="18" charset="0"/>
            </a:endParaRPr>
          </a:p>
        </p:txBody>
      </p:sp>
      <p:pic>
        <p:nvPicPr>
          <p:cNvPr id="21"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3051"/>
          <a:stretch/>
        </p:blipFill>
        <p:spPr bwMode="auto">
          <a:xfrm>
            <a:off x="1691681" y="979487"/>
            <a:ext cx="5112568" cy="376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圆角矩形标注 21"/>
          <p:cNvSpPr/>
          <p:nvPr/>
        </p:nvSpPr>
        <p:spPr>
          <a:xfrm>
            <a:off x="6948264" y="1196752"/>
            <a:ext cx="1368152" cy="792088"/>
          </a:xfrm>
          <a:prstGeom prst="wedgeRoundRectCallout">
            <a:avLst>
              <a:gd name="adj1" fmla="val -62196"/>
              <a:gd name="adj2" fmla="val -20406"/>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en-US" altLang="zh-CN" sz="2000" b="1" dirty="0">
                <a:latin typeface="Times New Roman" pitchFamily="18" charset="0"/>
                <a:cs typeface="Times New Roman" pitchFamily="18" charset="0"/>
              </a:rPr>
              <a:t>Q</a:t>
            </a:r>
            <a:r>
              <a:rPr lang="zh-CN" altLang="en-US" sz="2000" b="1" dirty="0">
                <a:latin typeface="Times New Roman" pitchFamily="18" charset="0"/>
                <a:cs typeface="Times New Roman" pitchFamily="18" charset="0"/>
              </a:rPr>
              <a:t>被综合成双向口。</a:t>
            </a:r>
            <a:endParaRPr lang="en-US" altLang="zh-CN" sz="2000" b="1" dirty="0">
              <a:latin typeface="Times New Roman" pitchFamily="18" charset="0"/>
              <a:cs typeface="Times New Roman" pitchFamily="18" charset="0"/>
            </a:endParaRPr>
          </a:p>
        </p:txBody>
      </p:sp>
      <p:sp>
        <p:nvSpPr>
          <p:cNvPr id="23" name="矩形 22"/>
          <p:cNvSpPr/>
          <p:nvPr/>
        </p:nvSpPr>
        <p:spPr>
          <a:xfrm>
            <a:off x="5796136" y="1412776"/>
            <a:ext cx="864095" cy="432048"/>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dirty="0"/>
          </a:p>
        </p:txBody>
      </p:sp>
    </p:spTree>
    <p:extLst>
      <p:ext uri="{BB962C8B-B14F-4D97-AF65-F5344CB8AC3E}">
        <p14:creationId xmlns:p14="http://schemas.microsoft.com/office/powerpoint/2010/main" val="4180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p:cTn id="11" dur="1000" fill="hold"/>
                                        <p:tgtEl>
                                          <p:spTgt spid="22"/>
                                        </p:tgtEl>
                                        <p:attrNameLst>
                                          <p:attrName>ppt_w</p:attrName>
                                        </p:attrNameLst>
                                      </p:cBhvr>
                                      <p:tavLst>
                                        <p:tav tm="0">
                                          <p:val>
                                            <p:strVal val="#ppt_w*0.70"/>
                                          </p:val>
                                        </p:tav>
                                        <p:tav tm="100000">
                                          <p:val>
                                            <p:strVal val="#ppt_w"/>
                                          </p:val>
                                        </p:tav>
                                      </p:tavLst>
                                    </p:anim>
                                    <p:anim calcmode="lin" valueType="num">
                                      <p:cBhvr>
                                        <p:cTn id="12" dur="1000" fill="hold"/>
                                        <p:tgtEl>
                                          <p:spTgt spid="22"/>
                                        </p:tgtEl>
                                        <p:attrNameLst>
                                          <p:attrName>ppt_h</p:attrName>
                                        </p:attrNameLst>
                                      </p:cBhvr>
                                      <p:tavLst>
                                        <p:tav tm="0">
                                          <p:val>
                                            <p:strVal val="#ppt_h"/>
                                          </p:val>
                                        </p:tav>
                                        <p:tav tm="100000">
                                          <p:val>
                                            <p:strVal val="#ppt_h"/>
                                          </p:val>
                                        </p:tav>
                                      </p:tavLst>
                                    </p:anim>
                                    <p:animEffect transition="in" filter="fade">
                                      <p:cBhvr>
                                        <p:cTn id="13" dur="1000"/>
                                        <p:tgtEl>
                                          <p:spTgt spid="22"/>
                                        </p:tgtEl>
                                      </p:cBhvr>
                                    </p:animEffect>
                                  </p:childTnLst>
                                </p:cTn>
                              </p:par>
                            </p:childTnLst>
                          </p:cTn>
                        </p:par>
                        <p:par>
                          <p:cTn id="14" fill="hold">
                            <p:stCondLst>
                              <p:cond delay="3000"/>
                            </p:stCondLst>
                            <p:childTnLst>
                              <p:par>
                                <p:cTn id="15" presetID="9"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332656"/>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§8.4.3 </a:t>
            </a:r>
            <a:r>
              <a:rPr lang="zh-CN" altLang="en-US" sz="3000" b="1" dirty="0">
                <a:solidFill>
                  <a:srgbClr val="000000"/>
                </a:solidFill>
                <a:latin typeface="Times New Roman" pitchFamily="18" charset="0"/>
                <a:cs typeface="Times New Roman" pitchFamily="18" charset="0"/>
              </a:rPr>
              <a:t>三态总线控制电路设计</a:t>
            </a:r>
          </a:p>
        </p:txBody>
      </p:sp>
      <p:sp>
        <p:nvSpPr>
          <p:cNvPr id="11" name="Text Box 9"/>
          <p:cNvSpPr txBox="1">
            <a:spLocks noChangeArrowheads="1"/>
          </p:cNvSpPr>
          <p:nvPr/>
        </p:nvSpPr>
        <p:spPr bwMode="auto">
          <a:xfrm>
            <a:off x="1043608" y="112474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8-27</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通道的三态总线驱动器（错误）</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115118" y="1772816"/>
            <a:ext cx="7777361" cy="440120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triBUS4 (IN3, IN2, IN1, IN0, ENA,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IN3, IN2, IN1, IN0;  input [1: 0] ENA;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(ENA, IN3, IN2, IN1, IN0)  begin</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(ENA==0)  DOUT=IN3;</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DOUT=4'HZ;</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(ENA==1)  DOUT=IN2;</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DOUT=4'HZ;</a:t>
            </a:r>
          </a:p>
          <a:p>
            <a:pPr eaLnBrk="0" hangingPunct="0"/>
            <a:r>
              <a:rPr kumimoji="1" lang="en-US" altLang="zh-CN" sz="2000" b="1" dirty="0">
                <a:solidFill>
                  <a:srgbClr val="000000"/>
                </a:solidFill>
                <a:latin typeface="Times New Roman" pitchFamily="18" charset="0"/>
                <a:cs typeface="Times New Roman" pitchFamily="18" charset="0"/>
              </a:rPr>
              <a:t>	if (ENA==2)  DOUT=IN1;</a:t>
            </a:r>
          </a:p>
          <a:p>
            <a:pPr eaLnBrk="0" hangingPunct="0"/>
            <a:r>
              <a:rPr kumimoji="1" lang="en-US" altLang="zh-CN" sz="2000" b="1" dirty="0">
                <a:solidFill>
                  <a:srgbClr val="000000"/>
                </a:solidFill>
                <a:latin typeface="Times New Roman" pitchFamily="18" charset="0"/>
                <a:cs typeface="Times New Roman" pitchFamily="18" charset="0"/>
              </a:rPr>
              <a:t>	else  DOUT=4'HZ;</a:t>
            </a:r>
          </a:p>
          <a:p>
            <a:pPr eaLnBrk="0" hangingPunct="0"/>
            <a:r>
              <a:rPr kumimoji="1" lang="en-US" altLang="zh-CN" sz="2000" b="1" dirty="0">
                <a:solidFill>
                  <a:srgbClr val="000000"/>
                </a:solidFill>
                <a:latin typeface="Times New Roman" pitchFamily="18" charset="0"/>
                <a:cs typeface="Times New Roman" pitchFamily="18" charset="0"/>
              </a:rPr>
              <a:t>	if (ENA==3)  DOUT=IN0;</a:t>
            </a:r>
          </a:p>
          <a:p>
            <a:pPr eaLnBrk="0" hangingPunct="0"/>
            <a:r>
              <a:rPr kumimoji="1" lang="en-US" altLang="zh-CN" sz="2000" b="1" dirty="0">
                <a:solidFill>
                  <a:srgbClr val="000000"/>
                </a:solidFill>
                <a:latin typeface="Times New Roman" pitchFamily="18" charset="0"/>
                <a:cs typeface="Times New Roman" pitchFamily="18" charset="0"/>
              </a:rPr>
              <a:t>	else  DOUT=4'HZ;</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dirty="0"/>
          </a:p>
        </p:txBody>
      </p:sp>
    </p:spTree>
    <p:extLst>
      <p:ext uri="{BB962C8B-B14F-4D97-AF65-F5344CB8AC3E}">
        <p14:creationId xmlns:p14="http://schemas.microsoft.com/office/powerpoint/2010/main" val="246528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Text Box 9"/>
          <p:cNvSpPr txBox="1">
            <a:spLocks noChangeArrowheads="1"/>
          </p:cNvSpPr>
          <p:nvPr/>
        </p:nvSpPr>
        <p:spPr bwMode="auto">
          <a:xfrm>
            <a:off x="1115118" y="188640"/>
            <a:ext cx="720129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8-27</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通道的三态总线驱动器（错误）</a:t>
            </a:r>
            <a:endParaRPr kumimoji="1" lang="zh-CN" altLang="en-US" sz="2200" b="1" dirty="0">
              <a:solidFill>
                <a:srgbClr val="0000FF"/>
              </a:solidFill>
              <a:latin typeface="Times New Roman" pitchFamily="18" charset="0"/>
              <a:cs typeface="Times New Roman" pitchFamily="18" charset="0"/>
            </a:endParaRPr>
          </a:p>
          <a:p>
            <a:pPr marL="457200" indent="-457200" eaLnBrk="0" hangingPunct="0">
              <a:buClr>
                <a:srgbClr val="C0504D">
                  <a:lumMod val="75000"/>
                </a:srgbClr>
              </a:buClr>
              <a:buFont typeface="Wingdings" pitchFamily="2" charset="2"/>
              <a:buChar char=""/>
            </a:pPr>
            <a:endParaRPr kumimoji="1" lang="zh-CN" altLang="en-US" sz="2200" b="1" dirty="0">
              <a:solidFill>
                <a:srgbClr val="0000FF"/>
              </a:solidFill>
              <a:latin typeface="Times New Roman" pitchFamily="18" charset="0"/>
              <a:cs typeface="Times New Roman" pitchFamily="18" charset="0"/>
            </a:endParaRPr>
          </a:p>
        </p:txBody>
      </p:sp>
      <p:sp>
        <p:nvSpPr>
          <p:cNvPr id="20" name="矩形 19"/>
          <p:cNvSpPr>
            <a:spLocks noChangeArrowheads="1"/>
          </p:cNvSpPr>
          <p:nvPr/>
        </p:nvSpPr>
        <p:spPr bwMode="auto">
          <a:xfrm>
            <a:off x="971600" y="4437112"/>
            <a:ext cx="8064896"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输出信号</a:t>
            </a:r>
            <a:r>
              <a:rPr lang="en-US" altLang="zh-CN" sz="2200" b="1" dirty="0">
                <a:latin typeface="Times New Roman" pitchFamily="18" charset="0"/>
                <a:cs typeface="Times New Roman" pitchFamily="18" charset="0"/>
              </a:rPr>
              <a:t>DOUT</a:t>
            </a:r>
            <a:r>
              <a:rPr lang="zh-CN" altLang="en-US" sz="2200" b="1" dirty="0">
                <a:latin typeface="Times New Roman" pitchFamily="18" charset="0"/>
                <a:cs typeface="Times New Roman" pitchFamily="18" charset="0"/>
              </a:rPr>
              <a:t>在任何条件下都有四个并行激励源（赋值源）。在过程中，顺序等价的语句，包括赋值语句和</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语句等，当它们列于同一过程的敏感表中的输入信号同时变化时，只可能对过程结束前的那一条赋值语句（含</a:t>
            </a:r>
            <a:r>
              <a:rPr lang="en-US" altLang="zh-CN" sz="2200" b="1" dirty="0">
                <a:latin typeface="Times New Roman" pitchFamily="18" charset="0"/>
                <a:cs typeface="Times New Roman" pitchFamily="18" charset="0"/>
              </a:rPr>
              <a:t>if</a:t>
            </a:r>
            <a:r>
              <a:rPr lang="zh-CN" altLang="en-US" sz="2200" b="1" dirty="0">
                <a:latin typeface="Times New Roman" pitchFamily="18" charset="0"/>
                <a:cs typeface="Times New Roman" pitchFamily="18" charset="0"/>
              </a:rPr>
              <a:t>语句等）进行赋值操作，而忽略其上所有的等价语句。综合时会考虑这种情况。不论是阻塞式还是非阻塞式赋值，都是相同的结果。</a:t>
            </a:r>
            <a:endParaRPr lang="en-US" altLang="zh-CN" sz="2000" b="1" dirty="0">
              <a:latin typeface="Times New Roman" pitchFamily="18" charset="0"/>
              <a:cs typeface="Times New Roman" pitchFamily="18" charset="0"/>
            </a:endParaRP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1987"/>
          <a:stretch/>
        </p:blipFill>
        <p:spPr bwMode="auto">
          <a:xfrm>
            <a:off x="3707904" y="835473"/>
            <a:ext cx="4608512" cy="3529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圆角矩形标注 8"/>
          <p:cNvSpPr/>
          <p:nvPr/>
        </p:nvSpPr>
        <p:spPr>
          <a:xfrm>
            <a:off x="1403648" y="1449495"/>
            <a:ext cx="1872208" cy="2843601"/>
          </a:xfrm>
          <a:prstGeom prst="wedgeRoundRectCallout">
            <a:avLst>
              <a:gd name="adj1" fmla="val 67590"/>
              <a:gd name="adj2" fmla="val 24926"/>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除了通道</a:t>
            </a:r>
            <a:r>
              <a:rPr lang="en-US" altLang="zh-CN" sz="2000" b="1" dirty="0">
                <a:latin typeface="Times New Roman" pitchFamily="18" charset="0"/>
                <a:cs typeface="Times New Roman" pitchFamily="18" charset="0"/>
              </a:rPr>
              <a:t>IN0</a:t>
            </a:r>
            <a:r>
              <a:rPr lang="zh-CN" altLang="en-US" sz="2000" b="1" dirty="0">
                <a:latin typeface="Times New Roman" pitchFamily="18" charset="0"/>
                <a:cs typeface="Times New Roman" pitchFamily="18" charset="0"/>
              </a:rPr>
              <a:t>，其余三个</a:t>
            </a:r>
            <a:r>
              <a:rPr lang="en-US" altLang="zh-CN" sz="2000" b="1" dirty="0">
                <a:latin typeface="Times New Roman" pitchFamily="18" charset="0"/>
                <a:cs typeface="Times New Roman" pitchFamily="18" charset="0"/>
              </a:rPr>
              <a:t>4</a:t>
            </a:r>
            <a:r>
              <a:rPr lang="zh-CN" altLang="en-US" sz="2000" b="1" dirty="0">
                <a:latin typeface="Times New Roman" pitchFamily="18" charset="0"/>
                <a:cs typeface="Times New Roman" pitchFamily="18" charset="0"/>
              </a:rPr>
              <a:t>位输入端都悬空，因为</a:t>
            </a:r>
            <a:r>
              <a:rPr lang="en-US" altLang="zh-CN" sz="2000" b="1" dirty="0">
                <a:latin typeface="Times New Roman" pitchFamily="18" charset="0"/>
                <a:cs typeface="Times New Roman" pitchFamily="18" charset="0"/>
              </a:rPr>
              <a:t>IN0</a:t>
            </a:r>
            <a:r>
              <a:rPr lang="zh-CN" altLang="en-US" sz="2000" b="1" dirty="0">
                <a:latin typeface="Times New Roman" pitchFamily="18" charset="0"/>
                <a:cs typeface="Times New Roman" pitchFamily="18" charset="0"/>
              </a:rPr>
              <a:t>是作为过程中</a:t>
            </a:r>
            <a:r>
              <a:rPr lang="en-US" altLang="zh-CN" sz="2000" b="1" dirty="0">
                <a:latin typeface="Times New Roman" pitchFamily="18" charset="0"/>
                <a:cs typeface="Times New Roman" pitchFamily="18" charset="0"/>
              </a:rPr>
              <a:t>DOUT</a:t>
            </a:r>
            <a:r>
              <a:rPr lang="zh-CN" altLang="en-US" sz="2000" b="1" dirty="0">
                <a:latin typeface="Times New Roman" pitchFamily="18" charset="0"/>
                <a:cs typeface="Times New Roman" pitchFamily="18" charset="0"/>
              </a:rPr>
              <a:t>的最后一个激励信号</a:t>
            </a:r>
            <a:endParaRPr lang="en-US" altLang="zh-CN" sz="2000" b="1" dirty="0">
              <a:latin typeface="Times New Roman" pitchFamily="18" charset="0"/>
              <a:cs typeface="Times New Roman" pitchFamily="18" charset="0"/>
            </a:endParaRPr>
          </a:p>
        </p:txBody>
      </p:sp>
      <p:sp>
        <p:nvSpPr>
          <p:cNvPr id="10" name="矩形 9"/>
          <p:cNvSpPr/>
          <p:nvPr/>
        </p:nvSpPr>
        <p:spPr>
          <a:xfrm>
            <a:off x="3707904" y="3571776"/>
            <a:ext cx="2952328" cy="289272"/>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dirty="0"/>
          </a:p>
        </p:txBody>
      </p:sp>
    </p:spTree>
    <p:extLst>
      <p:ext uri="{BB962C8B-B14F-4D97-AF65-F5344CB8AC3E}">
        <p14:creationId xmlns:p14="http://schemas.microsoft.com/office/powerpoint/2010/main" val="92985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2000"/>
                                        <p:tgtEl>
                                          <p:spTgt spid="10"/>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par>
                          <p:cTn id="16" fill="hold">
                            <p:stCondLst>
                              <p:cond delay="4500"/>
                            </p:stCondLst>
                            <p:childTnLst>
                              <p:par>
                                <p:cTn id="17" presetID="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9" grpId="0"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50047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8-28</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通道的三态总线驱动器</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115118" y="1148546"/>
            <a:ext cx="777736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triBUS4 (IN3, IN2, IN1, IN0, ENA,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IN3, IN2, IN1, IN0;  input [1: 0] ENA;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always @ (ENA, IN0)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if (ENA==2'b00)  DOUT=IN0;</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else  DOUT=4'HZ;</a:t>
            </a:r>
          </a:p>
          <a:p>
            <a:pPr eaLnBrk="0" hangingPunct="0"/>
            <a:r>
              <a:rPr kumimoji="1" lang="en-US" altLang="zh-CN" sz="2000" b="1" dirty="0">
                <a:solidFill>
                  <a:srgbClr val="000000"/>
                </a:solidFill>
                <a:latin typeface="Times New Roman" pitchFamily="18" charset="0"/>
                <a:cs typeface="Times New Roman" pitchFamily="18" charset="0"/>
              </a:rPr>
              <a:t>    always @ (ENA, IN1) </a:t>
            </a:r>
          </a:p>
          <a:p>
            <a:pPr eaLnBrk="0" hangingPunct="0"/>
            <a:r>
              <a:rPr kumimoji="1" lang="en-US" altLang="zh-CN" sz="2000" b="1" dirty="0">
                <a:solidFill>
                  <a:srgbClr val="000000"/>
                </a:solidFill>
                <a:latin typeface="Times New Roman" pitchFamily="18" charset="0"/>
                <a:cs typeface="Times New Roman" pitchFamily="18" charset="0"/>
              </a:rPr>
              <a:t>	if (ENA==2'b01)  DOUT=IN1;</a:t>
            </a:r>
          </a:p>
          <a:p>
            <a:pPr eaLnBrk="0" hangingPunct="0"/>
            <a:r>
              <a:rPr kumimoji="1" lang="en-US" altLang="zh-CN" sz="2000" b="1" dirty="0">
                <a:solidFill>
                  <a:srgbClr val="000000"/>
                </a:solidFill>
                <a:latin typeface="Times New Roman" pitchFamily="18" charset="0"/>
                <a:cs typeface="Times New Roman" pitchFamily="18" charset="0"/>
              </a:rPr>
              <a:t>	else  DOUT=4'HZ;</a:t>
            </a:r>
          </a:p>
          <a:p>
            <a:pPr eaLnBrk="0" hangingPunct="0"/>
            <a:r>
              <a:rPr kumimoji="1" lang="en-US" altLang="zh-CN" sz="2000" b="1" dirty="0">
                <a:solidFill>
                  <a:srgbClr val="000000"/>
                </a:solidFill>
                <a:latin typeface="Times New Roman" pitchFamily="18" charset="0"/>
                <a:cs typeface="Times New Roman" pitchFamily="18" charset="0"/>
              </a:rPr>
              <a:t>    always @ (ENA, IN2) </a:t>
            </a:r>
          </a:p>
          <a:p>
            <a:pPr eaLnBrk="0" hangingPunct="0"/>
            <a:r>
              <a:rPr kumimoji="1" lang="en-US" altLang="zh-CN" sz="2000" b="1" dirty="0">
                <a:solidFill>
                  <a:srgbClr val="000000"/>
                </a:solidFill>
                <a:latin typeface="Times New Roman" pitchFamily="18" charset="0"/>
                <a:cs typeface="Times New Roman" pitchFamily="18" charset="0"/>
              </a:rPr>
              <a:t>	if (ENA==2'b10)  DOUT=IN2;</a:t>
            </a:r>
          </a:p>
          <a:p>
            <a:pPr eaLnBrk="0" hangingPunct="0"/>
            <a:r>
              <a:rPr kumimoji="1" lang="en-US" altLang="zh-CN" sz="2000" b="1" dirty="0">
                <a:solidFill>
                  <a:srgbClr val="000000"/>
                </a:solidFill>
                <a:latin typeface="Times New Roman" pitchFamily="18" charset="0"/>
                <a:cs typeface="Times New Roman" pitchFamily="18" charset="0"/>
              </a:rPr>
              <a:t>	else  DOUT=4'HZ;</a:t>
            </a:r>
          </a:p>
          <a:p>
            <a:pPr eaLnBrk="0" hangingPunct="0"/>
            <a:r>
              <a:rPr kumimoji="1" lang="en-US" altLang="zh-CN" sz="2000" b="1" dirty="0">
                <a:solidFill>
                  <a:srgbClr val="000000"/>
                </a:solidFill>
                <a:latin typeface="Times New Roman" pitchFamily="18" charset="0"/>
                <a:cs typeface="Times New Roman" pitchFamily="18" charset="0"/>
              </a:rPr>
              <a:t>    always @ (ENA, IN3) </a:t>
            </a:r>
          </a:p>
          <a:p>
            <a:pPr eaLnBrk="0" hangingPunct="0"/>
            <a:r>
              <a:rPr kumimoji="1" lang="en-US" altLang="zh-CN" sz="2000" b="1" dirty="0">
                <a:solidFill>
                  <a:srgbClr val="000000"/>
                </a:solidFill>
                <a:latin typeface="Times New Roman" pitchFamily="18" charset="0"/>
                <a:cs typeface="Times New Roman" pitchFamily="18" charset="0"/>
              </a:rPr>
              <a:t>	if (ENA==2'b11)  DOUT=IN3;</a:t>
            </a:r>
          </a:p>
          <a:p>
            <a:pPr eaLnBrk="0" hangingPunct="0"/>
            <a:r>
              <a:rPr kumimoji="1" lang="en-US" altLang="zh-CN" sz="2000" b="1" dirty="0">
                <a:solidFill>
                  <a:srgbClr val="000000"/>
                </a:solidFill>
                <a:latin typeface="Times New Roman" pitchFamily="18" charset="0"/>
                <a:cs typeface="Times New Roman" pitchFamily="18" charset="0"/>
              </a:rPr>
              <a:t>	else  DOUT=4'HZ;</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dirty="0"/>
          </a:p>
        </p:txBody>
      </p:sp>
    </p:spTree>
    <p:extLst>
      <p:ext uri="{BB962C8B-B14F-4D97-AF65-F5344CB8AC3E}">
        <p14:creationId xmlns:p14="http://schemas.microsoft.com/office/powerpoint/2010/main" val="3882238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1" name="Text Box 9"/>
          <p:cNvSpPr txBox="1">
            <a:spLocks noChangeArrowheads="1"/>
          </p:cNvSpPr>
          <p:nvPr/>
        </p:nvSpPr>
        <p:spPr bwMode="auto">
          <a:xfrm>
            <a:off x="1115118" y="332656"/>
            <a:ext cx="72012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8-28</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通道的三态总线驱动器</a:t>
            </a:r>
            <a:endParaRPr kumimoji="1" lang="zh-CN" altLang="en-US" sz="2200" b="1" dirty="0">
              <a:solidFill>
                <a:srgbClr val="0000FF"/>
              </a:solidFill>
              <a:latin typeface="Times New Roman" pitchFamily="18" charset="0"/>
              <a:cs typeface="Times New Roman" pitchFamily="18" charset="0"/>
            </a:endParaRPr>
          </a:p>
        </p:txBody>
      </p:sp>
      <p:sp>
        <p:nvSpPr>
          <p:cNvPr id="20" name="矩形 19"/>
          <p:cNvSpPr>
            <a:spLocks noChangeArrowheads="1"/>
          </p:cNvSpPr>
          <p:nvPr/>
        </p:nvSpPr>
        <p:spPr bwMode="auto">
          <a:xfrm>
            <a:off x="971600" y="4725144"/>
            <a:ext cx="8064896"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采用四个并列独立的过程语句结构，在模块中的每一条</a:t>
            </a:r>
            <a:r>
              <a:rPr lang="en-US" altLang="zh-CN" sz="2200" b="1" dirty="0">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并行语句都是一个独立运行的过程，独立且不冲突（重叠）地监测各并行语句作为敏感信号的输入值</a:t>
            </a:r>
            <a:r>
              <a:rPr lang="en-US" altLang="zh-CN" sz="2200" b="1" dirty="0">
                <a:latin typeface="Times New Roman" pitchFamily="18" charset="0"/>
                <a:cs typeface="Times New Roman" pitchFamily="18" charset="0"/>
              </a:rPr>
              <a:t>ENA</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ENA</a:t>
            </a:r>
            <a:r>
              <a:rPr lang="zh-CN" altLang="en-US" sz="2200" b="1" dirty="0">
                <a:latin typeface="Times New Roman" pitchFamily="18" charset="0"/>
                <a:cs typeface="Times New Roman" pitchFamily="18" charset="0"/>
              </a:rPr>
              <a:t>变化的同一时刻，四条</a:t>
            </a:r>
            <a:r>
              <a:rPr lang="en-US" altLang="zh-CN" sz="2200" b="1" dirty="0">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语句的地位是平等的，但始终只有一条语句被执行。</a:t>
            </a:r>
            <a:endParaRPr lang="en-US" altLang="zh-CN" sz="2000" b="1" dirty="0">
              <a:latin typeface="Times New Roman" pitchFamily="18" charset="0"/>
              <a:cs typeface="Times New Roman" pitchFamily="18" charset="0"/>
            </a:endParaRPr>
          </a:p>
        </p:txBody>
      </p:sp>
      <p:pic>
        <p:nvPicPr>
          <p:cNvPr id="1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2131"/>
          <a:stretch/>
        </p:blipFill>
        <p:spPr bwMode="auto">
          <a:xfrm>
            <a:off x="3102767" y="1010195"/>
            <a:ext cx="4925617" cy="3426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圆角矩形标注 13"/>
          <p:cNvSpPr/>
          <p:nvPr/>
        </p:nvSpPr>
        <p:spPr>
          <a:xfrm>
            <a:off x="1763688" y="1556792"/>
            <a:ext cx="1080120" cy="739851"/>
          </a:xfrm>
          <a:prstGeom prst="wedgeRoundRectCallout">
            <a:avLst>
              <a:gd name="adj1" fmla="val 67590"/>
              <a:gd name="adj2" fmla="val 24926"/>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输入为多通道</a:t>
            </a:r>
            <a:endParaRPr lang="en-US" altLang="zh-CN" sz="2000" b="1" dirty="0">
              <a:latin typeface="Times New Roman" pitchFamily="18" charset="0"/>
              <a:cs typeface="Times New Roman" pitchFamily="18" charset="0"/>
            </a:endParaRPr>
          </a:p>
        </p:txBody>
      </p:sp>
      <p:sp>
        <p:nvSpPr>
          <p:cNvPr id="15" name="矩形 14"/>
          <p:cNvSpPr/>
          <p:nvPr/>
        </p:nvSpPr>
        <p:spPr>
          <a:xfrm>
            <a:off x="3049854" y="1407096"/>
            <a:ext cx="1377284" cy="1301823"/>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dirty="0"/>
          </a:p>
        </p:txBody>
      </p:sp>
    </p:spTree>
    <p:extLst>
      <p:ext uri="{BB962C8B-B14F-4D97-AF65-F5344CB8AC3E}">
        <p14:creationId xmlns:p14="http://schemas.microsoft.com/office/powerpoint/2010/main" val="330446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heel(1)">
                                      <p:cBhvr>
                                        <p:cTn id="11" dur="2000"/>
                                        <p:tgtEl>
                                          <p:spTgt spid="15"/>
                                        </p:tgtEl>
                                      </p:cBhvr>
                                    </p:animEffect>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4"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矩形 19"/>
          <p:cNvSpPr>
            <a:spLocks noChangeArrowheads="1"/>
          </p:cNvSpPr>
          <p:nvPr/>
        </p:nvSpPr>
        <p:spPr bwMode="auto">
          <a:xfrm>
            <a:off x="1259632" y="886185"/>
            <a:ext cx="7560840" cy="434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一般情况下，同一过程中最好只放一个</a:t>
            </a:r>
            <a:r>
              <a:rPr lang="en-US" altLang="zh-CN" sz="2400" b="1" dirty="0">
                <a:latin typeface="Times New Roman" pitchFamily="18" charset="0"/>
                <a:cs typeface="Times New Roman" pitchFamily="18" charset="0"/>
              </a:rPr>
              <a:t>if</a:t>
            </a:r>
            <a:r>
              <a:rPr lang="zh-CN" altLang="en-US" sz="2400" b="1" dirty="0">
                <a:latin typeface="Times New Roman" pitchFamily="18" charset="0"/>
                <a:cs typeface="Times New Roman" pitchFamily="18" charset="0"/>
              </a:rPr>
              <a:t>语句结构（包含嵌套的</a:t>
            </a:r>
            <a:r>
              <a:rPr lang="en-US" altLang="zh-CN" sz="2400" b="1" dirty="0">
                <a:latin typeface="Times New Roman" pitchFamily="18" charset="0"/>
                <a:cs typeface="Times New Roman" pitchFamily="18" charset="0"/>
              </a:rPr>
              <a:t>if</a:t>
            </a:r>
            <a:r>
              <a:rPr lang="zh-CN" altLang="en-US" sz="2400" b="1" dirty="0">
                <a:latin typeface="Times New Roman" pitchFamily="18" charset="0"/>
                <a:cs typeface="Times New Roman" pitchFamily="18" charset="0"/>
              </a:rPr>
              <a:t>语句）。无论描述组合逻辑还是时序逻辑都一样。这样更容易对程序的功能进行直接分析，也适合综合器的一般性能。</a:t>
            </a:r>
            <a:endParaRPr lang="en-US" altLang="zh-CN" sz="2400" b="1" dirty="0">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若为实现某些功能，过程中也可并列放置多个仅描述组合逻辑的</a:t>
            </a:r>
            <a:r>
              <a:rPr lang="en-US" altLang="zh-CN" sz="2400" b="1" dirty="0">
                <a:latin typeface="Times New Roman" pitchFamily="18" charset="0"/>
                <a:cs typeface="Times New Roman" pitchFamily="18" charset="0"/>
              </a:rPr>
              <a:t>if</a:t>
            </a:r>
            <a:r>
              <a:rPr lang="zh-CN" altLang="en-US" sz="2400" b="1" dirty="0">
                <a:latin typeface="Times New Roman" pitchFamily="18" charset="0"/>
                <a:cs typeface="Times New Roman" pitchFamily="18" charset="0"/>
              </a:rPr>
              <a:t>语句，这时要用块语句把它们括起来。</a:t>
            </a:r>
            <a:endParaRPr lang="en-US" altLang="zh-CN" sz="2400" b="1" dirty="0">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要设计出能产生独立控制的多通道的三态总线电路必须使用并行语句结构，包括并行的</a:t>
            </a:r>
            <a:r>
              <a:rPr lang="en-US" altLang="zh-CN" sz="2400" b="1" dirty="0">
                <a:latin typeface="Times New Roman" pitchFamily="18" charset="0"/>
                <a:cs typeface="Times New Roman" pitchFamily="18" charset="0"/>
              </a:rPr>
              <a:t>always</a:t>
            </a:r>
            <a:r>
              <a:rPr lang="zh-CN" altLang="en-US" sz="2400" b="1" dirty="0">
                <a:latin typeface="Times New Roman" pitchFamily="18" charset="0"/>
                <a:cs typeface="Times New Roman" pitchFamily="18" charset="0"/>
              </a:rPr>
              <a:t>语句或</a:t>
            </a:r>
            <a:r>
              <a:rPr lang="en-US" altLang="zh-CN" sz="2400" b="1" dirty="0">
                <a:latin typeface="Times New Roman" pitchFamily="18" charset="0"/>
                <a:cs typeface="Times New Roman" pitchFamily="18" charset="0"/>
              </a:rPr>
              <a:t>assign</a:t>
            </a:r>
            <a:r>
              <a:rPr lang="zh-CN" altLang="en-US" sz="2400" b="1" dirty="0">
                <a:latin typeface="Times New Roman" pitchFamily="18" charset="0"/>
                <a:cs typeface="Times New Roman" pitchFamily="18" charset="0"/>
              </a:rPr>
              <a:t>语句。</a:t>
            </a:r>
            <a:endParaRPr lang="en-US" altLang="zh-CN" sz="2400" b="1" dirty="0">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dirty="0"/>
          </a:p>
        </p:txBody>
      </p:sp>
    </p:spTree>
    <p:extLst>
      <p:ext uri="{BB962C8B-B14F-4D97-AF65-F5344CB8AC3E}">
        <p14:creationId xmlns:p14="http://schemas.microsoft.com/office/powerpoint/2010/main" val="241324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dissolve">
                                      <p:cBhvr>
                                        <p:cTn id="7" dur="500"/>
                                        <p:tgtEl>
                                          <p:spTgt spid="20">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Effect transition="in" filter="dissolve">
                                      <p:cBhvr>
                                        <p:cTn id="11" dur="500"/>
                                        <p:tgtEl>
                                          <p:spTgt spid="20">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animEffect transition="in" filter="dissolve">
                                      <p:cBhvr>
                                        <p:cTn id="15"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Text Box 9"/>
          <p:cNvSpPr txBox="1">
            <a:spLocks noChangeArrowheads="1"/>
          </p:cNvSpPr>
          <p:nvPr/>
        </p:nvSpPr>
        <p:spPr bwMode="auto">
          <a:xfrm>
            <a:off x="1043608" y="476672"/>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8-29</a:t>
            </a:r>
            <a:r>
              <a:rPr lang="zh-CN" altLang="en-US" sz="2400" b="1" dirty="0">
                <a:solidFill>
                  <a:srgbClr val="C0504D">
                    <a:lumMod val="75000"/>
                  </a:srgbClr>
                </a:solidFill>
                <a:latin typeface="Times New Roman" pitchFamily="18" charset="0"/>
                <a:cs typeface="Times New Roman" pitchFamily="18" charset="0"/>
              </a:rPr>
              <a:t>：</a:t>
            </a:r>
            <a:r>
              <a:rPr lang="en-US" altLang="zh-CN" sz="2000" b="1" dirty="0">
                <a:solidFill>
                  <a:srgbClr val="C0504D">
                    <a:lumMod val="75000"/>
                  </a:srgbClr>
                </a:solidFill>
                <a:latin typeface="Times New Roman" pitchFamily="18" charset="0"/>
                <a:cs typeface="Times New Roman" pitchFamily="18" charset="0"/>
              </a:rPr>
              <a:t> </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位</a:t>
            </a:r>
            <a:r>
              <a:rPr lang="en-US" altLang="zh-CN" sz="2400" b="1" dirty="0">
                <a:solidFill>
                  <a:srgbClr val="C0504D">
                    <a:lumMod val="75000"/>
                  </a:srgbClr>
                </a:solidFill>
                <a:latin typeface="Times New Roman" pitchFamily="18" charset="0"/>
                <a:cs typeface="Times New Roman" pitchFamily="18" charset="0"/>
              </a:rPr>
              <a:t>4</a:t>
            </a:r>
            <a:r>
              <a:rPr lang="zh-CN" altLang="en-US" sz="2400" b="1" dirty="0">
                <a:solidFill>
                  <a:srgbClr val="C0504D">
                    <a:lumMod val="75000"/>
                  </a:srgbClr>
                </a:solidFill>
                <a:latin typeface="Times New Roman" pitchFamily="18" charset="0"/>
                <a:cs typeface="Times New Roman" pitchFamily="18" charset="0"/>
              </a:rPr>
              <a:t>通道的三态总线驱动器</a:t>
            </a:r>
            <a:endParaRPr kumimoji="1" lang="zh-CN" altLang="en-US" sz="2200" b="1" dirty="0">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115118" y="1124744"/>
            <a:ext cx="7777361"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module mux4_1 (IN3, IN2, IN1, IN0, ENA, DOUT);</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input [3: 0] IN3, IN2, IN1, IN0;  input [1: 0] ENA;  </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output [3: 0] DOUT; </a:t>
            </a:r>
          </a:p>
          <a:p>
            <a:pPr eaLnBrk="0" hangingPunct="0"/>
            <a:r>
              <a:rPr kumimoji="1" lang="en-US" altLang="zh-CN" sz="2000" b="1" dirty="0">
                <a:solidFill>
                  <a:srgbClr val="000000"/>
                </a:solidFill>
                <a:latin typeface="Times New Roman" pitchFamily="18" charset="0"/>
                <a:cs typeface="Times New Roman" pitchFamily="18" charset="0"/>
              </a:rPr>
              <a:t>    assign DOUT=(ENA==2'B00) ? IN0 : 4'HZ;</a:t>
            </a:r>
          </a:p>
          <a:p>
            <a:pPr eaLnBrk="0" hangingPunct="0"/>
            <a:r>
              <a:rPr kumimoji="1" lang="en-US" altLang="zh-CN" sz="2000" b="1" dirty="0">
                <a:solidFill>
                  <a:srgbClr val="000000"/>
                </a:solidFill>
                <a:latin typeface="Times New Roman" pitchFamily="18" charset="0"/>
                <a:cs typeface="Times New Roman" pitchFamily="18" charset="0"/>
              </a:rPr>
              <a:t>    assign DOUT=(ENA==2'B01) ? IN1 : 4'HZ;</a:t>
            </a:r>
          </a:p>
          <a:p>
            <a:pPr eaLnBrk="0" hangingPunct="0"/>
            <a:r>
              <a:rPr kumimoji="1" lang="en-US" altLang="zh-CN" sz="2000" b="1" dirty="0">
                <a:solidFill>
                  <a:srgbClr val="000000"/>
                </a:solidFill>
                <a:latin typeface="Times New Roman" pitchFamily="18" charset="0"/>
                <a:cs typeface="Times New Roman" pitchFamily="18" charset="0"/>
              </a:rPr>
              <a:t>    assign DOUT=(ENA==2'B10) ? IN2 : 4'HZ;</a:t>
            </a:r>
          </a:p>
          <a:p>
            <a:pPr eaLnBrk="0" hangingPunct="0"/>
            <a:r>
              <a:rPr kumimoji="1" lang="en-US" altLang="zh-CN" sz="2000" b="1" dirty="0">
                <a:solidFill>
                  <a:srgbClr val="000000"/>
                </a:solidFill>
                <a:latin typeface="Times New Roman" pitchFamily="18" charset="0"/>
                <a:cs typeface="Times New Roman" pitchFamily="18" charset="0"/>
              </a:rPr>
              <a:t>    assign DOUT=(ENA==2'B11) ? IN3 : 4'HZ;</a:t>
            </a: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6" name="矩形 5"/>
          <p:cNvSpPr>
            <a:spLocks noChangeArrowheads="1"/>
          </p:cNvSpPr>
          <p:nvPr/>
        </p:nvSpPr>
        <p:spPr bwMode="auto">
          <a:xfrm>
            <a:off x="1115118" y="4149080"/>
            <a:ext cx="7777361"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对于同一信号有四个并行的赋值源，在实际电路上有可能发生“线与”，但这里使用了高阻态赋值，不可能发生“线与”。</a:t>
            </a:r>
            <a:endParaRPr lang="en-US" altLang="zh-CN" sz="20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dirty="0"/>
          </a:p>
        </p:txBody>
      </p:sp>
    </p:spTree>
    <p:extLst>
      <p:ext uri="{BB962C8B-B14F-4D97-AF65-F5344CB8AC3E}">
        <p14:creationId xmlns:p14="http://schemas.microsoft.com/office/powerpoint/2010/main" val="2818816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53752"/>
            <a:ext cx="7288039" cy="1143000"/>
          </a:xfrm>
        </p:spPr>
        <p:txBody>
          <a:bodyPr/>
          <a:lstStyle/>
          <a:p>
            <a:r>
              <a:rPr lang="en-US" altLang="zh-CN" sz="3600" b="1" dirty="0">
                <a:solidFill>
                  <a:srgbClr val="7030A0"/>
                </a:solidFill>
                <a:latin typeface="Times New Roman" panose="02020603050405020304" pitchFamily="18" charset="0"/>
                <a:cs typeface="Times New Roman" panose="02020603050405020304" pitchFamily="18" charset="0"/>
              </a:rPr>
              <a:t>§8.5  Verilog</a:t>
            </a:r>
            <a:r>
              <a:rPr lang="zh-CN" altLang="en-US" sz="3600" b="1" dirty="0">
                <a:solidFill>
                  <a:srgbClr val="7030A0"/>
                </a:solidFill>
                <a:latin typeface="Times New Roman" panose="02020603050405020304" pitchFamily="18" charset="0"/>
                <a:cs typeface="Times New Roman" panose="02020603050405020304" pitchFamily="18" charset="0"/>
              </a:rPr>
              <a:t>系统设计优化</a:t>
            </a:r>
          </a:p>
        </p:txBody>
      </p:sp>
      <p:sp>
        <p:nvSpPr>
          <p:cNvPr id="11" name="矩形 10"/>
          <p:cNvSpPr>
            <a:spLocks noChangeArrowheads="1"/>
          </p:cNvSpPr>
          <p:nvPr/>
        </p:nvSpPr>
        <p:spPr bwMode="auto">
          <a:xfrm>
            <a:off x="1187624" y="1916832"/>
            <a:ext cx="7717730" cy="4496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ASIC</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设计中，面积（</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Area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）指硬件设计资源。对于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 CPLD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，其芯片面积（逻辑资源）是固定的，但有资源利用率的问题，这里的面积优化指的是</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资源利用优化</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通过优化，可以使用规模更小的可编程器件，从而降低系统成本，提高性价比。</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对于某些</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PLD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器件，当耗用资源过多时会严重影响优化的实现。</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为以后的技术升级，留下更多的可编程资源，方便添加产品的功能。</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对于多数可编程逻辑器件，资源耗用太多会使器件功耗显著上升。</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B7707553-88A8-ABCB-DCB4-8F55D3A41348}"/>
              </a:ext>
            </a:extLst>
          </p:cNvPr>
          <p:cNvSpPr>
            <a:spLocks noGrp="1" noChangeArrowheads="1"/>
          </p:cNvSpPr>
          <p:nvPr/>
        </p:nvSpPr>
        <p:spPr bwMode="auto">
          <a:xfrm>
            <a:off x="1382017" y="1052736"/>
            <a:ext cx="7112000" cy="790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130000"/>
              </a:lnSpc>
              <a:buClr>
                <a:schemeClr val="hlink"/>
              </a:buClr>
              <a:buFont typeface="Webdings" pitchFamily="18" charset="2"/>
              <a:buChar char=""/>
            </a:pPr>
            <a:r>
              <a:rPr lang="zh-CN" altLang="en-US" sz="3400" b="1" dirty="0">
                <a:solidFill>
                  <a:srgbClr val="FF0000"/>
                </a:solidFill>
                <a:latin typeface="宋体" pitchFamily="2" charset="-122"/>
              </a:rPr>
              <a:t>资源优化</a:t>
            </a:r>
            <a:endParaRPr lang="en-US" altLang="zh-CN" b="1" dirty="0">
              <a:solidFill>
                <a:srgbClr val="000000"/>
              </a:solidFill>
              <a:latin typeface="宋体" pitchFamily="2" charset="-122"/>
            </a:endParaRPr>
          </a:p>
        </p:txBody>
      </p:sp>
    </p:spTree>
    <p:extLst>
      <p:ext uri="{BB962C8B-B14F-4D97-AF65-F5344CB8AC3E}">
        <p14:creationId xmlns:p14="http://schemas.microsoft.com/office/powerpoint/2010/main" val="150421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11">
                                            <p:txEl>
                                              <p:pRg st="0" end="0"/>
                                            </p:txEl>
                                          </p:spTgt>
                                        </p:tgtEl>
                                        <p:attrNameLst>
                                          <p:attrName>style.visibility</p:attrName>
                                        </p:attrNameLst>
                                      </p:cBhvr>
                                      <p:to>
                                        <p:strVal val="visible"/>
                                      </p:to>
                                    </p:set>
                                    <p:animEffect transition="in" filter="dissolve">
                                      <p:cBhvr>
                                        <p:cTn id="20" dur="500"/>
                                        <p:tgtEl>
                                          <p:spTgt spid="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dissolve">
                                      <p:cBhvr>
                                        <p:cTn id="25" dur="500"/>
                                        <p:tgtEl>
                                          <p:spTgt spid="11">
                                            <p:txEl>
                                              <p:pRg st="1" end="1"/>
                                            </p:txEl>
                                          </p:spTgt>
                                        </p:tgtEl>
                                      </p:cBhvr>
                                    </p:animEffect>
                                  </p:childTnLst>
                                </p:cTn>
                              </p:par>
                            </p:childTnLst>
                          </p:cTn>
                        </p:par>
                        <p:par>
                          <p:cTn id="26" fill="hold">
                            <p:stCondLst>
                              <p:cond delay="500"/>
                            </p:stCondLst>
                            <p:childTnLst>
                              <p:par>
                                <p:cTn id="27" presetID="9" presetClass="entr" presetSubtype="0" fill="hold" nodeType="after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dissolve">
                                      <p:cBhvr>
                                        <p:cTn id="29" dur="500"/>
                                        <p:tgtEl>
                                          <p:spTgt spid="11">
                                            <p:txEl>
                                              <p:pRg st="2" end="2"/>
                                            </p:txEl>
                                          </p:spTgt>
                                        </p:tgtEl>
                                      </p:cBhvr>
                                    </p:animEffect>
                                  </p:childTnLst>
                                </p:cTn>
                              </p:par>
                            </p:childTnLst>
                          </p:cTn>
                        </p:par>
                        <p:par>
                          <p:cTn id="30" fill="hold">
                            <p:stCondLst>
                              <p:cond delay="1000"/>
                            </p:stCondLst>
                            <p:childTnLst>
                              <p:par>
                                <p:cTn id="31" presetID="9" presetClass="entr" presetSubtype="0" fill="hold" nodeType="after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animEffect transition="in" filter="dissolve">
                                      <p:cBhvr>
                                        <p:cTn id="33" dur="500"/>
                                        <p:tgtEl>
                                          <p:spTgt spid="11">
                                            <p:txEl>
                                              <p:pRg st="3" end="3"/>
                                            </p:txEl>
                                          </p:spTgt>
                                        </p:tgtEl>
                                      </p:cBhvr>
                                    </p:animEffect>
                                  </p:childTnLst>
                                </p:cTn>
                              </p:par>
                            </p:childTnLst>
                          </p:cTn>
                        </p:par>
                        <p:par>
                          <p:cTn id="34" fill="hold">
                            <p:stCondLst>
                              <p:cond delay="1500"/>
                            </p:stCondLst>
                            <p:childTnLst>
                              <p:par>
                                <p:cTn id="35" presetID="9" presetClass="entr" presetSubtype="0" fill="hold" nodeType="after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animEffect transition="in" filter="dissolve">
                                      <p:cBhvr>
                                        <p:cTn id="3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§8.5.1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295704"/>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Text Box 9"/>
          <p:cNvSpPr txBox="1">
            <a:spLocks noChangeArrowheads="1"/>
          </p:cNvSpPr>
          <p:nvPr/>
        </p:nvSpPr>
        <p:spPr bwMode="auto">
          <a:xfrm>
            <a:off x="1115617" y="2492896"/>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8-30</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占用较多资源</a:t>
            </a: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4" name="Text Box 9"/>
          <p:cNvSpPr txBox="1">
            <a:spLocks noChangeArrowheads="1"/>
          </p:cNvSpPr>
          <p:nvPr/>
        </p:nvSpPr>
        <p:spPr bwMode="auto">
          <a:xfrm>
            <a:off x="1115118" y="3140968"/>
            <a:ext cx="777736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multmux</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B, S,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[3: 0] A0, A1, B;  input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[7: 0]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(A0 or A1 or B or 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(S==1'b0)   R&lt;=A0*B;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R&lt;=A1*B;</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1652"/>
          <a:stretch/>
        </p:blipFill>
        <p:spPr bwMode="auto">
          <a:xfrm>
            <a:off x="4857091" y="4038312"/>
            <a:ext cx="3963382" cy="139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516216" y="5085184"/>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S=0</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时</a:t>
            </a:r>
          </a:p>
        </p:txBody>
      </p:sp>
      <p:sp>
        <p:nvSpPr>
          <p:cNvPr id="16" name="文本框 15"/>
          <p:cNvSpPr txBox="1"/>
          <p:nvPr/>
        </p:nvSpPr>
        <p:spPr>
          <a:xfrm>
            <a:off x="6372200" y="4081405"/>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S=1</a:t>
            </a: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时</a:t>
            </a:r>
          </a:p>
        </p:txBody>
      </p:sp>
      <p:sp>
        <p:nvSpPr>
          <p:cNvPr id="17" name="文本框 16"/>
          <p:cNvSpPr txBox="1"/>
          <p:nvPr/>
        </p:nvSpPr>
        <p:spPr>
          <a:xfrm>
            <a:off x="4936202" y="4680000"/>
            <a:ext cx="1080120"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共用</a:t>
            </a: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B</a:t>
            </a:r>
            <a:endPar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5" name="矩形 4"/>
          <p:cNvSpPr/>
          <p:nvPr/>
        </p:nvSpPr>
        <p:spPr>
          <a:xfrm>
            <a:off x="4936202" y="4509121"/>
            <a:ext cx="787926" cy="22432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文本框 17"/>
          <p:cNvSpPr txBox="1"/>
          <p:nvPr/>
        </p:nvSpPr>
        <p:spPr>
          <a:xfrm>
            <a:off x="5148064" y="5497609"/>
            <a:ext cx="338437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同一时刻只使用了一个乘法器</a:t>
            </a: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55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500"/>
                            </p:stCondLst>
                            <p:childTnLst>
                              <p:par>
                                <p:cTn id="28" presetID="21" presetClass="entr" presetSubtype="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heel(1)">
                                      <p:cBhvr>
                                        <p:cTn id="30" dur="2000"/>
                                        <p:tgtEl>
                                          <p:spTgt spid="5"/>
                                        </p:tgtEl>
                                      </p:cBhvr>
                                    </p:animEffect>
                                  </p:childTnLst>
                                </p:cTn>
                              </p:par>
                            </p:childTnLst>
                          </p:cTn>
                        </p:par>
                        <p:par>
                          <p:cTn id="31" fill="hold">
                            <p:stCondLst>
                              <p:cond delay="2500"/>
                            </p:stCondLst>
                            <p:childTnLst>
                              <p:par>
                                <p:cTn id="32" presetID="9"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childTnLst>
                          </p:cTn>
                        </p:par>
                        <p:par>
                          <p:cTn id="35" fill="hold">
                            <p:stCondLst>
                              <p:cond delay="3000"/>
                            </p:stCondLst>
                            <p:childTnLst>
                              <p:par>
                                <p:cTn id="36" presetID="9"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childTnLst>
                          </p:cTn>
                        </p:par>
                        <p:par>
                          <p:cTn id="39" fill="hold">
                            <p:stCondLst>
                              <p:cond delay="3500"/>
                            </p:stCondLst>
                            <p:childTnLst>
                              <p:par>
                                <p:cTn id="40" presetID="9"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dissolve">
                                      <p:cBhvr>
                                        <p:cTn id="42" dur="500"/>
                                        <p:tgtEl>
                                          <p:spTgt spid="4"/>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9" grpId="0"/>
      <p:bldP spid="14" grpId="0" animBg="1"/>
      <p:bldP spid="4" grpId="0"/>
      <p:bldP spid="16" grpId="0"/>
      <p:bldP spid="17" grpId="0"/>
      <p:bldP spid="5"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47667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§8.1.2 </a:t>
            </a:r>
            <a:r>
              <a:rPr lang="zh-CN" altLang="en-US" sz="3000" b="1" dirty="0">
                <a:solidFill>
                  <a:srgbClr val="000000"/>
                </a:solidFill>
                <a:latin typeface="Times New Roman" pitchFamily="18" charset="0"/>
                <a:cs typeface="Times New Roman" pitchFamily="18" charset="0"/>
              </a:rPr>
              <a:t>指定了延时的阻塞式赋值</a:t>
            </a:r>
          </a:p>
        </p:txBody>
      </p:sp>
      <p:sp>
        <p:nvSpPr>
          <p:cNvPr id="8" name="矩形 7"/>
          <p:cNvSpPr>
            <a:spLocks noChangeArrowheads="1"/>
          </p:cNvSpPr>
          <p:nvPr/>
        </p:nvSpPr>
        <p:spPr bwMode="auto">
          <a:xfrm>
            <a:off x="1187624" y="1196752"/>
            <a:ext cx="7717730"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endParaRPr lang="en-US" altLang="zh-CN" sz="2200" b="1" dirty="0">
              <a:latin typeface="Times New Roman" pitchFamily="18" charset="0"/>
              <a:cs typeface="Times New Roman" pitchFamily="18" charset="0"/>
            </a:endParaRPr>
          </a:p>
        </p:txBody>
      </p:sp>
      <p:sp>
        <p:nvSpPr>
          <p:cNvPr id="13" name="Rectangle 3"/>
          <p:cNvSpPr>
            <a:spLocks noChangeArrowheads="1"/>
          </p:cNvSpPr>
          <p:nvPr/>
        </p:nvSpPr>
        <p:spPr bwMode="auto">
          <a:xfrm>
            <a:off x="1318766" y="1412776"/>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延时</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16" name="Rectangle 3"/>
          <p:cNvSpPr>
            <a:spLocks noChangeArrowheads="1"/>
          </p:cNvSpPr>
          <p:nvPr/>
        </p:nvSpPr>
        <p:spPr bwMode="auto">
          <a:xfrm>
            <a:off x="1331640" y="3789040"/>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    目标变量名</a:t>
            </a:r>
            <a:r>
              <a:rPr kumimoji="1" lang="en-US" altLang="zh-CN" sz="2400" b="1" dirty="0">
                <a:solidFill>
                  <a:srgbClr val="000000"/>
                </a:solidFill>
                <a:latin typeface="Times New Roman" pitchFamily="18" charset="0"/>
                <a:cs typeface="Times New Roman" pitchFamily="18" charset="0"/>
              </a:rPr>
              <a:t> =  [</a:t>
            </a:r>
            <a:r>
              <a:rPr kumimoji="1" lang="zh-CN" altLang="en-US" sz="2400" b="1" dirty="0">
                <a:solidFill>
                  <a:srgbClr val="000000"/>
                </a:solidFill>
                <a:latin typeface="Times New Roman" pitchFamily="18" charset="0"/>
                <a:cs typeface="Times New Roman" pitchFamily="18" charset="0"/>
              </a:rPr>
              <a:t>延时</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17" name="矩形 16"/>
          <p:cNvSpPr>
            <a:spLocks noChangeArrowheads="1"/>
          </p:cNvSpPr>
          <p:nvPr/>
        </p:nvSpPr>
        <p:spPr bwMode="auto">
          <a:xfrm>
            <a:off x="1390774" y="2060848"/>
            <a:ext cx="7527454"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FF0000"/>
                </a:solidFill>
                <a:latin typeface="Times New Roman" pitchFamily="18" charset="0"/>
                <a:cs typeface="Times New Roman" pitchFamily="18" charset="0"/>
              </a:rPr>
              <a:t>赋值号左侧的</a:t>
            </a:r>
            <a:r>
              <a:rPr lang="en-US" altLang="zh-CN" sz="2200" b="1" dirty="0">
                <a:solidFill>
                  <a:srgbClr val="FF0000"/>
                </a:solidFill>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延时</a:t>
            </a:r>
            <a:r>
              <a:rPr lang="en-US" altLang="zh-CN" sz="2200" b="1" dirty="0">
                <a:solidFill>
                  <a:srgbClr val="FF0000"/>
                </a:solidFill>
                <a:latin typeface="Times New Roman" pitchFamily="18" charset="0"/>
                <a:cs typeface="Times New Roman" pitchFamily="18" charset="0"/>
              </a:rPr>
              <a:t>]</a:t>
            </a:r>
            <a:r>
              <a:rPr lang="zh-CN" altLang="en-US" sz="2200" b="1" dirty="0">
                <a:latin typeface="Times New Roman" pitchFamily="18" charset="0"/>
                <a:cs typeface="Times New Roman" pitchFamily="18" charset="0"/>
              </a:rPr>
              <a:t>指对此</a:t>
            </a:r>
            <a:r>
              <a:rPr lang="zh-CN" altLang="en-US" sz="2200" b="1" dirty="0">
                <a:solidFill>
                  <a:srgbClr val="0000FF"/>
                </a:solidFill>
                <a:latin typeface="Times New Roman" pitchFamily="18" charset="0"/>
                <a:cs typeface="Times New Roman" pitchFamily="18" charset="0"/>
              </a:rPr>
              <a:t>整条语句</a:t>
            </a:r>
            <a:r>
              <a:rPr lang="zh-CN" altLang="en-US" sz="2200" b="1" dirty="0">
                <a:latin typeface="Times New Roman" pitchFamily="18" charset="0"/>
                <a:cs typeface="Times New Roman" pitchFamily="18" charset="0"/>
              </a:rPr>
              <a:t>执行的延时，即相隔与上一条语句执行的延时量，也即与上一条语句执行完成后，要等待指定的延时后，再计算驱动表达式，并将计算的结果对目标变量进行赋值。</a:t>
            </a:r>
            <a:endParaRPr lang="en-US" altLang="zh-CN" sz="2200" b="1" dirty="0">
              <a:latin typeface="Times New Roman" pitchFamily="18" charset="0"/>
              <a:cs typeface="Times New Roman" pitchFamily="18" charset="0"/>
            </a:endParaRPr>
          </a:p>
        </p:txBody>
      </p:sp>
      <p:sp>
        <p:nvSpPr>
          <p:cNvPr id="18" name="矩形 17"/>
          <p:cNvSpPr>
            <a:spLocks noChangeArrowheads="1"/>
          </p:cNvSpPr>
          <p:nvPr/>
        </p:nvSpPr>
        <p:spPr bwMode="auto">
          <a:xfrm>
            <a:off x="1403648" y="4451686"/>
            <a:ext cx="7527454"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FF0000"/>
                </a:solidFill>
                <a:latin typeface="Times New Roman" pitchFamily="18" charset="0"/>
                <a:cs typeface="Times New Roman" pitchFamily="18" charset="0"/>
              </a:rPr>
              <a:t>赋值号右侧的</a:t>
            </a:r>
            <a:r>
              <a:rPr lang="en-US" altLang="zh-CN" sz="2200" b="1" dirty="0">
                <a:solidFill>
                  <a:srgbClr val="FF0000"/>
                </a:solidFill>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延时</a:t>
            </a:r>
            <a:r>
              <a:rPr lang="en-US" altLang="zh-CN" sz="2200" b="1" dirty="0">
                <a:solidFill>
                  <a:srgbClr val="FF0000"/>
                </a:solidFill>
                <a:latin typeface="Times New Roman" pitchFamily="18" charset="0"/>
                <a:cs typeface="Times New Roman" pitchFamily="18" charset="0"/>
              </a:rPr>
              <a:t>]</a:t>
            </a:r>
            <a:r>
              <a:rPr lang="zh-CN" altLang="en-US" sz="2200" b="1" dirty="0">
                <a:latin typeface="Times New Roman" pitchFamily="18" charset="0"/>
                <a:cs typeface="Times New Roman" pitchFamily="18" charset="0"/>
              </a:rPr>
              <a:t>指在赋值语句的右侧表达式得出运算结果后，延时一段指定的时间，然后再将运算结果赋值给赋值号左边的变量。</a:t>
            </a:r>
            <a:endParaRPr lang="en-US" altLang="zh-CN" sz="2200" b="1" dirty="0">
              <a:latin typeface="Times New Roman" pitchFamily="18" charset="0"/>
              <a:cs typeface="Times New Roman" pitchFamily="18" charset="0"/>
            </a:endParaRPr>
          </a:p>
        </p:txBody>
      </p:sp>
      <p:sp>
        <p:nvSpPr>
          <p:cNvPr id="19" name="矩形 18"/>
          <p:cNvSpPr>
            <a:spLocks noChangeArrowheads="1"/>
          </p:cNvSpPr>
          <p:nvPr/>
        </p:nvSpPr>
        <p:spPr bwMode="auto">
          <a:xfrm>
            <a:off x="1115616" y="5844577"/>
            <a:ext cx="7527454"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如果没有专门指定延时，这两种表式默认延时时间为</a:t>
            </a:r>
            <a:r>
              <a:rPr lang="en-US" altLang="zh-CN" sz="2200" b="1" dirty="0">
                <a:latin typeface="Times New Roman" pitchFamily="18" charset="0"/>
                <a:cs typeface="Times New Roman" pitchFamily="18" charset="0"/>
              </a:rPr>
              <a:t>0</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dirty="0"/>
          </a:p>
        </p:txBody>
      </p:sp>
    </p:spTree>
    <p:extLst>
      <p:ext uri="{BB962C8B-B14F-4D97-AF65-F5344CB8AC3E}">
        <p14:creationId xmlns:p14="http://schemas.microsoft.com/office/powerpoint/2010/main" val="36282924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7667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§8.5.1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223696"/>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Text Box 9"/>
          <p:cNvSpPr txBox="1">
            <a:spLocks noChangeArrowheads="1"/>
          </p:cNvSpPr>
          <p:nvPr/>
        </p:nvSpPr>
        <p:spPr bwMode="auto">
          <a:xfrm>
            <a:off x="1115617" y="2204864"/>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8-31</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共享乘法器</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4" name="Text Box 9"/>
          <p:cNvSpPr txBox="1">
            <a:spLocks noChangeArrowheads="1"/>
          </p:cNvSpPr>
          <p:nvPr/>
        </p:nvSpPr>
        <p:spPr bwMode="auto">
          <a:xfrm>
            <a:off x="1115118" y="2852936"/>
            <a:ext cx="777736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multmux</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B, S,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[3: 0] A0, A1, B;  input S;</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[7: 0] R; wire [7: 0] R;</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[3: 0] TEMP;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(A0 or A1 or B or 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(S==1'b0)   TEMP&lt;=A0;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TEMP&lt;=A1;</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R=TEMP*B;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pic>
        <p:nvPicPr>
          <p:cNvPr id="13"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1357"/>
          <a:stretch/>
        </p:blipFill>
        <p:spPr bwMode="auto">
          <a:xfrm>
            <a:off x="5076056" y="3426678"/>
            <a:ext cx="3708456" cy="1370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347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§8.5.1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资源共享</a:t>
            </a:r>
          </a:p>
        </p:txBody>
      </p:sp>
      <p:sp>
        <p:nvSpPr>
          <p:cNvPr id="11" name="矩形 10"/>
          <p:cNvSpPr>
            <a:spLocks noChangeArrowheads="1"/>
          </p:cNvSpPr>
          <p:nvPr/>
        </p:nvSpPr>
        <p:spPr bwMode="auto">
          <a:xfrm>
            <a:off x="1187624" y="1124744"/>
            <a:ext cx="77177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问题</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：同样结构的模块需要反复被调用，但该结构模块需占用较多资源，这类模块往往是基于组合电路的算术模块。</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解决</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：针对数据通路中耗费逻辑资源较多的模块，通过选择、复用的方式共享使用该模块，以减少该模块的使用个数，达到减少资源使用、优化面积的目的。</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4558"/>
          <a:stretch/>
        </p:blipFill>
        <p:spPr bwMode="auto">
          <a:xfrm>
            <a:off x="1331640" y="3229099"/>
            <a:ext cx="4378383" cy="209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a:spLocks noChangeArrowheads="1"/>
          </p:cNvSpPr>
          <p:nvPr/>
        </p:nvSpPr>
        <p:spPr bwMode="auto">
          <a:xfrm>
            <a:off x="5696259" y="3298309"/>
            <a:ext cx="305220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注意</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：对输入</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与门</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之类的资源共享，通常是</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无意义</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的，有时甚至会增加资源的使用（多路选择器的面积大于与门）。</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矩形 6"/>
          <p:cNvSpPr>
            <a:spLocks noChangeArrowheads="1"/>
          </p:cNvSpPr>
          <p:nvPr/>
        </p:nvSpPr>
        <p:spPr bwMode="auto">
          <a:xfrm>
            <a:off x="1187624" y="5526014"/>
            <a:ext cx="7560839"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对于多位乘法器、快速进位加法器等算术模块，使用资源共享技术能大大优化资源。</a:t>
            </a:r>
            <a:endPar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56593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§8.5.2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逻辑优化</a:t>
            </a:r>
          </a:p>
        </p:txBody>
      </p:sp>
      <p:sp>
        <p:nvSpPr>
          <p:cNvPr id="9" name="Text Box 9"/>
          <p:cNvSpPr txBox="1">
            <a:spLocks noChangeArrowheads="1"/>
          </p:cNvSpPr>
          <p:nvPr/>
        </p:nvSpPr>
        <p:spPr bwMode="auto">
          <a:xfrm>
            <a:off x="1115617" y="1196752"/>
            <a:ext cx="77048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8-32</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两输入乘法器，一个乘数为常数（耗用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167</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1115118" y="2203117"/>
            <a:ext cx="777736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mult1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ma, mc);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[11: 0] ma;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[23: 0] mc;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[23: 0] mc;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[11: 0] ta,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tb</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ta&lt;=ma; mc&lt;=ta*</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tb</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tb</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&lt;=12'b100110111001;</a:t>
            </a:r>
            <a:r>
              <a:rPr kumimoji="1" lang="en-US" altLang="zh-CN" sz="2000" b="1" i="0" u="none" strike="noStrike" kern="1200" cap="none" spc="0" normalizeH="0" baseline="0" noProof="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9298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§8.5.2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逻辑优化</a:t>
            </a:r>
          </a:p>
        </p:txBody>
      </p:sp>
      <p:sp>
        <p:nvSpPr>
          <p:cNvPr id="9" name="Text Box 9"/>
          <p:cNvSpPr txBox="1">
            <a:spLocks noChangeArrowheads="1"/>
          </p:cNvSpPr>
          <p:nvPr/>
        </p:nvSpPr>
        <p:spPr bwMode="auto">
          <a:xfrm>
            <a:off x="1115617" y="1196752"/>
            <a:ext cx="770485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8-33</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两输入常数乘法器（耗用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93</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en-US" altLang="zh-CN"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
                <a:srgbClr val="C0504D">
                  <a:lumMod val="75000"/>
                </a:srgbClr>
              </a:buClr>
              <a:buSzTx/>
              <a:buFontTx/>
              <a:buNone/>
              <a:tabLst/>
              <a:defRPr/>
            </a:pPr>
            <a:r>
              <a:rPr kumimoji="1"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1115118" y="1844824"/>
            <a:ext cx="7777361"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mult2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ma, mc);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[11: 0] ma;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[23: 0] mc;</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[23: 0] mc;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[11: 0] 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parameter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tb</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=12'b100110111001;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ta&lt;=ma; mc&lt;=ta*</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tb</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93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§8.5.3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串行化</a:t>
            </a:r>
          </a:p>
        </p:txBody>
      </p:sp>
      <p:sp>
        <p:nvSpPr>
          <p:cNvPr id="9" name="Text Box 9"/>
          <p:cNvSpPr txBox="1">
            <a:spLocks noChangeArrowheads="1"/>
          </p:cNvSpPr>
          <p:nvPr/>
        </p:nvSpPr>
        <p:spPr bwMode="auto">
          <a:xfrm>
            <a:off x="1115617" y="2635165"/>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8-34</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耗用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8</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位乘法器和一些加法器（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460</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1115118" y="3610759"/>
            <a:ext cx="7777361"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pmultadd</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a0, a1, a2, a3, b0, b1, b2, b3,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[7: 0] a0, a1, a2, a3, b0, b1, b2, 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[15: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[15: 0]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&lt;=((a0*b0)+(a1*b1))+(a2*b2)+(a3*b3);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6" name="矩形 5"/>
          <p:cNvSpPr>
            <a:spLocks noChangeArrowheads="1"/>
          </p:cNvSpPr>
          <p:nvPr/>
        </p:nvSpPr>
        <p:spPr bwMode="auto">
          <a:xfrm>
            <a:off x="1187624" y="1124744"/>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串行化</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指把原来耗用资源巨大、单时钟周期内完成的并行执行的逻辑块分割开来，提取出相同的逻辑模块（一般为组合逻辑块），在时间上复用该逻辑模块，用多个时钟周期完成相同的功能，其代价是降低了工作速度。</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5479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3"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Box 9"/>
          <p:cNvSpPr txBox="1">
            <a:spLocks noChangeArrowheads="1"/>
          </p:cNvSpPr>
          <p:nvPr/>
        </p:nvSpPr>
        <p:spPr bwMode="auto">
          <a:xfrm>
            <a:off x="1115617" y="620688"/>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8-35</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耗用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8</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位乘法器，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16</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位两输入加法器和一些时序电路（</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186</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个逻辑宏单元）</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3" name="Text Box 9"/>
          <p:cNvSpPr txBox="1">
            <a:spLocks noChangeArrowheads="1"/>
          </p:cNvSpPr>
          <p:nvPr/>
        </p:nvSpPr>
        <p:spPr bwMode="auto">
          <a:xfrm>
            <a:off x="971600" y="1596282"/>
            <a:ext cx="8064896" cy="418576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smultadd</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start, a0, a1, a2, a3, b0, b1, b2, b3,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start;  input [7: 0] a0, a1, a2, a3, b0, b1, b2, b3;</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[2: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wire [7: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wire [15: 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==0)? a0</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==1)? a1: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==2)? a2: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==3)? a3:  a0;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==0)? b0</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==1)? b1: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 ==2)? b2: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sym typeface="Wingdings" panose="05000000000000000000" pitchFamily="2" charset="2"/>
              </a:rPr>
              <a:t>==3)? b3:  b0;</a:t>
            </a:r>
            <a:endPar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assign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tmpa</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tmpb</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clk</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if (start==1'b1)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&lt;=3'b000;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&lt;={16{1'b0}};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&lt;4)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&lt;=cnt+1;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else if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cnt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==4)  begin  </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yout</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&lt;=</a:t>
            </a: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ytmp</a:t>
            </a: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9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19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517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a:spLocks noChangeArrowheads="1"/>
          </p:cNvSpPr>
          <p:nvPr/>
        </p:nvSpPr>
        <p:spPr bwMode="auto">
          <a:xfrm>
            <a:off x="1187624" y="1268760"/>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对于大多数设计来说，速度优化比资源优化更重要，需优先考虑。速度优化涉及因素较多，如</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的结构特性，</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HDL</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综合器的性能，系统电路特性、</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PCB</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制版情况等。</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5" name="Rectangle 2"/>
          <p:cNvSpPr>
            <a:spLocks noGrp="1" noChangeArrowheads="1"/>
          </p:cNvSpPr>
          <p:nvPr/>
        </p:nvSpPr>
        <p:spPr bwMode="auto">
          <a:xfrm>
            <a:off x="1174750" y="2791555"/>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§8.5.4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流水线设计</a:t>
            </a:r>
          </a:p>
        </p:txBody>
      </p:sp>
      <p:sp>
        <p:nvSpPr>
          <p:cNvPr id="6" name="矩形 5"/>
          <p:cNvSpPr>
            <a:spLocks noChangeArrowheads="1"/>
          </p:cNvSpPr>
          <p:nvPr/>
        </p:nvSpPr>
        <p:spPr bwMode="auto">
          <a:xfrm>
            <a:off x="1187624" y="3515582"/>
            <a:ext cx="77177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流水线（</a:t>
            </a:r>
            <a:r>
              <a:rPr kumimoji="0" lang="en-US" altLang="zh-CN"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Pipelining</a:t>
            </a: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）技术</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在速度优化中是最常用的技术之一。能显著提高设计电路的运行速度上限。</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事实上，在设计中加入流水线，并不会减少原设计中的总延时，有时甚至还会略微增加插入的寄存器的延时和信号同步的时间差，但却可以提高总体的运行速度。</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3" name="Rectangle 2">
            <a:extLst>
              <a:ext uri="{FF2B5EF4-FFF2-40B4-BE49-F238E27FC236}">
                <a16:creationId xmlns:a16="http://schemas.microsoft.com/office/drawing/2014/main" id="{B7707553-88A8-ABCB-DCB4-8F55D3A41348}"/>
              </a:ext>
            </a:extLst>
          </p:cNvPr>
          <p:cNvSpPr>
            <a:spLocks noGrp="1" noChangeArrowheads="1"/>
          </p:cNvSpPr>
          <p:nvPr/>
        </p:nvSpPr>
        <p:spPr bwMode="auto">
          <a:xfrm>
            <a:off x="1016000" y="332656"/>
            <a:ext cx="7112000" cy="790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30000"/>
              </a:lnSpc>
              <a:buClr>
                <a:schemeClr val="hlink"/>
              </a:buClr>
              <a:buFont typeface="Webdings" pitchFamily="18" charset="2"/>
              <a:buChar char=""/>
            </a:pPr>
            <a:r>
              <a:rPr lang="zh-CN" altLang="en-US" sz="3400" b="1" dirty="0">
                <a:solidFill>
                  <a:srgbClr val="FF0000"/>
                </a:solidFill>
                <a:latin typeface="宋体" pitchFamily="2" charset="-122"/>
              </a:rPr>
              <a:t>速度优化</a:t>
            </a:r>
            <a:endParaRPr lang="en-US" altLang="zh-CN" b="1" dirty="0">
              <a:solidFill>
                <a:srgbClr val="000000"/>
              </a:solidFill>
              <a:latin typeface="宋体" pitchFamily="2" charset="-122"/>
            </a:endParaRPr>
          </a:p>
        </p:txBody>
      </p:sp>
    </p:spTree>
    <p:extLst>
      <p:ext uri="{BB962C8B-B14F-4D97-AF65-F5344CB8AC3E}">
        <p14:creationId xmlns:p14="http://schemas.microsoft.com/office/powerpoint/2010/main" val="264022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dissolv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dissolve">
                                      <p:cBhvr>
                                        <p:cTn id="3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3"/>
          <p:cNvSpPr>
            <a:spLocks noChangeArrowheads="1"/>
          </p:cNvSpPr>
          <p:nvPr/>
        </p:nvSpPr>
        <p:spPr bwMode="auto">
          <a:xfrm>
            <a:off x="7628506" y="1579439"/>
            <a:ext cx="1052362"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未使用流水线</a:t>
            </a:r>
          </a:p>
        </p:txBody>
      </p:sp>
      <p:sp>
        <p:nvSpPr>
          <p:cNvPr id="12" name="Rectangle 3"/>
          <p:cNvSpPr>
            <a:spLocks noChangeArrowheads="1"/>
          </p:cNvSpPr>
          <p:nvPr/>
        </p:nvSpPr>
        <p:spPr bwMode="auto">
          <a:xfrm>
            <a:off x="8028384" y="4872788"/>
            <a:ext cx="1005743"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使用流水线结构</a:t>
            </a:r>
          </a:p>
        </p:txBody>
      </p:sp>
      <p:pic>
        <p:nvPicPr>
          <p:cNvPr id="8"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0827"/>
          <a:stretch/>
        </p:blipFill>
        <p:spPr bwMode="auto">
          <a:xfrm>
            <a:off x="1403648" y="1196752"/>
            <a:ext cx="576103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1403648" y="404664"/>
            <a:ext cx="5112568" cy="780816"/>
          </a:xfrm>
          <a:prstGeom prst="wedgeRoundRectCallout">
            <a:avLst>
              <a:gd name="adj1" fmla="val -397"/>
              <a:gd name="adj2" fmla="val 782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从输入到输出需经过时间至少为</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，即时钟</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CLK</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周期不能小于</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，最高工作频率</a:t>
            </a:r>
            <a:r>
              <a:rPr kumimoji="0" lang="en-US" altLang="zh-CN" sz="1800" b="1" i="0" u="none" strike="noStrike" kern="1200" cap="none" spc="0" normalizeH="0" baseline="0" noProof="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Fmax</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=1/Ta</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6772"/>
          <a:stretch/>
        </p:blipFill>
        <p:spPr bwMode="auto">
          <a:xfrm>
            <a:off x="1044711" y="4581128"/>
            <a:ext cx="684212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圆角矩形标注 12"/>
          <p:cNvSpPr/>
          <p:nvPr/>
        </p:nvSpPr>
        <p:spPr>
          <a:xfrm>
            <a:off x="1547664" y="3212976"/>
            <a:ext cx="5184576" cy="1302693"/>
          </a:xfrm>
          <a:prstGeom prst="wedgeRoundRectCallout">
            <a:avLst>
              <a:gd name="adj1" fmla="val -397"/>
              <a:gd name="adj2" fmla="val 7823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使用二级流水线，把延时较大的组合逻辑块分割成两块延时较小的组合逻辑块，且</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Ta=T1+T2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。时钟</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CLK</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周期可以接近</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T2</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），即最高工作频率</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Fmax≈Fmax1≈Fmax2≈1/T1</a:t>
            </a:r>
            <a:endPar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p:cNvSpPr txBox="1"/>
          <p:nvPr/>
        </p:nvSpPr>
        <p:spPr>
          <a:xfrm>
            <a:off x="7524328" y="3501008"/>
            <a:ext cx="1360365"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Arial" charset="0"/>
                <a:ea typeface="宋体" pitchFamily="2" charset="-122"/>
                <a:cs typeface="+mn-cs"/>
              </a:rPr>
              <a:t>使用流水线的速度提高了近一倍</a:t>
            </a: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57</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2071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strVal val="#ppt_w*0.70"/>
                                          </p:val>
                                        </p:tav>
                                        <p:tav tm="100000">
                                          <p:val>
                                            <p:strVal val="#ppt_w"/>
                                          </p:val>
                                        </p:tav>
                                      </p:tavLst>
                                    </p:anim>
                                    <p:anim calcmode="lin" valueType="num">
                                      <p:cBhvr>
                                        <p:cTn id="16" dur="1000" fill="hold"/>
                                        <p:tgtEl>
                                          <p:spTgt spid="3"/>
                                        </p:tgtEl>
                                        <p:attrNameLst>
                                          <p:attrName>ppt_h</p:attrName>
                                        </p:attrNameLst>
                                      </p:cBhvr>
                                      <p:tavLst>
                                        <p:tav tm="0">
                                          <p:val>
                                            <p:strVal val="#ppt_h"/>
                                          </p:val>
                                        </p:tav>
                                        <p:tav tm="100000">
                                          <p:val>
                                            <p:strVal val="#ppt_h"/>
                                          </p:val>
                                        </p:tav>
                                      </p:tavLst>
                                    </p:anim>
                                    <p:animEffect transition="in" filter="fade">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500"/>
                            </p:stCondLst>
                            <p:childTnLst>
                              <p:par>
                                <p:cTn id="27" presetID="55" presetClass="entr" presetSubtype="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strVal val="#ppt_w*0.70"/>
                                          </p:val>
                                        </p:tav>
                                        <p:tav tm="100000">
                                          <p:val>
                                            <p:strVal val="#ppt_w"/>
                                          </p:val>
                                        </p:tav>
                                      </p:tavLst>
                                    </p:anim>
                                    <p:anim calcmode="lin" valueType="num">
                                      <p:cBhvr>
                                        <p:cTn id="30" dur="1000" fill="hold"/>
                                        <p:tgtEl>
                                          <p:spTgt spid="13"/>
                                        </p:tgtEl>
                                        <p:attrNameLst>
                                          <p:attrName>ppt_h</p:attrName>
                                        </p:attrNameLst>
                                      </p:cBhvr>
                                      <p:tavLst>
                                        <p:tav tm="0">
                                          <p:val>
                                            <p:strVal val="#ppt_h"/>
                                          </p:val>
                                        </p:tav>
                                        <p:tav tm="100000">
                                          <p:val>
                                            <p:strVal val="#ppt_h"/>
                                          </p:val>
                                        </p:tav>
                                      </p:tavLst>
                                    </p:anim>
                                    <p:animEffect transition="in" filter="fade">
                                      <p:cBhvr>
                                        <p:cTn id="31" dur="1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3" grpId="0" animBg="1"/>
      <p:bldP spid="13" grpId="0" animBg="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Rectangle 3"/>
          <p:cNvSpPr>
            <a:spLocks noChangeArrowheads="1"/>
          </p:cNvSpPr>
          <p:nvPr/>
        </p:nvSpPr>
        <p:spPr bwMode="auto">
          <a:xfrm>
            <a:off x="8028384" y="552308"/>
            <a:ext cx="1005743"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使用流水线结构</a:t>
            </a:r>
          </a:p>
        </p:txBody>
      </p:sp>
      <p:pic>
        <p:nvPicPr>
          <p:cNvPr id="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6772"/>
          <a:stretch/>
        </p:blipFill>
        <p:spPr bwMode="auto">
          <a:xfrm>
            <a:off x="1044711" y="260648"/>
            <a:ext cx="684212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7082"/>
          <a:stretch/>
        </p:blipFill>
        <p:spPr bwMode="auto">
          <a:xfrm>
            <a:off x="4211960" y="4581128"/>
            <a:ext cx="446563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2555776" y="5301208"/>
            <a:ext cx="1224136"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流水线工作节拍</a:t>
            </a:r>
          </a:p>
        </p:txBody>
      </p:sp>
      <p:sp>
        <p:nvSpPr>
          <p:cNvPr id="17" name="矩形 16"/>
          <p:cNvSpPr>
            <a:spLocks noChangeArrowheads="1"/>
          </p:cNvSpPr>
          <p:nvPr/>
        </p:nvSpPr>
        <p:spPr bwMode="auto">
          <a:xfrm>
            <a:off x="1187624" y="2219438"/>
            <a:ext cx="771773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一个信号从输入到输出需经三个寄存器，共需时间</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T1+T2+Treg</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Treg</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为寄存器延时），时间约等于</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（总延时不变）。但是每隔</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T1</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时间，输出寄存器就输出一个结果，同时输入寄存器输入一个新的数据。这时两个逻辑块处理的不是同一个信号，资源被优化利用了（速度提高了），而寄存器对信号数据做了暂存。</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58</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8689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Text Box 9"/>
          <p:cNvSpPr txBox="1">
            <a:spLocks noChangeArrowheads="1"/>
          </p:cNvSpPr>
          <p:nvPr/>
        </p:nvSpPr>
        <p:spPr bwMode="auto">
          <a:xfrm>
            <a:off x="1115617" y="620688"/>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8-36</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0" lang="en-US" altLang="zh-CN"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位</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普通加法器，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EP3C5</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综合结果：</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LCs=10</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REG=0</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（纯组合逻辑） ，</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T=7.748ns</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7" name="Text Box 9"/>
          <p:cNvSpPr txBox="1">
            <a:spLocks noChangeArrowheads="1"/>
          </p:cNvSpPr>
          <p:nvPr/>
        </p:nvSpPr>
        <p:spPr bwMode="auto">
          <a:xfrm>
            <a:off x="971600" y="1596282"/>
            <a:ext cx="8064896"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ADDER8 (CLK, SUM, A, B, COUT, CIN);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[7: 0] A,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CIN;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COUT;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output[7: 0] 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COUT;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[7: 0] 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{COUT, SUM[7: 0]}&lt;=A+B+CIN;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59</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2858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Text Box 9"/>
          <p:cNvSpPr txBox="1">
            <a:spLocks noChangeArrowheads="1"/>
          </p:cNvSpPr>
          <p:nvPr/>
        </p:nvSpPr>
        <p:spPr bwMode="auto">
          <a:xfrm>
            <a:off x="1115617" y="395367"/>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8-1</a:t>
            </a:r>
            <a:r>
              <a:rPr lang="zh-CN" altLang="en-US" sz="2800" b="1" dirty="0">
                <a:solidFill>
                  <a:srgbClr val="C0504D">
                    <a:lumMod val="75000"/>
                  </a:srgbClr>
                </a:solidFill>
                <a:latin typeface="Times New Roman" pitchFamily="18" charset="0"/>
                <a:cs typeface="Times New Roman" pitchFamily="18" charset="0"/>
              </a:rPr>
              <a:t>：</a:t>
            </a:r>
            <a:r>
              <a:rPr kumimoji="1" lang="zh-CN" altLang="en-US" sz="2400" b="1" dirty="0">
                <a:solidFill>
                  <a:srgbClr val="F79646">
                    <a:lumMod val="50000"/>
                  </a:srgbClr>
                </a:solidFill>
                <a:latin typeface="Times New Roman" pitchFamily="18" charset="0"/>
                <a:cs typeface="Times New Roman" pitchFamily="18" charset="0"/>
              </a:rPr>
              <a:t>赋值号左侧延时</a:t>
            </a:r>
            <a:endParaRPr kumimoji="1" lang="en-US" altLang="zh-CN" sz="24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187127" y="985952"/>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过程语句</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Y1=A^B;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#6  Y2=A&amp;B | 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当执行完</a:t>
            </a:r>
            <a:r>
              <a:rPr kumimoji="1" lang="en-US" altLang="zh-CN" sz="2000" b="1" dirty="0">
                <a:solidFill>
                  <a:schemeClr val="accent6">
                    <a:lumMod val="50000"/>
                  </a:schemeClr>
                </a:solidFill>
                <a:latin typeface="Times New Roman" pitchFamily="18" charset="0"/>
                <a:cs typeface="Times New Roman" pitchFamily="18" charset="0"/>
              </a:rPr>
              <a:t>Y1=A^B</a:t>
            </a:r>
            <a:r>
              <a:rPr kumimoji="1" lang="zh-CN" altLang="en-US" sz="2000" b="1" dirty="0">
                <a:solidFill>
                  <a:schemeClr val="accent6">
                    <a:lumMod val="50000"/>
                  </a:schemeClr>
                </a:solidFill>
                <a:latin typeface="Times New Roman" pitchFamily="18" charset="0"/>
                <a:cs typeface="Times New Roman" pitchFamily="18" charset="0"/>
              </a:rPr>
              <a:t>后，延时</a:t>
            </a:r>
            <a:r>
              <a:rPr kumimoji="1" lang="en-US" altLang="zh-CN" sz="2000" b="1" dirty="0">
                <a:solidFill>
                  <a:schemeClr val="accent6">
                    <a:lumMod val="50000"/>
                  </a:schemeClr>
                </a:solidFill>
                <a:latin typeface="Times New Roman" pitchFamily="18" charset="0"/>
                <a:cs typeface="Times New Roman" pitchFamily="18" charset="0"/>
              </a:rPr>
              <a:t>6</a:t>
            </a:r>
            <a:r>
              <a:rPr kumimoji="1" lang="zh-CN" altLang="en-US" sz="2000" b="1" dirty="0">
                <a:solidFill>
                  <a:schemeClr val="accent6">
                    <a:lumMod val="50000"/>
                  </a:schemeClr>
                </a:solidFill>
                <a:latin typeface="Times New Roman" pitchFamily="18" charset="0"/>
                <a:cs typeface="Times New Roman" pitchFamily="18" charset="0"/>
              </a:rPr>
              <a:t>个时间单位</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再计算“</a:t>
            </a:r>
            <a:r>
              <a:rPr kumimoji="1" lang="en-US" altLang="zh-CN" sz="2000" b="1" dirty="0">
                <a:solidFill>
                  <a:schemeClr val="accent6">
                    <a:lumMod val="50000"/>
                  </a:schemeClr>
                </a:solidFill>
                <a:latin typeface="Times New Roman" pitchFamily="18" charset="0"/>
                <a:cs typeface="Times New Roman" pitchFamily="18" charset="0"/>
              </a:rPr>
              <a:t>A&amp;B | C</a:t>
            </a:r>
            <a:r>
              <a:rPr kumimoji="1" lang="zh-CN" altLang="en-US" sz="2000" b="1" dirty="0">
                <a:solidFill>
                  <a:schemeClr val="accent6">
                    <a:lumMod val="50000"/>
                  </a:schemeClr>
                </a:solidFill>
                <a:latin typeface="Times New Roman" pitchFamily="18" charset="0"/>
                <a:cs typeface="Times New Roman" pitchFamily="18" charset="0"/>
              </a:rPr>
              <a:t>”的值，然后将结果向</a:t>
            </a:r>
            <a:r>
              <a:rPr kumimoji="1" lang="en-US" altLang="zh-CN" sz="2000" b="1" dirty="0">
                <a:solidFill>
                  <a:schemeClr val="accent6">
                    <a:lumMod val="50000"/>
                  </a:schemeClr>
                </a:solidFill>
                <a:latin typeface="Times New Roman" pitchFamily="18" charset="0"/>
                <a:cs typeface="Times New Roman" pitchFamily="18" charset="0"/>
              </a:rPr>
              <a:t>Y2			</a:t>
            </a:r>
            <a:r>
              <a:rPr kumimoji="1" lang="zh-CN" altLang="en-US" sz="2000" b="1" dirty="0">
                <a:solidFill>
                  <a:schemeClr val="accent6">
                    <a:lumMod val="50000"/>
                  </a:schemeClr>
                </a:solidFill>
                <a:latin typeface="Times New Roman" pitchFamily="18" charset="0"/>
                <a:cs typeface="Times New Roman" pitchFamily="18" charset="0"/>
              </a:rPr>
              <a:t>赋值</a:t>
            </a:r>
            <a:r>
              <a:rPr kumimoji="1" lang="en-US" altLang="zh-CN" sz="2000" b="1" dirty="0">
                <a:solidFill>
                  <a:schemeClr val="accent6">
                    <a:lumMod val="50000"/>
                  </a:schemeClr>
                </a:solidFill>
                <a:latin typeface="Times New Roman" pitchFamily="18" charset="0"/>
                <a:cs typeface="Times New Roman" pitchFamily="18" charset="0"/>
              </a:rPr>
              <a:t> </a:t>
            </a:r>
          </a:p>
        </p:txBody>
      </p:sp>
      <p:sp>
        <p:nvSpPr>
          <p:cNvPr id="12" name="Text Box 9"/>
          <p:cNvSpPr txBox="1">
            <a:spLocks noChangeArrowheads="1"/>
          </p:cNvSpPr>
          <p:nvPr/>
        </p:nvSpPr>
        <p:spPr bwMode="auto">
          <a:xfrm>
            <a:off x="1115616" y="2780928"/>
            <a:ext cx="77048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8-2</a:t>
            </a:r>
            <a:r>
              <a:rPr lang="zh-CN" altLang="en-US" sz="2400" b="1" dirty="0">
                <a:solidFill>
                  <a:srgbClr val="C0504D">
                    <a:lumMod val="75000"/>
                  </a:srgbClr>
                </a:solidFill>
                <a:latin typeface="Times New Roman" pitchFamily="18" charset="0"/>
                <a:cs typeface="Times New Roman" pitchFamily="18" charset="0"/>
              </a:rPr>
              <a:t>：</a:t>
            </a:r>
            <a:r>
              <a:rPr kumimoji="1" lang="zh-CN" altLang="en-US" sz="2400" b="1" dirty="0">
                <a:solidFill>
                  <a:srgbClr val="F79646">
                    <a:lumMod val="50000"/>
                  </a:srgbClr>
                </a:solidFill>
                <a:latin typeface="Times New Roman" pitchFamily="18" charset="0"/>
                <a:cs typeface="Times New Roman" pitchFamily="18" charset="0"/>
              </a:rPr>
              <a:t>赋值号右侧延时</a:t>
            </a:r>
            <a:endParaRPr kumimoji="1" lang="en-US" altLang="zh-CN" sz="2400" b="1" dirty="0">
              <a:solidFill>
                <a:srgbClr val="0000FF"/>
              </a:solidFill>
              <a:latin typeface="Times New Roman" pitchFamily="18" charset="0"/>
              <a:cs typeface="Times New Roman" pitchFamily="18" charset="0"/>
            </a:endParaRPr>
          </a:p>
          <a:p>
            <a:pPr marL="457200" indent="-457200" eaLnBrk="0" fontAlgn="base" hangingPunct="0">
              <a:spcBef>
                <a:spcPct val="0"/>
              </a:spcBef>
              <a:spcAft>
                <a:spcPct val="0"/>
              </a:spcAft>
              <a:buClr>
                <a:srgbClr val="C0504D">
                  <a:lumMod val="75000"/>
                </a:srgbClr>
              </a:buClr>
              <a:buFont typeface="Wingdings" pitchFamily="2" charset="2"/>
              <a:buChar char=""/>
            </a:pPr>
            <a:endParaRPr kumimoji="1" lang="en-US" altLang="zh-CN" sz="22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187126" y="3371513"/>
            <a:ext cx="7777361"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t>
            </a:r>
            <a:r>
              <a:rPr kumimoji="1" lang="zh-CN" altLang="en-US" sz="2000" b="1" dirty="0">
                <a:solidFill>
                  <a:srgbClr val="000000"/>
                </a:solidFill>
                <a:latin typeface="Times New Roman" pitchFamily="18" charset="0"/>
                <a:cs typeface="Times New Roman" pitchFamily="18" charset="0"/>
              </a:rPr>
              <a:t>过程语句</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             Y1=A^D;</a:t>
            </a:r>
          </a:p>
          <a:p>
            <a:pPr eaLnBrk="0" hangingPunct="0"/>
            <a:r>
              <a:rPr kumimoji="1" lang="en-US" altLang="zh-CN" sz="2000" b="1" dirty="0">
                <a:solidFill>
                  <a:srgbClr val="000000"/>
                </a:solidFill>
                <a:latin typeface="Times New Roman" pitchFamily="18" charset="0"/>
                <a:cs typeface="Times New Roman" pitchFamily="18" charset="0"/>
              </a:rPr>
              <a:t>             Y2= #6 A&amp;E | C;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当执行完</a:t>
            </a:r>
            <a:r>
              <a:rPr kumimoji="1" lang="en-US" altLang="zh-CN" sz="2000" b="1" dirty="0">
                <a:solidFill>
                  <a:schemeClr val="accent6">
                    <a:lumMod val="50000"/>
                  </a:schemeClr>
                </a:solidFill>
                <a:latin typeface="Times New Roman" pitchFamily="18" charset="0"/>
                <a:cs typeface="Times New Roman" pitchFamily="18" charset="0"/>
              </a:rPr>
              <a:t>Y1=A^D</a:t>
            </a:r>
            <a:r>
              <a:rPr kumimoji="1" lang="zh-CN" altLang="en-US" sz="2000" b="1" dirty="0">
                <a:solidFill>
                  <a:schemeClr val="accent6">
                    <a:lumMod val="50000"/>
                  </a:schemeClr>
                </a:solidFill>
                <a:latin typeface="Times New Roman" pitchFamily="18" charset="0"/>
                <a:cs typeface="Times New Roman" pitchFamily="18" charset="0"/>
              </a:rPr>
              <a:t>后，立即执行第二条语</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句，首先计算“</a:t>
            </a:r>
            <a:r>
              <a:rPr kumimoji="1" lang="en-US" altLang="zh-CN" sz="2000" b="1" dirty="0">
                <a:solidFill>
                  <a:schemeClr val="accent6">
                    <a:lumMod val="50000"/>
                  </a:schemeClr>
                </a:solidFill>
                <a:latin typeface="Times New Roman" pitchFamily="18" charset="0"/>
                <a:cs typeface="Times New Roman" pitchFamily="18" charset="0"/>
              </a:rPr>
              <a:t>A&amp;E | C</a:t>
            </a:r>
            <a:r>
              <a:rPr kumimoji="1" lang="zh-CN" altLang="en-US" sz="2000" b="1" dirty="0">
                <a:solidFill>
                  <a:schemeClr val="accent6">
                    <a:lumMod val="50000"/>
                  </a:schemeClr>
                </a:solidFill>
                <a:latin typeface="Times New Roman" pitchFamily="18" charset="0"/>
                <a:cs typeface="Times New Roman" pitchFamily="18" charset="0"/>
              </a:rPr>
              <a:t>”的值，然后延时</a:t>
            </a:r>
            <a:r>
              <a:rPr kumimoji="1" lang="en-US" altLang="zh-CN" sz="2000" b="1" dirty="0">
                <a:solidFill>
                  <a:schemeClr val="accent6">
                    <a:lumMod val="50000"/>
                  </a:schemeClr>
                </a:solidFill>
                <a:latin typeface="Times New Roman" pitchFamily="18" charset="0"/>
                <a:cs typeface="Times New Roman" pitchFamily="18" charset="0"/>
              </a:rPr>
              <a:t>			6</a:t>
            </a:r>
            <a:r>
              <a:rPr kumimoji="1" lang="zh-CN" altLang="en-US" sz="2000" b="1" dirty="0">
                <a:solidFill>
                  <a:schemeClr val="accent6">
                    <a:lumMod val="50000"/>
                  </a:schemeClr>
                </a:solidFill>
                <a:latin typeface="Times New Roman" pitchFamily="18" charset="0"/>
                <a:cs typeface="Times New Roman" pitchFamily="18" charset="0"/>
              </a:rPr>
              <a:t>个时间单位后，将结果向</a:t>
            </a:r>
            <a:r>
              <a:rPr kumimoji="1" lang="en-US" altLang="zh-CN" sz="2000" b="1" dirty="0">
                <a:solidFill>
                  <a:schemeClr val="accent6">
                    <a:lumMod val="50000"/>
                  </a:schemeClr>
                </a:solidFill>
                <a:latin typeface="Times New Roman" pitchFamily="18" charset="0"/>
                <a:cs typeface="Times New Roman" pitchFamily="18" charset="0"/>
              </a:rPr>
              <a:t>Y2</a:t>
            </a:r>
            <a:r>
              <a:rPr kumimoji="1" lang="zh-CN" altLang="en-US" sz="2000" b="1" dirty="0">
                <a:solidFill>
                  <a:schemeClr val="accent6">
                    <a:lumMod val="50000"/>
                  </a:schemeClr>
                </a:solidFill>
                <a:latin typeface="Times New Roman" pitchFamily="18" charset="0"/>
                <a:cs typeface="Times New Roman" pitchFamily="18" charset="0"/>
              </a:rPr>
              <a:t>赋值</a:t>
            </a:r>
            <a:r>
              <a:rPr kumimoji="1" lang="en-US" altLang="zh-CN" sz="2000" b="1" dirty="0">
                <a:solidFill>
                  <a:schemeClr val="accent6">
                    <a:lumMod val="50000"/>
                  </a:schemeClr>
                </a:solidFill>
                <a:latin typeface="Times New Roman" pitchFamily="18" charset="0"/>
                <a:cs typeface="Times New Roman" pitchFamily="18" charset="0"/>
              </a:rPr>
              <a:t> </a:t>
            </a:r>
          </a:p>
        </p:txBody>
      </p:sp>
      <p:sp>
        <p:nvSpPr>
          <p:cNvPr id="15" name="矩形 14"/>
          <p:cNvSpPr>
            <a:spLocks noChangeArrowheads="1"/>
          </p:cNvSpPr>
          <p:nvPr/>
        </p:nvSpPr>
        <p:spPr bwMode="auto">
          <a:xfrm>
            <a:off x="1115616" y="5373216"/>
            <a:ext cx="752745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注意：延时量的考虑和应用只在</a:t>
            </a:r>
            <a:r>
              <a:rPr lang="en-US" altLang="zh-CN" sz="2200" b="1" dirty="0">
                <a:latin typeface="Times New Roman" pitchFamily="18" charset="0"/>
                <a:cs typeface="Times New Roman" pitchFamily="18" charset="0"/>
              </a:rPr>
              <a:t>Verilog</a:t>
            </a:r>
            <a:r>
              <a:rPr lang="zh-CN" altLang="en-US" sz="2200" b="1" dirty="0">
                <a:solidFill>
                  <a:srgbClr val="FF0000"/>
                </a:solidFill>
                <a:latin typeface="Times New Roman" pitchFamily="18" charset="0"/>
                <a:cs typeface="Times New Roman" pitchFamily="18" charset="0"/>
              </a:rPr>
              <a:t>仿真</a:t>
            </a:r>
            <a:r>
              <a:rPr lang="zh-CN" altLang="en-US" sz="2200" b="1" dirty="0">
                <a:latin typeface="Times New Roman" pitchFamily="18" charset="0"/>
                <a:cs typeface="Times New Roman" pitchFamily="18" charset="0"/>
              </a:rPr>
              <a:t>文件和仿真编译软件中才有意义，在逻辑综合器中</a:t>
            </a:r>
            <a:r>
              <a:rPr lang="zh-CN" altLang="en-US" sz="2200" b="1" dirty="0">
                <a:solidFill>
                  <a:srgbClr val="FF0000"/>
                </a:solidFill>
                <a:latin typeface="Times New Roman" pitchFamily="18" charset="0"/>
                <a:cs typeface="Times New Roman" pitchFamily="18" charset="0"/>
              </a:rPr>
              <a:t>不参与综合</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dirty="0"/>
          </a:p>
        </p:txBody>
      </p:sp>
    </p:spTree>
    <p:extLst>
      <p:ext uri="{BB962C8B-B14F-4D97-AF65-F5344CB8AC3E}">
        <p14:creationId xmlns:p14="http://schemas.microsoft.com/office/powerpoint/2010/main" val="344012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Text Box 9"/>
          <p:cNvSpPr txBox="1">
            <a:spLocks noChangeArrowheads="1"/>
          </p:cNvSpPr>
          <p:nvPr/>
        </p:nvSpPr>
        <p:spPr bwMode="auto">
          <a:xfrm>
            <a:off x="1115617" y="664234"/>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8-37</a:t>
            </a: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0" lang="en-US" altLang="zh-CN"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位</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流水线加法器，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EP3C5</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综合结果：</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LCs=24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REG=22</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（时序逻辑），</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T=3.63ns</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sp>
        <p:nvSpPr>
          <p:cNvPr id="17" name="Text Box 9"/>
          <p:cNvSpPr txBox="1">
            <a:spLocks noChangeArrowheads="1"/>
          </p:cNvSpPr>
          <p:nvPr/>
        </p:nvSpPr>
        <p:spPr bwMode="auto">
          <a:xfrm>
            <a:off x="971600" y="1639828"/>
            <a:ext cx="8064896"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module ADDER8 (CLK, SUM, A, B, COUT, CIN);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[7: 0] A,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input CLK, CIN;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 COUT;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output[7: 0] 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TC, COUT;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[3: 0] TS, TA, TB;</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reg</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[7: 0] 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{TC, TS]}&lt;=A[3: 0]+B[3: 0]+CIN;  SUM[3: 0]&lt;=TS;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always @ (</a:t>
            </a: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posedge</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CLK)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        TA&lt;=A[7: 4]; TB&lt;=B[7: 4];  {COUT, SUM[7: 4]&lt;=TA+TB+TC;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000" b="1" i="0" u="none" strike="noStrike" kern="1200" cap="none" spc="0" normalizeH="0" baseline="0" noProof="0" err="1">
                <a:ln>
                  <a:noFill/>
                </a:ln>
                <a:solidFill>
                  <a:srgbClr val="000000"/>
                </a:solidFill>
                <a:effectLst/>
                <a:uLnTx/>
                <a:uFillTx/>
                <a:latin typeface="Times New Roman" pitchFamily="18" charset="0"/>
                <a:ea typeface="宋体" panose="02010600030101010101" pitchFamily="2" charset="-122"/>
                <a:cs typeface="Times New Roman" pitchFamily="18" charset="0"/>
              </a:rPr>
              <a:t>endmodule</a:t>
            </a:r>
            <a:endPar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60</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31181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Text Box 9"/>
          <p:cNvSpPr txBox="1">
            <a:spLocks noChangeArrowheads="1"/>
          </p:cNvSpPr>
          <p:nvPr/>
        </p:nvSpPr>
        <p:spPr bwMode="auto">
          <a:xfrm>
            <a:off x="1115617" y="664234"/>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lvl="0" indent="-457200" algn="l" defTabSz="914400" rtl="0" eaLnBrk="0" fontAlgn="base" latinLnBrk="0" hangingPunct="0">
              <a:lnSpc>
                <a:spcPct val="100000"/>
              </a:lnSpc>
              <a:spcBef>
                <a:spcPct val="0"/>
              </a:spcBef>
              <a:spcAft>
                <a:spcPct val="0"/>
              </a:spcAft>
              <a:buClr>
                <a:srgbClr val="C0504D">
                  <a:lumMod val="75000"/>
                </a:srgbClr>
              </a:buClr>
              <a:buSzTx/>
              <a:buFont typeface="Wingdings" pitchFamily="2" charset="2"/>
              <a:buChar char=""/>
              <a:tabLst/>
              <a:defRPr/>
            </a:pPr>
            <a:r>
              <a:rPr kumimoji="0" lang="zh-CN" altLang="en-US" sz="28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例</a:t>
            </a:r>
            <a:r>
              <a:rPr kumimoji="0" lang="en-US" altLang="zh-CN"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8-37</a:t>
            </a:r>
            <a:r>
              <a:rPr kumimoji="0" lang="zh-CN" altLang="en-US" sz="2800" b="1" i="0" u="none" strike="noStrike" kern="1200" cap="none" spc="0" normalizeH="0" baseline="0" noProof="0">
                <a:ln>
                  <a:noFill/>
                </a:ln>
                <a:solidFill>
                  <a:srgbClr val="C0504D">
                    <a:lumMod val="75000"/>
                  </a:srgbClr>
                </a:solidFill>
                <a:effectLst/>
                <a:uLnTx/>
                <a:uFillTx/>
                <a:latin typeface="Times New Roman" pitchFamily="18" charset="0"/>
                <a:ea typeface="宋体" pitchFamily="2" charset="-122"/>
                <a:cs typeface="Times New Roman" pitchFamily="18" charset="0"/>
              </a:rPr>
              <a:t>：</a:t>
            </a:r>
            <a:r>
              <a:rPr kumimoji="0" lang="en-US" altLang="zh-CN"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8</a:t>
            </a:r>
            <a:r>
              <a:rPr kumimoji="0" lang="zh-CN" altLang="en-US" sz="2400" b="1" i="0" u="none" strike="noStrike" kern="1200" cap="none" spc="0" normalizeH="0" baseline="0" noProof="0" dirty="0">
                <a:ln>
                  <a:noFill/>
                </a:ln>
                <a:solidFill>
                  <a:srgbClr val="C0504D">
                    <a:lumMod val="75000"/>
                  </a:srgbClr>
                </a:solidFill>
                <a:effectLst/>
                <a:uLnTx/>
                <a:uFillTx/>
                <a:latin typeface="Times New Roman" pitchFamily="18" charset="0"/>
                <a:ea typeface="宋体" pitchFamily="2" charset="-122"/>
                <a:cs typeface="Times New Roman" pitchFamily="18" charset="0"/>
              </a:rPr>
              <a:t>位</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流水线加法器，</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EP3C5</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综合结果：</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LCs=24</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REG=22</a:t>
            </a:r>
            <a:r>
              <a:rPr kumimoji="1" lang="zh-CN" altLang="en-US"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（时序逻辑），</a:t>
            </a:r>
            <a:r>
              <a:rPr kumimoji="1" lang="en-US" altLang="zh-CN" sz="2400" b="1" i="0" u="none" strike="noStrike" kern="1200" cap="none" spc="0" normalizeH="0" baseline="0" noProof="0" dirty="0">
                <a:ln>
                  <a:noFill/>
                </a:ln>
                <a:solidFill>
                  <a:srgbClr val="F79646">
                    <a:lumMod val="50000"/>
                  </a:srgbClr>
                </a:solidFill>
                <a:effectLst/>
                <a:uLnTx/>
                <a:uFillTx/>
                <a:latin typeface="Times New Roman" pitchFamily="18" charset="0"/>
                <a:ea typeface="宋体" pitchFamily="2" charset="-122"/>
                <a:cs typeface="Times New Roman" pitchFamily="18" charset="0"/>
              </a:rPr>
              <a:t>T=3.63ns</a:t>
            </a:r>
            <a:endParaRPr kumimoji="1"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3078"/>
          <a:stretch/>
        </p:blipFill>
        <p:spPr bwMode="auto">
          <a:xfrm>
            <a:off x="1594455" y="1844824"/>
            <a:ext cx="7082001"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3203848" y="5493132"/>
            <a:ext cx="4392488"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8</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位加法器流水线结构（采用二级流水线，</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8</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位加法器分成两个</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4</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位加法器</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61</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34091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2840825" y="494688"/>
            <a:ext cx="4392488"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普通</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8</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位加法器结构时序仿真波形</a:t>
            </a:r>
          </a:p>
        </p:txBody>
      </p:sp>
      <p:sp>
        <p:nvSpPr>
          <p:cNvPr id="9" name="Rectangle 3"/>
          <p:cNvSpPr>
            <a:spLocks noChangeArrowheads="1"/>
          </p:cNvSpPr>
          <p:nvPr/>
        </p:nvSpPr>
        <p:spPr bwMode="auto">
          <a:xfrm>
            <a:off x="2915816" y="5878433"/>
            <a:ext cx="4392488"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流水线</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8</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位加法器结构时序仿真波形</a:t>
            </a: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0422"/>
          <a:stretch/>
        </p:blipFill>
        <p:spPr bwMode="auto">
          <a:xfrm>
            <a:off x="1331640" y="1123504"/>
            <a:ext cx="7598903"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7955"/>
          <a:stretch/>
        </p:blipFill>
        <p:spPr bwMode="auto">
          <a:xfrm>
            <a:off x="1281220" y="4365104"/>
            <a:ext cx="7679865" cy="1224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835696" y="1555552"/>
            <a:ext cx="7125389" cy="18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p:cNvSpPr/>
          <p:nvPr/>
        </p:nvSpPr>
        <p:spPr>
          <a:xfrm>
            <a:off x="1781234" y="4779150"/>
            <a:ext cx="7125389" cy="1800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6228184" y="2834272"/>
            <a:ext cx="2232248" cy="953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流水线加法器时钟频率是普通加法器的两倍（速度提高）</a:t>
            </a:r>
          </a:p>
        </p:txBody>
      </p:sp>
      <p:cxnSp>
        <p:nvCxnSpPr>
          <p:cNvPr id="12" name="直接箭头连接符 11"/>
          <p:cNvCxnSpPr/>
          <p:nvPr/>
        </p:nvCxnSpPr>
        <p:spPr>
          <a:xfrm flipH="1" flipV="1">
            <a:off x="7308304" y="1735573"/>
            <a:ext cx="576064" cy="10986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7092280" y="3787799"/>
            <a:ext cx="792088" cy="99135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588450" y="1903877"/>
            <a:ext cx="695518" cy="44376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椭圆 19"/>
          <p:cNvSpPr/>
          <p:nvPr/>
        </p:nvSpPr>
        <p:spPr>
          <a:xfrm>
            <a:off x="3125307" y="1122263"/>
            <a:ext cx="450614" cy="43328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矩形 22"/>
          <p:cNvSpPr/>
          <p:nvPr/>
        </p:nvSpPr>
        <p:spPr>
          <a:xfrm>
            <a:off x="4211960" y="5127115"/>
            <a:ext cx="691517" cy="40448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4" name="椭圆 23"/>
          <p:cNvSpPr/>
          <p:nvPr/>
        </p:nvSpPr>
        <p:spPr>
          <a:xfrm>
            <a:off x="3021555" y="4363863"/>
            <a:ext cx="450614" cy="433288"/>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5" name="矩形 24"/>
          <p:cNvSpPr/>
          <p:nvPr/>
        </p:nvSpPr>
        <p:spPr>
          <a:xfrm>
            <a:off x="1405748" y="2779687"/>
            <a:ext cx="4226884" cy="128657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rPr>
              <a:t>普通加法器计算结果在一个时钟后出现，流水线加法器计算结果在两个时钟后出现，由于流水线加法器时钟频率是普通加法器两倍，所以计算结果总延时不变</a:t>
            </a:r>
          </a:p>
        </p:txBody>
      </p:sp>
      <p:cxnSp>
        <p:nvCxnSpPr>
          <p:cNvPr id="29" name="直接箭头连接符 28"/>
          <p:cNvCxnSpPr/>
          <p:nvPr/>
        </p:nvCxnSpPr>
        <p:spPr>
          <a:xfrm flipV="1">
            <a:off x="3083898" y="2277245"/>
            <a:ext cx="435292" cy="528536"/>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3125307" y="4062413"/>
            <a:ext cx="1229047" cy="102393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62</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7837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par>
                          <p:cTn id="25" fill="hold">
                            <p:stCondLst>
                              <p:cond delay="2000"/>
                            </p:stCondLst>
                            <p:childTnLst>
                              <p:par>
                                <p:cTn id="26" presetID="55"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strVal val="#ppt_w*0.70"/>
                                          </p:val>
                                        </p:tav>
                                        <p:tav tm="100000">
                                          <p:val>
                                            <p:strVal val="#ppt_w"/>
                                          </p:val>
                                        </p:tav>
                                      </p:tavLst>
                                    </p:anim>
                                    <p:anim calcmode="lin" valueType="num">
                                      <p:cBhvr>
                                        <p:cTn id="29" dur="1000" fill="hold"/>
                                        <p:tgtEl>
                                          <p:spTgt spid="4"/>
                                        </p:tgtEl>
                                        <p:attrNameLst>
                                          <p:attrName>ppt_h</p:attrName>
                                        </p:attrNameLst>
                                      </p:cBhvr>
                                      <p:tavLst>
                                        <p:tav tm="0">
                                          <p:val>
                                            <p:strVal val="#ppt_h"/>
                                          </p:val>
                                        </p:tav>
                                        <p:tav tm="100000">
                                          <p:val>
                                            <p:strVal val="#ppt_h"/>
                                          </p:val>
                                        </p:tav>
                                      </p:tavLst>
                                    </p:anim>
                                    <p:animEffect transition="in" filter="fade">
                                      <p:cBhvr>
                                        <p:cTn id="30" dur="1000"/>
                                        <p:tgtEl>
                                          <p:spTgt spid="4"/>
                                        </p:tgtEl>
                                      </p:cBhvr>
                                    </p:animEffect>
                                  </p:childTnLst>
                                </p:cTn>
                              </p:par>
                              <p:par>
                                <p:cTn id="31" presetID="2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down)">
                                      <p:cBhvr>
                                        <p:cTn id="33" dur="500"/>
                                        <p:tgtEl>
                                          <p:spTgt spid="12"/>
                                        </p:tgtEl>
                                      </p:cBhvr>
                                    </p:animEffect>
                                  </p:childTnLst>
                                </p:cTn>
                              </p:par>
                              <p:par>
                                <p:cTn id="34" presetID="22" presetClass="entr" presetSubtype="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heel(1)">
                                      <p:cBhvr>
                                        <p:cTn id="44" dur="2000"/>
                                        <p:tgtEl>
                                          <p:spTgt spid="24"/>
                                        </p:tgtEl>
                                      </p:cBhvr>
                                    </p:animEffect>
                                  </p:childTnLst>
                                </p:cTn>
                              </p:par>
                            </p:childTnLst>
                          </p:cTn>
                        </p:par>
                        <p:par>
                          <p:cTn id="45" fill="hold">
                            <p:stCondLst>
                              <p:cond delay="2000"/>
                            </p:stCondLst>
                            <p:childTnLst>
                              <p:par>
                                <p:cTn id="46" presetID="21" presetClass="entr" presetSubtype="1"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heel(1)">
                                      <p:cBhvr>
                                        <p:cTn id="48" dur="2000"/>
                                        <p:tgtEl>
                                          <p:spTgt spid="21"/>
                                        </p:tgtEl>
                                      </p:cBhvr>
                                    </p:animEffect>
                                  </p:childTnLst>
                                </p:cTn>
                              </p:par>
                              <p:par>
                                <p:cTn id="49" presetID="21"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heel(1)">
                                      <p:cBhvr>
                                        <p:cTn id="51" dur="2000"/>
                                        <p:tgtEl>
                                          <p:spTgt spid="23"/>
                                        </p:tgtEl>
                                      </p:cBhvr>
                                    </p:animEffect>
                                  </p:childTnLst>
                                </p:cTn>
                              </p:par>
                            </p:childTnLst>
                          </p:cTn>
                        </p:par>
                        <p:par>
                          <p:cTn id="52" fill="hold">
                            <p:stCondLst>
                              <p:cond delay="4000"/>
                            </p:stCondLst>
                            <p:childTnLst>
                              <p:par>
                                <p:cTn id="53" presetID="55"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strVal val="#ppt_w*0.70"/>
                                          </p:val>
                                        </p:tav>
                                        <p:tav tm="100000">
                                          <p:val>
                                            <p:strVal val="#ppt_w"/>
                                          </p:val>
                                        </p:tav>
                                      </p:tavLst>
                                    </p:anim>
                                    <p:anim calcmode="lin" valueType="num">
                                      <p:cBhvr>
                                        <p:cTn id="56" dur="1000" fill="hold"/>
                                        <p:tgtEl>
                                          <p:spTgt spid="25"/>
                                        </p:tgtEl>
                                        <p:attrNameLst>
                                          <p:attrName>ppt_h</p:attrName>
                                        </p:attrNameLst>
                                      </p:cBhvr>
                                      <p:tavLst>
                                        <p:tav tm="0">
                                          <p:val>
                                            <p:strVal val="#ppt_h"/>
                                          </p:val>
                                        </p:tav>
                                        <p:tav tm="100000">
                                          <p:val>
                                            <p:strVal val="#ppt_h"/>
                                          </p:val>
                                        </p:tav>
                                      </p:tavLst>
                                    </p:anim>
                                    <p:animEffect transition="in" filter="fade">
                                      <p:cBhvr>
                                        <p:cTn id="57" dur="1000"/>
                                        <p:tgtEl>
                                          <p:spTgt spid="25"/>
                                        </p:tgtEl>
                                      </p:cBhvr>
                                    </p:animEffect>
                                  </p:childTnLst>
                                </p:cTn>
                              </p:par>
                            </p:childTnLst>
                          </p:cTn>
                        </p:par>
                        <p:par>
                          <p:cTn id="58" fill="hold">
                            <p:stCondLst>
                              <p:cond delay="5000"/>
                            </p:stCondLst>
                            <p:childTnLst>
                              <p:par>
                                <p:cTn id="59" presetID="22" presetClass="entr" presetSubtype="4"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down)">
                                      <p:cBhvr>
                                        <p:cTn id="61" dur="500"/>
                                        <p:tgtEl>
                                          <p:spTgt spid="29"/>
                                        </p:tgtEl>
                                      </p:cBhvr>
                                    </p:animEffect>
                                  </p:childTnLst>
                                </p:cTn>
                              </p:par>
                              <p:par>
                                <p:cTn id="62" presetID="22" presetClass="entr" presetSubtype="1"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2" grpId="0" animBg="1"/>
      <p:bldP spid="10" grpId="0" animBg="1"/>
      <p:bldP spid="4" grpId="0" animBg="1"/>
      <p:bldP spid="21" grpId="0" animBg="1"/>
      <p:bldP spid="20" grpId="0" animBg="1"/>
      <p:bldP spid="23" grpId="0" animBg="1"/>
      <p:bldP spid="24" grpId="0" animBg="1"/>
      <p:bldP spid="2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343283"/>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§8.5.5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乒乓操作法</a:t>
            </a:r>
          </a:p>
        </p:txBody>
      </p:sp>
      <p:sp>
        <p:nvSpPr>
          <p:cNvPr id="12" name="Rectangle 3"/>
          <p:cNvSpPr>
            <a:spLocks noChangeArrowheads="1"/>
          </p:cNvSpPr>
          <p:nvPr/>
        </p:nvSpPr>
        <p:spPr bwMode="auto">
          <a:xfrm>
            <a:off x="3203848" y="5950441"/>
            <a:ext cx="3528392" cy="430887"/>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乒乓操作数据缓存结构示意图</a:t>
            </a:r>
          </a:p>
        </p:txBody>
      </p:sp>
      <p:sp>
        <p:nvSpPr>
          <p:cNvPr id="15" name="矩形 14"/>
          <p:cNvSpPr>
            <a:spLocks noChangeArrowheads="1"/>
          </p:cNvSpPr>
          <p:nvPr/>
        </p:nvSpPr>
        <p:spPr bwMode="auto">
          <a:xfrm>
            <a:off x="1187624" y="980728"/>
            <a:ext cx="771773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乒乓操作法</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开发中的一种数据缓冲优化设计技术，可看成另一种形式的流水线技术。</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原理</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：输入数据流在通过“输入数据流选择单元”时，时间等分地将数据流分配到两个数据缓冲模块内。数据缓冲模块可以是</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中的任何存储模块，如双口</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、单口</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和</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FIFO</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等。</a:t>
            </a:r>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6313"/>
          <a:stretch/>
        </p:blipFill>
        <p:spPr bwMode="auto">
          <a:xfrm>
            <a:off x="1289870" y="3456471"/>
            <a:ext cx="7386488" cy="2276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63</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046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dissolve">
                                      <p:cBhvr>
                                        <p:cTn id="13" dur="500"/>
                                        <p:tgtEl>
                                          <p:spTgt spid="15">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dissolve">
                                      <p:cBhvr>
                                        <p:cTn id="17" dur="500"/>
                                        <p:tgtEl>
                                          <p:spTgt spid="15">
                                            <p:txEl>
                                              <p:pRg st="1" end="1"/>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343283"/>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§8.5.5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乒乓操作法</a:t>
            </a:r>
          </a:p>
        </p:txBody>
      </p:sp>
      <p:sp>
        <p:nvSpPr>
          <p:cNvPr id="15" name="矩形 14"/>
          <p:cNvSpPr>
            <a:spLocks noChangeArrowheads="1"/>
          </p:cNvSpPr>
          <p:nvPr/>
        </p:nvSpPr>
        <p:spPr bwMode="auto">
          <a:xfrm>
            <a:off x="1187624" y="980728"/>
            <a:ext cx="7717730" cy="541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FF0000"/>
                </a:solidFill>
                <a:effectLst/>
                <a:uLnTx/>
                <a:uFillTx/>
                <a:latin typeface="Times New Roman" pitchFamily="18" charset="0"/>
                <a:ea typeface="宋体" pitchFamily="2" charset="-122"/>
                <a:cs typeface="Times New Roman" pitchFamily="18" charset="0"/>
              </a:rPr>
              <a:t>特点</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通过“输入数据流选择单元”和“输出数据流选择单元”按节拍、相互配合的切换，将经过缓冲的数据</a:t>
            </a:r>
            <a:r>
              <a:rPr kumimoji="0" lang="zh-CN" altLang="en-US" sz="20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没有时间停顿</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地送到“数据流运算处理模块”进行处理，特别适合对数据流进行</a:t>
            </a:r>
            <a:r>
              <a:rPr kumimoji="0" lang="zh-CN" altLang="en-US" sz="20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流水线式处理</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zh-CN" altLang="en-US" sz="20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节约缓冲区空间</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。比如在</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WCDMA</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基带应用中，</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帧由</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15</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个时隙组成，有时需将</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整帧的数据延时</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个时隙后处理。比较直接的办法是将这帧数据缓存起来，然后延时</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个单元进行处理，这时缓冲区的长度是</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整帧数据长，假设数据速率</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3.84Mpbs</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帧长</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10ms</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，则需缓冲区长度</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38400</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位。若采用乒乓操作，只需定义两个能缓冲</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个时隙数据的</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，当向一块</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写数据时，从另一块</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读数据，然后送处理单元处理，此时每块</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的容量仅需</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2560</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时隙</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=1/15</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帧</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=38400/15=2560</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）位，两块</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加起来只需</a:t>
            </a:r>
            <a:r>
              <a:rPr kumimoji="0" lang="en-US" altLang="zh-CN"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5120</a:t>
            </a:r>
            <a:r>
              <a:rPr kumimoji="0" lang="zh-CN" altLang="en-US" sz="20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位。</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64</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672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5">
                                            <p:txEl>
                                              <p:pRg st="1" end="1"/>
                                            </p:txEl>
                                          </p:spTgt>
                                        </p:tgtEl>
                                        <p:attrNameLst>
                                          <p:attrName>style.visibility</p:attrName>
                                        </p:attrNameLst>
                                      </p:cBhvr>
                                      <p:to>
                                        <p:strVal val="visible"/>
                                      </p:to>
                                    </p:set>
                                    <p:animEffect transition="in" filter="dissolve">
                                      <p:cBhvr>
                                        <p:cTn id="14" dur="500"/>
                                        <p:tgtEl>
                                          <p:spTgt spid="15">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Effect transition="in" filter="dissolve">
                                      <p:cBhvr>
                                        <p:cTn id="19"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§8.5.6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寄存器配平</a:t>
            </a:r>
          </a:p>
        </p:txBody>
      </p:sp>
      <p:sp>
        <p:nvSpPr>
          <p:cNvPr id="9" name="Rectangle 3"/>
          <p:cNvSpPr>
            <a:spLocks noChangeArrowheads="1"/>
          </p:cNvSpPr>
          <p:nvPr/>
        </p:nvSpPr>
        <p:spPr bwMode="auto">
          <a:xfrm>
            <a:off x="7538345" y="1657956"/>
            <a:ext cx="1368152"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不合理的电路结构</a:t>
            </a:r>
          </a:p>
        </p:txBody>
      </p:sp>
      <p:sp>
        <p:nvSpPr>
          <p:cNvPr id="12" name="Rectangle 3"/>
          <p:cNvSpPr>
            <a:spLocks noChangeArrowheads="1"/>
          </p:cNvSpPr>
          <p:nvPr/>
        </p:nvSpPr>
        <p:spPr bwMode="auto">
          <a:xfrm>
            <a:off x="7740452" y="4553252"/>
            <a:ext cx="1152028" cy="1107996"/>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寄存器配平后的结构</a:t>
            </a:r>
          </a:p>
        </p:txBody>
      </p:sp>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2976"/>
          <a:stretch/>
        </p:blipFill>
        <p:spPr bwMode="auto">
          <a:xfrm>
            <a:off x="1043608" y="1226767"/>
            <a:ext cx="6350721" cy="199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14366"/>
          <a:stretch/>
        </p:blipFill>
        <p:spPr bwMode="auto">
          <a:xfrm>
            <a:off x="1043608" y="4065859"/>
            <a:ext cx="6350721" cy="201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4644008" y="479793"/>
            <a:ext cx="2520380" cy="648072"/>
          </a:xfrm>
          <a:prstGeom prst="wedgeRoundRectCallout">
            <a:avLst>
              <a:gd name="adj1" fmla="val -44659"/>
              <a:gd name="adj2" fmla="val 77241"/>
              <a:gd name="adj3" fmla="val 16667"/>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总体工作频率取决于</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，整体性能受限</a:t>
            </a:r>
          </a:p>
        </p:txBody>
      </p:sp>
      <p:sp>
        <p:nvSpPr>
          <p:cNvPr id="4" name="矩形 3"/>
          <p:cNvSpPr/>
          <p:nvPr/>
        </p:nvSpPr>
        <p:spPr>
          <a:xfrm>
            <a:off x="4067944" y="1226767"/>
            <a:ext cx="576064" cy="25801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cxnSp>
        <p:nvCxnSpPr>
          <p:cNvPr id="13" name="直接箭头连接符 12"/>
          <p:cNvCxnSpPr/>
          <p:nvPr/>
        </p:nvCxnSpPr>
        <p:spPr>
          <a:xfrm>
            <a:off x="3203848" y="2636912"/>
            <a:ext cx="2079973" cy="191634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599745" y="3318885"/>
            <a:ext cx="1512168" cy="64633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部分逻辑转移，使</a:t>
            </a:r>
            <a:r>
              <a:rPr kumimoji="0" lang="en-US" altLang="zh-CN"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t1≈t2</a:t>
            </a:r>
            <a:endParaRPr kumimoji="0" lang="zh-CN" altLang="en-US" sz="1800" b="1" i="0" u="none" strike="noStrike" kern="1200" cap="none" spc="0" normalizeH="0" baseline="0" noProof="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7" name="矩形 16"/>
          <p:cNvSpPr/>
          <p:nvPr/>
        </p:nvSpPr>
        <p:spPr>
          <a:xfrm>
            <a:off x="4046689" y="4065859"/>
            <a:ext cx="576064" cy="258017"/>
          </a:xfrm>
          <a:prstGeom prst="rect">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19" name="圆角矩形标注 18"/>
          <p:cNvSpPr/>
          <p:nvPr/>
        </p:nvSpPr>
        <p:spPr>
          <a:xfrm>
            <a:off x="899592" y="3356992"/>
            <a:ext cx="3074709" cy="648072"/>
          </a:xfrm>
          <a:prstGeom prst="wedgeRoundRectCallout">
            <a:avLst>
              <a:gd name="adj1" fmla="val 48554"/>
              <a:gd name="adj2" fmla="val 79347"/>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总体工作频率取决于</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，因为</a:t>
            </a:r>
            <a:r>
              <a:rPr kumimoji="0" lang="en-US" altLang="zh-CN"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t1&lt;T1</a:t>
            </a:r>
            <a:r>
              <a:rPr kumimoji="0" lang="zh-CN" altLang="en-US" sz="18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，所以速度提高了</a:t>
            </a: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65</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79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par>
                          <p:cTn id="21" fill="hold">
                            <p:stCondLst>
                              <p:cond delay="3500"/>
                            </p:stCondLst>
                            <p:childTnLst>
                              <p:par>
                                <p:cTn id="22" presetID="55"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ppt_w</p:attrName>
                                        </p:attrNameLst>
                                      </p:cBhvr>
                                      <p:tavLst>
                                        <p:tav tm="0">
                                          <p:val>
                                            <p:strVal val="#ppt_w*0.70"/>
                                          </p:val>
                                        </p:tav>
                                        <p:tav tm="100000">
                                          <p:val>
                                            <p:strVal val="#ppt_w"/>
                                          </p:val>
                                        </p:tav>
                                      </p:tavLst>
                                    </p:anim>
                                    <p:anim calcmode="lin" valueType="num">
                                      <p:cBhvr>
                                        <p:cTn id="25" dur="1000" fill="hold"/>
                                        <p:tgtEl>
                                          <p:spTgt spid="3"/>
                                        </p:tgtEl>
                                        <p:attrNameLst>
                                          <p:attrName>ppt_h</p:attrName>
                                        </p:attrNameLst>
                                      </p:cBhvr>
                                      <p:tavLst>
                                        <p:tav tm="0">
                                          <p:val>
                                            <p:strVal val="#ppt_h"/>
                                          </p:val>
                                        </p:tav>
                                        <p:tav tm="100000">
                                          <p:val>
                                            <p:strVal val="#ppt_h"/>
                                          </p:val>
                                        </p:tav>
                                      </p:tavLst>
                                    </p:anim>
                                    <p:animEffect transition="in" filter="fade">
                                      <p:cBhvr>
                                        <p:cTn id="26" dur="1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childTnLst>
                          </p:cTn>
                        </p:par>
                        <p:par>
                          <p:cTn id="39" fill="hold">
                            <p:stCondLst>
                              <p:cond delay="1000"/>
                            </p:stCondLst>
                            <p:childTnLst>
                              <p:par>
                                <p:cTn id="40" presetID="9"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par>
                          <p:cTn id="43" fill="hold">
                            <p:stCondLst>
                              <p:cond delay="1500"/>
                            </p:stCondLst>
                            <p:childTnLst>
                              <p:par>
                                <p:cTn id="44" presetID="6" presetClass="entr" presetSubtype="16"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circle(in)">
                                      <p:cBhvr>
                                        <p:cTn id="46" dur="2000"/>
                                        <p:tgtEl>
                                          <p:spTgt spid="17"/>
                                        </p:tgtEl>
                                      </p:cBhvr>
                                    </p:animEffect>
                                  </p:childTnLst>
                                </p:cTn>
                              </p:par>
                            </p:childTnLst>
                          </p:cTn>
                        </p:par>
                        <p:par>
                          <p:cTn id="47" fill="hold">
                            <p:stCondLst>
                              <p:cond delay="3500"/>
                            </p:stCondLst>
                            <p:childTnLst>
                              <p:par>
                                <p:cTn id="48" presetID="5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strVal val="#ppt_w*0.70"/>
                                          </p:val>
                                        </p:tav>
                                        <p:tav tm="100000">
                                          <p:val>
                                            <p:strVal val="#ppt_w"/>
                                          </p:val>
                                        </p:tav>
                                      </p:tavLst>
                                    </p:anim>
                                    <p:anim calcmode="lin" valueType="num">
                                      <p:cBhvr>
                                        <p:cTn id="51" dur="1000" fill="hold"/>
                                        <p:tgtEl>
                                          <p:spTgt spid="19"/>
                                        </p:tgtEl>
                                        <p:attrNameLst>
                                          <p:attrName>ppt_h</p:attrName>
                                        </p:attrNameLst>
                                      </p:cBhvr>
                                      <p:tavLst>
                                        <p:tav tm="0">
                                          <p:val>
                                            <p:strVal val="#ppt_h"/>
                                          </p:val>
                                        </p:tav>
                                        <p:tav tm="100000">
                                          <p:val>
                                            <p:strVal val="#ppt_h"/>
                                          </p:val>
                                        </p:tav>
                                      </p:tavLst>
                                    </p:anim>
                                    <p:animEffect transition="in" filter="fade">
                                      <p:cBhvr>
                                        <p:cTn id="5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2" grpId="0" animBg="1"/>
      <p:bldP spid="3" grpId="0" animBg="1"/>
      <p:bldP spid="4" grpId="0" animBg="1"/>
      <p:bldP spid="14" grpId="0"/>
      <p:bldP spid="17" grpId="0" animBg="1"/>
      <p:bldP spid="1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343283"/>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en-US" altLang="zh-CN"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§8.5.7 </a:t>
            </a:r>
            <a:r>
              <a:rPr kumimoji="0" lang="zh-CN" altLang="en-US" sz="3000" b="1"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关键路径法</a:t>
            </a:r>
          </a:p>
        </p:txBody>
      </p:sp>
      <p:sp>
        <p:nvSpPr>
          <p:cNvPr id="12" name="Rectangle 3"/>
          <p:cNvSpPr>
            <a:spLocks noChangeArrowheads="1"/>
          </p:cNvSpPr>
          <p:nvPr/>
        </p:nvSpPr>
        <p:spPr bwMode="auto">
          <a:xfrm>
            <a:off x="2267744" y="4987667"/>
            <a:ext cx="1368152" cy="769441"/>
          </a:xfrm>
          <a:prstGeom prst="rect">
            <a:avLst/>
          </a:prstGeom>
          <a:solidFill>
            <a:schemeClr val="bg1">
              <a:lumMod val="85000"/>
            </a:schemeClr>
          </a:solidFill>
          <a:ln>
            <a:noFill/>
          </a:ln>
          <a:effectLst/>
        </p:spPr>
        <p:txBody>
          <a:bodyPr wrap="square" anchor="ctr">
            <a:spAutoFit/>
          </a:bodyPr>
          <a:lstStyle/>
          <a:p>
            <a:pPr marL="0" marR="0" lvl="0" indent="0" algn="ctr" defTabSz="914400" rtl="0" eaLnBrk="1" fontAlgn="base" latinLnBrk="0" hangingPunct="1">
              <a:lnSpc>
                <a:spcPct val="110000"/>
              </a:lnSpc>
              <a:spcBef>
                <a:spcPct val="0"/>
              </a:spcBef>
              <a:spcAft>
                <a:spcPts val="600"/>
              </a:spcAft>
              <a:buClrTx/>
              <a:buSzTx/>
              <a:buFontTx/>
              <a:buNone/>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关键路径示意</a:t>
            </a:r>
          </a:p>
        </p:txBody>
      </p:sp>
      <p:sp>
        <p:nvSpPr>
          <p:cNvPr id="15" name="矩形 14"/>
          <p:cNvSpPr>
            <a:spLocks noChangeArrowheads="1"/>
          </p:cNvSpPr>
          <p:nvPr/>
        </p:nvSpPr>
        <p:spPr bwMode="auto">
          <a:xfrm>
            <a:off x="1187624" y="980728"/>
            <a:ext cx="7717730" cy="277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a:ln>
                  <a:noFill/>
                </a:ln>
                <a:solidFill>
                  <a:srgbClr val="0000FF"/>
                </a:solidFill>
                <a:effectLst/>
                <a:uLnTx/>
                <a:uFillTx/>
                <a:latin typeface="Times New Roman" pitchFamily="18" charset="0"/>
                <a:ea typeface="宋体" pitchFamily="2" charset="-122"/>
                <a:cs typeface="Times New Roman" pitchFamily="18" charset="0"/>
              </a:rPr>
              <a:t>关键路径</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是指设计中从输入到输出经过的延时最长的逻辑路径。一般从输入到输出的延时取决于信号所经过的延时最长的路径，而与其他延时小的路径无关。优化关键路径是提高设计工作速度的有效方法。</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EDA</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工具中的综合器及设计分析器通常都提供关键路径的信息以便设计者改进设计，提高速度。</a:t>
            </a:r>
            <a:r>
              <a:rPr kumimoji="0" lang="en-US" altLang="zh-CN" sz="2200" b="1" i="0" u="none" strike="noStrike" kern="1200" cap="none" spc="0" normalizeH="0" baseline="0" noProof="0" err="1">
                <a:ln>
                  <a:noFill/>
                </a:ln>
                <a:solidFill>
                  <a:prstClr val="black"/>
                </a:solidFill>
                <a:effectLst/>
                <a:uLnTx/>
                <a:uFillTx/>
                <a:latin typeface="Times New Roman" pitchFamily="18" charset="0"/>
                <a:ea typeface="宋体" pitchFamily="2" charset="-122"/>
                <a:cs typeface="Times New Roman" pitchFamily="18" charset="0"/>
              </a:rPr>
              <a:t>Quartus</a:t>
            </a:r>
            <a:r>
              <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rPr>
              <a:t>中的时序分析器可以帮助找到延时最长的关键路径。</a:t>
            </a:r>
            <a:endParaRPr kumimoji="0" lang="en-US" altLang="zh-CN" sz="2200" b="1" i="0" u="none" strike="noStrike" kern="1200" cap="none" spc="0" normalizeH="0" baseline="0" noProof="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1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5315"/>
          <a:stretch/>
        </p:blipFill>
        <p:spPr bwMode="auto">
          <a:xfrm>
            <a:off x="4033485" y="3789040"/>
            <a:ext cx="4103688" cy="273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66</a:t>
            </a:fld>
            <a:endParaRPr kumimoji="0" lang="zh-CN" altLang="en-US" sz="1800" b="1"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5472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dissolve">
                                      <p:cBhvr>
                                        <p:cTn id="13" dur="500"/>
                                        <p:tgtEl>
                                          <p:spTgt spid="15">
                                            <p:txEl>
                                              <p:pRg st="0" end="0"/>
                                            </p:txEl>
                                          </p:spTgt>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
                                            <p:txEl>
                                              <p:pRg st="1" end="1"/>
                                            </p:txEl>
                                          </p:spTgt>
                                        </p:tgtEl>
                                        <p:attrNameLst>
                                          <p:attrName>style.visibility</p:attrName>
                                        </p:attrNameLst>
                                      </p:cBhvr>
                                      <p:to>
                                        <p:strVal val="visible"/>
                                      </p:to>
                                    </p:set>
                                    <p:animEffect transition="in" filter="dissolve">
                                      <p:cBhvr>
                                        <p:cTn id="25"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矩形 13"/>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5"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§8.1.3 </a:t>
            </a:r>
            <a:r>
              <a:rPr lang="zh-CN" altLang="en-US" sz="3000" b="1" dirty="0">
                <a:solidFill>
                  <a:srgbClr val="000000"/>
                </a:solidFill>
                <a:latin typeface="Times New Roman" pitchFamily="18" charset="0"/>
                <a:cs typeface="Times New Roman" pitchFamily="18" charset="0"/>
              </a:rPr>
              <a:t>未指定延时的非阻塞式赋值</a:t>
            </a:r>
          </a:p>
        </p:txBody>
      </p:sp>
      <p:sp>
        <p:nvSpPr>
          <p:cNvPr id="10" name="矩形 9"/>
          <p:cNvSpPr>
            <a:spLocks noChangeArrowheads="1"/>
          </p:cNvSpPr>
          <p:nvPr/>
        </p:nvSpPr>
        <p:spPr bwMode="auto">
          <a:xfrm>
            <a:off x="1187624" y="836712"/>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solidFill>
                  <a:srgbClr val="0000FF"/>
                </a:solidFill>
                <a:latin typeface="Times New Roman" pitchFamily="18" charset="0"/>
                <a:cs typeface="Times New Roman" pitchFamily="18" charset="0"/>
              </a:rPr>
              <a:t>非阻塞式赋值</a:t>
            </a:r>
            <a:r>
              <a:rPr lang="zh-CN" altLang="en-US"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Nonbolcking</a:t>
            </a:r>
            <a:r>
              <a:rPr lang="en-US" altLang="zh-CN" sz="2200" b="1" dirty="0">
                <a:latin typeface="Times New Roman" pitchFamily="18" charset="0"/>
                <a:cs typeface="Times New Roman" pitchFamily="18" charset="0"/>
              </a:rPr>
              <a:t> Assignment</a:t>
            </a:r>
            <a:r>
              <a:rPr lang="zh-CN" altLang="en-US" sz="2200" b="1" dirty="0">
                <a:latin typeface="Times New Roman" pitchFamily="18" charset="0"/>
                <a:cs typeface="Times New Roman" pitchFamily="18" charset="0"/>
              </a:rPr>
              <a:t>）：不会阻塞，即不会影响同一过程块中其他语句的执行，同一过程中，当多条非阻塞赋值语句执行时，所有语句是同步赋值操作的，即具有并行性执行的特点。</a:t>
            </a:r>
            <a:endParaRPr lang="en-US" altLang="zh-CN" sz="2200" b="1" dirty="0">
              <a:latin typeface="Times New Roman" pitchFamily="18" charset="0"/>
              <a:cs typeface="Times New Roman" pitchFamily="18" charset="0"/>
            </a:endParaRPr>
          </a:p>
        </p:txBody>
      </p:sp>
      <p:sp>
        <p:nvSpPr>
          <p:cNvPr id="11" name="Rectangle 3"/>
          <p:cNvSpPr>
            <a:spLocks noChangeArrowheads="1"/>
          </p:cNvSpPr>
          <p:nvPr/>
        </p:nvSpPr>
        <p:spPr bwMode="auto">
          <a:xfrm>
            <a:off x="1318766" y="2535287"/>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目标变量名</a:t>
            </a:r>
            <a:r>
              <a:rPr kumimoji="1" lang="en-US" altLang="zh-CN" sz="2400" b="1" dirty="0">
                <a:solidFill>
                  <a:srgbClr val="000000"/>
                </a:solidFill>
                <a:latin typeface="Times New Roman" pitchFamily="18" charset="0"/>
                <a:cs typeface="Times New Roman" pitchFamily="18" charset="0"/>
              </a:rPr>
              <a:t> &lt;= </a:t>
            </a:r>
            <a:r>
              <a:rPr kumimoji="1" lang="zh-CN" altLang="en-US" sz="2400" b="1" dirty="0">
                <a:solidFill>
                  <a:srgbClr val="000000"/>
                </a:solidFill>
                <a:latin typeface="Times New Roman" pitchFamily="18" charset="0"/>
                <a:cs typeface="Times New Roman" pitchFamily="18" charset="0"/>
              </a:rPr>
              <a:t>驱动表达式；</a:t>
            </a:r>
            <a:endParaRPr kumimoji="1" lang="en-US" altLang="zh-CN" sz="2400" b="1" dirty="0">
              <a:solidFill>
                <a:srgbClr val="000000"/>
              </a:solidFill>
              <a:latin typeface="Times New Roman" pitchFamily="18" charset="0"/>
              <a:cs typeface="Times New Roman" pitchFamily="18" charset="0"/>
            </a:endParaRPr>
          </a:p>
        </p:txBody>
      </p:sp>
      <p:sp>
        <p:nvSpPr>
          <p:cNvPr id="12" name="矩形 11"/>
          <p:cNvSpPr>
            <a:spLocks noChangeArrowheads="1"/>
          </p:cNvSpPr>
          <p:nvPr/>
        </p:nvSpPr>
        <p:spPr bwMode="auto">
          <a:xfrm>
            <a:off x="1187624" y="3140968"/>
            <a:ext cx="7717730" cy="36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假设一共有五条非阻塞式赋值语句，在过程被启动后，当执行到第三条时，它的</a:t>
            </a:r>
            <a:r>
              <a:rPr lang="zh-CN" altLang="en-US" sz="2200" b="1" dirty="0">
                <a:solidFill>
                  <a:srgbClr val="FF0000"/>
                </a:solidFill>
                <a:latin typeface="Times New Roman" pitchFamily="18" charset="0"/>
                <a:cs typeface="Times New Roman" pitchFamily="18" charset="0"/>
              </a:rPr>
              <a:t>执行流程</a:t>
            </a:r>
            <a:r>
              <a:rPr lang="zh-CN" altLang="en-US" sz="2200" b="1" dirty="0">
                <a:latin typeface="Times New Roman" pitchFamily="18" charset="0"/>
                <a:cs typeface="Times New Roman" pitchFamily="18" charset="0"/>
              </a:rPr>
              <a:t>分为三步：</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计算</a:t>
            </a:r>
            <a:r>
              <a:rPr lang="zh-CN" altLang="en-US" sz="2200" b="1" dirty="0">
                <a:latin typeface="Times New Roman" pitchFamily="18" charset="0"/>
                <a:cs typeface="Times New Roman" pitchFamily="18" charset="0"/>
              </a:rPr>
              <a:t>出“驱动表达式”的值（立即完成，无需耗时）。</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）进入</a:t>
            </a:r>
            <a:r>
              <a:rPr lang="zh-CN" altLang="en-US" sz="2200" b="1" dirty="0">
                <a:solidFill>
                  <a:srgbClr val="0000FF"/>
                </a:solidFill>
                <a:latin typeface="Times New Roman" pitchFamily="18" charset="0"/>
                <a:cs typeface="Times New Roman" pitchFamily="18" charset="0"/>
              </a:rPr>
              <a:t>赋值</a:t>
            </a:r>
            <a:r>
              <a:rPr lang="zh-CN" altLang="en-US" sz="2200" b="1" dirty="0">
                <a:latin typeface="Times New Roman" pitchFamily="18" charset="0"/>
                <a:cs typeface="Times New Roman" pitchFamily="18" charset="0"/>
              </a:rPr>
              <a:t>阶段，此阶段是</a:t>
            </a:r>
            <a:r>
              <a:rPr lang="zh-CN" altLang="en-US" sz="2200" b="1" dirty="0">
                <a:solidFill>
                  <a:srgbClr val="0000FF"/>
                </a:solidFill>
                <a:latin typeface="Times New Roman" pitchFamily="18" charset="0"/>
                <a:cs typeface="Times New Roman" pitchFamily="18" charset="0"/>
              </a:rPr>
              <a:t>等待</a:t>
            </a:r>
            <a:r>
              <a:rPr lang="zh-CN" altLang="en-US" sz="2200" b="1" dirty="0">
                <a:latin typeface="Times New Roman" pitchFamily="18" charset="0"/>
                <a:cs typeface="Times New Roman" pitchFamily="18" charset="0"/>
              </a:rPr>
              <a:t>阶段，允许其他赋值语句的执行或赋值操作，即</a:t>
            </a:r>
            <a:r>
              <a:rPr lang="zh-CN" altLang="en-US" sz="2200" b="1" dirty="0">
                <a:solidFill>
                  <a:srgbClr val="0000FF"/>
                </a:solidFill>
                <a:latin typeface="Times New Roman" pitchFamily="18" charset="0"/>
                <a:cs typeface="Times New Roman" pitchFamily="18" charset="0"/>
              </a:rPr>
              <a:t>非阻塞</a:t>
            </a:r>
            <a:r>
              <a:rPr lang="zh-CN" altLang="en-US" sz="2200" b="1" dirty="0">
                <a:latin typeface="Times New Roman" pitchFamily="18" charset="0"/>
                <a:cs typeface="Times New Roman" pitchFamily="18" charset="0"/>
              </a:rPr>
              <a:t>。同一过程中其他四条赋值语句的驱动表达式的运算也无需耗时，所以五条语句在赋值阶段等待的起始时刻和等待的时间长短是相同的，即</a:t>
            </a:r>
            <a:r>
              <a:rPr lang="zh-CN" altLang="en-US" sz="2200" b="1" dirty="0">
                <a:solidFill>
                  <a:srgbClr val="0000FF"/>
                </a:solidFill>
                <a:latin typeface="Times New Roman" pitchFamily="18" charset="0"/>
                <a:cs typeface="Times New Roman" pitchFamily="18" charset="0"/>
              </a:rPr>
              <a:t>重合</a:t>
            </a:r>
            <a:r>
              <a:rPr lang="zh-CN" altLang="en-US" sz="2200" b="1" dirty="0">
                <a:latin typeface="Times New Roman" pitchFamily="18" charset="0"/>
                <a:cs typeface="Times New Roman" pitchFamily="18" charset="0"/>
              </a:rPr>
              <a:t>的。</a:t>
            </a:r>
            <a:endParaRPr lang="en-US" altLang="zh-CN" sz="2200" b="1" dirty="0">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）直到整个过程执行到结尾时（</a:t>
            </a:r>
            <a:r>
              <a:rPr lang="en-US" altLang="zh-CN" sz="2200" b="1" dirty="0">
                <a:latin typeface="Times New Roman" pitchFamily="18" charset="0"/>
                <a:cs typeface="Times New Roman" pitchFamily="18" charset="0"/>
              </a:rPr>
              <a:t>end</a:t>
            </a:r>
            <a:r>
              <a:rPr lang="zh-CN" altLang="en-US" sz="2200" b="1" dirty="0">
                <a:latin typeface="Times New Roman" pitchFamily="18" charset="0"/>
                <a:cs typeface="Times New Roman" pitchFamily="18" charset="0"/>
              </a:rPr>
              <a:t>）才开始进入目标变量的</a:t>
            </a:r>
            <a:r>
              <a:rPr lang="zh-CN" altLang="en-US" sz="2200" b="1" dirty="0">
                <a:solidFill>
                  <a:srgbClr val="0000FF"/>
                </a:solidFill>
                <a:latin typeface="Times New Roman" pitchFamily="18" charset="0"/>
                <a:cs typeface="Times New Roman" pitchFamily="18" charset="0"/>
              </a:rPr>
              <a:t>更新</a:t>
            </a:r>
            <a:r>
              <a:rPr lang="zh-CN" altLang="en-US" sz="2200" b="1" dirty="0">
                <a:latin typeface="Times New Roman" pitchFamily="18" charset="0"/>
                <a:cs typeface="Times New Roman" pitchFamily="18" charset="0"/>
              </a:rPr>
              <a:t>，五条语句的目标变量是</a:t>
            </a:r>
            <a:r>
              <a:rPr lang="zh-CN" altLang="en-US" sz="2200" b="1" dirty="0">
                <a:solidFill>
                  <a:srgbClr val="0000FF"/>
                </a:solidFill>
                <a:latin typeface="Times New Roman" pitchFamily="18" charset="0"/>
                <a:cs typeface="Times New Roman" pitchFamily="18" charset="0"/>
              </a:rPr>
              <a:t>同时被更新</a:t>
            </a:r>
            <a:r>
              <a:rPr lang="zh-CN" altLang="en-US" sz="2200" b="1" dirty="0">
                <a:latin typeface="Times New Roman" pitchFamily="18" charset="0"/>
                <a:cs typeface="Times New Roman" pitchFamily="18" charset="0"/>
              </a:rPr>
              <a:t>的。</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dirty="0"/>
          </a:p>
        </p:txBody>
      </p:sp>
    </p:spTree>
    <p:extLst>
      <p:ext uri="{BB962C8B-B14F-4D97-AF65-F5344CB8AC3E}">
        <p14:creationId xmlns:p14="http://schemas.microsoft.com/office/powerpoint/2010/main" val="287319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dissolve">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a:spLocks noChangeArrowheads="1"/>
          </p:cNvSpPr>
          <p:nvPr/>
        </p:nvSpPr>
        <p:spPr bwMode="auto">
          <a:xfrm>
            <a:off x="1187624" y="116632"/>
            <a:ext cx="7488832" cy="19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就综合而言，如果不存在延时语句，当过程一启动到执行完过程中所有类型的语句，并没有耗费任何时间。如果有两个过程，一个过程全部是阻塞式赋值语句，另一个过程全部是非阻塞式赋值语句，它们的</a:t>
            </a:r>
            <a:r>
              <a:rPr lang="zh-CN" altLang="en-US" sz="2200" b="1" dirty="0">
                <a:solidFill>
                  <a:srgbClr val="0000FF"/>
                </a:solidFill>
                <a:latin typeface="Times New Roman" pitchFamily="18" charset="0"/>
                <a:cs typeface="Times New Roman" pitchFamily="18" charset="0"/>
              </a:rPr>
              <a:t>执行周期是相同的</a:t>
            </a:r>
            <a:r>
              <a:rPr lang="zh-CN" altLang="en-US" sz="2200" b="1" dirty="0">
                <a:latin typeface="Times New Roman" pitchFamily="18" charset="0"/>
                <a:cs typeface="Times New Roman" pitchFamily="18" charset="0"/>
              </a:rPr>
              <a:t>，不会有谁比谁快的现象。</a:t>
            </a:r>
            <a:endParaRPr lang="en-US" altLang="zh-CN" sz="2200" b="1" dirty="0">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dirty="0"/>
          </a:p>
        </p:txBody>
      </p:sp>
      <p:sp>
        <p:nvSpPr>
          <p:cNvPr id="2" name="矩形 1">
            <a:extLst>
              <a:ext uri="{FF2B5EF4-FFF2-40B4-BE49-F238E27FC236}">
                <a16:creationId xmlns:a16="http://schemas.microsoft.com/office/drawing/2014/main" id="{F35C7CCC-D444-A570-D341-640997A23A31}"/>
              </a:ext>
            </a:extLst>
          </p:cNvPr>
          <p:cNvSpPr>
            <a:spLocks noChangeArrowheads="1"/>
          </p:cNvSpPr>
          <p:nvPr/>
        </p:nvSpPr>
        <p:spPr bwMode="auto">
          <a:xfrm>
            <a:off x="1187624" y="1844824"/>
            <a:ext cx="7717730" cy="4692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20000"/>
              </a:lnSpc>
              <a:spcBef>
                <a:spcPts val="0"/>
              </a:spcBef>
              <a:spcAft>
                <a:spcPts val="600"/>
              </a:spcAft>
              <a:buClr>
                <a:prstClr val="black"/>
              </a:buClr>
              <a:buSzTx/>
              <a:buFont typeface="Wingdings" panose="05000000000000000000" pitchFamily="2" charset="2"/>
              <a:buChar char="Ø"/>
              <a:tabLst/>
              <a:defRPr/>
            </a:pP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600"/>
              </a:spcAft>
              <a:buClr>
                <a:prstClr val="black"/>
              </a:buClr>
              <a:buSzTx/>
              <a:buFont typeface="Wingdings" panose="05000000000000000000" pitchFamily="2" charset="2"/>
              <a:buChar char="Ø"/>
              <a:tabLst/>
              <a:defRPr/>
            </a:pP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软件语言</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中，每一条语句的执行是按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CPU</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的机器周期的节拍顺序执行的，</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执行时间</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是确定的，与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CPU</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主频频率、工作方式、状态周期、机器周期及指令周期长短</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紧密相连。</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20000"/>
              </a:lnSpc>
              <a:spcBef>
                <a:spcPts val="0"/>
              </a:spcBef>
              <a:spcAft>
                <a:spcPts val="6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Verilog</a:t>
            </a:r>
            <a:r>
              <a:rPr kumimoji="0" lang="zh-CN" altLang="en-US" sz="2200" b="1" i="0" u="none" strike="noStrike" kern="1200" cap="none" spc="0" normalizeH="0" baseline="0" noProof="0" dirty="0">
                <a:ln>
                  <a:noFill/>
                </a:ln>
                <a:solidFill>
                  <a:srgbClr val="00B050"/>
                </a:solidFill>
                <a:effectLst/>
                <a:uLnTx/>
                <a:uFillTx/>
                <a:latin typeface="Times New Roman" pitchFamily="18" charset="0"/>
                <a:ea typeface="宋体" pitchFamily="2" charset="-122"/>
                <a:cs typeface="Times New Roman" pitchFamily="18" charset="0"/>
              </a:rPr>
              <a:t>语言</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语句中，从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的启动执行到遇到块</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所花的时间与任何外部因素都无关，与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always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语法结构中的顺序语句的多少也没有关系</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738000" marR="0" lvl="0" indent="-2844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从仿真角度</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来看（如果未设置延时），其执行时间只有一个</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Verilog</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模拟器的最小分辨率时间</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738000" marR="0" lvl="0" indent="-284400" algn="l" defTabSz="914400" rtl="0" eaLnBrk="1" fontAlgn="base" latinLnBrk="0" hangingPunct="1">
              <a:lnSpc>
                <a:spcPct val="120000"/>
              </a:lnSpc>
              <a:spcBef>
                <a:spcPts val="0"/>
              </a:spcBef>
              <a:spcAft>
                <a:spcPts val="600"/>
              </a:spcAft>
              <a:buClr>
                <a:prstClr val="black"/>
              </a:buClr>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从综合和硬件运行的角度</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来看，其执行时间为</a:t>
            </a:r>
            <a:r>
              <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0</a:t>
            </a:r>
            <a:r>
              <a:rPr kumimoji="0" lang="zh-CN" altLang="en-US"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18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3" name="TextBox 1">
            <a:extLst>
              <a:ext uri="{FF2B5EF4-FFF2-40B4-BE49-F238E27FC236}">
                <a16:creationId xmlns:a16="http://schemas.microsoft.com/office/drawing/2014/main" id="{E8F2D729-051A-23EC-AB6C-577C9E8953BE}"/>
              </a:ext>
            </a:extLst>
          </p:cNvPr>
          <p:cNvSpPr txBox="1"/>
          <p:nvPr/>
        </p:nvSpPr>
        <p:spPr>
          <a:xfrm>
            <a:off x="1180605" y="2275817"/>
            <a:ext cx="4399507"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79646">
                    <a:lumMod val="50000"/>
                  </a:srgbClr>
                </a:solidFill>
                <a:effectLst/>
                <a:uLnTx/>
                <a:uFillTx/>
                <a:latin typeface="Arial" charset="0"/>
                <a:ea typeface="宋体" pitchFamily="2" charset="-122"/>
                <a:cs typeface="+mn-cs"/>
              </a:rPr>
              <a:t>软件语言和硬件语言的差别：</a:t>
            </a:r>
          </a:p>
        </p:txBody>
      </p:sp>
    </p:spTree>
    <p:extLst>
      <p:ext uri="{BB962C8B-B14F-4D97-AF65-F5344CB8AC3E}">
        <p14:creationId xmlns:p14="http://schemas.microsoft.com/office/powerpoint/2010/main" val="90782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dissolve">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dissolve">
                                      <p:cBhvr>
                                        <p:cTn id="24" dur="500"/>
                                        <p:tgtEl>
                                          <p:spTgt spid="2">
                                            <p:txEl>
                                              <p:pRg st="3" end="3"/>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dissolve">
                                      <p:cBhvr>
                                        <p:cTn id="27" dur="500"/>
                                        <p:tgtEl>
                                          <p:spTgt spid="2">
                                            <p:txEl>
                                              <p:pRg st="4" end="4"/>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a:spLocks noChangeArrowheads="1"/>
          </p:cNvSpPr>
          <p:nvPr/>
        </p:nvSpPr>
        <p:spPr bwMode="auto">
          <a:xfrm>
            <a:off x="1187624" y="1196752"/>
            <a:ext cx="7488832" cy="4313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30000"/>
              </a:lnSpc>
              <a:spcBef>
                <a:spcPts val="0"/>
              </a:spcBef>
              <a:spcAft>
                <a:spcPts val="1200"/>
              </a:spcAft>
              <a:buClr>
                <a:schemeClr val="tx1"/>
              </a:buClr>
              <a:buFont typeface="Wingdings" panose="05000000000000000000" pitchFamily="2" charset="2"/>
              <a:buChar char="Ø"/>
            </a:pPr>
            <a:r>
              <a:rPr lang="zh-CN" altLang="en-US" sz="2200" b="1" dirty="0">
                <a:solidFill>
                  <a:srgbClr val="FF0000"/>
                </a:solidFill>
                <a:latin typeface="Times New Roman" pitchFamily="18" charset="0"/>
                <a:cs typeface="Times New Roman" pitchFamily="18" charset="0"/>
              </a:rPr>
              <a:t>一个过程结构中，允许采用非阻塞赋值语句对同一目标变量多次赋值或驱动</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3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对于同一过程中，同一变量的多次</a:t>
            </a:r>
            <a:r>
              <a:rPr lang="zh-CN" altLang="en-US" sz="2200" b="1" dirty="0">
                <a:solidFill>
                  <a:srgbClr val="0000FF"/>
                </a:solidFill>
                <a:latin typeface="Times New Roman" pitchFamily="18" charset="0"/>
                <a:cs typeface="Times New Roman" pitchFamily="18" charset="0"/>
              </a:rPr>
              <a:t>非阻塞</a:t>
            </a:r>
            <a:r>
              <a:rPr lang="zh-CN" altLang="en-US" sz="2200" b="1" dirty="0">
                <a:latin typeface="Times New Roman" pitchFamily="18" charset="0"/>
                <a:cs typeface="Times New Roman" pitchFamily="18" charset="0"/>
              </a:rPr>
              <a:t>式赋值，目标变量的值只受到最后一条（最接近过程结束）赋值语句的更新。</a:t>
            </a:r>
            <a:endParaRPr lang="en-US" altLang="zh-CN" sz="2200" b="1" dirty="0">
              <a:latin typeface="Times New Roman" pitchFamily="18" charset="0"/>
              <a:cs typeface="Times New Roman" pitchFamily="18" charset="0"/>
            </a:endParaRPr>
          </a:p>
          <a:p>
            <a:pPr eaLnBrk="1" hangingPunct="1">
              <a:lnSpc>
                <a:spcPct val="13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对于同一过程中，同一变量的多次</a:t>
            </a:r>
            <a:r>
              <a:rPr lang="zh-CN" altLang="en-US" sz="2200" b="1" dirty="0">
                <a:solidFill>
                  <a:srgbClr val="0000FF"/>
                </a:solidFill>
                <a:latin typeface="Times New Roman" pitchFamily="18" charset="0"/>
                <a:cs typeface="Times New Roman" pitchFamily="18" charset="0"/>
              </a:rPr>
              <a:t>阻塞式</a:t>
            </a:r>
            <a:r>
              <a:rPr lang="zh-CN" altLang="en-US" sz="2200" b="1" dirty="0">
                <a:latin typeface="Times New Roman" pitchFamily="18" charset="0"/>
                <a:cs typeface="Times New Roman" pitchFamily="18" charset="0"/>
              </a:rPr>
              <a:t>赋值，在执行过程中，目标变量的值随赋值语句的先后顺序执行和赋值而轮流更新，而最终获得赋值（更新）的目标变量也是最接近过程结束的那一句目标变量。</a:t>
            </a:r>
            <a:endParaRPr lang="en-US" altLang="zh-CN" sz="2200" b="1" dirty="0">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dirty="0"/>
          </a:p>
        </p:txBody>
      </p:sp>
    </p:spTree>
    <p:extLst>
      <p:ext uri="{BB962C8B-B14F-4D97-AF65-F5344CB8AC3E}">
        <p14:creationId xmlns:p14="http://schemas.microsoft.com/office/powerpoint/2010/main" val="223105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21982</TotalTime>
  <Words>9058</Words>
  <Application>Microsoft Office PowerPoint</Application>
  <PresentationFormat>全屏显示(4:3)</PresentationFormat>
  <Paragraphs>940</Paragraphs>
  <Slides>66</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5" baseType="lpstr">
      <vt:lpstr>黑体</vt:lpstr>
      <vt:lpstr>宋体</vt:lpstr>
      <vt:lpstr>Arial</vt:lpstr>
      <vt:lpstr>Calibri</vt:lpstr>
      <vt:lpstr>Times New Roman</vt:lpstr>
      <vt:lpstr>Webdings</vt:lpstr>
      <vt:lpstr>Wingdings</vt:lpstr>
      <vt:lpstr>1_河海大学模板</vt:lpstr>
      <vt:lpstr>Equation</vt:lpstr>
      <vt:lpstr>第8章  Verilog深入</vt:lpstr>
      <vt:lpstr>§8.1  过程中的两类赋值语句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过程语句归纳</vt:lpstr>
      <vt:lpstr>PowerPoint 演示文稿</vt:lpstr>
      <vt:lpstr>PowerPoint 演示文稿</vt:lpstr>
      <vt:lpstr>PowerPoint 演示文稿</vt:lpstr>
      <vt:lpstr>PowerPoint 演示文稿</vt:lpstr>
      <vt:lpstr>§8.3  if语句归纳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三态与双向端口设计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Verilog系统设计优化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864</cp:revision>
  <dcterms:created xsi:type="dcterms:W3CDTF">2013-05-09T03:11:05Z</dcterms:created>
  <dcterms:modified xsi:type="dcterms:W3CDTF">2024-12-11T12:20:40Z</dcterms:modified>
</cp:coreProperties>
</file>