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3"/>
  </p:notesMasterIdLst>
  <p:sldIdLst>
    <p:sldId id="285" r:id="rId2"/>
    <p:sldId id="824" r:id="rId3"/>
    <p:sldId id="811" r:id="rId4"/>
    <p:sldId id="812" r:id="rId5"/>
    <p:sldId id="813" r:id="rId6"/>
    <p:sldId id="814" r:id="rId7"/>
    <p:sldId id="815" r:id="rId8"/>
    <p:sldId id="816" r:id="rId9"/>
    <p:sldId id="817" r:id="rId10"/>
    <p:sldId id="818" r:id="rId11"/>
    <p:sldId id="819" r:id="rId12"/>
    <p:sldId id="820" r:id="rId13"/>
    <p:sldId id="718" r:id="rId14"/>
    <p:sldId id="804" r:id="rId15"/>
    <p:sldId id="805" r:id="rId16"/>
    <p:sldId id="807" r:id="rId17"/>
    <p:sldId id="806" r:id="rId18"/>
    <p:sldId id="809" r:id="rId19"/>
    <p:sldId id="821" r:id="rId20"/>
    <p:sldId id="827" r:id="rId21"/>
    <p:sldId id="82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FFCC"/>
    <a:srgbClr val="CC00CC"/>
    <a:srgbClr val="2CBDDA"/>
    <a:srgbClr val="00FF00"/>
    <a:srgbClr val="9900FF"/>
    <a:srgbClr val="009900"/>
    <a:srgbClr val="FF505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5214" autoAdjust="0"/>
  </p:normalViewPr>
  <p:slideViewPr>
    <p:cSldViewPr>
      <p:cViewPr varScale="1">
        <p:scale>
          <a:sx n="70" d="100"/>
          <a:sy n="70" d="100"/>
        </p:scale>
        <p:origin x="123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A966-B260-44EB-8780-ADD811086E6E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ECE5-984C-482F-B007-D4AE159A31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5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A666C-32FE-44B2-8A10-54710A749500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F77E0-9AF2-47CB-BF1D-49CB92ED7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4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F1CCE-4DE2-4F6B-91F3-5F808EBA4BB1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6EF21-2EB7-477F-98DF-1BE9DA03C0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94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BE5205-B9C5-4DA2-AA08-9D2331030494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C925B-E6FA-49E9-9E9A-0925252656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93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41B3B-B39E-4A67-9CD0-3F6F0A5AF3AD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40772-7CD4-4C0D-A1BB-CD1E41E3DA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041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B6CA7-482C-4593-B780-A79252466720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E350B-3C3B-4A4D-9728-172421A47E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64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767CC-BAE3-4C61-9A84-4E98435A1529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75468-245D-49AD-BDC8-F2BDCBE29C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82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520916-7DF3-4C74-90C3-8C2BD61E776B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6D7BB-C578-4067-B6EA-9A0AA7BBB1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01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F6D623-2239-440C-8DC2-3B8403FAB92C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0525C-C580-4D11-A9F2-F9D85C3DF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60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057F0-EDC3-4FFC-BF82-26ED1236044E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92484-3007-4153-9E2C-E72028BBC5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7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922AE5-5B0C-491A-82A8-DB7DD2BF27D2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805B-3844-44D3-836F-86E662D862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6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AD717-B951-4729-AEBF-A85A22C5ECBC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942B-C0FB-46B1-A9B3-F7A4EACD36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69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7CB7631-E5FC-43F2-81B5-49701921FEE1}" type="datetimeFigureOut">
              <a:rPr lang="zh-CN" altLang="en-US"/>
              <a:pPr>
                <a:defRPr/>
              </a:pPr>
              <a:t>2024/12/19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AB61F91-53B8-416D-AD9A-517BB8C9CA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>
          <a:xfrm>
            <a:off x="1547813" y="1700213"/>
            <a:ext cx="6337300" cy="2090737"/>
          </a:xfrm>
        </p:spPr>
        <p:txBody>
          <a:bodyPr/>
          <a:lstStyle/>
          <a:p>
            <a:r>
              <a:rPr lang="en-US" altLang="zh-CN" sz="4800" b="1" dirty="0">
                <a:solidFill>
                  <a:srgbClr val="00B05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EDA</a:t>
            </a:r>
            <a:r>
              <a:rPr lang="zh-CN" altLang="en-US" sz="4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上机实验</a:t>
            </a:r>
            <a:endParaRPr lang="zh-CN" altLang="en-US" sz="4800" b="1" dirty="0">
              <a:solidFill>
                <a:srgbClr val="00B050"/>
              </a:solidFill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</a:t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10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设计输入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在右侧编辑窗口中输入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设计文件并进行保存，存盘文件名和大小写与实体名完全一致，后缀为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.v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0FEEBC-38B7-426A-9C2F-AEC6EB7CE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76" b="54111"/>
          <a:stretch/>
        </p:blipFill>
        <p:spPr>
          <a:xfrm>
            <a:off x="1533323" y="2204864"/>
            <a:ext cx="6855101" cy="34563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F504693-B6A9-4DC1-9EB2-7FA72EED614D}"/>
              </a:ext>
            </a:extLst>
          </p:cNvPr>
          <p:cNvSpPr/>
          <p:nvPr/>
        </p:nvSpPr>
        <p:spPr>
          <a:xfrm>
            <a:off x="4629667" y="3284984"/>
            <a:ext cx="3384376" cy="23762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13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11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编译综合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Start Compilation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，进行全程编译，如果报错，双击错误信息定位到出错语句进行修改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0FEEBC-38B7-426A-9C2F-AEC6EB7CE8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176" b="54111"/>
          <a:stretch/>
        </p:blipFill>
        <p:spPr>
          <a:xfrm>
            <a:off x="1533323" y="2204864"/>
            <a:ext cx="6855101" cy="345638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F504693-B6A9-4DC1-9EB2-7FA72EED614D}"/>
              </a:ext>
            </a:extLst>
          </p:cNvPr>
          <p:cNvSpPr/>
          <p:nvPr/>
        </p:nvSpPr>
        <p:spPr>
          <a:xfrm>
            <a:off x="6588225" y="2636912"/>
            <a:ext cx="216024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1DDF10A-41D0-4DE2-B026-481FFA571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76" r="49889" b="62321"/>
          <a:stretch/>
        </p:blipFill>
        <p:spPr>
          <a:xfrm>
            <a:off x="1115616" y="2165081"/>
            <a:ext cx="4536504" cy="2527837"/>
          </a:xfrm>
          <a:prstGeom prst="rect">
            <a:avLst/>
          </a:prstGeom>
        </p:spPr>
      </p:pic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12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编译综合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0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Tools→Netlist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Viewers→RTL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Viewer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，可以查看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RTL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级电路图。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F504693-B6A9-4DC1-9EB2-7FA72EED614D}"/>
              </a:ext>
            </a:extLst>
          </p:cNvPr>
          <p:cNvSpPr/>
          <p:nvPr/>
        </p:nvSpPr>
        <p:spPr>
          <a:xfrm>
            <a:off x="1763688" y="2316654"/>
            <a:ext cx="288032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668DEC-D2C5-45E4-833E-ACBE979DF505}"/>
              </a:ext>
            </a:extLst>
          </p:cNvPr>
          <p:cNvSpPr/>
          <p:nvPr/>
        </p:nvSpPr>
        <p:spPr>
          <a:xfrm>
            <a:off x="1763688" y="3684806"/>
            <a:ext cx="18002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A94288-7D96-4691-BF7F-9827E94E501A}"/>
              </a:ext>
            </a:extLst>
          </p:cNvPr>
          <p:cNvSpPr/>
          <p:nvPr/>
        </p:nvSpPr>
        <p:spPr>
          <a:xfrm>
            <a:off x="3635896" y="3684806"/>
            <a:ext cx="18002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15ECBA-A88E-44EC-8A0A-2BA4D72EC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76" r="3272"/>
          <a:stretch/>
        </p:blipFill>
        <p:spPr>
          <a:xfrm>
            <a:off x="5904148" y="2470528"/>
            <a:ext cx="3096344" cy="191694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1B7A5C3-8CD4-4D4B-9FC1-AC30CBDABA45}"/>
              </a:ext>
            </a:extLst>
          </p:cNvPr>
          <p:cNvCxnSpPr>
            <a:cxnSpLocks/>
          </p:cNvCxnSpPr>
          <p:nvPr/>
        </p:nvCxnSpPr>
        <p:spPr>
          <a:xfrm flipH="1">
            <a:off x="5436096" y="2470528"/>
            <a:ext cx="468052" cy="12142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142D83A-0DCF-4706-A1BA-E79C657D3F10}"/>
              </a:ext>
            </a:extLst>
          </p:cNvPr>
          <p:cNvCxnSpPr>
            <a:cxnSpLocks/>
          </p:cNvCxnSpPr>
          <p:nvPr/>
        </p:nvCxnSpPr>
        <p:spPr>
          <a:xfrm>
            <a:off x="5436096" y="3900830"/>
            <a:ext cx="468052" cy="4866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2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/>
        </p:nvSpPr>
        <p:spPr bwMode="auto">
          <a:xfrm>
            <a:off x="1174750" y="40466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仿真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BC0C5E-6533-4A11-84DB-641142833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856953"/>
            <a:ext cx="3057525" cy="452437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B18E4BA-E1B8-415F-9974-9891AE5D0760}"/>
              </a:ext>
            </a:extLst>
          </p:cNvPr>
          <p:cNvSpPr/>
          <p:nvPr/>
        </p:nvSpPr>
        <p:spPr>
          <a:xfrm>
            <a:off x="2987824" y="5457353"/>
            <a:ext cx="2232248" cy="144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3DFAAA3-FCED-47AD-935B-458D89AF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File→New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Verification/Debugging files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下的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University Program VWF</a:t>
            </a:r>
          </a:p>
        </p:txBody>
      </p:sp>
    </p:spTree>
    <p:extLst>
      <p:ext uri="{BB962C8B-B14F-4D97-AF65-F5344CB8AC3E}">
        <p14:creationId xmlns:p14="http://schemas.microsoft.com/office/powerpoint/2010/main" val="13615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/>
        </p:nvSpPr>
        <p:spPr bwMode="auto">
          <a:xfrm>
            <a:off x="1174750" y="40466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仿真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14</a:t>
            </a:fld>
            <a:endParaRPr lang="zh-CN" altLang="en-US" dirty="0"/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3DFAAA3-FCED-47AD-935B-458D89AF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0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）在新弹出的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Simulation Waveform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窗口中，选择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Edit→Insert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→ Insert Node or Bus…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413AF2-F015-4217-B091-421B9E2DB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885" b="63709"/>
          <a:stretch/>
        </p:blipFill>
        <p:spPr>
          <a:xfrm>
            <a:off x="1331640" y="1898699"/>
            <a:ext cx="7463032" cy="433861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46AE88-2FB7-4817-A3FB-12E593C74349}"/>
              </a:ext>
            </a:extLst>
          </p:cNvPr>
          <p:cNvSpPr/>
          <p:nvPr/>
        </p:nvSpPr>
        <p:spPr>
          <a:xfrm>
            <a:off x="1691680" y="2223148"/>
            <a:ext cx="442459" cy="26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8620E3-3362-40ED-BC40-72A9E185016A}"/>
              </a:ext>
            </a:extLst>
          </p:cNvPr>
          <p:cNvSpPr/>
          <p:nvPr/>
        </p:nvSpPr>
        <p:spPr>
          <a:xfrm>
            <a:off x="1768026" y="2871220"/>
            <a:ext cx="2875982" cy="269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E5C66F-F26A-4DCE-B308-BDDF81A5AE4F}"/>
              </a:ext>
            </a:extLst>
          </p:cNvPr>
          <p:cNvSpPr/>
          <p:nvPr/>
        </p:nvSpPr>
        <p:spPr>
          <a:xfrm>
            <a:off x="4746381" y="2914729"/>
            <a:ext cx="1769835" cy="298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/>
        </p:nvSpPr>
        <p:spPr bwMode="auto">
          <a:xfrm>
            <a:off x="1174750" y="40466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仿真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15</a:t>
            </a:fld>
            <a:endParaRPr lang="zh-CN" altLang="en-US" dirty="0"/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3DFAAA3-FCED-47AD-935B-458D89AF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192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）在新弹出的对话框中点击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Node Finder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，弹出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Node Finder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对话框，在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Filter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下拉列表框中选“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Pins: all”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（默认），单击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Nodes Found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窗口中出现工程的所有端口名，选中要观察的端口，点击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，选中的端口出现在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Selected Nodes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窗口中，点击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OK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199C7A4-E2DF-4619-ACCE-C9ABC629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688" y="2586186"/>
            <a:ext cx="5257800" cy="38671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625B53-B836-4821-9990-B830A74C1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56" y="3212976"/>
            <a:ext cx="3162300" cy="24669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6E5C66F-F26A-4DCE-B308-BDDF81A5AE4F}"/>
              </a:ext>
            </a:extLst>
          </p:cNvPr>
          <p:cNvSpPr/>
          <p:nvPr/>
        </p:nvSpPr>
        <p:spPr>
          <a:xfrm>
            <a:off x="2352270" y="4374457"/>
            <a:ext cx="864096" cy="289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DC6E93-4C8A-42E2-9683-9A1D377BD4E0}"/>
              </a:ext>
            </a:extLst>
          </p:cNvPr>
          <p:cNvCxnSpPr>
            <a:cxnSpLocks/>
          </p:cNvCxnSpPr>
          <p:nvPr/>
        </p:nvCxnSpPr>
        <p:spPr>
          <a:xfrm flipH="1">
            <a:off x="3216366" y="2586186"/>
            <a:ext cx="490322" cy="17882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FCCD05D-1D21-404B-8C43-B780946FB0C6}"/>
              </a:ext>
            </a:extLst>
          </p:cNvPr>
          <p:cNvCxnSpPr>
            <a:cxnSpLocks/>
          </p:cNvCxnSpPr>
          <p:nvPr/>
        </p:nvCxnSpPr>
        <p:spPr>
          <a:xfrm>
            <a:off x="3216366" y="4664098"/>
            <a:ext cx="490322" cy="17892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D60264C7-8879-42C9-A645-EF4029C08C68}"/>
              </a:ext>
            </a:extLst>
          </p:cNvPr>
          <p:cNvSpPr/>
          <p:nvPr/>
        </p:nvSpPr>
        <p:spPr>
          <a:xfrm>
            <a:off x="5604466" y="3041431"/>
            <a:ext cx="2291470" cy="276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21A6C7E-25E4-4059-BADA-0629169112DE}"/>
              </a:ext>
            </a:extLst>
          </p:cNvPr>
          <p:cNvSpPr/>
          <p:nvPr/>
        </p:nvSpPr>
        <p:spPr>
          <a:xfrm>
            <a:off x="7031840" y="3389324"/>
            <a:ext cx="864096" cy="289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1881E4-DACF-4E11-9FA8-BFE87CD7C69B}"/>
              </a:ext>
            </a:extLst>
          </p:cNvPr>
          <p:cNvSpPr/>
          <p:nvPr/>
        </p:nvSpPr>
        <p:spPr>
          <a:xfrm>
            <a:off x="3847678" y="4192521"/>
            <a:ext cx="2164712" cy="136919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3CDFCD5-BD4B-4095-91B5-A5D71C7C0358}"/>
              </a:ext>
            </a:extLst>
          </p:cNvPr>
          <p:cNvSpPr/>
          <p:nvPr/>
        </p:nvSpPr>
        <p:spPr>
          <a:xfrm>
            <a:off x="6194847" y="4409583"/>
            <a:ext cx="260929" cy="216024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4E24244-248F-438F-94E2-5F204807D4D9}"/>
              </a:ext>
            </a:extLst>
          </p:cNvPr>
          <p:cNvSpPr/>
          <p:nvPr/>
        </p:nvSpPr>
        <p:spPr>
          <a:xfrm>
            <a:off x="6527784" y="4192521"/>
            <a:ext cx="2164712" cy="1369190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632D4A1-CC4B-40D2-B658-CBBF4CCC3C18}"/>
              </a:ext>
            </a:extLst>
          </p:cNvPr>
          <p:cNvSpPr/>
          <p:nvPr/>
        </p:nvSpPr>
        <p:spPr>
          <a:xfrm>
            <a:off x="7975688" y="3068960"/>
            <a:ext cx="844784" cy="2594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A7298B-7709-4A13-83C5-DA8755004D7A}"/>
              </a:ext>
            </a:extLst>
          </p:cNvPr>
          <p:cNvSpPr/>
          <p:nvPr/>
        </p:nvSpPr>
        <p:spPr>
          <a:xfrm>
            <a:off x="2352270" y="3695248"/>
            <a:ext cx="844784" cy="25946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9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3FEA096-9229-4DA4-84AF-C385C8667F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618" b="65000"/>
          <a:stretch/>
        </p:blipFill>
        <p:spPr>
          <a:xfrm>
            <a:off x="1331640" y="1883720"/>
            <a:ext cx="6718684" cy="4353592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/>
        </p:nvSpPr>
        <p:spPr bwMode="auto">
          <a:xfrm>
            <a:off x="1174750" y="40466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仿真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16</a:t>
            </a:fld>
            <a:endParaRPr lang="zh-CN" altLang="en-US" dirty="0"/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3DFAAA3-FCED-47AD-935B-458D89AF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0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）回到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Simulation Waveform Editor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窗口，选择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Edit→Set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End Time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可以设置仿真结束时间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1881E4-DACF-4E11-9FA8-BFE87CD7C69B}"/>
              </a:ext>
            </a:extLst>
          </p:cNvPr>
          <p:cNvSpPr/>
          <p:nvPr/>
        </p:nvSpPr>
        <p:spPr>
          <a:xfrm>
            <a:off x="1781095" y="4685765"/>
            <a:ext cx="3024336" cy="306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A7298B-7709-4A13-83C5-DA8755004D7A}"/>
              </a:ext>
            </a:extLst>
          </p:cNvPr>
          <p:cNvSpPr/>
          <p:nvPr/>
        </p:nvSpPr>
        <p:spPr>
          <a:xfrm>
            <a:off x="1709087" y="2184405"/>
            <a:ext cx="432048" cy="306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C61B7F-4D04-4FF2-9C0C-586C8FCB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838" y="3696573"/>
            <a:ext cx="2711411" cy="180019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60F911F-E60B-4A28-853C-E43CF2B08A2D}"/>
              </a:ext>
            </a:extLst>
          </p:cNvPr>
          <p:cNvCxnSpPr>
            <a:cxnSpLocks/>
          </p:cNvCxnSpPr>
          <p:nvPr/>
        </p:nvCxnSpPr>
        <p:spPr>
          <a:xfrm flipH="1">
            <a:off x="4805431" y="3696573"/>
            <a:ext cx="487145" cy="98919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1C2611-F1A3-4D80-B9C8-3AAFD17179C4}"/>
              </a:ext>
            </a:extLst>
          </p:cNvPr>
          <p:cNvCxnSpPr>
            <a:cxnSpLocks/>
          </p:cNvCxnSpPr>
          <p:nvPr/>
        </p:nvCxnSpPr>
        <p:spPr>
          <a:xfrm>
            <a:off x="4805431" y="4992717"/>
            <a:ext cx="487145" cy="5040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0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194AEA8-886C-495B-B763-BE102FBF1F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175" b="66254"/>
          <a:stretch/>
        </p:blipFill>
        <p:spPr>
          <a:xfrm>
            <a:off x="1191550" y="2348880"/>
            <a:ext cx="7552428" cy="3816424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/>
        </p:nvSpPr>
        <p:spPr bwMode="auto">
          <a:xfrm>
            <a:off x="1174750" y="40466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仿真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17</a:t>
            </a:fld>
            <a:endParaRPr lang="zh-CN" altLang="en-US" dirty="0"/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3DFAAA3-FCED-47AD-935B-458D89AF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1179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）依次选择各输入端口，利用上方工具栏设置输入端口的取值，可以按住鼠标左键拖拉出来一块蓝色区域，在不同的区域设置不同数据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1881E4-DACF-4E11-9FA8-BFE87CD7C69B}"/>
              </a:ext>
            </a:extLst>
          </p:cNvPr>
          <p:cNvSpPr/>
          <p:nvPr/>
        </p:nvSpPr>
        <p:spPr>
          <a:xfrm>
            <a:off x="1331640" y="3855286"/>
            <a:ext cx="7325026" cy="15857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A7298B-7709-4A13-83C5-DA8755004D7A}"/>
              </a:ext>
            </a:extLst>
          </p:cNvPr>
          <p:cNvSpPr/>
          <p:nvPr/>
        </p:nvSpPr>
        <p:spPr>
          <a:xfrm>
            <a:off x="1979712" y="2948347"/>
            <a:ext cx="3378016" cy="36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5AA73D6-DF33-4D68-B424-EBC3A30F66D2}"/>
              </a:ext>
            </a:extLst>
          </p:cNvPr>
          <p:cNvSpPr/>
          <p:nvPr/>
        </p:nvSpPr>
        <p:spPr>
          <a:xfrm>
            <a:off x="5033614" y="4640004"/>
            <a:ext cx="1914649" cy="51718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2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 animBg="1"/>
      <p:bldP spid="2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45B4899-934E-47F3-84C3-B239C2FB4B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5" r="40938" b="71968"/>
          <a:stretch/>
        </p:blipFill>
        <p:spPr>
          <a:xfrm>
            <a:off x="1328460" y="2234280"/>
            <a:ext cx="7636028" cy="1697689"/>
          </a:xfrm>
          <a:prstGeom prst="rect">
            <a:avLst/>
          </a:prstGeom>
        </p:spPr>
      </p:pic>
      <p:sp>
        <p:nvSpPr>
          <p:cNvPr id="13" name="Rectangle 2"/>
          <p:cNvSpPr>
            <a:spLocks noGrp="1" noChangeArrowheads="1"/>
          </p:cNvSpPr>
          <p:nvPr/>
        </p:nvSpPr>
        <p:spPr bwMode="auto">
          <a:xfrm>
            <a:off x="1174750" y="40466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仿真</a:t>
            </a: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18</a:t>
            </a:fld>
            <a:endParaRPr lang="zh-CN" altLang="en-US" dirty="0"/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E3DFAAA3-FCED-47AD-935B-458D89AF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880350" cy="1182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）设置好输入激励信号后，对激励文件进行保存，后缀为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vwf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。分别点击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Run functional Simulation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Run Timing Simulation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，可以分别进行功能仿真和时序仿真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A7298B-7709-4A13-83C5-DA8755004D7A}"/>
              </a:ext>
            </a:extLst>
          </p:cNvPr>
          <p:cNvSpPr/>
          <p:nvPr/>
        </p:nvSpPr>
        <p:spPr>
          <a:xfrm>
            <a:off x="3884852" y="2410906"/>
            <a:ext cx="399116" cy="173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4D311-A740-40E5-BF04-48EDFB62F8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58" r="40550" b="70551"/>
          <a:stretch/>
        </p:blipFill>
        <p:spPr>
          <a:xfrm>
            <a:off x="1360605" y="4075986"/>
            <a:ext cx="7603883" cy="11521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0CD11C5-7422-4514-B41D-601FA161F4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44" r="40873" b="69264"/>
          <a:stretch/>
        </p:blipFill>
        <p:spPr>
          <a:xfrm>
            <a:off x="1331640" y="5372130"/>
            <a:ext cx="7621651" cy="1209625"/>
          </a:xfrm>
          <a:prstGeom prst="rect">
            <a:avLst/>
          </a:prstGeom>
        </p:spPr>
      </p:pic>
      <p:sp>
        <p:nvSpPr>
          <p:cNvPr id="15" name="TextBox 13">
            <a:extLst>
              <a:ext uri="{FF2B5EF4-FFF2-40B4-BE49-F238E27FC236}">
                <a16:creationId xmlns:a16="http://schemas.microsoft.com/office/drawing/2014/main" id="{096EF645-3AD5-4EB1-8E24-429CF27CEDE3}"/>
              </a:ext>
            </a:extLst>
          </p:cNvPr>
          <p:cNvSpPr txBox="1"/>
          <p:nvPr/>
        </p:nvSpPr>
        <p:spPr>
          <a:xfrm>
            <a:off x="5132040" y="4972020"/>
            <a:ext cx="121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功能仿真</a:t>
            </a: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31B3B601-D537-4CE3-A5BC-43047F4C8E13}"/>
              </a:ext>
            </a:extLst>
          </p:cNvPr>
          <p:cNvSpPr txBox="1"/>
          <p:nvPr/>
        </p:nvSpPr>
        <p:spPr>
          <a:xfrm>
            <a:off x="5104234" y="6269250"/>
            <a:ext cx="121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时序仿真</a:t>
            </a: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852C5120-4BF9-413D-BF5C-740C594F0291}"/>
              </a:ext>
            </a:extLst>
          </p:cNvPr>
          <p:cNvSpPr txBox="1"/>
          <p:nvPr/>
        </p:nvSpPr>
        <p:spPr>
          <a:xfrm>
            <a:off x="5077493" y="3731915"/>
            <a:ext cx="1213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激励信号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8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 animBg="1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42059207-8D95-4FB4-86E6-C7EA840F939A}"/>
              </a:ext>
            </a:extLst>
          </p:cNvPr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19</a:t>
            </a:fld>
            <a:endParaRPr lang="zh-CN" altLang="en-US" dirty="0"/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9944C222-19F3-47DE-8DB7-8D34D6CCC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100" y="404664"/>
            <a:ext cx="6904307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设计一个半减器，并利用仿真对设计进行验证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6">
            <a:extLst>
              <a:ext uri="{FF2B5EF4-FFF2-40B4-BE49-F238E27FC236}">
                <a16:creationId xmlns:a16="http://schemas.microsoft.com/office/drawing/2014/main" id="{CE9117F1-A951-4A94-AE1D-D6CB6B7A6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100" y="836712"/>
            <a:ext cx="7624387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根据下面原理图，写出相应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描述，并利用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RTL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图观察器对设计进行验证。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6">
            <a:extLst>
              <a:ext uri="{FF2B5EF4-FFF2-40B4-BE49-F238E27FC236}">
                <a16:creationId xmlns:a16="http://schemas.microsoft.com/office/drawing/2014/main" id="{875AAD75-7E44-418A-9DDC-060B455C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058143"/>
            <a:ext cx="7560840" cy="155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设计一个异步复位同步计数使能的四位加法计数器。时钟信号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，上升沿有效，复位信号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RST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，低电平有效，计数使能信号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，高电平有效，计数从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。利用仿真对设计进行验证。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E4933C-ACAF-4C15-BC3B-7FF51F58CA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88" t="15089" r="1075" b="11834"/>
          <a:stretch/>
        </p:blipFill>
        <p:spPr>
          <a:xfrm>
            <a:off x="1187624" y="1628800"/>
            <a:ext cx="7776863" cy="33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888683-2D0C-4D01-99C1-B78B447E8EE1}"/>
              </a:ext>
            </a:extLst>
          </p:cNvPr>
          <p:cNvSpPr txBox="1"/>
          <p:nvPr/>
        </p:nvSpPr>
        <p:spPr>
          <a:xfrm>
            <a:off x="1485695" y="2001735"/>
            <a:ext cx="2880000" cy="86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新建工程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（选择器件、选择工具）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D0A2CF-2752-4235-8003-8041E07C9089}"/>
              </a:ext>
            </a:extLst>
          </p:cNvPr>
          <p:cNvSpPr txBox="1"/>
          <p:nvPr/>
        </p:nvSpPr>
        <p:spPr>
          <a:xfrm>
            <a:off x="1485695" y="3442078"/>
            <a:ext cx="2880000" cy="54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设计输入（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76B6AB-F7AB-4B46-BF91-746B8B3A9D2B}"/>
              </a:ext>
            </a:extLst>
          </p:cNvPr>
          <p:cNvSpPr txBox="1"/>
          <p:nvPr/>
        </p:nvSpPr>
        <p:spPr>
          <a:xfrm>
            <a:off x="1485695" y="4558421"/>
            <a:ext cx="2880000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编译综合（查看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A017DD0-BD13-4376-ACEE-5844EBFF4D9E}"/>
              </a:ext>
            </a:extLst>
          </p:cNvPr>
          <p:cNvSpPr txBox="1"/>
          <p:nvPr/>
        </p:nvSpPr>
        <p:spPr>
          <a:xfrm>
            <a:off x="5652120" y="2315488"/>
            <a:ext cx="2592288" cy="540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仿真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5009C7-1B4E-464D-A306-762633C4EF5E}"/>
              </a:ext>
            </a:extLst>
          </p:cNvPr>
          <p:cNvSpPr txBox="1"/>
          <p:nvPr/>
        </p:nvSpPr>
        <p:spPr>
          <a:xfrm>
            <a:off x="5652120" y="3442078"/>
            <a:ext cx="2592288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配置管脚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17E7C43-47E7-44D3-8C5E-07AA46DCD587}"/>
              </a:ext>
            </a:extLst>
          </p:cNvPr>
          <p:cNvSpPr txBox="1"/>
          <p:nvPr/>
        </p:nvSpPr>
        <p:spPr>
          <a:xfrm>
            <a:off x="5652120" y="4558421"/>
            <a:ext cx="2592288" cy="540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下载、硬件测试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559307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Quartus II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的设计流程（自顶向下）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41C9CB1-0470-46CF-984A-74A797168864}"/>
              </a:ext>
            </a:extLst>
          </p:cNvPr>
          <p:cNvCxnSpPr/>
          <p:nvPr/>
        </p:nvCxnSpPr>
        <p:spPr>
          <a:xfrm>
            <a:off x="2925695" y="2865735"/>
            <a:ext cx="0" cy="57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23E787F-9CEC-4230-87D3-8E3BEDB4AAAC}"/>
              </a:ext>
            </a:extLst>
          </p:cNvPr>
          <p:cNvCxnSpPr/>
          <p:nvPr/>
        </p:nvCxnSpPr>
        <p:spPr>
          <a:xfrm>
            <a:off x="2908165" y="3982078"/>
            <a:ext cx="0" cy="57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0A91F3F-1642-4944-9D07-071ACEFB8F50}"/>
              </a:ext>
            </a:extLst>
          </p:cNvPr>
          <p:cNvCxnSpPr>
            <a:cxnSpLocks/>
          </p:cNvCxnSpPr>
          <p:nvPr/>
        </p:nvCxnSpPr>
        <p:spPr>
          <a:xfrm>
            <a:off x="6948264" y="1844824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18424E7-A622-4F38-9D01-AFB10989A9A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925695" y="5098421"/>
            <a:ext cx="0" cy="5628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F08F8F2-1A7E-41E3-9B21-7A98F44037F8}"/>
              </a:ext>
            </a:extLst>
          </p:cNvPr>
          <p:cNvCxnSpPr>
            <a:cxnSpLocks/>
          </p:cNvCxnSpPr>
          <p:nvPr/>
        </p:nvCxnSpPr>
        <p:spPr>
          <a:xfrm>
            <a:off x="2925695" y="5661248"/>
            <a:ext cx="20986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604F349-42B0-4915-905F-9EA8A99A8070}"/>
              </a:ext>
            </a:extLst>
          </p:cNvPr>
          <p:cNvCxnSpPr>
            <a:cxnSpLocks/>
          </p:cNvCxnSpPr>
          <p:nvPr/>
        </p:nvCxnSpPr>
        <p:spPr>
          <a:xfrm>
            <a:off x="5024303" y="1844824"/>
            <a:ext cx="0" cy="3816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CF1ED57-85E0-48CB-9329-B7FC245D623D}"/>
              </a:ext>
            </a:extLst>
          </p:cNvPr>
          <p:cNvCxnSpPr>
            <a:cxnSpLocks/>
          </p:cNvCxnSpPr>
          <p:nvPr/>
        </p:nvCxnSpPr>
        <p:spPr>
          <a:xfrm>
            <a:off x="5024303" y="1844824"/>
            <a:ext cx="19239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9B27051-6194-456E-8D0D-2FDE8807BE37}"/>
              </a:ext>
            </a:extLst>
          </p:cNvPr>
          <p:cNvCxnSpPr/>
          <p:nvPr/>
        </p:nvCxnSpPr>
        <p:spPr>
          <a:xfrm>
            <a:off x="6948263" y="2855488"/>
            <a:ext cx="0" cy="57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080057C-3F4D-4271-85DF-688A2D6FFB4B}"/>
              </a:ext>
            </a:extLst>
          </p:cNvPr>
          <p:cNvCxnSpPr/>
          <p:nvPr/>
        </p:nvCxnSpPr>
        <p:spPr>
          <a:xfrm>
            <a:off x="6948263" y="3982077"/>
            <a:ext cx="0" cy="57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8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3EB00C-D585-0C44-9C28-4A4EFF887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DD748610-DCC5-E0FC-8116-A636169A1C2E}"/>
              </a:ext>
            </a:extLst>
          </p:cNvPr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DA984A56-B68B-7E5B-F26C-EE4718B10DC9}"/>
              </a:ext>
            </a:extLst>
          </p:cNvPr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20</a:t>
            </a:fld>
            <a:endParaRPr lang="zh-CN" altLang="en-US" dirty="0"/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B4089624-8076-5CE7-4214-669585A3C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188640"/>
            <a:ext cx="7776864" cy="3219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实验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用状态机实现自助售货机，并验证状态转换图。该机器出售两种饮料，饮料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价格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元，饮料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价格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1.5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元，该机器只接收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元和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元硬币，先投币后选饮料，不找零。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异步复位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RST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，低电平有效；时钟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CLK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；传感器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I1I2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检测硬币，未投币则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I1I2=00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，投入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0.5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元则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I1I2=01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，投入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元则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I1I2=10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，投入其他面额则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I1I2=11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（此时投币无效）；按键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KEYA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KEYB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，按下时发出低电平，分别选择饮料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；输出控制信号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Y2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，高电平有效，分别控制售货机送出饮料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5496C58-B2EC-0467-17C6-72BC0D55B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021638"/>
              </p:ext>
            </p:extLst>
          </p:nvPr>
        </p:nvGraphicFramePr>
        <p:xfrm>
          <a:off x="930488" y="3717032"/>
          <a:ext cx="4585510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605962" imgH="3732522" progId="Visio.Drawing.11">
                  <p:embed/>
                </p:oleObj>
              </mc:Choice>
              <mc:Fallback>
                <p:oleObj name="Visio" r:id="rId3" imgW="8605962" imgH="3732522" progId="Visio.Drawing.11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E682A69-8F10-4A58-D645-AF4A5ECDC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488" y="3717032"/>
                        <a:ext cx="4585510" cy="2016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D56341A-EEE0-0D86-92F3-FA77DD18439E}"/>
              </a:ext>
            </a:extLst>
          </p:cNvPr>
          <p:cNvSpPr txBox="1"/>
          <p:nvPr/>
        </p:nvSpPr>
        <p:spPr>
          <a:xfrm>
            <a:off x="5664680" y="3620538"/>
            <a:ext cx="3148912" cy="3039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初始机器处于待机状态；客户投币一定金额后，按下按键选择饮料，若累计投币金额等于或大于所选饮料价格，则状态机向售货机发出控制信号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Y1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Y2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，使售货机送出相应饮料。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8289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40446-3A43-6C7B-5D32-877B00FC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F701937A-0D89-B12B-B8A6-FC8631353984}"/>
              </a:ext>
            </a:extLst>
          </p:cNvPr>
          <p:cNvSpPr/>
          <p:nvPr/>
        </p:nvSpPr>
        <p:spPr>
          <a:xfrm>
            <a:off x="7567613" y="6278563"/>
            <a:ext cx="1576387" cy="55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1A76E3C-0BE5-193C-4F65-F06D01350B4F}"/>
              </a:ext>
            </a:extLst>
          </p:cNvPr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21</a:t>
            </a:fld>
            <a:endParaRPr lang="zh-CN" altLang="en-US" dirty="0"/>
          </a:p>
        </p:txBody>
      </p:sp>
      <p:sp>
        <p:nvSpPr>
          <p:cNvPr id="19" name="矩形 6">
            <a:extLst>
              <a:ext uri="{FF2B5EF4-FFF2-40B4-BE49-F238E27FC236}">
                <a16:creationId xmlns:a16="http://schemas.microsoft.com/office/drawing/2014/main" id="{4ECCC88A-390B-6985-82C2-BCDB92AC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764704"/>
            <a:ext cx="7120332" cy="502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Clr>
                <a:schemeClr val="tx1"/>
              </a:buClr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作业要求：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此次作业提交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电子版给学委，截止时间为下周三之前，学委汇总后发我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QQ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，作业内容包括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题目（包括图片）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源程序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按照题目要求给出仿真图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/RTL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图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状态转换图（截图并插入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文档中）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endParaRPr lang="zh-CN" altLang="en-US" sz="2200" b="1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格式要求：中文字体为宋体，英文字体为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Times New Roman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，大小为小四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文件名保存为：学号姓名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上机作业。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0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3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新建工程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958B66-B856-4345-8443-CBAD4A324F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30" b="40673"/>
          <a:stretch/>
        </p:blipFill>
        <p:spPr>
          <a:xfrm>
            <a:off x="1221225" y="1556792"/>
            <a:ext cx="7604945" cy="4959684"/>
          </a:xfrm>
          <a:prstGeom prst="rect">
            <a:avLst/>
          </a:prstGeom>
        </p:spPr>
      </p:pic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File→New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Project Wizard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BE5ABEC-4933-499D-B73F-0337F14DD815}"/>
              </a:ext>
            </a:extLst>
          </p:cNvPr>
          <p:cNvSpPr/>
          <p:nvPr/>
        </p:nvSpPr>
        <p:spPr>
          <a:xfrm>
            <a:off x="1221225" y="1772816"/>
            <a:ext cx="254431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7B029EE-B02A-40A5-B458-53958D3DAFA8}"/>
              </a:ext>
            </a:extLst>
          </p:cNvPr>
          <p:cNvSpPr/>
          <p:nvPr/>
        </p:nvSpPr>
        <p:spPr>
          <a:xfrm>
            <a:off x="1221426" y="2610000"/>
            <a:ext cx="2342461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3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4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新建工程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）在弹出的对话框中点击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，进入到路径、工程名和顶层设计实体名的设置页面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344F9BD-6B0E-4612-8979-BFB669E343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707"/>
          <a:stretch/>
        </p:blipFill>
        <p:spPr>
          <a:xfrm>
            <a:off x="1259632" y="1988840"/>
            <a:ext cx="7639050" cy="374440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6D9E191-1C72-4E26-9A0C-997B8B5F1F69}"/>
              </a:ext>
            </a:extLst>
          </p:cNvPr>
          <p:cNvSpPr/>
          <p:nvPr/>
        </p:nvSpPr>
        <p:spPr>
          <a:xfrm>
            <a:off x="1478757" y="3068454"/>
            <a:ext cx="213187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62C0D0E1-971D-43C8-9AB9-E4D42B27ECDE}"/>
              </a:ext>
            </a:extLst>
          </p:cNvPr>
          <p:cNvSpPr txBox="1"/>
          <p:nvPr/>
        </p:nvSpPr>
        <p:spPr>
          <a:xfrm>
            <a:off x="1622773" y="5156686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不要选择安装目录或桌面，路径中不能用中文</a:t>
            </a:r>
          </a:p>
        </p:txBody>
      </p:sp>
    </p:spTree>
    <p:extLst>
      <p:ext uri="{BB962C8B-B14F-4D97-AF65-F5344CB8AC3E}">
        <p14:creationId xmlns:p14="http://schemas.microsoft.com/office/powerpoint/2010/main" val="123249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A015EC2-874C-4EA7-B186-5F52238386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565"/>
          <a:stretch/>
        </p:blipFill>
        <p:spPr>
          <a:xfrm>
            <a:off x="1174750" y="2060848"/>
            <a:ext cx="7639050" cy="3753222"/>
          </a:xfrm>
          <a:prstGeom prst="rect">
            <a:avLst/>
          </a:prstGeom>
        </p:spPr>
      </p:pic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5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新建工程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，进入设计文件的选择页面，这里可以先不选，直接点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68523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6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新建工程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）目标器件的选择页面，这里选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Cyclone IV 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系列的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EP4CE10F17C8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型号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F6F6E8-919A-43E8-884F-A8789D0751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99"/>
          <a:stretch/>
        </p:blipFill>
        <p:spPr>
          <a:xfrm>
            <a:off x="1259632" y="1920893"/>
            <a:ext cx="7639050" cy="467645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DBCDC7E-8D2D-4C1C-8E39-B9E52269E926}"/>
              </a:ext>
            </a:extLst>
          </p:cNvPr>
          <p:cNvSpPr/>
          <p:nvPr/>
        </p:nvSpPr>
        <p:spPr>
          <a:xfrm>
            <a:off x="1553866" y="3532628"/>
            <a:ext cx="338437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E82237-9D63-4A61-9FE8-C474F43A5396}"/>
              </a:ext>
            </a:extLst>
          </p:cNvPr>
          <p:cNvSpPr/>
          <p:nvPr/>
        </p:nvSpPr>
        <p:spPr>
          <a:xfrm>
            <a:off x="1481858" y="6020986"/>
            <a:ext cx="6984776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111D0E-2197-4A8B-8AE0-2DB9E18B0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58" y="2091077"/>
            <a:ext cx="7717730" cy="3570172"/>
          </a:xfrm>
          <a:prstGeom prst="rect">
            <a:avLst/>
          </a:prstGeom>
        </p:spPr>
      </p:pic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7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新建工程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81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，进入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EDA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工具的选择页面，除了仿真，其余全部选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None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，用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Quartus II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自带的工具</a:t>
            </a:r>
            <a:endParaRPr lang="en-US" altLang="zh-CN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FA4065-EF8F-43D8-BDD7-A7BE91FD6A5A}"/>
              </a:ext>
            </a:extLst>
          </p:cNvPr>
          <p:cNvSpPr/>
          <p:nvPr/>
        </p:nvSpPr>
        <p:spPr>
          <a:xfrm>
            <a:off x="1440000" y="3645024"/>
            <a:ext cx="37800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7255E9E-6B17-4556-AD28-28D38762CE36}"/>
              </a:ext>
            </a:extLst>
          </p:cNvPr>
          <p:cNvSpPr txBox="1"/>
          <p:nvPr/>
        </p:nvSpPr>
        <p:spPr>
          <a:xfrm>
            <a:off x="1619672" y="562117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仿真选择</a:t>
            </a:r>
            <a:r>
              <a:rPr lang="en-US" altLang="zh-CN" sz="2000" b="1" dirty="0" err="1">
                <a:solidFill>
                  <a:srgbClr val="FF0000"/>
                </a:solidFill>
              </a:rPr>
              <a:t>ModelSim</a:t>
            </a:r>
            <a:r>
              <a:rPr lang="en-US" altLang="zh-CN" sz="2000" b="1" dirty="0">
                <a:solidFill>
                  <a:srgbClr val="FF0000"/>
                </a:solidFill>
              </a:rPr>
              <a:t>-Altera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Format</a:t>
            </a:r>
            <a:r>
              <a:rPr lang="zh-CN" altLang="en-US" sz="2000" b="1" dirty="0">
                <a:solidFill>
                  <a:srgbClr val="FF0000"/>
                </a:solidFill>
              </a:rPr>
              <a:t>选</a:t>
            </a:r>
            <a:r>
              <a:rPr lang="en-US" altLang="zh-CN" sz="2000" b="1" dirty="0">
                <a:solidFill>
                  <a:srgbClr val="FF0000"/>
                </a:solidFill>
              </a:rPr>
              <a:t>Verilog HDL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530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8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新建工程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，检查无误后，点击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Finish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F43C98-5330-4094-B59B-D051219098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97"/>
          <a:stretch/>
        </p:blipFill>
        <p:spPr>
          <a:xfrm>
            <a:off x="1259632" y="1460053"/>
            <a:ext cx="7639050" cy="49932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A2AD1C-D709-456B-B0C1-F34CFE5BFC53}"/>
              </a:ext>
            </a:extLst>
          </p:cNvPr>
          <p:cNvSpPr txBox="1"/>
          <p:nvPr/>
        </p:nvSpPr>
        <p:spPr>
          <a:xfrm>
            <a:off x="7554980" y="3761745"/>
            <a:ext cx="1213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列出了此项工程的相关设置情况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2B3AF9D5-60BE-474F-A4B4-DB8236E0CF8E}"/>
              </a:ext>
            </a:extLst>
          </p:cNvPr>
          <p:cNvSpPr/>
          <p:nvPr/>
        </p:nvSpPr>
        <p:spPr>
          <a:xfrm>
            <a:off x="7196180" y="2624084"/>
            <a:ext cx="228838" cy="3460885"/>
          </a:xfrm>
          <a:prstGeom prst="righ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1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 txBox="1">
            <a:spLocks/>
          </p:cNvSpPr>
          <p:nvPr/>
        </p:nvSpPr>
        <p:spPr>
          <a:xfrm>
            <a:off x="323528" y="6309320"/>
            <a:ext cx="576064" cy="41215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342900" indent="-342900" algn="l" defTabSz="914400" rtl="0" eaLnBrk="1" latinLnBrk="0" hangingPunct="1">
              <a:buFont typeface="+mj-lt"/>
              <a:buAutoNum type="arabicPeriod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  <a:defRPr/>
            </a:pPr>
            <a:fld id="{9B0A696E-C4F9-4CE5-AA93-3D637A4758E2}" type="slidenum">
              <a:rPr lang="zh-CN" altLang="en-US" smtClean="0"/>
              <a:pPr marL="0" indent="0">
                <a:buFont typeface="+mj-lt"/>
                <a:buNone/>
                <a:defRPr/>
              </a:pPr>
              <a:t>9</a:t>
            </a:fld>
            <a:endParaRPr lang="zh-CN" alt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15CC5797-841A-47CB-8C17-8C9CD58EFF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74750" y="341524"/>
            <a:ext cx="6997650" cy="56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908050" indent="-436563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304925" indent="-395288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93863" indent="-38735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93913" indent="-398463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511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083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655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922713" indent="-398463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en-US" sz="3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设计输入</a:t>
            </a:r>
          </a:p>
        </p:txBody>
      </p:sp>
      <p:sp>
        <p:nvSpPr>
          <p:cNvPr id="25" name="矩形 6">
            <a:extLst>
              <a:ext uri="{FF2B5EF4-FFF2-40B4-BE49-F238E27FC236}">
                <a16:creationId xmlns:a16="http://schemas.microsoft.com/office/drawing/2014/main" id="{3FCDA2C9-D80B-4E0B-A667-56FED04F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980728"/>
            <a:ext cx="7717730" cy="43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None/>
            </a:pP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b="1" dirty="0" err="1">
                <a:latin typeface="Times New Roman" pitchFamily="18" charset="0"/>
                <a:cs typeface="Times New Roman" pitchFamily="18" charset="0"/>
              </a:rPr>
              <a:t>File→New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，选择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Design files</a:t>
            </a:r>
            <a:r>
              <a:rPr lang="zh-CN" altLang="en-US" sz="2200" b="1" dirty="0">
                <a:latin typeface="Times New Roman" pitchFamily="18" charset="0"/>
                <a:cs typeface="Times New Roman" pitchFamily="18" charset="0"/>
              </a:rPr>
              <a:t>下的</a:t>
            </a:r>
            <a:r>
              <a:rPr lang="en-US" altLang="zh-CN" sz="2200" b="1" dirty="0">
                <a:latin typeface="Times New Roman" pitchFamily="18" charset="0"/>
                <a:cs typeface="Times New Roman" pitchFamily="18" charset="0"/>
              </a:rPr>
              <a:t>Verilog HDL File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A97328-CFD0-4D5A-BF5F-3F06BADA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12" y="1700808"/>
            <a:ext cx="3057525" cy="45243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BE4E7134-8AB8-4527-B93A-D2D743374619}"/>
              </a:ext>
            </a:extLst>
          </p:cNvPr>
          <p:cNvSpPr/>
          <p:nvPr/>
        </p:nvSpPr>
        <p:spPr>
          <a:xfrm>
            <a:off x="2987824" y="3717032"/>
            <a:ext cx="2232248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6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 animBg="1"/>
    </p:bldLst>
  </p:timing>
</p:sld>
</file>

<file path=ppt/theme/theme1.xml><?xml version="1.0" encoding="utf-8"?>
<a:theme xmlns:a="http://schemas.openxmlformats.org/drawingml/2006/main" name="1_河海大学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23460</TotalTime>
  <Words>929</Words>
  <Application>Microsoft Office PowerPoint</Application>
  <PresentationFormat>全屏显示(4:3)</PresentationFormat>
  <Paragraphs>82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黑体</vt:lpstr>
      <vt:lpstr>Arial</vt:lpstr>
      <vt:lpstr>Calibri</vt:lpstr>
      <vt:lpstr>Times New Roman</vt:lpstr>
      <vt:lpstr>Wingdings</vt:lpstr>
      <vt:lpstr>1_河海大学模板</vt:lpstr>
      <vt:lpstr>Visio</vt:lpstr>
      <vt:lpstr>EDA上机实验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</dc:title>
  <dc:creator>owner</dc:creator>
  <cp:lastModifiedBy>helen liu</cp:lastModifiedBy>
  <cp:revision>541</cp:revision>
  <dcterms:created xsi:type="dcterms:W3CDTF">2013-05-09T03:11:05Z</dcterms:created>
  <dcterms:modified xsi:type="dcterms:W3CDTF">2024-12-18T22:20:10Z</dcterms:modified>
</cp:coreProperties>
</file>