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44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642065" y="0"/>
            <a:ext cx="12466631" cy="698326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1F9EF9D8-7DC5-042F-732C-5AFC2446BFDE}"/>
              </a:ext>
            </a:extLst>
          </p:cNvPr>
          <p:cNvSpPr/>
          <p:nvPr/>
        </p:nvSpPr>
        <p:spPr>
          <a:xfrm>
            <a:off x="1470259" y="1574932"/>
            <a:ext cx="6030228" cy="1655307"/>
          </a:xfrm>
          <a:prstGeom prst="roundRect">
            <a:avLst/>
          </a:prstGeom>
          <a:gradFill>
            <a:gsLst>
              <a:gs pos="1000">
                <a:schemeClr val="accent5">
                  <a:tint val="50000"/>
                  <a:satMod val="300000"/>
                  <a:alpha val="32000"/>
                </a:schemeClr>
              </a:gs>
              <a:gs pos="35000">
                <a:schemeClr val="accent5">
                  <a:tint val="37000"/>
                  <a:satMod val="300000"/>
                  <a:alpha val="15000"/>
                </a:schemeClr>
              </a:gs>
              <a:gs pos="100000">
                <a:schemeClr val="accent5">
                  <a:tint val="15000"/>
                  <a:satMod val="350000"/>
                  <a:alpha val="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173" y="1667574"/>
            <a:ext cx="7772400" cy="1470025"/>
          </a:xfrm>
        </p:spPr>
        <p:txBody>
          <a:bodyPr>
            <a:norm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rPr sz="7200"/>
              <a:t>深度学习基础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4973" y="3720402"/>
            <a:ext cx="6400800" cy="1752600"/>
          </a:xfrm>
        </p:spPr>
        <p:txBody>
          <a:bodyPr/>
          <a:lstStyle/>
          <a:p>
            <a:pPr>
              <a:defRPr sz="2800"/>
            </a:pPr>
            <a:r>
              <a:rPr>
                <a:solidFill>
                  <a:schemeClr val="accent6">
                    <a:lumMod val="60000"/>
                    <a:lumOff val="40000"/>
                  </a:schemeClr>
                </a:solidFill>
                <a:latin typeface="微软雅黑"/>
              </a:rPr>
              <a:t>人工智能学院核心课程</a:t>
            </a:r>
          </a:p>
          <a:p>
            <a:r>
              <a:rPr>
                <a:solidFill>
                  <a:schemeClr val="accent6">
                    <a:lumMod val="60000"/>
                    <a:lumOff val="40000"/>
                  </a:schemeClr>
                </a:solidFill>
                <a:latin typeface="微软雅黑"/>
              </a:rPr>
              <a:t>2024年春季学期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2285" y="5383401"/>
            <a:ext cx="8054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rPr>
                <a:highlight>
                  <a:srgbClr val="000000"/>
                </a:highlight>
                <a:latin typeface="微软雅黑"/>
              </a:rPr>
              <a:t>本课程将深入讲解深度学习的基本原理、核心算法及典型应用，涵盖神经网络、卷积神经网络、生成对抗网络等内容，帮助学生掌握深度学习的前沿技术。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微软雅黑"/>
              </a:rPr>
              <a:t>课程内容概览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  <a:p>
            <a:pPr lvl="1">
              <a:defRPr sz="2000"/>
            </a:pPr>
            <a:r>
              <a:rPr>
                <a:latin typeface="微软雅黑"/>
              </a:rPr>
              <a:t>1. 神经网络基本原理</a:t>
            </a:r>
          </a:p>
          <a:p>
            <a:pPr lvl="2">
              <a:defRPr sz="1600">
                <a:solidFill>
                  <a:srgbClr val="969696"/>
                </a:solidFill>
              </a:defRPr>
            </a:pPr>
            <a:r>
              <a:rPr>
                <a:latin typeface="微软雅黑"/>
              </a:rPr>
              <a:t>神经元模型/激活函数/前向传播</a:t>
            </a:r>
          </a:p>
          <a:p>
            <a:pPr lvl="1">
              <a:defRPr sz="2000"/>
            </a:pPr>
            <a:r>
              <a:rPr>
                <a:latin typeface="微软雅黑"/>
              </a:rPr>
              <a:t>2. 卷积神经网络</a:t>
            </a:r>
          </a:p>
          <a:p>
            <a:pPr lvl="2">
              <a:defRPr sz="1600">
                <a:solidFill>
                  <a:srgbClr val="969696"/>
                </a:solidFill>
              </a:defRPr>
            </a:pPr>
            <a:r>
              <a:rPr>
                <a:latin typeface="微软雅黑"/>
              </a:rPr>
              <a:t>局部感受野/池化操作/经典架构</a:t>
            </a:r>
          </a:p>
          <a:p>
            <a:pPr lvl="1">
              <a:defRPr sz="2000"/>
            </a:pPr>
            <a:r>
              <a:rPr>
                <a:latin typeface="微软雅黑"/>
              </a:rPr>
              <a:t>3. 生成对抗网络</a:t>
            </a:r>
          </a:p>
          <a:p>
            <a:pPr lvl="2">
              <a:defRPr sz="1600">
                <a:solidFill>
                  <a:srgbClr val="969696"/>
                </a:solidFill>
              </a:defRPr>
            </a:pPr>
            <a:r>
              <a:rPr>
                <a:latin typeface="微软雅黑"/>
              </a:rPr>
              <a:t>博弈论框架/生成器判别器</a:t>
            </a:r>
          </a:p>
          <a:p>
            <a:pPr lvl="1">
              <a:defRPr sz="2000"/>
            </a:pPr>
            <a:r>
              <a:rPr>
                <a:latin typeface="微软雅黑"/>
              </a:rPr>
              <a:t>4. 注意力机制</a:t>
            </a:r>
          </a:p>
          <a:p>
            <a:pPr lvl="2">
              <a:defRPr sz="1600">
                <a:solidFill>
                  <a:srgbClr val="969696"/>
                </a:solidFill>
              </a:defRPr>
            </a:pPr>
            <a:r>
              <a:rPr>
                <a:latin typeface="微软雅黑"/>
              </a:rPr>
              <a:t>Self-Attention/Transformer架构</a:t>
            </a:r>
          </a:p>
          <a:p>
            <a:pPr lvl="1">
              <a:defRPr sz="2000"/>
            </a:pPr>
            <a:r>
              <a:rPr>
                <a:latin typeface="微软雅黑"/>
              </a:rPr>
              <a:t>5. 强化学习基础</a:t>
            </a:r>
          </a:p>
          <a:p>
            <a:pPr lvl="2">
              <a:defRPr sz="1600">
                <a:solidFill>
                  <a:srgbClr val="969696"/>
                </a:solidFill>
              </a:defRPr>
            </a:pPr>
            <a:r>
              <a:rPr>
                <a:latin typeface="微软雅黑"/>
              </a:rPr>
              <a:t>马尔可夫决策过程/Q-Learning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943600"/>
            <a:ext cx="1371600" cy="457200"/>
          </a:xfrm>
          <a:prstGeom prst="rect">
            <a:avLst/>
          </a:prstGeom>
          <a:solidFill>
            <a:srgbClr val="6496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103120" y="5943600"/>
            <a:ext cx="1371600" cy="457200"/>
          </a:xfrm>
          <a:prstGeom prst="rect">
            <a:avLst/>
          </a:prstGeom>
          <a:solidFill>
            <a:srgbClr val="8296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749039" y="5943600"/>
            <a:ext cx="1371600" cy="457200"/>
          </a:xfrm>
          <a:prstGeom prst="rect">
            <a:avLst/>
          </a:prstGeom>
          <a:solidFill>
            <a:srgbClr val="A096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5394960" y="5943600"/>
            <a:ext cx="1371600" cy="457200"/>
          </a:xfrm>
          <a:prstGeom prst="rect">
            <a:avLst/>
          </a:prstGeom>
          <a:solidFill>
            <a:srgbClr val="BE96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7040880" y="5943600"/>
            <a:ext cx="1371600" cy="457200"/>
          </a:xfrm>
          <a:prstGeom prst="rect">
            <a:avLst/>
          </a:prstGeom>
          <a:solidFill>
            <a:srgbClr val="DC96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rPr>
                <a:latin typeface="微软雅黑"/>
              </a:rPr>
              <a:t>神经网络的基本概念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 b="1"/>
            </a:pPr>
            <a:r>
              <a:t>神经网络的三大要素：</a:t>
            </a:r>
          </a:p>
          <a:p>
            <a:pPr>
              <a:spcAft>
                <a:spcPts val="1200"/>
              </a:spcAft>
              <a:defRPr sz="1800"/>
            </a:pPr>
            <a:r>
              <a:t>▪ 加权求和</a:t>
            </a:r>
            <a:br/>
            <a:r>
              <a:t>   z = ∑w_i x_i + b</a:t>
            </a:r>
            <a:br/>
            <a:r>
              <a:t>   - w_i: 权重</a:t>
            </a:r>
            <a:br/>
            <a:r>
              <a:t>   - x_i: 输入</a:t>
            </a:r>
            <a:br/>
            <a:r>
              <a:t>   - b: 偏置</a:t>
            </a:r>
          </a:p>
          <a:p>
            <a:pPr>
              <a:spcAft>
                <a:spcPts val="1200"/>
              </a:spcAft>
              <a:defRPr sz="1800"/>
            </a:pPr>
            <a:r>
              <a:t>▪ 非线性激活</a:t>
            </a:r>
            <a:br/>
            <a:r>
              <a:t>   σ(z) = max(0,z) (ReLU)</a:t>
            </a:r>
            <a:br/>
            <a:r>
              <a:t>   - 引入非线性</a:t>
            </a:r>
            <a:br/>
            <a:r>
              <a:t>   - 解决梯度消失问题</a:t>
            </a:r>
          </a:p>
          <a:p>
            <a:pPr>
              <a:spcAft>
                <a:spcPts val="1200"/>
              </a:spcAft>
              <a:defRPr sz="1800"/>
            </a:pPr>
            <a:r>
              <a:t>▪ 损失函数</a:t>
            </a:r>
            <a:br/>
            <a:r>
              <a:t>   L = ½(y - ŷ)^2 (均方误差)</a:t>
            </a:r>
            <a:br/>
            <a:r>
              <a:t>   - y: 真实值</a:t>
            </a:r>
            <a:br/>
            <a:r>
              <a:t>   - ŷ: 预测值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6320" y="1585448"/>
            <a:ext cx="3187724" cy="3562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微软雅黑"/>
              </a:rPr>
              <a:t>卷积运算可视化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卷积运算的核心思想：</a:t>
            </a:r>
          </a:p>
          <a:p>
            <a:pPr>
              <a:spcAft>
                <a:spcPts val="800"/>
              </a:spcAft>
              <a:defRPr sz="1600"/>
            </a:pPr>
            <a:r>
              <a:t>▪ 卷积核（Kernel）：一个小的权重矩阵，用于提取局部特征。</a:t>
            </a:r>
          </a:p>
          <a:p>
            <a:pPr>
              <a:spcAft>
                <a:spcPts val="800"/>
              </a:spcAft>
              <a:defRPr sz="1600"/>
            </a:pPr>
            <a:r>
              <a:t>▪ 步长（Stride）：卷积核在输入上滑动的步幅，影响输出特征图的大小。</a:t>
            </a:r>
          </a:p>
          <a:p>
            <a:pPr>
              <a:spcAft>
                <a:spcPts val="800"/>
              </a:spcAft>
              <a:defRPr sz="1600"/>
            </a:pPr>
            <a:r>
              <a:t>▪ 填充（Padding）：在输入边缘添加额外的像素，控制输出特征图的尺寸。</a:t>
            </a:r>
          </a:p>
          <a:p>
            <a:pPr>
              <a:spcAft>
                <a:spcPts val="800"/>
              </a:spcAft>
              <a:defRPr sz="1600"/>
            </a:pPr>
            <a:r>
              <a:t>▪ 特征图（Feature Map）：卷积运算的输出，反映了输入中某种特征的分布。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24203" y="3508853"/>
            <a:ext cx="3269294" cy="32692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rPr>
                <a:latin typeface="微软雅黑"/>
              </a:rPr>
              <a:t>典型应用场景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498" y="1981498"/>
            <a:ext cx="1523404" cy="15234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389120"/>
            <a:ext cx="2286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ctr">
              <a:defRPr sz="1400"/>
            </a:pPr>
            <a:r>
              <a:rPr>
                <a:latin typeface="微软雅黑"/>
              </a:rPr>
              <a:t>医疗影像分析</a:t>
            </a:r>
            <a:br/>
            <a:r>
              <a:rPr>
                <a:latin typeface="微软雅黑"/>
              </a:rPr>
              <a:t>CT图像分割</a:t>
            </a:r>
            <a:br/>
            <a:r>
              <a:rPr>
                <a:latin typeface="微软雅黑"/>
              </a:rPr>
              <a:t>- 肿瘤检测</a:t>
            </a:r>
            <a:br/>
            <a:r>
              <a:rPr>
                <a:latin typeface="微软雅黑"/>
              </a:rPr>
              <a:t>- 器官定位</a:t>
            </a:r>
            <a:br>
              <a:rPr/>
            </a:br>
            <a:r>
              <a:rPr>
                <a:latin typeface="微软雅黑"/>
              </a:rPr>
              <a:t>深度学习在医疗影像中的应用显著提高了诊断的准确性和效率。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81698" y="1981498"/>
            <a:ext cx="1523404" cy="1523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1" y="4389120"/>
            <a:ext cx="2286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ctr">
              <a:defRPr sz="1400"/>
            </a:pPr>
            <a:r>
              <a:rPr>
                <a:latin typeface="微软雅黑"/>
              </a:rPr>
              <a:t>自动驾驶</a:t>
            </a:r>
            <a:br/>
            <a:r>
              <a:rPr>
                <a:latin typeface="微软雅黑"/>
              </a:rPr>
              <a:t>实时目标检测</a:t>
            </a:r>
            <a:br/>
            <a:r>
              <a:rPr>
                <a:latin typeface="微软雅黑"/>
              </a:rPr>
              <a:t>- 行人识别</a:t>
            </a:r>
            <a:br/>
            <a:r>
              <a:rPr>
                <a:latin typeface="微软雅黑"/>
              </a:rPr>
              <a:t>- 车道线检测</a:t>
            </a:r>
            <a:br>
              <a:rPr/>
            </a:br>
            <a:r>
              <a:rPr>
                <a:latin typeface="微软雅黑"/>
              </a:rPr>
              <a:t>自动驾驶技术依赖于深度学习模型对复杂环境</a:t>
            </a:r>
            <a:endParaRPr lang="en-US">
              <a:latin typeface="微软雅黑"/>
            </a:endParaRPr>
          </a:p>
          <a:p>
            <a:pPr algn="ctr">
              <a:defRPr sz="1400"/>
            </a:pPr>
            <a:r>
              <a:rPr>
                <a:latin typeface="微软雅黑"/>
              </a:rPr>
              <a:t>的实时感知和决策。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24898" y="1981498"/>
            <a:ext cx="1523404" cy="15234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43601" y="4389120"/>
            <a:ext cx="22860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ctr">
              <a:defRPr sz="1400"/>
            </a:pPr>
            <a:r>
              <a:rPr>
                <a:latin typeface="微软雅黑"/>
              </a:rPr>
              <a:t>艺术创作</a:t>
            </a:r>
            <a:br/>
            <a:r>
              <a:rPr>
                <a:latin typeface="微软雅黑"/>
              </a:rPr>
              <a:t>风格迁移示例</a:t>
            </a:r>
            <a:br/>
            <a:r>
              <a:rPr>
                <a:latin typeface="微软雅黑"/>
              </a:rPr>
              <a:t>- 图像风格化</a:t>
            </a:r>
            <a:br/>
            <a:r>
              <a:rPr>
                <a:latin typeface="微软雅黑"/>
              </a:rPr>
              <a:t>- 视频风格化</a:t>
            </a:r>
            <a:br>
              <a:rPr/>
            </a:br>
            <a:r>
              <a:rPr>
                <a:latin typeface="微软雅黑"/>
              </a:rPr>
              <a:t>生成对抗网络（GAN）为艺术创作提供了全新的可能性。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64924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rPr>
                <a:latin typeface="微软雅黑"/>
              </a:rPr>
              <a:t>知识点详解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1. 神经网络的基本结构：</a:t>
            </a:r>
          </a:p>
          <a:p>
            <a:pPr>
              <a:spcAft>
                <a:spcPts val="800"/>
              </a:spcAft>
              <a:defRPr sz="1600"/>
            </a:pPr>
            <a:r>
              <a:t>▪ 神经网络由输入层、隐藏层和输出层组成。</a:t>
            </a:r>
          </a:p>
          <a:p>
            <a:pPr>
              <a:spcAft>
                <a:spcPts val="800"/>
              </a:spcAft>
              <a:defRPr sz="1600"/>
            </a:pPr>
            <a:r>
              <a:t>▪ 每一层包含多个神经元，神经元之间通过权重连接。</a:t>
            </a:r>
          </a:p>
          <a:p>
            <a:pPr>
              <a:spcAft>
                <a:spcPts val="800"/>
              </a:spcAft>
              <a:defRPr sz="1600"/>
            </a:pPr>
            <a:r>
              <a:t>▪ 输入层接收原始数据，隐藏层提取特征，输出层生成最终结果。</a:t>
            </a:r>
          </a:p>
          <a:p>
            <a:pPr>
              <a:defRPr sz="2000" b="1"/>
            </a:pPr>
            <a:r>
              <a:t>2. 激活函数的作用：</a:t>
            </a:r>
          </a:p>
          <a:p>
            <a:pPr>
              <a:spcAft>
                <a:spcPts val="800"/>
              </a:spcAft>
              <a:defRPr sz="1600"/>
            </a:pPr>
            <a:r>
              <a:t>▪ 激活函数引入非线性，使神经网络能够学习复杂的模式。</a:t>
            </a:r>
          </a:p>
          <a:p>
            <a:pPr>
              <a:spcAft>
                <a:spcPts val="800"/>
              </a:spcAft>
              <a:defRPr sz="1600"/>
            </a:pPr>
            <a:r>
              <a:t>▪ 常用的激活函数包括ReLU、Sigmoid和Tanh。</a:t>
            </a:r>
          </a:p>
          <a:p>
            <a:pPr>
              <a:spcAft>
                <a:spcPts val="800"/>
              </a:spcAft>
              <a:defRPr sz="1600"/>
            </a:pPr>
            <a:r>
              <a:t>▪ ReLU（Rectified Linear Unit）是目前最常用的激活函数，因其简单且有效。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278</Words>
  <Application>Microsoft Office PowerPoint</Application>
  <PresentationFormat>全屏显示(4:3)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Calibri</vt:lpstr>
      <vt:lpstr>Office Theme</vt:lpstr>
      <vt:lpstr>深度学习基础</vt:lpstr>
      <vt:lpstr>课程内容概览</vt:lpstr>
      <vt:lpstr>PowerPoint 演示文稿</vt:lpstr>
      <vt:lpstr>卷积运算可视化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huawei</dc:creator>
  <cp:keywords/>
  <dc:description>generated using python-pptx</dc:description>
  <cp:lastModifiedBy>厚冰 张</cp:lastModifiedBy>
  <cp:revision>5</cp:revision>
  <dcterms:created xsi:type="dcterms:W3CDTF">2013-01-27T09:14:16Z</dcterms:created>
  <dcterms:modified xsi:type="dcterms:W3CDTF">2025-02-11T12:31:16Z</dcterms:modified>
  <cp:category/>
</cp:coreProperties>
</file>