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6.svg" ContentType="image/svg+xml"/>
  <Override PartName="/ppt/media/image18.svg" ContentType="image/svg+xml"/>
  <Override PartName="/ppt/media/image2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11"/>
  </p:notesMasterIdLst>
  <p:handoutMasterIdLst>
    <p:handoutMasterId r:id="rId15"/>
  </p:handoutMasterIdLst>
  <p:sldIdLst>
    <p:sldId id="289" r:id="rId3"/>
    <p:sldId id="286" r:id="rId4"/>
    <p:sldId id="292" r:id="rId5"/>
    <p:sldId id="291" r:id="rId6"/>
    <p:sldId id="270" r:id="rId7"/>
    <p:sldId id="273" r:id="rId8"/>
    <p:sldId id="290" r:id="rId9"/>
    <p:sldId id="268" r:id="rId10"/>
    <p:sldId id="271" r:id="rId12"/>
    <p:sldId id="287" r:id="rId13"/>
    <p:sldId id="288" r:id="rId14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F8FC"/>
    <a:srgbClr val="FC8BC0"/>
    <a:srgbClr val="C88BFC"/>
    <a:srgbClr val="D6D9F5"/>
    <a:srgbClr val="ABF49D"/>
    <a:srgbClr val="950290"/>
    <a:srgbClr val="FC8BF8"/>
    <a:srgbClr val="FC02EE"/>
    <a:srgbClr val="FFFFFF"/>
    <a:srgbClr val="009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302" y="-4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4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explosion val="0"/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explosion val="0"/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explosion val="0"/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explosion val="0"/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Sales &amp; Gross Profit</a:t>
            </a:r>
            <a:endParaRPr lang="en-US" b="1" dirty="0">
              <a:solidFill>
                <a:schemeClr val="accent2"/>
              </a:solidFill>
            </a:endParaRPr>
          </a:p>
        </c:rich>
      </c:tx>
      <c:layout>
        <c:manualLayout>
          <c:xMode val="edge"/>
          <c:yMode val="edge"/>
          <c:x val="0.00992052778192467"/>
          <c:y val="0.0092836257309941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36</c:v>
                </c:pt>
                <c:pt idx="1">
                  <c:v>48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-12"/>
        <c:axId val="490625744"/>
        <c:axId val="490625104"/>
      </c:bar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5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062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explosion val="0"/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15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 panose="020B060402020202020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6" name="Content Placeholder 2"/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7" name="Content Placeholder 2"/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/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/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/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/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/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5639-4903-4551-B8BE-D7A0047E7CFC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607820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8133588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448308" y="4942523"/>
            <a:ext cx="2700338" cy="73818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4745831" y="5589716"/>
            <a:ext cx="2700338" cy="59821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8025066" y="4942523"/>
            <a:ext cx="2700338" cy="73818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/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  <p:sp>
        <p:nvSpPr>
          <p:cNvPr id="9" name="object 2"/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/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/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jpeg"/><Relationship Id="rId1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20.svg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/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</a:rPr>
              <a:t>GENERAL SERVICES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PITCH DECK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Gray">
          <a:xfrm>
            <a:off x="4044000" y="4221162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bg1"/>
                </a:solidFill>
                <a:cs typeface="Arial" panose="020B0604020202020204"/>
              </a:rPr>
              <a:t>Investor Opportunity</a:t>
            </a:r>
            <a:endParaRPr lang="en-US" sz="2500" b="1" i="1" spc="65" dirty="0">
              <a:solidFill>
                <a:schemeClr val="bg1"/>
              </a:solidFill>
              <a:cs typeface="Arial" panose="020B0604020202020204"/>
            </a:endParaRPr>
          </a:p>
        </p:txBody>
      </p:sp>
      <p:sp>
        <p:nvSpPr>
          <p:cNvPr id="6" name="object 7" descr="Beige rectangle"/>
          <p:cNvSpPr/>
          <p:nvPr/>
        </p:nvSpPr>
        <p:spPr bwMode="white">
          <a:xfrm>
            <a:off x="4044000" y="3196251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/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/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REQUIRED FUNDING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</a:fld>
            <a:endParaRPr lang="en-US" dirty="0"/>
          </a:p>
        </p:txBody>
      </p:sp>
      <p:sp>
        <p:nvSpPr>
          <p:cNvPr id="6" name="Oval 5" descr="White circle"/>
          <p:cNvSpPr/>
          <p:nvPr/>
        </p:nvSpPr>
        <p:spPr>
          <a:xfrm>
            <a:off x="384874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bject 5" descr="Beige rectangle"/>
          <p:cNvSpPr/>
          <p:nvPr/>
        </p:nvSpPr>
        <p:spPr bwMode="white">
          <a:xfrm>
            <a:off x="944410" y="1345847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0" name="Content Placeholder 24" descr="Chart"/>
          <p:cNvGraphicFramePr/>
          <p:nvPr/>
        </p:nvGraphicFramePr>
        <p:xfrm>
          <a:off x="252015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object 7"/>
          <p:cNvSpPr txBox="1"/>
          <p:nvPr/>
        </p:nvSpPr>
        <p:spPr>
          <a:xfrm>
            <a:off x="9187353" y="2469616"/>
            <a:ext cx="1501140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1"/>
                </a:solidFill>
                <a:cs typeface="Arial" panose="020B0604020202020204"/>
              </a:rPr>
              <a:t>DEBT INVESTOR</a:t>
            </a:r>
            <a:endParaRPr lang="en-US" sz="1400" i="1" spc="15" dirty="0">
              <a:solidFill>
                <a:schemeClr val="bg1"/>
              </a:solidFill>
              <a:cs typeface="Arial" panose="020B0604020202020204"/>
            </a:endParaRP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  <a:endParaRPr 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1503507" y="4946920"/>
            <a:ext cx="1610330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1"/>
                </a:solidFill>
                <a:cs typeface="Arial" panose="020B0604020202020204"/>
              </a:rPr>
              <a:t>BANK</a:t>
            </a:r>
            <a:endParaRPr lang="en-US" sz="1400" i="1" spc="15" dirty="0">
              <a:solidFill>
                <a:schemeClr val="bg1"/>
              </a:solidFill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  <a:endParaRPr 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8977095" y="4946920"/>
            <a:ext cx="1711398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1"/>
                </a:solidFill>
                <a:cs typeface="Arial" panose="020B0604020202020204"/>
              </a:rPr>
              <a:t>OWNER EQUITY</a:t>
            </a:r>
            <a:endParaRPr lang="en-US" sz="1400" i="1" spc="15" dirty="0">
              <a:solidFill>
                <a:schemeClr val="bg1"/>
              </a:solidFill>
              <a:cs typeface="Arial" panose="020B0604020202020204"/>
            </a:endParaRP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  <a:endParaRPr 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503507" y="2469616"/>
            <a:ext cx="1793571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1"/>
                </a:solidFill>
                <a:cs typeface="Arial" panose="020B0604020202020204"/>
              </a:rPr>
              <a:t>DEBT</a:t>
            </a:r>
            <a:r>
              <a:rPr lang="en-US" sz="1400" i="1" spc="-15" dirty="0">
                <a:solidFill>
                  <a:schemeClr val="bg1"/>
                </a:solidFill>
                <a:cs typeface="Arial" panose="020B0604020202020204"/>
              </a:rPr>
              <a:t> </a:t>
            </a:r>
            <a:r>
              <a:rPr lang="en-US" sz="1400" i="1" spc="20" dirty="0">
                <a:solidFill>
                  <a:schemeClr val="bg1"/>
                </a:solidFill>
                <a:cs typeface="Arial" panose="020B0604020202020204"/>
              </a:rPr>
              <a:t>INVESTMENT</a:t>
            </a:r>
            <a:endParaRPr lang="en-US" sz="1400" i="1" spc="20" dirty="0">
              <a:solidFill>
                <a:schemeClr val="bg1"/>
              </a:solidFill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$XXXXX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15" name="Straight Connector 14" descr="White line"/>
          <p:cNvCxnSpPr/>
          <p:nvPr/>
        </p:nvCxnSpPr>
        <p:spPr>
          <a:xfrm>
            <a:off x="3255441" y="2944678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/>
          <p:cNvCxnSpPr/>
          <p:nvPr/>
        </p:nvCxnSpPr>
        <p:spPr>
          <a:xfrm>
            <a:off x="3255441" y="5406326"/>
            <a:ext cx="14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/>
          <p:cNvCxnSpPr/>
          <p:nvPr/>
        </p:nvCxnSpPr>
        <p:spPr>
          <a:xfrm>
            <a:off x="7961864" y="2944678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White line"/>
          <p:cNvCxnSpPr/>
          <p:nvPr/>
        </p:nvCxnSpPr>
        <p:spPr>
          <a:xfrm>
            <a:off x="7680960" y="5406326"/>
            <a:ext cx="1252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/>
          <p:cNvSpPr txBox="1"/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rgbClr val="FFFFFF"/>
                </a:solidFill>
                <a:cs typeface="Arial" panose="020B0604020202020204"/>
              </a:rPr>
              <a:t>Mirjam</a:t>
            </a:r>
            <a:r>
              <a:rPr lang="en-US" sz="2500" b="1" i="1" spc="140" dirty="0">
                <a:solidFill>
                  <a:srgbClr val="FFFFFF"/>
                </a:solidFill>
                <a:cs typeface="Arial" panose="020B0604020202020204"/>
              </a:rPr>
              <a:t> </a:t>
            </a:r>
            <a:r>
              <a:rPr lang="en-US" sz="2500" b="1" i="1" spc="70" dirty="0">
                <a:solidFill>
                  <a:srgbClr val="FFFFFF"/>
                </a:solidFill>
                <a:cs typeface="Arial" panose="020B0604020202020204"/>
              </a:rPr>
              <a:t>Nilsson</a:t>
            </a:r>
            <a:endParaRPr lang="en-US" sz="2500" b="1" i="1" dirty="0">
              <a:solidFill>
                <a:srgbClr val="FFFFFF"/>
              </a:solidFill>
              <a:cs typeface="Arial" panose="020B0604020202020204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rgbClr val="FFFFFF"/>
                </a:solidFill>
                <a:cs typeface="Arial" panose="020B0604020202020204"/>
              </a:rPr>
              <a:t>nilsson@example.com</a:t>
            </a:r>
            <a:endParaRPr lang="en-US" sz="2500" b="1" i="1" spc="70" dirty="0">
              <a:solidFill>
                <a:srgbClr val="FFFFFF"/>
              </a:solidFill>
              <a:cs typeface="Arial" panose="020B0604020202020204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rgbClr val="FFFFFF"/>
                </a:solidFill>
                <a:cs typeface="Arial" panose="020B0604020202020204"/>
              </a:rPr>
              <a:t>678-555-0100</a:t>
            </a:r>
            <a:endParaRPr lang="en-US" sz="2500" b="1" i="1" dirty="0">
              <a:solidFill>
                <a:srgbClr val="FFFFFF"/>
              </a:solidFill>
              <a:cs typeface="Arial" panose="020B0604020202020204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/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aphic 12" descr="Phone ico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0"/>
            <a:ext cx="6991350" cy="6858000"/>
          </a:xfrm>
          <a:prstGeom prst="rect">
            <a:avLst/>
          </a:prstGeom>
        </p:spPr>
      </p:pic>
      <p:sp>
        <p:nvSpPr>
          <p:cNvPr id="5" name="object 3" descr="Beige rectangle"/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/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198107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IDEA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</a:fld>
            <a:endParaRPr lang="en-US" dirty="0"/>
          </a:p>
        </p:txBody>
      </p:sp>
      <p:sp>
        <p:nvSpPr>
          <p:cNvPr id="7" name="object 9" descr="Beige rectangle"/>
          <p:cNvSpPr/>
          <p:nvPr/>
        </p:nvSpPr>
        <p:spPr bwMode="white">
          <a:xfrm>
            <a:off x="6313932" y="3076042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/>
          <p:cNvSpPr txBox="1"/>
          <p:nvPr/>
        </p:nvSpPr>
        <p:spPr bwMode="white"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Lorem ipsum dolor sit amet, consectetur adipiscing elit. Etiam aliquet eu mi quis lacinia.  Ut fermentum a magna ut eleifend. Integer convallis suscipit ante eu varius. Morbi a purus dolor. Suspendisse sit amet ipsum finibus justo viverra blandit. </a:t>
            </a:r>
            <a:endParaRPr lang="en-US" sz="1800" i="1" spc="-25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/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/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</a:fld>
            <a:endParaRPr lang="en-US" dirty="0"/>
          </a:p>
        </p:txBody>
      </p:sp>
      <p:graphicFrame>
        <p:nvGraphicFramePr>
          <p:cNvPr id="13" name="Content Placeholder 12" descr="Table"/>
          <p:cNvGraphicFramePr>
            <a:graphicFrameLocks noGrp="1"/>
          </p:cNvGraphicFramePr>
          <p:nvPr>
            <p:ph sz="half" idx="4294967295"/>
          </p:nvPr>
        </p:nvGraphicFramePr>
        <p:xfrm>
          <a:off x="859454" y="2544763"/>
          <a:ext cx="10473092" cy="15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/>
                <a:gridCol w="2094618"/>
                <a:gridCol w="2094620"/>
                <a:gridCol w="2094618"/>
                <a:gridCol w="20946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20,807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$183B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12%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$50,000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1"/>
                          </a:solidFill>
                          <a:latin typeface="+mj-lt"/>
                        </a:rPr>
                        <a:t>5%</a:t>
                      </a:r>
                      <a:endParaRPr lang="en-US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/>
                        </a:rPr>
                        <a:t>Lorem </a:t>
                      </a:r>
                      <a:endParaRPr kumimoji="0" lang="da-DK" sz="1800" b="0" i="1" u="none" strike="noStrike" kern="1200" cap="none" spc="-25" normalizeH="0" baseline="0" noProof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/>
                        </a:rPr>
                        <a:t>ipsum dolor </a:t>
                      </a:r>
                      <a:endParaRPr kumimoji="0" lang="da-DK" sz="1800" b="0" i="1" u="none" strike="noStrike" kern="1200" cap="none" spc="-25" normalizeH="0" baseline="0" noProof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/>
                        </a:rPr>
                        <a:t>sit amet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/>
                        </a:rPr>
                        <a:t>Lorem </a:t>
                      </a:r>
                      <a:endParaRPr kumimoji="0" lang="da-DK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/>
                        </a:rPr>
                        <a:t>ipsum dolor </a:t>
                      </a:r>
                      <a:endParaRPr kumimoji="0" lang="da-DK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/>
                        </a:rPr>
                        <a:t>sit amet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 panose="020B0604020202020204"/>
                        </a:rPr>
                        <a:t>Lorem </a:t>
                      </a:r>
                      <a:endParaRPr lang="da-DK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 panose="020B0604020202020204"/>
                        </a:rPr>
                        <a:t>ipsum dolor </a:t>
                      </a:r>
                      <a:endParaRPr lang="da-DK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 panose="020B0604020202020204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 panose="020B0604020202020204"/>
                        </a:rPr>
                        <a:t>Lorem </a:t>
                      </a:r>
                      <a:endParaRPr lang="da-DK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 panose="020B0604020202020204"/>
                        </a:rPr>
                        <a:t>ipsum dolor </a:t>
                      </a:r>
                      <a:endParaRPr lang="da-DK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 panose="020B0604020202020204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 panose="020B0604020202020204"/>
                        </a:rPr>
                        <a:t>Lorem </a:t>
                      </a:r>
                      <a:endParaRPr lang="da-DK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 panose="020B0604020202020204"/>
                        </a:rPr>
                        <a:t>ipsum dolor </a:t>
                      </a:r>
                      <a:endParaRPr lang="da-DK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 panose="020B060402020202020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 panose="020B0604020202020204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 panose="020B0604020202020204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object 5" descr="Beige rectangle"/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2" name="Straight Connector 11" descr="Line"/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583907" y="4487445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MARKET: Lorem ipsum dolor sit amet</a:t>
            </a:r>
            <a:endParaRPr lang="en-US" dirty="0"/>
          </a:p>
        </p:txBody>
      </p:sp>
      <p:graphicFrame>
        <p:nvGraphicFramePr>
          <p:cNvPr id="27" name="Content Placeholder 26" descr="Chart"/>
          <p:cNvGraphicFramePr>
            <a:graphicFrameLocks noGrp="1"/>
          </p:cNvGraphicFramePr>
          <p:nvPr>
            <p:ph sz="half" idx="13"/>
          </p:nvPr>
        </p:nvGraphicFramePr>
        <p:xfrm>
          <a:off x="1009142" y="1724978"/>
          <a:ext cx="1971675" cy="17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Content Placeholder 5" descr="Table"/>
          <p:cNvGraphicFramePr>
            <a:graphicFrameLocks noGrp="1"/>
          </p:cNvGraphicFramePr>
          <p:nvPr>
            <p:ph sz="half" idx="1"/>
          </p:nvPr>
        </p:nvGraphicFramePr>
        <p:xfrm>
          <a:off x="947738" y="4189906"/>
          <a:ext cx="7746553" cy="230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687"/>
                <a:gridCol w="1436517"/>
                <a:gridCol w="1418783"/>
                <a:gridCol w="1418783"/>
                <a:gridCol w="1418783"/>
              </a:tblGrid>
              <a:tr h="302029">
                <a:tc>
                  <a:txBody>
                    <a:bodyPr/>
                    <a:lstStyle/>
                    <a:p>
                      <a:pPr marL="2159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CUSTOMERS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GROWTH</a:t>
                      </a:r>
                      <a:endParaRPr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YR1</a:t>
                      </a:r>
                      <a:endParaRPr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YR2</a:t>
                      </a:r>
                      <a:endParaRPr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YR3</a:t>
                      </a:r>
                      <a:endParaRPr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Customer 1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7%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$141,000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$150,870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$161,431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Customer 2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5%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$63,000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$66,150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$69,457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Customer 3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10%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$51,000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$56,100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$61,710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2434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Customer 4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7%*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$21,000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$22,470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$24,043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713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Customer 5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6.4%**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$24,000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$25,536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$27,170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985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25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/>
                        </a:rPr>
                        <a:t>TOTAL</a:t>
                      </a:r>
                      <a:endParaRPr sz="1200">
                        <a:solidFill>
                          <a:schemeClr val="tx1"/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/>
                        </a:rPr>
                        <a:t>2.8%</a:t>
                      </a:r>
                      <a:endParaRPr sz="1200">
                        <a:solidFill>
                          <a:schemeClr val="tx1"/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/>
                        </a:rPr>
                        <a:t>$300,000</a:t>
                      </a:r>
                      <a:endParaRPr sz="1200">
                        <a:solidFill>
                          <a:schemeClr val="tx1"/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/>
                        </a:rPr>
                        <a:t>$321,126</a:t>
                      </a:r>
                      <a:endParaRPr sz="1200">
                        <a:solidFill>
                          <a:schemeClr val="tx1"/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15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/>
                        </a:rPr>
                        <a:t>$343,811</a:t>
                      </a:r>
                      <a:endParaRPr sz="1200" dirty="0">
                        <a:solidFill>
                          <a:schemeClr val="tx1"/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11" descr="Chart"/>
          <p:cNvGraphicFramePr/>
          <p:nvPr/>
        </p:nvGraphicFramePr>
        <p:xfrm>
          <a:off x="2957453" y="1724978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1" descr="Chart"/>
          <p:cNvGraphicFramePr/>
          <p:nvPr/>
        </p:nvGraphicFramePr>
        <p:xfrm>
          <a:off x="5000505" y="1731491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11" descr="Chart"/>
          <p:cNvGraphicFramePr/>
          <p:nvPr/>
        </p:nvGraphicFramePr>
        <p:xfrm>
          <a:off x="7043557" y="1706873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11" descr="Chart"/>
          <p:cNvGraphicFramePr/>
          <p:nvPr/>
        </p:nvGraphicFramePr>
        <p:xfrm>
          <a:off x="9086607" y="1690688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object 21"/>
          <p:cNvSpPr txBox="1"/>
          <p:nvPr/>
        </p:nvSpPr>
        <p:spPr bwMode="white">
          <a:xfrm>
            <a:off x="3314623" y="3450135"/>
            <a:ext cx="1508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Customer 2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17" name="object 22"/>
          <p:cNvSpPr txBox="1"/>
          <p:nvPr/>
        </p:nvSpPr>
        <p:spPr bwMode="white">
          <a:xfrm>
            <a:off x="5587782" y="3450135"/>
            <a:ext cx="10534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Customer 3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18" name="object 23"/>
          <p:cNvSpPr txBox="1"/>
          <p:nvPr/>
        </p:nvSpPr>
        <p:spPr bwMode="white">
          <a:xfrm>
            <a:off x="7485241" y="3450135"/>
            <a:ext cx="1349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Customer 4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19" name="object 24"/>
          <p:cNvSpPr txBox="1"/>
          <p:nvPr/>
        </p:nvSpPr>
        <p:spPr bwMode="white">
          <a:xfrm>
            <a:off x="9653275" y="3443110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Customer 5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 bwMode="white">
          <a:xfrm>
            <a:off x="1352467" y="2360515"/>
            <a:ext cx="13595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solidFill>
                  <a:schemeClr val="bg1"/>
                </a:solidFill>
                <a:latin typeface="+mj-lt"/>
                <a:cs typeface="Arial" panose="020B0604020202020204"/>
              </a:rPr>
              <a:t>47%</a:t>
            </a:r>
            <a:endParaRPr lang="en-US" sz="3000" dirty="0">
              <a:solidFill>
                <a:schemeClr val="bg1"/>
              </a:solidFill>
              <a:latin typeface="+mj-lt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 bwMode="white">
          <a:xfrm>
            <a:off x="3314623" y="2361419"/>
            <a:ext cx="15081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chemeClr val="bg1"/>
                </a:solidFill>
                <a:latin typeface="+mj-lt"/>
                <a:cs typeface="Arial" panose="020B0604020202020204"/>
              </a:rPr>
              <a:t>21%</a:t>
            </a:r>
            <a:endParaRPr lang="en-US" sz="3000" dirty="0">
              <a:solidFill>
                <a:schemeClr val="bg1"/>
              </a:solidFill>
              <a:latin typeface="+mj-lt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 bwMode="white">
          <a:xfrm>
            <a:off x="5587782" y="2361419"/>
            <a:ext cx="105346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solidFill>
                  <a:schemeClr val="bg1"/>
                </a:solidFill>
                <a:latin typeface="+mj-lt"/>
                <a:cs typeface="Arial" panose="020B0604020202020204"/>
              </a:rPr>
              <a:t>17%</a:t>
            </a:r>
            <a:endParaRPr lang="en-US" sz="3000" dirty="0">
              <a:solidFill>
                <a:schemeClr val="bg1"/>
              </a:solidFill>
              <a:latin typeface="+mj-lt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 bwMode="white">
          <a:xfrm>
            <a:off x="7485241" y="2361419"/>
            <a:ext cx="13493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chemeClr val="bg1"/>
                </a:solidFill>
                <a:latin typeface="+mj-lt"/>
                <a:cs typeface="Arial" panose="020B0604020202020204"/>
              </a:rPr>
              <a:t>37%</a:t>
            </a:r>
            <a:endParaRPr lang="en-US" sz="3000" dirty="0">
              <a:solidFill>
                <a:schemeClr val="bg1"/>
              </a:solidFill>
              <a:latin typeface="+mj-lt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 bwMode="white">
          <a:xfrm>
            <a:off x="9653275" y="2354394"/>
            <a:ext cx="10928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chemeClr val="bg1"/>
                </a:solidFill>
                <a:latin typeface="+mj-lt"/>
                <a:cs typeface="Arial" panose="020B0604020202020204"/>
              </a:rPr>
              <a:t>45%</a:t>
            </a:r>
            <a:endParaRPr lang="en-US" sz="3000" dirty="0">
              <a:solidFill>
                <a:schemeClr val="bg1"/>
              </a:solidFill>
              <a:latin typeface="+mj-lt"/>
              <a:cs typeface="Arial" panose="020B0604020202020204"/>
            </a:endParaRPr>
          </a:p>
        </p:txBody>
      </p:sp>
      <p:sp>
        <p:nvSpPr>
          <p:cNvPr id="28" name="object 20"/>
          <p:cNvSpPr txBox="1"/>
          <p:nvPr/>
        </p:nvSpPr>
        <p:spPr bwMode="white">
          <a:xfrm>
            <a:off x="1352467" y="3449231"/>
            <a:ext cx="1359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Customer 1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29" name="object 27" descr="Beige rectangle"/>
          <p:cNvSpPr/>
          <p:nvPr/>
        </p:nvSpPr>
        <p:spPr>
          <a:xfrm>
            <a:off x="947015" y="1341198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75725" y="4189906"/>
            <a:ext cx="2268537" cy="1255219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marL="237490">
              <a:lnSpc>
                <a:spcPct val="100000"/>
              </a:lnSpc>
              <a:spcBef>
                <a:spcPts val="1055"/>
              </a:spcBef>
            </a:pPr>
            <a:r>
              <a:rPr lang="en-US" sz="1200" b="1" i="1" spc="-15" dirty="0">
                <a:solidFill>
                  <a:srgbClr val="000000"/>
                </a:solidFill>
                <a:cs typeface="Arial" panose="020B0604020202020204"/>
              </a:rPr>
              <a:t>Suspendisse sit amet ipsum finibus justo viverra blandit. Ut congue quis tortor eget sodales. </a:t>
            </a:r>
            <a:endParaRPr lang="en-US" sz="1200" b="1" i="1" spc="-15" dirty="0">
              <a:solidFill>
                <a:srgbClr val="000000"/>
              </a:solidFill>
              <a:cs typeface="Arial" panose="020B060402020202020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75724" y="6122074"/>
            <a:ext cx="2268537" cy="3708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139700" marR="301625" indent="-127635">
              <a:lnSpc>
                <a:spcPct val="100000"/>
              </a:lnSpc>
              <a:spcBef>
                <a:spcPts val="490"/>
              </a:spcBef>
            </a:pPr>
            <a:r>
              <a:rPr lang="en-US" sz="1200" i="1" spc="-5" dirty="0">
                <a:solidFill>
                  <a:schemeClr val="tx2">
                    <a:alpha val="70000"/>
                  </a:schemeClr>
                </a:solidFill>
                <a:cs typeface="Arial" panose="020B0604020202020204"/>
              </a:rPr>
              <a:t>** Lorem ipsum dolor sit amet</a:t>
            </a:r>
            <a:endParaRPr lang="en-US" sz="1200" dirty="0">
              <a:solidFill>
                <a:schemeClr val="tx2">
                  <a:alpha val="70000"/>
                </a:schemeClr>
              </a:solidFill>
              <a:cs typeface="Arial" panose="020B060402020202020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75723" y="5769216"/>
            <a:ext cx="2268537" cy="3708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lang="en-US" sz="1200" i="1" spc="-5" dirty="0">
                <a:solidFill>
                  <a:schemeClr val="tx2">
                    <a:alpha val="70000"/>
                  </a:schemeClr>
                </a:solidFill>
                <a:cs typeface="Arial" panose="020B0604020202020204"/>
              </a:rPr>
              <a:t>* Lorem ipsum dolor sit amet</a:t>
            </a:r>
            <a:endParaRPr lang="en-US" sz="1200" dirty="0">
              <a:solidFill>
                <a:schemeClr val="tx2">
                  <a:alpha val="70000"/>
                </a:schemeClr>
              </a:solidFill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/>
          <p:cNvPicPr>
            <a:picLocks noGrp="1" noChangeAspect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/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/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5"/>
          </p:nvPr>
        </p:nvSpPr>
        <p:spPr bwMode="white">
          <a:xfrm>
            <a:off x="8479503" y="1690689"/>
            <a:ext cx="3082734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Custom solutions</a:t>
            </a: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 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4"/>
          </p:nvPr>
        </p:nvSpPr>
        <p:spPr bwMode="white">
          <a:xfrm>
            <a:off x="4704820" y="1702826"/>
            <a:ext cx="3148965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Availability</a:t>
            </a: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 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SERVICES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3148965" cy="2146629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Personalized service</a:t>
            </a: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 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  <a:p>
            <a:pPr marR="5080">
              <a:lnSpc>
                <a:spcPct val="120000"/>
              </a:lnSpc>
              <a:spcBef>
                <a:spcPts val="6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6"/>
          </p:nvPr>
        </p:nvSpPr>
        <p:spPr bwMode="white">
          <a:xfrm>
            <a:off x="8479502" y="3849456"/>
            <a:ext cx="3172399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Economies of scale</a:t>
            </a: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7"/>
          </p:nvPr>
        </p:nvSpPr>
        <p:spPr bwMode="white">
          <a:xfrm>
            <a:off x="4704820" y="3849456"/>
            <a:ext cx="3690011" cy="1922438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Preferred loyalty programs</a:t>
            </a: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 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Connections</a:t>
            </a:r>
            <a:endParaRPr lang="en-US" sz="1900" b="1" dirty="0">
              <a:solidFill>
                <a:schemeClr val="bg1"/>
              </a:solidFill>
            </a:endParaRPr>
          </a:p>
          <a:p>
            <a:pPr marR="5080">
              <a:lnSpc>
                <a:spcPct val="100000"/>
              </a:lnSpc>
              <a:spcBef>
                <a:spcPts val="600"/>
              </a:spcBef>
            </a:pPr>
            <a:r>
              <a:rPr lang="en-US" sz="14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Suspendisse sit amet ipsum finibus justo viverra blandit. Ut congue quis tortor eget sodales. Ut fermentum a magna ut eleifend. Integer convallis suscipit ante eu varius. Morbi a purus dolor. Suspendisse sit amet ipsum finibus justo viverra blandit. </a:t>
            </a:r>
            <a:endParaRPr lang="en-US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36" name="Picture Placeholder 35" descr="Check icon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/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39614" y="1679575"/>
            <a:ext cx="576000" cy="576000"/>
          </a:xfrm>
        </p:spPr>
      </p:pic>
      <p:pic>
        <p:nvPicPr>
          <p:cNvPr id="40" name="Picture Placeholder 39" descr="Check icon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1679575"/>
            <a:ext cx="576000" cy="576000"/>
          </a:xfrm>
        </p:spPr>
      </p:pic>
      <p:pic>
        <p:nvPicPr>
          <p:cNvPr id="34" name="Picture Placeholder 33" descr="Check icon"/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pic>
        <p:nvPicPr>
          <p:cNvPr id="42" name="Picture Placeholder 41" descr="Check icon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792078"/>
            <a:ext cx="576000" cy="576000"/>
          </a:xfrm>
        </p:spPr>
      </p:pic>
      <p:sp>
        <p:nvSpPr>
          <p:cNvPr id="24" name="object 5" descr="Beige rectangle"/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2" name="Picture Placeholder 31" descr="Check icon"/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239614" y="3792078"/>
            <a:ext cx="576000" cy="576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15389"/>
            <a:ext cx="12192000" cy="3742611"/>
          </a:xfrm>
        </p:spPr>
      </p:pic>
      <p:sp>
        <p:nvSpPr>
          <p:cNvPr id="12" name="object 3" descr="Blue rectangle"/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/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/>
          <a:lstStyle/>
          <a:p>
            <a:r>
              <a:rPr lang="en-US" dirty="0"/>
              <a:t>REVENUE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 bwMode="white">
          <a:xfrm>
            <a:off x="2153349" y="1985963"/>
            <a:ext cx="3789362" cy="823912"/>
          </a:xfrm>
        </p:spPr>
        <p:txBody>
          <a:bodyPr/>
          <a:lstStyle/>
          <a:p>
            <a:r>
              <a:rPr lang="en-US" dirty="0"/>
              <a:t>Ut fermentum a magna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white">
          <a:xfrm>
            <a:off x="2116773" y="3434047"/>
            <a:ext cx="3789362" cy="2755616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 panose="020B0604020202020204"/>
              </a:rPr>
              <a:t>Lorem ipsum</a:t>
            </a:r>
            <a:r>
              <a:rPr lang="en-US" sz="1800" i="1" spc="-5" dirty="0">
                <a:solidFill>
                  <a:srgbClr val="FFFFFF"/>
                </a:solidFill>
                <a:cs typeface="Arial" panose="020B0604020202020204"/>
              </a:rPr>
              <a:t>:</a:t>
            </a:r>
            <a:r>
              <a:rPr lang="en-US" sz="1800" i="1" spc="-45" dirty="0">
                <a:solidFill>
                  <a:srgbClr val="FFFFFF"/>
                </a:solidFill>
                <a:cs typeface="Arial" panose="020B0604020202020204"/>
              </a:rPr>
              <a:t> </a:t>
            </a:r>
            <a:r>
              <a:rPr lang="en-US" sz="1800" b="1" i="1" spc="-5" dirty="0">
                <a:solidFill>
                  <a:srgbClr val="FFFFFF"/>
                </a:solidFill>
                <a:cs typeface="Arial" panose="020B0604020202020204"/>
              </a:rPr>
              <a:t>10%-17%</a:t>
            </a:r>
            <a:endParaRPr lang="en-US" sz="1800" i="1" dirty="0">
              <a:solidFill>
                <a:srgbClr val="FFFFFF"/>
              </a:solidFill>
              <a:cs typeface="Arial" panose="020B0604020202020204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spc="-5" dirty="0">
                <a:solidFill>
                  <a:srgbClr val="FFFFFF"/>
                </a:solidFill>
                <a:cs typeface="Arial" panose="020B0604020202020204"/>
              </a:rPr>
              <a:t>Dolor sit amet: </a:t>
            </a:r>
            <a:r>
              <a:rPr lang="en-US" sz="1800" b="1" i="1" spc="-5" dirty="0">
                <a:solidFill>
                  <a:srgbClr val="FFFFFF"/>
                </a:solidFill>
                <a:cs typeface="Arial" panose="020B0604020202020204"/>
              </a:rPr>
              <a:t>13%- 17%</a:t>
            </a:r>
            <a:endParaRPr lang="en-US" sz="1800" b="1" i="1" spc="-5" dirty="0">
              <a:solidFill>
                <a:srgbClr val="FFFFFF"/>
              </a:solidFill>
              <a:cs typeface="Arial" panose="020B0604020202020204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spc="-5" dirty="0">
                <a:solidFill>
                  <a:srgbClr val="FFFFFF"/>
                </a:solidFill>
                <a:cs typeface="Arial" panose="020B0604020202020204"/>
              </a:rPr>
              <a:t>Consectetur</a:t>
            </a:r>
            <a:r>
              <a:rPr lang="en-US" sz="1800" i="1" spc="-35" dirty="0">
                <a:solidFill>
                  <a:srgbClr val="FFFFFF"/>
                </a:solidFill>
                <a:cs typeface="Arial" panose="020B0604020202020204"/>
              </a:rPr>
              <a:t>:</a:t>
            </a:r>
            <a:r>
              <a:rPr lang="en-US" sz="1800" i="1" spc="-15" dirty="0">
                <a:solidFill>
                  <a:srgbClr val="FFFFFF"/>
                </a:solidFill>
                <a:cs typeface="Arial" panose="020B0604020202020204"/>
              </a:rPr>
              <a:t> </a:t>
            </a:r>
            <a:r>
              <a:rPr lang="en-US" sz="1800" b="1" i="1" spc="-5" dirty="0">
                <a:solidFill>
                  <a:srgbClr val="FFFFFF"/>
                </a:solidFill>
                <a:cs typeface="Arial" panose="020B0604020202020204"/>
              </a:rPr>
              <a:t>5%-10%</a:t>
            </a:r>
            <a:endParaRPr lang="en-US" sz="1800" b="1" i="1" spc="-5" dirty="0">
              <a:solidFill>
                <a:srgbClr val="FFFFFF"/>
              </a:solidFill>
              <a:cs typeface="Arial" panose="020B0604020202020204"/>
            </a:endParaRPr>
          </a:p>
          <a:p>
            <a:pPr marR="775335">
              <a:lnSpc>
                <a:spcPct val="125000"/>
              </a:lnSpc>
              <a:spcBef>
                <a:spcPts val="18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 panose="020B0604020202020204"/>
              </a:rPr>
              <a:t>Adipiscing: </a:t>
            </a:r>
            <a:r>
              <a:rPr lang="en-US" sz="1800" b="1" i="1" spc="-5" dirty="0">
                <a:solidFill>
                  <a:srgbClr val="FFFFFF"/>
                </a:solidFill>
                <a:cs typeface="Arial" panose="020B0604020202020204"/>
              </a:rPr>
              <a:t>$25 service fee</a:t>
            </a:r>
            <a:endParaRPr lang="en-US" sz="1800" b="1" i="1" spc="-5" dirty="0">
              <a:solidFill>
                <a:srgbClr val="FFFFFF"/>
              </a:solidFill>
              <a:cs typeface="Arial" panose="020B0604020202020204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spc="-25" dirty="0">
                <a:solidFill>
                  <a:srgbClr val="FFFFFF"/>
                </a:solidFill>
                <a:cs typeface="Arial" panose="020B0604020202020204"/>
              </a:rPr>
              <a:t>Etiam aliquet</a:t>
            </a:r>
            <a:r>
              <a:rPr lang="en-US" sz="1800" i="1" dirty="0">
                <a:solidFill>
                  <a:srgbClr val="FFFFFF"/>
                </a:solidFill>
                <a:cs typeface="Arial" panose="020B0604020202020204"/>
              </a:rPr>
              <a:t>:</a:t>
            </a:r>
            <a:r>
              <a:rPr lang="en-US" sz="1800" i="1" spc="-60" dirty="0">
                <a:solidFill>
                  <a:srgbClr val="FFFFFF"/>
                </a:solidFill>
                <a:cs typeface="Arial" panose="020B0604020202020204"/>
              </a:rPr>
              <a:t> </a:t>
            </a:r>
            <a:r>
              <a:rPr lang="en-US" sz="1800" b="1" i="1" spc="-5" dirty="0">
                <a:solidFill>
                  <a:srgbClr val="FFFFFF"/>
                </a:solidFill>
                <a:cs typeface="Arial" panose="020B0604020202020204"/>
              </a:rPr>
              <a:t>30%-33%</a:t>
            </a:r>
            <a:endParaRPr lang="en-US" sz="1800" b="1" i="1" spc="-5" dirty="0">
              <a:solidFill>
                <a:srgbClr val="FFFFFF"/>
              </a:solidFill>
              <a:cs typeface="Arial" panose="020B060402020202020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 bwMode="white"/>
        <p:txBody>
          <a:bodyPr/>
          <a:lstStyle/>
          <a:p>
            <a:r>
              <a:rPr lang="en-US" dirty="0"/>
              <a:t>Ut congue quis tortor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 bwMode="white"/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spc="-5" dirty="0">
                <a:solidFill>
                  <a:srgbClr val="FFFFFF"/>
                </a:solidFill>
                <a:cs typeface="Arial" panose="020B0604020202020204"/>
              </a:rPr>
              <a:t>Dolor sit amet</a:t>
            </a:r>
            <a:r>
              <a:rPr lang="en-US" sz="1800" i="1" dirty="0">
                <a:solidFill>
                  <a:srgbClr val="FFFFFF"/>
                </a:solidFill>
                <a:cs typeface="Arial" panose="020B0604020202020204"/>
              </a:rPr>
              <a:t>: </a:t>
            </a:r>
            <a:r>
              <a:rPr lang="en-US" sz="1800" b="1" i="1" spc="-5" dirty="0">
                <a:solidFill>
                  <a:srgbClr val="FFFFFF"/>
                </a:solidFill>
                <a:cs typeface="Arial" panose="020B0604020202020204"/>
              </a:rPr>
              <a:t>6 – 9 months</a:t>
            </a:r>
            <a:endParaRPr lang="en-US" sz="1800" b="1" i="1" spc="-5" dirty="0">
              <a:solidFill>
                <a:srgbClr val="FFFFFF"/>
              </a:solidFill>
              <a:cs typeface="Arial" panose="020B0604020202020204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 panose="020B0604020202020204"/>
              </a:rPr>
              <a:t>Consectetur: </a:t>
            </a:r>
            <a:r>
              <a:rPr lang="en-US" sz="1800" b="1" i="1" spc="-5" dirty="0">
                <a:solidFill>
                  <a:srgbClr val="FFFFFF"/>
                </a:solidFill>
                <a:cs typeface="Arial" panose="020B0604020202020204"/>
              </a:rPr>
              <a:t>9 – 12 months</a:t>
            </a:r>
            <a:endParaRPr lang="en-US" sz="1800" b="1" i="1" spc="-5" dirty="0">
              <a:solidFill>
                <a:srgbClr val="FFFFFF"/>
              </a:solidFill>
              <a:cs typeface="Arial" panose="020B0604020202020204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 panose="020B0604020202020204"/>
              </a:rPr>
              <a:t>Adipiscing: </a:t>
            </a:r>
            <a:r>
              <a:rPr lang="en-US" sz="1800" b="1" i="1" spc="-5" dirty="0">
                <a:solidFill>
                  <a:srgbClr val="FFFFFF"/>
                </a:solidFill>
                <a:cs typeface="Arial" panose="020B0604020202020204"/>
              </a:rPr>
              <a:t>immediate</a:t>
            </a:r>
            <a:endParaRPr lang="en-US" sz="1800" b="1" i="1" spc="-5" dirty="0">
              <a:solidFill>
                <a:srgbClr val="FFFFFF"/>
              </a:solidFill>
              <a:cs typeface="Arial" panose="020B0604020202020204"/>
            </a:endParaRPr>
          </a:p>
          <a:p>
            <a:pPr>
              <a:lnSpc>
                <a:spcPct val="125000"/>
              </a:lnSpc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 panose="020B0604020202020204"/>
              </a:rPr>
              <a:t>Etiam aliquet: </a:t>
            </a:r>
            <a:r>
              <a:rPr lang="en-US" sz="1800" b="1" i="1" spc="-5" dirty="0">
                <a:solidFill>
                  <a:srgbClr val="FFFFFF"/>
                </a:solidFill>
                <a:cs typeface="Arial" panose="020B0604020202020204"/>
              </a:rPr>
              <a:t>depends</a:t>
            </a:r>
            <a:endParaRPr lang="en-US" sz="1800" i="1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</a:fld>
            <a:endParaRPr lang="en-US" dirty="0"/>
          </a:p>
        </p:txBody>
      </p:sp>
      <p:sp>
        <p:nvSpPr>
          <p:cNvPr id="9" name="object 5" descr="Beige rectangle"/>
          <p:cNvSpPr/>
          <p:nvPr/>
        </p:nvSpPr>
        <p:spPr>
          <a:xfrm>
            <a:off x="915637" y="1346384"/>
            <a:ext cx="3672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</a:fld>
            <a:endParaRPr lang="en-US" dirty="0"/>
          </a:p>
        </p:txBody>
      </p:sp>
      <p:graphicFrame>
        <p:nvGraphicFramePr>
          <p:cNvPr id="4" name="Content Placeholder 7" descr="Table"/>
          <p:cNvGraphicFramePr/>
          <p:nvPr/>
        </p:nvGraphicFramePr>
        <p:xfrm>
          <a:off x="1770186" y="1702055"/>
          <a:ext cx="79977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895"/>
                <a:gridCol w="1572936"/>
                <a:gridCol w="1572936"/>
                <a:gridCol w="1572936"/>
              </a:tblGrid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3 YEAR SALES</a:t>
                      </a:r>
                      <a:r>
                        <a:rPr sz="1400" b="1" spc="-5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SUMMARY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YR1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YR2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YR3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3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Total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Sales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$300,000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$400,000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$500,000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Average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%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Commission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12%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12%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12%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NET</a:t>
                      </a:r>
                      <a:r>
                        <a:rPr sz="1200" b="1" spc="-1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 </a:t>
                      </a:r>
                      <a:r>
                        <a:rPr sz="1200" b="1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PROFIT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$36,000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$48,000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Arial" panose="020B0604020202020204"/>
                        </a:rPr>
                        <a:t>$60,000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Arial" panose="020B0604020202020204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10" descr="Chart"/>
          <p:cNvGraphicFramePr/>
          <p:nvPr/>
        </p:nvGraphicFramePr>
        <p:xfrm>
          <a:off x="1685778" y="3500438"/>
          <a:ext cx="8189742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object 18" descr="Beige rectangle"/>
          <p:cNvSpPr/>
          <p:nvPr/>
        </p:nvSpPr>
        <p:spPr>
          <a:xfrm>
            <a:off x="927187" y="1346810"/>
            <a:ext cx="3744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icture of people in a conference room talking."/>
          <p:cNvPicPr>
            <a:picLocks noGrp="1" noChangeAspect="1"/>
          </p:cNvPicPr>
          <p:nvPr>
            <p:ph type="pic" sz="quarter" idx="2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object 3" descr="Blue rectangle"/>
          <p:cNvSpPr/>
          <p:nvPr/>
        </p:nvSpPr>
        <p:spPr>
          <a:xfrm>
            <a:off x="42475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8BF8">
              <a:alpha val="70000"/>
            </a:srgb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/>
          <p:cNvSpPr/>
          <p:nvPr/>
        </p:nvSpPr>
        <p:spPr>
          <a:xfrm>
            <a:off x="1159376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0404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 descr="Blue rectangle"/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rgbClr val="8B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 descr="Beige circle"/>
          <p:cNvSpPr/>
          <p:nvPr/>
        </p:nvSpPr>
        <p:spPr>
          <a:xfrm>
            <a:off x="4026662" y="1544325"/>
            <a:ext cx="3968496" cy="3967200"/>
          </a:xfrm>
          <a:prstGeom prst="rect">
            <a:avLst/>
          </a:prstGeom>
          <a:solidFill>
            <a:srgbClr val="FC8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 descr="Blue circle"/>
          <p:cNvSpPr/>
          <p:nvPr/>
        </p:nvSpPr>
        <p:spPr>
          <a:xfrm>
            <a:off x="1382038" y="2004364"/>
            <a:ext cx="2843784" cy="2843784"/>
          </a:xfrm>
          <a:prstGeom prst="rect">
            <a:avLst/>
          </a:prstGeom>
          <a:solidFill>
            <a:srgbClr val="C88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descr="Blue circle"/>
          <p:cNvSpPr/>
          <p:nvPr/>
        </p:nvSpPr>
        <p:spPr>
          <a:xfrm>
            <a:off x="7965770" y="1981199"/>
            <a:ext cx="2843784" cy="2843784"/>
          </a:xfrm>
          <a:prstGeom prst="rect">
            <a:avLst/>
          </a:prstGeom>
          <a:solidFill>
            <a:srgbClr val="C88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Placeholder 52" descr="A man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2836" y="2219248"/>
            <a:ext cx="2414016" cy="2414016"/>
          </a:xfrm>
        </p:spPr>
      </p:pic>
      <p:pic>
        <p:nvPicPr>
          <p:cNvPr id="61" name="Picture Placeholder 60" descr="A man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57" name="Picture Placeholder 56" descr="A woman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2" name="Text Placeholder 4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August Bergquist</a:t>
            </a:r>
            <a:endParaRPr lang="en-US" dirty="0"/>
          </a:p>
          <a:p>
            <a:r>
              <a:rPr lang="en-US" dirty="0"/>
              <a:t>Manager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Victoria Lindqvist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Owner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Allan Matson</a:t>
            </a:r>
            <a:endParaRPr lang="en-US" dirty="0"/>
          </a:p>
          <a:p>
            <a:r>
              <a:rPr lang="en-US" dirty="0"/>
              <a:t>Key employee</a:t>
            </a:r>
            <a:endParaRPr lang="en-US" dirty="0"/>
          </a:p>
        </p:txBody>
      </p:sp>
      <p:sp>
        <p:nvSpPr>
          <p:cNvPr id="49" name="object 6" descr="Beige rectangle"/>
          <p:cNvSpPr/>
          <p:nvPr/>
        </p:nvSpPr>
        <p:spPr>
          <a:xfrm>
            <a:off x="936234" y="1332834"/>
            <a:ext cx="219456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68844" y="6110894"/>
            <a:ext cx="409212" cy="481930"/>
          </a:xfrm>
        </p:spPr>
        <p:txBody>
          <a:bodyPr/>
          <a:lstStyle/>
          <a:p>
            <a:fld id="{82EE24B5-652C-4DB5-B7C3-B5BBEC1280B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/>
          <a:lstStyle/>
          <a:p>
            <a:r>
              <a:rPr lang="en-US" dirty="0"/>
              <a:t>MAJOR</a:t>
            </a:r>
            <a:br>
              <a:rPr lang="en-US" dirty="0"/>
            </a:br>
            <a:r>
              <a:rPr lang="en-US" dirty="0"/>
              <a:t>COMPETITORS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 bwMode="ltGray">
          <a:xfrm>
            <a:off x="7055714" y="1769168"/>
            <a:ext cx="4531709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Home Based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pPr marR="417195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Lorem ipsum dolor sit amet, consectetur adipiscing elit. Etiam aliquet eu mi quis lacinia. 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</a:fld>
            <a:endParaRPr lang="en-US" dirty="0"/>
          </a:p>
        </p:txBody>
      </p:sp>
      <p:pic>
        <p:nvPicPr>
          <p:cNvPr id="7" name="Picture Placeholder 6" descr="Two men look at laptop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0" y="2790459"/>
            <a:ext cx="6024983" cy="2736901"/>
          </a:xfrm>
        </p:spPr>
      </p:pic>
      <p:pic>
        <p:nvPicPr>
          <p:cNvPr id="15" name="Picture Placeholder 14" descr="Check icon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1713834"/>
            <a:ext cx="576000" cy="576000"/>
          </a:xfrm>
        </p:spPr>
      </p:pic>
      <p:pic>
        <p:nvPicPr>
          <p:cNvPr id="17" name="Picture Placeholder 16" descr="Check icon"/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3044476"/>
            <a:ext cx="576000" cy="576001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3"/>
          </p:nvPr>
        </p:nvSpPr>
        <p:spPr bwMode="ltGray">
          <a:xfrm>
            <a:off x="7055713" y="3099022"/>
            <a:ext cx="4531709" cy="143123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Online Based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R="417195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Ut fermentum a magna ut eleifend. Integer convallis suscipit ante eu varius. Morbi a purus dolor. Suspendisse sit amet ipsum finibus justo viverra blandit. </a:t>
            </a:r>
            <a:endParaRPr lang="en-US" i="1" spc="-15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pic>
        <p:nvPicPr>
          <p:cNvPr id="19" name="Picture Placeholder 18" descr="Check icon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481239" y="4558201"/>
            <a:ext cx="576000" cy="576001"/>
          </a:xfrm>
        </p:spPr>
      </p:pic>
      <p:sp>
        <p:nvSpPr>
          <p:cNvPr id="13" name="Text Placeholder 12"/>
          <p:cNvSpPr>
            <a:spLocks noGrp="1"/>
          </p:cNvSpPr>
          <p:nvPr>
            <p:ph type="body" sz="half" idx="25"/>
          </p:nvPr>
        </p:nvSpPr>
        <p:spPr bwMode="ltGray">
          <a:xfrm>
            <a:off x="7055713" y="4627654"/>
            <a:ext cx="4672463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25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Discount Provider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  <a:p>
            <a:pPr marR="417195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 panose="020B0604020202020204"/>
              </a:rPr>
              <a:t>Ut congue quis tortor eget sodales. Nulla a erat eget nunc hendrerit ultrices eu.</a:t>
            </a:r>
            <a:endParaRPr lang="en-US" sz="1500" i="1" spc="-15" dirty="0">
              <a:solidFill>
                <a:schemeClr val="bg2">
                  <a:lumMod val="20000"/>
                  <a:lumOff val="80000"/>
                </a:schemeClr>
              </a:solidFill>
              <a:cs typeface="Arial" panose="020B0604020202020204"/>
            </a:endParaRPr>
          </a:p>
        </p:txBody>
      </p:sp>
      <p:sp>
        <p:nvSpPr>
          <p:cNvPr id="8" name="object 13" descr="Beige rectangle"/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</p:cSld>
  <p:clrMapOvr>
    <a:masterClrMapping/>
  </p:clrMapOvr>
</p:sld>
</file>

<file path=ppt/tags/tag4.xml><?xml version="1.0" encoding="utf-8"?>
<p:tagLst xmlns:p="http://schemas.openxmlformats.org/presentationml/2006/main">
  <p:tag name="commondata" val="eyJoZGlkIjoiY2ViYjRlOTQ3MDc1ODllYWMzNGJmZDcxNzNlZmM0YTkifQ=="/>
</p:tagLst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5BC938-F2A4-44DE-80D4-6D4CC70099B4}">
  <ds:schemaRefs/>
</ds:datastoreItem>
</file>

<file path=customXml/itemProps2.xml><?xml version="1.0" encoding="utf-8"?>
<ds:datastoreItem xmlns:ds="http://schemas.openxmlformats.org/officeDocument/2006/customXml" ds:itemID="{64E52B30-5E94-4169-9AB0-EBE61AAF18EA}">
  <ds:schemaRefs/>
</ds:datastoreItem>
</file>

<file path=customXml/itemProps3.xml><?xml version="1.0" encoding="utf-8"?>
<ds:datastoreItem xmlns:ds="http://schemas.openxmlformats.org/officeDocument/2006/customXml" ds:itemID="{A0CE6EF5-9334-4061-A875-2BE1CB94848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SMB Services Pitch Deck_MO - v10</Template>
  <TotalTime>0</TotalTime>
  <Words>3595</Words>
  <Application>WPS 演示</Application>
  <PresentationFormat>Widescreen</PresentationFormat>
  <Paragraphs>274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Arial</vt:lpstr>
      <vt:lpstr>Avenir Black</vt:lpstr>
      <vt:lpstr>Segoe Print</vt:lpstr>
      <vt:lpstr>Gill Sans MT</vt:lpstr>
      <vt:lpstr>微软雅黑</vt:lpstr>
      <vt:lpstr>Arial Unicode MS</vt:lpstr>
      <vt:lpstr>Calibri</vt:lpstr>
      <vt:lpstr>等线</vt:lpstr>
      <vt:lpstr>Office Theme</vt:lpstr>
      <vt:lpstr>GENERAL SERVICES PITCH DECK</vt:lpstr>
      <vt:lpstr>OUR BIG IDEA</vt:lpstr>
      <vt:lpstr>INDUSTRY OUTLOOK</vt:lpstr>
      <vt:lpstr>THE MARKET: Lorem ipsum dolor sit amet</vt:lpstr>
      <vt:lpstr>OUR SERVICES</vt:lpstr>
      <vt:lpstr>REVENUE MODEL</vt:lpstr>
      <vt:lpstr>SALES FORECAST</vt:lpstr>
      <vt:lpstr>THE TEAM</vt:lpstr>
      <vt:lpstr>MAJOR COMPETITORS</vt:lpstr>
      <vt:lpstr>REQUIRED FUNDING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Misay丶若风</cp:lastModifiedBy>
  <cp:revision>2</cp:revision>
  <dcterms:created xsi:type="dcterms:W3CDTF">2019-05-09T20:05:00Z</dcterms:created>
  <dcterms:modified xsi:type="dcterms:W3CDTF">2024-10-08T05:03:54Z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B796EA7AA8CC4E8F83993749ACFD9D2A_12</vt:lpwstr>
  </property>
  <property fmtid="{D5CDD505-2E9C-101B-9397-08002B2CF9AE}" pid="4" name="KSOProductBuildVer">
    <vt:lpwstr>2052-12.1.0.18276</vt:lpwstr>
  </property>
</Properties>
</file>