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Times New Roman Bold" charset="1" panose="02030802070405020303"/>
      <p:regular r:id="rId9"/>
    </p:embeddedFont>
    <p:embeddedFont>
      <p:font typeface="Times New Roman" charset="1" panose="02030502070405020303"/>
      <p:regular r:id="rId10"/>
    </p:embeddedFont>
    <p:embeddedFont>
      <p:font typeface="Lora Bold" charset="1" panose="00000800000000000000"/>
      <p:regular r:id="rId11"/>
    </p:embeddedFont>
    <p:embeddedFont>
      <p:font typeface="Lora" charset="1" panose="000005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77281" y="0"/>
            <a:ext cx="3088591" cy="10287000"/>
            <a:chOff x="0" y="0"/>
            <a:chExt cx="81345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3456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3456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FD3CA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813456" cy="2737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706625" y="-4304799"/>
            <a:ext cx="7450509" cy="7450509"/>
          </a:xfrm>
          <a:custGeom>
            <a:avLst/>
            <a:gdLst/>
            <a:ahLst/>
            <a:cxnLst/>
            <a:rect r="r" b="b" t="t" l="l"/>
            <a:pathLst>
              <a:path h="7450509" w="7450509">
                <a:moveTo>
                  <a:pt x="0" y="0"/>
                </a:moveTo>
                <a:lnTo>
                  <a:pt x="7450509" y="0"/>
                </a:lnTo>
                <a:lnTo>
                  <a:pt x="7450509" y="7450509"/>
                </a:lnTo>
                <a:lnTo>
                  <a:pt x="0" y="7450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663726" y="511354"/>
            <a:ext cx="8076393" cy="2056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1"/>
              </a:lnSpc>
            </a:pPr>
            <a:r>
              <a:rPr lang="en-US" sz="2899" spc="95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Hotel Management System</a:t>
            </a:r>
          </a:p>
          <a:p>
            <a:pPr algn="l">
              <a:lnSpc>
                <a:spcPts val="2159"/>
              </a:lnSpc>
            </a:pPr>
            <a:r>
              <a:rPr lang="en-US" sz="1999" spc="6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 NGENZI Blaise</a:t>
            </a:r>
          </a:p>
          <a:p>
            <a:pPr algn="l">
              <a:lnSpc>
                <a:spcPts val="2159"/>
              </a:lnSpc>
            </a:pPr>
            <a:r>
              <a:rPr lang="en-US" sz="1999" spc="6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ID: 27488</a:t>
            </a:r>
          </a:p>
          <a:p>
            <a:pPr algn="l">
              <a:lnSpc>
                <a:spcPts val="2159"/>
              </a:lnSpc>
            </a:pPr>
            <a:r>
              <a:rPr lang="en-US" sz="1999" spc="6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Course: Database Development with PL/SQL (INSY 8311)</a:t>
            </a:r>
          </a:p>
          <a:p>
            <a:pPr algn="l">
              <a:lnSpc>
                <a:spcPts val="2159"/>
              </a:lnSpc>
            </a:pPr>
            <a:r>
              <a:rPr lang="en-US" sz="1999" spc="6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Lecturer: Eric Maniraguha</a:t>
            </a:r>
          </a:p>
          <a:p>
            <a:pPr algn="l">
              <a:lnSpc>
                <a:spcPts val="2159"/>
              </a:lnSpc>
            </a:pPr>
            <a:r>
              <a:rPr lang="en-US" sz="1999" spc="6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Date: 27 March 2025</a:t>
            </a:r>
          </a:p>
          <a:p>
            <a:pPr algn="l">
              <a:lnSpc>
                <a:spcPts val="215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663726" y="3413222"/>
            <a:ext cx="13585668" cy="4696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71"/>
              </a:lnSpc>
              <a:spcBef>
                <a:spcPct val="0"/>
              </a:spcBef>
            </a:pPr>
            <a:r>
              <a:rPr lang="en-US" b="true" sz="2979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Problem Statement:</a:t>
            </a:r>
          </a:p>
          <a:p>
            <a:pPr algn="ctr">
              <a:lnSpc>
                <a:spcPts val="4171"/>
              </a:lnSpc>
              <a:spcBef>
                <a:spcPct val="0"/>
              </a:spcBef>
            </a:pPr>
            <a:r>
              <a:rPr lang="en-US" sz="297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Imagine checking into a hotel after a long journey, only to find your reservation missing, your room double-booked, or payments taking ages to process! 😫 Many hotels still rely on outdated, manual systems, leading to long waits, billing mistakes, and frustrated guests. Our PL/SQL-based Hotel Management System is here to change that! 🚀 By automating reservations, check-ins, payments, and service management, we create a seamless, hassle-free experience for both guests and staff—ensuring speed, accuracy, and top-notch hospitality! 🏨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5512546" y="3812994"/>
            <a:ext cx="7723856" cy="6712733"/>
          </a:xfrm>
          <a:custGeom>
            <a:avLst/>
            <a:gdLst/>
            <a:ahLst/>
            <a:cxnLst/>
            <a:rect r="r" b="b" t="t" l="l"/>
            <a:pathLst>
              <a:path h="6712733" w="7723856">
                <a:moveTo>
                  <a:pt x="0" y="0"/>
                </a:moveTo>
                <a:lnTo>
                  <a:pt x="7723856" y="0"/>
                </a:lnTo>
                <a:lnTo>
                  <a:pt x="7723856" y="6712733"/>
                </a:lnTo>
                <a:lnTo>
                  <a:pt x="0" y="67127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-146820" y="5789971"/>
            <a:ext cx="2351040" cy="6433195"/>
          </a:xfrm>
          <a:custGeom>
            <a:avLst/>
            <a:gdLst/>
            <a:ahLst/>
            <a:cxnLst/>
            <a:rect r="r" b="b" t="t" l="l"/>
            <a:pathLst>
              <a:path h="6433195" w="2351040">
                <a:moveTo>
                  <a:pt x="2351040" y="0"/>
                </a:moveTo>
                <a:lnTo>
                  <a:pt x="0" y="0"/>
                </a:lnTo>
                <a:lnTo>
                  <a:pt x="0" y="6433194"/>
                </a:lnTo>
                <a:lnTo>
                  <a:pt x="2351040" y="6433194"/>
                </a:lnTo>
                <a:lnTo>
                  <a:pt x="235104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77281" y="0"/>
            <a:ext cx="3088591" cy="10287000"/>
            <a:chOff x="0" y="0"/>
            <a:chExt cx="81345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3456" cy="2709333"/>
            </a:xfrm>
            <a:custGeom>
              <a:avLst/>
              <a:gdLst/>
              <a:ahLst/>
              <a:cxnLst/>
              <a:rect r="r" b="b" t="t" l="l"/>
              <a:pathLst>
                <a:path h="2709333" w="813456">
                  <a:moveTo>
                    <a:pt x="0" y="0"/>
                  </a:moveTo>
                  <a:lnTo>
                    <a:pt x="813456" y="0"/>
                  </a:lnTo>
                  <a:lnTo>
                    <a:pt x="81345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FD3CA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813456" cy="2737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2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400000">
            <a:off x="-2876658" y="4006677"/>
            <a:ext cx="9710325" cy="2128300"/>
          </a:xfrm>
          <a:custGeom>
            <a:avLst/>
            <a:gdLst/>
            <a:ahLst/>
            <a:cxnLst/>
            <a:rect r="r" b="b" t="t" l="l"/>
            <a:pathLst>
              <a:path h="2128300" w="9710325">
                <a:moveTo>
                  <a:pt x="0" y="0"/>
                </a:moveTo>
                <a:lnTo>
                  <a:pt x="9710325" y="0"/>
                </a:lnTo>
                <a:lnTo>
                  <a:pt x="9710325" y="2128301"/>
                </a:lnTo>
                <a:lnTo>
                  <a:pt x="0" y="21283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38523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84444" y="370435"/>
            <a:ext cx="18274881" cy="824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42"/>
              </a:lnSpc>
              <a:spcBef>
                <a:spcPct val="0"/>
              </a:spcBef>
            </a:pPr>
            <a:r>
              <a:rPr lang="en-US" b="true" sz="2959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Exciting Features &amp; Smart Database Design 🎯</a:t>
            </a:r>
          </a:p>
          <a:p>
            <a:pPr algn="l">
              <a:lnSpc>
                <a:spcPts val="3862"/>
              </a:lnSpc>
              <a:spcBef>
                <a:spcPct val="0"/>
              </a:spcBef>
            </a:pPr>
            <a:r>
              <a:rPr lang="en-US" b="true" sz="2759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What makes our system awesome?</a:t>
            </a:r>
          </a:p>
          <a:p>
            <a:pPr algn="l">
              <a:lnSpc>
                <a:spcPts val="3862"/>
              </a:lnSpc>
              <a:spcBef>
                <a:spcPct val="0"/>
              </a:spcBef>
            </a:pPr>
          </a:p>
          <a:p>
            <a:pPr algn="l">
              <a:lnSpc>
                <a:spcPts val="2742"/>
              </a:lnSpc>
              <a:spcBef>
                <a:spcPct val="0"/>
              </a:spcBef>
            </a:pPr>
            <a:r>
              <a:rPr lang="en-US" sz="195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📅 Effortless Bookings – No more overbooking headaches!</a:t>
            </a:r>
          </a:p>
          <a:p>
            <a:pPr algn="l">
              <a:lnSpc>
                <a:spcPts val="2742"/>
              </a:lnSpc>
              <a:spcBef>
                <a:spcPct val="0"/>
              </a:spcBef>
            </a:pPr>
            <a:r>
              <a:rPr lang="en-US" b="true" sz="1959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🛎</a:t>
            </a:r>
            <a:r>
              <a:rPr lang="en-US" sz="195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One-Tap Check-In &amp; Check-Out – Speed up hotel services.</a:t>
            </a:r>
          </a:p>
          <a:p>
            <a:pPr algn="l">
              <a:lnSpc>
                <a:spcPts val="2742"/>
              </a:lnSpc>
              <a:spcBef>
                <a:spcPct val="0"/>
              </a:spcBef>
            </a:pPr>
            <a:r>
              <a:rPr lang="en-US" sz="195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💳 Secure Payments – Say goodbye to billing errors.</a:t>
            </a:r>
          </a:p>
          <a:p>
            <a:pPr algn="l">
              <a:lnSpc>
                <a:spcPts val="2602"/>
              </a:lnSpc>
              <a:spcBef>
                <a:spcPct val="0"/>
              </a:spcBef>
            </a:pPr>
            <a:r>
              <a:rPr lang="en-US" sz="185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👨‍💼 Efficient Staff Management – Track roles &amp; responsibilities easily.</a:t>
            </a:r>
          </a:p>
          <a:p>
            <a:pPr algn="l">
              <a:lnSpc>
                <a:spcPts val="2602"/>
              </a:lnSpc>
              <a:spcBef>
                <a:spcPct val="0"/>
              </a:spcBef>
            </a:pPr>
            <a:r>
              <a:rPr lang="en-US" sz="185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📊 Real-Time Insights – Get instant reports on hotel performance!</a:t>
            </a:r>
          </a:p>
          <a:p>
            <a:pPr algn="l">
              <a:lnSpc>
                <a:spcPts val="2602"/>
              </a:lnSpc>
              <a:spcBef>
                <a:spcPct val="0"/>
              </a:spcBef>
            </a:pPr>
          </a:p>
          <a:p>
            <a:pPr algn="l">
              <a:lnSpc>
                <a:spcPts val="4002"/>
              </a:lnSpc>
              <a:spcBef>
                <a:spcPct val="0"/>
              </a:spcBef>
            </a:pPr>
            <a:r>
              <a:rPr lang="en-US" b="true" sz="2859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How the system is structured:</a:t>
            </a:r>
          </a:p>
          <a:p>
            <a:pPr algn="l">
              <a:lnSpc>
                <a:spcPts val="2602"/>
              </a:lnSpc>
              <a:spcBef>
                <a:spcPct val="0"/>
              </a:spcBef>
            </a:pPr>
          </a:p>
          <a:p>
            <a:pPr algn="l">
              <a:lnSpc>
                <a:spcPts val="2602"/>
              </a:lnSpc>
              <a:spcBef>
                <a:spcPct val="0"/>
              </a:spcBef>
            </a:pPr>
            <a:r>
              <a:rPr lang="en-US" sz="185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🏨 Guests – Who’s staying at the hotel?</a:t>
            </a:r>
          </a:p>
          <a:p>
            <a:pPr algn="l">
              <a:lnSpc>
                <a:spcPts val="2602"/>
              </a:lnSpc>
              <a:spcBef>
                <a:spcPct val="0"/>
              </a:spcBef>
            </a:pPr>
            <a:r>
              <a:rPr lang="en-US" sz="185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🛏 Rooms – What’s available &amp; what’s booked?</a:t>
            </a:r>
          </a:p>
          <a:p>
            <a:pPr algn="l">
              <a:lnSpc>
                <a:spcPts val="2602"/>
              </a:lnSpc>
              <a:spcBef>
                <a:spcPct val="0"/>
              </a:spcBef>
            </a:pPr>
            <a:r>
              <a:rPr lang="en-US" sz="185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📅 Bookings – Manage reservations without errors.</a:t>
            </a:r>
          </a:p>
          <a:p>
            <a:pPr algn="l">
              <a:lnSpc>
                <a:spcPts val="2602"/>
              </a:lnSpc>
              <a:spcBef>
                <a:spcPct val="0"/>
              </a:spcBef>
            </a:pPr>
            <a:r>
              <a:rPr lang="en-US" sz="185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💰 Payments – Track transactions securely.</a:t>
            </a:r>
          </a:p>
          <a:p>
            <a:pPr algn="l">
              <a:lnSpc>
                <a:spcPts val="2602"/>
              </a:lnSpc>
              <a:spcBef>
                <a:spcPct val="0"/>
              </a:spcBef>
            </a:pPr>
            <a:r>
              <a:rPr lang="en-US" sz="185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👨‍💼 Staff – Keep hotel operations running smoothly.</a:t>
            </a:r>
          </a:p>
          <a:p>
            <a:pPr algn="l">
              <a:lnSpc>
                <a:spcPts val="2602"/>
              </a:lnSpc>
              <a:spcBef>
                <a:spcPct val="0"/>
              </a:spcBef>
            </a:pPr>
          </a:p>
          <a:p>
            <a:pPr algn="l">
              <a:lnSpc>
                <a:spcPts val="4002"/>
              </a:lnSpc>
              <a:spcBef>
                <a:spcPct val="0"/>
              </a:spcBef>
            </a:pPr>
            <a:r>
              <a:rPr lang="en-US" b="true" sz="2859">
                <a:solidFill>
                  <a:srgbClr val="000000"/>
                </a:solidFill>
                <a:latin typeface="Lora Bold"/>
                <a:ea typeface="Lora Bold"/>
                <a:cs typeface="Lora Bold"/>
                <a:sym typeface="Lora Bold"/>
              </a:rPr>
              <a:t>Seamless Relationships:</a:t>
            </a:r>
          </a:p>
          <a:p>
            <a:pPr algn="l">
              <a:lnSpc>
                <a:spcPts val="4002"/>
              </a:lnSpc>
              <a:spcBef>
                <a:spcPct val="0"/>
              </a:spcBef>
            </a:pPr>
          </a:p>
          <a:p>
            <a:pPr algn="l">
              <a:lnSpc>
                <a:spcPts val="2602"/>
              </a:lnSpc>
              <a:spcBef>
                <a:spcPct val="0"/>
              </a:spcBef>
            </a:pPr>
            <a:r>
              <a:rPr lang="en-US" sz="185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Guests can book multiple rooms.</a:t>
            </a:r>
          </a:p>
          <a:p>
            <a:pPr algn="l">
              <a:lnSpc>
                <a:spcPts val="2602"/>
              </a:lnSpc>
              <a:spcBef>
                <a:spcPct val="0"/>
              </a:spcBef>
            </a:pPr>
            <a:r>
              <a:rPr lang="en-US" sz="185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Payments link directly to bookings.</a:t>
            </a:r>
          </a:p>
          <a:p>
            <a:pPr algn="l">
              <a:lnSpc>
                <a:spcPts val="2602"/>
              </a:lnSpc>
              <a:spcBef>
                <a:spcPct val="0"/>
              </a:spcBef>
            </a:pPr>
            <a:r>
              <a:rPr lang="en-US" sz="185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Room availability updates in real-time!</a:t>
            </a:r>
          </a:p>
        </p:txBody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1446822" y="2411136"/>
            <a:ext cx="6498274" cy="6498274"/>
            <a:chOff x="0" y="0"/>
            <a:chExt cx="8916670" cy="891667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350" y="6350"/>
              <a:ext cx="8903970" cy="8903970"/>
            </a:xfrm>
            <a:custGeom>
              <a:avLst/>
              <a:gdLst/>
              <a:ahLst/>
              <a:cxnLst/>
              <a:rect r="r" b="b" t="t" l="l"/>
              <a:pathLst>
                <a:path h="8903970" w="8903970">
                  <a:moveTo>
                    <a:pt x="4451350" y="8903970"/>
                  </a:moveTo>
                  <a:cubicBezTo>
                    <a:pt x="1997710" y="8903970"/>
                    <a:pt x="0" y="6906260"/>
                    <a:pt x="0" y="4451350"/>
                  </a:cubicBezTo>
                  <a:cubicBezTo>
                    <a:pt x="0" y="1996440"/>
                    <a:pt x="1997710" y="0"/>
                    <a:pt x="4451350" y="0"/>
                  </a:cubicBezTo>
                  <a:cubicBezTo>
                    <a:pt x="6904990" y="0"/>
                    <a:pt x="8903970" y="1997710"/>
                    <a:pt x="8903970" y="4451350"/>
                  </a:cubicBezTo>
                  <a:cubicBezTo>
                    <a:pt x="8903970" y="6904990"/>
                    <a:pt x="6906260" y="8903970"/>
                    <a:pt x="4451350" y="8903970"/>
                  </a:cubicBezTo>
                  <a:close/>
                  <a:moveTo>
                    <a:pt x="4451350" y="19050"/>
                  </a:moveTo>
                  <a:cubicBezTo>
                    <a:pt x="2007870" y="19050"/>
                    <a:pt x="19050" y="2007870"/>
                    <a:pt x="19050" y="4451350"/>
                  </a:cubicBezTo>
                  <a:cubicBezTo>
                    <a:pt x="19050" y="6894830"/>
                    <a:pt x="2007870" y="8883650"/>
                    <a:pt x="4451350" y="8883650"/>
                  </a:cubicBezTo>
                  <a:cubicBezTo>
                    <a:pt x="6894830" y="8883650"/>
                    <a:pt x="8883650" y="6894830"/>
                    <a:pt x="8883650" y="4451350"/>
                  </a:cubicBezTo>
                  <a:cubicBezTo>
                    <a:pt x="8883650" y="2007870"/>
                    <a:pt x="6896100" y="19050"/>
                    <a:pt x="4451350" y="1905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54940" y="154940"/>
              <a:ext cx="8605520" cy="8605520"/>
            </a:xfrm>
            <a:custGeom>
              <a:avLst/>
              <a:gdLst/>
              <a:ahLst/>
              <a:cxnLst/>
              <a:rect r="r" b="b" t="t" l="l"/>
              <a:pathLst>
                <a:path h="8605520" w="8605520">
                  <a:moveTo>
                    <a:pt x="8605520" y="4302760"/>
                  </a:moveTo>
                  <a:cubicBezTo>
                    <a:pt x="8605520" y="6678930"/>
                    <a:pt x="6678930" y="8605520"/>
                    <a:pt x="4302760" y="8605520"/>
                  </a:cubicBezTo>
                  <a:cubicBezTo>
                    <a:pt x="1926590" y="8605520"/>
                    <a:pt x="0" y="6680200"/>
                    <a:pt x="0" y="4302760"/>
                  </a:cubicBezTo>
                  <a:cubicBezTo>
                    <a:pt x="0" y="1925320"/>
                    <a:pt x="1926590" y="0"/>
                    <a:pt x="4302760" y="0"/>
                  </a:cubicBezTo>
                  <a:cubicBezTo>
                    <a:pt x="6678930" y="0"/>
                    <a:pt x="8605520" y="1926590"/>
                    <a:pt x="8605520" y="4302760"/>
                  </a:cubicBezTo>
                  <a:close/>
                </a:path>
              </a:pathLst>
            </a:custGeom>
            <a:blipFill>
              <a:blip r:embed="rId4"/>
              <a:stretch>
                <a:fillRect l="0" t="-25046" r="0" b="-25046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D3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71900" y="-1271394"/>
            <a:ext cx="2860913" cy="2850185"/>
          </a:xfrm>
          <a:custGeom>
            <a:avLst/>
            <a:gdLst/>
            <a:ahLst/>
            <a:cxnLst/>
            <a:rect r="r" b="b" t="t" l="l"/>
            <a:pathLst>
              <a:path h="2850185" w="2860913">
                <a:moveTo>
                  <a:pt x="0" y="0"/>
                </a:moveTo>
                <a:lnTo>
                  <a:pt x="2860913" y="0"/>
                </a:lnTo>
                <a:lnTo>
                  <a:pt x="2860913" y="2850185"/>
                </a:lnTo>
                <a:lnTo>
                  <a:pt x="0" y="28501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546422" y="8476926"/>
            <a:ext cx="3035383" cy="3024000"/>
          </a:xfrm>
          <a:custGeom>
            <a:avLst/>
            <a:gdLst/>
            <a:ahLst/>
            <a:cxnLst/>
            <a:rect r="r" b="b" t="t" l="l"/>
            <a:pathLst>
              <a:path h="3024000" w="3035383">
                <a:moveTo>
                  <a:pt x="0" y="0"/>
                </a:moveTo>
                <a:lnTo>
                  <a:pt x="3035383" y="0"/>
                </a:lnTo>
                <a:lnTo>
                  <a:pt x="3035383" y="3024000"/>
                </a:lnTo>
                <a:lnTo>
                  <a:pt x="0" y="3024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37329" y="8664355"/>
            <a:ext cx="1926343" cy="1474528"/>
          </a:xfrm>
          <a:custGeom>
            <a:avLst/>
            <a:gdLst/>
            <a:ahLst/>
            <a:cxnLst/>
            <a:rect r="r" b="b" t="t" l="l"/>
            <a:pathLst>
              <a:path h="1474528" w="1926343">
                <a:moveTo>
                  <a:pt x="0" y="0"/>
                </a:moveTo>
                <a:lnTo>
                  <a:pt x="1926342" y="0"/>
                </a:lnTo>
                <a:lnTo>
                  <a:pt x="1926342" y="1474528"/>
                </a:lnTo>
                <a:lnTo>
                  <a:pt x="0" y="1474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7217657" y="291436"/>
            <a:ext cx="1926343" cy="1474528"/>
          </a:xfrm>
          <a:custGeom>
            <a:avLst/>
            <a:gdLst/>
            <a:ahLst/>
            <a:cxnLst/>
            <a:rect r="r" b="b" t="t" l="l"/>
            <a:pathLst>
              <a:path h="1474528" w="1926343">
                <a:moveTo>
                  <a:pt x="0" y="0"/>
                </a:moveTo>
                <a:lnTo>
                  <a:pt x="1926343" y="0"/>
                </a:lnTo>
                <a:lnTo>
                  <a:pt x="1926343" y="1474528"/>
                </a:lnTo>
                <a:lnTo>
                  <a:pt x="0" y="1474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358557" y="2405765"/>
            <a:ext cx="11832551" cy="5744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42"/>
              </a:lnSpc>
              <a:spcBef>
                <a:spcPct val="0"/>
              </a:spcBef>
            </a:pPr>
            <a:r>
              <a:rPr lang="en-US" sz="295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Why this system is a win:</a:t>
            </a:r>
          </a:p>
          <a:p>
            <a:pPr algn="l">
              <a:lnSpc>
                <a:spcPts val="4142"/>
              </a:lnSpc>
              <a:spcBef>
                <a:spcPct val="0"/>
              </a:spcBef>
            </a:pPr>
          </a:p>
          <a:p>
            <a:pPr algn="l">
              <a:lnSpc>
                <a:spcPts val="4142"/>
              </a:lnSpc>
              <a:spcBef>
                <a:spcPct val="0"/>
              </a:spcBef>
            </a:pPr>
            <a:r>
              <a:rPr lang="en-US" sz="295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⚡ Lightning-Fast Hotel Operations – No more waiting around!</a:t>
            </a:r>
          </a:p>
          <a:p>
            <a:pPr algn="l">
              <a:lnSpc>
                <a:spcPts val="4142"/>
              </a:lnSpc>
              <a:spcBef>
                <a:spcPct val="0"/>
              </a:spcBef>
            </a:pPr>
            <a:r>
              <a:rPr lang="en-US" sz="295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🎯 Zero Booking Errors – A smooth experience for every guest.</a:t>
            </a:r>
          </a:p>
          <a:p>
            <a:pPr algn="l">
              <a:lnSpc>
                <a:spcPts val="4142"/>
              </a:lnSpc>
              <a:spcBef>
                <a:spcPct val="0"/>
              </a:spcBef>
            </a:pPr>
            <a:r>
              <a:rPr lang="en-US" sz="295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🏆 VIP-Level Guest Satisfaction – A stress-free, enjoyable stay.</a:t>
            </a:r>
          </a:p>
          <a:p>
            <a:pPr algn="l">
              <a:lnSpc>
                <a:spcPts val="4142"/>
              </a:lnSpc>
              <a:spcBef>
                <a:spcPct val="0"/>
              </a:spcBef>
            </a:pPr>
            <a:r>
              <a:rPr lang="en-US" sz="295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💰 Accurate Revenue Tracking – Every payment recorded properly.</a:t>
            </a:r>
          </a:p>
          <a:p>
            <a:pPr algn="l">
              <a:lnSpc>
                <a:spcPts val="4142"/>
              </a:lnSpc>
              <a:spcBef>
                <a:spcPct val="0"/>
              </a:spcBef>
            </a:pPr>
          </a:p>
          <a:p>
            <a:pPr algn="l">
              <a:lnSpc>
                <a:spcPts val="4142"/>
              </a:lnSpc>
              <a:spcBef>
                <a:spcPct val="0"/>
              </a:spcBef>
            </a:pPr>
            <a:r>
              <a:rPr lang="en-US" sz="295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Next Big Steps:</a:t>
            </a:r>
          </a:p>
          <a:p>
            <a:pPr algn="l">
              <a:lnSpc>
                <a:spcPts val="4142"/>
              </a:lnSpc>
              <a:spcBef>
                <a:spcPct val="0"/>
              </a:spcBef>
            </a:pPr>
            <a:r>
              <a:rPr lang="en-US" sz="295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🏗 Build the Database – Lay the foundation.</a:t>
            </a:r>
          </a:p>
          <a:p>
            <a:pPr algn="l">
              <a:lnSpc>
                <a:spcPts val="4142"/>
              </a:lnSpc>
              <a:spcBef>
                <a:spcPct val="0"/>
              </a:spcBef>
            </a:pPr>
            <a:r>
              <a:rPr lang="en-US" sz="295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📝 Write Smart PL/SQL Code – Automate processes.</a:t>
            </a:r>
          </a:p>
          <a:p>
            <a:pPr algn="l">
              <a:lnSpc>
                <a:spcPts val="4142"/>
              </a:lnSpc>
              <a:spcBef>
                <a:spcPct val="0"/>
              </a:spcBef>
            </a:pPr>
            <a:r>
              <a:rPr lang="en-US" sz="2959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🛠 Test &amp; Improve – Make sure it’s flawless!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083557" y="1028700"/>
            <a:ext cx="8204443" cy="9440259"/>
          </a:xfrm>
          <a:custGeom>
            <a:avLst/>
            <a:gdLst/>
            <a:ahLst/>
            <a:cxnLst/>
            <a:rect r="r" b="b" t="t" l="l"/>
            <a:pathLst>
              <a:path h="9440259" w="8204443">
                <a:moveTo>
                  <a:pt x="0" y="0"/>
                </a:moveTo>
                <a:lnTo>
                  <a:pt x="8204443" y="0"/>
                </a:lnTo>
                <a:lnTo>
                  <a:pt x="8204443" y="9440259"/>
                </a:lnTo>
                <a:lnTo>
                  <a:pt x="0" y="94402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DAGH5zyEFI0</dc:identifier>
  <dcterms:modified xsi:type="dcterms:W3CDTF">2011-08-01T06:04:30Z</dcterms:modified>
  <cp:revision>1</cp:revision>
  <dc:title>Brown and White Minimal Professional Portfolio Presentation</dc:title>
</cp:coreProperties>
</file>