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C237-64F4-881E-349A-EDECAA8A3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1A604-9824-E20C-43C6-5B3A24712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319D-FC0C-994F-4FAB-BB17F05A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E2BF-4D81-9970-AFC0-CD0D676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DBB4-E211-A4FD-5AEE-DB01734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6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406E-D90B-D36E-C87C-F641B2C2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81354-E0F9-0883-E907-64BCCC28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C1E6-472A-0FC1-D23E-8BF69E0F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B93C-5324-5679-348E-55983855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8E1C-6DDD-8C8B-5BC3-D258ED21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FC419-6F60-2A2B-B50B-43CB45A41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5C908-6A54-3C38-3934-DE264909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E5FE-A6A7-7DE2-83B3-741FF6B1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6CC5-9927-6DF4-4ADD-14AD74CE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E793-5D75-D775-2528-7CAFD00B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AF69-5B46-D730-3493-A836607E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6095-1DAE-A991-40EC-4599086A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831-0A30-6277-5752-425E090C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4136-3A20-A44F-6BAE-7B6F527F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D0A1-6E63-0C10-764A-7CB066AD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1A39-CD02-76BD-B4AF-450536C4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180E-6942-5EAE-6BAD-829C298C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AAEB-8159-1A8A-8858-688520AF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D4AE-E143-D622-ABCB-936F3CD6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9141-27D8-7864-8FF3-19E0574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3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C9F4-2EB6-87B4-DAD3-06AD9770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51E6-A9F1-02F2-9F32-12148AB8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9F3C-D588-B28C-366A-11E7E679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9387-F7AE-48F6-03B0-800B3335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55873-783A-6621-98E7-8E8C1D9D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DDDA-D5F9-7E1B-6365-610FF58A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FDCA-7E09-6C21-6A5D-58D7B2F5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32E1-E066-062B-8B85-11D377EB3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FD6B-E69B-D671-2671-65C2D987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36E07-2FF2-2668-93A6-A59445D37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FDE95-8077-1D50-81D5-3C61ADA8A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B28A-C6DE-E4D8-591E-DE3DB4E2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33F74-103B-DA2C-962F-A9A51167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D1F16-77BF-BE55-4520-29CACB4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591D-EF9D-405E-09C3-B7005D2A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EC07C-584B-2609-C2E1-292F8B83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56A07-E7B0-511B-7659-A89ABE3E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46388-5820-649B-A99E-74FDDA60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0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BA66-0AC1-BD30-5B7F-15B7B9C1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23847-35FD-4767-EA7B-1595DA58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28086-B91F-DAC0-8524-9563E6FD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1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8176-87DA-B735-7F95-C7B7523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1B6B-7047-7341-498C-D60E3A83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FF31-7C9E-9EAA-1518-340B677C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A8BA-9C26-3763-6D6D-E573FFD4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65E33-6CD7-9BDB-A1F0-8CE7A47E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EDB8-B5E0-6E38-778F-6277C102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11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2BF4-FDB0-0C34-DD70-256544EE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182E0-5692-CD67-2413-9D35760F1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6A0D8-FB76-7089-13D8-0B768EEC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B0C4-F5D0-AA85-4C79-02B8A9B0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4660-58D2-75CE-3183-F0F64DFE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A03C-ABCE-C19C-BDCC-955D2A46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2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0079-26CD-D5CD-566C-D03FB302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FA7F-7C38-9D60-F7AD-FEA008F8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5FD5-78B5-2F24-C9CD-3905AE886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5883-C7FD-713F-4412-6F3CB7EF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E7CF-8AEF-FF5A-D26F-46F75590D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3ABF-0C60-6546-2A94-960DE471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2079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+mn-lt"/>
              </a:rPr>
              <a:t>Machine Learning –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BB37-5C84-C956-3FD7-36D7DABF7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9138"/>
            <a:ext cx="9144000" cy="2538662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winter 2022/23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Maksymilian Kliczkowski</a:t>
            </a:r>
          </a:p>
          <a:p>
            <a:r>
              <a:rPr lang="en-GB" dirty="0"/>
              <a:t>WUST, WPPT, Department of Theoretical Physics</a:t>
            </a:r>
          </a:p>
          <a:p>
            <a:r>
              <a:rPr lang="en-GB" dirty="0"/>
              <a:t>503, A1</a:t>
            </a:r>
          </a:p>
        </p:txBody>
      </p:sp>
      <p:pic>
        <p:nvPicPr>
          <p:cNvPr id="5" name="Graphic 4" descr="Winter hat outline">
            <a:extLst>
              <a:ext uri="{FF2B5EF4-FFF2-40B4-BE49-F238E27FC236}">
                <a16:creationId xmlns:a16="http://schemas.microsoft.com/office/drawing/2014/main" id="{01C843E7-3E83-88CC-0C76-9DA5934FB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074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DA2-B07A-C3C0-9AD9-E355B8FE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Workstyle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7DAC-EC53-E77E-911C-E9A51AB2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4901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We need to figure out the way the tutorials will be conducted.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live coding + </a:t>
            </a:r>
            <a:r>
              <a:rPr lang="en-GB" dirty="0" err="1"/>
              <a:t>Jupyters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GitHub</a:t>
            </a:r>
          </a:p>
        </p:txBody>
      </p:sp>
      <p:pic>
        <p:nvPicPr>
          <p:cNvPr id="5" name="Graphic 4" descr="Meeting outline">
            <a:extLst>
              <a:ext uri="{FF2B5EF4-FFF2-40B4-BE49-F238E27FC236}">
                <a16:creationId xmlns:a16="http://schemas.microsoft.com/office/drawing/2014/main" id="{EFBAB457-B7F3-7FFA-951E-22B883F5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832" y="1122063"/>
            <a:ext cx="4186336" cy="41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A685-E4C4-D6CC-0A3A-8E82F945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CF5F-BC95-248F-61BE-44D172F1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Consultations : open to suggestions – we will develop the date</a:t>
            </a:r>
          </a:p>
          <a:p>
            <a:r>
              <a:rPr lang="en-GB" dirty="0"/>
              <a:t>Grading:</a:t>
            </a:r>
          </a:p>
          <a:p>
            <a:pPr lvl="1"/>
            <a:r>
              <a:rPr lang="en-GB" dirty="0"/>
              <a:t>Two </a:t>
            </a:r>
            <a:r>
              <a:rPr lang="en-GB" dirty="0">
                <a:solidFill>
                  <a:srgbClr val="FF0000"/>
                </a:solidFill>
              </a:rPr>
              <a:t>tests</a:t>
            </a:r>
            <a:r>
              <a:rPr lang="en-GB" dirty="0"/>
              <a:t> based on the knowledge from the lecture and numerical skills – 20 + 25 pts</a:t>
            </a:r>
          </a:p>
          <a:p>
            <a:pPr lvl="1"/>
            <a:r>
              <a:rPr lang="en-GB" dirty="0"/>
              <a:t>Whole semester </a:t>
            </a:r>
            <a:r>
              <a:rPr lang="en-GB" dirty="0">
                <a:solidFill>
                  <a:srgbClr val="FF0000"/>
                </a:solidFill>
              </a:rPr>
              <a:t>project</a:t>
            </a:r>
            <a:r>
              <a:rPr lang="en-GB" dirty="0"/>
              <a:t> – 50pts – groups of 3</a:t>
            </a:r>
          </a:p>
          <a:p>
            <a:pPr lvl="1"/>
            <a:r>
              <a:rPr lang="en-GB" dirty="0"/>
              <a:t>The earned points will be translated into the final grade according to:</a:t>
            </a:r>
          </a:p>
          <a:p>
            <a:pPr lvl="2"/>
            <a:r>
              <a:rPr lang="en-GB" dirty="0"/>
              <a:t>    51 - 60: 3.0</a:t>
            </a:r>
          </a:p>
          <a:p>
            <a:pPr lvl="2"/>
            <a:r>
              <a:rPr lang="en-GB" dirty="0"/>
              <a:t>    61 - 70: 3.5</a:t>
            </a:r>
          </a:p>
          <a:p>
            <a:pPr lvl="2"/>
            <a:r>
              <a:rPr lang="en-GB" dirty="0"/>
              <a:t>    71 - 80: 4.0</a:t>
            </a:r>
          </a:p>
          <a:p>
            <a:pPr lvl="2"/>
            <a:r>
              <a:rPr lang="en-GB" dirty="0"/>
              <a:t>    81 - 90: 4.5</a:t>
            </a:r>
          </a:p>
          <a:p>
            <a:pPr lvl="2"/>
            <a:r>
              <a:rPr lang="en-GB" dirty="0"/>
              <a:t>    91 - 98:  5.0</a:t>
            </a:r>
          </a:p>
          <a:p>
            <a:pPr lvl="2"/>
            <a:r>
              <a:rPr lang="en-GB" dirty="0"/>
              <a:t>    99 - more?: 5.5</a:t>
            </a: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Activity – live coding of the lists given beforehand in the front of the entire group (20 pts maximum) – yet that is worth it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		</a:t>
            </a:r>
            <a:endParaRPr lang="en-GB" dirty="0"/>
          </a:p>
          <a:p>
            <a:r>
              <a:rPr lang="en-GB" dirty="0"/>
              <a:t>Possibility of </a:t>
            </a:r>
            <a:r>
              <a:rPr lang="en-GB" dirty="0">
                <a:solidFill>
                  <a:srgbClr val="FF0000"/>
                </a:solidFill>
              </a:rPr>
              <a:t>one</a:t>
            </a:r>
            <a:r>
              <a:rPr lang="en-GB" dirty="0"/>
              <a:t> test revision during consultations.</a:t>
            </a:r>
          </a:p>
          <a:p>
            <a:r>
              <a:rPr lang="en-GB" dirty="0"/>
              <a:t>You can be absent twice for the whole semester. Please try to be present for the presentation days – special situations will be discussed and managed individually. </a:t>
            </a:r>
          </a:p>
          <a:p>
            <a:pPr lvl="1"/>
            <a:endParaRPr lang="en-GB" dirty="0"/>
          </a:p>
        </p:txBody>
      </p:sp>
      <p:pic>
        <p:nvPicPr>
          <p:cNvPr id="5" name="Graphic 4" descr="Left Brain with solid fill">
            <a:extLst>
              <a:ext uri="{FF2B5EF4-FFF2-40B4-BE49-F238E27FC236}">
                <a16:creationId xmlns:a16="http://schemas.microsoft.com/office/drawing/2014/main" id="{56BE92BC-EE86-D0EA-8700-8F28D0AC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865" y="365125"/>
            <a:ext cx="1853682" cy="18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FF18-7044-5F91-0BA9-A1C8FD3C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rtl="0">
              <a:buNone/>
            </a:pPr>
            <a:r>
              <a:rPr lang="en-GB" sz="3000" dirty="0">
                <a:effectLst/>
              </a:rPr>
              <a:t>The topics that will be discussed in the lecture include:</a:t>
            </a:r>
          </a:p>
          <a:p>
            <a:pPr marL="0" indent="0" rtl="0">
              <a:buNone/>
            </a:pPr>
            <a:endParaRPr lang="en-GB" sz="3000" dirty="0">
              <a:effectLst/>
            </a:endParaRPr>
          </a:p>
          <a:p>
            <a:pPr lvl="1"/>
            <a:r>
              <a:rPr lang="en-GB" sz="3000" dirty="0"/>
              <a:t>Machine Learning, general overview </a:t>
            </a:r>
          </a:p>
          <a:p>
            <a:pPr lvl="1"/>
            <a:r>
              <a:rPr lang="en-GB" sz="3000" dirty="0"/>
              <a:t>A single perceptron, linear regression, etc </a:t>
            </a:r>
          </a:p>
          <a:p>
            <a:pPr lvl="1"/>
            <a:r>
              <a:rPr lang="en-GB" sz="3000" dirty="0"/>
              <a:t>Training, gradient descent </a:t>
            </a:r>
          </a:p>
          <a:p>
            <a:pPr lvl="1"/>
            <a:r>
              <a:rPr lang="en-GB" sz="3000" dirty="0"/>
              <a:t>Simple classification, systems with a few artificial neurons </a:t>
            </a:r>
          </a:p>
          <a:p>
            <a:pPr lvl="1"/>
            <a:r>
              <a:rPr lang="en-GB" sz="3000" dirty="0"/>
              <a:t>Logistic regression </a:t>
            </a:r>
          </a:p>
          <a:p>
            <a:pPr lvl="1"/>
            <a:r>
              <a:rPr lang="en-GB" sz="3000" dirty="0"/>
              <a:t>Support Vector Machine </a:t>
            </a:r>
          </a:p>
          <a:p>
            <a:pPr lvl="1"/>
            <a:r>
              <a:rPr lang="en-GB" sz="3000" dirty="0"/>
              <a:t>Kernelization, Ridge regression </a:t>
            </a:r>
          </a:p>
          <a:p>
            <a:pPr lvl="1"/>
            <a:r>
              <a:rPr lang="en-GB" sz="3000" dirty="0"/>
              <a:t>k–Nearest Neighbors </a:t>
            </a:r>
          </a:p>
          <a:p>
            <a:pPr lvl="1"/>
            <a:r>
              <a:rPr lang="en-GB" sz="3000" dirty="0"/>
              <a:t>Dimensionality reduction: PCA, autoencoders, sparsity </a:t>
            </a:r>
          </a:p>
          <a:p>
            <a:pPr lvl="1"/>
            <a:r>
              <a:rPr lang="en-GB" sz="3000" dirty="0"/>
              <a:t>Introduction to deep neural networks 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60473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C7A6-84FC-F164-3A41-58DD8C5D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303"/>
          </a:xfrm>
        </p:spPr>
        <p:txBody>
          <a:bodyPr/>
          <a:lstStyle/>
          <a:p>
            <a:r>
              <a:rPr lang="en-GB" dirty="0"/>
              <a:t>Classes – to be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6428-EC53-2BE6-5997-2CADC5E3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1452428"/>
            <a:ext cx="10515600" cy="470108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2022-10-05 –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2022-10-12 – Fundamental Python libraries for modern Machine Learning – pandas and </a:t>
            </a:r>
            <a:r>
              <a:rPr lang="en-US" dirty="0" err="1"/>
              <a:t>numpy</a:t>
            </a:r>
            <a:r>
              <a:rPr lang="en-US" dirty="0"/>
              <a:t> – pt.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2022-10-19 – Fundamental Python libraries for modern Machine Learning – matplotlib and scikit-learn – pt.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2022-10-26 – Test 1 (Python programming – we’ll see how it goes)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2022-11-02 – Perceptron and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2022-11-09 –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2022-11-16 – Project ideas – present your ideas! - </a:t>
            </a:r>
            <a:r>
              <a:rPr lang="en-US" dirty="0">
                <a:solidFill>
                  <a:srgbClr val="FF0000"/>
                </a:solidFill>
              </a:rPr>
              <a:t>last day you can send the project proposal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2022-11-23 – Support Vector Machine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2022-11-30 – Kernelization, Ridge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2022-12-07 – k–Nearest Neighbors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2022-12-21 – k-means clustering – Christmas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2022-01-11 – Dimensionality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2022-01-18 – Test 2 (Machine Learning methods – up to the progress with the lecture)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2022-01-25 – Presentation day 1 - </a:t>
            </a:r>
            <a:r>
              <a:rPr lang="en-US" dirty="0">
                <a:solidFill>
                  <a:srgbClr val="FF0000"/>
                </a:solidFill>
              </a:rPr>
              <a:t>last day of sending the project report </a:t>
            </a:r>
            <a:r>
              <a:rPr lang="en-US" dirty="0"/>
              <a:t>(pdf or </a:t>
            </a:r>
            <a:r>
              <a:rPr lang="en-US" dirty="0" err="1"/>
              <a:t>Jupyter</a:t>
            </a:r>
            <a:r>
              <a:rPr lang="en-US" dirty="0"/>
              <a:t> file with description)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2022-02-01 – Presentation day 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Building Brick Wall with solid fill">
            <a:extLst>
              <a:ext uri="{FF2B5EF4-FFF2-40B4-BE49-F238E27FC236}">
                <a16:creationId xmlns:a16="http://schemas.microsoft.com/office/drawing/2014/main" id="{170999FF-DDD1-1197-644F-B9715B89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131" y="1909665"/>
            <a:ext cx="3038669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4C8B-DF42-4FE2-3EE4-37FEE128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In-Class Tests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2BE3-E5D0-5EFC-8175-EA23103D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will be </a:t>
            </a:r>
            <a:r>
              <a:rPr lang="en-GB" dirty="0">
                <a:solidFill>
                  <a:srgbClr val="FF0000"/>
                </a:solidFill>
              </a:rPr>
              <a:t>two</a:t>
            </a:r>
            <a:r>
              <a:rPr lang="en-GB" dirty="0"/>
              <a:t> such tests. </a:t>
            </a:r>
          </a:p>
          <a:p>
            <a:r>
              <a:rPr lang="en-GB" dirty="0"/>
              <a:t>The first one would be from the things we already know numerically – but more or less corporate style – just to ensure we all have the tools to proceed with.</a:t>
            </a:r>
          </a:p>
          <a:p>
            <a:r>
              <a:rPr lang="en-GB" dirty="0"/>
              <a:t>The second one we need to do is going to be bases on the knowledge from the lecture – it’s worth to attend then – nothing more. The subjects will be discussed beforehand.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8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F449-A091-DD9A-64B0-E400C15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5160-6213-3E20-1889-9F1F3952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Groups of maximally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people – I’ll post the worksheet to sign yourself onto.</a:t>
            </a:r>
          </a:p>
          <a:p>
            <a:r>
              <a:rPr lang="en-GB" dirty="0"/>
              <a:t>The idea of the final project is to give you some experience trying to do a piece of original research in machine learning and writing up your results in a paper style format. You are welcome to choose a topic </a:t>
            </a:r>
            <a:r>
              <a:rPr lang="en-GB" dirty="0">
                <a:solidFill>
                  <a:srgbClr val="FF0000"/>
                </a:solidFill>
              </a:rPr>
              <a:t>for your project in any of the lecture areas</a:t>
            </a:r>
            <a:r>
              <a:rPr lang="en-GB" dirty="0"/>
              <a:t>. Since next semester you will have a course devoted to the neural networks, if possible,  please </a:t>
            </a:r>
            <a:r>
              <a:rPr lang="en-GB" dirty="0">
                <a:solidFill>
                  <a:srgbClr val="FF0000"/>
                </a:solidFill>
              </a:rPr>
              <a:t>try to avoid the last point</a:t>
            </a:r>
            <a:r>
              <a:rPr lang="en-GB" dirty="0"/>
              <a:t>. You are strongly encouraged to choose a topic that you </a:t>
            </a:r>
            <a:r>
              <a:rPr lang="en-GB" dirty="0">
                <a:solidFill>
                  <a:srgbClr val="FF0000"/>
                </a:solidFill>
              </a:rPr>
              <a:t>would like to learn about</a:t>
            </a:r>
            <a:r>
              <a:rPr lang="en-GB" dirty="0"/>
              <a:t>, rather than a topic you are already familiar with.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phic 4" descr="List outline">
            <a:extLst>
              <a:ext uri="{FF2B5EF4-FFF2-40B4-BE49-F238E27FC236}">
                <a16:creationId xmlns:a16="http://schemas.microsoft.com/office/drawing/2014/main" id="{1141A058-D27F-1E71-87F3-EB241F17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698" y="147718"/>
            <a:ext cx="1760376" cy="17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35DB-2FE7-D94D-A408-FBA3933D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project </a:t>
            </a:r>
            <a:r>
              <a:rPr lang="en-GB" b="1" dirty="0">
                <a:solidFill>
                  <a:srgbClr val="FF0000"/>
                </a:solidFill>
              </a:rPr>
              <a:t>must</a:t>
            </a:r>
            <a:r>
              <a:rPr lang="en-GB" dirty="0"/>
              <a:t> implement one or more machine learning algorithms and apply them to some data.</a:t>
            </a:r>
          </a:p>
          <a:p>
            <a:r>
              <a:rPr lang="en-GB" dirty="0"/>
              <a:t>You </a:t>
            </a:r>
            <a:r>
              <a:rPr lang="en-GB" b="1" dirty="0">
                <a:solidFill>
                  <a:srgbClr val="FF0000"/>
                </a:solidFill>
              </a:rPr>
              <a:t>must</a:t>
            </a:r>
            <a:r>
              <a:rPr lang="en-GB" dirty="0"/>
              <a:t> turn in a one page </a:t>
            </a:r>
            <a:r>
              <a:rPr lang="en-GB" b="1" dirty="0">
                <a:solidFill>
                  <a:srgbClr val="FF0000"/>
                </a:solidFill>
              </a:rPr>
              <a:t>project report</a:t>
            </a:r>
            <a:r>
              <a:rPr lang="en-GB" b="1" dirty="0"/>
              <a:t>.</a:t>
            </a:r>
          </a:p>
          <a:p>
            <a:endParaRPr lang="en-GB" b="1" dirty="0"/>
          </a:p>
          <a:p>
            <a:r>
              <a:rPr lang="en-GB" sz="2000" dirty="0"/>
              <a:t>Your proposal </a:t>
            </a:r>
            <a:r>
              <a:rPr lang="en-GB" sz="2000" b="1" dirty="0">
                <a:solidFill>
                  <a:srgbClr val="FF0000"/>
                </a:solidFill>
              </a:rPr>
              <a:t>presentation</a:t>
            </a:r>
            <a:r>
              <a:rPr lang="en-GB" sz="2000" dirty="0"/>
              <a:t> should describe the idea behind your self-defined project, briefly describe software you will need to write, and papers you plan to read. It should include: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Motivation</a:t>
            </a:r>
            <a:r>
              <a:rPr lang="en-GB" sz="1800" dirty="0"/>
              <a:t>: What problem are you tackling? Is this an application or a theoretical result?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Method</a:t>
            </a:r>
            <a:r>
              <a:rPr lang="en-GB" sz="1800" dirty="0"/>
              <a:t>: What machine learning techniques are you planning to apply or improve upon?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Intended experiments</a:t>
            </a:r>
            <a:r>
              <a:rPr lang="en-GB" sz="1800" dirty="0"/>
              <a:t>: What experiments are you planning to run? How do you plan to evaluate your machine learning algorithm?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054A88-BA26-CFB9-5031-A8D35C8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Projects pt. 2</a:t>
            </a:r>
          </a:p>
        </p:txBody>
      </p:sp>
    </p:spTree>
    <p:extLst>
      <p:ext uri="{BB962C8B-B14F-4D97-AF65-F5344CB8AC3E}">
        <p14:creationId xmlns:p14="http://schemas.microsoft.com/office/powerpoint/2010/main" val="390924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3213-50BC-7965-0BA8-D19553C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pt.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46EB-F92E-B11F-C57F-CEFC3FBA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one page </a:t>
            </a:r>
            <a:r>
              <a:rPr lang="en-GB" b="1" dirty="0"/>
              <a:t>project proposal (additional 5 pts.) </a:t>
            </a:r>
            <a:r>
              <a:rPr lang="en-GB" b="1" dirty="0">
                <a:solidFill>
                  <a:srgbClr val="FF0000"/>
                </a:solidFill>
              </a:rPr>
              <a:t>can</a:t>
            </a:r>
            <a:r>
              <a:rPr lang="en-GB" dirty="0"/>
              <a:t> be uploaded in a form of a PDF file named: </a:t>
            </a:r>
          </a:p>
          <a:p>
            <a:pPr lvl="1"/>
            <a:r>
              <a:rPr lang="en-GB" dirty="0" err="1"/>
              <a:t>f“proposal_project</a:t>
            </a:r>
            <a:r>
              <a:rPr lang="en-GB" dirty="0"/>
              <a:t>{</a:t>
            </a:r>
            <a:r>
              <a:rPr lang="en-GB" dirty="0" err="1"/>
              <a:t>group_name</a:t>
            </a:r>
            <a:r>
              <a:rPr lang="en-GB" dirty="0"/>
              <a:t>}.pdf”</a:t>
            </a:r>
          </a:p>
          <a:p>
            <a:pPr marL="457200" lvl="1" indent="0">
              <a:buNone/>
            </a:pPr>
            <a:r>
              <a:rPr lang="en-GB" dirty="0"/>
              <a:t>by noon on </a:t>
            </a:r>
            <a:r>
              <a:rPr lang="en-GB" b="1" dirty="0">
                <a:solidFill>
                  <a:srgbClr val="FF0000"/>
                </a:solidFill>
              </a:rPr>
              <a:t>November 16</a:t>
            </a:r>
            <a:r>
              <a:rPr lang="en-GB" b="1" baseline="30000" dirty="0">
                <a:solidFill>
                  <a:srgbClr val="FF0000"/>
                </a:solidFill>
              </a:rPr>
              <a:t>th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/>
              <a:t>project </a:t>
            </a:r>
            <a:r>
              <a:rPr lang="en-GB" b="1"/>
              <a:t>report (18 </a:t>
            </a:r>
            <a:r>
              <a:rPr lang="en-GB" b="1" dirty="0"/>
              <a:t>pts.)</a:t>
            </a:r>
            <a:r>
              <a:rPr lang="en-GB" dirty="0"/>
              <a:t> should be uploaded in a form of a PDF file or </a:t>
            </a:r>
            <a:r>
              <a:rPr lang="en-GB" dirty="0" err="1"/>
              <a:t>Jupyter</a:t>
            </a:r>
            <a:r>
              <a:rPr lang="en-GB" dirty="0"/>
              <a:t> file named: </a:t>
            </a:r>
          </a:p>
          <a:p>
            <a:pPr lvl="1"/>
            <a:r>
              <a:rPr lang="en-GB" dirty="0" err="1"/>
              <a:t>f“final_project</a:t>
            </a:r>
            <a:r>
              <a:rPr lang="en-GB" dirty="0"/>
              <a:t>{</a:t>
            </a:r>
            <a:r>
              <a:rPr lang="en-GB" dirty="0" err="1"/>
              <a:t>group_name</a:t>
            </a:r>
            <a:r>
              <a:rPr lang="en-GB" dirty="0"/>
              <a:t>}.{pdf if choice==‘pdf’ else ‘</a:t>
            </a:r>
            <a:r>
              <a:rPr lang="en-GB" dirty="0" err="1"/>
              <a:t>ipnyb</a:t>
            </a:r>
            <a:r>
              <a:rPr lang="en-GB" dirty="0"/>
              <a:t>’}”   </a:t>
            </a:r>
          </a:p>
          <a:p>
            <a:pPr marL="457200" lvl="1" indent="0">
              <a:buNone/>
            </a:pPr>
            <a:r>
              <a:rPr lang="en-GB" dirty="0"/>
              <a:t>by noon on </a:t>
            </a:r>
            <a:r>
              <a:rPr lang="en-GB" b="1" dirty="0">
                <a:solidFill>
                  <a:srgbClr val="FF0000"/>
                </a:solidFill>
              </a:rPr>
              <a:t>January 24</a:t>
            </a:r>
            <a:r>
              <a:rPr lang="en-GB" b="1" baseline="30000" dirty="0">
                <a:solidFill>
                  <a:srgbClr val="FF0000"/>
                </a:solidFill>
              </a:rPr>
              <a:t>th</a:t>
            </a:r>
            <a:r>
              <a:rPr lang="en-GB" dirty="0"/>
              <a:t>. The project should be </a:t>
            </a:r>
            <a:r>
              <a:rPr lang="en-GB" b="1" dirty="0"/>
              <a:t>presented</a:t>
            </a:r>
            <a:r>
              <a:rPr lang="en-GB" dirty="0"/>
              <a:t> during one of the last meetings of the class.</a:t>
            </a:r>
          </a:p>
          <a:p>
            <a:r>
              <a:rPr lang="en-GB" dirty="0"/>
              <a:t>The first </a:t>
            </a:r>
            <a:r>
              <a:rPr lang="en-GB" b="1" dirty="0"/>
              <a:t>presentation (10 pts.) – 6 min, </a:t>
            </a:r>
            <a:r>
              <a:rPr lang="en-GB" b="1" dirty="0">
                <a:solidFill>
                  <a:srgbClr val="FF0000"/>
                </a:solidFill>
              </a:rPr>
              <a:t>November 16</a:t>
            </a:r>
            <a:r>
              <a:rPr lang="en-GB" b="1" baseline="30000" dirty="0">
                <a:solidFill>
                  <a:srgbClr val="FF0000"/>
                </a:solidFill>
              </a:rPr>
              <a:t>th</a:t>
            </a:r>
            <a:r>
              <a:rPr lang="en-GB" b="1" dirty="0"/>
              <a:t> , </a:t>
            </a:r>
            <a:r>
              <a:rPr lang="en-GB" dirty="0"/>
              <a:t>is designed to tell the group what you have written in the </a:t>
            </a:r>
            <a:r>
              <a:rPr lang="en-GB" u="sng" dirty="0"/>
              <a:t>potential</a:t>
            </a:r>
            <a:r>
              <a:rPr lang="en-GB" dirty="0"/>
              <a:t> proposal and answer why is the subject interesting. </a:t>
            </a:r>
          </a:p>
          <a:p>
            <a:r>
              <a:rPr lang="en-GB" dirty="0"/>
              <a:t>The final </a:t>
            </a:r>
            <a:r>
              <a:rPr lang="en-GB" b="1" dirty="0"/>
              <a:t>presentation (20 pts.) – 10 min </a:t>
            </a:r>
            <a:r>
              <a:rPr lang="en-GB" dirty="0"/>
              <a:t>is ought to be presented during the last two meetings. It should contain the </a:t>
            </a:r>
            <a:r>
              <a:rPr lang="en-GB" b="1" dirty="0"/>
              <a:t>brief reminder </a:t>
            </a:r>
            <a:r>
              <a:rPr lang="en-GB" dirty="0"/>
              <a:t>and </a:t>
            </a:r>
            <a:r>
              <a:rPr lang="en-GB" b="1" dirty="0"/>
              <a:t>results showcase</a:t>
            </a:r>
          </a:p>
        </p:txBody>
      </p:sp>
    </p:spTree>
    <p:extLst>
      <p:ext uri="{BB962C8B-B14F-4D97-AF65-F5344CB8AC3E}">
        <p14:creationId xmlns:p14="http://schemas.microsoft.com/office/powerpoint/2010/main" val="324356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CB31-7ABD-1A6B-E7DB-A70B98C4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pt.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FF38-352A-E774-9B6A-7E3EC768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criteria will be taken into account when grading: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Clarity/Relevance of problem statement and description of approach.</a:t>
            </a:r>
          </a:p>
          <a:p>
            <a:r>
              <a:rPr lang="en-GB" sz="2000" dirty="0"/>
              <a:t>Discussion of relationship to previous work and references.</a:t>
            </a:r>
          </a:p>
          <a:p>
            <a:r>
              <a:rPr lang="en-GB" sz="2000" dirty="0"/>
              <a:t>Design and execution of experiments.</a:t>
            </a:r>
          </a:p>
          <a:p>
            <a:r>
              <a:rPr lang="en-GB" sz="2000" dirty="0"/>
              <a:t>Figures/Tables/Writing: easily readable, properly labelled, informative.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79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952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Introduction</vt:lpstr>
      <vt:lpstr>Organisation </vt:lpstr>
      <vt:lpstr>PowerPoint Presentation</vt:lpstr>
      <vt:lpstr>Classes – to be modified</vt:lpstr>
      <vt:lpstr>In-Class Tests</vt:lpstr>
      <vt:lpstr>Projects</vt:lpstr>
      <vt:lpstr>Projects pt. 2</vt:lpstr>
      <vt:lpstr>Projects pt. 3</vt:lpstr>
      <vt:lpstr>Project pt. 4</vt:lpstr>
      <vt:lpstr>Workstyle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Introduction</dc:title>
  <dc:creator>Maks Kliczkowski</dc:creator>
  <cp:lastModifiedBy>Maks Kliczkowski</cp:lastModifiedBy>
  <cp:revision>24</cp:revision>
  <dcterms:created xsi:type="dcterms:W3CDTF">2022-10-05T13:59:45Z</dcterms:created>
  <dcterms:modified xsi:type="dcterms:W3CDTF">2022-10-09T15:42:27Z</dcterms:modified>
</cp:coreProperties>
</file>