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91" r:id="rId19"/>
    <p:sldId id="296" r:id="rId20"/>
    <p:sldId id="295" r:id="rId21"/>
    <p:sldId id="294" r:id="rId22"/>
    <p:sldId id="293" r:id="rId23"/>
    <p:sldId id="292" r:id="rId24"/>
    <p:sldId id="297" r:id="rId25"/>
    <p:sldId id="287" r:id="rId26"/>
    <p:sldId id="289" r:id="rId27"/>
    <p:sldId id="273" r:id="rId28"/>
    <p:sldId id="274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3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7792D-8CD0-4D5E-B441-FCA09A316B75}" type="datetimeFigureOut">
              <a:rPr lang="pl-PL" smtClean="0"/>
              <a:t>25.01.2025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D13F7-8B82-4B0B-8A7C-00A75F93069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2244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D13F7-8B82-4B0B-8A7C-00A75F930691}" type="slidenum">
              <a:rPr lang="pl-PL" smtClean="0"/>
              <a:t>38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025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46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2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75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2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39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4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0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56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47" r:id="rId7"/>
    <p:sldLayoutId id="2147483746" r:id="rId8"/>
    <p:sldLayoutId id="2147483745" r:id="rId9"/>
    <p:sldLayoutId id="2147483736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dimi.uniud.it/~claudio.mirolo/teaching/geom_comput/presentations/trapezoidal_map.pdf" TargetMode="External"/><Relationship Id="rId2" Type="http://schemas.openxmlformats.org/officeDocument/2006/relationships/hyperlink" Target="https://upel.agh.edu.pl/pluginfile.php/433098/mod_resource/content/1/wyklad_lokpkt_m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hyperlink" Target="http://cglab.ca/~cdillaba/comp5008/trapezoid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ło przedstawiające technologię sieci">
            <a:extLst>
              <a:ext uri="{FF2B5EF4-FFF2-40B4-BE49-F238E27FC236}">
                <a16:creationId xmlns:a16="http://schemas.microsoft.com/office/drawing/2014/main" id="{BD740A9D-95C3-EC76-C932-4012C1C6AD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3433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515E21-26CB-BB41-FD9F-090B0671B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11165481" cy="1024128"/>
          </a:xfrm>
        </p:spPr>
        <p:txBody>
          <a:bodyPr anchor="t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Lokalizacja punktu na płaszczyźnie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5687AA9-F579-5978-3F15-F08A7903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pl-PL" dirty="0">
                <a:solidFill>
                  <a:srgbClr val="FFFFFF"/>
                </a:solidFill>
              </a:rPr>
              <a:t>Autorzy:</a:t>
            </a:r>
          </a:p>
          <a:p>
            <a:r>
              <a:rPr lang="pl-PL" dirty="0">
                <a:solidFill>
                  <a:srgbClr val="FFFFFF"/>
                </a:solidFill>
              </a:rPr>
              <a:t>Maciej Wiśniewski</a:t>
            </a:r>
          </a:p>
          <a:p>
            <a:r>
              <a:rPr lang="pl-PL" dirty="0">
                <a:solidFill>
                  <a:srgbClr val="FFFFFF"/>
                </a:solidFill>
              </a:rPr>
              <a:t>Oskar Blajsz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4A03D8A-4FF9-C14D-4868-1E8F5B5AF2ED}"/>
              </a:ext>
            </a:extLst>
          </p:cNvPr>
          <p:cNvSpPr txBox="1"/>
          <p:nvPr/>
        </p:nvSpPr>
        <p:spPr>
          <a:xfrm>
            <a:off x="508650" y="1838604"/>
            <a:ext cx="5431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4800" b="1" dirty="0"/>
              <a:t>Metoda Trapezowa</a:t>
            </a:r>
          </a:p>
        </p:txBody>
      </p:sp>
    </p:spTree>
    <p:extLst>
      <p:ext uri="{BB962C8B-B14F-4D97-AF65-F5344CB8AC3E}">
        <p14:creationId xmlns:p14="http://schemas.microsoft.com/office/powerpoint/2010/main" val="3405548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5477D9C-581B-2A7E-0080-080AEC31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Randomizowany algorytm przyrostowy</a:t>
            </a:r>
            <a:br>
              <a:rPr lang="pl-PL" sz="4400" dirty="0"/>
            </a:br>
            <a:r>
              <a:rPr lang="pl-PL" sz="4400" dirty="0"/>
              <a:t>konstrukcji T(S)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5C5FB0-4237-0F50-70E1-AE6EEDA6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pl-PL" dirty="0"/>
              <a:t>Dane wejściowe: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Zbiór odcinków S = {s</a:t>
            </a:r>
            <a:r>
              <a:rPr lang="pl-PL" baseline="-25000" dirty="0"/>
              <a:t>1</a:t>
            </a:r>
            <a:r>
              <a:rPr lang="pl-PL" dirty="0"/>
              <a:t>, s</a:t>
            </a:r>
            <a:r>
              <a:rPr lang="pl-PL" baseline="-25000" dirty="0"/>
              <a:t>2</a:t>
            </a:r>
            <a:r>
              <a:rPr lang="pl-PL" dirty="0"/>
              <a:t>, s</a:t>
            </a:r>
            <a:r>
              <a:rPr lang="pl-PL" baseline="-25000" dirty="0"/>
              <a:t>3</a:t>
            </a:r>
            <a:r>
              <a:rPr lang="pl-PL" dirty="0"/>
              <a:t>,…,</a:t>
            </a:r>
            <a:r>
              <a:rPr lang="pl-PL" dirty="0" err="1"/>
              <a:t>s</a:t>
            </a:r>
            <a:r>
              <a:rPr lang="pl-PL" baseline="-25000" dirty="0" err="1"/>
              <a:t>n</a:t>
            </a:r>
            <a:r>
              <a:rPr lang="pl-PL" dirty="0"/>
              <a:t>} położonych na płaszczyźnie dwuwymiarowej w położeniu ogólnym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dirty="0"/>
          </a:p>
          <a:p>
            <a:r>
              <a:rPr lang="pl-PL" dirty="0"/>
              <a:t>Wynik: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dirty="0"/>
              <a:t>Mapa trapezowa T(S) oraz struktura przeszukiwań D dla T(S) w postaci grafu przeszukiwań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69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E4C65-801C-B46E-D686-842FBA78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FA0134-C9FE-4D22-977E-CC4F3B3FD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6DFC327-08A2-0040-7AE2-A0D44C14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962368"/>
          </a:xfrm>
        </p:spPr>
        <p:txBody>
          <a:bodyPr>
            <a:normAutofit/>
          </a:bodyPr>
          <a:lstStyle/>
          <a:p>
            <a:r>
              <a:rPr lang="pl-PL" sz="4400" dirty="0"/>
              <a:t>Przebieg algorytmu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77A9B22-87CE-118A-9780-37AE5BD5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148840"/>
            <a:ext cx="11153214" cy="419709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l-PL" dirty="0"/>
              <a:t>Wyznaczamy prostokąt zawierający w sobie wszystkie odcinki z S.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Inicjalizujemy mapę trapezową T(S) oraz strukturę przeszukiwań D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/>
              <a:t>Dla każdego s</a:t>
            </a:r>
            <a:r>
              <a:rPr lang="pl-PL" baseline="-25000" dirty="0"/>
              <a:t>i</a:t>
            </a:r>
            <a:r>
              <a:rPr lang="pl-PL" dirty="0"/>
              <a:t>: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Znajdujemy zbiór trapezów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przeciętych przez s</a:t>
            </a:r>
            <a:r>
              <a:rPr lang="pl-PL" baseline="-25000" dirty="0"/>
              <a:t>i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Usuwamy znalezione trapezy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z mapy trapezowej T(S)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Dodajemy do T(S) nowo utworzone trapezy, które stworzyły się po dodaniu odcinka s</a:t>
            </a:r>
            <a:r>
              <a:rPr lang="pl-PL" baseline="-25000" dirty="0"/>
              <a:t>i</a:t>
            </a:r>
            <a:r>
              <a:rPr lang="pl-PL" dirty="0"/>
              <a:t> 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Usuwamy liście zawierające trapezy </a:t>
            </a:r>
            <a:r>
              <a:rPr lang="el-GR" dirty="0"/>
              <a:t>Δ</a:t>
            </a:r>
            <a:r>
              <a:rPr lang="el-GR" baseline="-25000" dirty="0"/>
              <a:t>0</a:t>
            </a:r>
            <a:r>
              <a:rPr lang="el-GR" dirty="0"/>
              <a:t>, Δ</a:t>
            </a:r>
            <a:r>
              <a:rPr lang="el-GR" baseline="-25000" dirty="0"/>
              <a:t>1</a:t>
            </a:r>
            <a:r>
              <a:rPr lang="el-GR" dirty="0"/>
              <a:t>, … , Δ</a:t>
            </a:r>
            <a:r>
              <a:rPr lang="pl-PL" baseline="-25000" dirty="0"/>
              <a:t>k</a:t>
            </a:r>
            <a:r>
              <a:rPr lang="pl-PL" dirty="0"/>
              <a:t> ze struktury przeszukiwań D</a:t>
            </a:r>
          </a:p>
          <a:p>
            <a:pPr marL="731520" lvl="1" indent="-457200">
              <a:buFont typeface="+mj-lt"/>
              <a:buAutoNum type="arabicPeriod"/>
            </a:pPr>
            <a:r>
              <a:rPr lang="pl-PL" dirty="0"/>
              <a:t>W strukturze przeszukiwań D tworzymy liście zawierające nowo utworzone trapezy i łączymy je z istniejącymi węzłami, w razie potrzeby dodając nowe węzły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A0D2F6B-48D0-B052-66DF-C2FD4E41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0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037FDD-9E70-7A8A-3BDD-7C936033D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B3C9C72-5BCF-5593-4185-5A1B5F85A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57" y="2495346"/>
            <a:ext cx="2842083" cy="197524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B847110-6CE4-1927-9184-DE1A04101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979" y="4526741"/>
            <a:ext cx="2847122" cy="196419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3141A80-AC62-BC89-1737-D7EC90A2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857" y="522010"/>
            <a:ext cx="2847123" cy="19171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36C7FA2-2CBF-C5AA-9882-EB2EAFB3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079" y="976160"/>
            <a:ext cx="7150608" cy="1463040"/>
          </a:xfrm>
        </p:spPr>
        <p:txBody>
          <a:bodyPr>
            <a:normAutofit/>
          </a:bodyPr>
          <a:lstStyle/>
          <a:p>
            <a:r>
              <a:rPr lang="pl-PL" sz="4400"/>
              <a:t>Wstawianie odcinka s</a:t>
            </a:r>
            <a:r>
              <a:rPr lang="pl-PL" sz="4400" baseline="-2500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8AEE56-AD0A-3B7D-5175-D09C9FA1B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3079" y="2279671"/>
            <a:ext cx="7147287" cy="3767328"/>
          </a:xfrm>
        </p:spPr>
        <p:txBody>
          <a:bodyPr>
            <a:normAutofit/>
          </a:bodyPr>
          <a:lstStyle/>
          <a:p>
            <a:r>
              <a:rPr lang="pl-PL" sz="1800" dirty="0"/>
              <a:t>Odcinek s</a:t>
            </a:r>
            <a:r>
              <a:rPr lang="pl-PL" sz="1800" baseline="-25000" dirty="0"/>
              <a:t>i</a:t>
            </a:r>
            <a:r>
              <a:rPr lang="pl-PL" sz="1800" dirty="0"/>
              <a:t> wstawiamy do struktury T(S</a:t>
            </a:r>
            <a:r>
              <a:rPr lang="pl-PL" sz="1800" baseline="-25000" dirty="0"/>
              <a:t>i-1</a:t>
            </a:r>
            <a:r>
              <a:rPr lang="pl-PL" sz="1800" dirty="0"/>
              <a:t>).</a:t>
            </a:r>
          </a:p>
          <a:p>
            <a:endParaRPr lang="pl-PL" sz="1800" dirty="0"/>
          </a:p>
          <a:p>
            <a:r>
              <a:rPr lang="pl-PL" sz="1800" dirty="0"/>
              <a:t>Nowo wstawiany odcinek może przecinać kilka trapezów.</a:t>
            </a:r>
          </a:p>
          <a:p>
            <a:endParaRPr lang="pl-PL" sz="1800" dirty="0"/>
          </a:p>
          <a:p>
            <a:r>
              <a:rPr lang="pl-PL" sz="1800" dirty="0"/>
              <a:t>Każdy z trapezów, które są przecinane przez obecnie wstawiany odcinek s</a:t>
            </a:r>
            <a:r>
              <a:rPr lang="pl-PL" sz="1800" baseline="-25000" dirty="0"/>
              <a:t>i</a:t>
            </a:r>
            <a:r>
              <a:rPr lang="pl-PL" sz="1800" dirty="0"/>
              <a:t> może zostać podzielony na maksymalnie 4 nowe trapezy.</a:t>
            </a:r>
          </a:p>
          <a:p>
            <a:endParaRPr lang="pl-PL" sz="1800" dirty="0"/>
          </a:p>
          <a:p>
            <a:r>
              <a:rPr lang="pl-PL" sz="1800" dirty="0"/>
              <a:t>Podczas wstawiania nowego odcinka, niektóre trapezy mogą zostać połączone wskutek skracania pionowych linii.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6141AC-8EB0-E9A2-C2F4-DC6B0DCC9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322" y="508090"/>
            <a:ext cx="7091771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5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E6E550F-B731-40E0-E0F2-AE8469DFC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Strefa s</a:t>
            </a:r>
            <a:r>
              <a:rPr lang="pl-PL" sz="4400" baseline="-2500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70DF38-7028-6630-0376-81E52719C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233375"/>
            <a:ext cx="5513832" cy="3434676"/>
          </a:xfrm>
        </p:spPr>
        <p:txBody>
          <a:bodyPr>
            <a:normAutofit/>
          </a:bodyPr>
          <a:lstStyle/>
          <a:p>
            <a:r>
              <a:rPr lang="pl-PL" sz="1800" dirty="0"/>
              <a:t>Strefę dla odcinka si w mapach T(Si) i T(Si-1) tworzą wszystkie trapezy przecinane przed odcinek si</a:t>
            </a:r>
          </a:p>
          <a:p>
            <a:r>
              <a:rPr lang="pl-PL" sz="1800" dirty="0"/>
              <a:t>Dla T(Si) strefą jest suma wszystkich nowo utworzonych trapezów</a:t>
            </a:r>
          </a:p>
          <a:p>
            <a:r>
              <a:rPr lang="pl-PL" sz="1800" dirty="0"/>
              <a:t>Dla T(Si-1) strefą jest suma wszystkich trapezów, koniecznych do usunięcia</a:t>
            </a:r>
          </a:p>
          <a:p>
            <a:r>
              <a:rPr lang="pl-PL" sz="1800" dirty="0"/>
              <a:t>Strefy dla obu map T(Si) i T(Si-1) są jednakowe pod względem powierzchni i kształtu. Różnią się jedynie wewnętrznym podziałem na trapezy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DA8E6DB-3D16-D7B4-BBD7-FFD9BCB2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709711"/>
            <a:ext cx="4959823" cy="3434676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AC63441-6466-9F9A-BED4-BCF55D98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1878" y="976160"/>
            <a:ext cx="6679203" cy="1463040"/>
          </a:xfrm>
        </p:spPr>
        <p:txBody>
          <a:bodyPr>
            <a:normAutofit/>
          </a:bodyPr>
          <a:lstStyle/>
          <a:p>
            <a:r>
              <a:rPr lang="pl-PL" sz="4400" dirty="0"/>
              <a:t>Wyznaczenie strefy dla s</a:t>
            </a:r>
            <a:r>
              <a:rPr lang="pl-PL" sz="4400" baseline="-25000" dirty="0"/>
              <a:t>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EC0DCB-BADE-9171-9600-3057F0516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1878" y="2220686"/>
            <a:ext cx="6679203" cy="41252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1700" dirty="0"/>
              <a:t>Zaczynamy od przeszukania struktury D aż do znalezienia trapezu </a:t>
            </a:r>
            <a:r>
              <a:rPr lang="el-GR" sz="1700" dirty="0"/>
              <a:t>Δ</a:t>
            </a:r>
            <a:r>
              <a:rPr lang="el-GR" sz="1700" baseline="-25000" dirty="0"/>
              <a:t>0</a:t>
            </a:r>
            <a:r>
              <a:rPr lang="pl-PL" sz="1700" dirty="0"/>
              <a:t>, który zawiera lewy koniec p odcinka s</a:t>
            </a:r>
            <a:r>
              <a:rPr lang="pl-PL" sz="1700" baseline="-25000" dirty="0"/>
              <a:t>i</a:t>
            </a:r>
            <a:r>
              <a:rPr lang="pl-PL" sz="1700" dirty="0"/>
              <a:t>. 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Sposoby rozwiązywania wątpliwych sytuacji mogących wystąpić podczas przeszukiwania: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Jeśli okaże się, że punkt p leży na prostej pionowej to przyjmujemy, że leży po jej prawej stronie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700" dirty="0"/>
              <a:t>Jeśli okaże się, że punkt p jest wspólnym punktem z innym odcinkiem z S, wtedy porównujemy nachylenie obu odcinków. Jeśli nachylenie s</a:t>
            </a:r>
            <a:r>
              <a:rPr lang="pl-PL" sz="1700" baseline="-25000" dirty="0"/>
              <a:t>i</a:t>
            </a:r>
            <a:r>
              <a:rPr lang="pl-PL" sz="1700" dirty="0"/>
              <a:t> będzie mniejsze to przyjmujemy, że leży on poniżej drugiego odcinka.</a:t>
            </a:r>
          </a:p>
          <a:p>
            <a:pPr>
              <a:lnSpc>
                <a:spcPct val="100000"/>
              </a:lnSpc>
            </a:pPr>
            <a:r>
              <a:rPr lang="pl-PL" sz="1700" dirty="0"/>
              <a:t>Mając to na uwadze pobieramy ze struktury D trapez</a:t>
            </a:r>
            <a:r>
              <a:rPr lang="el-GR" sz="1700" dirty="0"/>
              <a:t> Δ</a:t>
            </a:r>
            <a:r>
              <a:rPr lang="el-GR" sz="1700" baseline="-25000" dirty="0"/>
              <a:t>0</a:t>
            </a:r>
            <a:r>
              <a:rPr lang="pl-PL" sz="1700" dirty="0"/>
              <a:t> i rozpoczynamy wyznaczanie strefy dla odcinka s</a:t>
            </a:r>
            <a:r>
              <a:rPr lang="pl-PL" sz="1700" baseline="-25000" dirty="0"/>
              <a:t>i</a:t>
            </a:r>
            <a:endParaRPr lang="pl-PL" sz="170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BE207FC-6FEF-9968-981A-C8A40E86B7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2" r="6715" b="2"/>
          <a:stretch/>
        </p:blipFill>
        <p:spPr>
          <a:xfrm>
            <a:off x="625149" y="2127624"/>
            <a:ext cx="3848858" cy="326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6BF179-FC7F-721D-09E5-6D4BEFDD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595" y="976160"/>
            <a:ext cx="6698486" cy="1463040"/>
          </a:xfrm>
        </p:spPr>
        <p:txBody>
          <a:bodyPr>
            <a:normAutofit/>
          </a:bodyPr>
          <a:lstStyle/>
          <a:p>
            <a:r>
              <a:rPr lang="pl-PL" sz="4400" dirty="0"/>
              <a:t>Wyznaczenie strefy dla s</a:t>
            </a:r>
            <a:r>
              <a:rPr lang="pl-PL" sz="4400" baseline="-25000" dirty="0"/>
              <a:t>i</a:t>
            </a:r>
            <a:endParaRPr lang="pl-PL" sz="44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F45AA74E-B9B4-2184-054E-65FEE5358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33" y="2578608"/>
            <a:ext cx="4454725" cy="191553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ABF158DD-FFD9-4299-C21E-CCD04169BA9E}"/>
              </a:ext>
            </a:extLst>
          </p:cNvPr>
          <p:cNvSpPr txBox="1"/>
          <p:nvPr/>
        </p:nvSpPr>
        <p:spPr>
          <a:xfrm>
            <a:off x="5226594" y="2420912"/>
            <a:ext cx="61904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 = 0</a:t>
            </a:r>
          </a:p>
          <a:p>
            <a:r>
              <a:rPr lang="pl-PL" dirty="0" err="1"/>
              <a:t>while</a:t>
            </a:r>
            <a:r>
              <a:rPr lang="pl-PL" dirty="0"/>
              <a:t> q znajduje się na prawo od </a:t>
            </a:r>
            <a:r>
              <a:rPr lang="pl-PL" dirty="0" err="1"/>
              <a:t>rightp</a:t>
            </a:r>
            <a:r>
              <a:rPr lang="pl-PL" dirty="0"/>
              <a:t>(∆</a:t>
            </a:r>
            <a:r>
              <a:rPr lang="pl-PL" baseline="-25000" dirty="0"/>
              <a:t>j</a:t>
            </a:r>
            <a:r>
              <a:rPr lang="pl-PL" dirty="0"/>
              <a:t>) do:</a:t>
            </a:r>
          </a:p>
          <a:p>
            <a:r>
              <a:rPr lang="pl-PL" dirty="0"/>
              <a:t>	</a:t>
            </a:r>
          </a:p>
          <a:p>
            <a:r>
              <a:rPr lang="pl-PL" dirty="0"/>
              <a:t>	jeśli </a:t>
            </a:r>
            <a:r>
              <a:rPr lang="pl-PL" dirty="0" err="1"/>
              <a:t>rightp</a:t>
            </a:r>
            <a:r>
              <a:rPr lang="pl-PL" dirty="0"/>
              <a:t>(∆</a:t>
            </a:r>
            <a:r>
              <a:rPr lang="pl-PL" baseline="-25000" dirty="0"/>
              <a:t>j</a:t>
            </a:r>
            <a:r>
              <a:rPr lang="pl-PL" dirty="0"/>
              <a:t>) znajduje się powyżej s</a:t>
            </a:r>
            <a:r>
              <a:rPr lang="pl-PL" baseline="-25000" dirty="0"/>
              <a:t>i</a:t>
            </a:r>
            <a:r>
              <a:rPr lang="pl-PL" dirty="0"/>
              <a:t>, to:</a:t>
            </a:r>
          </a:p>
          <a:p>
            <a:r>
              <a:rPr lang="pl-PL" dirty="0"/>
              <a:t>		∆</a:t>
            </a:r>
            <a:r>
              <a:rPr lang="pl-PL" baseline="-25000" dirty="0"/>
              <a:t>j+1</a:t>
            </a:r>
            <a:r>
              <a:rPr lang="pl-PL" dirty="0"/>
              <a:t> ← dolny prawy sąsiad ∆</a:t>
            </a:r>
            <a:r>
              <a:rPr lang="pl-PL" baseline="-25000" dirty="0"/>
              <a:t>j</a:t>
            </a:r>
          </a:p>
          <a:p>
            <a:r>
              <a:rPr lang="pl-PL" dirty="0"/>
              <a:t>	w przeciwnym razie:</a:t>
            </a:r>
          </a:p>
          <a:p>
            <a:r>
              <a:rPr lang="pl-PL" dirty="0"/>
              <a:t>		∆</a:t>
            </a:r>
            <a:r>
              <a:rPr lang="pl-PL" baseline="-25000" dirty="0"/>
              <a:t>j+1</a:t>
            </a:r>
            <a:r>
              <a:rPr lang="pl-PL" dirty="0"/>
              <a:t> ← górny prawy sąsiad ∆</a:t>
            </a:r>
            <a:r>
              <a:rPr lang="pl-PL" baseline="-25000" dirty="0"/>
              <a:t>j</a:t>
            </a:r>
          </a:p>
          <a:p>
            <a:r>
              <a:rPr lang="pl-PL" dirty="0"/>
              <a:t>	</a:t>
            </a:r>
          </a:p>
          <a:p>
            <a:r>
              <a:rPr lang="pl-PL" dirty="0"/>
              <a:t>	j ← j + 1</a:t>
            </a:r>
          </a:p>
          <a:p>
            <a:endParaRPr lang="pl-PL" dirty="0"/>
          </a:p>
          <a:p>
            <a:r>
              <a:rPr lang="pl-PL" dirty="0"/>
              <a:t>zwróć ∆</a:t>
            </a:r>
            <a:r>
              <a:rPr lang="pl-PL" baseline="-25000" dirty="0"/>
              <a:t>0</a:t>
            </a:r>
            <a:r>
              <a:rPr lang="pl-PL" dirty="0"/>
              <a:t>, ∆</a:t>
            </a:r>
            <a:r>
              <a:rPr lang="pl-PL" baseline="-25000" dirty="0"/>
              <a:t>1</a:t>
            </a:r>
            <a:r>
              <a:rPr lang="pl-PL" dirty="0"/>
              <a:t>, ..., ∆</a:t>
            </a:r>
            <a:r>
              <a:rPr lang="pl-PL" baseline="-250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732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9C160374-D0BD-10DC-2241-258766F6B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31" r="3114" b="3"/>
          <a:stretch/>
        </p:blipFill>
        <p:spPr>
          <a:xfrm>
            <a:off x="499774" y="657369"/>
            <a:ext cx="3281773" cy="2573383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07143CDE-5787-0BC8-175E-B152BEA2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 dirty="0"/>
              <a:t>Aktualizacja mapy trapezowej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1E4F7D-B6FD-1377-26C4-03BA3F51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29" y="2890078"/>
            <a:ext cx="7150996" cy="2991762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Jeśli nowo dodawany odcinek s</a:t>
            </a:r>
            <a:r>
              <a:rPr lang="pl-PL" sz="1800" baseline="-25000" dirty="0"/>
              <a:t>i</a:t>
            </a:r>
            <a:r>
              <a:rPr lang="pl-PL" sz="1800" dirty="0"/>
              <a:t> w całości zawiera się w jednym trapezie to możemy zaktualizować mapę w następujących krokach:</a:t>
            </a:r>
          </a:p>
          <a:p>
            <a:endParaRPr lang="pl-PL" sz="1800" dirty="0"/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Usuwamy trapez ∆ zawierający odcinek s</a:t>
            </a:r>
            <a:r>
              <a:rPr lang="pl-PL" sz="1800" baseline="-25000" dirty="0"/>
              <a:t>i</a:t>
            </a:r>
            <a:r>
              <a:rPr lang="pl-PL" sz="1800" dirty="0"/>
              <a:t> z mapy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Zastępujemy go przez odpowiednią liczbę nowych trapezów (maksymalnie 4)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Aktualizujemy informacje dla trapezów o sąsiadach, </a:t>
            </a:r>
            <a:r>
              <a:rPr lang="pl-PL" sz="1800" dirty="0" err="1"/>
              <a:t>bottom</a:t>
            </a:r>
            <a:r>
              <a:rPr lang="pl-PL" sz="1800" dirty="0"/>
              <a:t>(∆), top(∆), </a:t>
            </a:r>
            <a:r>
              <a:rPr lang="pl-PL" sz="1800" dirty="0" err="1"/>
              <a:t>leftp</a:t>
            </a:r>
            <a:r>
              <a:rPr lang="pl-PL" sz="1800" dirty="0"/>
              <a:t>(∆), </a:t>
            </a:r>
            <a:r>
              <a:rPr lang="pl-PL" sz="1800" dirty="0" err="1"/>
              <a:t>rightp</a:t>
            </a:r>
            <a:r>
              <a:rPr lang="pl-PL" sz="1800" dirty="0"/>
              <a:t>(∆)</a:t>
            </a:r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1084230B-8188-898A-FB4D-1E2C8915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2" y="3230752"/>
            <a:ext cx="3631910" cy="2573383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CB3A1515-27B0-F79C-F80F-627D679DDCCD}"/>
              </a:ext>
            </a:extLst>
          </p:cNvPr>
          <p:cNvSpPr txBox="1"/>
          <p:nvPr/>
        </p:nvSpPr>
        <p:spPr>
          <a:xfrm>
            <a:off x="1816282" y="5570370"/>
            <a:ext cx="101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T(S</a:t>
            </a:r>
            <a:r>
              <a:rPr lang="pl-PL" baseline="-25000" dirty="0"/>
              <a:t>i</a:t>
            </a:r>
            <a:r>
              <a:rPr lang="pl-PL" dirty="0"/>
              <a:t>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507A2D88-6D65-57EF-2241-3F651FE91890}"/>
              </a:ext>
            </a:extLst>
          </p:cNvPr>
          <p:cNvSpPr txBox="1"/>
          <p:nvPr/>
        </p:nvSpPr>
        <p:spPr>
          <a:xfrm>
            <a:off x="1655140" y="2861420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T(S</a:t>
            </a:r>
            <a:r>
              <a:rPr lang="pl-PL" baseline="-25000" dirty="0"/>
              <a:t>i-1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7768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5C04B583-62B8-DCF7-3B70-E8CD659000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764" r="4296" b="-4"/>
          <a:stretch/>
        </p:blipFill>
        <p:spPr>
          <a:xfrm>
            <a:off x="499775" y="3566160"/>
            <a:ext cx="3281773" cy="2779776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B0E29CF-ECA6-0BB1-CE6A-6C56399016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715" r="6869" b="-5"/>
          <a:stretch/>
        </p:blipFill>
        <p:spPr>
          <a:xfrm>
            <a:off x="517870" y="657369"/>
            <a:ext cx="3281773" cy="277977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0A75C4-16FE-4DB9-2694-1CFF4721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/>
              <a:t>Aktualizacja mapy trapezowej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4F09986-AFD1-69E4-3AB2-E5B6A3CCF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29" y="2578608"/>
            <a:ext cx="7150996" cy="3767328"/>
          </a:xfrm>
        </p:spPr>
        <p:txBody>
          <a:bodyPr>
            <a:normAutofit lnSpcReduction="10000"/>
          </a:bodyPr>
          <a:lstStyle/>
          <a:p>
            <a:r>
              <a:rPr lang="pl-PL" sz="1800" dirty="0"/>
              <a:t>W przypadku, gdy nowo dodawany odcinek s</a:t>
            </a:r>
            <a:r>
              <a:rPr lang="pl-PL" sz="1800" baseline="-25000" dirty="0"/>
              <a:t>i</a:t>
            </a:r>
            <a:r>
              <a:rPr lang="pl-PL" sz="1800" dirty="0"/>
              <a:t> zawiera się w więcej niż jednym trapezie to w celu aktualizacji mapy trapezowej musimy wykonać następujące kroki: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Wstawiamy rozszerzenia pionowe przechodzące przez oba końce odcinka s</a:t>
            </a:r>
            <a:r>
              <a:rPr lang="pl-PL" sz="1800" baseline="-25000" dirty="0"/>
              <a:t>i</a:t>
            </a:r>
            <a:r>
              <a:rPr lang="pl-PL" sz="1800" dirty="0"/>
              <a:t> dzieląc trapezy</a:t>
            </a:r>
            <a:r>
              <a:rPr lang="el-GR" sz="1800" dirty="0"/>
              <a:t> Δ</a:t>
            </a:r>
            <a:r>
              <a:rPr lang="el-GR" sz="1800" baseline="-25000" dirty="0"/>
              <a:t>0</a:t>
            </a:r>
            <a:r>
              <a:rPr lang="pl-PL" sz="1800" dirty="0"/>
              <a:t> i </a:t>
            </a:r>
            <a:r>
              <a:rPr lang="el-GR" sz="1800" dirty="0"/>
              <a:t>Δ</a:t>
            </a:r>
            <a:r>
              <a:rPr lang="pl-PL" sz="1800" baseline="-25000" dirty="0"/>
              <a:t>k</a:t>
            </a:r>
            <a:r>
              <a:rPr lang="pl-PL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Skracamy pionowe linie, które przecinają odcinek s</a:t>
            </a:r>
            <a:r>
              <a:rPr lang="pl-PL" sz="1800" baseline="-25000" dirty="0"/>
              <a:t>i</a:t>
            </a:r>
            <a:r>
              <a:rPr lang="pl-PL" sz="1800" dirty="0"/>
              <a:t>, tak aby się z nim stykały.</a:t>
            </a:r>
          </a:p>
          <a:p>
            <a:pPr marL="342900" indent="-342900">
              <a:buFont typeface="+mj-lt"/>
              <a:buAutoNum type="arabicPeriod"/>
            </a:pPr>
            <a:r>
              <a:rPr lang="pl-PL" sz="1800" dirty="0"/>
              <a:t>Aktualizujemy informacje o sąsiadach dla zmienionych i utworzonych trapezów.</a:t>
            </a:r>
          </a:p>
          <a:p>
            <a:endParaRPr lang="pl-PL" sz="1800" dirty="0"/>
          </a:p>
          <a:p>
            <a:r>
              <a:rPr lang="pl-PL" sz="1800" dirty="0"/>
              <a:t>Oczekiwany czas konstrukcji mapy trapezowej - O(n log 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3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F1AD96D-92A9-B713-29E2-C1464E64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628278A-D87A-AA92-0895-8608CDC9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3634430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/>
              <a:t>Początek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D57DDC-2075-7CBD-00B4-0A5FF0991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9EF0E-63DC-1E33-DBBF-91BB41E9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260" y="2484405"/>
            <a:ext cx="9896385" cy="355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99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F3EE72-1E1A-ABA9-7C11-A5C1D4248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747CF2-7059-0501-496D-DBDC69294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9A10CB-936A-09D9-5493-CD810EC6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F236EB-751F-41B7-2067-5E2AD082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1A1912-1349-5F91-04E0-561557E79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F87505B-A860-F6DA-FEAB-932A110CC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D1C9FAD-4DD9-0810-88A0-ADD4C000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D2CB1E-F302-BDF5-1896-833E3F8B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3634430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200" dirty="0" err="1"/>
              <a:t>Dodajemy</a:t>
            </a:r>
            <a:r>
              <a:rPr lang="en-US" sz="2200" dirty="0"/>
              <a:t> </a:t>
            </a:r>
            <a:r>
              <a:rPr lang="en-US" sz="2200" dirty="0" err="1"/>
              <a:t>odcinek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B18D7D6-A4C1-8653-ABE8-655F93ED5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C92BA478-81D0-709A-080B-F1E9D649B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8832"/>
            <a:ext cx="12192000" cy="450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0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ACE143C-F087-EC5F-22D6-D770F460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Przykład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FE1C418-A3E1-2EC2-4522-3A5F4E8FE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004045"/>
          </a:xfrm>
        </p:spPr>
        <p:txBody>
          <a:bodyPr>
            <a:normAutofit/>
          </a:bodyPr>
          <a:lstStyle/>
          <a:p>
            <a:r>
              <a:rPr lang="pl-PL" sz="1800" dirty="0"/>
              <a:t>Dane: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Mapa regionu podzielona na segmenty (kraje, województwa)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Współrzędne punktu geograficznego na tej mapie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800" dirty="0"/>
          </a:p>
          <a:p>
            <a:r>
              <a:rPr lang="pl-PL" sz="1800" dirty="0"/>
              <a:t>Szukane: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Segment w którym znajduje się punkt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99FA10-8145-0BCC-2E18-237FC5C1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089733"/>
            <a:ext cx="4959823" cy="4674632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3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82C9A-6189-C030-31CD-7F15F221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B0C48FF-0E26-D8C4-B98D-E317095BE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BACB56-6DE1-576B-C799-D12819D8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27762B-310B-7B25-3297-6C1E46683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6B6290-5D92-45E5-C42B-4D7E12E2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22C36F7-59EE-5263-AD21-A2B96311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0198A24-6283-2FEC-B4B6-829B0943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328DA7-9777-BE96-6B1E-608A7E40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99" y="1817583"/>
            <a:ext cx="4174555" cy="4900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Znajdujemy gdzie „wpadł” odcinek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9C36C01-080C-290E-27EF-0133CB2BC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CAE4683-6620-B7EC-1941-9B4E9C67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2174209"/>
            <a:ext cx="12192000" cy="417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D5129-7B3C-863C-29A1-DC2B7A89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DFB97A-6A0D-AFE6-FBD0-8BECA2115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B93764-2172-F1C0-5AF6-FAACAE6DB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DF0217-466C-B14E-9972-73862DD1E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0D495E-1E72-CBDB-45CB-F69A30F55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712777-0D1A-1DFF-6C58-490E7C55B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C3EE1C3-328B-72B8-1924-CD9F1651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AD3532-63DE-1925-D1B5-D8E166227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8441754" cy="49007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Przechodzimy przez wszystkie trapezy przez które przechodzi odcinek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B113235-6A0C-7009-68F5-236ECEAFA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0A47BFB-B606-D826-A9C6-633FB2D1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" y="2332040"/>
            <a:ext cx="11847871" cy="425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98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2FF39-51D5-DDF1-87F2-A2A6D1BD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64BCD16-C69E-741F-530B-F1159B21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834AB6-EC44-1F87-DD71-C2F6C81AE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D58D26-960F-7EE1-3770-8690063CB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14C42F-55F2-789F-B94A-6030A04FD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551A495-F9A7-22E4-290A-AADFE6FF2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A3E4FF-B352-EF8E-C8D7-1146568DD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BE3558-FA95-847C-440A-A5C03BE8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6691612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Niszczymy trapezy przez które przechodzi odcinek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CF4C02C-D6CF-9FD9-D22E-BBFE6B3FA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6BC1262-8723-B796-6926-8D0A9F655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" y="2396613"/>
            <a:ext cx="12192000" cy="403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61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BABCD8-0E09-C34B-A355-1A15C07EC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FABC304-2E59-017C-CD01-D98E6FE6E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A750CB-A226-B9B8-D063-8E62272F0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F10FD4-8FF6-E32D-B412-93C3C4FBC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1AFF6-16E9-10AB-8ABB-BB750D7C3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291F382-5B4A-B7CE-C19E-10B85CECF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D63E021-AE82-EC7A-64B2-9BB90C04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F8CA748-240F-6032-355D-43D09740F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3634430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Konstruujemy nowe trapezy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BAF7D68-A104-E13B-B961-5B6F7B583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80FC736-E39B-3289-D3AC-46A27E7A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7657"/>
            <a:ext cx="12192000" cy="440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32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C8DCB-3F2C-28EF-1E57-3FEAFE54F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47E079-BE25-5325-7F6B-CC410580C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5077C2-AFE9-7E1F-BADA-C9022700B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210034-4577-DBA8-5A91-7B77ADF00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A6E4F2-C24A-D247-DE27-156710DEF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EE09B8-7F4C-D901-1602-D578CE90E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1580889-6991-DB4C-5CCD-84A1F056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9"/>
            <a:ext cx="7263804" cy="100820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 err="1"/>
              <a:t>Tworzenie</a:t>
            </a:r>
            <a:r>
              <a:rPr lang="en-US" sz="4400" dirty="0"/>
              <a:t> </a:t>
            </a:r>
            <a:r>
              <a:rPr lang="en-US" sz="4400" dirty="0" err="1"/>
              <a:t>mapy</a:t>
            </a:r>
            <a:r>
              <a:rPr lang="en-US" sz="4400" dirty="0"/>
              <a:t> </a:t>
            </a:r>
            <a:r>
              <a:rPr lang="en-US" sz="4400" dirty="0" err="1"/>
              <a:t>trapezowej</a:t>
            </a:r>
            <a:endParaRPr lang="en-US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11E84D5-3D06-2DB5-7158-74DA3F9B1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01" y="1817583"/>
            <a:ext cx="3634430" cy="4900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pl-PL" sz="2200" dirty="0"/>
              <a:t>Uaktualniamy strukturę</a:t>
            </a:r>
            <a:endParaRPr lang="en-US" sz="220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D012CBA-CABA-08B5-979C-45FA119E8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2F22E00-BBCE-CCEF-BA4D-4E7A59971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97" y="2394768"/>
            <a:ext cx="10320900" cy="437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60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1D3A185-4B16-F73F-CD7B-94C9FEBB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Przykład 1 tworzenia mapy trapezowej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 descr="Obraz zawierający linia, diagram, Wykres">
            <a:extLst>
              <a:ext uri="{FF2B5EF4-FFF2-40B4-BE49-F238E27FC236}">
                <a16:creationId xmlns:a16="http://schemas.microsoft.com/office/drawing/2014/main" id="{E2F66EE8-F51A-7B48-5953-8C0EA5EAC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408" y="177791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95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90F3E-89A7-7696-F7F5-D6F91775E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5C07EB-DE28-300E-563B-1DEDF54F6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0C9B354-F722-2C06-2101-ABE57F1B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Przykład 2 tworzenia mapy trapezowej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161103-8C3C-394B-6147-CDB031A30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 descr="Obraz zawierający diagram, linia, Wykres&#10;&#10;Opis wygenerowany automatycznie">
            <a:extLst>
              <a:ext uri="{FF2B5EF4-FFF2-40B4-BE49-F238E27FC236}">
                <a16:creationId xmlns:a16="http://schemas.microsoft.com/office/drawing/2014/main" id="{450FC66D-F24D-AA42-C83B-07F230A7B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476" y="1891146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28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423F4F-7265-4CDF-607F-0B13004C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657369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 dirty="0"/>
              <a:t>Graf wyszukiwania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05C277D-9B69-F8DE-438E-F69255A14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1413987"/>
            <a:ext cx="5659801" cy="5010912"/>
          </a:xfrm>
        </p:spPr>
        <p:txBody>
          <a:bodyPr>
            <a:normAutofit fontScale="92500" lnSpcReduction="10000"/>
          </a:bodyPr>
          <a:lstStyle/>
          <a:p>
            <a:r>
              <a:rPr lang="pl-PL" sz="1800" dirty="0"/>
              <a:t>Jest to struktura, w której każdy trapez z T(S) ma wskaźnik do odpowiadającego mu liści, a liść ma wskaźnik do odpowiadającemu mu trapezu w T(S)</a:t>
            </a:r>
          </a:p>
          <a:p>
            <a:r>
              <a:rPr lang="pl-PL" sz="1800" dirty="0"/>
              <a:t>Posiada on węzły wewnętrzne dwóch kategorii: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x-węzły – przechowują współrzędne wierzchołka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y-węzły – przechowują wskaźnik do odcinka</a:t>
            </a:r>
          </a:p>
          <a:p>
            <a:r>
              <a:rPr lang="pl-PL" sz="1800" dirty="0"/>
              <a:t>Schemat poruszania się po grafie wyszukiwania: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Jeśli znajdujemy się w x-węźle sprawdzamy, po której stronie pionowej prostej przechodzącej przez punkt znajdujący się w tym węźle leży punkt p. Jeśli leży po lewej to kierujemy się do lewego dziecka obecnego węzła.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Jeśli znajdujemy się w y-węźle sprawdzamy, czy punkt p leży nad czy pod odcinkiem znajdującym się w węźle. Jeśli nad to kierujemy się do lewego dziecka obecnego węzła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7B0198-F1FD-4B7D-1FA6-EAB95C537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69" y="344744"/>
            <a:ext cx="4959823" cy="368266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4AAFB9CD-C77C-5D0B-A1F1-C8E5DAE55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0" y="4462272"/>
            <a:ext cx="1771897" cy="134321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A83D2873-B530-8D14-2616-61BD5BC6F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361" y="4557535"/>
            <a:ext cx="1371791" cy="1247949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4569A3C8-B509-27DE-AA68-632E68DD8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8427" y="4670285"/>
            <a:ext cx="1105054" cy="1209844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9812BA8-FA7D-5445-DCE7-A359CC1C2F09}"/>
              </a:ext>
            </a:extLst>
          </p:cNvPr>
          <p:cNvSpPr txBox="1"/>
          <p:nvPr/>
        </p:nvSpPr>
        <p:spPr>
          <a:xfrm>
            <a:off x="4400379" y="6041702"/>
            <a:ext cx="7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Liść</a:t>
            </a:r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74F9DE6-75BA-6794-7436-28825E13E7A3}"/>
              </a:ext>
            </a:extLst>
          </p:cNvPr>
          <p:cNvSpPr txBox="1"/>
          <p:nvPr/>
        </p:nvSpPr>
        <p:spPr>
          <a:xfrm>
            <a:off x="2542097" y="6055567"/>
            <a:ext cx="1250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Y-węzeł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C28025F4-2862-0660-40D5-5628F480DC97}"/>
              </a:ext>
            </a:extLst>
          </p:cNvPr>
          <p:cNvSpPr txBox="1"/>
          <p:nvPr/>
        </p:nvSpPr>
        <p:spPr>
          <a:xfrm>
            <a:off x="625293" y="6055567"/>
            <a:ext cx="1152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X-węzeł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5675E50-8A8F-83E7-87BA-5DA3E399F19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1048139" y="5805484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03FFB487-5D65-8A55-E15B-230A954AA169}"/>
              </a:ext>
            </a:extLst>
          </p:cNvPr>
          <p:cNvCxnSpPr>
            <a:cxnSpLocks/>
          </p:cNvCxnSpPr>
          <p:nvPr/>
        </p:nvCxnSpPr>
        <p:spPr>
          <a:xfrm flipV="1">
            <a:off x="2992763" y="5880129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66D77782-0B69-D863-DF98-805B726583CF}"/>
              </a:ext>
            </a:extLst>
          </p:cNvPr>
          <p:cNvCxnSpPr>
            <a:cxnSpLocks/>
          </p:cNvCxnSpPr>
          <p:nvPr/>
        </p:nvCxnSpPr>
        <p:spPr>
          <a:xfrm flipV="1">
            <a:off x="4675259" y="5791619"/>
            <a:ext cx="0" cy="250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0971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92D3264-3AF0-AD20-3D07-CB5A1C4B4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Przyrostowa konstrukcja grafu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1FEA05-B085-019D-5F79-C6D698A20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1800" dirty="0"/>
              <a:t>Graf wyszukiwania ma przyrostową konstrukcję, oznacza to, że  usuwany trapez jest zastępowany fragmentem struktury wyszukiwania kierującym do jednego z nowo stworzonych trapezów.</a:t>
            </a:r>
          </a:p>
          <a:p>
            <a:endParaRPr lang="pl-PL" sz="1800" dirty="0"/>
          </a:p>
          <a:p>
            <a:r>
              <a:rPr lang="pl-PL" sz="1800" dirty="0"/>
              <a:t>Przypadek 1</a:t>
            </a:r>
          </a:p>
          <a:p>
            <a:r>
              <a:rPr lang="pl-PL" sz="1800" dirty="0"/>
              <a:t>Pojedynczy trapez A (zawierający jeden wierzchołek odcinka) jest zastępowany przez trzy trapezy X, Y i Z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C7E8484C-24C2-C18A-8F8B-224A65425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77" y="4013716"/>
            <a:ext cx="5639091" cy="150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913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B072F-F2C1-1E8F-C485-7A1859D7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FF7A919-CD5C-1FB0-D70F-26B2A012E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64BC66B-DA68-3EFD-96DF-DB1A2D8F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Przyrostowa konstrukcja grafu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84ACADE-415D-C3B2-4FA1-54DD309C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1800" dirty="0"/>
              <a:t>Przypadek 2</a:t>
            </a:r>
          </a:p>
          <a:p>
            <a:r>
              <a:rPr lang="pl-PL" sz="1800" dirty="0"/>
              <a:t>Pojedynczy trapez A (przecięty całkowicie) jest zastępowany przez dwa trapezy Y i Z</a:t>
            </a:r>
          </a:p>
          <a:p>
            <a:endParaRPr lang="pl-PL" sz="1800" dirty="0"/>
          </a:p>
          <a:p>
            <a:endParaRPr lang="pl-PL" sz="1800" dirty="0"/>
          </a:p>
          <a:p>
            <a:r>
              <a:rPr lang="pl-PL" sz="1800" dirty="0"/>
              <a:t>Przypadek 3</a:t>
            </a:r>
          </a:p>
          <a:p>
            <a:r>
              <a:rPr lang="pl-PL" sz="1800" dirty="0"/>
              <a:t>Pojedynczy trapez zawiera cały odcinek i zostaje podzielony na cztery trapezy U, X, Y i Z</a:t>
            </a:r>
            <a:endParaRPr lang="en-US" sz="18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0AB98C0-5400-B37C-5D62-E51FD07BA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FAC13E8-34F2-1106-2A39-2454E6B9E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4192545"/>
            <a:ext cx="5578132" cy="1436368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45BC9C3F-5A6A-3BDA-2F63-0B438129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69" y="2228246"/>
            <a:ext cx="5578132" cy="14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5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4575D6-6113-8684-100F-6BB87D545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 dirty="0"/>
              <a:t>Ogólna definicja problemu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379ADC-951B-68D3-F64A-3FA83B103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 lnSpcReduction="10000"/>
          </a:bodyPr>
          <a:lstStyle/>
          <a:p>
            <a:r>
              <a:rPr lang="pl-PL" sz="1800" b="1" dirty="0"/>
              <a:t>Dane: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Poligonowy podział płaszczyzny (podział planarny)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Punkt na tej płaszczyźnie</a:t>
            </a:r>
          </a:p>
          <a:p>
            <a:r>
              <a:rPr lang="pl-PL" sz="1800" b="1" dirty="0"/>
              <a:t>Szukane: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/>
              <a:t>Wielokąt (ściana) zawierająca zadany punkt</a:t>
            </a:r>
          </a:p>
          <a:p>
            <a:r>
              <a:rPr lang="pl-PL" sz="1800" b="1" dirty="0"/>
              <a:t>Oczekiwane złożoności operacji: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Pamięciowa 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Czasowa lokalizacji O(log 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Czasowa konstrukcji O(n log n)</a:t>
            </a:r>
          </a:p>
          <a:p>
            <a:endParaRPr lang="pl-PL" sz="18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E59BFDA-C88F-1EED-A77E-0E0DE8BE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624890"/>
            <a:ext cx="4959823" cy="5604319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66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7397200-B6AC-AFB3-65F1-D57DDF4F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Algorytm wyszukiwania punktu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8B5C4-B833-19A6-EB92-39B2E38CB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l-PL" sz="1600" dirty="0"/>
              <a:t>Dane: Punkt q zadany w postaci współrzędnych x i y</a:t>
            </a:r>
          </a:p>
          <a:p>
            <a:pPr>
              <a:lnSpc>
                <a:spcPct val="100000"/>
              </a:lnSpc>
            </a:pPr>
            <a:r>
              <a:rPr lang="pl-PL" sz="1600" dirty="0"/>
              <a:t>Wynik: Trapez ∆ zawierający punkt q </a:t>
            </a:r>
          </a:p>
          <a:p>
            <a:pPr>
              <a:lnSpc>
                <a:spcPct val="100000"/>
              </a:lnSpc>
            </a:pPr>
            <a:endParaRPr lang="pl-PL" sz="1600" dirty="0"/>
          </a:p>
          <a:p>
            <a:pPr>
              <a:lnSpc>
                <a:spcPct val="100000"/>
              </a:lnSpc>
            </a:pPr>
            <a:r>
              <a:rPr lang="pl-PL" sz="1600" dirty="0"/>
              <a:t>Algorytm: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x-węzłem: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Jeśli szukany punkt znajduje się po </a:t>
            </a:r>
            <a:r>
              <a:rPr lang="pl-PL" sz="1600" b="1" dirty="0"/>
              <a:t>lewej stronie pionowej linii</a:t>
            </a:r>
            <a:r>
              <a:rPr lang="pl-PL" sz="1600" dirty="0"/>
              <a:t> przechodzącej przez punkt w x-węźle to przejdź do </a:t>
            </a:r>
            <a:r>
              <a:rPr lang="pl-PL" sz="1600" b="1" dirty="0"/>
              <a:t>lewego potomka</a:t>
            </a:r>
            <a:r>
              <a:rPr lang="pl-PL" sz="1600" dirty="0"/>
              <a:t>.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W przeciwnym przypadku przejdź do </a:t>
            </a:r>
            <a:r>
              <a:rPr lang="pl-PL" sz="1600" b="1" dirty="0"/>
              <a:t>prawego potomka</a:t>
            </a:r>
            <a:r>
              <a:rPr lang="pl-PL" sz="16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y-węzłem: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Jeśli szukany punkt znajduje się </a:t>
            </a:r>
            <a:r>
              <a:rPr lang="pl-PL" sz="1600" b="1" dirty="0"/>
              <a:t>poniżej poziomej linii</a:t>
            </a:r>
            <a:r>
              <a:rPr lang="pl-PL" sz="1600" dirty="0"/>
              <a:t> w y-węźle to przejdź do </a:t>
            </a:r>
            <a:r>
              <a:rPr lang="pl-PL" sz="1600" b="1" dirty="0"/>
              <a:t>lewego potomka</a:t>
            </a:r>
            <a:r>
              <a:rPr lang="pl-PL" sz="1600" dirty="0"/>
              <a:t>.</a:t>
            </a:r>
          </a:p>
          <a:p>
            <a:pPr marL="617220" lvl="1" indent="-342900">
              <a:lnSpc>
                <a:spcPct val="100000"/>
              </a:lnSpc>
            </a:pPr>
            <a:r>
              <a:rPr lang="pl-PL" sz="1600" dirty="0"/>
              <a:t>W przeciwnym przypadku przejdź do </a:t>
            </a:r>
            <a:r>
              <a:rPr lang="pl-PL" sz="1600" b="1" dirty="0"/>
              <a:t>prawego potomka</a:t>
            </a:r>
            <a:r>
              <a:rPr lang="pl-PL" sz="1600" dirty="0"/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Jeśli bieżący element jest liściem to zakończ algorytm (znaleziono trapez, w którym znajduje się punkt).</a:t>
            </a:r>
          </a:p>
          <a:p>
            <a:pPr marL="617220" lvl="1" indent="-342900">
              <a:lnSpc>
                <a:spcPct val="100000"/>
              </a:lnSpc>
            </a:pPr>
            <a:endParaRPr lang="pl-PL" sz="1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00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944121E-CCBC-F939-4D1F-BB2792C7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FD43BBE-8B58-142C-3A13-AD2322A2F959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p1. Sprawdzamy po której stronie tego punktu leży dany punkt q. Punkt q leży po prawej stronie, zatem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8E9864F2-900F-B7A1-E9E5-909C0E493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4874" y="3077763"/>
            <a:ext cx="8059204" cy="332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65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06BB41-D729-D058-B152-9ABF56346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D74E834-06B7-B630-F87A-2E4533BC1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95F82BF-2057-AFCE-A2CC-5985CE0B9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900DC26-7767-711E-E7EF-A4B597DBBA91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q1. Sprawdzamy po której stronie tego punktu leży dany punkt q. Punkt q leży po lewej stronie, zatem udajemy się do lewego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B434DE2-83B5-92A2-1969-9A836112A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ACBDCE5-264F-D49D-30C7-C558A17DE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464" y="3025489"/>
            <a:ext cx="7970022" cy="32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24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39C46-9E3F-C2C7-D225-C6A615291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291045B-86FF-7322-69B9-9E5EC16C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1D2CD36-C65D-992F-EB62-32820655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46701F0-6EE9-E9E1-1564-2A7B605BAABB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y-węźle z odcinkiem s1. Sprawdzamy, czy punkt q leży powyżej czy poniżej niego. Punkt q leży poniżej niego, więc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B6E4B88-9316-8089-4B19-1B44B9E2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23CE70B-4B2B-9404-4736-5F1C136F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530" y="3077763"/>
            <a:ext cx="7735890" cy="32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3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AF0E7-45CB-8000-FDB2-60D3DF4A7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3E0BD7-8384-5C58-F439-C9432CC4B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50951EF-68D5-8F3C-7FA9-DDB032FC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3DF7B97-456D-D062-6014-30DBD365A5DF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x-węźle z punktem p2. Sprawdzamy po której stronie tego punktu leży dany punkt q. Punkt q leży po prawej stronie, zatem udajemy się do prawego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2273AA-B68F-3425-E552-CD0FC0594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45EDE33-306A-A928-EA31-C3858059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746" y="3025489"/>
            <a:ext cx="7367458" cy="30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871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3E684-EF05-3F79-4379-35E21B38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F5B76BD-9C70-DF52-D055-E0B220C69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386AC49-694E-75A5-296C-6DDC3719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0037D151-E91B-9830-3773-2C4CCDAEF3D4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Znajdujemy się w y-węźle z odcinkiem s1. Sprawdzamy, czy punkt q leży powyżej czy poniżej niego. Punkt q leży powyżej niego, więc udajemy się do lewego potomka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63BF68-E8F2-E99C-F53B-E80EAEFCF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ED60D62-9FBD-0F73-9E53-B43318509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06" y="2915007"/>
            <a:ext cx="7217538" cy="311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98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1C6F9-795F-478D-2775-D56E3B20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316EEBC-616F-6306-F933-C19086264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840E27B-8405-8B4F-B708-EFAC8A75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400" dirty="0" err="1"/>
              <a:t>Przykład</a:t>
            </a:r>
            <a:r>
              <a:rPr lang="en-US" sz="4400" dirty="0"/>
              <a:t> </a:t>
            </a:r>
            <a:r>
              <a:rPr lang="en-US" sz="4400" dirty="0" err="1"/>
              <a:t>wyszukiwania</a:t>
            </a:r>
            <a:r>
              <a:rPr lang="en-US" sz="4400" dirty="0"/>
              <a:t> </a:t>
            </a:r>
            <a:r>
              <a:rPr lang="en-US" sz="4400" dirty="0" err="1"/>
              <a:t>punktu</a:t>
            </a:r>
            <a:endParaRPr lang="en-US" sz="44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EC8CB29-EA14-CE1B-DFFA-FB91B7380221}"/>
              </a:ext>
            </a:extLst>
          </p:cNvPr>
          <p:cNvSpPr txBox="1"/>
          <p:nvPr/>
        </p:nvSpPr>
        <p:spPr>
          <a:xfrm>
            <a:off x="2064873" y="1963866"/>
            <a:ext cx="8059204" cy="1061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pl-PL" dirty="0"/>
              <a:t>Dotarliśmy do liścia, zatem kończymy algorytm i zwracamy wskaźnik na trapez D, w którym znajduje się dany punkt q.</a:t>
            </a:r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BB58A8-1B3B-CF74-A29F-C2617B209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929D4BE-0A33-6339-28CD-1D5225181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678" y="3025489"/>
            <a:ext cx="7665594" cy="337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275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A7838B1-CE1C-5D57-A842-18F346A5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F652D17-E43B-27F3-9C73-5FFD18C6E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87" y="2930888"/>
            <a:ext cx="11273321" cy="34190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hlinkClick r:id="rId2"/>
              </a:rPr>
              <a:t>https://upel.agh.edu.pl/pluginfile.php/433098/mod_resource/content/1/wyklad_lokpkt_m.pdf</a:t>
            </a: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hlinkClick r:id="rId3"/>
              </a:rPr>
              <a:t>https://users.dimi.uniud.it/~claudio.mirolo/teaching/geom_comput/presentations/trapezoidal_map.pdf</a:t>
            </a: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 dirty="0">
                <a:hlinkClick r:id="rId4"/>
              </a:rPr>
              <a:t>http://cglab.ca/~cdillaba/comp5008/trapezoid.html</a:t>
            </a:r>
            <a:endParaRPr lang="pl-PL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800"/>
              <a:t>https://www.youtube.com/watch?v=o5KDvGzFh6w</a:t>
            </a:r>
            <a:endParaRPr lang="pl-PL" sz="1800" dirty="0"/>
          </a:p>
        </p:txBody>
      </p:sp>
      <p:pic>
        <p:nvPicPr>
          <p:cNvPr id="7" name="Graphic 6" descr="Książki">
            <a:extLst>
              <a:ext uri="{FF2B5EF4-FFF2-40B4-BE49-F238E27FC236}">
                <a16:creationId xmlns:a16="http://schemas.microsoft.com/office/drawing/2014/main" id="{54226F69-72F2-EF9F-22ED-EA51BED02B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4987" y="206474"/>
            <a:ext cx="2517941" cy="251794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43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C3A8424-8018-9AFF-375E-E81121361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6160"/>
            <a:ext cx="11149875" cy="1113897"/>
          </a:xfrm>
        </p:spPr>
        <p:txBody>
          <a:bodyPr>
            <a:normAutofit/>
          </a:bodyPr>
          <a:lstStyle/>
          <a:p>
            <a:r>
              <a:rPr lang="pl-PL" sz="4400" dirty="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C546DD9-7F7F-85B7-14EB-2F56C44B7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5234" y="2299390"/>
            <a:ext cx="5125849" cy="4050792"/>
          </a:xfrm>
        </p:spPr>
        <p:txBody>
          <a:bodyPr>
            <a:normAutofit/>
          </a:bodyPr>
          <a:lstStyle/>
          <a:p>
            <a:r>
              <a:rPr lang="pl-PL" sz="4000" dirty="0"/>
              <a:t>Dziękujemy za uwagę!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Lubię to">
            <a:extLst>
              <a:ext uri="{FF2B5EF4-FFF2-40B4-BE49-F238E27FC236}">
                <a16:creationId xmlns:a16="http://schemas.microsoft.com/office/drawing/2014/main" id="{C3E6206F-5A6B-D8E4-4E7A-67C610493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0991" y="2299390"/>
            <a:ext cx="4072844" cy="40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4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DD8992C-8F4D-54E2-3AD9-72F6EF21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Położenie ogólne odcinków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id="{864E5726-4BF0-0397-5DA1-82B61F077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pl-PL" sz="1800" dirty="0"/>
              <a:t>Założenia: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Żaden odcinek nie jest pionowy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Wierzchołki żadnych dwóch odcinków nie mają takiej samej współrzędnej X (poza końcami połączonych odcinków)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Odcinki przecinają się tylko w wierzchołkach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E68AF58-41B4-BCAC-78DD-FA797C0F2FB7}"/>
              </a:ext>
            </a:extLst>
          </p:cNvPr>
          <p:cNvSpPr txBox="1"/>
          <p:nvPr/>
        </p:nvSpPr>
        <p:spPr>
          <a:xfrm>
            <a:off x="587901" y="5020056"/>
            <a:ext cx="4959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Takie położenie odcinków zakładamy w celu uproszczenia algorytmu oraz jego implementacji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9A0914F-5D7F-B133-8C17-F742FFC43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80" y="976160"/>
            <a:ext cx="4651465" cy="366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0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7FBD46E-2F87-6D7A-AD9A-EC69D671B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Mapa trapezowa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F5DB50B-D4E9-ECC2-4278-A18DB71E7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2441448"/>
          </a:xfrm>
        </p:spPr>
        <p:txBody>
          <a:bodyPr>
            <a:normAutofit/>
          </a:bodyPr>
          <a:lstStyle/>
          <a:p>
            <a:r>
              <a:rPr lang="pl-PL" sz="1800" dirty="0"/>
              <a:t>Mapa trapezowa powstaje poprzez otoczenie zbioru odcinków prostokątem zawierającym je wszystkie, a następnie poprowadzenie pionowych linii od każdego końca odcinka. </a:t>
            </a:r>
          </a:p>
          <a:p>
            <a:r>
              <a:rPr lang="pl-PL" sz="1800" dirty="0"/>
              <a:t>Pionowe linie kończą się, gdy napotkają inny odcinek lub brzeg zewnętrznego prostokąta.</a:t>
            </a:r>
          </a:p>
          <a:p>
            <a:endParaRPr lang="pl-PL" sz="1800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A6494B5F-760D-9BC7-E018-9DB4C89C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30721"/>
            <a:ext cx="4959823" cy="3992657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6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C22146-2A35-840C-4B24-E49DDC3F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624" y="976160"/>
            <a:ext cx="5513832" cy="1463040"/>
          </a:xfrm>
        </p:spPr>
        <p:txBody>
          <a:bodyPr>
            <a:normAutofit/>
          </a:bodyPr>
          <a:lstStyle/>
          <a:p>
            <a:r>
              <a:rPr lang="pl-PL" sz="4400"/>
              <a:t>Elementy mapy trapezowej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AE8DC5-7C40-2C24-F6DA-1CA33DC58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5624" y="2578608"/>
            <a:ext cx="5513832" cy="3767328"/>
          </a:xfrm>
        </p:spPr>
        <p:txBody>
          <a:bodyPr>
            <a:normAutofit/>
          </a:bodyPr>
          <a:lstStyle/>
          <a:p>
            <a:r>
              <a:rPr lang="pl-PL" sz="1800" dirty="0"/>
              <a:t>Elementy mapy trapezowej mogą być trapezami lub trójkątami. Jest to zależne od liczby ich pionowych boków, która wynosi jeden lub dwa. </a:t>
            </a:r>
          </a:p>
          <a:p>
            <a:r>
              <a:rPr lang="pl-PL" sz="1800" dirty="0"/>
              <a:t>Każdy element mapy posiada zawsze dokładnie dwa „</a:t>
            </a:r>
            <a:r>
              <a:rPr lang="pl-PL" sz="1800" dirty="0" err="1"/>
              <a:t>niepionowe</a:t>
            </a:r>
            <a:r>
              <a:rPr lang="pl-PL" sz="1800" dirty="0"/>
              <a:t>” boki.</a:t>
            </a:r>
          </a:p>
          <a:p>
            <a:r>
              <a:rPr lang="pl-PL" sz="1800" dirty="0"/>
              <a:t>Zakładając zbiór n odcinków w położeniu ogólnym, możemy ograniczyć liczbę: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Wierzchołków do maksymalnie 6n+4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/>
              <a:t>Trapezów do maksymalnie 3n+1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562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DA11204-6596-7796-1ED6-EF3AB553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7" y="1430721"/>
            <a:ext cx="4959823" cy="39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6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39C2F19-8FC2-4576-A76C-228178053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6AEF205-B136-2562-5E9D-C22CD932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0680" y="976160"/>
            <a:ext cx="6181344" cy="1463040"/>
          </a:xfrm>
        </p:spPr>
        <p:txBody>
          <a:bodyPr>
            <a:normAutofit/>
          </a:bodyPr>
          <a:lstStyle/>
          <a:p>
            <a:r>
              <a:rPr lang="pl-PL" sz="4400" dirty="0"/>
              <a:t>Struktura trapezu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CA9491-B40E-FCF3-2327-2E8256376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680" y="2578608"/>
            <a:ext cx="6181344" cy="2980944"/>
          </a:xfrm>
        </p:spPr>
        <p:txBody>
          <a:bodyPr>
            <a:normAutofit/>
          </a:bodyPr>
          <a:lstStyle/>
          <a:p>
            <a:r>
              <a:rPr lang="pl-PL" sz="1800" dirty="0"/>
              <a:t>Boczne boki każdego elementu mapy trapezowej zawsze będą pionowymi odcinkami.</a:t>
            </a:r>
          </a:p>
          <a:p>
            <a:r>
              <a:rPr lang="pl-PL" sz="1800" dirty="0"/>
              <a:t>Struktura, którą wykorzystujemy do przechowywania trapezu przechowuje dwa odcinki: górny (top(</a:t>
            </a:r>
            <a:r>
              <a:rPr lang="pl-PL" sz="1600" b="1" dirty="0"/>
              <a:t>Δ</a:t>
            </a:r>
            <a:r>
              <a:rPr lang="pl-PL" sz="1800" dirty="0"/>
              <a:t>)) i dolny (</a:t>
            </a:r>
            <a:r>
              <a:rPr lang="pl-PL" sz="1800" dirty="0" err="1"/>
              <a:t>bottom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 oraz dwa wierzchołki trapezu w postaci punktów: lewy (</a:t>
            </a:r>
            <a:r>
              <a:rPr lang="pl-PL" sz="1800" dirty="0" err="1"/>
              <a:t>leftp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 i prawy (</a:t>
            </a:r>
            <a:r>
              <a:rPr lang="pl-PL" sz="1800" dirty="0" err="1"/>
              <a:t>rightp</a:t>
            </a:r>
            <a:r>
              <a:rPr lang="pl-PL" sz="1800" dirty="0"/>
              <a:t>(</a:t>
            </a:r>
            <a:r>
              <a:rPr lang="pl-PL" sz="1600" b="1" dirty="0"/>
              <a:t>Δ</a:t>
            </a:r>
            <a:r>
              <a:rPr lang="pl-PL" sz="1800" dirty="0"/>
              <a:t>)).</a:t>
            </a:r>
          </a:p>
          <a:p>
            <a:r>
              <a:rPr lang="pl-PL" sz="1800" dirty="0"/>
              <a:t>Przechowywane wierzchołki trapezu mogą znajdować się w 4 różnych pozycjach względem górnego i dolnego odcinka.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A7A481-09B7-459B-9BA1-EA1BEB4F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400" y="508090"/>
            <a:ext cx="619048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20F35F7-B82A-36E6-EE36-4D0089742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3" y="3646141"/>
            <a:ext cx="3552451" cy="2699863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426B841-6BE7-889C-083C-A361C7D70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37" y="508090"/>
            <a:ext cx="3762803" cy="288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94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5A9F7C3-8AF0-ED0A-8839-C9BAEC5E0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085" y="976160"/>
            <a:ext cx="6258996" cy="1463040"/>
          </a:xfrm>
        </p:spPr>
        <p:txBody>
          <a:bodyPr>
            <a:normAutofit/>
          </a:bodyPr>
          <a:lstStyle/>
          <a:p>
            <a:r>
              <a:rPr lang="pl-PL" sz="4400" dirty="0"/>
              <a:t>Możliwe pozycje wierzchołków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8253666-46FE-3E70-C82C-EA34FBD0F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085" y="2578608"/>
            <a:ext cx="6258996" cy="3767328"/>
          </a:xfrm>
        </p:spPr>
        <p:txBody>
          <a:bodyPr>
            <a:normAutofit/>
          </a:bodyPr>
          <a:lstStyle/>
          <a:p>
            <a:r>
              <a:rPr lang="pl-PL" sz="1800" dirty="0"/>
              <a:t>Na przykładzie lewego wierzchołka. Dla prawego sytuacja wygląda analogicznie.</a:t>
            </a:r>
          </a:p>
          <a:p>
            <a:r>
              <a:rPr lang="pl-PL" sz="1800" dirty="0"/>
              <a:t>Jeśli wierzchołek leży na lewym końcu jednego z odcinków to obliczamy wartość drugiego odcinka w punkcie o takiej samej współrzędnej X, a następnie prowadzimy pionową prostą.</a:t>
            </a:r>
          </a:p>
          <a:p>
            <a:r>
              <a:rPr lang="pl-PL" sz="1800" dirty="0"/>
              <a:t>Jeśli wierzchołek leży pomiędzy odcinkami to obliczamy ich wartości w punktach o współrzędnej X wierzchołka oraz prowadzimy między nimi prostą pionową.</a:t>
            </a:r>
          </a:p>
          <a:p>
            <a:r>
              <a:rPr lang="pl-PL" sz="1800" dirty="0"/>
              <a:t>Jeśli wierzchołek leży na lewym końcu obydwu odcinków to nie prowadzimy żadnej prostej.</a:t>
            </a:r>
          </a:p>
          <a:p>
            <a:endParaRPr lang="pl-PL" sz="180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C26DE0C-96C9-AFA9-8E02-95C2ED6D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70" y="1507897"/>
            <a:ext cx="4454725" cy="38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6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CD0D193-B981-FE7D-7D46-D739C7E5B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E4D9C7C9-231D-9C4D-818A-08E3D96E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49" b="-5"/>
          <a:stretch/>
        </p:blipFill>
        <p:spPr>
          <a:xfrm>
            <a:off x="629726" y="3185134"/>
            <a:ext cx="3281773" cy="2779776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F481EEF4-0FB4-397F-EFCD-699CB751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229" y="976160"/>
            <a:ext cx="7150997" cy="1463040"/>
          </a:xfrm>
        </p:spPr>
        <p:txBody>
          <a:bodyPr>
            <a:normAutofit/>
          </a:bodyPr>
          <a:lstStyle/>
          <a:p>
            <a:r>
              <a:rPr lang="pl-PL" sz="4400"/>
              <a:t>Sąsiedztwo trapezów – reprezentacja mapy</a:t>
            </a:r>
            <a:endParaRPr lang="pl-PL" sz="4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86886B-DE26-082B-00C9-8FE13D128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230" y="2761350"/>
            <a:ext cx="7150996" cy="2779776"/>
          </a:xfrm>
        </p:spPr>
        <p:txBody>
          <a:bodyPr>
            <a:normAutofit/>
          </a:bodyPr>
          <a:lstStyle/>
          <a:p>
            <a:r>
              <a:rPr lang="pl-PL" sz="1800" dirty="0"/>
              <a:t>Trapezy sąsiadują ze sobą, tylko jeśli mają wspólną krawędź pionową. Warto zauważyć, że jeśli rozpatrujemy zbiór odcinków w położeniu ogólnym to każdy trapez będzie miał co najwyżej 4 sąsiadów.</a:t>
            </a:r>
          </a:p>
          <a:p>
            <a:r>
              <a:rPr lang="pl-PL" sz="1800" dirty="0"/>
              <a:t>Aby reprezentować mapę trapezową wykorzystamy ten fakt i będziemy ją reprezentować jako strukturę powiązań między sąsiadami. </a:t>
            </a:r>
          </a:p>
          <a:p>
            <a:r>
              <a:rPr lang="pl-PL" sz="1800" dirty="0"/>
              <a:t>Każdy trapez posiada wskaźniki do czterech swoich sąsiadów: lewego górnego oraz dolnego i prawego górnego oraz dolnego.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35763-D116-E6B0-3992-6801EF0F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1230" y="508090"/>
            <a:ext cx="709681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11C1153-413D-9B82-55AD-7F5DE13F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24" y="976160"/>
            <a:ext cx="4084066" cy="212499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EC355917-DFB4-3875-B90E-C5148565B4B9}"/>
              </a:ext>
            </a:extLst>
          </p:cNvPr>
          <p:cNvSpPr txBox="1"/>
          <p:nvPr/>
        </p:nvSpPr>
        <p:spPr>
          <a:xfrm>
            <a:off x="754389" y="5731645"/>
            <a:ext cx="3032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/>
              <a:t>Jeśli odcinki nie są w położeniu ogólnym to trapez może posiadać więcej niż 4 sąsiadów</a:t>
            </a:r>
          </a:p>
        </p:txBody>
      </p:sp>
    </p:spTree>
    <p:extLst>
      <p:ext uri="{BB962C8B-B14F-4D97-AF65-F5344CB8AC3E}">
        <p14:creationId xmlns:p14="http://schemas.microsoft.com/office/powerpoint/2010/main" val="17922858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</TotalTime>
  <Words>1793</Words>
  <Application>Microsoft Office PowerPoint</Application>
  <PresentationFormat>Widescreen</PresentationFormat>
  <Paragraphs>183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Aptos</vt:lpstr>
      <vt:lpstr>Arial</vt:lpstr>
      <vt:lpstr>Bierstadt</vt:lpstr>
      <vt:lpstr>GestaltVTI</vt:lpstr>
      <vt:lpstr>Lokalizacja punktu na płaszczyźnie</vt:lpstr>
      <vt:lpstr>Przykład problemu</vt:lpstr>
      <vt:lpstr>Ogólna definicja problemu</vt:lpstr>
      <vt:lpstr>Położenie ogólne odcinków</vt:lpstr>
      <vt:lpstr>Mapa trapezowa</vt:lpstr>
      <vt:lpstr>Elementy mapy trapezowej</vt:lpstr>
      <vt:lpstr>Struktura trapezu</vt:lpstr>
      <vt:lpstr>Możliwe pozycje wierzchołków</vt:lpstr>
      <vt:lpstr>Sąsiedztwo trapezów – reprezentacja mapy</vt:lpstr>
      <vt:lpstr>Randomizowany algorytm przyrostowy konstrukcji T(S)</vt:lpstr>
      <vt:lpstr>Przebieg algorytmu</vt:lpstr>
      <vt:lpstr>Wstawianie odcinka si</vt:lpstr>
      <vt:lpstr>Strefa si</vt:lpstr>
      <vt:lpstr>Wyznaczenie strefy dla si</vt:lpstr>
      <vt:lpstr>Wyznaczenie strefy dla si</vt:lpstr>
      <vt:lpstr>Aktualizacja mapy trapezowej</vt:lpstr>
      <vt:lpstr>Aktualizacja mapy trapezowej</vt:lpstr>
      <vt:lpstr>Tworzenie mapy trapezowej</vt:lpstr>
      <vt:lpstr>Tworzenie mapy trapezowej</vt:lpstr>
      <vt:lpstr>Tworzenie mapy trapezowej</vt:lpstr>
      <vt:lpstr>Tworzenie mapy trapezowej</vt:lpstr>
      <vt:lpstr>Tworzenie mapy trapezowej</vt:lpstr>
      <vt:lpstr>Tworzenie mapy trapezowej</vt:lpstr>
      <vt:lpstr>Tworzenie mapy trapezowej</vt:lpstr>
      <vt:lpstr>Przykład 1 tworzenia mapy trapezowej</vt:lpstr>
      <vt:lpstr>Przykład 2 tworzenia mapy trapezowej</vt:lpstr>
      <vt:lpstr>Graf wyszukiwania</vt:lpstr>
      <vt:lpstr>Przyrostowa konstrukcja grafu</vt:lpstr>
      <vt:lpstr>Przyrostowa konstrukcja grafu</vt:lpstr>
      <vt:lpstr>Algorytm wyszukiwania punktu</vt:lpstr>
      <vt:lpstr>Przykład wyszukiwania punktu</vt:lpstr>
      <vt:lpstr>Przykład wyszukiwania punktu</vt:lpstr>
      <vt:lpstr>Przykład wyszukiwania punktu</vt:lpstr>
      <vt:lpstr>Przykład wyszukiwania punktu</vt:lpstr>
      <vt:lpstr>Przykład wyszukiwania punktu</vt:lpstr>
      <vt:lpstr>Przykład wyszukiwania punktu</vt:lpstr>
      <vt:lpstr>Bibliografia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Blajsz</dc:creator>
  <cp:lastModifiedBy>Maciej Wiśniewski</cp:lastModifiedBy>
  <cp:revision>10</cp:revision>
  <dcterms:created xsi:type="dcterms:W3CDTF">2025-01-03T16:55:15Z</dcterms:created>
  <dcterms:modified xsi:type="dcterms:W3CDTF">2025-01-25T19:29:17Z</dcterms:modified>
</cp:coreProperties>
</file>