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layfair Display"/>
      <p:regular r:id="rId29"/>
      <p:bold r:id="rId30"/>
      <p:italic r:id="rId31"/>
      <p:boldItalic r:id="rId32"/>
    </p:embeddedFont>
    <p:embeddedFont>
      <p:font typeface="Montserrat"/>
      <p:regular r:id="rId33"/>
      <p:bold r:id="rId34"/>
      <p:italic r:id="rId35"/>
      <p:boldItalic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8B7B697-D838-4F15-854A-D4D8F4C058CF}">
  <a:tblStyle styleId="{48B7B697-D838-4F15-854A-D4D8F4C058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PlayfairDisplay-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Oswald-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swa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team graphic and labrats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1c0d877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1c0d877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 solution features clearly, address how they fix client’s problem? Automation, combines multiple steps in one form. Be more clear.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1c0d877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1c0d877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acquisition, how we got the requirements. We have 2 aspects: user and system, and then we have functional, non-functional, environmental.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1c0d87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1c0d87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to use, explain the concepts associated w/ project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71c0d87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71c0d87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saying it has 3 parts: functional, non-functional, environmental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71c0d87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71c0d87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71c0d877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71c0d87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71c0d877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71c0d877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Environmental constraints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7132009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7132009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talk about acquisition and process it took to get here. This is the summary of the above slides! examples.</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71c0d877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71c0d877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Outlines main challenges, and will whittle down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71c0d877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71c0d877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Reduces, use of feasibility studies to narrow down and reduce risk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71c0d87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71c0d87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photos from old slides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71c0d87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71c0d87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schedule, at good level of detail. 1 page, walk through timeline, highlight tasks/progress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71320090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71320090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epeat project motivation, 1 slide, combine w/ below</a:t>
            </a:r>
            <a:endParaRPr/>
          </a:p>
          <a:p>
            <a:pPr indent="0" lvl="0" marL="0" rtl="0" algn="l">
              <a:spcBef>
                <a:spcPts val="0"/>
              </a:spcBef>
              <a:spcAft>
                <a:spcPts val="0"/>
              </a:spcAft>
              <a:buNone/>
            </a:pPr>
            <a:r>
              <a:rPr lang="en"/>
              <a:t>Close w/ positive statement regarding outcome, and impact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71c0d877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71c0d877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71c0d87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71c0d87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broader problem area, why problem is important and what is the future of the research topic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71c0d87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71c0d87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the sponsor, what is his business, and how it fits in broader context, w/ picture, brief bio, </a:t>
            </a:r>
            <a:r>
              <a:rPr lang="en">
                <a:solidFill>
                  <a:schemeClr val="dk2"/>
                </a:solidFill>
              </a:rPr>
              <a:t> client’s area and what he cant do w/o software, and the future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71c0d87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71c0d87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urrent  work process, architecture /workflow diagram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132009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132009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problem for our project, what problem do they have, need to say WHY it’s important. MORE DETAILS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71c0d87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71c0d87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look at competitive solutions-- are there any? Why they don’t work?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71c0d87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71c0d87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TOP overview, go too deep, general outline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1320090b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1320090b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outline of solution vision. 3-5 features, be more explicit what the features are and add more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34343"/>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rgbClr val="93C47D"/>
                </a:highlight>
              </a:defRPr>
            </a:lvl1pPr>
            <a:lvl2pPr indent="-317500" lvl="1" marL="914400" algn="ctr">
              <a:spcBef>
                <a:spcPts val="1600"/>
              </a:spcBef>
              <a:spcAft>
                <a:spcPts val="0"/>
              </a:spcAft>
              <a:buSzPts val="1400"/>
              <a:buChar char="○"/>
              <a:defRPr>
                <a:highlight>
                  <a:srgbClr val="93C47D"/>
                </a:highlight>
              </a:defRPr>
            </a:lvl2pPr>
            <a:lvl3pPr indent="-317500" lvl="2" marL="1371600" algn="ctr">
              <a:spcBef>
                <a:spcPts val="1600"/>
              </a:spcBef>
              <a:spcAft>
                <a:spcPts val="0"/>
              </a:spcAft>
              <a:buSzPts val="1400"/>
              <a:buChar char="■"/>
              <a:defRPr>
                <a:highlight>
                  <a:srgbClr val="93C47D"/>
                </a:highlight>
              </a:defRPr>
            </a:lvl3pPr>
            <a:lvl4pPr indent="-317500" lvl="3" marL="1828800" algn="ctr">
              <a:spcBef>
                <a:spcPts val="1600"/>
              </a:spcBef>
              <a:spcAft>
                <a:spcPts val="0"/>
              </a:spcAft>
              <a:buSzPts val="1400"/>
              <a:buChar char="●"/>
              <a:defRPr>
                <a:highlight>
                  <a:srgbClr val="93C47D"/>
                </a:highlight>
              </a:defRPr>
            </a:lvl4pPr>
            <a:lvl5pPr indent="-317500" lvl="4" marL="2286000" algn="ctr">
              <a:spcBef>
                <a:spcPts val="1600"/>
              </a:spcBef>
              <a:spcAft>
                <a:spcPts val="0"/>
              </a:spcAft>
              <a:buSzPts val="1400"/>
              <a:buChar char="○"/>
              <a:defRPr>
                <a:highlight>
                  <a:srgbClr val="93C47D"/>
                </a:highlight>
              </a:defRPr>
            </a:lvl5pPr>
            <a:lvl6pPr indent="-317500" lvl="5" marL="2743200" algn="ctr">
              <a:spcBef>
                <a:spcPts val="1600"/>
              </a:spcBef>
              <a:spcAft>
                <a:spcPts val="0"/>
              </a:spcAft>
              <a:buSzPts val="1400"/>
              <a:buChar char="■"/>
              <a:defRPr>
                <a:highlight>
                  <a:srgbClr val="93C47D"/>
                </a:highlight>
              </a:defRPr>
            </a:lvl6pPr>
            <a:lvl7pPr indent="-317500" lvl="6" marL="3200400" algn="ctr">
              <a:spcBef>
                <a:spcPts val="1600"/>
              </a:spcBef>
              <a:spcAft>
                <a:spcPts val="0"/>
              </a:spcAft>
              <a:buSzPts val="1400"/>
              <a:buChar char="●"/>
              <a:defRPr>
                <a:highlight>
                  <a:srgbClr val="93C47D"/>
                </a:highlight>
              </a:defRPr>
            </a:lvl7pPr>
            <a:lvl8pPr indent="-317500" lvl="7" marL="3657600" algn="ctr">
              <a:spcBef>
                <a:spcPts val="1600"/>
              </a:spcBef>
              <a:spcAft>
                <a:spcPts val="0"/>
              </a:spcAft>
              <a:buSzPts val="1400"/>
              <a:buChar char="○"/>
              <a:defRPr>
                <a:highlight>
                  <a:srgbClr val="93C47D"/>
                </a:highlight>
              </a:defRPr>
            </a:lvl8pPr>
            <a:lvl9pPr indent="-317500" lvl="8" marL="4114800" algn="ctr">
              <a:spcBef>
                <a:spcPts val="1600"/>
              </a:spcBef>
              <a:spcAft>
                <a:spcPts val="1600"/>
              </a:spcAft>
              <a:buSzPts val="1400"/>
              <a:buChar char="■"/>
              <a:defRPr>
                <a:highlight>
                  <a:srgbClr val="93C47D"/>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6AA84F"/>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highlight>
                  <a:srgbClr val="93C47D"/>
                </a:high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highlight>
                  <a:srgbClr val="93C47D"/>
                </a:high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highlight>
                  <a:srgbClr val="93C47D"/>
                </a:highlight>
              </a:defRPr>
            </a:lvl1pPr>
            <a:lvl2pPr lvl="1">
              <a:spcBef>
                <a:spcPts val="0"/>
              </a:spcBef>
              <a:spcAft>
                <a:spcPts val="0"/>
              </a:spcAft>
              <a:buSzPts val="3000"/>
              <a:buNone/>
              <a:defRPr>
                <a:highlight>
                  <a:srgbClr val="93C47D"/>
                </a:highlight>
              </a:defRPr>
            </a:lvl2pPr>
            <a:lvl3pPr lvl="2">
              <a:spcBef>
                <a:spcPts val="0"/>
              </a:spcBef>
              <a:spcAft>
                <a:spcPts val="0"/>
              </a:spcAft>
              <a:buSzPts val="3000"/>
              <a:buNone/>
              <a:defRPr>
                <a:highlight>
                  <a:srgbClr val="93C47D"/>
                </a:highlight>
              </a:defRPr>
            </a:lvl3pPr>
            <a:lvl4pPr lvl="3">
              <a:spcBef>
                <a:spcPts val="0"/>
              </a:spcBef>
              <a:spcAft>
                <a:spcPts val="0"/>
              </a:spcAft>
              <a:buSzPts val="3000"/>
              <a:buNone/>
              <a:defRPr>
                <a:highlight>
                  <a:srgbClr val="93C47D"/>
                </a:highlight>
              </a:defRPr>
            </a:lvl4pPr>
            <a:lvl5pPr lvl="4">
              <a:spcBef>
                <a:spcPts val="0"/>
              </a:spcBef>
              <a:spcAft>
                <a:spcPts val="0"/>
              </a:spcAft>
              <a:buSzPts val="3000"/>
              <a:buNone/>
              <a:defRPr>
                <a:highlight>
                  <a:srgbClr val="93C47D"/>
                </a:highlight>
              </a:defRPr>
            </a:lvl5pPr>
            <a:lvl6pPr lvl="5">
              <a:spcBef>
                <a:spcPts val="0"/>
              </a:spcBef>
              <a:spcAft>
                <a:spcPts val="0"/>
              </a:spcAft>
              <a:buSzPts val="3000"/>
              <a:buNone/>
              <a:defRPr>
                <a:highlight>
                  <a:srgbClr val="93C47D"/>
                </a:highlight>
              </a:defRPr>
            </a:lvl6pPr>
            <a:lvl7pPr lvl="6">
              <a:spcBef>
                <a:spcPts val="0"/>
              </a:spcBef>
              <a:spcAft>
                <a:spcPts val="0"/>
              </a:spcAft>
              <a:buSzPts val="3000"/>
              <a:buNone/>
              <a:defRPr>
                <a:highlight>
                  <a:srgbClr val="93C47D"/>
                </a:highlight>
              </a:defRPr>
            </a:lvl7pPr>
            <a:lvl8pPr lvl="7">
              <a:spcBef>
                <a:spcPts val="0"/>
              </a:spcBef>
              <a:spcAft>
                <a:spcPts val="0"/>
              </a:spcAft>
              <a:buSzPts val="3000"/>
              <a:buNone/>
              <a:defRPr>
                <a:highlight>
                  <a:srgbClr val="93C47D"/>
                </a:highlight>
              </a:defRPr>
            </a:lvl8pPr>
            <a:lvl9pPr lvl="8">
              <a:spcBef>
                <a:spcPts val="0"/>
              </a:spcBef>
              <a:spcAft>
                <a:spcPts val="0"/>
              </a:spcAft>
              <a:buSzPts val="3000"/>
              <a:buNone/>
              <a:defRPr>
                <a:highlight>
                  <a:srgbClr val="93C47D"/>
                </a:highlight>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highlight>
                  <a:srgbClr val="93C47D"/>
                </a:highlight>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6AA84F"/>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rgbClr val="93C47D"/>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rgbClr val="93C47D"/>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65598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Environmental Laboratory Informatics and Management System</a:t>
            </a:r>
            <a:endParaRPr sz="240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Review I</a:t>
            </a:r>
            <a:endParaRPr/>
          </a:p>
        </p:txBody>
      </p:sp>
      <p:sp>
        <p:nvSpPr>
          <p:cNvPr id="60" name="Google Shape;60;p13"/>
          <p:cNvSpPr txBox="1"/>
          <p:nvPr/>
        </p:nvSpPr>
        <p:spPr>
          <a:xfrm>
            <a:off x="5382650" y="3732625"/>
            <a:ext cx="2724300" cy="6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layfair Display"/>
                <a:ea typeface="Playfair Display"/>
                <a:cs typeface="Playfair Display"/>
                <a:sym typeface="Playfair Display"/>
              </a:rPr>
              <a:t>Team LabRats</a:t>
            </a:r>
            <a:endParaRPr sz="24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20 November 2018</a:t>
            </a:r>
            <a:endParaRPr sz="1800">
              <a:latin typeface="Playfair Display"/>
              <a:ea typeface="Playfair Display"/>
              <a:cs typeface="Playfair Display"/>
              <a:sym typeface="Playfair Display"/>
            </a:endParaRPr>
          </a:p>
        </p:txBody>
      </p:sp>
      <p:pic>
        <p:nvPicPr>
          <p:cNvPr id="61" name="Google Shape;61;p13"/>
          <p:cNvPicPr preferRelativeResize="0"/>
          <p:nvPr/>
        </p:nvPicPr>
        <p:blipFill>
          <a:blip r:embed="rId3">
            <a:alphaModFix/>
          </a:blip>
          <a:stretch>
            <a:fillRect/>
          </a:stretch>
        </p:blipFill>
        <p:spPr>
          <a:xfrm>
            <a:off x="7046628" y="1600700"/>
            <a:ext cx="1753125" cy="175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Fixing the Problem</a:t>
            </a:r>
            <a:endParaRPr/>
          </a:p>
        </p:txBody>
      </p:sp>
      <p:sp>
        <p:nvSpPr>
          <p:cNvPr id="128" name="Google Shape;128;p2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sz="2400"/>
              <a:t>Automation, convenience, efficiency</a:t>
            </a:r>
            <a:endParaRPr i="1" sz="2400"/>
          </a:p>
          <a:p>
            <a:pPr indent="-342900" lvl="0" marL="457200" rtl="0" algn="l">
              <a:spcBef>
                <a:spcPts val="1600"/>
              </a:spcBef>
              <a:spcAft>
                <a:spcPts val="0"/>
              </a:spcAft>
              <a:buSzPts val="1800"/>
              <a:buChar char="●"/>
            </a:pPr>
            <a:r>
              <a:rPr lang="en"/>
              <a:t>Different levels of user access -&gt; allows administration to monitor app based on their needs</a:t>
            </a:r>
            <a:endParaRPr/>
          </a:p>
          <a:p>
            <a:pPr indent="-342900" lvl="0" marL="457200" rtl="0" algn="l">
              <a:spcBef>
                <a:spcPts val="0"/>
              </a:spcBef>
              <a:spcAft>
                <a:spcPts val="0"/>
              </a:spcAft>
              <a:buSzPts val="1800"/>
              <a:buChar char="●"/>
            </a:pPr>
            <a:r>
              <a:rPr lang="en"/>
              <a:t>Online request form greatly reduces overhead/efforts to coordinate lab space</a:t>
            </a:r>
            <a:endParaRPr/>
          </a:p>
          <a:p>
            <a:pPr indent="-342900" lvl="0" marL="457200" rtl="0" algn="l">
              <a:spcBef>
                <a:spcPts val="0"/>
              </a:spcBef>
              <a:spcAft>
                <a:spcPts val="0"/>
              </a:spcAft>
              <a:buSzPts val="1800"/>
              <a:buChar char="●"/>
            </a:pPr>
            <a:r>
              <a:rPr lang="en"/>
              <a:t>Complete database of chemicals with the means to find specific ones and request them if they’re out</a:t>
            </a:r>
            <a:endParaRPr/>
          </a:p>
          <a:p>
            <a:pPr indent="-342900" lvl="0" marL="457200" rtl="0" algn="l">
              <a:spcBef>
                <a:spcPts val="0"/>
              </a:spcBef>
              <a:spcAft>
                <a:spcPts val="0"/>
              </a:spcAft>
              <a:buSzPts val="1800"/>
              <a:buChar char="●"/>
            </a:pPr>
            <a:r>
              <a:rPr lang="en"/>
              <a:t>Streamlines lab management processes in one easy location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to Requirements</a:t>
            </a:r>
            <a:endParaRPr/>
          </a:p>
        </p:txBody>
      </p:sp>
      <p:sp>
        <p:nvSpPr>
          <p:cNvPr id="134" name="Google Shape;134;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requirements have been determined through discussion with Dr. Baxter and his team, in an effort to develop a solution suited to their needs.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There are 2 requirement aspects:</a:t>
            </a:r>
            <a:endParaRPr/>
          </a:p>
          <a:p>
            <a:pPr indent="-342900" lvl="0" marL="914400" rtl="0" algn="l">
              <a:spcBef>
                <a:spcPts val="1600"/>
              </a:spcBef>
              <a:spcAft>
                <a:spcPts val="0"/>
              </a:spcAft>
              <a:buSzPts val="1800"/>
              <a:buAutoNum type="arabicPeriod"/>
            </a:pPr>
            <a:r>
              <a:rPr lang="en"/>
              <a:t>User requirements</a:t>
            </a:r>
            <a:endParaRPr/>
          </a:p>
          <a:p>
            <a:pPr indent="-342900" lvl="0" marL="914400" rtl="0" algn="l">
              <a:spcBef>
                <a:spcPts val="0"/>
              </a:spcBef>
              <a:spcAft>
                <a:spcPts val="0"/>
              </a:spcAft>
              <a:buSzPts val="1800"/>
              <a:buAutoNum type="arabicPeriod"/>
            </a:pPr>
            <a:r>
              <a:rPr lang="en"/>
              <a:t>System requirements</a:t>
            </a:r>
            <a:endParaRPr/>
          </a:p>
          <a:p>
            <a:pPr indent="-317500" lvl="1" marL="1371600" rtl="0" algn="l">
              <a:spcBef>
                <a:spcPts val="0"/>
              </a:spcBef>
              <a:spcAft>
                <a:spcPts val="0"/>
              </a:spcAft>
              <a:buSzPts val="1400"/>
              <a:buAutoNum type="alphaLcPeriod"/>
            </a:pPr>
            <a:r>
              <a:rPr lang="en"/>
              <a:t>Functional</a:t>
            </a:r>
            <a:endParaRPr/>
          </a:p>
          <a:p>
            <a:pPr indent="-317500" lvl="1" marL="1371600" rtl="0" algn="l">
              <a:spcBef>
                <a:spcPts val="0"/>
              </a:spcBef>
              <a:spcAft>
                <a:spcPts val="0"/>
              </a:spcAft>
              <a:buSzPts val="1400"/>
              <a:buAutoNum type="alphaLcPeriod"/>
            </a:pPr>
            <a:r>
              <a:rPr lang="en"/>
              <a:t>Non-functional</a:t>
            </a:r>
            <a:endParaRPr/>
          </a:p>
          <a:p>
            <a:pPr indent="-317500" lvl="1" marL="1371600" rtl="0" algn="l">
              <a:spcBef>
                <a:spcPts val="0"/>
              </a:spcBef>
              <a:spcAft>
                <a:spcPts val="0"/>
              </a:spcAft>
              <a:buSzPts val="1400"/>
              <a:buAutoNum type="alphaLcPeriod"/>
            </a:pPr>
            <a:r>
              <a:rPr lang="en"/>
              <a:t>Environmental</a:t>
            </a:r>
            <a:endParaRPr/>
          </a:p>
        </p:txBody>
      </p:sp>
      <p:sp>
        <p:nvSpPr>
          <p:cNvPr id="135" name="Google Shape;135;p23"/>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Level Requirements</a:t>
            </a:r>
            <a:endParaRPr/>
          </a:p>
        </p:txBody>
      </p:sp>
      <p:sp>
        <p:nvSpPr>
          <p:cNvPr id="141" name="Google Shape;141;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 top level, this web application will be simple to use, and allow users to:</a:t>
            </a:r>
            <a:endParaRPr/>
          </a:p>
          <a:p>
            <a:pPr indent="-342900" lvl="0" marL="457200" rtl="0" algn="l">
              <a:spcBef>
                <a:spcPts val="1600"/>
              </a:spcBef>
              <a:spcAft>
                <a:spcPts val="0"/>
              </a:spcAft>
              <a:buSzPts val="1800"/>
              <a:buChar char="●"/>
            </a:pPr>
            <a:r>
              <a:rPr lang="en"/>
              <a:t>Register for an account tied to NAU’s CAS email system</a:t>
            </a:r>
            <a:endParaRPr/>
          </a:p>
          <a:p>
            <a:pPr indent="-342900" lvl="0" marL="457200" rtl="0" algn="l">
              <a:spcBef>
                <a:spcPts val="0"/>
              </a:spcBef>
              <a:spcAft>
                <a:spcPts val="0"/>
              </a:spcAft>
              <a:buSzPts val="1800"/>
              <a:buChar char="●"/>
            </a:pPr>
            <a:r>
              <a:rPr lang="en"/>
              <a:t>Submit and check on status of requests for use of the EE lab</a:t>
            </a:r>
            <a:endParaRPr/>
          </a:p>
          <a:p>
            <a:pPr indent="-342900" lvl="0" marL="457200" rtl="0" algn="l">
              <a:spcBef>
                <a:spcPts val="0"/>
              </a:spcBef>
              <a:spcAft>
                <a:spcPts val="0"/>
              </a:spcAft>
              <a:buSzPts val="1800"/>
              <a:buChar char="●"/>
            </a:pPr>
            <a:r>
              <a:rPr lang="en"/>
              <a:t>Look at databases of all chemicals lab has onsite</a:t>
            </a:r>
            <a:endParaRPr/>
          </a:p>
          <a:p>
            <a:pPr indent="-317500" lvl="1" marL="914400" rtl="0" algn="l">
              <a:spcBef>
                <a:spcPts val="0"/>
              </a:spcBef>
              <a:spcAft>
                <a:spcPts val="0"/>
              </a:spcAft>
              <a:buSzPts val="1400"/>
              <a:buChar char="○"/>
            </a:pPr>
            <a:r>
              <a:rPr lang="en"/>
              <a:t>Also open safety and informational sheets as provided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a:t>
            </a:r>
            <a:endParaRPr/>
          </a:p>
        </p:txBody>
      </p:sp>
      <p:sp>
        <p:nvSpPr>
          <p:cNvPr id="147" name="Google Shape;147;p25"/>
          <p:cNvSpPr txBox="1"/>
          <p:nvPr>
            <p:ph idx="1" type="body"/>
          </p:nvPr>
        </p:nvSpPr>
        <p:spPr>
          <a:xfrm>
            <a:off x="311700" y="1234075"/>
            <a:ext cx="6286500" cy="3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 fall into 3 categories:</a:t>
            </a:r>
            <a:endParaRPr/>
          </a:p>
          <a:p>
            <a:pPr indent="-342900" lvl="0" marL="914400" rtl="0" algn="l">
              <a:spcBef>
                <a:spcPts val="1600"/>
              </a:spcBef>
              <a:spcAft>
                <a:spcPts val="0"/>
              </a:spcAft>
              <a:buSzPts val="1800"/>
              <a:buAutoNum type="arabicPeriod"/>
            </a:pPr>
            <a:r>
              <a:rPr lang="en"/>
              <a:t>Functional</a:t>
            </a:r>
            <a:endParaRPr/>
          </a:p>
          <a:p>
            <a:pPr indent="-317500" lvl="1" marL="1371600" rtl="0" algn="l">
              <a:spcBef>
                <a:spcPts val="0"/>
              </a:spcBef>
              <a:spcAft>
                <a:spcPts val="0"/>
              </a:spcAft>
              <a:buSzPts val="1400"/>
              <a:buAutoNum type="alphaLcPeriod"/>
            </a:pPr>
            <a:r>
              <a:rPr lang="en"/>
              <a:t>Define the system capabilities and functionality</a:t>
            </a:r>
            <a:endParaRPr/>
          </a:p>
          <a:p>
            <a:pPr indent="-342900" lvl="0" marL="914400" rtl="0" algn="l">
              <a:spcBef>
                <a:spcPts val="0"/>
              </a:spcBef>
              <a:spcAft>
                <a:spcPts val="0"/>
              </a:spcAft>
              <a:buSzPts val="1800"/>
              <a:buAutoNum type="arabicPeriod"/>
            </a:pPr>
            <a:r>
              <a:rPr lang="en"/>
              <a:t>Non-functional</a:t>
            </a:r>
            <a:endParaRPr/>
          </a:p>
          <a:p>
            <a:pPr indent="-317500" lvl="1" marL="1371600" rtl="0" algn="l">
              <a:spcBef>
                <a:spcPts val="0"/>
              </a:spcBef>
              <a:spcAft>
                <a:spcPts val="0"/>
              </a:spcAft>
              <a:buSzPts val="1400"/>
              <a:buAutoNum type="alphaLcPeriod"/>
            </a:pPr>
            <a:r>
              <a:rPr lang="en"/>
              <a:t>Define the system’s performance</a:t>
            </a:r>
            <a:endParaRPr/>
          </a:p>
          <a:p>
            <a:pPr indent="-342900" lvl="0" marL="914400" rtl="0" algn="l">
              <a:spcBef>
                <a:spcPts val="0"/>
              </a:spcBef>
              <a:spcAft>
                <a:spcPts val="0"/>
              </a:spcAft>
              <a:buSzPts val="1800"/>
              <a:buAutoNum type="arabicPeriod"/>
            </a:pPr>
            <a:r>
              <a:rPr lang="en"/>
              <a:t>Environmental</a:t>
            </a:r>
            <a:endParaRPr/>
          </a:p>
          <a:p>
            <a:pPr indent="-317500" lvl="1" marL="1371600" rtl="0" algn="l">
              <a:spcBef>
                <a:spcPts val="0"/>
              </a:spcBef>
              <a:spcAft>
                <a:spcPts val="0"/>
              </a:spcAft>
              <a:buSzPts val="1400"/>
              <a:buAutoNum type="alphaLcPeriod"/>
            </a:pPr>
            <a:r>
              <a:rPr lang="en"/>
              <a:t>Define the context the system exists in</a:t>
            </a:r>
            <a:endParaRPr/>
          </a:p>
        </p:txBody>
      </p:sp>
      <p:pic>
        <p:nvPicPr>
          <p:cNvPr id="148" name="Google Shape;148;p25"/>
          <p:cNvPicPr preferRelativeResize="0"/>
          <p:nvPr/>
        </p:nvPicPr>
        <p:blipFill>
          <a:blip r:embed="rId3">
            <a:alphaModFix/>
          </a:blip>
          <a:stretch>
            <a:fillRect/>
          </a:stretch>
        </p:blipFill>
        <p:spPr>
          <a:xfrm>
            <a:off x="5839800" y="1017725"/>
            <a:ext cx="2999400" cy="33203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 Functional</a:t>
            </a:r>
            <a:endParaRPr/>
          </a:p>
        </p:txBody>
      </p:sp>
      <p:sp>
        <p:nvSpPr>
          <p:cNvPr id="154" name="Google Shape;154;p26"/>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layfair Display"/>
              <a:buChar char="●"/>
            </a:pPr>
            <a:r>
              <a:rPr b="1" lang="en"/>
              <a:t>The system will:</a:t>
            </a:r>
            <a:endParaRPr b="1"/>
          </a:p>
          <a:p>
            <a:pPr indent="-304800" lvl="1" marL="914400" marR="0" rtl="0" algn="l">
              <a:lnSpc>
                <a:spcPct val="115000"/>
              </a:lnSpc>
              <a:spcBef>
                <a:spcPts val="0"/>
              </a:spcBef>
              <a:spcAft>
                <a:spcPts val="0"/>
              </a:spcAft>
              <a:buSzPts val="1200"/>
              <a:buChar char="○"/>
            </a:pPr>
            <a:r>
              <a:rPr lang="en"/>
              <a:t>Store data securely</a:t>
            </a:r>
            <a:endParaRPr/>
          </a:p>
          <a:p>
            <a:pPr indent="-304800" lvl="1" marL="914400" marR="0" rtl="0" algn="l">
              <a:lnSpc>
                <a:spcPct val="115000"/>
              </a:lnSpc>
              <a:spcBef>
                <a:spcPts val="0"/>
              </a:spcBef>
              <a:spcAft>
                <a:spcPts val="0"/>
              </a:spcAft>
              <a:buSzPts val="1200"/>
              <a:buChar char="○"/>
            </a:pPr>
            <a:r>
              <a:rPr lang="en"/>
              <a:t>Accept data from user input</a:t>
            </a:r>
            <a:endParaRPr/>
          </a:p>
          <a:p>
            <a:pPr indent="-304800" lvl="1" marL="914400" marR="0" rtl="0" algn="l">
              <a:lnSpc>
                <a:spcPct val="115000"/>
              </a:lnSpc>
              <a:spcBef>
                <a:spcPts val="0"/>
              </a:spcBef>
              <a:spcAft>
                <a:spcPts val="0"/>
              </a:spcAft>
              <a:buSzPts val="1200"/>
              <a:buChar char="○"/>
            </a:pPr>
            <a:r>
              <a:rPr lang="en"/>
              <a:t>Process user authentication</a:t>
            </a:r>
            <a:endParaRPr/>
          </a:p>
          <a:p>
            <a:pPr indent="-304800" lvl="1" marL="914400" marR="0" rtl="0" algn="l">
              <a:lnSpc>
                <a:spcPct val="115000"/>
              </a:lnSpc>
              <a:spcBef>
                <a:spcPts val="0"/>
              </a:spcBef>
              <a:spcAft>
                <a:spcPts val="0"/>
              </a:spcAft>
              <a:buSzPts val="1200"/>
              <a:buChar char="○"/>
            </a:pPr>
            <a:r>
              <a:rPr lang="en"/>
              <a:t>Support two types of users: standard and administrative</a:t>
            </a:r>
            <a:endParaRPr/>
          </a:p>
          <a:p>
            <a:pPr indent="-304800" lvl="1" marL="914400" marR="0" rtl="0" algn="l">
              <a:lnSpc>
                <a:spcPct val="115000"/>
              </a:lnSpc>
              <a:spcBef>
                <a:spcPts val="0"/>
              </a:spcBef>
              <a:spcAft>
                <a:spcPts val="0"/>
              </a:spcAft>
              <a:buSzPts val="1200"/>
              <a:buChar char="○"/>
            </a:pPr>
            <a:r>
              <a:rPr lang="en"/>
              <a:t>Integrate with the existing systems</a:t>
            </a:r>
            <a:endParaRPr/>
          </a:p>
          <a:p>
            <a:pPr indent="-304800" lvl="2" marL="1371600" marR="0" rtl="0" algn="l">
              <a:lnSpc>
                <a:spcPct val="115000"/>
              </a:lnSpc>
              <a:spcBef>
                <a:spcPts val="0"/>
              </a:spcBef>
              <a:spcAft>
                <a:spcPts val="0"/>
              </a:spcAft>
              <a:buSzPts val="1200"/>
              <a:buChar char="■"/>
            </a:pPr>
            <a:r>
              <a:rPr lang="en"/>
              <a:t>A.C.I.D.</a:t>
            </a:r>
            <a:endParaRPr/>
          </a:p>
          <a:p>
            <a:pPr indent="-304800" lvl="2" marL="1371600" marR="0" rtl="0" algn="l">
              <a:lnSpc>
                <a:spcPct val="115000"/>
              </a:lnSpc>
              <a:spcBef>
                <a:spcPts val="0"/>
              </a:spcBef>
              <a:spcAft>
                <a:spcPts val="0"/>
              </a:spcAft>
              <a:buSzPts val="1200"/>
              <a:buChar char="■"/>
            </a:pPr>
            <a:r>
              <a:rPr lang="en"/>
              <a:t>BioRAFT</a:t>
            </a:r>
            <a:endParaRPr b="1"/>
          </a:p>
        </p:txBody>
      </p:sp>
      <p:graphicFrame>
        <p:nvGraphicFramePr>
          <p:cNvPr id="155" name="Google Shape;155;p26"/>
          <p:cNvGraphicFramePr/>
          <p:nvPr/>
        </p:nvGraphicFramePr>
        <p:xfrm>
          <a:off x="4311600" y="1519900"/>
          <a:ext cx="3000000" cy="3000000"/>
        </p:xfrm>
        <a:graphic>
          <a:graphicData uri="http://schemas.openxmlformats.org/drawingml/2006/table">
            <a:tbl>
              <a:tblPr>
                <a:noFill/>
                <a:tableStyleId>{48B7B697-D838-4F15-854A-D4D8F4C058CF}</a:tableStyleId>
              </a:tblPr>
              <a:tblGrid>
                <a:gridCol w="1036400"/>
                <a:gridCol w="3484300"/>
              </a:tblGrid>
              <a:tr h="381000">
                <a:tc>
                  <a:txBody>
                    <a:bodyPr>
                      <a:noAutofit/>
                    </a:bodyPr>
                    <a:lstStyle/>
                    <a:p>
                      <a:pPr indent="0" lvl="0" marL="0" rtl="0" algn="l">
                        <a:spcBef>
                          <a:spcPts val="0"/>
                        </a:spcBef>
                        <a:spcAft>
                          <a:spcPts val="0"/>
                        </a:spcAft>
                        <a:buNone/>
                      </a:pPr>
                      <a:r>
                        <a:rPr b="1" lang="en">
                          <a:latin typeface="Oswald"/>
                          <a:ea typeface="Oswald"/>
                          <a:cs typeface="Oswald"/>
                          <a:sym typeface="Oswald"/>
                        </a:rPr>
                        <a:t>User Type</a:t>
                      </a:r>
                      <a:endParaRPr b="1">
                        <a:latin typeface="Oswald"/>
                        <a:ea typeface="Oswald"/>
                        <a:cs typeface="Oswald"/>
                        <a:sym typeface="Oswald"/>
                      </a:endParaRPr>
                    </a:p>
                  </a:txBody>
                  <a:tcPr marT="91425" marB="91425" marR="91425" marL="91425"/>
                </a:tc>
                <a:tc>
                  <a:txBody>
                    <a:bodyPr>
                      <a:noAutofit/>
                    </a:bodyPr>
                    <a:lstStyle/>
                    <a:p>
                      <a:pPr indent="0" lvl="0" marL="0" rtl="0" algn="l">
                        <a:spcBef>
                          <a:spcPts val="0"/>
                        </a:spcBef>
                        <a:spcAft>
                          <a:spcPts val="0"/>
                        </a:spcAft>
                        <a:buNone/>
                      </a:pPr>
                      <a:r>
                        <a:rPr b="1" lang="en">
                          <a:latin typeface="Oswald"/>
                          <a:ea typeface="Oswald"/>
                          <a:cs typeface="Oswald"/>
                          <a:sym typeface="Oswald"/>
                        </a:rPr>
                        <a:t>User Capabilities</a:t>
                      </a:r>
                      <a:endParaRPr b="1">
                        <a:latin typeface="Oswald"/>
                        <a:ea typeface="Oswald"/>
                        <a:cs typeface="Oswald"/>
                        <a:sym typeface="Oswald"/>
                      </a:endParaRPr>
                    </a:p>
                  </a:txBody>
                  <a:tcPr marT="91425" marB="91425" marR="91425" marL="91425"/>
                </a:tc>
              </a:tr>
              <a:tr h="381000">
                <a:tc>
                  <a:txBody>
                    <a:bodyPr>
                      <a:noAutofit/>
                    </a:bodyPr>
                    <a:lstStyle/>
                    <a:p>
                      <a:pPr indent="0" lvl="0" marL="0" rtl="0" algn="l">
                        <a:spcBef>
                          <a:spcPts val="0"/>
                        </a:spcBef>
                        <a:spcAft>
                          <a:spcPts val="0"/>
                        </a:spcAft>
                        <a:buNone/>
                      </a:pPr>
                      <a:r>
                        <a:rPr b="1" lang="en">
                          <a:latin typeface="Oswald"/>
                          <a:ea typeface="Oswald"/>
                          <a:cs typeface="Oswald"/>
                          <a:sym typeface="Oswald"/>
                        </a:rPr>
                        <a:t>Admin users</a:t>
                      </a:r>
                      <a:endParaRPr b="1">
                        <a:latin typeface="Oswald"/>
                        <a:ea typeface="Oswald"/>
                        <a:cs typeface="Oswald"/>
                        <a:sym typeface="Oswald"/>
                      </a:endParaRPr>
                    </a:p>
                  </a:txBody>
                  <a:tcPr marT="91425" marB="91425" marR="91425" marL="91425"/>
                </a:tc>
                <a:tc>
                  <a:txBody>
                    <a:bodyPr>
                      <a:noAutofit/>
                    </a:bodyPr>
                    <a:lstStyle/>
                    <a:p>
                      <a:pPr indent="0" lvl="0" marL="0" rtl="0" algn="l">
                        <a:spcBef>
                          <a:spcPts val="0"/>
                        </a:spcBef>
                        <a:spcAft>
                          <a:spcPts val="0"/>
                        </a:spcAft>
                        <a:buNone/>
                      </a:pPr>
                      <a:r>
                        <a:rPr lang="en">
                          <a:latin typeface="Oswald"/>
                          <a:ea typeface="Oswald"/>
                          <a:cs typeface="Oswald"/>
                          <a:sym typeface="Oswald"/>
                        </a:rPr>
                        <a:t>Manage user accounts, lab inventory, requests, and how the lab is represented in the system</a:t>
                      </a:r>
                      <a:r>
                        <a:rPr lang="en">
                          <a:latin typeface="Oswald"/>
                          <a:ea typeface="Oswald"/>
                          <a:cs typeface="Oswald"/>
                          <a:sym typeface="Oswald"/>
                        </a:rPr>
                        <a:t>; c</a:t>
                      </a:r>
                      <a:r>
                        <a:rPr lang="en">
                          <a:latin typeface="Oswald"/>
                          <a:ea typeface="Oswald"/>
                          <a:cs typeface="Oswald"/>
                          <a:sym typeface="Oswald"/>
                        </a:rPr>
                        <a:t>ontact standard users</a:t>
                      </a:r>
                      <a:endParaRPr>
                        <a:latin typeface="Oswald"/>
                        <a:ea typeface="Oswald"/>
                        <a:cs typeface="Oswald"/>
                        <a:sym typeface="Oswald"/>
                      </a:endParaRPr>
                    </a:p>
                  </a:txBody>
                  <a:tcPr marT="91425" marB="91425" marR="91425" marL="91425"/>
                </a:tc>
              </a:tr>
              <a:tr h="381000">
                <a:tc>
                  <a:txBody>
                    <a:bodyPr>
                      <a:noAutofit/>
                    </a:bodyPr>
                    <a:lstStyle/>
                    <a:p>
                      <a:pPr indent="0" lvl="0" marL="0" rtl="0" algn="l">
                        <a:spcBef>
                          <a:spcPts val="0"/>
                        </a:spcBef>
                        <a:spcAft>
                          <a:spcPts val="0"/>
                        </a:spcAft>
                        <a:buNone/>
                      </a:pPr>
                      <a:r>
                        <a:rPr b="1" lang="en">
                          <a:latin typeface="Oswald"/>
                          <a:ea typeface="Oswald"/>
                          <a:cs typeface="Oswald"/>
                          <a:sym typeface="Oswald"/>
                        </a:rPr>
                        <a:t>Standard Users</a:t>
                      </a:r>
                      <a:endParaRPr b="1">
                        <a:latin typeface="Oswald"/>
                        <a:ea typeface="Oswald"/>
                        <a:cs typeface="Oswald"/>
                        <a:sym typeface="Oswald"/>
                      </a:endParaRPr>
                    </a:p>
                  </a:txBody>
                  <a:tcPr marT="91425" marB="91425" marR="91425" marL="91425"/>
                </a:tc>
                <a:tc>
                  <a:txBody>
                    <a:bodyPr>
                      <a:noAutofit/>
                    </a:bodyPr>
                    <a:lstStyle/>
                    <a:p>
                      <a:pPr indent="0" lvl="0" marL="0" rtl="0" algn="l">
                        <a:spcBef>
                          <a:spcPts val="0"/>
                        </a:spcBef>
                        <a:spcAft>
                          <a:spcPts val="0"/>
                        </a:spcAft>
                        <a:buNone/>
                      </a:pPr>
                      <a:r>
                        <a:rPr lang="en">
                          <a:latin typeface="Oswald"/>
                          <a:ea typeface="Oswald"/>
                          <a:cs typeface="Oswald"/>
                          <a:sym typeface="Oswald"/>
                        </a:rPr>
                        <a:t>Make a request for lab usage; manage existing requests and view history; search lab inventory; contact administrative users</a:t>
                      </a:r>
                      <a:endParaRPr>
                        <a:latin typeface="Oswald"/>
                        <a:ea typeface="Oswald"/>
                        <a:cs typeface="Oswald"/>
                        <a:sym typeface="Oswald"/>
                      </a:endParaRPr>
                    </a:p>
                  </a:txBody>
                  <a:tcPr marT="91425" marB="91425" marR="91425" marL="91425"/>
                </a:tc>
              </a:tr>
              <a:tr h="381000">
                <a:tc>
                  <a:txBody>
                    <a:bodyPr>
                      <a:noAutofit/>
                    </a:bodyPr>
                    <a:lstStyle/>
                    <a:p>
                      <a:pPr indent="0" lvl="0" marL="0" rtl="0" algn="l">
                        <a:spcBef>
                          <a:spcPts val="0"/>
                        </a:spcBef>
                        <a:spcAft>
                          <a:spcPts val="0"/>
                        </a:spcAft>
                        <a:buNone/>
                      </a:pPr>
                      <a:r>
                        <a:rPr b="1" lang="en">
                          <a:latin typeface="Oswald"/>
                          <a:ea typeface="Oswald"/>
                          <a:cs typeface="Oswald"/>
                          <a:sym typeface="Oswald"/>
                        </a:rPr>
                        <a:t>Both</a:t>
                      </a:r>
                      <a:endParaRPr b="1">
                        <a:latin typeface="Oswald"/>
                        <a:ea typeface="Oswald"/>
                        <a:cs typeface="Oswald"/>
                        <a:sym typeface="Oswald"/>
                      </a:endParaRPr>
                    </a:p>
                  </a:txBody>
                  <a:tcPr marT="91425" marB="91425" marR="91425" marL="91425"/>
                </a:tc>
                <a:tc>
                  <a:txBody>
                    <a:bodyPr>
                      <a:noAutofit/>
                    </a:bodyPr>
                    <a:lstStyle/>
                    <a:p>
                      <a:pPr indent="0" lvl="0" marL="0" rtl="0" algn="l">
                        <a:spcBef>
                          <a:spcPts val="0"/>
                        </a:spcBef>
                        <a:spcAft>
                          <a:spcPts val="0"/>
                        </a:spcAft>
                        <a:buNone/>
                      </a:pPr>
                      <a:r>
                        <a:rPr lang="en">
                          <a:latin typeface="Oswald"/>
                          <a:ea typeface="Oswald"/>
                          <a:cs typeface="Oswald"/>
                          <a:sym typeface="Oswald"/>
                        </a:rPr>
                        <a:t>Login/create account; manage user settings; request new inventory</a:t>
                      </a:r>
                      <a:endParaRPr>
                        <a:latin typeface="Oswald"/>
                        <a:ea typeface="Oswald"/>
                        <a:cs typeface="Oswald"/>
                        <a:sym typeface="Oswald"/>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 Non-Functional</a:t>
            </a:r>
            <a:endParaRPr/>
          </a:p>
        </p:txBody>
      </p:sp>
      <p:sp>
        <p:nvSpPr>
          <p:cNvPr id="161" name="Google Shape;161;p27"/>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app should...</a:t>
            </a:r>
            <a:endParaRPr sz="1800"/>
          </a:p>
          <a:p>
            <a:pPr indent="-317500" lvl="1" marL="914400" rtl="0" algn="l">
              <a:spcBef>
                <a:spcPts val="0"/>
              </a:spcBef>
              <a:spcAft>
                <a:spcPts val="0"/>
              </a:spcAft>
              <a:buSzPts val="1400"/>
              <a:buChar char="○"/>
            </a:pPr>
            <a:r>
              <a:rPr lang="en" sz="1400"/>
              <a:t>Load quickly</a:t>
            </a:r>
            <a:endParaRPr sz="1400"/>
          </a:p>
          <a:p>
            <a:pPr indent="-317500" lvl="1" marL="914400" rtl="0" algn="l">
              <a:spcBef>
                <a:spcPts val="0"/>
              </a:spcBef>
              <a:spcAft>
                <a:spcPts val="0"/>
              </a:spcAft>
              <a:buSzPts val="1400"/>
              <a:buChar char="○"/>
            </a:pPr>
            <a:r>
              <a:rPr lang="en" sz="1400"/>
              <a:t>Work reliably</a:t>
            </a:r>
            <a:endParaRPr sz="1400"/>
          </a:p>
          <a:p>
            <a:pPr indent="-317500" lvl="1" marL="914400" rtl="0" algn="l">
              <a:spcBef>
                <a:spcPts val="0"/>
              </a:spcBef>
              <a:spcAft>
                <a:spcPts val="0"/>
              </a:spcAft>
              <a:buSzPts val="1400"/>
              <a:buChar char="○"/>
            </a:pPr>
            <a:r>
              <a:rPr lang="en" sz="1400"/>
              <a:t>Respond quickly to user input</a:t>
            </a:r>
            <a:endParaRPr sz="1400"/>
          </a:p>
          <a:p>
            <a:pPr indent="-317500" lvl="1" marL="914400" rtl="0" algn="l">
              <a:spcBef>
                <a:spcPts val="0"/>
              </a:spcBef>
              <a:spcAft>
                <a:spcPts val="0"/>
              </a:spcAft>
              <a:buSzPts val="1400"/>
              <a:buChar char="○"/>
            </a:pPr>
            <a:r>
              <a:rPr lang="en" sz="1400"/>
              <a:t>Be easy to maintain</a:t>
            </a:r>
            <a:endParaRPr sz="1400"/>
          </a:p>
          <a:p>
            <a:pPr indent="-317500" lvl="1" marL="914400" rtl="0" algn="l">
              <a:spcBef>
                <a:spcPts val="0"/>
              </a:spcBef>
              <a:spcAft>
                <a:spcPts val="0"/>
              </a:spcAft>
              <a:buSzPts val="1400"/>
              <a:buChar char="○"/>
            </a:pPr>
            <a:r>
              <a:rPr lang="en" sz="1400"/>
              <a:t>Support data integrity</a:t>
            </a:r>
            <a:endParaRPr sz="1400"/>
          </a:p>
        </p:txBody>
      </p:sp>
      <p:sp>
        <p:nvSpPr>
          <p:cNvPr id="162" name="Google Shape;162;p27"/>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b="1" lang="en" sz="1800"/>
              <a:t>Key Requirements</a:t>
            </a:r>
            <a:endParaRPr b="1" sz="1800"/>
          </a:p>
          <a:p>
            <a:pPr indent="-342900" lvl="0" marL="457200" rtl="0" algn="l">
              <a:spcBef>
                <a:spcPts val="1600"/>
              </a:spcBef>
              <a:spcAft>
                <a:spcPts val="0"/>
              </a:spcAft>
              <a:buSzPts val="1800"/>
              <a:buChar char="●"/>
            </a:pPr>
            <a:r>
              <a:rPr lang="en" sz="1800"/>
              <a:t>Speed</a:t>
            </a:r>
            <a:endParaRPr sz="1800"/>
          </a:p>
          <a:p>
            <a:pPr indent="-342900" lvl="0" marL="457200" rtl="0" algn="l">
              <a:spcBef>
                <a:spcPts val="0"/>
              </a:spcBef>
              <a:spcAft>
                <a:spcPts val="0"/>
              </a:spcAft>
              <a:buSzPts val="1800"/>
              <a:buChar char="●"/>
            </a:pPr>
            <a:r>
              <a:rPr lang="en" sz="1800"/>
              <a:t>Usability</a:t>
            </a:r>
            <a:endParaRPr sz="1800"/>
          </a:p>
          <a:p>
            <a:pPr indent="-342900" lvl="0" marL="457200" rtl="0" algn="l">
              <a:spcBef>
                <a:spcPts val="0"/>
              </a:spcBef>
              <a:spcAft>
                <a:spcPts val="0"/>
              </a:spcAft>
              <a:buSzPts val="1800"/>
              <a:buChar char="●"/>
            </a:pPr>
            <a:r>
              <a:rPr lang="en" sz="1800"/>
              <a:t>Extensibility</a:t>
            </a:r>
            <a:endParaRPr sz="1800"/>
          </a:p>
          <a:p>
            <a:pPr indent="-342900" lvl="0" marL="457200" rtl="0" algn="l">
              <a:spcBef>
                <a:spcPts val="0"/>
              </a:spcBef>
              <a:spcAft>
                <a:spcPts val="0"/>
              </a:spcAft>
              <a:buSzPts val="1800"/>
              <a:buChar char="●"/>
            </a:pPr>
            <a:r>
              <a:rPr lang="en" sz="1800"/>
              <a:t>Scalability</a:t>
            </a:r>
            <a:endParaRPr sz="1800"/>
          </a:p>
          <a:p>
            <a:pPr indent="-342900" lvl="0" marL="457200" rtl="0" algn="l">
              <a:spcBef>
                <a:spcPts val="0"/>
              </a:spcBef>
              <a:spcAft>
                <a:spcPts val="0"/>
              </a:spcAft>
              <a:buSzPts val="1800"/>
              <a:buChar char="●"/>
            </a:pPr>
            <a:r>
              <a:rPr lang="en" sz="1800"/>
              <a:t>Accessibility</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 Environmental</a:t>
            </a:r>
            <a:endParaRPr/>
          </a:p>
        </p:txBody>
      </p:sp>
      <p:sp>
        <p:nvSpPr>
          <p:cNvPr id="168" name="Google Shape;168;p2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system will operate within NAU’s ITS software ecosystem</a:t>
            </a:r>
            <a:endParaRPr/>
          </a:p>
          <a:p>
            <a:pPr indent="-342900" lvl="0" marL="457200" rtl="0" algn="l">
              <a:spcBef>
                <a:spcPts val="1600"/>
              </a:spcBef>
              <a:spcAft>
                <a:spcPts val="0"/>
              </a:spcAft>
              <a:buSzPts val="1800"/>
              <a:buChar char="●"/>
            </a:pPr>
            <a:r>
              <a:rPr lang="en"/>
              <a:t>C#</a:t>
            </a:r>
            <a:endParaRPr/>
          </a:p>
          <a:p>
            <a:pPr indent="-342900" lvl="0" marL="457200" rtl="0" algn="l">
              <a:spcBef>
                <a:spcPts val="0"/>
              </a:spcBef>
              <a:spcAft>
                <a:spcPts val="0"/>
              </a:spcAft>
              <a:buSzPts val="1800"/>
              <a:buChar char="●"/>
            </a:pPr>
            <a:r>
              <a:rPr lang="en"/>
              <a:t>Microsoft technology ecosystem (.NET Core, Azure servers, etc.)</a:t>
            </a:r>
            <a:endParaRPr/>
          </a:p>
          <a:p>
            <a:pPr indent="0" lvl="0" marL="0" rtl="0" algn="l">
              <a:spcBef>
                <a:spcPts val="1600"/>
              </a:spcBef>
              <a:spcAft>
                <a:spcPts val="0"/>
              </a:spcAft>
              <a:buNone/>
            </a:pPr>
            <a:r>
              <a:rPr lang="en"/>
              <a:t>Our system must be easily integrated </a:t>
            </a:r>
            <a:r>
              <a:rPr i="1" lang="en"/>
              <a:t>into </a:t>
            </a:r>
            <a:r>
              <a:rPr lang="en"/>
              <a:t>the ecosystem</a:t>
            </a:r>
            <a:endParaRPr/>
          </a:p>
          <a:p>
            <a:pPr indent="0" lvl="0" marL="0" rtl="0" algn="l">
              <a:spcBef>
                <a:spcPts val="1600"/>
              </a:spcBef>
              <a:spcAft>
                <a:spcPts val="0"/>
              </a:spcAft>
              <a:buNone/>
            </a:pPr>
            <a:r>
              <a:rPr lang="en"/>
              <a:t>It must also </a:t>
            </a:r>
            <a:endParaRPr/>
          </a:p>
          <a:p>
            <a:pPr indent="-342900" lvl="0" marL="457200" rtl="0" algn="l">
              <a:spcBef>
                <a:spcPts val="1600"/>
              </a:spcBef>
              <a:spcAft>
                <a:spcPts val="0"/>
              </a:spcAft>
              <a:buSzPts val="1800"/>
              <a:buChar char="●"/>
            </a:pPr>
            <a:r>
              <a:rPr lang="en"/>
              <a:t>Have cross-browser compatibility</a:t>
            </a:r>
            <a:endParaRPr/>
          </a:p>
          <a:p>
            <a:pPr indent="-342900" lvl="0" marL="457200" rtl="0" algn="l">
              <a:spcBef>
                <a:spcPts val="0"/>
              </a:spcBef>
              <a:spcAft>
                <a:spcPts val="0"/>
              </a:spcAft>
              <a:buSzPts val="1800"/>
              <a:buChar char="●"/>
            </a:pPr>
            <a:r>
              <a:rPr lang="en"/>
              <a:t>Be able to meet our requirements on multiple platforms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Summary</a:t>
            </a:r>
            <a:endParaRPr/>
          </a:p>
        </p:txBody>
      </p:sp>
      <p:sp>
        <p:nvSpPr>
          <p:cNvPr id="174" name="Google Shape;174;p29"/>
          <p:cNvSpPr txBox="1"/>
          <p:nvPr>
            <p:ph idx="1" type="body"/>
          </p:nvPr>
        </p:nvSpPr>
        <p:spPr>
          <a:xfrm>
            <a:off x="311700" y="1119775"/>
            <a:ext cx="50334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obtained requirements information from:</a:t>
            </a:r>
            <a:endParaRPr/>
          </a:p>
          <a:p>
            <a:pPr indent="-317500" lvl="1" marL="914400" rtl="0" algn="l">
              <a:spcBef>
                <a:spcPts val="0"/>
              </a:spcBef>
              <a:spcAft>
                <a:spcPts val="0"/>
              </a:spcAft>
              <a:buSzPts val="1400"/>
              <a:buChar char="○"/>
            </a:pPr>
            <a:r>
              <a:rPr lang="en"/>
              <a:t>Client and faculty meetings/interviews</a:t>
            </a:r>
            <a:endParaRPr/>
          </a:p>
          <a:p>
            <a:pPr indent="-317500" lvl="1" marL="914400" rtl="0" algn="l">
              <a:spcBef>
                <a:spcPts val="0"/>
              </a:spcBef>
              <a:spcAft>
                <a:spcPts val="0"/>
              </a:spcAft>
              <a:buSzPts val="1400"/>
              <a:buChar char="○"/>
            </a:pPr>
            <a:r>
              <a:rPr lang="en"/>
              <a:t>Documents given to team by EE staff</a:t>
            </a:r>
            <a:endParaRPr/>
          </a:p>
          <a:p>
            <a:pPr indent="-342900" lvl="0" marL="457200" rtl="0" algn="l">
              <a:spcBef>
                <a:spcPts val="0"/>
              </a:spcBef>
              <a:spcAft>
                <a:spcPts val="0"/>
              </a:spcAft>
              <a:buSzPts val="1800"/>
              <a:buChar char="●"/>
            </a:pPr>
            <a:r>
              <a:rPr lang="en"/>
              <a:t>A robust web application</a:t>
            </a:r>
            <a:endParaRPr/>
          </a:p>
          <a:p>
            <a:pPr indent="-317500" lvl="1" marL="914400" rtl="0" algn="l">
              <a:spcBef>
                <a:spcPts val="0"/>
              </a:spcBef>
              <a:spcAft>
                <a:spcPts val="0"/>
              </a:spcAft>
              <a:buSzPts val="1400"/>
              <a:buChar char="○"/>
            </a:pPr>
            <a:r>
              <a:rPr lang="en"/>
              <a:t>Lab requests</a:t>
            </a:r>
            <a:endParaRPr/>
          </a:p>
          <a:p>
            <a:pPr indent="-317500" lvl="1" marL="914400" rtl="0" algn="l">
              <a:spcBef>
                <a:spcPts val="0"/>
              </a:spcBef>
              <a:spcAft>
                <a:spcPts val="0"/>
              </a:spcAft>
              <a:buSzPts val="1400"/>
              <a:buChar char="○"/>
            </a:pPr>
            <a:r>
              <a:rPr lang="en"/>
              <a:t>View inventory</a:t>
            </a:r>
            <a:endParaRPr/>
          </a:p>
          <a:p>
            <a:pPr indent="-342900" lvl="0" marL="457200" rtl="0" algn="l">
              <a:spcBef>
                <a:spcPts val="0"/>
              </a:spcBef>
              <a:spcAft>
                <a:spcPts val="0"/>
              </a:spcAft>
              <a:buSzPts val="1800"/>
              <a:buChar char="●"/>
            </a:pPr>
            <a:r>
              <a:rPr lang="en"/>
              <a:t>An inventory system that integrates with existing tools</a:t>
            </a:r>
            <a:endParaRPr/>
          </a:p>
          <a:p>
            <a:pPr indent="-317500" lvl="1" marL="914400" rtl="0" algn="l">
              <a:spcBef>
                <a:spcPts val="0"/>
              </a:spcBef>
              <a:spcAft>
                <a:spcPts val="0"/>
              </a:spcAft>
              <a:buSzPts val="1400"/>
              <a:buChar char="○"/>
            </a:pPr>
            <a:r>
              <a:rPr lang="en"/>
              <a:t>Chemical inventory</a:t>
            </a:r>
            <a:endParaRPr/>
          </a:p>
          <a:p>
            <a:pPr indent="-317500" lvl="1" marL="914400" rtl="0" algn="l">
              <a:spcBef>
                <a:spcPts val="0"/>
              </a:spcBef>
              <a:spcAft>
                <a:spcPts val="0"/>
              </a:spcAft>
              <a:buSzPts val="1400"/>
              <a:buChar char="○"/>
            </a:pPr>
            <a:r>
              <a:rPr lang="en"/>
              <a:t>Store all relevant information related to lab</a:t>
            </a:r>
            <a:endParaRPr/>
          </a:p>
          <a:p>
            <a:pPr indent="-317500" lvl="1" marL="914400" rtl="0" algn="l">
              <a:spcBef>
                <a:spcPts val="0"/>
              </a:spcBef>
              <a:spcAft>
                <a:spcPts val="0"/>
              </a:spcAft>
              <a:buSzPts val="1400"/>
              <a:buChar char="○"/>
            </a:pPr>
            <a:r>
              <a:rPr lang="en"/>
              <a:t>Integrate with ACID and BioRaft</a:t>
            </a:r>
            <a:endParaRPr/>
          </a:p>
          <a:p>
            <a:pPr indent="-342900" lvl="0" marL="457200" rtl="0" algn="l">
              <a:spcBef>
                <a:spcPts val="0"/>
              </a:spcBef>
              <a:spcAft>
                <a:spcPts val="0"/>
              </a:spcAft>
              <a:buSzPts val="1800"/>
              <a:buChar char="●"/>
            </a:pPr>
            <a:r>
              <a:rPr lang="en"/>
              <a:t>Built in mind for future ITS support</a:t>
            </a:r>
            <a:endParaRPr/>
          </a:p>
        </p:txBody>
      </p:sp>
      <p:pic>
        <p:nvPicPr>
          <p:cNvPr id="175" name="Google Shape;175;p29"/>
          <p:cNvPicPr preferRelativeResize="0"/>
          <p:nvPr/>
        </p:nvPicPr>
        <p:blipFill>
          <a:blip r:embed="rId3">
            <a:alphaModFix/>
          </a:blip>
          <a:stretch>
            <a:fillRect/>
          </a:stretch>
        </p:blipFill>
        <p:spPr>
          <a:xfrm>
            <a:off x="5090475" y="1170125"/>
            <a:ext cx="3901125" cy="3134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81" name="Google Shape;181;p3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Integration issues</a:t>
            </a:r>
            <a:endParaRPr/>
          </a:p>
          <a:p>
            <a:pPr indent="-342900" lvl="0" marL="457200" rtl="0" algn="l">
              <a:spcBef>
                <a:spcPts val="0"/>
              </a:spcBef>
              <a:spcAft>
                <a:spcPts val="0"/>
              </a:spcAft>
              <a:buSzPts val="1800"/>
              <a:buChar char="●"/>
            </a:pPr>
            <a:r>
              <a:rPr lang="en"/>
              <a:t>Registration problems</a:t>
            </a:r>
            <a:endParaRPr/>
          </a:p>
          <a:p>
            <a:pPr indent="-342900" lvl="0" marL="457200" rtl="0" algn="l">
              <a:spcBef>
                <a:spcPts val="0"/>
              </a:spcBef>
              <a:spcAft>
                <a:spcPts val="0"/>
              </a:spcAft>
              <a:buSzPts val="1800"/>
              <a:buChar char="●"/>
            </a:pPr>
            <a:r>
              <a:rPr lang="en"/>
              <a:t>Request form problems</a:t>
            </a:r>
            <a:endParaRPr/>
          </a:p>
          <a:p>
            <a:pPr indent="-342900" lvl="0" marL="457200" rtl="0" algn="l">
              <a:spcBef>
                <a:spcPts val="0"/>
              </a:spcBef>
              <a:spcAft>
                <a:spcPts val="0"/>
              </a:spcAft>
              <a:buSzPts val="1800"/>
              <a:buChar char="●"/>
            </a:pPr>
            <a:r>
              <a:rPr lang="en"/>
              <a:t>Non-working inventory (discrepancies, etc.)</a:t>
            </a:r>
            <a:endParaRPr/>
          </a:p>
          <a:p>
            <a:pPr indent="-342900" lvl="0" marL="457200" rtl="0" algn="l">
              <a:spcBef>
                <a:spcPts val="0"/>
              </a:spcBef>
              <a:spcAft>
                <a:spcPts val="0"/>
              </a:spcAft>
              <a:buSzPts val="1800"/>
              <a:buChar char="●"/>
            </a:pPr>
            <a:r>
              <a:rPr lang="en"/>
              <a:t>Issues with learning ITS-based toolset</a:t>
            </a:r>
            <a:endParaRPr/>
          </a:p>
          <a:p>
            <a:pPr indent="-342900" lvl="0" marL="457200" rtl="0" algn="l">
              <a:spcBef>
                <a:spcPts val="0"/>
              </a:spcBef>
              <a:spcAft>
                <a:spcPts val="0"/>
              </a:spcAft>
              <a:buSzPts val="1800"/>
              <a:buChar char="●"/>
            </a:pPr>
            <a:r>
              <a:rPr lang="en"/>
              <a:t>Hazards/risks created from incorrect configurations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 and Risks</a:t>
            </a:r>
            <a:endParaRPr/>
          </a:p>
        </p:txBody>
      </p:sp>
      <p:sp>
        <p:nvSpPr>
          <p:cNvPr id="187" name="Google Shape;187;p3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biggest issues will likely include:</a:t>
            </a:r>
            <a:endParaRPr/>
          </a:p>
          <a:p>
            <a:pPr indent="-342900" lvl="0" marL="457200" rtl="0" algn="l">
              <a:spcBef>
                <a:spcPts val="1600"/>
              </a:spcBef>
              <a:spcAft>
                <a:spcPts val="0"/>
              </a:spcAft>
              <a:buSzPts val="1800"/>
              <a:buChar char="●"/>
            </a:pPr>
            <a:r>
              <a:rPr lang="en"/>
              <a:t>Integration problems</a:t>
            </a:r>
            <a:endParaRPr/>
          </a:p>
          <a:p>
            <a:pPr indent="-317500" lvl="1" marL="914400" rtl="0" algn="l">
              <a:spcBef>
                <a:spcPts val="0"/>
              </a:spcBef>
              <a:spcAft>
                <a:spcPts val="0"/>
              </a:spcAft>
              <a:buSzPts val="1400"/>
              <a:buChar char="○"/>
            </a:pPr>
            <a:r>
              <a:rPr lang="en"/>
              <a:t>Inventories</a:t>
            </a:r>
            <a:endParaRPr/>
          </a:p>
          <a:p>
            <a:pPr indent="-317500" lvl="2" marL="1371600" rtl="0" algn="l">
              <a:spcBef>
                <a:spcPts val="0"/>
              </a:spcBef>
              <a:spcAft>
                <a:spcPts val="0"/>
              </a:spcAft>
              <a:buSzPts val="1400"/>
              <a:buChar char="■"/>
            </a:pPr>
            <a:r>
              <a:rPr lang="en"/>
              <a:t>BioRAFT and ACID integration</a:t>
            </a:r>
            <a:endParaRPr/>
          </a:p>
          <a:p>
            <a:pPr indent="-317500" lvl="1" marL="914400" rtl="0" algn="l">
              <a:spcBef>
                <a:spcPts val="0"/>
              </a:spcBef>
              <a:spcAft>
                <a:spcPts val="0"/>
              </a:spcAft>
              <a:buSzPts val="1400"/>
              <a:buChar char="○"/>
            </a:pPr>
            <a:r>
              <a:rPr lang="en"/>
              <a:t>Microsoft tools</a:t>
            </a:r>
            <a:endParaRPr/>
          </a:p>
          <a:p>
            <a:pPr indent="-317500" lvl="2" marL="1371600" rtl="0" algn="l">
              <a:spcBef>
                <a:spcPts val="0"/>
              </a:spcBef>
              <a:spcAft>
                <a:spcPts val="0"/>
              </a:spcAft>
              <a:buSzPts val="1400"/>
              <a:buChar char="■"/>
            </a:pPr>
            <a:r>
              <a:rPr lang="en"/>
              <a:t>.NET Core, SQL Server</a:t>
            </a:r>
            <a:endParaRPr/>
          </a:p>
          <a:p>
            <a:pPr indent="-342900" lvl="0" marL="457200" rtl="0" algn="l">
              <a:spcBef>
                <a:spcPts val="0"/>
              </a:spcBef>
              <a:spcAft>
                <a:spcPts val="0"/>
              </a:spcAft>
              <a:buSzPts val="1800"/>
              <a:buChar char="●"/>
            </a:pPr>
            <a:r>
              <a:rPr lang="en"/>
              <a:t>Ensuring we have a solid understanding of tools provided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199375"/>
            <a:ext cx="5618700" cy="127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intro</a:t>
            </a:r>
            <a:endParaRPr/>
          </a:p>
        </p:txBody>
      </p:sp>
      <p:pic>
        <p:nvPicPr>
          <p:cNvPr id="67" name="Google Shape;67;p14"/>
          <p:cNvPicPr preferRelativeResize="0"/>
          <p:nvPr/>
        </p:nvPicPr>
        <p:blipFill rotWithShape="1">
          <a:blip r:embed="rId3">
            <a:alphaModFix/>
          </a:blip>
          <a:srcRect b="0" l="3746" r="3746" t="0"/>
          <a:stretch/>
        </p:blipFill>
        <p:spPr>
          <a:xfrm>
            <a:off x="2431775" y="1372800"/>
            <a:ext cx="1557300" cy="1912900"/>
          </a:xfrm>
          <a:prstGeom prst="rect">
            <a:avLst/>
          </a:prstGeom>
          <a:noFill/>
          <a:ln>
            <a:noFill/>
          </a:ln>
          <a:effectLst>
            <a:outerShdw blurRad="57150" rotWithShape="0" algn="bl" dir="5400000" dist="47625">
              <a:srgbClr val="000000">
                <a:alpha val="50000"/>
              </a:srgbClr>
            </a:outerShdw>
            <a:reflection blurRad="0" dir="5400000" dist="38100" endA="0" endPos="30000" fadeDir="5400012" kx="0" rotWithShape="0" algn="bl" stA="70000" stPos="0" sy="-100000" ky="0"/>
          </a:effectLst>
        </p:spPr>
      </p:pic>
      <p:pic>
        <p:nvPicPr>
          <p:cNvPr id="68" name="Google Shape;68;p14"/>
          <p:cNvPicPr preferRelativeResize="0"/>
          <p:nvPr/>
        </p:nvPicPr>
        <p:blipFill>
          <a:blip r:embed="rId4">
            <a:alphaModFix/>
          </a:blip>
          <a:stretch>
            <a:fillRect/>
          </a:stretch>
        </p:blipFill>
        <p:spPr>
          <a:xfrm>
            <a:off x="4949425" y="1372800"/>
            <a:ext cx="1430525" cy="1912909"/>
          </a:xfrm>
          <a:prstGeom prst="rect">
            <a:avLst/>
          </a:prstGeom>
          <a:noFill/>
          <a:ln>
            <a:noFill/>
          </a:ln>
          <a:effectLst>
            <a:outerShdw blurRad="57150" rotWithShape="0" algn="bl" dir="5400000" dist="66675">
              <a:srgbClr val="000000">
                <a:alpha val="50000"/>
              </a:srgbClr>
            </a:outerShdw>
            <a:reflection blurRad="0" dir="5400000" dist="38100" endA="0" endPos="30000" fadeDir="5400012" kx="0" rotWithShape="0" algn="bl" stA="70000" stPos="0" sy="-100000" ky="0"/>
          </a:effectLst>
        </p:spPr>
      </p:pic>
      <p:sp>
        <p:nvSpPr>
          <p:cNvPr id="69" name="Google Shape;69;p14"/>
          <p:cNvSpPr txBox="1"/>
          <p:nvPr/>
        </p:nvSpPr>
        <p:spPr>
          <a:xfrm>
            <a:off x="2431763" y="3640763"/>
            <a:ext cx="1557300" cy="6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Oswald"/>
                <a:ea typeface="Oswald"/>
                <a:cs typeface="Oswald"/>
                <a:sym typeface="Oswald"/>
              </a:rPr>
              <a:t>Julian Bell</a:t>
            </a:r>
            <a:endParaRPr sz="2200">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Team Leader</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Communications</a:t>
            </a:r>
            <a:endParaRPr>
              <a:solidFill>
                <a:srgbClr val="FFFFFF"/>
              </a:solidFill>
              <a:latin typeface="Oswald"/>
              <a:ea typeface="Oswald"/>
              <a:cs typeface="Oswald"/>
              <a:sym typeface="Oswald"/>
            </a:endParaRPr>
          </a:p>
        </p:txBody>
      </p:sp>
      <p:sp>
        <p:nvSpPr>
          <p:cNvPr id="70" name="Google Shape;70;p14"/>
          <p:cNvSpPr txBox="1"/>
          <p:nvPr/>
        </p:nvSpPr>
        <p:spPr>
          <a:xfrm>
            <a:off x="4949413" y="3640763"/>
            <a:ext cx="1762800" cy="6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Oswald"/>
                <a:ea typeface="Oswald"/>
                <a:cs typeface="Oswald"/>
                <a:sym typeface="Oswald"/>
              </a:rPr>
              <a:t>Remy Brandriff</a:t>
            </a:r>
            <a:endParaRPr sz="2200">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Architect</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Webmaster</a:t>
            </a:r>
            <a:endParaRPr>
              <a:solidFill>
                <a:srgbClr val="FFFFFF"/>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Schedule</a:t>
            </a:r>
            <a:endParaRPr/>
          </a:p>
        </p:txBody>
      </p:sp>
      <p:sp>
        <p:nvSpPr>
          <p:cNvPr id="193" name="Google Shape;193;p32"/>
          <p:cNvSpPr txBox="1"/>
          <p:nvPr>
            <p:ph idx="1" type="body"/>
          </p:nvPr>
        </p:nvSpPr>
        <p:spPr>
          <a:xfrm>
            <a:off x="311700" y="3460675"/>
            <a:ext cx="8520600" cy="101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Currently learning .NET Core in preparation for tech prototype</a:t>
            </a:r>
            <a:endParaRPr sz="1400"/>
          </a:p>
          <a:p>
            <a:pPr indent="-317500" lvl="1" marL="914400" rtl="0" algn="l">
              <a:spcBef>
                <a:spcPts val="0"/>
              </a:spcBef>
              <a:spcAft>
                <a:spcPts val="0"/>
              </a:spcAft>
              <a:buSzPts val="1400"/>
              <a:buChar char="○"/>
            </a:pPr>
            <a:r>
              <a:rPr lang="en"/>
              <a:t>Web forms</a:t>
            </a:r>
            <a:endParaRPr/>
          </a:p>
          <a:p>
            <a:pPr indent="-317500" lvl="1" marL="914400" rtl="0" algn="l">
              <a:spcBef>
                <a:spcPts val="0"/>
              </a:spcBef>
              <a:spcAft>
                <a:spcPts val="0"/>
              </a:spcAft>
              <a:buSzPts val="1400"/>
              <a:buChar char="○"/>
            </a:pPr>
            <a:r>
              <a:rPr lang="en"/>
              <a:t>Integrating with SQL server</a:t>
            </a:r>
            <a:endParaRPr/>
          </a:p>
          <a:p>
            <a:pPr indent="-317500" lvl="0" marL="457200" rtl="0" algn="l">
              <a:spcBef>
                <a:spcPts val="0"/>
              </a:spcBef>
              <a:spcAft>
                <a:spcPts val="0"/>
              </a:spcAft>
              <a:buSzPts val="1400"/>
              <a:buChar char="●"/>
            </a:pPr>
            <a:r>
              <a:rPr lang="en" sz="1400"/>
              <a:t>Planning tech prototype implementation</a:t>
            </a:r>
            <a:endParaRPr sz="1400"/>
          </a:p>
          <a:p>
            <a:pPr indent="-317500" lvl="1" marL="914400" rtl="0" algn="l">
              <a:spcBef>
                <a:spcPts val="0"/>
              </a:spcBef>
              <a:spcAft>
                <a:spcPts val="0"/>
              </a:spcAft>
              <a:buSzPts val="1400"/>
              <a:buChar char="○"/>
            </a:pPr>
            <a:r>
              <a:rPr lang="en"/>
              <a:t>Producing the request system using the evolutionary method as proof of concept</a:t>
            </a:r>
            <a:endParaRPr/>
          </a:p>
          <a:p>
            <a:pPr indent="-317500" lvl="0" marL="457200" rtl="0" algn="l">
              <a:spcBef>
                <a:spcPts val="0"/>
              </a:spcBef>
              <a:spcAft>
                <a:spcPts val="0"/>
              </a:spcAft>
              <a:buSzPts val="1400"/>
              <a:buChar char="●"/>
            </a:pPr>
            <a:r>
              <a:rPr lang="en" sz="1400"/>
              <a:t>Writing requirements document</a:t>
            </a:r>
            <a:endParaRPr sz="1400"/>
          </a:p>
        </p:txBody>
      </p:sp>
      <p:pic>
        <p:nvPicPr>
          <p:cNvPr id="194" name="Google Shape;194;p32"/>
          <p:cNvPicPr preferRelativeResize="0"/>
          <p:nvPr/>
        </p:nvPicPr>
        <p:blipFill>
          <a:blip r:embed="rId3">
            <a:alphaModFix/>
          </a:blip>
          <a:stretch>
            <a:fillRect/>
          </a:stretch>
        </p:blipFill>
        <p:spPr>
          <a:xfrm>
            <a:off x="704211" y="1076600"/>
            <a:ext cx="7735566" cy="2384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0" name="Google Shape;200;p33"/>
          <p:cNvSpPr txBox="1"/>
          <p:nvPr>
            <p:ph idx="1" type="body"/>
          </p:nvPr>
        </p:nvSpPr>
        <p:spPr>
          <a:xfrm>
            <a:off x="311700" y="1234050"/>
            <a:ext cx="86538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Environmental Engineering Lab critically needs a system of this type to operate efficiently and safely</a:t>
            </a:r>
            <a:endParaRPr sz="1800"/>
          </a:p>
          <a:p>
            <a:pPr indent="-342900" lvl="0" marL="457200" rtl="0" algn="l">
              <a:spcBef>
                <a:spcPts val="0"/>
              </a:spcBef>
              <a:spcAft>
                <a:spcPts val="0"/>
              </a:spcAft>
              <a:buSzPts val="1800"/>
              <a:buChar char="●"/>
            </a:pPr>
            <a:r>
              <a:rPr lang="en" sz="1800"/>
              <a:t>Our work can provide a robust web application to:</a:t>
            </a:r>
            <a:endParaRPr sz="1800"/>
          </a:p>
          <a:p>
            <a:pPr indent="-317500" lvl="1" marL="914400" rtl="0" algn="l">
              <a:spcBef>
                <a:spcPts val="0"/>
              </a:spcBef>
              <a:spcAft>
                <a:spcPts val="0"/>
              </a:spcAft>
              <a:buSzPts val="1400"/>
              <a:buChar char="○"/>
            </a:pPr>
            <a:r>
              <a:rPr lang="en" sz="1400"/>
              <a:t>Handle requests for use of lab</a:t>
            </a:r>
            <a:endParaRPr sz="1400"/>
          </a:p>
          <a:p>
            <a:pPr indent="-317500" lvl="1" marL="914400" rtl="0" algn="l">
              <a:spcBef>
                <a:spcPts val="0"/>
              </a:spcBef>
              <a:spcAft>
                <a:spcPts val="0"/>
              </a:spcAft>
              <a:buSzPts val="1400"/>
              <a:buChar char="○"/>
            </a:pPr>
            <a:r>
              <a:rPr lang="en" sz="1400"/>
              <a:t>Process all inventory information in a central location</a:t>
            </a:r>
            <a:endParaRPr sz="1400"/>
          </a:p>
          <a:p>
            <a:pPr indent="-317500" lvl="1" marL="914400" rtl="0" algn="l">
              <a:spcBef>
                <a:spcPts val="0"/>
              </a:spcBef>
              <a:spcAft>
                <a:spcPts val="0"/>
              </a:spcAft>
              <a:buSzPts val="1400"/>
              <a:buChar char="○"/>
            </a:pPr>
            <a:r>
              <a:rPr lang="en" sz="1400"/>
              <a:t>Do all of this in a safe, secure manner which ITS can build on in the future</a:t>
            </a:r>
            <a:endParaRPr sz="1400"/>
          </a:p>
          <a:p>
            <a:pPr indent="-342900" lvl="0" marL="457200" rtl="0" algn="l">
              <a:spcBef>
                <a:spcPts val="0"/>
              </a:spcBef>
              <a:spcAft>
                <a:spcPts val="0"/>
              </a:spcAft>
              <a:buSzPts val="1800"/>
              <a:buChar char="●"/>
            </a:pPr>
            <a:r>
              <a:rPr lang="en" sz="1800"/>
              <a:t>Prototype will demonstrate the request system and serve as proof of concept</a:t>
            </a:r>
            <a:endParaRPr sz="1800"/>
          </a:p>
        </p:txBody>
      </p:sp>
      <p:pic>
        <p:nvPicPr>
          <p:cNvPr id="201" name="Google Shape;201;p33"/>
          <p:cNvPicPr preferRelativeResize="0"/>
          <p:nvPr/>
        </p:nvPicPr>
        <p:blipFill>
          <a:blip r:embed="rId3">
            <a:alphaModFix/>
          </a:blip>
          <a:stretch>
            <a:fillRect/>
          </a:stretch>
        </p:blipFill>
        <p:spPr>
          <a:xfrm>
            <a:off x="916100" y="3438950"/>
            <a:ext cx="7311799" cy="1316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of Problem</a:t>
            </a:r>
            <a:endParaRPr/>
          </a:p>
        </p:txBody>
      </p:sp>
      <p:sp>
        <p:nvSpPr>
          <p:cNvPr id="76" name="Google Shape;76;p15"/>
          <p:cNvSpPr txBox="1"/>
          <p:nvPr>
            <p:ph idx="1" type="body"/>
          </p:nvPr>
        </p:nvSpPr>
        <p:spPr>
          <a:xfrm>
            <a:off x="311700" y="1234075"/>
            <a:ext cx="8520600" cy="12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Environmental Engineering lab at NAU supports state-of-the-art research into pollution, soil, water, hazardous waste, and natural resources, among others, for students and faculty, and industry professionals.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6731092" y="3112375"/>
            <a:ext cx="2288874" cy="1881250"/>
          </a:xfrm>
          <a:prstGeom prst="rect">
            <a:avLst/>
          </a:prstGeom>
          <a:noFill/>
          <a:ln>
            <a:noFill/>
          </a:ln>
        </p:spPr>
      </p:pic>
      <p:sp>
        <p:nvSpPr>
          <p:cNvPr id="78" name="Google Shape;78;p15"/>
          <p:cNvSpPr txBox="1"/>
          <p:nvPr/>
        </p:nvSpPr>
        <p:spPr>
          <a:xfrm>
            <a:off x="311700" y="2503525"/>
            <a:ext cx="6494400" cy="7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800">
                <a:solidFill>
                  <a:schemeClr val="dk2"/>
                </a:solidFill>
                <a:latin typeface="Playfair Display"/>
                <a:ea typeface="Playfair Display"/>
                <a:cs typeface="Playfair Display"/>
                <a:sym typeface="Playfair Display"/>
              </a:rPr>
              <a:t>Why is that important?</a:t>
            </a:r>
            <a:endParaRPr b="1" sz="1800">
              <a:solidFill>
                <a:schemeClr val="dk2"/>
              </a:solidFill>
              <a:latin typeface="Playfair Display"/>
              <a:ea typeface="Playfair Display"/>
              <a:cs typeface="Playfair Display"/>
              <a:sym typeface="Playfair Display"/>
            </a:endParaRPr>
          </a:p>
          <a:p>
            <a:pPr indent="0" lvl="0" marL="0" rtl="0" algn="l">
              <a:lnSpc>
                <a:spcPct val="115000"/>
              </a:lnSpc>
              <a:spcBef>
                <a:spcPts val="1600"/>
              </a:spcBef>
              <a:spcAft>
                <a:spcPts val="0"/>
              </a:spcAft>
              <a:buNone/>
            </a:pPr>
            <a:r>
              <a:rPr lang="en" sz="1800">
                <a:solidFill>
                  <a:schemeClr val="dk2"/>
                </a:solidFill>
                <a:latin typeface="Playfair Display"/>
                <a:ea typeface="Playfair Display"/>
                <a:cs typeface="Playfair Display"/>
                <a:sym typeface="Playfair Display"/>
              </a:rPr>
              <a:t>Research performed here at the CENE lab has wider applications solving problems in the global environment to help ensure the safety and health of our planet</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60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Poor environment -&gt; Earth is unable to sustain life</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Sponsor</a:t>
            </a:r>
            <a:endParaRPr/>
          </a:p>
        </p:txBody>
      </p:sp>
      <p:sp>
        <p:nvSpPr>
          <p:cNvPr id="84" name="Google Shape;84;p16"/>
          <p:cNvSpPr txBox="1"/>
          <p:nvPr>
            <p:ph idx="1" type="body"/>
          </p:nvPr>
        </p:nvSpPr>
        <p:spPr>
          <a:xfrm>
            <a:off x="311700" y="1234075"/>
            <a:ext cx="58788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 Terry Baxter</a:t>
            </a:r>
            <a:endParaRPr/>
          </a:p>
          <a:p>
            <a:pPr indent="-342900" lvl="0" marL="457200" rtl="0" algn="l">
              <a:spcBef>
                <a:spcPts val="1600"/>
              </a:spcBef>
              <a:spcAft>
                <a:spcPts val="0"/>
              </a:spcAft>
              <a:buSzPts val="1800"/>
              <a:buChar char="●"/>
            </a:pPr>
            <a:r>
              <a:rPr lang="en"/>
              <a:t>Professor in the Environmental Engineering program</a:t>
            </a:r>
            <a:endParaRPr/>
          </a:p>
          <a:p>
            <a:pPr indent="-342900" lvl="0" marL="457200" rtl="0" algn="l">
              <a:spcBef>
                <a:spcPts val="0"/>
              </a:spcBef>
              <a:spcAft>
                <a:spcPts val="0"/>
              </a:spcAft>
              <a:buSzPts val="1800"/>
              <a:buChar char="●"/>
            </a:pPr>
            <a:r>
              <a:rPr lang="en"/>
              <a:t>Oversees the Environmental Engineering labs along with lab manager, Gary Slim, E.I.T., as well as supervising student research</a:t>
            </a:r>
            <a:endParaRPr/>
          </a:p>
          <a:p>
            <a:pPr indent="0" lvl="0" marL="0" rtl="0" algn="l">
              <a:spcBef>
                <a:spcPts val="1600"/>
              </a:spcBef>
              <a:spcAft>
                <a:spcPts val="1600"/>
              </a:spcAft>
              <a:buNone/>
            </a:pPr>
            <a:r>
              <a:rPr lang="en"/>
              <a:t>His and students’ research performed in the lab contributes to global EE efforts, but the current workflow for lab usage and management is “severely lacking,” and makes the lab difficult to use</a:t>
            </a:r>
            <a:endParaRPr/>
          </a:p>
        </p:txBody>
      </p:sp>
      <p:pic>
        <p:nvPicPr>
          <p:cNvPr id="85" name="Google Shape;85;p16"/>
          <p:cNvPicPr preferRelativeResize="0"/>
          <p:nvPr/>
        </p:nvPicPr>
        <p:blipFill>
          <a:blip r:embed="rId3">
            <a:alphaModFix/>
          </a:blip>
          <a:stretch>
            <a:fillRect/>
          </a:stretch>
        </p:blipFill>
        <p:spPr>
          <a:xfrm>
            <a:off x="6190375" y="1017725"/>
            <a:ext cx="2641925" cy="2641925"/>
          </a:xfrm>
          <a:prstGeom prst="rect">
            <a:avLst/>
          </a:prstGeom>
          <a:noFill/>
          <a:ln>
            <a:noFill/>
          </a:ln>
          <a:effectLst>
            <a:outerShdw blurRad="57150" rotWithShape="0" algn="bl" dir="5400000" dist="66675">
              <a:srgbClr val="000000">
                <a:alpha val="50000"/>
              </a:srgbClr>
            </a:outerShdw>
            <a:reflection blurRad="0" dir="5400000" dist="38100" endA="0" endPos="30000" fadeDir="5400012" kx="0" rotWithShape="0" algn="bl" stA="65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Workflow</a:t>
            </a:r>
            <a:endParaRPr/>
          </a:p>
        </p:txBody>
      </p:sp>
      <p:pic>
        <p:nvPicPr>
          <p:cNvPr id="91" name="Google Shape;91;p17"/>
          <p:cNvPicPr preferRelativeResize="0"/>
          <p:nvPr/>
        </p:nvPicPr>
        <p:blipFill>
          <a:blip r:embed="rId3">
            <a:alphaModFix/>
          </a:blip>
          <a:stretch>
            <a:fillRect/>
          </a:stretch>
        </p:blipFill>
        <p:spPr>
          <a:xfrm>
            <a:off x="1179338" y="1183625"/>
            <a:ext cx="6785326" cy="3850976"/>
          </a:xfrm>
          <a:prstGeom prst="rect">
            <a:avLst/>
          </a:prstGeom>
          <a:noFill/>
          <a:ln>
            <a:noFill/>
          </a:ln>
        </p:spPr>
      </p:pic>
      <p:sp>
        <p:nvSpPr>
          <p:cNvPr id="92" name="Google Shape;92;p17"/>
          <p:cNvSpPr txBox="1"/>
          <p:nvPr/>
        </p:nvSpPr>
        <p:spPr>
          <a:xfrm>
            <a:off x="1548225" y="2530175"/>
            <a:ext cx="2317200" cy="98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E</a:t>
            </a:r>
            <a:r>
              <a:rPr b="1" lang="en" sz="1800"/>
              <a:t>NE Laboratory Usage Request Process</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&amp; Importance</a:t>
            </a:r>
            <a:endParaRPr/>
          </a:p>
        </p:txBody>
      </p:sp>
      <p:sp>
        <p:nvSpPr>
          <p:cNvPr id="98" name="Google Shape;98;p18"/>
          <p:cNvSpPr txBox="1"/>
          <p:nvPr>
            <p:ph idx="1" type="body"/>
          </p:nvPr>
        </p:nvSpPr>
        <p:spPr>
          <a:xfrm>
            <a:off x="311700" y="1234075"/>
            <a:ext cx="8520600" cy="112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Environmental Engineering Lab handles use requests / chem. inventory</a:t>
            </a:r>
            <a:endParaRPr/>
          </a:p>
          <a:p>
            <a:pPr indent="-342900" lvl="0" marL="457200" rtl="0" algn="l">
              <a:spcBef>
                <a:spcPts val="0"/>
              </a:spcBef>
              <a:spcAft>
                <a:spcPts val="0"/>
              </a:spcAft>
              <a:buSzPts val="1800"/>
              <a:buChar char="●"/>
            </a:pPr>
            <a:r>
              <a:rPr lang="en"/>
              <a:t>System runs entirely through paper / email</a:t>
            </a:r>
            <a:endParaRPr/>
          </a:p>
          <a:p>
            <a:pPr indent="-317500" lvl="1" marL="914400" rtl="0" algn="l">
              <a:spcBef>
                <a:spcPts val="0"/>
              </a:spcBef>
              <a:spcAft>
                <a:spcPts val="0"/>
              </a:spcAft>
              <a:buSzPts val="1400"/>
              <a:buChar char="○"/>
            </a:pPr>
            <a:r>
              <a:rPr lang="en"/>
              <a:t>They need a proper system to handle this in a single central location</a:t>
            </a:r>
            <a:endParaRPr/>
          </a:p>
          <a:p>
            <a:pPr indent="0" lvl="0" marL="0" rtl="0" algn="l">
              <a:spcBef>
                <a:spcPts val="1600"/>
              </a:spcBef>
              <a:spcAft>
                <a:spcPts val="1600"/>
              </a:spcAft>
              <a:buNone/>
            </a:pPr>
            <a:r>
              <a:t/>
            </a:r>
            <a:endParaRPr/>
          </a:p>
        </p:txBody>
      </p:sp>
      <p:pic>
        <p:nvPicPr>
          <p:cNvPr id="99" name="Google Shape;99;p18"/>
          <p:cNvPicPr preferRelativeResize="0"/>
          <p:nvPr/>
        </p:nvPicPr>
        <p:blipFill>
          <a:blip r:embed="rId3">
            <a:alphaModFix/>
          </a:blip>
          <a:stretch>
            <a:fillRect/>
          </a:stretch>
        </p:blipFill>
        <p:spPr>
          <a:xfrm>
            <a:off x="6348875" y="2357275"/>
            <a:ext cx="2317175" cy="2317175"/>
          </a:xfrm>
          <a:prstGeom prst="rect">
            <a:avLst/>
          </a:prstGeom>
          <a:noFill/>
          <a:ln>
            <a:noFill/>
          </a:ln>
        </p:spPr>
      </p:pic>
      <p:sp>
        <p:nvSpPr>
          <p:cNvPr id="100" name="Google Shape;100;p18"/>
          <p:cNvSpPr txBox="1"/>
          <p:nvPr/>
        </p:nvSpPr>
        <p:spPr>
          <a:xfrm>
            <a:off x="311700" y="2357275"/>
            <a:ext cx="5600700" cy="126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Arial"/>
              <a:buChar char="●"/>
            </a:pPr>
            <a:r>
              <a:rPr lang="en" sz="1800">
                <a:solidFill>
                  <a:schemeClr val="dk2"/>
                </a:solidFill>
                <a:latin typeface="Playfair Display"/>
                <a:ea typeface="Playfair Display"/>
                <a:cs typeface="Playfair Display"/>
                <a:sym typeface="Playfair Display"/>
              </a:rPr>
              <a:t>A system like this is critical to safe, efficient lab operations</a:t>
            </a:r>
            <a:endParaRPr sz="1800">
              <a:solidFill>
                <a:schemeClr val="dk2"/>
              </a:solidFill>
              <a:latin typeface="Playfair Display"/>
              <a:ea typeface="Playfair Display"/>
              <a:cs typeface="Playfair Display"/>
              <a:sym typeface="Playfair Display"/>
            </a:endParaRPr>
          </a:p>
          <a:p>
            <a:pPr indent="-317500" lvl="1" marL="914400" rtl="0" algn="l">
              <a:spcBef>
                <a:spcPts val="0"/>
              </a:spcBef>
              <a:spcAft>
                <a:spcPts val="0"/>
              </a:spcAft>
              <a:buClr>
                <a:schemeClr val="dk2"/>
              </a:buClr>
              <a:buSzPts val="1400"/>
              <a:buFont typeface="Arial"/>
              <a:buChar char="○"/>
            </a:pPr>
            <a:r>
              <a:rPr lang="en">
                <a:solidFill>
                  <a:schemeClr val="dk2"/>
                </a:solidFill>
                <a:latin typeface="Playfair Display"/>
                <a:ea typeface="Playfair Display"/>
                <a:cs typeface="Playfair Display"/>
                <a:sym typeface="Playfair Display"/>
              </a:rPr>
              <a:t>Especially as university and budget for lab grows</a:t>
            </a:r>
            <a:endParaRPr>
              <a:solidFill>
                <a:schemeClr val="dk2"/>
              </a:solidFill>
              <a:latin typeface="Playfair Display"/>
              <a:ea typeface="Playfair Display"/>
              <a:cs typeface="Playfair Display"/>
              <a:sym typeface="Playfair Display"/>
            </a:endParaRPr>
          </a:p>
          <a:p>
            <a:pPr indent="0" lvl="0" marL="914400" rtl="0" algn="l">
              <a:spcBef>
                <a:spcPts val="0"/>
              </a:spcBef>
              <a:spcAft>
                <a:spcPts val="0"/>
              </a:spcAft>
              <a:buClr>
                <a:schemeClr val="dk2"/>
              </a:buClr>
              <a:buSzPts val="1100"/>
              <a:buFont typeface="Arial"/>
              <a:buNone/>
            </a:pPr>
            <a:r>
              <a:t/>
            </a:r>
            <a:endParaRPr sz="1800">
              <a:solidFill>
                <a:schemeClr val="dk2"/>
              </a:solidFill>
              <a:latin typeface="Playfair Display"/>
              <a:ea typeface="Playfair Display"/>
              <a:cs typeface="Playfair Display"/>
              <a:sym typeface="Playfair Display"/>
            </a:endParaRPr>
          </a:p>
          <a:p>
            <a:pPr indent="-342900" lvl="0" marL="457200" rtl="0" algn="l">
              <a:spcBef>
                <a:spcPts val="0"/>
              </a:spcBef>
              <a:spcAft>
                <a:spcPts val="0"/>
              </a:spcAft>
              <a:buClr>
                <a:schemeClr val="dk2"/>
              </a:buClr>
              <a:buSzPts val="1800"/>
              <a:buFont typeface="Arial"/>
              <a:buChar char="●"/>
            </a:pPr>
            <a:r>
              <a:rPr lang="en" sz="1800">
                <a:solidFill>
                  <a:schemeClr val="dk2"/>
                </a:solidFill>
                <a:latin typeface="Playfair Display"/>
                <a:ea typeface="Playfair Display"/>
                <a:cs typeface="Playfair Display"/>
                <a:sym typeface="Playfair Display"/>
              </a:rPr>
              <a:t>Failure in lab safety can lead to failed projects and faulty data, dangerous chemical interactions, and health risks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Competitive Solutions</a:t>
            </a:r>
            <a:endParaRPr/>
          </a:p>
        </p:txBody>
      </p:sp>
      <p:graphicFrame>
        <p:nvGraphicFramePr>
          <p:cNvPr id="106" name="Google Shape;106;p19"/>
          <p:cNvGraphicFramePr/>
          <p:nvPr/>
        </p:nvGraphicFramePr>
        <p:xfrm>
          <a:off x="529100" y="1407575"/>
          <a:ext cx="3000000" cy="3000000"/>
        </p:xfrm>
        <a:graphic>
          <a:graphicData uri="http://schemas.openxmlformats.org/drawingml/2006/table">
            <a:tbl>
              <a:tblPr>
                <a:noFill/>
                <a:tableStyleId>{48B7B697-D838-4F15-854A-D4D8F4C058CF}</a:tableStyleId>
              </a:tblPr>
              <a:tblGrid>
                <a:gridCol w="2179025"/>
                <a:gridCol w="5907200"/>
              </a:tblGrid>
              <a:tr h="911050">
                <a:tc>
                  <a:txBody>
                    <a:bodyPr>
                      <a:noAutofit/>
                    </a:bodyPr>
                    <a:lstStyle/>
                    <a:p>
                      <a:pPr indent="0" lvl="0" marL="0" rtl="0" algn="l">
                        <a:spcBef>
                          <a:spcPts val="0"/>
                        </a:spcBef>
                        <a:spcAft>
                          <a:spcPts val="0"/>
                        </a:spcAft>
                        <a:buNone/>
                      </a:pPr>
                      <a:r>
                        <a:rPr b="1" lang="en" sz="1800">
                          <a:latin typeface="Playfair Display"/>
                          <a:ea typeface="Playfair Display"/>
                          <a:cs typeface="Playfair Display"/>
                          <a:sym typeface="Playfair Display"/>
                        </a:rPr>
                        <a:t>Mobile app</a:t>
                      </a:r>
                      <a:endParaRPr b="1" sz="1800">
                        <a:latin typeface="Playfair Display"/>
                        <a:ea typeface="Playfair Display"/>
                        <a:cs typeface="Playfair Display"/>
                        <a:sym typeface="Playfair Display"/>
                      </a:endParaRPr>
                    </a:p>
                  </a:txBody>
                  <a:tcPr marT="91425" marB="91425" marR="91425" marL="91425"/>
                </a:tc>
                <a:tc>
                  <a:txBody>
                    <a:bodyPr>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 Portable, fast, continuous availability</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 Not ideal for lab management, too many features slow it down</a:t>
                      </a:r>
                      <a:endParaRPr>
                        <a:latin typeface="Playfair Display"/>
                        <a:ea typeface="Playfair Display"/>
                        <a:cs typeface="Playfair Display"/>
                        <a:sym typeface="Playfair Display"/>
                      </a:endParaRPr>
                    </a:p>
                  </a:txBody>
                  <a:tcPr marT="91425" marB="91425" marR="91425" marL="91425"/>
                </a:tc>
              </a:tr>
              <a:tr h="662275">
                <a:tc>
                  <a:txBody>
                    <a:bodyPr>
                      <a:noAutofit/>
                    </a:bodyPr>
                    <a:lstStyle/>
                    <a:p>
                      <a:pPr indent="0" lvl="0" marL="0" rtl="0" algn="l">
                        <a:spcBef>
                          <a:spcPts val="0"/>
                        </a:spcBef>
                        <a:spcAft>
                          <a:spcPts val="0"/>
                        </a:spcAft>
                        <a:buNone/>
                      </a:pPr>
                      <a:r>
                        <a:rPr b="1" lang="en" sz="1800">
                          <a:latin typeface="Playfair Display"/>
                          <a:ea typeface="Playfair Display"/>
                          <a:cs typeface="Playfair Display"/>
                          <a:sym typeface="Playfair Display"/>
                        </a:rPr>
                        <a:t>Desktop software</a:t>
                      </a:r>
                      <a:endParaRPr b="1" sz="1800">
                        <a:latin typeface="Playfair Display"/>
                        <a:ea typeface="Playfair Display"/>
                        <a:cs typeface="Playfair Display"/>
                        <a:sym typeface="Playfair Display"/>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 Makes it easy to have a lot of features and different modes</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rPr lang="en">
                          <a:solidFill>
                            <a:schemeClr val="dk2"/>
                          </a:solidFill>
                          <a:latin typeface="Playfair Display"/>
                          <a:ea typeface="Playfair Display"/>
                          <a:cs typeface="Playfair Display"/>
                          <a:sym typeface="Playfair Display"/>
                        </a:rPr>
                        <a:t>✗ Cross-platform compatibility, software updates, installation</a:t>
                      </a:r>
                      <a:endParaRPr>
                        <a:latin typeface="Playfair Display"/>
                        <a:ea typeface="Playfair Display"/>
                        <a:cs typeface="Playfair Display"/>
                        <a:sym typeface="Playfair Display"/>
                      </a:endParaRPr>
                    </a:p>
                  </a:txBody>
                  <a:tcPr marT="91425" marB="91425" marR="91425" marL="91425"/>
                </a:tc>
              </a:tr>
            </a:tbl>
          </a:graphicData>
        </a:graphic>
      </p:graphicFrame>
      <p:pic>
        <p:nvPicPr>
          <p:cNvPr id="107" name="Google Shape;107;p19"/>
          <p:cNvPicPr preferRelativeResize="0"/>
          <p:nvPr/>
        </p:nvPicPr>
        <p:blipFill>
          <a:blip r:embed="rId3">
            <a:alphaModFix/>
          </a:blip>
          <a:stretch>
            <a:fillRect/>
          </a:stretch>
        </p:blipFill>
        <p:spPr>
          <a:xfrm>
            <a:off x="529100" y="3430625"/>
            <a:ext cx="1612975" cy="1612975"/>
          </a:xfrm>
          <a:prstGeom prst="rect">
            <a:avLst/>
          </a:prstGeom>
          <a:noFill/>
          <a:ln>
            <a:noFill/>
          </a:ln>
        </p:spPr>
      </p:pic>
      <p:pic>
        <p:nvPicPr>
          <p:cNvPr id="108" name="Google Shape;108;p19"/>
          <p:cNvPicPr preferRelativeResize="0"/>
          <p:nvPr/>
        </p:nvPicPr>
        <p:blipFill>
          <a:blip r:embed="rId4">
            <a:alphaModFix/>
          </a:blip>
          <a:stretch>
            <a:fillRect/>
          </a:stretch>
        </p:blipFill>
        <p:spPr>
          <a:xfrm>
            <a:off x="6515325" y="3430625"/>
            <a:ext cx="1712875" cy="1712875"/>
          </a:xfrm>
          <a:prstGeom prst="rect">
            <a:avLst/>
          </a:prstGeom>
          <a:noFill/>
          <a:ln>
            <a:noFill/>
          </a:ln>
        </p:spPr>
      </p:pic>
      <p:pic>
        <p:nvPicPr>
          <p:cNvPr id="109" name="Google Shape;109;p19"/>
          <p:cNvPicPr preferRelativeResize="0"/>
          <p:nvPr/>
        </p:nvPicPr>
        <p:blipFill>
          <a:blip r:embed="rId5">
            <a:alphaModFix/>
          </a:blip>
          <a:stretch>
            <a:fillRect/>
          </a:stretch>
        </p:blipFill>
        <p:spPr>
          <a:xfrm>
            <a:off x="1368950" y="3931513"/>
            <a:ext cx="907825" cy="907825"/>
          </a:xfrm>
          <a:prstGeom prst="rect">
            <a:avLst/>
          </a:prstGeom>
          <a:noFill/>
          <a:ln>
            <a:noFill/>
          </a:ln>
        </p:spPr>
      </p:pic>
      <p:pic>
        <p:nvPicPr>
          <p:cNvPr id="110" name="Google Shape;110;p19"/>
          <p:cNvPicPr preferRelativeResize="0"/>
          <p:nvPr/>
        </p:nvPicPr>
        <p:blipFill>
          <a:blip r:embed="rId5">
            <a:alphaModFix/>
          </a:blip>
          <a:stretch>
            <a:fillRect/>
          </a:stretch>
        </p:blipFill>
        <p:spPr>
          <a:xfrm>
            <a:off x="7414050" y="3730238"/>
            <a:ext cx="1310350" cy="131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overview</a:t>
            </a:r>
            <a:endParaRPr/>
          </a:p>
        </p:txBody>
      </p:sp>
      <p:graphicFrame>
        <p:nvGraphicFramePr>
          <p:cNvPr id="116" name="Google Shape;116;p20"/>
          <p:cNvGraphicFramePr/>
          <p:nvPr/>
        </p:nvGraphicFramePr>
        <p:xfrm>
          <a:off x="883375" y="1299225"/>
          <a:ext cx="3000000" cy="3000000"/>
        </p:xfrm>
        <a:graphic>
          <a:graphicData uri="http://schemas.openxmlformats.org/drawingml/2006/table">
            <a:tbl>
              <a:tblPr>
                <a:noFill/>
                <a:tableStyleId>{48B7B697-D838-4F15-854A-D4D8F4C058CF}</a:tableStyleId>
              </a:tblPr>
              <a:tblGrid>
                <a:gridCol w="2070900"/>
                <a:gridCol w="5168100"/>
              </a:tblGrid>
              <a:tr h="381000">
                <a:tc>
                  <a:txBody>
                    <a:bodyPr>
                      <a:noAutofit/>
                    </a:bodyPr>
                    <a:lstStyle/>
                    <a:p>
                      <a:pPr indent="0" lvl="0" marL="0" rtl="0" algn="ctr">
                        <a:spcBef>
                          <a:spcPts val="0"/>
                        </a:spcBef>
                        <a:spcAft>
                          <a:spcPts val="0"/>
                        </a:spcAft>
                        <a:buNone/>
                      </a:pPr>
                      <a:r>
                        <a:t/>
                      </a:r>
                      <a:endParaRPr b="1" sz="3000">
                        <a:latin typeface="Playfair Display"/>
                        <a:ea typeface="Playfair Display"/>
                        <a:cs typeface="Playfair Display"/>
                        <a:sym typeface="Playfair Display"/>
                      </a:endParaRPr>
                    </a:p>
                    <a:p>
                      <a:pPr indent="0" lvl="0" marL="0" rtl="0" algn="ctr">
                        <a:spcBef>
                          <a:spcPts val="0"/>
                        </a:spcBef>
                        <a:spcAft>
                          <a:spcPts val="0"/>
                        </a:spcAft>
                        <a:buNone/>
                      </a:pPr>
                      <a:r>
                        <a:t/>
                      </a:r>
                      <a:endParaRPr b="1" sz="2400">
                        <a:latin typeface="Playfair Display"/>
                        <a:ea typeface="Playfair Display"/>
                        <a:cs typeface="Playfair Display"/>
                        <a:sym typeface="Playfair Display"/>
                      </a:endParaRPr>
                    </a:p>
                    <a:p>
                      <a:pPr indent="0" lvl="0" marL="0" rtl="0" algn="ctr">
                        <a:spcBef>
                          <a:spcPts val="0"/>
                        </a:spcBef>
                        <a:spcAft>
                          <a:spcPts val="0"/>
                        </a:spcAft>
                        <a:buNone/>
                      </a:pPr>
                      <a:r>
                        <a:rPr b="1" lang="en" sz="3000">
                          <a:latin typeface="Playfair Display"/>
                          <a:ea typeface="Playfair Display"/>
                          <a:cs typeface="Playfair Display"/>
                          <a:sym typeface="Playfair Display"/>
                        </a:rPr>
                        <a:t>Web app</a:t>
                      </a:r>
                      <a:endParaRPr b="1" sz="3000">
                        <a:latin typeface="Playfair Display"/>
                        <a:ea typeface="Playfair Display"/>
                        <a:cs typeface="Playfair Display"/>
                        <a:sym typeface="Playfair Display"/>
                      </a:endParaRPr>
                    </a:p>
                  </a:txBody>
                  <a:tcPr marT="91425" marB="91425" marR="91425" marL="91425"/>
                </a:tc>
                <a:tc>
                  <a:txBody>
                    <a:bodyPr>
                      <a:noAutofit/>
                    </a:bodyPr>
                    <a:lstStyle/>
                    <a:p>
                      <a:pPr indent="0" lvl="0" marL="0" rtl="0" algn="l">
                        <a:spcBef>
                          <a:spcPts val="0"/>
                        </a:spcBef>
                        <a:spcAft>
                          <a:spcPts val="0"/>
                        </a:spcAft>
                        <a:buNone/>
                      </a:pPr>
                      <a:r>
                        <a:rPr lang="en" sz="1800">
                          <a:solidFill>
                            <a:schemeClr val="dk2"/>
                          </a:solidFill>
                          <a:latin typeface="Playfair Display"/>
                          <a:ea typeface="Playfair Display"/>
                          <a:cs typeface="Playfair Display"/>
                          <a:sym typeface="Playfair Display"/>
                        </a:rPr>
                        <a:t>An app that allows users to make requests for lab space and check the lab’s current inventory, and lets lab management maintain the lab with a bird’s eye view of the space</a:t>
                      </a:r>
                      <a:endParaRPr sz="1800">
                        <a:solidFill>
                          <a:schemeClr val="dk2"/>
                        </a:solidFill>
                      </a:endParaRPr>
                    </a:p>
                    <a:p>
                      <a:pPr indent="0" lvl="0" marL="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 Portable</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 Platform independent</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 Secure</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 Zero installation for users</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 Easy to have different user levels &amp; capabilities</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 Easily maintainable</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a:t>
            </a:r>
            <a:endParaRPr/>
          </a:p>
        </p:txBody>
      </p:sp>
      <p:sp>
        <p:nvSpPr>
          <p:cNvPr id="122" name="Google Shape;122;p21"/>
          <p:cNvSpPr txBox="1"/>
          <p:nvPr>
            <p:ph idx="1" type="body"/>
          </p:nvPr>
        </p:nvSpPr>
        <p:spPr>
          <a:xfrm>
            <a:off x="311700" y="1234075"/>
            <a:ext cx="8728500" cy="315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web app will include</a:t>
            </a:r>
            <a:endParaRPr/>
          </a:p>
          <a:p>
            <a:pPr indent="-317500" lvl="1" marL="914400" rtl="0" algn="l">
              <a:spcBef>
                <a:spcPts val="0"/>
              </a:spcBef>
              <a:spcAft>
                <a:spcPts val="0"/>
              </a:spcAft>
              <a:buSzPts val="1400"/>
              <a:buChar char="○"/>
            </a:pPr>
            <a:r>
              <a:rPr lang="en"/>
              <a:t>Different level of user access -- regular users, and administration/Lab Management -- and customization of user settings</a:t>
            </a:r>
            <a:endParaRPr/>
          </a:p>
          <a:p>
            <a:pPr indent="-317500" lvl="1" marL="914400" rtl="0" algn="l">
              <a:spcBef>
                <a:spcPts val="0"/>
              </a:spcBef>
              <a:spcAft>
                <a:spcPts val="0"/>
              </a:spcAft>
              <a:buSzPts val="1400"/>
              <a:buChar char="○"/>
            </a:pPr>
            <a:r>
              <a:rPr lang="en"/>
              <a:t>A request form that simplifies the existing process into one step</a:t>
            </a:r>
            <a:endParaRPr/>
          </a:p>
          <a:p>
            <a:pPr indent="-317500" lvl="1" marL="914400" rtl="0" algn="l">
              <a:spcBef>
                <a:spcPts val="0"/>
              </a:spcBef>
              <a:spcAft>
                <a:spcPts val="0"/>
              </a:spcAft>
              <a:buSzPts val="1400"/>
              <a:buChar char="○"/>
            </a:pPr>
            <a:r>
              <a:rPr lang="en"/>
              <a:t>A way for users to search the lab’s current chemical inventory and find out what they need to request</a:t>
            </a:r>
            <a:endParaRPr/>
          </a:p>
          <a:p>
            <a:pPr indent="-317500" lvl="1" marL="914400" rtl="0" algn="l">
              <a:spcBef>
                <a:spcPts val="0"/>
              </a:spcBef>
              <a:spcAft>
                <a:spcPts val="0"/>
              </a:spcAft>
              <a:buSzPts val="1400"/>
              <a:buChar char="○"/>
            </a:pPr>
            <a:r>
              <a:rPr lang="en"/>
              <a:t>Automatic notification of necessary healthy and safety trainings</a:t>
            </a:r>
            <a:endParaRPr/>
          </a:p>
          <a:p>
            <a:pPr indent="-317500" lvl="1" marL="914400" rtl="0" algn="l">
              <a:spcBef>
                <a:spcPts val="0"/>
              </a:spcBef>
              <a:spcAft>
                <a:spcPts val="0"/>
              </a:spcAft>
              <a:buSzPts val="1400"/>
              <a:buChar char="○"/>
            </a:pPr>
            <a:r>
              <a:rPr lang="en"/>
              <a:t>Tools for admin users to supervise and manage the lab space in the app</a:t>
            </a:r>
            <a:endParaRPr/>
          </a:p>
          <a:p>
            <a:pPr indent="-317500" lvl="1" marL="914400" rtl="0" algn="l">
              <a:spcBef>
                <a:spcPts val="0"/>
              </a:spcBef>
              <a:spcAft>
                <a:spcPts val="0"/>
              </a:spcAft>
              <a:buSzPts val="1400"/>
              <a:buChar char="○"/>
            </a:pPr>
            <a:r>
              <a:rPr lang="en"/>
              <a:t>Hosted locally at NAU on servers provided and maintained by ITS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