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9a1c7c989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9a1c7c989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9a1c7c989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9a1c7c989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9a35f8515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9a35f8515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9a35f8515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9a35f8515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9a35f8515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9a35f8515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9a1c7c9890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9a1c7c9890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9a1c7c9890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9a1c7c9890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9a1c7c9890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9a1c7c9890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9a1c7c989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9a1c7c989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9a1c7c989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9a1c7c989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9a1c7c989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9a1c7c989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9a1c7c989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9a1c7c989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9a35f851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9a35f851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9a35f8515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9a35f8515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9a1c7c989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9a1c7c989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9a35f8515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9a35f8515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CPU Scheduling</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Ezequiel Valencia and Hunter Krasnicki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OS 161 CPU Scheduler</a:t>
            </a:r>
            <a:endParaRPr/>
          </a:p>
        </p:txBody>
      </p:sp>
      <p:sp>
        <p:nvSpPr>
          <p:cNvPr id="130" name="Google Shape;130;p22"/>
          <p:cNvSpPr txBox="1"/>
          <p:nvPr>
            <p:ph idx="1" type="body"/>
          </p:nvPr>
        </p:nvSpPr>
        <p:spPr>
          <a:xfrm>
            <a:off x="311700" y="1152475"/>
            <a:ext cx="3339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default, OS161 uses a very basic round-robin scheduling algorithm for its CPU scheduler. </a:t>
            </a:r>
            <a:endParaRPr/>
          </a:p>
          <a:p>
            <a:pPr indent="0" lvl="0" marL="0" rtl="0" algn="l">
              <a:spcBef>
                <a:spcPts val="1200"/>
              </a:spcBef>
              <a:spcAft>
                <a:spcPts val="1200"/>
              </a:spcAft>
              <a:buNone/>
            </a:pPr>
            <a:r>
              <a:rPr lang="en"/>
              <a:t>Threads are inserted into the queue in a FIFO order, running for a short burst as specified in hardclock.c. Once their </a:t>
            </a:r>
            <a:r>
              <a:rPr lang="en"/>
              <a:t>time-slice</a:t>
            </a:r>
            <a:r>
              <a:rPr lang="en"/>
              <a:t> is up, they are forced to yield to another thread.</a:t>
            </a:r>
            <a:endParaRPr/>
          </a:p>
        </p:txBody>
      </p:sp>
      <p:grpSp>
        <p:nvGrpSpPr>
          <p:cNvPr id="131" name="Google Shape;131;p22"/>
          <p:cNvGrpSpPr/>
          <p:nvPr/>
        </p:nvGrpSpPr>
        <p:grpSpPr>
          <a:xfrm>
            <a:off x="6441775" y="755450"/>
            <a:ext cx="2628125" cy="3086125"/>
            <a:chOff x="6441775" y="755450"/>
            <a:chExt cx="2628125" cy="3086125"/>
          </a:xfrm>
        </p:grpSpPr>
        <p:pic>
          <p:nvPicPr>
            <p:cNvPr id="132" name="Google Shape;132;p22"/>
            <p:cNvPicPr preferRelativeResize="0"/>
            <p:nvPr/>
          </p:nvPicPr>
          <p:blipFill>
            <a:blip r:embed="rId3">
              <a:alphaModFix/>
            </a:blip>
            <a:stretch>
              <a:fillRect/>
            </a:stretch>
          </p:blipFill>
          <p:spPr>
            <a:xfrm>
              <a:off x="6441775" y="755450"/>
              <a:ext cx="2628125" cy="1701400"/>
            </a:xfrm>
            <a:prstGeom prst="rect">
              <a:avLst/>
            </a:prstGeom>
            <a:noFill/>
            <a:ln>
              <a:noFill/>
            </a:ln>
          </p:spPr>
        </p:pic>
        <p:pic>
          <p:nvPicPr>
            <p:cNvPr id="133" name="Google Shape;133;p22"/>
            <p:cNvPicPr preferRelativeResize="0"/>
            <p:nvPr/>
          </p:nvPicPr>
          <p:blipFill>
            <a:blip r:embed="rId4">
              <a:alphaModFix/>
            </a:blip>
            <a:stretch>
              <a:fillRect/>
            </a:stretch>
          </p:blipFill>
          <p:spPr>
            <a:xfrm>
              <a:off x="6441775" y="2571750"/>
              <a:ext cx="2628125" cy="1269825"/>
            </a:xfrm>
            <a:prstGeom prst="rect">
              <a:avLst/>
            </a:prstGeom>
            <a:noFill/>
            <a:ln>
              <a:noFill/>
            </a:ln>
          </p:spPr>
        </p:pic>
      </p:grpSp>
      <p:grpSp>
        <p:nvGrpSpPr>
          <p:cNvPr id="134" name="Google Shape;134;p22"/>
          <p:cNvGrpSpPr/>
          <p:nvPr/>
        </p:nvGrpSpPr>
        <p:grpSpPr>
          <a:xfrm>
            <a:off x="3801538" y="1150600"/>
            <a:ext cx="2489375" cy="2690967"/>
            <a:chOff x="3867488" y="59100"/>
            <a:chExt cx="2489375" cy="2690967"/>
          </a:xfrm>
        </p:grpSpPr>
        <p:pic>
          <p:nvPicPr>
            <p:cNvPr id="135" name="Google Shape;135;p22"/>
            <p:cNvPicPr preferRelativeResize="0"/>
            <p:nvPr/>
          </p:nvPicPr>
          <p:blipFill>
            <a:blip r:embed="rId5">
              <a:alphaModFix/>
            </a:blip>
            <a:stretch>
              <a:fillRect/>
            </a:stretch>
          </p:blipFill>
          <p:spPr>
            <a:xfrm>
              <a:off x="3867488" y="413100"/>
              <a:ext cx="2489375" cy="2336967"/>
            </a:xfrm>
            <a:prstGeom prst="rect">
              <a:avLst/>
            </a:prstGeom>
            <a:noFill/>
            <a:ln cap="flat" cmpd="sng" w="19050">
              <a:solidFill>
                <a:schemeClr val="dk1"/>
              </a:solidFill>
              <a:prstDash val="dash"/>
              <a:round/>
              <a:headEnd len="sm" w="sm" type="none"/>
              <a:tailEnd len="sm" w="sm" type="none"/>
            </a:ln>
          </p:spPr>
        </p:pic>
        <p:sp>
          <p:nvSpPr>
            <p:cNvPr id="136" name="Google Shape;136;p22"/>
            <p:cNvSpPr txBox="1"/>
            <p:nvPr/>
          </p:nvSpPr>
          <p:spPr>
            <a:xfrm>
              <a:off x="4326888" y="59100"/>
              <a:ext cx="1627200" cy="354000"/>
            </a:xfrm>
            <a:prstGeom prst="rect">
              <a:avLst/>
            </a:prstGeom>
            <a:noFill/>
            <a:ln cap="flat" cmpd="sng" w="19050">
              <a:solidFill>
                <a:schemeClr val="dk1"/>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latin typeface="Average"/>
                  <a:ea typeface="Average"/>
                  <a:cs typeface="Average"/>
                  <a:sym typeface="Average"/>
                </a:rPr>
                <a:t>Hardclock.c</a:t>
              </a:r>
              <a:endParaRPr sz="1100">
                <a:solidFill>
                  <a:schemeClr val="dk1"/>
                </a:solidFill>
                <a:latin typeface="Average"/>
                <a:ea typeface="Average"/>
                <a:cs typeface="Average"/>
                <a:sym typeface="Average"/>
              </a:endParaRPr>
            </a:p>
          </p:txBody>
        </p:sp>
      </p:grpSp>
      <p:grpSp>
        <p:nvGrpSpPr>
          <p:cNvPr id="137" name="Google Shape;137;p22"/>
          <p:cNvGrpSpPr/>
          <p:nvPr/>
        </p:nvGrpSpPr>
        <p:grpSpPr>
          <a:xfrm>
            <a:off x="6445300" y="401450"/>
            <a:ext cx="2628000" cy="3441675"/>
            <a:chOff x="6445300" y="401450"/>
            <a:chExt cx="2628000" cy="3441675"/>
          </a:xfrm>
        </p:grpSpPr>
        <p:sp>
          <p:nvSpPr>
            <p:cNvPr id="138" name="Google Shape;138;p22"/>
            <p:cNvSpPr txBox="1"/>
            <p:nvPr/>
          </p:nvSpPr>
          <p:spPr>
            <a:xfrm>
              <a:off x="6906863" y="401450"/>
              <a:ext cx="1627200" cy="354000"/>
            </a:xfrm>
            <a:prstGeom prst="rect">
              <a:avLst/>
            </a:prstGeom>
            <a:noFill/>
            <a:ln cap="flat" cmpd="sng" w="19050">
              <a:solidFill>
                <a:schemeClr val="dk1"/>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latin typeface="Average"/>
                  <a:ea typeface="Average"/>
                  <a:cs typeface="Average"/>
                  <a:sym typeface="Average"/>
                </a:rPr>
                <a:t>Scheduler.c</a:t>
              </a:r>
              <a:endParaRPr sz="1100">
                <a:solidFill>
                  <a:schemeClr val="dk1"/>
                </a:solidFill>
                <a:latin typeface="Average"/>
                <a:ea typeface="Average"/>
                <a:cs typeface="Average"/>
                <a:sym typeface="Average"/>
              </a:endParaRPr>
            </a:p>
          </p:txBody>
        </p:sp>
        <p:sp>
          <p:nvSpPr>
            <p:cNvPr id="139" name="Google Shape;139;p22"/>
            <p:cNvSpPr txBox="1"/>
            <p:nvPr/>
          </p:nvSpPr>
          <p:spPr>
            <a:xfrm>
              <a:off x="6445300" y="757025"/>
              <a:ext cx="2628000" cy="3086100"/>
            </a:xfrm>
            <a:prstGeom prst="rect">
              <a:avLst/>
            </a:prstGeom>
            <a:noFill/>
            <a:ln cap="flat" cmpd="sng" w="19050">
              <a:solidFill>
                <a:schemeClr val="dk1"/>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Modification to Scheduler</a:t>
            </a:r>
            <a:endParaRPr/>
          </a:p>
        </p:txBody>
      </p:sp>
      <p:sp>
        <p:nvSpPr>
          <p:cNvPr id="145" name="Google Shape;145;p23"/>
          <p:cNvSpPr txBox="1"/>
          <p:nvPr>
            <p:ph idx="1" type="body"/>
          </p:nvPr>
        </p:nvSpPr>
        <p:spPr>
          <a:xfrm>
            <a:off x="311700" y="1152475"/>
            <a:ext cx="40041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We elected to implement a very basic version of a multi-level feedback queue. Where each thread is given a default priority that shifts given a process’s tendency to </a:t>
            </a:r>
            <a:r>
              <a:rPr lang="en"/>
              <a:t>block or sleep.</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If a thread blocks or sleeps, it is assumed to be ‘more interactive’, and thus have its priority raised. </a:t>
            </a:r>
            <a:endParaRPr/>
          </a:p>
          <a:p>
            <a:pPr indent="0" lvl="0" marL="0" rtl="0" algn="l">
              <a:spcBef>
                <a:spcPts val="1200"/>
              </a:spcBef>
              <a:spcAft>
                <a:spcPts val="1200"/>
              </a:spcAft>
              <a:buNone/>
            </a:pPr>
            <a:r>
              <a:rPr lang="en"/>
              <a:t>Conversely, if a thread consumes its time-slice, we can assume it doesn’t use external resources, and as such is ‘less interactive’, thus its priority is lowered.</a:t>
            </a:r>
            <a:endParaRPr/>
          </a:p>
        </p:txBody>
      </p:sp>
      <p:sp>
        <p:nvSpPr>
          <p:cNvPr id="146" name="Google Shape;146;p23"/>
          <p:cNvSpPr txBox="1"/>
          <p:nvPr>
            <p:ph idx="1" type="body"/>
          </p:nvPr>
        </p:nvSpPr>
        <p:spPr>
          <a:xfrm>
            <a:off x="5242625" y="3682050"/>
            <a:ext cx="4004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FFE599"/>
                </a:solidFill>
              </a:rPr>
              <a:t>NOTE:</a:t>
            </a:r>
            <a:r>
              <a:rPr lang="en"/>
              <a:t> </a:t>
            </a:r>
            <a:r>
              <a:rPr lang="en">
                <a:solidFill>
                  <a:schemeClr val="dk1"/>
                </a:solidFill>
              </a:rPr>
              <a:t>Each of these queue-levels are using the same time-slice and algorithm (Round-Robin). This will become relevant later.</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256825" y="349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Tests</a:t>
            </a:r>
            <a:endParaRPr/>
          </a:p>
        </p:txBody>
      </p:sp>
      <p:sp>
        <p:nvSpPr>
          <p:cNvPr id="152" name="Google Shape;152;p24"/>
          <p:cNvSpPr txBox="1"/>
          <p:nvPr>
            <p:ph idx="1" type="body"/>
          </p:nvPr>
        </p:nvSpPr>
        <p:spPr>
          <a:xfrm>
            <a:off x="126600" y="1161725"/>
            <a:ext cx="36315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Hog: A program that ‘hogs’ the CPU, and tests turnaround time of single process.</a:t>
            </a:r>
            <a:endParaRPr/>
          </a:p>
          <a:p>
            <a:pPr indent="0" lvl="0" marL="0" rtl="0" algn="l">
              <a:spcBef>
                <a:spcPts val="1200"/>
              </a:spcBef>
              <a:spcAft>
                <a:spcPts val="0"/>
              </a:spcAft>
              <a:buNone/>
            </a:pPr>
            <a:r>
              <a:rPr lang="en"/>
              <a:t>Farm: Runs multiple different processes with multiple “pigs” and one “cat”. It tests </a:t>
            </a:r>
            <a:r>
              <a:rPr lang="en"/>
              <a:t>execution</a:t>
            </a:r>
            <a:r>
              <a:rPr lang="en"/>
              <a:t> of multiple programs, the switch between different processes, and priority implementation within queues.</a:t>
            </a:r>
            <a:endParaRPr/>
          </a:p>
          <a:p>
            <a:pPr indent="0" lvl="0" marL="0" rtl="0" algn="l">
              <a:spcBef>
                <a:spcPts val="1200"/>
              </a:spcBef>
              <a:spcAft>
                <a:spcPts val="1200"/>
              </a:spcAft>
              <a:buNone/>
            </a:pPr>
            <a:r>
              <a:rPr lang="en"/>
              <a:t>Guzzle: Similar to Farm, but is more resource intensive.</a:t>
            </a:r>
            <a:endParaRPr/>
          </a:p>
        </p:txBody>
      </p:sp>
      <p:pic>
        <p:nvPicPr>
          <p:cNvPr id="153" name="Google Shape;153;p24"/>
          <p:cNvPicPr preferRelativeResize="0"/>
          <p:nvPr/>
        </p:nvPicPr>
        <p:blipFill rotWithShape="1">
          <a:blip r:embed="rId3">
            <a:alphaModFix/>
          </a:blip>
          <a:srcRect b="0" l="0" r="44435" t="0"/>
          <a:stretch/>
        </p:blipFill>
        <p:spPr>
          <a:xfrm>
            <a:off x="3703225" y="1984675"/>
            <a:ext cx="2386674" cy="2007325"/>
          </a:xfrm>
          <a:prstGeom prst="rect">
            <a:avLst/>
          </a:prstGeom>
          <a:noFill/>
          <a:ln cap="flat" cmpd="sng" w="19050">
            <a:solidFill>
              <a:schemeClr val="dk1"/>
            </a:solidFill>
            <a:prstDash val="dash"/>
            <a:round/>
            <a:headEnd len="sm" w="sm" type="none"/>
            <a:tailEnd len="sm" w="sm" type="none"/>
          </a:ln>
        </p:spPr>
      </p:pic>
      <p:sp>
        <p:nvSpPr>
          <p:cNvPr id="154" name="Google Shape;154;p24"/>
          <p:cNvSpPr txBox="1"/>
          <p:nvPr/>
        </p:nvSpPr>
        <p:spPr>
          <a:xfrm>
            <a:off x="3772600" y="1490900"/>
            <a:ext cx="2125200" cy="400200"/>
          </a:xfrm>
          <a:prstGeom prst="rect">
            <a:avLst/>
          </a:prstGeom>
          <a:noFill/>
          <a:ln cap="flat" cmpd="sng" w="19050">
            <a:solidFill>
              <a:schemeClr val="dk1"/>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Average"/>
                <a:ea typeface="Average"/>
                <a:cs typeface="Average"/>
                <a:sym typeface="Average"/>
              </a:rPr>
              <a:t>Round Robin</a:t>
            </a:r>
            <a:endParaRPr>
              <a:solidFill>
                <a:schemeClr val="dk1"/>
              </a:solidFill>
              <a:latin typeface="Average"/>
              <a:ea typeface="Average"/>
              <a:cs typeface="Average"/>
              <a:sym typeface="Average"/>
            </a:endParaRPr>
          </a:p>
        </p:txBody>
      </p:sp>
      <p:pic>
        <p:nvPicPr>
          <p:cNvPr id="155" name="Google Shape;155;p24"/>
          <p:cNvPicPr preferRelativeResize="0"/>
          <p:nvPr/>
        </p:nvPicPr>
        <p:blipFill>
          <a:blip r:embed="rId4">
            <a:alphaModFix/>
          </a:blip>
          <a:stretch>
            <a:fillRect/>
          </a:stretch>
        </p:blipFill>
        <p:spPr>
          <a:xfrm>
            <a:off x="6444975" y="1984663"/>
            <a:ext cx="2539700" cy="2007325"/>
          </a:xfrm>
          <a:prstGeom prst="rect">
            <a:avLst/>
          </a:prstGeom>
          <a:noFill/>
          <a:ln cap="flat" cmpd="sng" w="19050">
            <a:solidFill>
              <a:schemeClr val="dk1"/>
            </a:solidFill>
            <a:prstDash val="dashDot"/>
            <a:round/>
            <a:headEnd len="sm" w="sm" type="none"/>
            <a:tailEnd len="sm" w="sm" type="none"/>
          </a:ln>
        </p:spPr>
      </p:pic>
      <p:sp>
        <p:nvSpPr>
          <p:cNvPr id="156" name="Google Shape;156;p24"/>
          <p:cNvSpPr txBox="1"/>
          <p:nvPr/>
        </p:nvSpPr>
        <p:spPr>
          <a:xfrm>
            <a:off x="6652225" y="1490888"/>
            <a:ext cx="2125200" cy="400200"/>
          </a:xfrm>
          <a:prstGeom prst="rect">
            <a:avLst/>
          </a:prstGeom>
          <a:noFill/>
          <a:ln cap="flat" cmpd="sng" w="19050">
            <a:solidFill>
              <a:schemeClr val="dk1"/>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Average"/>
                <a:ea typeface="Average"/>
                <a:cs typeface="Average"/>
                <a:sym typeface="Average"/>
              </a:rPr>
              <a:t>Our MLFQ</a:t>
            </a:r>
            <a:endParaRPr>
              <a:solidFill>
                <a:schemeClr val="dk1"/>
              </a:solidFill>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Queue </a:t>
            </a:r>
            <a:r>
              <a:rPr lang="en"/>
              <a:t>Transitions</a:t>
            </a:r>
            <a:endParaRPr/>
          </a:p>
        </p:txBody>
      </p:sp>
      <p:sp>
        <p:nvSpPr>
          <p:cNvPr id="162" name="Google Shape;162;p25"/>
          <p:cNvSpPr txBox="1"/>
          <p:nvPr>
            <p:ph idx="1" type="body"/>
          </p:nvPr>
        </p:nvSpPr>
        <p:spPr>
          <a:xfrm>
            <a:off x="311700" y="1152475"/>
            <a:ext cx="8370600" cy="12135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t>During these tests the priority of the processes changed, and this was displayed </a:t>
            </a:r>
            <a:r>
              <a:rPr lang="en"/>
              <a:t>whenever</a:t>
            </a:r>
            <a:r>
              <a:rPr lang="en"/>
              <a:t> it transitioned into </a:t>
            </a:r>
            <a:r>
              <a:rPr lang="en"/>
              <a:t>medium</a:t>
            </a:r>
            <a:r>
              <a:rPr lang="en"/>
              <a:t> and low priority. The results make sense for the transition occur after a </a:t>
            </a:r>
            <a:r>
              <a:rPr lang="en"/>
              <a:t>couple</a:t>
            </a:r>
            <a:r>
              <a:rPr lang="en"/>
              <a:t> of </a:t>
            </a:r>
            <a:r>
              <a:rPr lang="en"/>
              <a:t>executions</a:t>
            </a:r>
            <a:r>
              <a:rPr lang="en"/>
              <a:t> of the process for these process </a:t>
            </a:r>
            <a:r>
              <a:rPr lang="en"/>
              <a:t>intensive</a:t>
            </a:r>
            <a:r>
              <a:rPr lang="en"/>
              <a:t> tests.</a:t>
            </a:r>
            <a:endParaRPr/>
          </a:p>
        </p:txBody>
      </p:sp>
      <p:pic>
        <p:nvPicPr>
          <p:cNvPr id="163" name="Google Shape;163;p25"/>
          <p:cNvPicPr preferRelativeResize="0"/>
          <p:nvPr/>
        </p:nvPicPr>
        <p:blipFill>
          <a:blip r:embed="rId3">
            <a:alphaModFix/>
          </a:blip>
          <a:stretch>
            <a:fillRect/>
          </a:stretch>
        </p:blipFill>
        <p:spPr>
          <a:xfrm>
            <a:off x="6746500" y="3269075"/>
            <a:ext cx="2209625" cy="1834725"/>
          </a:xfrm>
          <a:prstGeom prst="rect">
            <a:avLst/>
          </a:prstGeom>
          <a:noFill/>
          <a:ln cap="flat" cmpd="sng" w="19050">
            <a:solidFill>
              <a:schemeClr val="dk1"/>
            </a:solidFill>
            <a:prstDash val="dash"/>
            <a:round/>
            <a:headEnd len="sm" w="sm" type="none"/>
            <a:tailEnd len="sm" w="sm" type="none"/>
          </a:ln>
        </p:spPr>
      </p:pic>
      <p:pic>
        <p:nvPicPr>
          <p:cNvPr id="164" name="Google Shape;164;p25"/>
          <p:cNvPicPr preferRelativeResize="0"/>
          <p:nvPr/>
        </p:nvPicPr>
        <p:blipFill>
          <a:blip r:embed="rId4">
            <a:alphaModFix/>
          </a:blip>
          <a:stretch>
            <a:fillRect/>
          </a:stretch>
        </p:blipFill>
        <p:spPr>
          <a:xfrm>
            <a:off x="3467182" y="3269070"/>
            <a:ext cx="2209625" cy="1834725"/>
          </a:xfrm>
          <a:prstGeom prst="rect">
            <a:avLst/>
          </a:prstGeom>
          <a:noFill/>
          <a:ln cap="flat" cmpd="sng" w="19050">
            <a:solidFill>
              <a:schemeClr val="dk1"/>
            </a:solidFill>
            <a:prstDash val="dash"/>
            <a:round/>
            <a:headEnd len="sm" w="sm" type="none"/>
            <a:tailEnd len="sm" w="sm" type="none"/>
          </a:ln>
        </p:spPr>
      </p:pic>
      <p:pic>
        <p:nvPicPr>
          <p:cNvPr id="165" name="Google Shape;165;p25"/>
          <p:cNvPicPr preferRelativeResize="0"/>
          <p:nvPr/>
        </p:nvPicPr>
        <p:blipFill>
          <a:blip r:embed="rId5">
            <a:alphaModFix/>
          </a:blip>
          <a:stretch>
            <a:fillRect/>
          </a:stretch>
        </p:blipFill>
        <p:spPr>
          <a:xfrm>
            <a:off x="187850" y="3269075"/>
            <a:ext cx="2209625" cy="1834725"/>
          </a:xfrm>
          <a:prstGeom prst="rect">
            <a:avLst/>
          </a:prstGeom>
          <a:noFill/>
          <a:ln cap="flat" cmpd="sng" w="19050">
            <a:solidFill>
              <a:schemeClr val="dk1"/>
            </a:solidFill>
            <a:prstDash val="dash"/>
            <a:round/>
            <a:headEnd len="sm" w="sm" type="none"/>
            <a:tailEnd len="sm" w="sm" type="none"/>
          </a:ln>
        </p:spPr>
      </p:pic>
      <p:sp>
        <p:nvSpPr>
          <p:cNvPr id="166" name="Google Shape;166;p25"/>
          <p:cNvSpPr txBox="1"/>
          <p:nvPr/>
        </p:nvSpPr>
        <p:spPr>
          <a:xfrm>
            <a:off x="230063" y="2773350"/>
            <a:ext cx="2125200" cy="400200"/>
          </a:xfrm>
          <a:prstGeom prst="rect">
            <a:avLst/>
          </a:prstGeom>
          <a:noFill/>
          <a:ln cap="flat" cmpd="sng" w="19050">
            <a:solidFill>
              <a:schemeClr val="dk1"/>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Average"/>
                <a:ea typeface="Average"/>
                <a:cs typeface="Average"/>
                <a:sym typeface="Average"/>
              </a:rPr>
              <a:t>Guzzle</a:t>
            </a:r>
            <a:endParaRPr>
              <a:solidFill>
                <a:schemeClr val="dk1"/>
              </a:solidFill>
              <a:latin typeface="Average"/>
              <a:ea typeface="Average"/>
              <a:cs typeface="Average"/>
              <a:sym typeface="Average"/>
            </a:endParaRPr>
          </a:p>
        </p:txBody>
      </p:sp>
      <p:sp>
        <p:nvSpPr>
          <p:cNvPr id="167" name="Google Shape;167;p25"/>
          <p:cNvSpPr txBox="1"/>
          <p:nvPr/>
        </p:nvSpPr>
        <p:spPr>
          <a:xfrm>
            <a:off x="3509400" y="2773350"/>
            <a:ext cx="2125200" cy="400200"/>
          </a:xfrm>
          <a:prstGeom prst="rect">
            <a:avLst/>
          </a:prstGeom>
          <a:noFill/>
          <a:ln cap="flat" cmpd="sng" w="19050">
            <a:solidFill>
              <a:schemeClr val="dk1"/>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Average"/>
                <a:ea typeface="Average"/>
                <a:cs typeface="Average"/>
                <a:sym typeface="Average"/>
              </a:rPr>
              <a:t>Farm</a:t>
            </a:r>
            <a:endParaRPr>
              <a:solidFill>
                <a:schemeClr val="dk1"/>
              </a:solidFill>
              <a:latin typeface="Average"/>
              <a:ea typeface="Average"/>
              <a:cs typeface="Average"/>
              <a:sym typeface="Average"/>
            </a:endParaRPr>
          </a:p>
        </p:txBody>
      </p:sp>
      <p:sp>
        <p:nvSpPr>
          <p:cNvPr id="168" name="Google Shape;168;p25"/>
          <p:cNvSpPr txBox="1"/>
          <p:nvPr/>
        </p:nvSpPr>
        <p:spPr>
          <a:xfrm>
            <a:off x="6746500" y="2773350"/>
            <a:ext cx="2125200" cy="400200"/>
          </a:xfrm>
          <a:prstGeom prst="rect">
            <a:avLst/>
          </a:prstGeom>
          <a:noFill/>
          <a:ln cap="flat" cmpd="sng" w="19050">
            <a:solidFill>
              <a:schemeClr val="dk1"/>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Average"/>
                <a:ea typeface="Average"/>
                <a:cs typeface="Average"/>
                <a:sym typeface="Average"/>
              </a:rPr>
              <a:t>Hog</a:t>
            </a:r>
            <a:endParaRPr>
              <a:solidFill>
                <a:schemeClr val="dk1"/>
              </a:solidFill>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Takeaways</a:t>
            </a:r>
            <a:endParaRPr/>
          </a:p>
        </p:txBody>
      </p:sp>
      <p:sp>
        <p:nvSpPr>
          <p:cNvPr id="174" name="Google Shape;174;p26"/>
          <p:cNvSpPr txBox="1"/>
          <p:nvPr>
            <p:ph idx="1" type="body"/>
          </p:nvPr>
        </p:nvSpPr>
        <p:spPr>
          <a:xfrm>
            <a:off x="311700" y="1152475"/>
            <a:ext cx="39261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So what happened? Why is it that MLFQ overall had worse performance than a standard RR, most notably in hog.c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Simple, because hog.c, given </a:t>
            </a:r>
            <a:r>
              <a:rPr lang="en"/>
              <a:t>its</a:t>
            </a:r>
            <a:r>
              <a:rPr lang="en"/>
              <a:t> tendency to run out its time-slice, will be forced to a lower priority, giving way to other processes that will run before it is allowed to.</a:t>
            </a:r>
            <a:endParaRPr/>
          </a:p>
        </p:txBody>
      </p:sp>
      <p:pic>
        <p:nvPicPr>
          <p:cNvPr id="175" name="Google Shape;175;p26"/>
          <p:cNvPicPr preferRelativeResize="0"/>
          <p:nvPr/>
        </p:nvPicPr>
        <p:blipFill rotWithShape="1">
          <a:blip r:embed="rId3">
            <a:alphaModFix/>
          </a:blip>
          <a:srcRect b="0" l="0" r="44435" t="0"/>
          <a:stretch/>
        </p:blipFill>
        <p:spPr>
          <a:xfrm>
            <a:off x="4305250" y="2046193"/>
            <a:ext cx="2132087" cy="1731832"/>
          </a:xfrm>
          <a:prstGeom prst="rect">
            <a:avLst/>
          </a:prstGeom>
          <a:noFill/>
          <a:ln cap="flat" cmpd="sng" w="19050">
            <a:solidFill>
              <a:schemeClr val="dk1"/>
            </a:solidFill>
            <a:prstDash val="dash"/>
            <a:round/>
            <a:headEnd len="sm" w="sm" type="none"/>
            <a:tailEnd len="sm" w="sm" type="none"/>
          </a:ln>
        </p:spPr>
      </p:pic>
      <p:sp>
        <p:nvSpPr>
          <p:cNvPr id="176" name="Google Shape;176;p26"/>
          <p:cNvSpPr txBox="1"/>
          <p:nvPr/>
        </p:nvSpPr>
        <p:spPr>
          <a:xfrm>
            <a:off x="4367225" y="1620186"/>
            <a:ext cx="1898400" cy="400200"/>
          </a:xfrm>
          <a:prstGeom prst="rect">
            <a:avLst/>
          </a:prstGeom>
          <a:noFill/>
          <a:ln cap="flat" cmpd="sng" w="19050">
            <a:solidFill>
              <a:schemeClr val="dk1"/>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Average"/>
                <a:ea typeface="Average"/>
                <a:cs typeface="Average"/>
                <a:sym typeface="Average"/>
              </a:rPr>
              <a:t>Round Robin</a:t>
            </a:r>
            <a:endParaRPr>
              <a:solidFill>
                <a:schemeClr val="dk1"/>
              </a:solidFill>
              <a:latin typeface="Average"/>
              <a:ea typeface="Average"/>
              <a:cs typeface="Average"/>
              <a:sym typeface="Average"/>
            </a:endParaRPr>
          </a:p>
        </p:txBody>
      </p:sp>
      <p:pic>
        <p:nvPicPr>
          <p:cNvPr id="177" name="Google Shape;177;p26"/>
          <p:cNvPicPr preferRelativeResize="0"/>
          <p:nvPr/>
        </p:nvPicPr>
        <p:blipFill>
          <a:blip r:embed="rId4">
            <a:alphaModFix/>
          </a:blip>
          <a:stretch>
            <a:fillRect/>
          </a:stretch>
        </p:blipFill>
        <p:spPr>
          <a:xfrm>
            <a:off x="6754536" y="2046182"/>
            <a:ext cx="2268789" cy="1731832"/>
          </a:xfrm>
          <a:prstGeom prst="rect">
            <a:avLst/>
          </a:prstGeom>
          <a:noFill/>
          <a:ln cap="flat" cmpd="sng" w="19050">
            <a:solidFill>
              <a:schemeClr val="dk1"/>
            </a:solidFill>
            <a:prstDash val="dashDot"/>
            <a:round/>
            <a:headEnd len="sm" w="sm" type="none"/>
            <a:tailEnd len="sm" w="sm" type="none"/>
          </a:ln>
        </p:spPr>
      </p:pic>
      <p:sp>
        <p:nvSpPr>
          <p:cNvPr id="178" name="Google Shape;178;p26"/>
          <p:cNvSpPr txBox="1"/>
          <p:nvPr/>
        </p:nvSpPr>
        <p:spPr>
          <a:xfrm>
            <a:off x="6939678" y="1620175"/>
            <a:ext cx="1898400" cy="400200"/>
          </a:xfrm>
          <a:prstGeom prst="rect">
            <a:avLst/>
          </a:prstGeom>
          <a:noFill/>
          <a:ln cap="flat" cmpd="sng" w="19050">
            <a:solidFill>
              <a:schemeClr val="dk1"/>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Average"/>
                <a:ea typeface="Average"/>
                <a:cs typeface="Average"/>
                <a:sym typeface="Average"/>
              </a:rPr>
              <a:t>Our MLFQ</a:t>
            </a:r>
            <a:endParaRPr>
              <a:solidFill>
                <a:schemeClr val="dk1"/>
              </a:solidFill>
              <a:latin typeface="Average"/>
              <a:ea typeface="Average"/>
              <a:cs typeface="Average"/>
              <a:sym typeface="Average"/>
            </a:endParaRPr>
          </a:p>
        </p:txBody>
      </p:sp>
      <p:sp>
        <p:nvSpPr>
          <p:cNvPr id="179" name="Google Shape;179;p26"/>
          <p:cNvSpPr/>
          <p:nvPr/>
        </p:nvSpPr>
        <p:spPr>
          <a:xfrm>
            <a:off x="4322800" y="2341825"/>
            <a:ext cx="1627200" cy="113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6"/>
          <p:cNvSpPr/>
          <p:nvPr/>
        </p:nvSpPr>
        <p:spPr>
          <a:xfrm>
            <a:off x="6754525" y="2341825"/>
            <a:ext cx="1749600" cy="113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Takeaways cont.</a:t>
            </a:r>
            <a:endParaRPr/>
          </a:p>
        </p:txBody>
      </p:sp>
      <p:sp>
        <p:nvSpPr>
          <p:cNvPr id="186" name="Google Shape;186;p27"/>
          <p:cNvSpPr txBox="1"/>
          <p:nvPr>
            <p:ph idx="1" type="body"/>
          </p:nvPr>
        </p:nvSpPr>
        <p:spPr>
          <a:xfrm>
            <a:off x="311700" y="1152475"/>
            <a:ext cx="3926100" cy="3962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Why did the other programs have similar run times to RR then? </a:t>
            </a:r>
            <a:endParaRPr/>
          </a:p>
          <a:p>
            <a:pPr indent="0" lvl="0" marL="0" rtl="0" algn="l">
              <a:spcBef>
                <a:spcPts val="1200"/>
              </a:spcBef>
              <a:spcAft>
                <a:spcPts val="0"/>
              </a:spcAft>
              <a:buNone/>
            </a:pPr>
            <a:r>
              <a:rPr lang="en">
                <a:solidFill>
                  <a:schemeClr val="dk1"/>
                </a:solidFill>
              </a:rPr>
              <a:t>Well, because they are running RR! </a:t>
            </a:r>
            <a:endParaRPr>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Remember, each queue is running a typical RR algorithm, and given that in the presence of other programs they aren’t likely to be forced to low priority, they will have similar performance to a typical RR scheduler.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solidFill>
                  <a:schemeClr val="dk1"/>
                </a:solidFill>
              </a:rPr>
              <a:t>Hence why only hog.c becomes </a:t>
            </a:r>
            <a:r>
              <a:rPr lang="en">
                <a:solidFill>
                  <a:schemeClr val="dk1"/>
                </a:solidFill>
              </a:rPr>
              <a:t>noticeably</a:t>
            </a:r>
            <a:r>
              <a:rPr lang="en">
                <a:solidFill>
                  <a:schemeClr val="dk1"/>
                </a:solidFill>
              </a:rPr>
              <a:t> slower!</a:t>
            </a:r>
            <a:endParaRPr>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87" name="Google Shape;187;p27"/>
          <p:cNvPicPr preferRelativeResize="0"/>
          <p:nvPr/>
        </p:nvPicPr>
        <p:blipFill>
          <a:blip r:embed="rId3">
            <a:alphaModFix/>
          </a:blip>
          <a:stretch>
            <a:fillRect/>
          </a:stretch>
        </p:blipFill>
        <p:spPr>
          <a:xfrm>
            <a:off x="5051425" y="445025"/>
            <a:ext cx="3300675" cy="2112650"/>
          </a:xfrm>
          <a:prstGeom prst="rect">
            <a:avLst/>
          </a:prstGeom>
          <a:noFill/>
          <a:ln cap="flat" cmpd="sng" w="28575">
            <a:solidFill>
              <a:srgbClr val="000000"/>
            </a:solidFill>
            <a:prstDash val="solid"/>
            <a:round/>
            <a:headEnd len="sm" w="sm" type="none"/>
            <a:tailEnd len="sm" w="sm" type="none"/>
          </a:ln>
        </p:spPr>
      </p:pic>
      <p:pic>
        <p:nvPicPr>
          <p:cNvPr id="188" name="Google Shape;188;p27"/>
          <p:cNvPicPr preferRelativeResize="0"/>
          <p:nvPr/>
        </p:nvPicPr>
        <p:blipFill>
          <a:blip r:embed="rId4">
            <a:alphaModFix/>
          </a:blip>
          <a:stretch>
            <a:fillRect/>
          </a:stretch>
        </p:blipFill>
        <p:spPr>
          <a:xfrm>
            <a:off x="5647538" y="2759525"/>
            <a:ext cx="2108450" cy="1782350"/>
          </a:xfrm>
          <a:prstGeom prst="rect">
            <a:avLst/>
          </a:prstGeom>
          <a:noFill/>
          <a:ln cap="flat" cmpd="sng" w="28575">
            <a:solidFill>
              <a:srgbClr val="000000"/>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Closing Remarks</a:t>
            </a:r>
            <a:endParaRPr/>
          </a:p>
        </p:txBody>
      </p:sp>
      <p:sp>
        <p:nvSpPr>
          <p:cNvPr id="194" name="Google Shape;194;p28"/>
          <p:cNvSpPr txBox="1"/>
          <p:nvPr>
            <p:ph idx="1" type="body"/>
          </p:nvPr>
        </p:nvSpPr>
        <p:spPr>
          <a:xfrm>
            <a:off x="311700" y="1152475"/>
            <a:ext cx="4400100" cy="36018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How do we fix this?:</a:t>
            </a:r>
            <a:endParaRPr/>
          </a:p>
          <a:p>
            <a:pPr indent="-317182" lvl="0" marL="457200" rtl="0" algn="l">
              <a:spcBef>
                <a:spcPts val="1200"/>
              </a:spcBef>
              <a:spcAft>
                <a:spcPts val="0"/>
              </a:spcAft>
              <a:buClr>
                <a:schemeClr val="dk1"/>
              </a:buClr>
              <a:buSzPct val="100000"/>
              <a:buChar char="-"/>
            </a:pPr>
            <a:r>
              <a:rPr lang="en">
                <a:solidFill>
                  <a:schemeClr val="dk1"/>
                </a:solidFill>
              </a:rPr>
              <a:t>Equip priority queues with different algorithms</a:t>
            </a:r>
            <a:endParaRPr>
              <a:solidFill>
                <a:schemeClr val="dk1"/>
              </a:solidFill>
            </a:endParaRPr>
          </a:p>
          <a:p>
            <a:pPr indent="-297497" lvl="1" marL="914400" rtl="0" algn="l">
              <a:spcBef>
                <a:spcPts val="0"/>
              </a:spcBef>
              <a:spcAft>
                <a:spcPts val="0"/>
              </a:spcAft>
              <a:buClr>
                <a:schemeClr val="dk1"/>
              </a:buClr>
              <a:buSzPct val="100000"/>
              <a:buChar char="-"/>
            </a:pPr>
            <a:r>
              <a:rPr lang="en">
                <a:solidFill>
                  <a:schemeClr val="dk1"/>
                </a:solidFill>
              </a:rPr>
              <a:t>Sometimes it’s not always optimal to be using RR</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17182" lvl="0" marL="457200" rtl="0" algn="l">
              <a:spcBef>
                <a:spcPts val="1200"/>
              </a:spcBef>
              <a:spcAft>
                <a:spcPts val="0"/>
              </a:spcAft>
              <a:buClr>
                <a:schemeClr val="dk1"/>
              </a:buClr>
              <a:buSzPct val="100000"/>
              <a:buChar char="-"/>
            </a:pPr>
            <a:r>
              <a:rPr lang="en">
                <a:solidFill>
                  <a:schemeClr val="dk1"/>
                </a:solidFill>
              </a:rPr>
              <a:t>Give higher priority queues larger time slices through hardclock.c</a:t>
            </a:r>
            <a:endParaRPr>
              <a:solidFill>
                <a:schemeClr val="dk1"/>
              </a:solidFill>
            </a:endParaRPr>
          </a:p>
          <a:p>
            <a:pPr indent="-297497" lvl="1" marL="914400" rtl="0" algn="l">
              <a:spcBef>
                <a:spcPts val="0"/>
              </a:spcBef>
              <a:spcAft>
                <a:spcPts val="0"/>
              </a:spcAft>
              <a:buClr>
                <a:schemeClr val="dk1"/>
              </a:buClr>
              <a:buSzPct val="100000"/>
              <a:buChar char="-"/>
            </a:pPr>
            <a:r>
              <a:rPr lang="en">
                <a:solidFill>
                  <a:schemeClr val="dk1"/>
                </a:solidFill>
              </a:rPr>
              <a:t>Ensures we spend less time swapping in-between queues</a:t>
            </a:r>
            <a:endParaRPr>
              <a:solidFill>
                <a:schemeClr val="dk1"/>
              </a:solidFill>
            </a:endParaRPr>
          </a:p>
          <a:p>
            <a:pPr indent="0" lvl="0" marL="914400" rtl="0" algn="l">
              <a:spcBef>
                <a:spcPts val="1200"/>
              </a:spcBef>
              <a:spcAft>
                <a:spcPts val="0"/>
              </a:spcAft>
              <a:buNone/>
            </a:pPr>
            <a:r>
              <a:t/>
            </a:r>
            <a:endParaRPr>
              <a:solidFill>
                <a:schemeClr val="dk1"/>
              </a:solidFill>
            </a:endParaRPr>
          </a:p>
          <a:p>
            <a:pPr indent="-317182" lvl="0" marL="457200" rtl="0" algn="l">
              <a:spcBef>
                <a:spcPts val="1200"/>
              </a:spcBef>
              <a:spcAft>
                <a:spcPts val="0"/>
              </a:spcAft>
              <a:buClr>
                <a:schemeClr val="dk1"/>
              </a:buClr>
              <a:buSzPct val="100000"/>
              <a:buChar char="-"/>
            </a:pPr>
            <a:r>
              <a:rPr lang="en">
                <a:solidFill>
                  <a:schemeClr val="dk1"/>
                </a:solidFill>
              </a:rPr>
              <a:t>Reset priorities after a given time using a counter in hardclock.c</a:t>
            </a:r>
            <a:endParaRPr>
              <a:solidFill>
                <a:schemeClr val="dk1"/>
              </a:solidFill>
            </a:endParaRPr>
          </a:p>
          <a:p>
            <a:pPr indent="-297497" lvl="1" marL="914400" rtl="0" algn="l">
              <a:spcBef>
                <a:spcPts val="0"/>
              </a:spcBef>
              <a:spcAft>
                <a:spcPts val="0"/>
              </a:spcAft>
              <a:buClr>
                <a:schemeClr val="dk1"/>
              </a:buClr>
              <a:buSzPct val="100000"/>
              <a:buChar char="-"/>
            </a:pPr>
            <a:r>
              <a:rPr lang="en">
                <a:solidFill>
                  <a:schemeClr val="dk1"/>
                </a:solidFill>
              </a:rPr>
              <a:t>Ensures certain processes aren’t stuck  in the low queue like hog.c</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00" name="Google Shape;200;p29"/>
          <p:cNvSpPr txBox="1"/>
          <p:nvPr>
            <p:ph idx="1" type="body"/>
          </p:nvPr>
        </p:nvSpPr>
        <p:spPr>
          <a:xfrm>
            <a:off x="311700" y="948050"/>
            <a:ext cx="7265700" cy="4195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600"/>
              <a:t>Multi-level Feedback Queue is a powerful CPU scheduling algorithm that requires careful implementation and tuning in order to perform optimally against typical algorithms.</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rPr lang="en" sz="1600"/>
              <a:t>Our implementation showcases a simple multi-level feedback queue using a RR method that, as expected, performs worse with cases such as hog.c, as it is a CPU bound process. Yet similarly to a </a:t>
            </a:r>
            <a:r>
              <a:rPr lang="en" sz="1600"/>
              <a:t>typical</a:t>
            </a:r>
            <a:r>
              <a:rPr lang="en" sz="1600"/>
              <a:t> RR setup with I/O bound processes. Owing to the strengths and weaknesses of the algorithm in such an implementation.</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rPr lang="en" sz="1600"/>
              <a:t>Through previously mentioned improvements, MLFQ can maximize the utility of each other </a:t>
            </a:r>
            <a:r>
              <a:rPr lang="en" sz="1600"/>
              <a:t>algorithm, whilst simultaneously allowing for more interactive or important processes to keep running. Doing so through careful and dynamic management of task priorities.</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Processes Crash Course</a:t>
            </a:r>
            <a:endParaRPr/>
          </a:p>
        </p:txBody>
      </p:sp>
      <p:sp>
        <p:nvSpPr>
          <p:cNvPr id="66" name="Google Shape;66;p14"/>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Processes are instances of a program. It is the operating systems abstraction of execution. With a sequential processes being a program in execution. These processes have a data structure representation known as a process control block. Within PCB is all the bookkeeping knowledge to maintain the process.</a:t>
            </a:r>
            <a:endParaRPr/>
          </a:p>
        </p:txBody>
      </p:sp>
      <p:pic>
        <p:nvPicPr>
          <p:cNvPr id="67" name="Google Shape;67;p14"/>
          <p:cNvPicPr preferRelativeResize="0"/>
          <p:nvPr/>
        </p:nvPicPr>
        <p:blipFill>
          <a:blip r:embed="rId3">
            <a:alphaModFix/>
          </a:blip>
          <a:stretch>
            <a:fillRect/>
          </a:stretch>
        </p:blipFill>
        <p:spPr>
          <a:xfrm>
            <a:off x="4766000" y="837850"/>
            <a:ext cx="4267201" cy="3467795"/>
          </a:xfrm>
          <a:prstGeom prst="rect">
            <a:avLst/>
          </a:prstGeom>
          <a:noFill/>
          <a:ln cap="flat" cmpd="sng" w="19050">
            <a:solidFill>
              <a:srgbClr val="000000"/>
            </a:solidFill>
            <a:prstDash val="solid"/>
            <a:round/>
            <a:headEnd len="sm" w="sm" type="none"/>
            <a:tailEnd len="sm" w="sm" type="none"/>
          </a:ln>
        </p:spPr>
      </p:pic>
      <p:sp>
        <p:nvSpPr>
          <p:cNvPr id="68" name="Google Shape;68;p14"/>
          <p:cNvSpPr txBox="1"/>
          <p:nvPr/>
        </p:nvSpPr>
        <p:spPr>
          <a:xfrm>
            <a:off x="4745600" y="4464300"/>
            <a:ext cx="4308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solidFill>
                  <a:schemeClr val="dk1"/>
                </a:solidFill>
                <a:latin typeface="Average"/>
                <a:ea typeface="Average"/>
                <a:cs typeface="Average"/>
                <a:sym typeface="Average"/>
              </a:rPr>
              <a:t>https://1.bp.blogspot.com/-hRTr_-Aqkd0/W4PLcYiaDcI/AAAAAAAAGv0/B25xARlDeEQojZeOsJDPdHTBSQek4-RpQCLcBGAs/s1600/process-control-block.png</a:t>
            </a:r>
            <a:endParaRPr i="1" sz="800">
              <a:solidFill>
                <a:schemeClr val="dk1"/>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CPU Scheduler</a:t>
            </a:r>
            <a:endParaRPr/>
          </a:p>
        </p:txBody>
      </p:sp>
      <p:sp>
        <p:nvSpPr>
          <p:cNvPr id="74" name="Google Shape;74;p15"/>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CPU scheduler decides which process can currently have access to resources within the operating system. These resources can vary from executing instructions within the CPU to reading in information from a network card. </a:t>
            </a:r>
            <a:r>
              <a:rPr lang="en"/>
              <a:t>Algorithms</a:t>
            </a:r>
            <a:r>
              <a:rPr lang="en"/>
              <a:t> are used to decide which </a:t>
            </a:r>
            <a:r>
              <a:rPr lang="en"/>
              <a:t>processes executes at which time.            </a:t>
            </a:r>
            <a:r>
              <a:rPr lang="en"/>
              <a:t> </a:t>
            </a:r>
            <a:endParaRPr/>
          </a:p>
        </p:txBody>
      </p:sp>
      <p:sp>
        <p:nvSpPr>
          <p:cNvPr id="75" name="Google Shape;75;p15"/>
          <p:cNvSpPr txBox="1"/>
          <p:nvPr/>
        </p:nvSpPr>
        <p:spPr>
          <a:xfrm>
            <a:off x="4716537" y="4177400"/>
            <a:ext cx="4308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solidFill>
                  <a:schemeClr val="dk1"/>
                </a:solidFill>
                <a:latin typeface="Average"/>
                <a:ea typeface="Average"/>
                <a:cs typeface="Average"/>
                <a:sym typeface="Average"/>
              </a:rPr>
              <a:t>https://img.freepik.com/free-vector/flat-people-asking-questions_23-2148919346.jpg?w=2000</a:t>
            </a:r>
            <a:endParaRPr i="1" sz="800">
              <a:solidFill>
                <a:schemeClr val="dk1"/>
              </a:solidFill>
              <a:latin typeface="Average"/>
              <a:ea typeface="Average"/>
              <a:cs typeface="Average"/>
              <a:sym typeface="Average"/>
            </a:endParaRPr>
          </a:p>
        </p:txBody>
      </p:sp>
      <p:pic>
        <p:nvPicPr>
          <p:cNvPr id="76" name="Google Shape;76;p15"/>
          <p:cNvPicPr preferRelativeResize="0"/>
          <p:nvPr/>
        </p:nvPicPr>
        <p:blipFill>
          <a:blip r:embed="rId3">
            <a:alphaModFix/>
          </a:blip>
          <a:stretch>
            <a:fillRect/>
          </a:stretch>
        </p:blipFill>
        <p:spPr>
          <a:xfrm>
            <a:off x="5239000" y="818425"/>
            <a:ext cx="3263050" cy="3263050"/>
          </a:xfrm>
          <a:prstGeom prst="rect">
            <a:avLst/>
          </a:prstGeom>
          <a:noFill/>
          <a:ln cap="flat" cmpd="sng" w="28575">
            <a:solidFill>
              <a:srgbClr val="000000"/>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 For CPU Scheduler </a:t>
            </a:r>
            <a:r>
              <a:rPr lang="en"/>
              <a:t>Algorithms</a:t>
            </a:r>
            <a:endParaRPr/>
          </a:p>
        </p:txBody>
      </p:sp>
      <p:sp>
        <p:nvSpPr>
          <p:cNvPr id="82" name="Google Shape;82;p16"/>
          <p:cNvSpPr txBox="1"/>
          <p:nvPr>
            <p:ph idx="1" type="body"/>
          </p:nvPr>
        </p:nvSpPr>
        <p:spPr>
          <a:xfrm>
            <a:off x="311700" y="1152475"/>
            <a:ext cx="42603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All </a:t>
            </a:r>
            <a:r>
              <a:rPr lang="en"/>
              <a:t>algorithms</a:t>
            </a:r>
            <a:r>
              <a:rPr lang="en"/>
              <a:t> for scheduling are made with the following goals in mind.</a:t>
            </a:r>
            <a:endParaRPr/>
          </a:p>
          <a:p>
            <a:pPr indent="-342900" lvl="0" marL="457200" rtl="0" algn="l">
              <a:spcBef>
                <a:spcPts val="1200"/>
              </a:spcBef>
              <a:spcAft>
                <a:spcPts val="0"/>
              </a:spcAft>
              <a:buClr>
                <a:schemeClr val="dk1"/>
              </a:buClr>
              <a:buSzPts val="1800"/>
              <a:buAutoNum type="arabicPeriod"/>
            </a:pPr>
            <a:r>
              <a:rPr lang="en">
                <a:solidFill>
                  <a:schemeClr val="dk1"/>
                </a:solidFill>
              </a:rPr>
              <a:t>Minimize Turnaround Time</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Maximize Throughput</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Short Response Time</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Fairness</a:t>
            </a:r>
            <a:endParaRPr>
              <a:solidFill>
                <a:schemeClr val="dk1"/>
              </a:solidFill>
            </a:endParaRPr>
          </a:p>
          <a:p>
            <a:pPr indent="0" lvl="0" marL="0" rtl="0" algn="l">
              <a:spcBef>
                <a:spcPts val="1200"/>
              </a:spcBef>
              <a:spcAft>
                <a:spcPts val="1200"/>
              </a:spcAft>
              <a:buNone/>
            </a:pPr>
            <a:r>
              <a:rPr lang="en"/>
              <a:t>It would be best to have all goals met in full, however, that is currently not possible, and it is a balancing act of which goals take priority.</a:t>
            </a:r>
            <a:endParaRPr/>
          </a:p>
        </p:txBody>
      </p:sp>
      <p:pic>
        <p:nvPicPr>
          <p:cNvPr id="83" name="Google Shape;83;p16"/>
          <p:cNvPicPr preferRelativeResize="0"/>
          <p:nvPr/>
        </p:nvPicPr>
        <p:blipFill>
          <a:blip r:embed="rId3">
            <a:alphaModFix/>
          </a:blip>
          <a:stretch>
            <a:fillRect/>
          </a:stretch>
        </p:blipFill>
        <p:spPr>
          <a:xfrm>
            <a:off x="4733675" y="1185463"/>
            <a:ext cx="4267203" cy="3350421"/>
          </a:xfrm>
          <a:prstGeom prst="rect">
            <a:avLst/>
          </a:prstGeom>
          <a:noFill/>
          <a:ln cap="flat" cmpd="sng" w="28575">
            <a:solidFill>
              <a:srgbClr val="000000"/>
            </a:solidFill>
            <a:prstDash val="solid"/>
            <a:round/>
            <a:headEnd len="sm" w="sm" type="none"/>
            <a:tailEnd len="sm" w="sm" type="none"/>
          </a:ln>
        </p:spPr>
      </p:pic>
      <p:sp>
        <p:nvSpPr>
          <p:cNvPr id="84" name="Google Shape;84;p16"/>
          <p:cNvSpPr txBox="1"/>
          <p:nvPr/>
        </p:nvSpPr>
        <p:spPr>
          <a:xfrm>
            <a:off x="4713275" y="4568875"/>
            <a:ext cx="4308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solidFill>
                  <a:schemeClr val="dk1"/>
                </a:solidFill>
                <a:latin typeface="Average"/>
                <a:ea typeface="Average"/>
                <a:cs typeface="Average"/>
                <a:sym typeface="Average"/>
              </a:rPr>
              <a:t>https://wpstudents.towson.edu/dbergh1-ebtm337/files/2016/12/get-with-goals-294nrhh.jpg</a:t>
            </a:r>
            <a:endParaRPr i="1" sz="800">
              <a:solidFill>
                <a:schemeClr val="dk1"/>
              </a:solidFill>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different CPU </a:t>
            </a:r>
            <a:r>
              <a:rPr lang="en"/>
              <a:t>Scheduling Algorithms</a:t>
            </a:r>
            <a:endParaRPr/>
          </a:p>
        </p:txBody>
      </p:sp>
      <p:sp>
        <p:nvSpPr>
          <p:cNvPr id="90" name="Google Shape;90;p17"/>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There is a large set of CPU scheduling </a:t>
            </a:r>
            <a:r>
              <a:rPr lang="en"/>
              <a:t>algorithms, each having their own pros and cons. Some of the CPU scheduling algorithms discussed will be First In First Out, Shortest Job First, Round Robin, and Multilevel Feedback Queue.</a:t>
            </a:r>
            <a:endParaRPr/>
          </a:p>
        </p:txBody>
      </p:sp>
      <p:sp>
        <p:nvSpPr>
          <p:cNvPr id="91" name="Google Shape;91;p17"/>
          <p:cNvSpPr txBox="1"/>
          <p:nvPr/>
        </p:nvSpPr>
        <p:spPr>
          <a:xfrm>
            <a:off x="4731750" y="3770175"/>
            <a:ext cx="4308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solidFill>
                  <a:schemeClr val="dk1"/>
                </a:solidFill>
                <a:latin typeface="Average"/>
                <a:ea typeface="Average"/>
                <a:cs typeface="Average"/>
                <a:sym typeface="Average"/>
              </a:rPr>
              <a:t>https://pandorafms.com/blog/wp-content/uploads/2018/05/what-is-an-algorithm-featured.png</a:t>
            </a:r>
            <a:endParaRPr i="1" sz="800">
              <a:solidFill>
                <a:schemeClr val="dk1"/>
              </a:solidFill>
              <a:latin typeface="Average"/>
              <a:ea typeface="Average"/>
              <a:cs typeface="Average"/>
              <a:sym typeface="Average"/>
            </a:endParaRPr>
          </a:p>
        </p:txBody>
      </p:sp>
      <p:pic>
        <p:nvPicPr>
          <p:cNvPr id="92" name="Google Shape;92;p17"/>
          <p:cNvPicPr preferRelativeResize="0"/>
          <p:nvPr/>
        </p:nvPicPr>
        <p:blipFill>
          <a:blip r:embed="rId3">
            <a:alphaModFix/>
          </a:blip>
          <a:stretch>
            <a:fillRect/>
          </a:stretch>
        </p:blipFill>
        <p:spPr>
          <a:xfrm>
            <a:off x="4752150" y="1315725"/>
            <a:ext cx="4267200" cy="2401011"/>
          </a:xfrm>
          <a:prstGeom prst="rect">
            <a:avLst/>
          </a:prstGeom>
          <a:noFill/>
          <a:ln cap="flat" cmpd="sng" w="28575">
            <a:solidFill>
              <a:srgbClr val="000000"/>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FIFO</a:t>
            </a:r>
            <a:endParaRPr/>
          </a:p>
        </p:txBody>
      </p:sp>
      <p:sp>
        <p:nvSpPr>
          <p:cNvPr id="98" name="Google Shape;98;p18"/>
          <p:cNvSpPr txBox="1"/>
          <p:nvPr>
            <p:ph idx="1" type="body"/>
          </p:nvPr>
        </p:nvSpPr>
        <p:spPr>
          <a:xfrm>
            <a:off x="311700" y="1152475"/>
            <a:ext cx="42603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First In First Out executes processes based upon their arrival time. A queue data structure is utilized to simulate a line within the OS. First process in the line was the first object to be added to the queue, and thus executes first. In contrast, last person in the line arrived after all previous processes, so it executes last.</a:t>
            </a:r>
            <a:endParaRPr/>
          </a:p>
          <a:p>
            <a:pPr indent="0" lvl="0" marL="0" rtl="0" algn="l">
              <a:spcBef>
                <a:spcPts val="1200"/>
              </a:spcBef>
              <a:spcAft>
                <a:spcPts val="0"/>
              </a:spcAft>
              <a:buNone/>
            </a:pPr>
            <a:r>
              <a:rPr lang="en">
                <a:solidFill>
                  <a:srgbClr val="6AA84F"/>
                </a:solidFill>
              </a:rPr>
              <a:t>Pros:</a:t>
            </a:r>
            <a:r>
              <a:rPr lang="en"/>
              <a:t> </a:t>
            </a:r>
            <a:r>
              <a:rPr lang="en">
                <a:solidFill>
                  <a:schemeClr val="dk1"/>
                </a:solidFill>
              </a:rPr>
              <a:t>Simple and no starvation.</a:t>
            </a:r>
            <a:endParaRPr>
              <a:solidFill>
                <a:schemeClr val="dk1"/>
              </a:solidFill>
            </a:endParaRPr>
          </a:p>
          <a:p>
            <a:pPr indent="0" lvl="0" marL="0" rtl="0" algn="l">
              <a:spcBef>
                <a:spcPts val="1200"/>
              </a:spcBef>
              <a:spcAft>
                <a:spcPts val="1200"/>
              </a:spcAft>
              <a:buNone/>
            </a:pPr>
            <a:r>
              <a:rPr lang="en">
                <a:solidFill>
                  <a:srgbClr val="E06666"/>
                </a:solidFill>
              </a:rPr>
              <a:t>Cons:</a:t>
            </a:r>
            <a:r>
              <a:rPr lang="en"/>
              <a:t> </a:t>
            </a:r>
            <a:r>
              <a:rPr lang="en">
                <a:solidFill>
                  <a:schemeClr val="dk1"/>
                </a:solidFill>
              </a:rPr>
              <a:t>Average waiting time can be large if small jobs wait behind longer jobs</a:t>
            </a:r>
            <a:endParaRPr>
              <a:solidFill>
                <a:schemeClr val="dk1"/>
              </a:solidFill>
            </a:endParaRPr>
          </a:p>
        </p:txBody>
      </p:sp>
      <p:pic>
        <p:nvPicPr>
          <p:cNvPr id="99" name="Google Shape;99;p18"/>
          <p:cNvPicPr preferRelativeResize="0"/>
          <p:nvPr/>
        </p:nvPicPr>
        <p:blipFill rotWithShape="1">
          <a:blip r:embed="rId3">
            <a:alphaModFix/>
          </a:blip>
          <a:srcRect b="38816" l="0" r="0" t="22432"/>
          <a:stretch/>
        </p:blipFill>
        <p:spPr>
          <a:xfrm>
            <a:off x="4770675" y="1951663"/>
            <a:ext cx="4267201" cy="1240175"/>
          </a:xfrm>
          <a:prstGeom prst="rect">
            <a:avLst/>
          </a:prstGeom>
          <a:noFill/>
          <a:ln cap="flat" cmpd="sng" w="28575">
            <a:solidFill>
              <a:srgbClr val="000000"/>
            </a:solidFill>
            <a:prstDash val="solid"/>
            <a:round/>
            <a:headEnd len="sm" w="sm" type="none"/>
            <a:tailEnd len="sm" w="sm" type="none"/>
          </a:ln>
        </p:spPr>
      </p:pic>
      <p:sp>
        <p:nvSpPr>
          <p:cNvPr id="100" name="Google Shape;100;p18"/>
          <p:cNvSpPr txBox="1"/>
          <p:nvPr/>
        </p:nvSpPr>
        <p:spPr>
          <a:xfrm>
            <a:off x="4750275" y="3437000"/>
            <a:ext cx="4308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solidFill>
                  <a:schemeClr val="dk1"/>
                </a:solidFill>
                <a:latin typeface="Average"/>
                <a:ea typeface="Average"/>
                <a:cs typeface="Average"/>
                <a:sym typeface="Average"/>
              </a:rPr>
              <a:t>https://www.sketchbubble.com/media/catalog/product/cache/1/image/720x540/c96a280f94e22e3ee3823dd0a1a87606/f/i/first-in-first-out-mc-slide4.png</a:t>
            </a:r>
            <a:endParaRPr i="1" sz="800">
              <a:solidFill>
                <a:schemeClr val="dk1"/>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 Preemptive: Shortest Job First</a:t>
            </a:r>
            <a:endParaRPr/>
          </a:p>
        </p:txBody>
      </p:sp>
      <p:sp>
        <p:nvSpPr>
          <p:cNvPr id="106" name="Google Shape;106;p19"/>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Orders all processes based upon execution time. Requires execution time of processes to be known </a:t>
            </a:r>
            <a:r>
              <a:rPr lang="en"/>
              <a:t>preemptively</a:t>
            </a:r>
            <a:r>
              <a:rPr lang="en"/>
              <a:t>.</a:t>
            </a:r>
            <a:endParaRPr/>
          </a:p>
          <a:p>
            <a:pPr indent="0" lvl="0" marL="0" rtl="0" algn="l">
              <a:spcBef>
                <a:spcPts val="1200"/>
              </a:spcBef>
              <a:spcAft>
                <a:spcPts val="0"/>
              </a:spcAft>
              <a:buNone/>
            </a:pPr>
            <a:r>
              <a:rPr lang="en">
                <a:solidFill>
                  <a:srgbClr val="6AA84F"/>
                </a:solidFill>
              </a:rPr>
              <a:t>Pros:</a:t>
            </a:r>
            <a:r>
              <a:rPr lang="en"/>
              <a:t> </a:t>
            </a:r>
            <a:r>
              <a:rPr lang="en">
                <a:solidFill>
                  <a:schemeClr val="dk1"/>
                </a:solidFill>
              </a:rPr>
              <a:t>Minimal average turnaround time</a:t>
            </a:r>
            <a:endParaRPr>
              <a:solidFill>
                <a:schemeClr val="dk1"/>
              </a:solidFill>
            </a:endParaRPr>
          </a:p>
          <a:p>
            <a:pPr indent="0" lvl="0" marL="0" rtl="0" algn="l">
              <a:spcBef>
                <a:spcPts val="1200"/>
              </a:spcBef>
              <a:spcAft>
                <a:spcPts val="1200"/>
              </a:spcAft>
              <a:buNone/>
            </a:pPr>
            <a:r>
              <a:rPr lang="en">
                <a:solidFill>
                  <a:srgbClr val="E06666"/>
                </a:solidFill>
              </a:rPr>
              <a:t>Cons: </a:t>
            </a:r>
            <a:r>
              <a:rPr lang="en">
                <a:solidFill>
                  <a:schemeClr val="dk1"/>
                </a:solidFill>
              </a:rPr>
              <a:t>It is difficult to predict process execution time. If a longer process is chosen, then it will have to run until end of execution.</a:t>
            </a:r>
            <a:endParaRPr>
              <a:solidFill>
                <a:schemeClr val="dk1"/>
              </a:solidFill>
            </a:endParaRPr>
          </a:p>
        </p:txBody>
      </p:sp>
      <p:pic>
        <p:nvPicPr>
          <p:cNvPr id="107" name="Google Shape;107;p19"/>
          <p:cNvPicPr preferRelativeResize="0"/>
          <p:nvPr/>
        </p:nvPicPr>
        <p:blipFill rotWithShape="1">
          <a:blip r:embed="rId3">
            <a:alphaModFix/>
          </a:blip>
          <a:srcRect b="0" l="0" r="0" t="32560"/>
          <a:stretch/>
        </p:blipFill>
        <p:spPr>
          <a:xfrm>
            <a:off x="4724425" y="1732888"/>
            <a:ext cx="4267200" cy="1677725"/>
          </a:xfrm>
          <a:prstGeom prst="rect">
            <a:avLst/>
          </a:prstGeom>
          <a:noFill/>
          <a:ln cap="flat" cmpd="sng" w="28575">
            <a:solidFill>
              <a:srgbClr val="000000"/>
            </a:solidFill>
            <a:prstDash val="solid"/>
            <a:round/>
            <a:headEnd len="sm" w="sm" type="none"/>
            <a:tailEnd len="sm" w="sm" type="none"/>
          </a:ln>
        </p:spPr>
      </p:pic>
      <p:sp>
        <p:nvSpPr>
          <p:cNvPr id="108" name="Google Shape;108;p19"/>
          <p:cNvSpPr txBox="1"/>
          <p:nvPr/>
        </p:nvSpPr>
        <p:spPr>
          <a:xfrm>
            <a:off x="4704025" y="3548050"/>
            <a:ext cx="4308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solidFill>
                  <a:schemeClr val="dk1"/>
                </a:solidFill>
                <a:latin typeface="Average"/>
                <a:ea typeface="Average"/>
                <a:cs typeface="Average"/>
                <a:sym typeface="Average"/>
              </a:rPr>
              <a:t>https://external-content.duckduckgo.com/iu/?u=https%3A%2F%2Fprepinsta.com%2Fwp-content%2Fuploads%2F2019%2F08%2Fsjf1-1-1024x597.png&amp;f=1&amp;nofb=1&amp;ipt=abd3d6576b09e33c10144221c3dab2684f3f19de38bd799ab68300f3b4b0c8aa&amp;ipo=images</a:t>
            </a:r>
            <a:endParaRPr i="1" sz="800">
              <a:solidFill>
                <a:schemeClr val="dk1"/>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Round Robin</a:t>
            </a:r>
            <a:endParaRPr/>
          </a:p>
        </p:txBody>
      </p:sp>
      <p:sp>
        <p:nvSpPr>
          <p:cNvPr id="114" name="Google Shape;114;p20"/>
          <p:cNvSpPr txBox="1"/>
          <p:nvPr>
            <p:ph idx="1" type="body"/>
          </p:nvPr>
        </p:nvSpPr>
        <p:spPr>
          <a:xfrm>
            <a:off x="311700" y="1152475"/>
            <a:ext cx="42603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Burst based execution. When the process first joins the execution queue, it </a:t>
            </a:r>
            <a:r>
              <a:rPr lang="en"/>
              <a:t>immediately</a:t>
            </a:r>
            <a:r>
              <a:rPr lang="en"/>
              <a:t> </a:t>
            </a:r>
            <a:r>
              <a:rPr lang="en"/>
              <a:t>receives</a:t>
            </a:r>
            <a:r>
              <a:rPr lang="en"/>
              <a:t> a burst of execution time. A queue for every type of resource is created (I/O, CPU, etc…). The queue itself is cyclic, meaning that if a process is not done executing, it is placed as last again within the queue.</a:t>
            </a:r>
            <a:endParaRPr/>
          </a:p>
          <a:p>
            <a:pPr indent="0" lvl="0" marL="0" rtl="0" algn="l">
              <a:spcBef>
                <a:spcPts val="1200"/>
              </a:spcBef>
              <a:spcAft>
                <a:spcPts val="0"/>
              </a:spcAft>
              <a:buNone/>
            </a:pPr>
            <a:r>
              <a:rPr lang="en">
                <a:solidFill>
                  <a:srgbClr val="6AA84F"/>
                </a:solidFill>
              </a:rPr>
              <a:t>Pros:</a:t>
            </a:r>
            <a:r>
              <a:rPr lang="en"/>
              <a:t> </a:t>
            </a:r>
            <a:r>
              <a:rPr lang="en">
                <a:solidFill>
                  <a:schemeClr val="dk1"/>
                </a:solidFill>
              </a:rPr>
              <a:t>Allows for an immediate response from the process executing.</a:t>
            </a:r>
            <a:endParaRPr>
              <a:solidFill>
                <a:schemeClr val="dk1"/>
              </a:solidFill>
            </a:endParaRPr>
          </a:p>
          <a:p>
            <a:pPr indent="0" lvl="0" marL="0" rtl="0" algn="l">
              <a:spcBef>
                <a:spcPts val="1200"/>
              </a:spcBef>
              <a:spcAft>
                <a:spcPts val="1200"/>
              </a:spcAft>
              <a:buNone/>
            </a:pPr>
            <a:r>
              <a:rPr lang="en">
                <a:solidFill>
                  <a:srgbClr val="E06666"/>
                </a:solidFill>
              </a:rPr>
              <a:t>Cons:</a:t>
            </a:r>
            <a:r>
              <a:rPr lang="en"/>
              <a:t> </a:t>
            </a:r>
            <a:r>
              <a:rPr lang="en">
                <a:solidFill>
                  <a:schemeClr val="dk1"/>
                </a:solidFill>
              </a:rPr>
              <a:t>Turnaround time can be terrible for longer execution times</a:t>
            </a:r>
            <a:endParaRPr>
              <a:solidFill>
                <a:schemeClr val="dk1"/>
              </a:solidFill>
            </a:endParaRPr>
          </a:p>
        </p:txBody>
      </p:sp>
      <p:pic>
        <p:nvPicPr>
          <p:cNvPr id="115" name="Google Shape;115;p20"/>
          <p:cNvPicPr preferRelativeResize="0"/>
          <p:nvPr/>
        </p:nvPicPr>
        <p:blipFill rotWithShape="1">
          <a:blip r:embed="rId3">
            <a:alphaModFix/>
          </a:blip>
          <a:srcRect b="10160" l="0" r="0" t="0"/>
          <a:stretch/>
        </p:blipFill>
        <p:spPr>
          <a:xfrm>
            <a:off x="5353750" y="1204738"/>
            <a:ext cx="3256450" cy="2734015"/>
          </a:xfrm>
          <a:prstGeom prst="rect">
            <a:avLst/>
          </a:prstGeom>
          <a:noFill/>
          <a:ln cap="flat" cmpd="sng" w="28575">
            <a:solidFill>
              <a:srgbClr val="000000"/>
            </a:solidFill>
            <a:prstDash val="solid"/>
            <a:round/>
            <a:headEnd len="sm" w="sm" type="none"/>
            <a:tailEnd len="sm" w="sm" type="none"/>
          </a:ln>
        </p:spPr>
      </p:pic>
      <p:sp>
        <p:nvSpPr>
          <p:cNvPr id="116" name="Google Shape;116;p20"/>
          <p:cNvSpPr txBox="1"/>
          <p:nvPr/>
        </p:nvSpPr>
        <p:spPr>
          <a:xfrm>
            <a:off x="4736350" y="4075575"/>
            <a:ext cx="4308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solidFill>
                  <a:schemeClr val="dk1"/>
                </a:solidFill>
                <a:latin typeface="Average"/>
                <a:ea typeface="Average"/>
                <a:cs typeface="Average"/>
                <a:sym typeface="Average"/>
              </a:rPr>
              <a:t>http://www.computerscijournal.org/wp-content/uploads/2015/12/Vol08_No3_Hyb_Vin_Fig2.jpg</a:t>
            </a:r>
            <a:endParaRPr i="1" sz="800">
              <a:solidFill>
                <a:schemeClr val="dk1"/>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Multilevel</a:t>
            </a:r>
            <a:r>
              <a:rPr lang="en"/>
              <a:t> Feedback Queue</a:t>
            </a:r>
            <a:endParaRPr/>
          </a:p>
        </p:txBody>
      </p:sp>
      <p:sp>
        <p:nvSpPr>
          <p:cNvPr id="122" name="Google Shape;122;p21"/>
          <p:cNvSpPr txBox="1"/>
          <p:nvPr>
            <p:ph idx="1" type="body"/>
          </p:nvPr>
        </p:nvSpPr>
        <p:spPr>
          <a:xfrm>
            <a:off x="311700" y="1152475"/>
            <a:ext cx="3636000" cy="36162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Assigns processes to differing levels of priority based on process behavior. </a:t>
            </a:r>
            <a:r>
              <a:rPr lang="en"/>
              <a:t>Processes</a:t>
            </a:r>
            <a:r>
              <a:rPr lang="en"/>
              <a:t> of higher priority are always scheduled first.</a:t>
            </a:r>
            <a:endParaRPr/>
          </a:p>
          <a:p>
            <a:pPr indent="0" lvl="0" marL="0" rtl="0" algn="l">
              <a:spcBef>
                <a:spcPts val="1200"/>
              </a:spcBef>
              <a:spcAft>
                <a:spcPts val="0"/>
              </a:spcAft>
              <a:buNone/>
            </a:pPr>
            <a:r>
              <a:rPr lang="en"/>
              <a:t>Priority can be elevated or lowered based upon a variety of factors, though typically they are specification by user, blocking frequency, time-slice utilization</a:t>
            </a:r>
            <a:endParaRPr/>
          </a:p>
          <a:p>
            <a:pPr indent="0" lvl="0" marL="0" rtl="0" algn="l">
              <a:spcBef>
                <a:spcPts val="1200"/>
              </a:spcBef>
              <a:spcAft>
                <a:spcPts val="0"/>
              </a:spcAft>
              <a:buNone/>
            </a:pPr>
            <a:r>
              <a:rPr lang="en">
                <a:solidFill>
                  <a:srgbClr val="6AA84F"/>
                </a:solidFill>
              </a:rPr>
              <a:t>Pros:</a:t>
            </a:r>
            <a:r>
              <a:rPr lang="en"/>
              <a:t> </a:t>
            </a:r>
            <a:r>
              <a:rPr lang="en">
                <a:solidFill>
                  <a:schemeClr val="dk1"/>
                </a:solidFill>
              </a:rPr>
              <a:t>Ensures desired tasks are attended to more frequently (i.e. high-interactivity tasks like keyboard input)</a:t>
            </a:r>
            <a:endParaRPr>
              <a:solidFill>
                <a:schemeClr val="dk1"/>
              </a:solidFill>
            </a:endParaRPr>
          </a:p>
          <a:p>
            <a:pPr indent="0" lvl="0" marL="0" rtl="0" algn="l">
              <a:spcBef>
                <a:spcPts val="1200"/>
              </a:spcBef>
              <a:spcAft>
                <a:spcPts val="1200"/>
              </a:spcAft>
              <a:buNone/>
            </a:pPr>
            <a:r>
              <a:rPr lang="en">
                <a:solidFill>
                  <a:srgbClr val="E06666"/>
                </a:solidFill>
              </a:rPr>
              <a:t>Cons:</a:t>
            </a:r>
            <a:r>
              <a:rPr lang="en"/>
              <a:t> </a:t>
            </a:r>
            <a:r>
              <a:rPr lang="en">
                <a:solidFill>
                  <a:schemeClr val="dk1"/>
                </a:solidFill>
              </a:rPr>
              <a:t>Can lead to process starvation if priorities are inefficiently managed.</a:t>
            </a:r>
            <a:br>
              <a:rPr lang="en">
                <a:solidFill>
                  <a:schemeClr val="dk1"/>
                </a:solidFill>
              </a:rPr>
            </a:br>
            <a:endParaRPr>
              <a:solidFill>
                <a:schemeClr val="dk1"/>
              </a:solidFill>
            </a:endParaRPr>
          </a:p>
        </p:txBody>
      </p:sp>
      <p:sp>
        <p:nvSpPr>
          <p:cNvPr id="123" name="Google Shape;123;p21"/>
          <p:cNvSpPr txBox="1"/>
          <p:nvPr/>
        </p:nvSpPr>
        <p:spPr>
          <a:xfrm>
            <a:off x="4665800" y="3756800"/>
            <a:ext cx="4308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latin typeface="Average"/>
                <a:ea typeface="Average"/>
                <a:cs typeface="Average"/>
                <a:sym typeface="Average"/>
              </a:rPr>
              <a:t>CPU Scheduling - University of San Francisco. https://www.cs.usfca.edu/~mmalensek/cs326/schedule/lectures/326-L10.pdf. </a:t>
            </a:r>
            <a:endParaRPr sz="1100">
              <a:solidFill>
                <a:schemeClr val="dk1"/>
              </a:solidFill>
              <a:latin typeface="Average"/>
              <a:ea typeface="Average"/>
              <a:cs typeface="Average"/>
              <a:sym typeface="Average"/>
            </a:endParaRPr>
          </a:p>
        </p:txBody>
      </p:sp>
      <p:pic>
        <p:nvPicPr>
          <p:cNvPr id="124" name="Google Shape;124;p21"/>
          <p:cNvPicPr preferRelativeResize="0"/>
          <p:nvPr/>
        </p:nvPicPr>
        <p:blipFill>
          <a:blip r:embed="rId3">
            <a:alphaModFix/>
          </a:blip>
          <a:stretch>
            <a:fillRect/>
          </a:stretch>
        </p:blipFill>
        <p:spPr>
          <a:xfrm>
            <a:off x="4142550" y="1446388"/>
            <a:ext cx="4891500" cy="2250722"/>
          </a:xfrm>
          <a:prstGeom prst="rect">
            <a:avLst/>
          </a:prstGeom>
          <a:noFill/>
          <a:ln cap="flat" cmpd="sng" w="28575">
            <a:solidFill>
              <a:srgbClr val="000000"/>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