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124caf30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124caf30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124caf30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124caf30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51418abe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51418abe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124caf30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124caf30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124caf30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124caf30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51418abee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51418abe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51418abee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51418abee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39ef471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39ef471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51418abe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51418abe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39ef471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39ef471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124caf30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124caf30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51418abe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51418abe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51418abee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751418abee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51418abee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751418abee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51418abee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51418abee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39ef471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39ef471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39ef471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a39ef471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751418abe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751418abe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751418abe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751418abe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751418abee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751418abee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51418abe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51418abe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124caf30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124caf30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51418abe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51418abe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51418abe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51418abe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51418abee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51418abee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51418abee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751418abee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751418abee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751418abee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97a297c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97a297c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124caf30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124caf30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124caf3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124caf3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124caf30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124caf30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a124caf30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a124caf30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51418ab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51418ab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51418abe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751418abe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919875"/>
            <a:ext cx="7038900" cy="3979800"/>
          </a:xfrm>
          <a:prstGeom prst="rect">
            <a:avLst/>
          </a:prstGeom>
          <a:solidFill>
            <a:schemeClr val="dk1"/>
          </a:solidFill>
        </p:spPr>
        <p:txBody>
          <a:bodyPr anchorCtr="0" anchor="t" bIns="91425" lIns="91425" spcFirstLastPara="1" rIns="91425" wrap="square" tIns="91425">
            <a:normAutofit/>
          </a:bodyPr>
          <a:lstStyle>
            <a:lvl1pPr indent="-311150" lvl="0" marL="457200">
              <a:spcBef>
                <a:spcPts val="0"/>
              </a:spcBef>
              <a:spcAft>
                <a:spcPts val="0"/>
              </a:spcAft>
              <a:buSzPts val="1300"/>
              <a:buAutoNum type="arabicParenR"/>
              <a:defRPr sz="1200"/>
            </a:lvl1pPr>
            <a:lvl2pPr indent="-298450" lvl="1" marL="914400">
              <a:spcBef>
                <a:spcPts val="0"/>
              </a:spcBef>
              <a:spcAft>
                <a:spcPts val="0"/>
              </a:spcAft>
              <a:buSzPts val="1100"/>
              <a:buAutoNum type="alphaLcParenR"/>
              <a:defRPr sz="1200">
                <a:latin typeface="Times New Roman"/>
                <a:ea typeface="Times New Roman"/>
                <a:cs typeface="Times New Roman"/>
                <a:sym typeface="Times New Roman"/>
              </a:defRPr>
            </a:lvl2pPr>
            <a:lvl3pPr indent="-298450" lvl="2" marL="1371600">
              <a:spcBef>
                <a:spcPts val="0"/>
              </a:spcBef>
              <a:spcAft>
                <a:spcPts val="0"/>
              </a:spcAft>
              <a:buSzPts val="1100"/>
              <a:buAutoNum type="romanLcParenR"/>
              <a:defRPr/>
            </a:lvl3pPr>
            <a:lvl4pPr indent="-298450" lvl="3" marL="1828800">
              <a:spcBef>
                <a:spcPts val="0"/>
              </a:spcBef>
              <a:spcAft>
                <a:spcPts val="0"/>
              </a:spcAft>
              <a:buSzPts val="1100"/>
              <a:buAutoNum type="arabicParenBoth"/>
              <a:defRPr/>
            </a:lvl4pPr>
            <a:lvl5pPr indent="-298450" lvl="4" marL="2286000">
              <a:spcBef>
                <a:spcPts val="0"/>
              </a:spcBef>
              <a:spcAft>
                <a:spcPts val="0"/>
              </a:spcAft>
              <a:buSzPts val="1100"/>
              <a:buAutoNum type="alphaLcParenBoth"/>
              <a:defRPr/>
            </a:lvl5pPr>
            <a:lvl6pPr indent="-298450" lvl="5" marL="2743200">
              <a:spcBef>
                <a:spcPts val="0"/>
              </a:spcBef>
              <a:spcAft>
                <a:spcPts val="0"/>
              </a:spcAft>
              <a:buSzPts val="1100"/>
              <a:buAutoNum type="romanLcParenBoth"/>
              <a:defRPr/>
            </a:lvl6pPr>
            <a:lvl7pPr indent="-298450" lvl="6" marL="3200400">
              <a:spcBef>
                <a:spcPts val="0"/>
              </a:spcBef>
              <a:spcAft>
                <a:spcPts val="0"/>
              </a:spcAft>
              <a:buSzPts val="1100"/>
              <a:buAutoNum type="arabicPeriod"/>
              <a:defRPr/>
            </a:lvl7pPr>
            <a:lvl8pPr indent="-298450" lvl="7" marL="3657600">
              <a:spcBef>
                <a:spcPts val="0"/>
              </a:spcBef>
              <a:spcAft>
                <a:spcPts val="0"/>
              </a:spcAft>
              <a:buSzPts val="1100"/>
              <a:buAutoNum type="alphaLcPeriod"/>
              <a:defRPr/>
            </a:lvl8pPr>
            <a:lvl9pPr indent="-298450" lvl="8" marL="4114800">
              <a:spcBef>
                <a:spcPts val="0"/>
              </a:spcBef>
              <a:spcAft>
                <a:spcPts val="0"/>
              </a:spcAft>
              <a:buSzPts val="1100"/>
              <a:buAutoNum type="romanLcPeriod"/>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reystonesteakhouse.com/news/certificate-authenticity-100-japanese-wagyu-beef-served-greystone/" TargetMode="External"/><Relationship Id="rId4" Type="http://schemas.openxmlformats.org/officeDocument/2006/relationships/hyperlink" Target="https://www.thesslstore.com/blog/ssl-precertificates/" TargetMode="External"/><Relationship Id="rId9" Type="http://schemas.openxmlformats.org/officeDocument/2006/relationships/hyperlink" Target="https://pkg.go.dev/os" TargetMode="External"/><Relationship Id="rId5" Type="http://schemas.openxmlformats.org/officeDocument/2006/relationships/hyperlink" Target="https://certificate.transparency.dev/howctworks/" TargetMode="External"/><Relationship Id="rId6" Type="http://schemas.openxmlformats.org/officeDocument/2006/relationships/hyperlink" Target="https://www.geeksforgeeks.org/golang-goroutine-vs-thread/" TargetMode="External"/><Relationship Id="rId7" Type="http://schemas.openxmlformats.org/officeDocument/2006/relationships/hyperlink" Target="https://pkg.go.dev/sync" TargetMode="External"/><Relationship Id="rId8" Type="http://schemas.openxmlformats.org/officeDocument/2006/relationships/hyperlink" Target="https://www.geeksforgeeks.org/time-afterfunc-function-in-golang-with-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7725" y="860300"/>
            <a:ext cx="5618700" cy="202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Addressing Synchronization Problem in CTng Local Testing Environment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structure (tentative)</a:t>
            </a:r>
            <a:endParaRPr/>
          </a:p>
        </p:txBody>
      </p:sp>
      <p:pic>
        <p:nvPicPr>
          <p:cNvPr id="192" name="Google Shape;192;p22"/>
          <p:cNvPicPr preferRelativeResize="0"/>
          <p:nvPr/>
        </p:nvPicPr>
        <p:blipFill>
          <a:blip r:embed="rId3">
            <a:alphaModFix/>
          </a:blip>
          <a:stretch>
            <a:fillRect/>
          </a:stretch>
        </p:blipFill>
        <p:spPr>
          <a:xfrm>
            <a:off x="1424925" y="1048775"/>
            <a:ext cx="7029892" cy="353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571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a:t>
            </a:r>
            <a:endParaRPr/>
          </a:p>
        </p:txBody>
      </p:sp>
      <p:pic>
        <p:nvPicPr>
          <p:cNvPr id="198" name="Google Shape;198;p23"/>
          <p:cNvPicPr preferRelativeResize="0"/>
          <p:nvPr/>
        </p:nvPicPr>
        <p:blipFill>
          <a:blip r:embed="rId3">
            <a:alphaModFix/>
          </a:blip>
          <a:stretch>
            <a:fillRect/>
          </a:stretch>
        </p:blipFill>
        <p:spPr>
          <a:xfrm>
            <a:off x="1297491" y="1567550"/>
            <a:ext cx="6054267" cy="2911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4"/>
          <p:cNvPicPr preferRelativeResize="0"/>
          <p:nvPr/>
        </p:nvPicPr>
        <p:blipFill>
          <a:blip r:embed="rId3">
            <a:alphaModFix/>
          </a:blip>
          <a:stretch>
            <a:fillRect/>
          </a:stretch>
        </p:blipFill>
        <p:spPr>
          <a:xfrm>
            <a:off x="1226825" y="238725"/>
            <a:ext cx="4648200" cy="466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a:t>
            </a:r>
            <a:endParaRPr/>
          </a:p>
          <a:p>
            <a:pPr indent="0" lvl="0" marL="0" rtl="0" algn="l">
              <a:spcBef>
                <a:spcPts val="0"/>
              </a:spcBef>
              <a:spcAft>
                <a:spcPts val="0"/>
              </a:spcAft>
              <a:buNone/>
            </a:pPr>
            <a:r>
              <a:rPr lang="en"/>
              <a:t>In this Project</a:t>
            </a:r>
            <a:endParaRPr/>
          </a:p>
        </p:txBody>
      </p:sp>
      <p:sp>
        <p:nvSpPr>
          <p:cNvPr id="209" name="Google Shape;209;p25"/>
          <p:cNvSpPr txBox="1"/>
          <p:nvPr>
            <p:ph idx="1" type="body"/>
          </p:nvPr>
        </p:nvSpPr>
        <p:spPr>
          <a:xfrm>
            <a:off x="1253150" y="1365850"/>
            <a:ext cx="7038900" cy="3095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arenR"/>
            </a:pPr>
            <a:r>
              <a:rPr lang="en"/>
              <a:t>The monitors query the CAs for revocation information instead of the revocation module of the logger  (because the design for both the CA and the Logger has not been finalized and has not been fully implemented) </a:t>
            </a:r>
            <a:endParaRPr/>
          </a:p>
          <a:p>
            <a:pPr indent="-311150" lvl="0" marL="457200" rtl="0" algn="l">
              <a:lnSpc>
                <a:spcPct val="200000"/>
              </a:lnSpc>
              <a:spcBef>
                <a:spcPts val="0"/>
              </a:spcBef>
              <a:spcAft>
                <a:spcPts val="0"/>
              </a:spcAft>
              <a:buSzPts val="1300"/>
              <a:buAutoNum type="arabicParenR"/>
            </a:pPr>
            <a:r>
              <a:rPr lang="en"/>
              <a:t>Monitors only query monitors and CAs once period (Pull based)</a:t>
            </a:r>
            <a:endParaRPr/>
          </a:p>
          <a:p>
            <a:pPr indent="-311150" lvl="0" marL="457200" rtl="0" algn="l">
              <a:lnSpc>
                <a:spcPct val="200000"/>
              </a:lnSpc>
              <a:spcBef>
                <a:spcPts val="0"/>
              </a:spcBef>
              <a:spcAft>
                <a:spcPts val="0"/>
              </a:spcAft>
              <a:buSzPts val="1300"/>
              <a:buAutoNum type="arabicParenR"/>
            </a:pPr>
            <a:r>
              <a:rPr lang="en"/>
              <a:t>We use </a:t>
            </a:r>
            <a:r>
              <a:rPr lang="en"/>
              <a:t>different</a:t>
            </a:r>
            <a:r>
              <a:rPr lang="en"/>
              <a:t> port on the machine to simulate </a:t>
            </a:r>
            <a:r>
              <a:rPr lang="en"/>
              <a:t>different</a:t>
            </a:r>
            <a:r>
              <a:rPr lang="en"/>
              <a:t> </a:t>
            </a:r>
            <a:r>
              <a:rPr lang="en"/>
              <a:t>physical</a:t>
            </a:r>
            <a:r>
              <a:rPr lang="en"/>
              <a:t> machines (each entity should be ran on a separate machine in real life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06050" y="367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of Monitor-Gossiper </a:t>
            </a:r>
            <a:r>
              <a:rPr lang="en"/>
              <a:t>Synchronization</a:t>
            </a:r>
            <a:endParaRPr/>
          </a:p>
        </p:txBody>
      </p:sp>
      <p:sp>
        <p:nvSpPr>
          <p:cNvPr id="215" name="Google Shape;215;p26"/>
          <p:cNvSpPr txBox="1"/>
          <p:nvPr>
            <p:ph idx="1" type="body"/>
          </p:nvPr>
        </p:nvSpPr>
        <p:spPr>
          <a:xfrm>
            <a:off x="1297500" y="1135250"/>
            <a:ext cx="7038900" cy="33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the monitors must have the CTng information to serve the client, regardless of the CAs/loggers this single monitor queries. </a:t>
            </a:r>
            <a:endParaRPr/>
          </a:p>
          <a:p>
            <a:pPr indent="0" lvl="0" marL="0" rtl="0" algn="l">
              <a:spcBef>
                <a:spcPts val="1200"/>
              </a:spcBef>
              <a:spcAft>
                <a:spcPts val="0"/>
              </a:spcAft>
              <a:buNone/>
            </a:pPr>
            <a:r>
              <a:rPr lang="en"/>
              <a:t>E.g. Monitor 1 queries Logger 1</a:t>
            </a:r>
            <a:endParaRPr/>
          </a:p>
          <a:p>
            <a:pPr indent="0" lvl="0" marL="0" rtl="0" algn="l">
              <a:spcBef>
                <a:spcPts val="1200"/>
              </a:spcBef>
              <a:spcAft>
                <a:spcPts val="0"/>
              </a:spcAft>
              <a:buNone/>
            </a:pPr>
            <a:r>
              <a:rPr lang="en"/>
              <a:t>         Monitor 2 queries Logger 2</a:t>
            </a:r>
            <a:endParaRPr/>
          </a:p>
          <a:p>
            <a:pPr indent="0" lvl="0" marL="0" rtl="0" algn="l">
              <a:spcBef>
                <a:spcPts val="1200"/>
              </a:spcBef>
              <a:spcAft>
                <a:spcPts val="0"/>
              </a:spcAft>
              <a:buNone/>
            </a:pPr>
            <a:r>
              <a:rPr lang="en"/>
              <a:t>Monitor 1 and Monitor 2 need to have the same group </a:t>
            </a:r>
            <a:r>
              <a:rPr lang="en"/>
              <a:t>authenticated</a:t>
            </a:r>
            <a:r>
              <a:rPr lang="en"/>
              <a:t> information from both Logger 1 and Logger 2 to serve the client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052550" y="192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 Query </a:t>
            </a:r>
            <a:endParaRPr/>
          </a:p>
        </p:txBody>
      </p:sp>
      <p:sp>
        <p:nvSpPr>
          <p:cNvPr id="221" name="Google Shape;221;p27"/>
          <p:cNvSpPr txBox="1"/>
          <p:nvPr>
            <p:ph idx="1" type="body"/>
          </p:nvPr>
        </p:nvSpPr>
        <p:spPr>
          <a:xfrm>
            <a:off x="880650" y="919875"/>
            <a:ext cx="4562100" cy="397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Use sleep to make sure every Monitor Queries at the same time</a:t>
            </a:r>
            <a:endParaRPr/>
          </a:p>
        </p:txBody>
      </p:sp>
      <p:pic>
        <p:nvPicPr>
          <p:cNvPr id="222" name="Google Shape;222;p27"/>
          <p:cNvPicPr preferRelativeResize="0"/>
          <p:nvPr/>
        </p:nvPicPr>
        <p:blipFill>
          <a:blip r:embed="rId3">
            <a:alphaModFix/>
          </a:blip>
          <a:stretch>
            <a:fillRect/>
          </a:stretch>
        </p:blipFill>
        <p:spPr>
          <a:xfrm>
            <a:off x="970950" y="2986275"/>
            <a:ext cx="4381500" cy="427477"/>
          </a:xfrm>
          <a:prstGeom prst="rect">
            <a:avLst/>
          </a:prstGeom>
          <a:noFill/>
          <a:ln>
            <a:noFill/>
          </a:ln>
        </p:spPr>
      </p:pic>
      <p:pic>
        <p:nvPicPr>
          <p:cNvPr id="223" name="Google Shape;223;p27"/>
          <p:cNvPicPr preferRelativeResize="0"/>
          <p:nvPr/>
        </p:nvPicPr>
        <p:blipFill>
          <a:blip r:embed="rId4">
            <a:alphaModFix/>
          </a:blip>
          <a:stretch>
            <a:fillRect/>
          </a:stretch>
        </p:blipFill>
        <p:spPr>
          <a:xfrm>
            <a:off x="1061250" y="1261400"/>
            <a:ext cx="4381500" cy="1638300"/>
          </a:xfrm>
          <a:prstGeom prst="rect">
            <a:avLst/>
          </a:prstGeom>
          <a:noFill/>
          <a:ln>
            <a:noFill/>
          </a:ln>
        </p:spPr>
      </p:pic>
      <p:sp>
        <p:nvSpPr>
          <p:cNvPr id="224" name="Google Shape;224;p27"/>
          <p:cNvSpPr txBox="1"/>
          <p:nvPr/>
        </p:nvSpPr>
        <p:spPr>
          <a:xfrm>
            <a:off x="5540300" y="919875"/>
            <a:ext cx="312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Periodic query is implemented by time.Afterfunc  </a:t>
            </a:r>
            <a:endParaRPr sz="1200">
              <a:solidFill>
                <a:schemeClr val="lt1"/>
              </a:solidFill>
              <a:latin typeface="Lato"/>
              <a:ea typeface="Lato"/>
              <a:cs typeface="Lato"/>
              <a:sym typeface="Lato"/>
            </a:endParaRPr>
          </a:p>
        </p:txBody>
      </p:sp>
      <p:pic>
        <p:nvPicPr>
          <p:cNvPr id="225" name="Google Shape;225;p27"/>
          <p:cNvPicPr preferRelativeResize="0"/>
          <p:nvPr/>
        </p:nvPicPr>
        <p:blipFill>
          <a:blip r:embed="rId5">
            <a:alphaModFix/>
          </a:blip>
          <a:stretch>
            <a:fillRect/>
          </a:stretch>
        </p:blipFill>
        <p:spPr>
          <a:xfrm>
            <a:off x="5540300" y="1567175"/>
            <a:ext cx="3521977" cy="102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I/O</a:t>
            </a:r>
            <a:endParaRPr/>
          </a:p>
        </p:txBody>
      </p:sp>
      <p:sp>
        <p:nvSpPr>
          <p:cNvPr id="231" name="Google Shape;231;p28"/>
          <p:cNvSpPr txBox="1"/>
          <p:nvPr>
            <p:ph idx="1" type="body"/>
          </p:nvPr>
        </p:nvSpPr>
        <p:spPr>
          <a:xfrm>
            <a:off x="1297500" y="919875"/>
            <a:ext cx="7038900" cy="397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highlight>
                  <a:schemeClr val="dk1"/>
                </a:highlight>
                <a:latin typeface="Arial"/>
                <a:ea typeface="Arial"/>
                <a:cs typeface="Arial"/>
                <a:sym typeface="Arial"/>
              </a:rPr>
              <a:t>Uses the Golang os package</a:t>
            </a:r>
            <a:endParaRPr>
              <a:highlight>
                <a:schemeClr val="dk1"/>
              </a:highlight>
              <a:latin typeface="Arial"/>
              <a:ea typeface="Arial"/>
              <a:cs typeface="Arial"/>
              <a:sym typeface="Arial"/>
            </a:endParaRPr>
          </a:p>
          <a:p>
            <a:pPr indent="-311150" lvl="0" marL="457200" rtl="0" algn="l">
              <a:spcBef>
                <a:spcPts val="1200"/>
              </a:spcBef>
              <a:spcAft>
                <a:spcPts val="0"/>
              </a:spcAft>
              <a:buSzPts val="1300"/>
              <a:buFont typeface="Arial"/>
              <a:buChar char="-"/>
            </a:pPr>
            <a:r>
              <a:rPr lang="en">
                <a:highlight>
                  <a:schemeClr val="dk1"/>
                </a:highlight>
                <a:latin typeface="Arial"/>
                <a:ea typeface="Arial"/>
                <a:cs typeface="Arial"/>
                <a:sym typeface="Arial"/>
              </a:rPr>
              <a:t>provides a platform-independent interface to operating system functionality</a:t>
            </a:r>
            <a:endParaRPr>
              <a:highlight>
                <a:schemeClr val="dk1"/>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
                <a:highlight>
                  <a:schemeClr val="dk1"/>
                </a:highlight>
                <a:latin typeface="Arial"/>
                <a:ea typeface="Arial"/>
                <a:cs typeface="Arial"/>
                <a:sym typeface="Arial"/>
              </a:rPr>
              <a:t>Unix-like design</a:t>
            </a:r>
            <a:endParaRPr>
              <a:highlight>
                <a:schemeClr val="dk1"/>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
                <a:highlight>
                  <a:schemeClr val="dk1"/>
                </a:highlight>
                <a:latin typeface="Arial"/>
                <a:ea typeface="Arial"/>
                <a:cs typeface="Arial"/>
                <a:sym typeface="Arial"/>
              </a:rPr>
              <a:t>Go-like error handling (more information available)</a:t>
            </a:r>
            <a:endParaRPr>
              <a:highlight>
                <a:schemeClr val="dk1"/>
              </a:highlight>
              <a:latin typeface="Arial"/>
              <a:ea typeface="Arial"/>
              <a:cs typeface="Arial"/>
              <a:sym typeface="Arial"/>
            </a:endParaRPr>
          </a:p>
          <a:p>
            <a:pPr indent="0" lvl="0" marL="0" rtl="0" algn="l">
              <a:spcBef>
                <a:spcPts val="1200"/>
              </a:spcBef>
              <a:spcAft>
                <a:spcPts val="0"/>
              </a:spcAft>
              <a:buNone/>
            </a:pPr>
            <a:r>
              <a:rPr lang="en">
                <a:highlight>
                  <a:schemeClr val="dk1"/>
                </a:highlight>
                <a:latin typeface="Arial"/>
                <a:ea typeface="Arial"/>
                <a:cs typeface="Arial"/>
                <a:sym typeface="Arial"/>
              </a:rPr>
              <a:t>The os interface is intended to be uniform across all operating systems. Features not generally available appear in the system-specific package syscall.</a:t>
            </a:r>
            <a:endParaRPr>
              <a:highlight>
                <a:schemeClr val="dk1"/>
              </a:highlight>
              <a:latin typeface="Arial"/>
              <a:ea typeface="Arial"/>
              <a:cs typeface="Arial"/>
              <a:sym typeface="Arial"/>
            </a:endParaRPr>
          </a:p>
          <a:p>
            <a:pPr indent="0" lvl="0" marL="0" rtl="0" algn="l">
              <a:spcBef>
                <a:spcPts val="1200"/>
              </a:spcBef>
              <a:spcAft>
                <a:spcPts val="0"/>
              </a:spcAft>
              <a:buNone/>
            </a:pPr>
            <a:r>
              <a:rPr lang="en"/>
              <a:t>Use cases are in util/IO</a:t>
            </a:r>
            <a:endParaRPr/>
          </a:p>
          <a:p>
            <a:pPr indent="0" lvl="0" marL="0" rtl="0" algn="l">
              <a:spcBef>
                <a:spcPts val="1200"/>
              </a:spcBef>
              <a:spcAft>
                <a:spcPts val="0"/>
              </a:spcAft>
              <a:buNone/>
            </a:pPr>
            <a:r>
              <a:rPr lang="en"/>
              <a:t>Interface: </a:t>
            </a:r>
            <a:endParaRPr/>
          </a:p>
          <a:p>
            <a:pPr indent="0" lvl="0" marL="0" rtl="0" algn="l">
              <a:lnSpc>
                <a:spcPct val="135714"/>
              </a:lnSpc>
              <a:spcBef>
                <a:spcPts val="1200"/>
              </a:spcBef>
              <a:spcAft>
                <a:spcPts val="0"/>
              </a:spcAft>
              <a:buNone/>
            </a:pPr>
            <a:r>
              <a:rPr lang="en" sz="1050">
                <a:solidFill>
                  <a:srgbClr val="569CD6"/>
                </a:solidFill>
                <a:highlight>
                  <a:srgbClr val="1E1E1E"/>
                </a:highlight>
                <a:latin typeface="Courier New"/>
                <a:ea typeface="Courier New"/>
                <a:cs typeface="Courier New"/>
                <a:sym typeface="Courier New"/>
              </a:rPr>
              <a:t>func</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ReadByte</a:t>
            </a:r>
            <a:r>
              <a:rPr lang="en" sz="1050">
                <a:solidFill>
                  <a:srgbClr val="D4D4D4"/>
                </a:solidFill>
                <a:highlight>
                  <a:srgbClr val="1E1E1E"/>
                </a:highlight>
                <a:latin typeface="Courier New"/>
                <a:ea typeface="Courier New"/>
                <a:cs typeface="Courier New"/>
                <a:sym typeface="Courier New"/>
              </a:rPr>
              <a:t>(filename </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byte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WriteData</a:t>
            </a:r>
            <a:r>
              <a:rPr lang="en" sz="1050">
                <a:solidFill>
                  <a:srgbClr val="D4D4D4"/>
                </a:solidFill>
                <a:highlight>
                  <a:srgbClr val="1E1E1E"/>
                </a:highlight>
                <a:latin typeface="Courier New"/>
                <a:ea typeface="Courier New"/>
                <a:cs typeface="Courier New"/>
                <a:sym typeface="Courier New"/>
              </a:rPr>
              <a:t>(filename </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data </a:t>
            </a:r>
            <a:r>
              <a:rPr lang="en" sz="1050">
                <a:solidFill>
                  <a:srgbClr val="569CD6"/>
                </a:solidFill>
                <a:highlight>
                  <a:srgbClr val="1E1E1E"/>
                </a:highlight>
                <a:latin typeface="Courier New"/>
                <a:ea typeface="Courier New"/>
                <a:cs typeface="Courier New"/>
                <a:sym typeface="Courier New"/>
              </a:rPr>
              <a:t>interface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CreateFile</a:t>
            </a:r>
            <a:r>
              <a:rPr lang="en" sz="1050">
                <a:solidFill>
                  <a:srgbClr val="D4D4D4"/>
                </a:solidFill>
                <a:highlight>
                  <a:srgbClr val="1E1E1E"/>
                </a:highlight>
                <a:latin typeface="Courier New"/>
                <a:ea typeface="Courier New"/>
                <a:cs typeface="Courier New"/>
                <a:sym typeface="Courier New"/>
              </a:rPr>
              <a:t>(path </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“Multithreading” and Shared resources</a:t>
            </a:r>
            <a:endParaRPr/>
          </a:p>
        </p:txBody>
      </p:sp>
      <p:sp>
        <p:nvSpPr>
          <p:cNvPr id="237" name="Google Shape;237;p29"/>
          <p:cNvSpPr txBox="1"/>
          <p:nvPr>
            <p:ph idx="1" type="body"/>
          </p:nvPr>
        </p:nvSpPr>
        <p:spPr>
          <a:xfrm>
            <a:off x="1373700" y="1003700"/>
            <a:ext cx="7038900" cy="39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Gossiper communication are push based</a:t>
            </a:r>
            <a:endParaRPr/>
          </a:p>
          <a:p>
            <a:pPr indent="-311150" lvl="0" marL="457200" rtl="0" algn="l">
              <a:spcBef>
                <a:spcPts val="1200"/>
              </a:spcBef>
              <a:spcAft>
                <a:spcPts val="0"/>
              </a:spcAft>
              <a:buSzPts val="1300"/>
              <a:buChar char="-"/>
            </a:pPr>
            <a:r>
              <a:rPr lang="en"/>
              <a:t>Everytime the GossipData function is called, a new goroutine (light weighted thread) will be created</a:t>
            </a:r>
            <a:endParaRPr/>
          </a:p>
          <a:p>
            <a:pPr indent="-311150" lvl="0" marL="457200" rtl="0" algn="l">
              <a:spcBef>
                <a:spcPts val="0"/>
              </a:spcBef>
              <a:spcAft>
                <a:spcPts val="0"/>
              </a:spcAft>
              <a:buSzPts val="1300"/>
              <a:buChar char="-"/>
            </a:pPr>
            <a:r>
              <a:rPr lang="en"/>
              <a:t>Everytime a Gossiper receives an data object, the Handler will run through a duplication check before assigning the data received to the specific handlers</a:t>
            </a:r>
            <a:endParaRPr/>
          </a:p>
          <a:p>
            <a:pPr indent="-311150" lvl="0" marL="457200" rtl="0" algn="l">
              <a:spcBef>
                <a:spcPts val="0"/>
              </a:spcBef>
              <a:spcAft>
                <a:spcPts val="0"/>
              </a:spcAft>
              <a:buSzPts val="1300"/>
              <a:buChar char="-"/>
            </a:pPr>
            <a:r>
              <a:rPr lang="en"/>
              <a:t>Data-specific handlers will store the object </a:t>
            </a:r>
            <a:r>
              <a:rPr lang="en"/>
              <a:t>before processing it for future duplication checks</a:t>
            </a:r>
            <a:endParaRPr/>
          </a:p>
          <a:p>
            <a:pPr indent="0" lvl="0" marL="0" rtl="0" algn="l">
              <a:spcBef>
                <a:spcPts val="1200"/>
              </a:spcBef>
              <a:spcAft>
                <a:spcPts val="0"/>
              </a:spcAft>
              <a:buNone/>
            </a:pPr>
            <a:r>
              <a:rPr lang="en"/>
              <a:t>Duplication check will need read access to the storage</a:t>
            </a:r>
            <a:endParaRPr/>
          </a:p>
          <a:p>
            <a:pPr indent="0" lvl="0" marL="0" rtl="0" algn="l">
              <a:spcBef>
                <a:spcPts val="1200"/>
              </a:spcBef>
              <a:spcAft>
                <a:spcPts val="0"/>
              </a:spcAft>
              <a:buNone/>
            </a:pPr>
            <a:r>
              <a:rPr lang="en"/>
              <a:t>Store object will need write access to the storage</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36550" y="561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Goroutine vs Thread</a:t>
            </a:r>
            <a:endParaRPr/>
          </a:p>
        </p:txBody>
      </p:sp>
      <p:pic>
        <p:nvPicPr>
          <p:cNvPr id="243" name="Google Shape;243;p30"/>
          <p:cNvPicPr preferRelativeResize="0"/>
          <p:nvPr/>
        </p:nvPicPr>
        <p:blipFill>
          <a:blip r:embed="rId3">
            <a:alphaModFix/>
          </a:blip>
          <a:stretch>
            <a:fillRect/>
          </a:stretch>
        </p:blipFill>
        <p:spPr>
          <a:xfrm>
            <a:off x="1272550" y="1202125"/>
            <a:ext cx="54864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363975" y="264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Structure </a:t>
            </a:r>
            <a:r>
              <a:rPr lang="en"/>
              <a:t>Transferred</a:t>
            </a:r>
            <a:endParaRPr/>
          </a:p>
        </p:txBody>
      </p:sp>
      <p:pic>
        <p:nvPicPr>
          <p:cNvPr id="249" name="Google Shape;249;p31"/>
          <p:cNvPicPr preferRelativeResize="0"/>
          <p:nvPr/>
        </p:nvPicPr>
        <p:blipFill>
          <a:blip r:embed="rId3">
            <a:alphaModFix/>
          </a:blip>
          <a:stretch>
            <a:fillRect/>
          </a:stretch>
        </p:blipFill>
        <p:spPr>
          <a:xfrm>
            <a:off x="1363975" y="843675"/>
            <a:ext cx="4556800" cy="38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439400" y="3671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a:t>
            </a:r>
            <a:r>
              <a:rPr lang="en"/>
              <a:t>ng – improved version of Certificate Transparency </a:t>
            </a:r>
            <a:endParaRPr/>
          </a:p>
        </p:txBody>
      </p:sp>
      <p:sp>
        <p:nvSpPr>
          <p:cNvPr id="140" name="Google Shape;140;p14"/>
          <p:cNvSpPr txBox="1"/>
          <p:nvPr>
            <p:ph idx="1" type="body"/>
          </p:nvPr>
        </p:nvSpPr>
        <p:spPr>
          <a:xfrm>
            <a:off x="1403900" y="1114975"/>
            <a:ext cx="7038900" cy="397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redesign of </a:t>
            </a:r>
            <a:r>
              <a:rPr lang="en"/>
              <a:t>traditional</a:t>
            </a:r>
            <a:r>
              <a:rPr lang="en"/>
              <a:t> </a:t>
            </a:r>
            <a:r>
              <a:rPr lang="en"/>
              <a:t>certificate</a:t>
            </a:r>
            <a:r>
              <a:rPr lang="en"/>
              <a:t> transparency proposed by Prof Amir Herzberg</a:t>
            </a:r>
            <a:endParaRPr/>
          </a:p>
          <a:p>
            <a:pPr indent="0" lvl="0" marL="457200" rtl="0" algn="l">
              <a:spcBef>
                <a:spcPts val="1200"/>
              </a:spcBef>
              <a:spcAft>
                <a:spcPts val="0"/>
              </a:spcAft>
              <a:buNone/>
            </a:pPr>
            <a:r>
              <a:rPr lang="en"/>
              <a:t>Goal : Achieve Certificate transparency  and Revocation Transparency with the following Principles:</a:t>
            </a:r>
            <a:endParaRPr/>
          </a:p>
          <a:p>
            <a:pPr indent="-311150" lvl="0" marL="457200" rtl="0" algn="l">
              <a:spcBef>
                <a:spcPts val="1200"/>
              </a:spcBef>
              <a:spcAft>
                <a:spcPts val="0"/>
              </a:spcAft>
              <a:buSzPts val="1300"/>
              <a:buAutoNum type="arabicParenR"/>
            </a:pPr>
            <a:r>
              <a:rPr lang="en"/>
              <a:t>Not Trust Third Party: All the entities are not trusted  in our network (Loggers, Certificate </a:t>
            </a:r>
            <a:r>
              <a:rPr lang="en"/>
              <a:t>Authorities</a:t>
            </a:r>
            <a:r>
              <a:rPr lang="en"/>
              <a:t>, Monitors and Gossipers)</a:t>
            </a:r>
            <a:endParaRPr/>
          </a:p>
          <a:p>
            <a:pPr indent="-311150" lvl="0" marL="457200" rtl="0" algn="l">
              <a:spcBef>
                <a:spcPts val="0"/>
              </a:spcBef>
              <a:spcAft>
                <a:spcPts val="0"/>
              </a:spcAft>
              <a:buSzPts val="1300"/>
              <a:buAutoNum type="arabicParenR"/>
            </a:pPr>
            <a:r>
              <a:rPr lang="en"/>
              <a:t>Allow </a:t>
            </a:r>
            <a:r>
              <a:rPr lang="en"/>
              <a:t>offline</a:t>
            </a:r>
            <a:r>
              <a:rPr lang="en"/>
              <a:t> Validation</a:t>
            </a:r>
            <a:endParaRPr/>
          </a:p>
          <a:p>
            <a:pPr indent="-311150" lvl="0" marL="457200" rtl="0" algn="l">
              <a:spcBef>
                <a:spcPts val="0"/>
              </a:spcBef>
              <a:spcAft>
                <a:spcPts val="0"/>
              </a:spcAft>
              <a:buSzPts val="1300"/>
              <a:buAutoNum type="arabicParenR"/>
            </a:pPr>
            <a:r>
              <a:rPr lang="en"/>
              <a:t>Denial of Service attack (DOS) </a:t>
            </a:r>
            <a:r>
              <a:rPr lang="en"/>
              <a:t>resiliency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000325" y="355625"/>
            <a:ext cx="8982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being </a:t>
            </a:r>
            <a:r>
              <a:rPr lang="en"/>
              <a:t>transferred</a:t>
            </a:r>
            <a:r>
              <a:rPr lang="en"/>
              <a:t> in this project</a:t>
            </a:r>
            <a:endParaRPr/>
          </a:p>
        </p:txBody>
      </p:sp>
      <p:pic>
        <p:nvPicPr>
          <p:cNvPr id="255" name="Google Shape;255;p32"/>
          <p:cNvPicPr preferRelativeResize="0"/>
          <p:nvPr/>
        </p:nvPicPr>
        <p:blipFill>
          <a:blip r:embed="rId3">
            <a:alphaModFix/>
          </a:blip>
          <a:stretch>
            <a:fillRect/>
          </a:stretch>
        </p:blipFill>
        <p:spPr>
          <a:xfrm>
            <a:off x="619100" y="1422950"/>
            <a:ext cx="3486150" cy="2667000"/>
          </a:xfrm>
          <a:prstGeom prst="rect">
            <a:avLst/>
          </a:prstGeom>
          <a:noFill/>
          <a:ln>
            <a:noFill/>
          </a:ln>
        </p:spPr>
      </p:pic>
      <p:sp>
        <p:nvSpPr>
          <p:cNvPr id="256" name="Google Shape;256;p32"/>
          <p:cNvSpPr txBox="1"/>
          <p:nvPr/>
        </p:nvSpPr>
        <p:spPr>
          <a:xfrm>
            <a:off x="4190975" y="900975"/>
            <a:ext cx="4389000" cy="4125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Lato"/>
              <a:buAutoNum type="arabicParenR"/>
            </a:pPr>
            <a:r>
              <a:rPr lang="en" sz="1200">
                <a:solidFill>
                  <a:schemeClr val="lt1"/>
                </a:solidFill>
                <a:latin typeface="Lato"/>
                <a:ea typeface="Lato"/>
                <a:cs typeface="Lato"/>
                <a:sym typeface="Lato"/>
              </a:rPr>
              <a:t>STH, REV are signed by Loggers and CAs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AutoNum type="arabicParenR"/>
            </a:pPr>
            <a:r>
              <a:rPr lang="en" sz="1200">
                <a:solidFill>
                  <a:schemeClr val="lt1"/>
                </a:solidFill>
                <a:latin typeface="Lato"/>
                <a:ea typeface="Lato"/>
                <a:cs typeface="Lato"/>
                <a:sym typeface="Lato"/>
              </a:rPr>
              <a:t>ACC is signed by the monitor</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AutoNum type="arabicParenR"/>
            </a:pPr>
            <a:r>
              <a:rPr lang="en" sz="1200">
                <a:solidFill>
                  <a:schemeClr val="lt1"/>
                </a:solidFill>
                <a:latin typeface="Lato"/>
                <a:ea typeface="Lato"/>
                <a:cs typeface="Lato"/>
                <a:sym typeface="Lato"/>
              </a:rPr>
              <a:t>CON is not signed, but the payload of the CON contains 2 signature from the conflicting objects</a:t>
            </a:r>
            <a:endParaRPr sz="1200">
              <a:solidFill>
                <a:schemeClr val="lt1"/>
              </a:solidFill>
              <a:latin typeface="Lato"/>
              <a:ea typeface="Lato"/>
              <a:cs typeface="Lato"/>
              <a:sym typeface="Lato"/>
            </a:endParaRPr>
          </a:p>
          <a:p>
            <a:pPr indent="0" lvl="0" marL="457200" rtl="0" algn="l">
              <a:spcBef>
                <a:spcPts val="0"/>
              </a:spcBef>
              <a:spcAft>
                <a:spcPts val="0"/>
              </a:spcAft>
              <a:buNone/>
            </a:pPr>
            <a:r>
              <a:rPr lang="en" sz="1200">
                <a:solidFill>
                  <a:schemeClr val="lt1"/>
                </a:solidFill>
                <a:latin typeface="Lato"/>
                <a:ea typeface="Lato"/>
                <a:cs typeface="Lato"/>
                <a:sym typeface="Lato"/>
              </a:rPr>
              <a:t>(So it can still be verified)</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AutoNum type="arabicParenR"/>
            </a:pPr>
            <a:r>
              <a:rPr lang="en" sz="1200">
                <a:solidFill>
                  <a:schemeClr val="lt1"/>
                </a:solidFill>
                <a:latin typeface="Lato"/>
                <a:ea typeface="Lato"/>
                <a:cs typeface="Lato"/>
                <a:sym typeface="Lato"/>
              </a:rPr>
              <a:t>[wildcard]_FRAG are signed by the monitors in old design, by the gossipers in the new design</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AutoNum type="arabicParenR"/>
            </a:pPr>
            <a:r>
              <a:rPr lang="en" sz="1200">
                <a:solidFill>
                  <a:schemeClr val="lt1"/>
                </a:solidFill>
                <a:latin typeface="Lato"/>
                <a:ea typeface="Lato"/>
                <a:cs typeface="Lato"/>
                <a:sym typeface="Lato"/>
              </a:rPr>
              <a:t>[wildcard]_FULL are generated by the gossipers by aggregating threshold hold number of </a:t>
            </a:r>
            <a:r>
              <a:rPr lang="en" sz="1200">
                <a:solidFill>
                  <a:schemeClr val="lt1"/>
                </a:solidFill>
                <a:latin typeface="Lato"/>
                <a:ea typeface="Lato"/>
                <a:cs typeface="Lato"/>
                <a:sym typeface="Lato"/>
              </a:rPr>
              <a:t>partial signatures</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Note: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AutoNum type="arabicParenR"/>
            </a:pPr>
            <a:r>
              <a:rPr lang="en" sz="1200">
                <a:solidFill>
                  <a:schemeClr val="lt1"/>
                </a:solidFill>
                <a:latin typeface="Lato"/>
                <a:ea typeface="Lato"/>
                <a:cs typeface="Lato"/>
                <a:sym typeface="Lato"/>
              </a:rPr>
              <a:t> CON_FRAG, CON_FULL, ACC Do not exist in the old design because the monitor will produce ACC_FRAG straight away and CON_FRAG, CON_FULL will never be generated due to fact that monitors are responsible for threshold signing while CON is generated by the gossiper</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Montserrat"/>
              <a:buAutoNum type="arabicParenR"/>
            </a:pPr>
            <a:r>
              <a:rPr lang="en" sz="1200">
                <a:solidFill>
                  <a:schemeClr val="lt1"/>
                </a:solidFill>
                <a:latin typeface="Montserrat"/>
                <a:ea typeface="Montserrat"/>
                <a:cs typeface="Montserrat"/>
                <a:sym typeface="Montserrat"/>
              </a:rPr>
              <a:t>All data transferred are protected by digital signature and are therefore verifiable</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052550" y="-25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Design - Monitor Each Period</a:t>
            </a:r>
            <a:endParaRPr/>
          </a:p>
        </p:txBody>
      </p:sp>
      <p:sp>
        <p:nvSpPr>
          <p:cNvPr id="262" name="Google Shape;262;p33"/>
          <p:cNvSpPr txBox="1"/>
          <p:nvPr>
            <p:ph idx="1" type="body"/>
          </p:nvPr>
        </p:nvSpPr>
        <p:spPr>
          <a:xfrm>
            <a:off x="1052550" y="483600"/>
            <a:ext cx="6559800" cy="4659900"/>
          </a:xfrm>
          <a:prstGeom prst="rect">
            <a:avLst/>
          </a:prstGeom>
        </p:spPr>
        <p:txBody>
          <a:bodyPr anchorCtr="0" anchor="t" bIns="91425" lIns="91425" spcFirstLastPara="1" rIns="91425" wrap="square" tIns="91425">
            <a:normAutofit fontScale="25000"/>
          </a:bodyPr>
          <a:lstStyle/>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Monitors query loggers/CAs (with no PoM held against) for STH/REV information</a:t>
            </a:r>
            <a:endParaRPr sz="4800">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Monitors send STH/REV (or ACC_FRAG if Queried Loggers/CAs are not responding) to their connecting gossipers  and wait for gossip_wait_time</a:t>
            </a:r>
            <a:r>
              <a:rPr lang="en" sz="4400">
                <a:latin typeface="Times New Roman"/>
                <a:ea typeface="Times New Roman"/>
                <a:cs typeface="Times New Roman"/>
                <a:sym typeface="Times New Roman"/>
              </a:rPr>
              <a:t>(A configurable constant that should be changed according to the information propagation delay in the network)</a:t>
            </a:r>
            <a:endParaRPr sz="4800">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rPr lang="en" sz="4800">
                <a:latin typeface="Times New Roman"/>
                <a:ea typeface="Times New Roman"/>
                <a:cs typeface="Times New Roman"/>
                <a:sym typeface="Times New Roman"/>
              </a:rPr>
              <a:t>→ Generate STH_FRAG/REV_FRAG (= sign the STH/REV with Monitor’s BLS partial signature) Otherwise and send to its gossiper</a:t>
            </a:r>
            <a:endParaRPr sz="4800">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rPr lang="en" sz="4800">
                <a:latin typeface="Times New Roman"/>
                <a:ea typeface="Times New Roman"/>
                <a:cs typeface="Times New Roman"/>
                <a:sym typeface="Times New Roman"/>
              </a:rPr>
              <a:t>→ Do nothing if there is a PoM against the original signer of STH/REV</a:t>
            </a:r>
            <a:endParaRPr sz="4800">
              <a:latin typeface="Times New Roman"/>
              <a:ea typeface="Times New Roman"/>
              <a:cs typeface="Times New Roman"/>
              <a:sym typeface="Times New Roman"/>
            </a:endParaRPr>
          </a:p>
          <a:p>
            <a:pPr indent="-304800" lvl="0" marL="457200" rtl="0" algn="l">
              <a:lnSpc>
                <a:spcPct val="200000"/>
              </a:lnSpc>
              <a:spcBef>
                <a:spcPts val="1200"/>
              </a:spcBef>
              <a:spcAft>
                <a:spcPts val="0"/>
              </a:spcAft>
              <a:buSzPct val="100000"/>
              <a:buFont typeface="Times New Roman"/>
              <a:buAutoNum type="arabicParenR"/>
            </a:pPr>
            <a:r>
              <a:rPr lang="en" sz="4800">
                <a:latin typeface="Times New Roman"/>
                <a:ea typeface="Times New Roman"/>
                <a:cs typeface="Times New Roman"/>
                <a:sym typeface="Times New Roman"/>
              </a:rPr>
              <a:t>Receives STH/REV/CON(If applicable)/ACC_FULL(if Applicable) from its gossiper</a:t>
            </a:r>
            <a:endParaRPr sz="4800">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Prepare the Client update, store all the group authenticated data (File I/O, json encoding) </a:t>
            </a:r>
            <a:endParaRPr sz="4800">
              <a:latin typeface="Times New Roman"/>
              <a:ea typeface="Times New Roman"/>
              <a:cs typeface="Times New Roman"/>
              <a:sym typeface="Times New Roman"/>
            </a:endParaRPr>
          </a:p>
          <a:p>
            <a:pPr indent="0" lvl="0" marL="914400" rtl="0" algn="l">
              <a:lnSpc>
                <a:spcPct val="200000"/>
              </a:lnSpc>
              <a:spcBef>
                <a:spcPts val="1200"/>
              </a:spcBef>
              <a:spcAft>
                <a:spcPts val="0"/>
              </a:spcAft>
              <a:buNone/>
            </a:pPr>
            <a:r>
              <a:t/>
            </a:r>
            <a:endParaRPr sz="48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Design - Gossiper Each Period</a:t>
            </a:r>
            <a:endParaRPr/>
          </a:p>
        </p:txBody>
      </p:sp>
      <p:sp>
        <p:nvSpPr>
          <p:cNvPr id="268" name="Google Shape;268;p34"/>
          <p:cNvSpPr txBox="1"/>
          <p:nvPr>
            <p:ph idx="1" type="body"/>
          </p:nvPr>
        </p:nvSpPr>
        <p:spPr>
          <a:xfrm>
            <a:off x="914025" y="94110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220">
              <a:latin typeface="Times New Roman"/>
              <a:ea typeface="Times New Roman"/>
              <a:cs typeface="Times New Roman"/>
              <a:sym typeface="Times New Roman"/>
            </a:endParaRPr>
          </a:p>
          <a:p>
            <a:pPr indent="-306070" lvl="0" marL="457200" rtl="0" algn="l">
              <a:lnSpc>
                <a:spcPct val="95000"/>
              </a:lnSpc>
              <a:spcBef>
                <a:spcPts val="1200"/>
              </a:spcBef>
              <a:spcAft>
                <a:spcPts val="0"/>
              </a:spcAft>
              <a:buSzPts val="1220"/>
              <a:buFont typeface="Times New Roman"/>
              <a:buAutoNum type="arabicParenR"/>
            </a:pPr>
            <a:r>
              <a:rPr lang="en" sz="1220">
                <a:latin typeface="Times New Roman"/>
                <a:ea typeface="Times New Roman"/>
                <a:cs typeface="Times New Roman"/>
                <a:sym typeface="Times New Roman"/>
              </a:rPr>
              <a:t>Upon receiving any non-duplicate data, the Gossiper should first store it, invoke the data-specific handler and then gossip it to other gossipers it connects to </a:t>
            </a:r>
            <a:endParaRPr sz="1220">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220">
              <a:latin typeface="Times New Roman"/>
              <a:ea typeface="Times New Roman"/>
              <a:cs typeface="Times New Roman"/>
              <a:sym typeface="Times New Roman"/>
            </a:endParaRPr>
          </a:p>
          <a:p>
            <a:pPr indent="-306070" lvl="0" marL="457200" rtl="0" algn="l">
              <a:lnSpc>
                <a:spcPct val="95000"/>
              </a:lnSpc>
              <a:spcBef>
                <a:spcPts val="1200"/>
              </a:spcBef>
              <a:spcAft>
                <a:spcPts val="0"/>
              </a:spcAft>
              <a:buSzPts val="1220"/>
              <a:buFont typeface="Times New Roman"/>
              <a:buAutoNum type="arabicParenR"/>
            </a:pPr>
            <a:r>
              <a:rPr lang="en" sz="1220">
                <a:latin typeface="Times New Roman"/>
                <a:ea typeface="Times New Roman"/>
                <a:cs typeface="Times New Roman"/>
                <a:sym typeface="Times New Roman"/>
              </a:rPr>
              <a:t>For any non-duplicate STH/REV/CON received (with Logger/CA’s signature, not yet signed by any gossipers), the gossiper will send it to the monitor and gossip it its connected gossipers</a:t>
            </a:r>
            <a:endParaRPr sz="1220">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220">
              <a:latin typeface="Times New Roman"/>
              <a:ea typeface="Times New Roman"/>
              <a:cs typeface="Times New Roman"/>
              <a:sym typeface="Times New Roman"/>
            </a:endParaRPr>
          </a:p>
          <a:p>
            <a:pPr indent="-306070" lvl="0" marL="457200" rtl="0" algn="l">
              <a:lnSpc>
                <a:spcPct val="95000"/>
              </a:lnSpc>
              <a:spcBef>
                <a:spcPts val="1200"/>
              </a:spcBef>
              <a:spcAft>
                <a:spcPts val="0"/>
              </a:spcAft>
              <a:buSzPts val="1220"/>
              <a:buFont typeface="Times New Roman"/>
              <a:buAutoNum type="arabicParenR"/>
            </a:pPr>
            <a:r>
              <a:rPr lang="en" sz="1220">
                <a:latin typeface="Times New Roman"/>
                <a:ea typeface="Times New Roman"/>
                <a:cs typeface="Times New Roman"/>
                <a:sym typeface="Times New Roman"/>
              </a:rPr>
              <a:t>For any non-duplicate STH_FRAG/REV_FRAG/ACC_FRAG  received, the gossiper will increment its counter by 1 if the counter reaches the threshold while no fully signed version is yet stored, the gossiper should generate corresponding STH_FULL/REV_FULL/ACC_FRAG c and send it to the monitor (Also gossip it to other gossipers)</a:t>
            </a:r>
            <a:endParaRPr sz="130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Version: Monitor </a:t>
            </a:r>
            <a:r>
              <a:rPr lang="en"/>
              <a:t>responsible for Threshold Signing</a:t>
            </a:r>
            <a:endParaRPr/>
          </a:p>
        </p:txBody>
      </p:sp>
      <p:pic>
        <p:nvPicPr>
          <p:cNvPr id="274" name="Google Shape;274;p35"/>
          <p:cNvPicPr preferRelativeResize="0"/>
          <p:nvPr/>
        </p:nvPicPr>
        <p:blipFill>
          <a:blip r:embed="rId3">
            <a:alphaModFix/>
          </a:blip>
          <a:stretch>
            <a:fillRect/>
          </a:stretch>
        </p:blipFill>
        <p:spPr>
          <a:xfrm>
            <a:off x="3558500" y="1296062"/>
            <a:ext cx="4998725" cy="3520326"/>
          </a:xfrm>
          <a:prstGeom prst="rect">
            <a:avLst/>
          </a:prstGeom>
          <a:noFill/>
          <a:ln>
            <a:noFill/>
          </a:ln>
        </p:spPr>
      </p:pic>
      <p:sp>
        <p:nvSpPr>
          <p:cNvPr id="275" name="Google Shape;275;p35"/>
          <p:cNvSpPr txBox="1"/>
          <p:nvPr/>
        </p:nvSpPr>
        <p:spPr>
          <a:xfrm>
            <a:off x="388600" y="1455425"/>
            <a:ext cx="2918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Case Config</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Threshold = 2</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Total monitor-gossiper = 4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arenR"/>
            </a:pPr>
            <a:r>
              <a:rPr lang="en">
                <a:solidFill>
                  <a:schemeClr val="lt1"/>
                </a:solidFill>
                <a:latin typeface="Lato"/>
                <a:ea typeface="Lato"/>
                <a:cs typeface="Lato"/>
                <a:sym typeface="Lato"/>
              </a:rPr>
              <a:t>If Logger 1 is an honest logger, it will send the same STH to both monitor 1 and monitor 3</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arenR"/>
            </a:pPr>
            <a:r>
              <a:rPr lang="en">
                <a:solidFill>
                  <a:schemeClr val="lt1"/>
                </a:solidFill>
                <a:latin typeface="Lato"/>
                <a:ea typeface="Lato"/>
                <a:cs typeface="Lato"/>
                <a:sym typeface="Lato"/>
              </a:rPr>
              <a:t>M1 can get STH from L1 and G1</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arenR"/>
            </a:pPr>
            <a:r>
              <a:rPr lang="en">
                <a:solidFill>
                  <a:schemeClr val="lt1"/>
                </a:solidFill>
                <a:latin typeface="Lato"/>
                <a:ea typeface="Lato"/>
                <a:cs typeface="Lato"/>
                <a:sym typeface="Lato"/>
              </a:rPr>
              <a:t>G1 can get STH from M1 and G3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arenR"/>
            </a:pPr>
            <a:r>
              <a:rPr lang="en">
                <a:solidFill>
                  <a:schemeClr val="lt1"/>
                </a:solidFill>
                <a:latin typeface="Lato"/>
                <a:ea typeface="Lato"/>
                <a:cs typeface="Lato"/>
                <a:sym typeface="Lato"/>
              </a:rPr>
              <a:t>G1 can get STH_FRAG from M1 and G3</a:t>
            </a:r>
            <a:endParaRPr>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6"/>
          <p:cNvPicPr preferRelativeResize="0"/>
          <p:nvPr/>
        </p:nvPicPr>
        <p:blipFill>
          <a:blip r:embed="rId3">
            <a:alphaModFix/>
          </a:blip>
          <a:stretch>
            <a:fillRect/>
          </a:stretch>
        </p:blipFill>
        <p:spPr>
          <a:xfrm>
            <a:off x="3909025" y="1372262"/>
            <a:ext cx="4998725" cy="3520326"/>
          </a:xfrm>
          <a:prstGeom prst="rect">
            <a:avLst/>
          </a:prstGeom>
          <a:noFill/>
          <a:ln>
            <a:noFill/>
          </a:ln>
        </p:spPr>
      </p:pic>
      <p:sp>
        <p:nvSpPr>
          <p:cNvPr id="281" name="Google Shape;281;p36"/>
          <p:cNvSpPr txBox="1"/>
          <p:nvPr/>
        </p:nvSpPr>
        <p:spPr>
          <a:xfrm>
            <a:off x="53350" y="1280150"/>
            <a:ext cx="3680400" cy="355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Problem:</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Shared Resource on both monitors and gossipers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Duplication check will need read access to the storage</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Store object will need write access to the storage</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Many Goroutine will need read and write access to the storage   (monitor and gossiper)</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The data structure we use for storage is map</a:t>
            </a:r>
            <a:endParaRPr sz="12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chemeClr val="lt1"/>
                </a:solidFill>
                <a:latin typeface="Lato"/>
                <a:ea typeface="Lato"/>
                <a:cs typeface="Lato"/>
                <a:sym typeface="Lato"/>
              </a:rPr>
              <a:t>Which is not a thread-safe implementation</a:t>
            </a:r>
            <a:endParaRPr sz="12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068900" y="172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design General Object Handler</a:t>
            </a:r>
            <a:endParaRPr/>
          </a:p>
        </p:txBody>
      </p:sp>
      <p:pic>
        <p:nvPicPr>
          <p:cNvPr id="287" name="Google Shape;287;p37"/>
          <p:cNvPicPr preferRelativeResize="0"/>
          <p:nvPr/>
        </p:nvPicPr>
        <p:blipFill>
          <a:blip r:embed="rId3">
            <a:alphaModFix/>
          </a:blip>
          <a:stretch>
            <a:fillRect/>
          </a:stretch>
        </p:blipFill>
        <p:spPr>
          <a:xfrm>
            <a:off x="1221300" y="813225"/>
            <a:ext cx="6344648" cy="408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8"/>
          <p:cNvPicPr preferRelativeResize="0"/>
          <p:nvPr/>
        </p:nvPicPr>
        <p:blipFill rotWithShape="1">
          <a:blip r:embed="rId3">
            <a:alphaModFix/>
          </a:blip>
          <a:srcRect b="35953" l="49781" r="0" t="49525"/>
          <a:stretch/>
        </p:blipFill>
        <p:spPr>
          <a:xfrm>
            <a:off x="1474874" y="1283950"/>
            <a:ext cx="5446625" cy="962000"/>
          </a:xfrm>
          <a:prstGeom prst="rect">
            <a:avLst/>
          </a:prstGeom>
          <a:noFill/>
          <a:ln>
            <a:noFill/>
          </a:ln>
        </p:spPr>
      </p:pic>
      <p:sp>
        <p:nvSpPr>
          <p:cNvPr id="293" name="Google Shape;293;p38"/>
          <p:cNvSpPr txBox="1"/>
          <p:nvPr/>
        </p:nvSpPr>
        <p:spPr>
          <a:xfrm>
            <a:off x="1409700" y="580800"/>
            <a:ext cx="28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Concurrent Map Read and Write</a:t>
            </a:r>
            <a:endParaRPr>
              <a:solidFill>
                <a:schemeClr val="lt1"/>
              </a:solidFill>
              <a:latin typeface="Lato"/>
              <a:ea typeface="Lato"/>
              <a:cs typeface="Lato"/>
              <a:sym typeface="Lato"/>
            </a:endParaRPr>
          </a:p>
        </p:txBody>
      </p:sp>
      <p:pic>
        <p:nvPicPr>
          <p:cNvPr id="294" name="Google Shape;294;p38"/>
          <p:cNvPicPr preferRelativeResize="0"/>
          <p:nvPr/>
        </p:nvPicPr>
        <p:blipFill rotWithShape="1">
          <a:blip r:embed="rId3">
            <a:alphaModFix/>
          </a:blip>
          <a:srcRect b="35953" l="0" r="50132" t="49525"/>
          <a:stretch/>
        </p:blipFill>
        <p:spPr>
          <a:xfrm>
            <a:off x="1485925" y="2747000"/>
            <a:ext cx="5408476" cy="96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113500" y="4089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condition</a:t>
            </a:r>
            <a:endParaRPr/>
          </a:p>
          <a:p>
            <a:pPr indent="-365760" lvl="0" marL="457200" rtl="0" algn="l">
              <a:spcBef>
                <a:spcPts val="0"/>
              </a:spcBef>
              <a:spcAft>
                <a:spcPts val="0"/>
              </a:spcAft>
              <a:buSzPct val="100000"/>
              <a:buChar char="-"/>
            </a:pPr>
            <a:r>
              <a:rPr lang="en"/>
              <a:t>Bypassing the duplication check</a:t>
            </a:r>
            <a:endParaRPr/>
          </a:p>
        </p:txBody>
      </p:sp>
      <p:pic>
        <p:nvPicPr>
          <p:cNvPr id="300" name="Google Shape;300;p39"/>
          <p:cNvPicPr preferRelativeResize="0"/>
          <p:nvPr/>
        </p:nvPicPr>
        <p:blipFill>
          <a:blip r:embed="rId3">
            <a:alphaModFix/>
          </a:blip>
          <a:stretch>
            <a:fillRect/>
          </a:stretch>
        </p:blipFill>
        <p:spPr>
          <a:xfrm>
            <a:off x="213350" y="1483100"/>
            <a:ext cx="8839204" cy="25766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306" name="Google Shape;306;p40"/>
          <p:cNvSpPr txBox="1"/>
          <p:nvPr>
            <p:ph idx="1" type="body"/>
          </p:nvPr>
        </p:nvSpPr>
        <p:spPr>
          <a:xfrm>
            <a:off x="1297500" y="874150"/>
            <a:ext cx="7038900" cy="39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Need thread safe implementation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synchronization primitives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Options:</a:t>
            </a:r>
            <a:endParaRPr>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AutoNum type="arabicParenR"/>
            </a:pPr>
            <a:r>
              <a:rPr lang="en">
                <a:latin typeface="Times New Roman"/>
                <a:ea typeface="Times New Roman"/>
                <a:cs typeface="Times New Roman"/>
                <a:sym typeface="Times New Roman"/>
              </a:rPr>
              <a:t>Sync.RWmutex</a:t>
            </a:r>
            <a:endParaRPr>
              <a:latin typeface="Times New Roman"/>
              <a:ea typeface="Times New Roman"/>
              <a:cs typeface="Times New Roman"/>
              <a:sym typeface="Times New Roman"/>
            </a:endParaRPr>
          </a:p>
          <a:p>
            <a:pPr indent="0" lvl="0" marL="457200" rtl="0" algn="l">
              <a:spcBef>
                <a:spcPts val="1200"/>
              </a:spcBef>
              <a:spcAft>
                <a:spcPts val="0"/>
              </a:spcAft>
              <a:buNone/>
            </a:pPr>
            <a:r>
              <a:rPr lang="en">
                <a:highlight>
                  <a:schemeClr val="dk1"/>
                </a:highlight>
                <a:latin typeface="Times New Roman"/>
                <a:ea typeface="Times New Roman"/>
                <a:cs typeface="Times New Roman"/>
                <a:sym typeface="Times New Roman"/>
              </a:rPr>
              <a:t>A RWMutex is a reader/writer mutual exclusion lock. The lock can be held by an arbitrary number of readers or a single writer. </a:t>
            </a:r>
            <a:endParaRPr>
              <a:highlight>
                <a:schemeClr val="dk1"/>
              </a:highlight>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AutoNum type="arabicParenR"/>
            </a:pPr>
            <a:r>
              <a:rPr lang="en">
                <a:latin typeface="Times New Roman"/>
                <a:ea typeface="Times New Roman"/>
                <a:cs typeface="Times New Roman"/>
                <a:sym typeface="Times New Roman"/>
              </a:rPr>
              <a:t>Sync.Map is optimized for two common use cases:</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AutoNum type="alphaLcParenR"/>
            </a:pPr>
            <a:r>
              <a:rPr lang="en"/>
              <a:t> when the entry for a given key is only ever written once but read many times, as in caches that only grow</a:t>
            </a:r>
            <a:endParaRPr/>
          </a:p>
          <a:p>
            <a:pPr indent="-304800" lvl="1" marL="914400" rtl="0" algn="l">
              <a:spcBef>
                <a:spcPts val="0"/>
              </a:spcBef>
              <a:spcAft>
                <a:spcPts val="0"/>
              </a:spcAft>
              <a:buSzPts val="1200"/>
              <a:buFont typeface="Times New Roman"/>
              <a:buAutoNum type="alphaLcParenR"/>
            </a:pPr>
            <a:r>
              <a:rPr lang="en"/>
              <a:t> when multiple goroutines read, write, and overwrite entries for disjoint sets of keys.</a:t>
            </a:r>
            <a:endParaRPr/>
          </a:p>
          <a:p>
            <a:pPr indent="0" lvl="0" marL="0" rtl="0" algn="l">
              <a:spcBef>
                <a:spcPts val="1200"/>
              </a:spcBef>
              <a:spcAft>
                <a:spcPts val="0"/>
              </a:spcAft>
              <a:buNone/>
            </a:pPr>
            <a:r>
              <a:rPr lang="en">
                <a:latin typeface="Times New Roman"/>
                <a:ea typeface="Times New Roman"/>
                <a:cs typeface="Times New Roman"/>
                <a:sym typeface="Times New Roman"/>
              </a:rPr>
              <a:t>→ failed attempt on the old design</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causing a deadlock or causing a significant performance drop which undermines the security assumption </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978225" y="269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 Hybrid Approach</a:t>
            </a:r>
            <a:endParaRPr/>
          </a:p>
        </p:txBody>
      </p:sp>
      <p:sp>
        <p:nvSpPr>
          <p:cNvPr id="312" name="Google Shape;312;p41"/>
          <p:cNvSpPr txBox="1"/>
          <p:nvPr>
            <p:ph idx="1" type="body"/>
          </p:nvPr>
        </p:nvSpPr>
        <p:spPr>
          <a:xfrm>
            <a:off x="769850" y="1163700"/>
            <a:ext cx="3899700" cy="397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Move the threshold sign functionalities from the monitors to the gossipers</a:t>
            </a:r>
            <a:endParaRPr/>
          </a:p>
          <a:p>
            <a:pPr indent="0" lvl="0" marL="457200" rtl="0" algn="l">
              <a:spcBef>
                <a:spcPts val="1200"/>
              </a:spcBef>
              <a:spcAft>
                <a:spcPts val="0"/>
              </a:spcAft>
              <a:buNone/>
            </a:pPr>
            <a:r>
              <a:rPr lang="en"/>
              <a:t>→ This means we only need to think about concurrency control on the gossipers</a:t>
            </a:r>
            <a:endParaRPr/>
          </a:p>
          <a:p>
            <a:pPr indent="-311150" lvl="0" marL="457200" rtl="0" algn="l">
              <a:spcBef>
                <a:spcPts val="1200"/>
              </a:spcBef>
              <a:spcAft>
                <a:spcPts val="0"/>
              </a:spcAft>
              <a:buSzPts val="1300"/>
              <a:buAutoNum type="arabicParenR"/>
            </a:pPr>
            <a:r>
              <a:rPr lang="en"/>
              <a:t>Use RWmutex to make sure Other gorouine’s Read/ </a:t>
            </a:r>
            <a:r>
              <a:rPr lang="en"/>
              <a:t>Write</a:t>
            </a:r>
            <a:r>
              <a:rPr lang="en"/>
              <a:t> Access are blocked while we are try to store the data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
              <a:t>Making sure the critical section is short</a:t>
            </a:r>
            <a:endParaRPr/>
          </a:p>
        </p:txBody>
      </p:sp>
      <p:pic>
        <p:nvPicPr>
          <p:cNvPr id="313" name="Google Shape;313;p41"/>
          <p:cNvPicPr preferRelativeResize="0"/>
          <p:nvPr/>
        </p:nvPicPr>
        <p:blipFill>
          <a:blip r:embed="rId3">
            <a:alphaModFix/>
          </a:blip>
          <a:stretch>
            <a:fillRect/>
          </a:stretch>
        </p:blipFill>
        <p:spPr>
          <a:xfrm>
            <a:off x="5410125" y="122488"/>
            <a:ext cx="3627450" cy="48985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Digital Signature</a:t>
            </a:r>
            <a:endParaRPr/>
          </a:p>
        </p:txBody>
      </p:sp>
      <p:sp>
        <p:nvSpPr>
          <p:cNvPr id="146" name="Google Shape;146;p15"/>
          <p:cNvSpPr txBox="1"/>
          <p:nvPr>
            <p:ph idx="1" type="body"/>
          </p:nvPr>
        </p:nvSpPr>
        <p:spPr>
          <a:xfrm>
            <a:off x="1114625" y="13078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8333"/>
              <a:buChar char="-"/>
            </a:pPr>
            <a:r>
              <a:rPr lang="en"/>
              <a:t>Cryptographic Output used to verify the authenticity of data</a:t>
            </a:r>
            <a:endParaRPr/>
          </a:p>
          <a:p>
            <a:pPr indent="-304958" lvl="0" marL="457200" rtl="0" algn="l">
              <a:spcBef>
                <a:spcPts val="0"/>
              </a:spcBef>
              <a:spcAft>
                <a:spcPts val="0"/>
              </a:spcAft>
              <a:buSzPct val="108333"/>
              <a:buChar char="-"/>
            </a:pPr>
            <a:r>
              <a:rPr lang="en"/>
              <a:t>Protection against tempering</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8333"/>
              <a:buChar char="-"/>
            </a:pPr>
            <a:r>
              <a:rPr lang="en"/>
              <a:t>Sign the message using the secret key</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8333"/>
              <a:buChar char="-"/>
            </a:pPr>
            <a:r>
              <a:rPr lang="en"/>
              <a:t>Verify the message using the public key</a:t>
            </a:r>
            <a:endParaRPr/>
          </a:p>
          <a:p>
            <a:pPr indent="0" lvl="0" marL="457200" rtl="0" algn="l">
              <a:spcBef>
                <a:spcPts val="1200"/>
              </a:spcBef>
              <a:spcAft>
                <a:spcPts val="0"/>
              </a:spcAft>
              <a:buNone/>
            </a:pPr>
            <a:r>
              <a:rPr lang="en"/>
              <a:t> (with no knowledge of the secret key)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Monitors Each Period</a:t>
            </a:r>
            <a:endParaRPr/>
          </a:p>
        </p:txBody>
      </p:sp>
      <p:sp>
        <p:nvSpPr>
          <p:cNvPr id="319" name="Google Shape;319;p42"/>
          <p:cNvSpPr txBox="1"/>
          <p:nvPr>
            <p:ph idx="1" type="body"/>
          </p:nvPr>
        </p:nvSpPr>
        <p:spPr>
          <a:xfrm>
            <a:off x="1213700" y="940900"/>
            <a:ext cx="7602600" cy="3532200"/>
          </a:xfrm>
          <a:prstGeom prst="rect">
            <a:avLst/>
          </a:prstGeom>
        </p:spPr>
        <p:txBody>
          <a:bodyPr anchorCtr="0" anchor="t" bIns="91425" lIns="91425" spcFirstLastPara="1" rIns="91425" wrap="square" tIns="91425">
            <a:normAutofit fontScale="25000" lnSpcReduction="20000"/>
          </a:bodyPr>
          <a:lstStyle/>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Monitors query loggers/CAs for STH/REV information</a:t>
            </a:r>
            <a:endParaRPr sz="4800">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Monitors send STH/REV (or ACC if Queried Loggers/CAs are not responding) to their connecting gossipers </a:t>
            </a:r>
            <a:endParaRPr sz="4800">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Receives STH_FULL, REV_FULL, ACC_FULL(if applicable),CON_FULL (if applicable) from its gossiper</a:t>
            </a:r>
            <a:endParaRPr sz="4800">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Prepare the Client update, store all the group authenticated data (File I/O, json encoding) </a:t>
            </a:r>
            <a:endParaRPr sz="4800">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rPr lang="en" sz="4800">
                <a:latin typeface="Times New Roman"/>
                <a:ea typeface="Times New Roman"/>
                <a:cs typeface="Times New Roman"/>
                <a:sym typeface="Times New Roman"/>
              </a:rPr>
              <a:t>Note: </a:t>
            </a:r>
            <a:endParaRPr sz="4800">
              <a:latin typeface="Times New Roman"/>
              <a:ea typeface="Times New Roman"/>
              <a:cs typeface="Times New Roman"/>
              <a:sym typeface="Times New Roman"/>
            </a:endParaRPr>
          </a:p>
          <a:p>
            <a:pPr indent="-304800" lvl="0" marL="457200" rtl="0" algn="l">
              <a:lnSpc>
                <a:spcPct val="200000"/>
              </a:lnSpc>
              <a:spcBef>
                <a:spcPts val="1200"/>
              </a:spcBef>
              <a:spcAft>
                <a:spcPts val="0"/>
              </a:spcAft>
              <a:buSzPct val="100000"/>
              <a:buFont typeface="Times New Roman"/>
              <a:buAutoNum type="arabicParenR"/>
            </a:pPr>
            <a:r>
              <a:rPr lang="en" sz="4800">
                <a:latin typeface="Times New Roman"/>
                <a:ea typeface="Times New Roman"/>
                <a:cs typeface="Times New Roman"/>
                <a:sym typeface="Times New Roman"/>
              </a:rPr>
              <a:t>Go</a:t>
            </a:r>
            <a:r>
              <a:rPr lang="en" sz="4800">
                <a:latin typeface="Times New Roman"/>
                <a:ea typeface="Times New Roman"/>
                <a:cs typeface="Times New Roman"/>
                <a:sym typeface="Times New Roman"/>
              </a:rPr>
              <a:t>ssiper-Monitor is a always pair</a:t>
            </a:r>
            <a:endParaRPr sz="4800">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AutoNum type="arabicParenR"/>
            </a:pPr>
            <a:r>
              <a:rPr lang="en" sz="4800">
                <a:latin typeface="Times New Roman"/>
                <a:ea typeface="Times New Roman"/>
                <a:cs typeface="Times New Roman"/>
                <a:sym typeface="Times New Roman"/>
              </a:rPr>
              <a:t>ACC will have Monitor’s signature (Non-TSS) on it while STH/REV has Logger/CA’s signature</a:t>
            </a:r>
            <a:endParaRPr sz="4800">
              <a:latin typeface="Times New Roman"/>
              <a:ea typeface="Times New Roman"/>
              <a:cs typeface="Times New Roman"/>
              <a:sym typeface="Times New Roman"/>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idx="1" type="body"/>
          </p:nvPr>
        </p:nvSpPr>
        <p:spPr>
          <a:xfrm>
            <a:off x="1107000" y="897000"/>
            <a:ext cx="7671300" cy="37893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05000"/>
              </a:lnSpc>
              <a:spcBef>
                <a:spcPts val="1200"/>
              </a:spcBef>
              <a:spcAft>
                <a:spcPts val="0"/>
              </a:spcAft>
              <a:buSzPts val="1200"/>
              <a:buFont typeface="Times New Roman"/>
              <a:buAutoNum type="arabicParenR"/>
            </a:pPr>
            <a:r>
              <a:rPr lang="en" sz="1200">
                <a:latin typeface="Times New Roman"/>
                <a:ea typeface="Times New Roman"/>
                <a:cs typeface="Times New Roman"/>
                <a:sym typeface="Times New Roman"/>
              </a:rPr>
              <a:t>Upon receiving any non-duplicate data, the Gossiper should first store it, invoke the data-specific handler and then gossip it to other gossipers it connects to </a:t>
            </a:r>
            <a:endParaRPr sz="1200">
              <a:latin typeface="Times New Roman"/>
              <a:ea typeface="Times New Roman"/>
              <a:cs typeface="Times New Roman"/>
              <a:sym typeface="Times New Roman"/>
            </a:endParaRPr>
          </a:p>
          <a:p>
            <a:pPr indent="-304800" lvl="0" marL="457200" rtl="0" algn="l">
              <a:lnSpc>
                <a:spcPct val="105000"/>
              </a:lnSpc>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For any non-duplicate STH/REV received (with Logger/CA’s signature, not yet signed by any gossipers), the gossiper should wait for Gossip_wait_time (A configurable constant that should be changed according to the information propagation delay in the network), </a:t>
            </a:r>
            <a:endParaRPr sz="1200">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rPr lang="en" sz="1200">
                <a:latin typeface="Times New Roman"/>
                <a:ea typeface="Times New Roman"/>
                <a:cs typeface="Times New Roman"/>
                <a:sym typeface="Times New Roman"/>
              </a:rPr>
              <a:t>→ generate CON (Proof of misbehavior for Conflicting info)  if a Conflicting STH/REV is received</a:t>
            </a:r>
            <a:endParaRPr sz="1200">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rPr lang="en" sz="1200">
                <a:latin typeface="Times New Roman"/>
                <a:ea typeface="Times New Roman"/>
                <a:cs typeface="Times New Roman"/>
                <a:sym typeface="Times New Roman"/>
              </a:rPr>
              <a:t>→ Generate STH_FRAG/REV_FRAG (= sign the STH/REV with Gossiper’s BLS partial signature) Otherwise</a:t>
            </a:r>
            <a:endParaRPr sz="1200">
              <a:latin typeface="Times New Roman"/>
              <a:ea typeface="Times New Roman"/>
              <a:cs typeface="Times New Roman"/>
              <a:sym typeface="Times New Roman"/>
            </a:endParaRPr>
          </a:p>
          <a:p>
            <a:pPr indent="-304800" lvl="0" marL="457200" rtl="0" algn="l">
              <a:lnSpc>
                <a:spcPct val="105000"/>
              </a:lnSpc>
              <a:spcBef>
                <a:spcPts val="1200"/>
              </a:spcBef>
              <a:spcAft>
                <a:spcPts val="0"/>
              </a:spcAft>
              <a:buSzPts val="1200"/>
              <a:buFont typeface="Times New Roman"/>
              <a:buAutoNum type="arabicParenR"/>
            </a:pPr>
            <a:r>
              <a:rPr lang="en" sz="1200">
                <a:latin typeface="Times New Roman"/>
                <a:ea typeface="Times New Roman"/>
                <a:cs typeface="Times New Roman"/>
                <a:sym typeface="Times New Roman"/>
              </a:rPr>
              <a:t>For any non-duplicate ACC/CON received, follow the same procedure as STH/REV except no conflict check is needed, because gossipers don’t produce STH/REV/ACC themselves and CON has internal verification mechanism </a:t>
            </a:r>
            <a:endParaRPr sz="1200">
              <a:latin typeface="Times New Roman"/>
              <a:ea typeface="Times New Roman"/>
              <a:cs typeface="Times New Roman"/>
              <a:sym typeface="Times New Roman"/>
            </a:endParaRPr>
          </a:p>
          <a:p>
            <a:pPr indent="-304800" lvl="0" marL="457200" rtl="0" algn="l">
              <a:lnSpc>
                <a:spcPct val="105000"/>
              </a:lnSpc>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For any non-duplicate STH_FRAG/REV_FRAG/ACC_FRAG/CON_FRAG  received, the gossiper will increment its counter by 1 if the counter reaches the threshold while no fully signed version is yet stored, the gossiper should generate corresponding STH_FULL/REV_FULL/ACC_FRAG/CON_FRAG c and send it to the monitor (Also gossip it to other gossipers)</a:t>
            </a:r>
            <a:endParaRPr sz="12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200"/>
          </a:p>
        </p:txBody>
      </p:sp>
      <p:sp>
        <p:nvSpPr>
          <p:cNvPr id="325" name="Google Shape;325;p43"/>
          <p:cNvSpPr txBox="1"/>
          <p:nvPr/>
        </p:nvSpPr>
        <p:spPr>
          <a:xfrm>
            <a:off x="1325875" y="533400"/>
            <a:ext cx="3695700" cy="5541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lang="en" sz="2400">
                <a:solidFill>
                  <a:schemeClr val="lt1"/>
                </a:solidFill>
                <a:latin typeface="Times New Roman"/>
                <a:ea typeface="Times New Roman"/>
                <a:cs typeface="Times New Roman"/>
                <a:sym typeface="Times New Roman"/>
              </a:rPr>
              <a:t>Gossipers Each Period</a:t>
            </a:r>
            <a:endParaRPr sz="24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199950" y="322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Run</a:t>
            </a:r>
            <a:endParaRPr/>
          </a:p>
        </p:txBody>
      </p:sp>
      <p:sp>
        <p:nvSpPr>
          <p:cNvPr id="331" name="Google Shape;331;p44"/>
          <p:cNvSpPr txBox="1"/>
          <p:nvPr>
            <p:ph idx="1" type="body"/>
          </p:nvPr>
        </p:nvSpPr>
        <p:spPr>
          <a:xfrm>
            <a:off x="1297500" y="919850"/>
            <a:ext cx="7038900" cy="39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Topology: 3 loggers 3 CAs 4 monitors 4 gossipers</a:t>
            </a:r>
            <a:endParaRPr/>
          </a:p>
          <a:p>
            <a:pPr indent="0" lvl="0" marL="0" rtl="0" algn="l">
              <a:spcBef>
                <a:spcPts val="1200"/>
              </a:spcBef>
              <a:spcAft>
                <a:spcPts val="0"/>
              </a:spcAft>
              <a:buNone/>
            </a:pPr>
            <a:r>
              <a:rPr lang="en"/>
              <a:t>Running entities: Logger 1 , CA 1 , Monitor 1, Monitor 3, Gossiper 1, Gossiper 3</a:t>
            </a:r>
            <a:endParaRPr/>
          </a:p>
          <a:p>
            <a:pPr indent="0" lvl="0" marL="0" rtl="0" algn="l">
              <a:spcBef>
                <a:spcPts val="1200"/>
              </a:spcBef>
              <a:spcAft>
                <a:spcPts val="0"/>
              </a:spcAft>
              <a:buNone/>
            </a:pPr>
            <a:r>
              <a:rPr lang="en"/>
              <a:t>Malicious Entity: Logger 1 → sending conflicting STHs to </a:t>
            </a:r>
            <a:r>
              <a:rPr lang="en"/>
              <a:t>Monitor</a:t>
            </a:r>
            <a:r>
              <a:rPr lang="en"/>
              <a:t> 1 and Monitor 3</a:t>
            </a:r>
            <a:endParaRPr/>
          </a:p>
          <a:p>
            <a:pPr indent="0" lvl="0" marL="0" rtl="0" algn="l">
              <a:spcBef>
                <a:spcPts val="1200"/>
              </a:spcBef>
              <a:spcAft>
                <a:spcPts val="0"/>
              </a:spcAft>
              <a:buNone/>
            </a:pPr>
            <a:r>
              <a:rPr lang="en"/>
              <a:t>Unresponsive</a:t>
            </a:r>
            <a:r>
              <a:rPr lang="en"/>
              <a:t> entities: Logger 2, Logger 3, CA 2, CA 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Expected Output per period:</a:t>
            </a:r>
            <a:endParaRPr/>
          </a:p>
          <a:p>
            <a:pPr indent="0" lvl="0" marL="0" rtl="0" algn="l">
              <a:spcBef>
                <a:spcPts val="1200"/>
              </a:spcBef>
              <a:spcAft>
                <a:spcPts val="0"/>
              </a:spcAft>
              <a:buNone/>
            </a:pPr>
            <a:r>
              <a:rPr lang="en"/>
              <a:t>ACC_FULL = 4 (should stay at 4 because ACC_FULL is considered as temporary PoM and the cache will be wiped each period)</a:t>
            </a:r>
            <a:endParaRPr/>
          </a:p>
          <a:p>
            <a:pPr indent="0" lvl="0" marL="0" rtl="0" algn="l">
              <a:spcBef>
                <a:spcPts val="1200"/>
              </a:spcBef>
              <a:spcAft>
                <a:spcPts val="0"/>
              </a:spcAft>
              <a:buNone/>
            </a:pPr>
            <a:r>
              <a:rPr lang="en"/>
              <a:t>STH_FULL = 0  (should stay at 0 since the monitor will not query Loggers with PoM on file)</a:t>
            </a:r>
            <a:endParaRPr/>
          </a:p>
          <a:p>
            <a:pPr indent="0" lvl="0" marL="0" rtl="0" algn="l">
              <a:spcBef>
                <a:spcPts val="1200"/>
              </a:spcBef>
              <a:spcAft>
                <a:spcPts val="0"/>
              </a:spcAft>
              <a:buNone/>
            </a:pPr>
            <a:r>
              <a:rPr lang="en"/>
              <a:t>REV_FULL = 1 (+1 each period)</a:t>
            </a:r>
            <a:endParaRPr/>
          </a:p>
          <a:p>
            <a:pPr indent="0" lvl="0" marL="0" rtl="0" algn="l">
              <a:spcBef>
                <a:spcPts val="1200"/>
              </a:spcBef>
              <a:spcAft>
                <a:spcPts val="1200"/>
              </a:spcAft>
              <a:buNone/>
            </a:pPr>
            <a:r>
              <a:rPr lang="en"/>
              <a:t>CON_FULL = 1 (should stay at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5"/>
          <p:cNvPicPr preferRelativeResize="0"/>
          <p:nvPr/>
        </p:nvPicPr>
        <p:blipFill rotWithShape="1">
          <a:blip r:embed="rId3">
            <a:alphaModFix/>
          </a:blip>
          <a:srcRect b="0" l="0" r="3138" t="852"/>
          <a:stretch/>
        </p:blipFill>
        <p:spPr>
          <a:xfrm>
            <a:off x="1526100" y="319850"/>
            <a:ext cx="2757649" cy="4668176"/>
          </a:xfrm>
          <a:prstGeom prst="rect">
            <a:avLst/>
          </a:prstGeom>
          <a:noFill/>
          <a:ln>
            <a:noFill/>
          </a:ln>
        </p:spPr>
      </p:pic>
      <p:pic>
        <p:nvPicPr>
          <p:cNvPr id="337" name="Google Shape;337;p45"/>
          <p:cNvPicPr preferRelativeResize="0"/>
          <p:nvPr/>
        </p:nvPicPr>
        <p:blipFill rotWithShape="1">
          <a:blip r:embed="rId4">
            <a:alphaModFix/>
          </a:blip>
          <a:srcRect b="1029" l="2225" r="3877" t="0"/>
          <a:stretch/>
        </p:blipFill>
        <p:spPr>
          <a:xfrm>
            <a:off x="4709475" y="319850"/>
            <a:ext cx="2855825" cy="4620224"/>
          </a:xfrm>
          <a:prstGeom prst="rect">
            <a:avLst/>
          </a:prstGeom>
          <a:noFill/>
          <a:ln>
            <a:noFill/>
          </a:ln>
        </p:spPr>
      </p:pic>
      <p:sp>
        <p:nvSpPr>
          <p:cNvPr id="338" name="Google Shape;338;p45"/>
          <p:cNvSpPr txBox="1"/>
          <p:nvPr/>
        </p:nvSpPr>
        <p:spPr>
          <a:xfrm>
            <a:off x="204000" y="2171550"/>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Gossiper 3</a:t>
            </a:r>
            <a:endParaRPr>
              <a:solidFill>
                <a:schemeClr val="lt1"/>
              </a:solidFill>
              <a:latin typeface="Lato"/>
              <a:ea typeface="Lato"/>
              <a:cs typeface="Lato"/>
              <a:sym typeface="Lato"/>
            </a:endParaRPr>
          </a:p>
        </p:txBody>
      </p:sp>
      <p:sp>
        <p:nvSpPr>
          <p:cNvPr id="339" name="Google Shape;339;p45"/>
          <p:cNvSpPr txBox="1"/>
          <p:nvPr/>
        </p:nvSpPr>
        <p:spPr>
          <a:xfrm>
            <a:off x="7717700" y="2171550"/>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Gossiper 1</a:t>
            </a:r>
            <a:endParaRPr>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6"/>
          <p:cNvPicPr preferRelativeResize="0"/>
          <p:nvPr/>
        </p:nvPicPr>
        <p:blipFill>
          <a:blip r:embed="rId3">
            <a:alphaModFix/>
          </a:blip>
          <a:stretch>
            <a:fillRect/>
          </a:stretch>
        </p:blipFill>
        <p:spPr>
          <a:xfrm>
            <a:off x="1117500" y="199"/>
            <a:ext cx="6909001" cy="2515025"/>
          </a:xfrm>
          <a:prstGeom prst="rect">
            <a:avLst/>
          </a:prstGeom>
          <a:noFill/>
          <a:ln>
            <a:noFill/>
          </a:ln>
        </p:spPr>
      </p:pic>
      <p:pic>
        <p:nvPicPr>
          <p:cNvPr id="345" name="Google Shape;345;p46"/>
          <p:cNvPicPr preferRelativeResize="0"/>
          <p:nvPr/>
        </p:nvPicPr>
        <p:blipFill>
          <a:blip r:embed="rId4">
            <a:alphaModFix/>
          </a:blip>
          <a:stretch>
            <a:fillRect/>
          </a:stretch>
        </p:blipFill>
        <p:spPr>
          <a:xfrm>
            <a:off x="1136700" y="2616100"/>
            <a:ext cx="6870599" cy="2421525"/>
          </a:xfrm>
          <a:prstGeom prst="rect">
            <a:avLst/>
          </a:prstGeom>
          <a:noFill/>
          <a:ln>
            <a:noFill/>
          </a:ln>
        </p:spPr>
      </p:pic>
      <p:sp>
        <p:nvSpPr>
          <p:cNvPr id="346" name="Google Shape;346;p46"/>
          <p:cNvSpPr txBox="1"/>
          <p:nvPr/>
        </p:nvSpPr>
        <p:spPr>
          <a:xfrm>
            <a:off x="8026500" y="931275"/>
            <a:ext cx="111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Monitor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CON_FULL</a:t>
            </a:r>
            <a:endParaRPr>
              <a:solidFill>
                <a:schemeClr val="lt1"/>
              </a:solidFill>
              <a:latin typeface="Lato"/>
              <a:ea typeface="Lato"/>
              <a:cs typeface="Lato"/>
              <a:sym typeface="Lato"/>
            </a:endParaRPr>
          </a:p>
        </p:txBody>
      </p:sp>
      <p:sp>
        <p:nvSpPr>
          <p:cNvPr id="347" name="Google Shape;347;p46"/>
          <p:cNvSpPr txBox="1"/>
          <p:nvPr/>
        </p:nvSpPr>
        <p:spPr>
          <a:xfrm>
            <a:off x="8026500" y="3469450"/>
            <a:ext cx="111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Monitor 3:</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CON_FULL</a:t>
            </a:r>
            <a:endParaRPr>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53" name="Google Shape;353;p47"/>
          <p:cNvSpPr txBox="1"/>
          <p:nvPr>
            <p:ph idx="1" type="body"/>
          </p:nvPr>
        </p:nvSpPr>
        <p:spPr>
          <a:xfrm>
            <a:off x="1244175" y="1057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Certificate of Authenticity for the 100% Japanese Wagyu Beef served at Greystone - Wagyu Beef | San Diego Steakhouse | Best in Gaslamp (greystonesteakhouse.com)</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SSL Precertificates: What They Are &amp; What They Do (thesslstore.com)</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How CT Works : Certificate Transparency</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6"/>
              </a:rPr>
              <a:t>Golang | Goroutine vs Thread - GeeksforGeeks</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7"/>
              </a:rPr>
              <a:t>sync package - sync - Go Packages</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8"/>
              </a:rPr>
              <a:t>time.AfterFunc() Function in Golang With Examples - GeeksforGeeks</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9"/>
              </a:rPr>
              <a:t>os package - os - Go Packages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164450" y="517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a:t>
            </a:r>
            <a:endParaRPr/>
          </a:p>
        </p:txBody>
      </p:sp>
      <p:sp>
        <p:nvSpPr>
          <p:cNvPr id="152" name="Google Shape;152;p16"/>
          <p:cNvSpPr txBox="1"/>
          <p:nvPr>
            <p:ph idx="1" type="body"/>
          </p:nvPr>
        </p:nvSpPr>
        <p:spPr>
          <a:xfrm>
            <a:off x="143375" y="1471875"/>
            <a:ext cx="7038900" cy="315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A Certificate is issued by a C</a:t>
            </a:r>
            <a:r>
              <a:rPr lang="en" sz="1500"/>
              <a:t>ertificate</a:t>
            </a:r>
            <a:r>
              <a:rPr lang="en" sz="1500"/>
              <a:t> Authority to the domain owner who have requested it and have proven its identity to the Certificate Authority</a:t>
            </a:r>
            <a:endParaRPr sz="1500"/>
          </a:p>
          <a:p>
            <a:pPr indent="0" lvl="0" marL="0" rtl="0" algn="l">
              <a:spcBef>
                <a:spcPts val="1200"/>
              </a:spcBef>
              <a:spcAft>
                <a:spcPts val="0"/>
              </a:spcAft>
              <a:buNone/>
            </a:pPr>
            <a:r>
              <a:rPr lang="en" sz="1500"/>
              <a:t>A simple example of a certificate for domain owner A:</a:t>
            </a:r>
            <a:endParaRPr sz="1500"/>
          </a:p>
          <a:p>
            <a:pPr indent="0" lvl="0" marL="0" rtl="0" algn="l">
              <a:spcBef>
                <a:spcPts val="1200"/>
              </a:spcBef>
              <a:spcAft>
                <a:spcPts val="0"/>
              </a:spcAft>
              <a:buNone/>
            </a:pPr>
            <a:r>
              <a:rPr lang="en" sz="1500"/>
              <a:t>(“PK_A||A||Expiration Date”, Signature(SK_CA, m))</a:t>
            </a:r>
            <a:endParaRPr sz="1500"/>
          </a:p>
          <a:p>
            <a:pPr indent="0" lvl="0" marL="0" rtl="0" algn="l">
              <a:spcBef>
                <a:spcPts val="1200"/>
              </a:spcBef>
              <a:spcAft>
                <a:spcPts val="0"/>
              </a:spcAft>
              <a:buNone/>
            </a:pPr>
            <a:r>
              <a:rPr lang="en" sz="1500"/>
              <a:t>PK_A: The Public Key of A</a:t>
            </a:r>
            <a:endParaRPr sz="1500"/>
          </a:p>
          <a:p>
            <a:pPr indent="0" lvl="0" marL="0" rtl="0" algn="l">
              <a:spcBef>
                <a:spcPts val="1200"/>
              </a:spcBef>
              <a:spcAft>
                <a:spcPts val="0"/>
              </a:spcAft>
              <a:buNone/>
            </a:pPr>
            <a:r>
              <a:rPr lang="en" sz="1500"/>
              <a:t>SK_CA: Secret Key of the Certificate Authority</a:t>
            </a:r>
            <a:endParaRPr sz="1500"/>
          </a:p>
          <a:p>
            <a:pPr indent="0" lvl="0" marL="0" rtl="0" algn="l">
              <a:spcBef>
                <a:spcPts val="1200"/>
              </a:spcBef>
              <a:spcAft>
                <a:spcPts val="0"/>
              </a:spcAft>
              <a:buNone/>
            </a:pPr>
            <a:r>
              <a:rPr lang="en" sz="1500"/>
              <a:t>m</a:t>
            </a:r>
            <a:r>
              <a:rPr lang="en" sz="1500"/>
              <a:t> = </a:t>
            </a:r>
            <a:r>
              <a:rPr lang="en" sz="1500"/>
              <a:t>“PK_A||A||Expiration Date”</a:t>
            </a:r>
            <a:endParaRPr sz="1500"/>
          </a:p>
          <a:p>
            <a:pPr indent="0" lvl="0" marL="0" rtl="0" algn="l">
              <a:spcBef>
                <a:spcPts val="1200"/>
              </a:spcBef>
              <a:spcAft>
                <a:spcPts val="1200"/>
              </a:spcAft>
              <a:buNone/>
            </a:pPr>
            <a:r>
              <a:rPr lang="en" sz="1500"/>
              <a:t>Signature(SK_CA, m) = CA’s signature over m using its Secret Key</a:t>
            </a:r>
            <a:endParaRPr sz="1500"/>
          </a:p>
        </p:txBody>
      </p:sp>
      <p:pic>
        <p:nvPicPr>
          <p:cNvPr id="153" name="Google Shape;153;p16"/>
          <p:cNvPicPr preferRelativeResize="0"/>
          <p:nvPr/>
        </p:nvPicPr>
        <p:blipFill>
          <a:blip r:embed="rId3">
            <a:alphaModFix/>
          </a:blip>
          <a:stretch>
            <a:fillRect/>
          </a:stretch>
        </p:blipFill>
        <p:spPr>
          <a:xfrm>
            <a:off x="5981700" y="1825825"/>
            <a:ext cx="2971724" cy="250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37875" y="402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t>
            </a:r>
            <a:r>
              <a:rPr lang="en"/>
              <a:t>the</a:t>
            </a:r>
            <a:r>
              <a:rPr lang="en"/>
              <a:t> certificate</a:t>
            </a:r>
            <a:endParaRPr/>
          </a:p>
        </p:txBody>
      </p:sp>
      <p:sp>
        <p:nvSpPr>
          <p:cNvPr id="159" name="Google Shape;159;p17"/>
          <p:cNvSpPr txBox="1"/>
          <p:nvPr>
            <p:ph idx="1" type="body"/>
          </p:nvPr>
        </p:nvSpPr>
        <p:spPr>
          <a:xfrm>
            <a:off x="1137875" y="1068375"/>
            <a:ext cx="7349700" cy="3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Bob wants to </a:t>
            </a:r>
            <a:r>
              <a:rPr lang="en"/>
              <a:t>establish a connection with domain A</a:t>
            </a:r>
            <a:endParaRPr/>
          </a:p>
          <a:p>
            <a:pPr indent="0" lvl="0" marL="0" rtl="0" algn="l">
              <a:spcBef>
                <a:spcPts val="1200"/>
              </a:spcBef>
              <a:spcAft>
                <a:spcPts val="0"/>
              </a:spcAft>
              <a:buNone/>
            </a:pPr>
            <a:r>
              <a:rPr lang="en"/>
              <a:t>A will send the certificate to Bob</a:t>
            </a:r>
            <a:endParaRPr/>
          </a:p>
          <a:p>
            <a:pPr indent="0" lvl="0" marL="0" rtl="0" algn="l">
              <a:spcBef>
                <a:spcPts val="1200"/>
              </a:spcBef>
              <a:spcAft>
                <a:spcPts val="0"/>
              </a:spcAft>
              <a:buNone/>
            </a:pPr>
            <a:r>
              <a:rPr lang="en"/>
              <a:t>Bob will then be able to verify the Public Key of A Using the public key of the CA</a:t>
            </a:r>
            <a:endParaRPr/>
          </a:p>
          <a:p>
            <a:pPr indent="0" lvl="0" marL="0" rtl="0" algn="l">
              <a:spcBef>
                <a:spcPts val="1200"/>
              </a:spcBef>
              <a:spcAft>
                <a:spcPts val="0"/>
              </a:spcAft>
              <a:buNone/>
            </a:pPr>
            <a:r>
              <a:rPr lang="en" sz="1500"/>
              <a:t>Since Bob knows the certificate (“PK_A||A||Expiration Date”, Signature(SK_CA, m))</a:t>
            </a:r>
            <a:endParaRPr sz="1500"/>
          </a:p>
          <a:p>
            <a:pPr indent="0" lvl="0" marL="0" rtl="0" algn="l">
              <a:spcBef>
                <a:spcPts val="1200"/>
              </a:spcBef>
              <a:spcAft>
                <a:spcPts val="0"/>
              </a:spcAft>
              <a:buNone/>
            </a:pPr>
            <a:r>
              <a:rPr lang="en" sz="1500"/>
              <a:t>And the public key of the CA</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Problem：</a:t>
            </a:r>
            <a:endParaRPr sz="1500"/>
          </a:p>
          <a:p>
            <a:pPr indent="-323850" lvl="0" marL="457200" rtl="0" algn="l">
              <a:spcBef>
                <a:spcPts val="1200"/>
              </a:spcBef>
              <a:spcAft>
                <a:spcPts val="0"/>
              </a:spcAft>
              <a:buSzPts val="1500"/>
              <a:buAutoNum type="arabicParenR"/>
            </a:pPr>
            <a:r>
              <a:rPr lang="en" sz="1500"/>
              <a:t>CAs are the Trusted Entities here</a:t>
            </a:r>
            <a:endParaRPr sz="1500"/>
          </a:p>
          <a:p>
            <a:pPr indent="-323850" lvl="0" marL="457200" rtl="0" algn="l">
              <a:spcBef>
                <a:spcPts val="0"/>
              </a:spcBef>
              <a:spcAft>
                <a:spcPts val="0"/>
              </a:spcAft>
              <a:buSzPts val="1500"/>
              <a:buAutoNum type="arabicParenR"/>
            </a:pPr>
            <a:r>
              <a:rPr lang="en" sz="1500"/>
              <a:t>But they are essentially just businesses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61650" y="517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 Transparency</a:t>
            </a:r>
            <a:endParaRPr/>
          </a:p>
        </p:txBody>
      </p:sp>
      <p:sp>
        <p:nvSpPr>
          <p:cNvPr id="165" name="Google Shape;165;p18"/>
          <p:cNvSpPr txBox="1"/>
          <p:nvPr>
            <p:ph idx="1" type="body"/>
          </p:nvPr>
        </p:nvSpPr>
        <p:spPr>
          <a:xfrm>
            <a:off x="37450" y="1321250"/>
            <a:ext cx="5525100" cy="357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365"/>
              <a:t>Each Valid Certificate will be logged by a logger using an append</a:t>
            </a:r>
            <a:endParaRPr sz="5365"/>
          </a:p>
          <a:p>
            <a:pPr indent="0" lvl="0" marL="0" rtl="0" algn="l">
              <a:spcBef>
                <a:spcPts val="1200"/>
              </a:spcBef>
              <a:spcAft>
                <a:spcPts val="0"/>
              </a:spcAft>
              <a:buNone/>
            </a:pPr>
            <a:r>
              <a:rPr lang="en" sz="5365"/>
              <a:t> only structure (the Merkle Tree)</a:t>
            </a:r>
            <a:endParaRPr sz="5365"/>
          </a:p>
          <a:p>
            <a:pPr indent="0" lvl="0" marL="0" rtl="0" algn="l">
              <a:spcBef>
                <a:spcPts val="1200"/>
              </a:spcBef>
              <a:spcAft>
                <a:spcPts val="0"/>
              </a:spcAft>
              <a:buNone/>
            </a:pPr>
            <a:r>
              <a:rPr lang="en" sz="5365"/>
              <a:t>This allows public monitoring and auditing </a:t>
            </a:r>
            <a:endParaRPr sz="5365"/>
          </a:p>
          <a:p>
            <a:pPr indent="-313775" lvl="0" marL="457200" rtl="0" algn="l">
              <a:spcBef>
                <a:spcPts val="1200"/>
              </a:spcBef>
              <a:spcAft>
                <a:spcPts val="0"/>
              </a:spcAft>
              <a:buSzPct val="100000"/>
              <a:buAutoNum type="arabicParenR"/>
            </a:pPr>
            <a:r>
              <a:rPr lang="en" sz="5365"/>
              <a:t>Website owner request certificate from CA</a:t>
            </a:r>
            <a:endParaRPr sz="5365"/>
          </a:p>
          <a:p>
            <a:pPr indent="-313775" lvl="0" marL="457200" rtl="0" algn="l">
              <a:spcBef>
                <a:spcPts val="0"/>
              </a:spcBef>
              <a:spcAft>
                <a:spcPts val="0"/>
              </a:spcAft>
              <a:buSzPct val="100000"/>
              <a:buAutoNum type="arabicParenR"/>
            </a:pPr>
            <a:r>
              <a:rPr lang="en" sz="5365"/>
              <a:t>CA issues pre-certificate (Certificate without CT info) and send it to loggers</a:t>
            </a:r>
            <a:endParaRPr sz="5365"/>
          </a:p>
          <a:p>
            <a:pPr indent="-313775" lvl="0" marL="457200" rtl="0" algn="l">
              <a:spcBef>
                <a:spcPts val="0"/>
              </a:spcBef>
              <a:spcAft>
                <a:spcPts val="0"/>
              </a:spcAft>
              <a:buSzPct val="100000"/>
              <a:buAutoNum type="arabicParenR"/>
            </a:pPr>
            <a:r>
              <a:rPr lang="en" sz="5365"/>
              <a:t>Loggers return SCTs to the CA to show </a:t>
            </a:r>
            <a:r>
              <a:rPr lang="en" sz="5365"/>
              <a:t>the</a:t>
            </a:r>
            <a:r>
              <a:rPr lang="en" sz="5365"/>
              <a:t> commitment to add the precerticate within the MMD</a:t>
            </a:r>
            <a:endParaRPr sz="5365"/>
          </a:p>
          <a:p>
            <a:pPr indent="-313775" lvl="0" marL="457200" rtl="0" algn="l">
              <a:spcBef>
                <a:spcPts val="0"/>
              </a:spcBef>
              <a:spcAft>
                <a:spcPts val="0"/>
              </a:spcAft>
              <a:buSzPct val="100000"/>
              <a:buAutoNum type="arabicParenR"/>
            </a:pPr>
            <a:r>
              <a:rPr lang="en" sz="5365"/>
              <a:t>CA attaches the SCTs to the Certificate as part of the message that will be signed by the CA and send to the domain owner</a:t>
            </a:r>
            <a:endParaRPr sz="5365"/>
          </a:p>
          <a:p>
            <a:pPr indent="-313775" lvl="0" marL="457200" rtl="0" algn="l">
              <a:spcBef>
                <a:spcPts val="0"/>
              </a:spcBef>
              <a:spcAft>
                <a:spcPts val="0"/>
              </a:spcAft>
              <a:buSzPct val="100000"/>
              <a:buAutoNum type="arabicParenR"/>
            </a:pPr>
            <a:r>
              <a:rPr lang="en" sz="5365"/>
              <a:t>Domain owner then send the certificate to the browser</a:t>
            </a:r>
            <a:endParaRPr sz="5365"/>
          </a:p>
          <a:p>
            <a:pPr indent="0" lvl="0" marL="457200" rtl="0" algn="l">
              <a:spcBef>
                <a:spcPts val="1200"/>
              </a:spcBef>
              <a:spcAft>
                <a:spcPts val="0"/>
              </a:spcAft>
              <a:buNone/>
            </a:pPr>
            <a:r>
              <a:rPr lang="en" sz="5365"/>
              <a:t>…….</a:t>
            </a:r>
            <a:endParaRPr sz="536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5584600" y="114300"/>
            <a:ext cx="3559400" cy="477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23175" y="652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 and Logger in CT</a:t>
            </a:r>
            <a:endParaRPr/>
          </a:p>
        </p:txBody>
      </p:sp>
      <p:pic>
        <p:nvPicPr>
          <p:cNvPr id="172" name="Google Shape;172;p19"/>
          <p:cNvPicPr preferRelativeResize="0"/>
          <p:nvPr/>
        </p:nvPicPr>
        <p:blipFill>
          <a:blip r:embed="rId3">
            <a:alphaModFix/>
          </a:blip>
          <a:stretch>
            <a:fillRect/>
          </a:stretch>
        </p:blipFill>
        <p:spPr>
          <a:xfrm>
            <a:off x="5534400" y="1093898"/>
            <a:ext cx="3246501" cy="2015050"/>
          </a:xfrm>
          <a:prstGeom prst="rect">
            <a:avLst/>
          </a:prstGeom>
          <a:noFill/>
          <a:ln>
            <a:noFill/>
          </a:ln>
        </p:spPr>
      </p:pic>
      <p:sp>
        <p:nvSpPr>
          <p:cNvPr id="173" name="Google Shape;173;p19"/>
          <p:cNvSpPr txBox="1"/>
          <p:nvPr/>
        </p:nvSpPr>
        <p:spPr>
          <a:xfrm>
            <a:off x="1143000" y="1490725"/>
            <a:ext cx="3390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Logger (CT log)</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Anyone can query whether a certificate is included in a logger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When the logger signs the Root Merkle tree (Periodically), it creates a  Signed Tree Head (STH)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Verify(Cert + POI(cert)) = STH</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Monitor</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Monitors can be ran by anyone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CT monitor is often a subscription service</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134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CTng</a:t>
            </a:r>
            <a:endParaRPr/>
          </a:p>
        </p:txBody>
      </p:sp>
      <p:sp>
        <p:nvSpPr>
          <p:cNvPr id="179" name="Google Shape;179;p20"/>
          <p:cNvSpPr txBox="1"/>
          <p:nvPr>
            <p:ph idx="1" type="body"/>
          </p:nvPr>
        </p:nvSpPr>
        <p:spPr>
          <a:xfrm>
            <a:off x="1343225" y="615225"/>
            <a:ext cx="7198800" cy="426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7"/>
              <a:t>Monitor → Monitor–Gossiper network with Threshold Signature</a:t>
            </a:r>
            <a:endParaRPr sz="5207"/>
          </a:p>
          <a:p>
            <a:pPr indent="0" lvl="0" marL="0" rtl="0" algn="l">
              <a:spcBef>
                <a:spcPts val="1200"/>
              </a:spcBef>
              <a:spcAft>
                <a:spcPts val="0"/>
              </a:spcAft>
              <a:buNone/>
            </a:pPr>
            <a:r>
              <a:rPr b="1" lang="en" sz="5207" u="sng"/>
              <a:t>Threshold Signature Scheme (TSS)</a:t>
            </a:r>
            <a:endParaRPr b="1" sz="5207" u="sng"/>
          </a:p>
          <a:p>
            <a:pPr indent="0" lvl="0" marL="0" rtl="0" algn="l">
              <a:spcBef>
                <a:spcPts val="1200"/>
              </a:spcBef>
              <a:spcAft>
                <a:spcPts val="0"/>
              </a:spcAft>
              <a:buNone/>
            </a:pPr>
            <a:r>
              <a:rPr lang="en" sz="5207"/>
              <a:t>A signer group where any </a:t>
            </a:r>
            <a:r>
              <a:rPr lang="en" sz="5207"/>
              <a:t>subsets of (Threshold size)of the group can produce signatures on behalf of the group. </a:t>
            </a:r>
            <a:endParaRPr sz="5207"/>
          </a:p>
          <a:p>
            <a:pPr indent="0" lvl="0" marL="0" rtl="0" algn="l">
              <a:spcBef>
                <a:spcPts val="1200"/>
              </a:spcBef>
              <a:spcAft>
                <a:spcPts val="0"/>
              </a:spcAft>
              <a:buNone/>
            </a:pPr>
            <a:r>
              <a:rPr b="1" lang="en" sz="5207" u="sng"/>
              <a:t>Multi Signatures</a:t>
            </a:r>
            <a:endParaRPr b="1" sz="5207" u="sng"/>
          </a:p>
          <a:p>
            <a:pPr indent="0" lvl="0" marL="0" rtl="0" algn="l">
              <a:spcBef>
                <a:spcPts val="1200"/>
              </a:spcBef>
              <a:spcAft>
                <a:spcPts val="0"/>
              </a:spcAft>
              <a:buNone/>
            </a:pPr>
            <a:r>
              <a:rPr lang="en" sz="5207"/>
              <a:t> are threshold signatures that they reveal the</a:t>
            </a:r>
            <a:endParaRPr sz="5207"/>
          </a:p>
          <a:p>
            <a:pPr indent="0" lvl="0" marL="0" rtl="0" algn="l">
              <a:spcBef>
                <a:spcPts val="1200"/>
              </a:spcBef>
              <a:spcAft>
                <a:spcPts val="0"/>
              </a:spcAft>
              <a:buNone/>
            </a:pPr>
            <a:r>
              <a:rPr lang="en" sz="5207"/>
              <a:t>identities of the group members who produced them. In </a:t>
            </a:r>
            <a:r>
              <a:rPr lang="en" sz="5207"/>
              <a:t>multi signatures</a:t>
            </a:r>
            <a:r>
              <a:rPr lang="en" sz="5207"/>
              <a:t>, the signing</a:t>
            </a:r>
            <a:endParaRPr sz="5207"/>
          </a:p>
          <a:p>
            <a:pPr indent="0" lvl="0" marL="0" rtl="0" algn="l">
              <a:spcBef>
                <a:spcPts val="1200"/>
              </a:spcBef>
              <a:spcAft>
                <a:spcPts val="0"/>
              </a:spcAft>
              <a:buNone/>
            </a:pPr>
            <a:r>
              <a:rPr lang="en" sz="4800"/>
              <a:t>members are not anonymous at all.</a:t>
            </a:r>
            <a:endParaRPr sz="4800"/>
          </a:p>
          <a:p>
            <a:pPr indent="0" lvl="0" marL="0" rtl="0" algn="l">
              <a:lnSpc>
                <a:spcPct val="200000"/>
              </a:lnSpc>
              <a:spcBef>
                <a:spcPts val="1200"/>
              </a:spcBef>
              <a:spcAft>
                <a:spcPts val="0"/>
              </a:spcAft>
              <a:buNone/>
            </a:pPr>
            <a:r>
              <a:rPr lang="en" sz="4800"/>
              <a:t>DOS resiliency → TSS does not require all monitor’s signature to generate a full signature</a:t>
            </a:r>
            <a:endParaRPr sz="4800"/>
          </a:p>
          <a:p>
            <a:pPr indent="0" lvl="0" marL="0" rtl="0" algn="l">
              <a:lnSpc>
                <a:spcPct val="200000"/>
              </a:lnSpc>
              <a:spcBef>
                <a:spcPts val="1200"/>
              </a:spcBef>
              <a:spcAft>
                <a:spcPts val="0"/>
              </a:spcAft>
              <a:buNone/>
            </a:pPr>
            <a:r>
              <a:rPr lang="en" sz="4800"/>
              <a:t>NTTP →  TSS requires at least Threshold number of signature for full authentication</a:t>
            </a:r>
            <a:endParaRPr sz="4800"/>
          </a:p>
          <a:p>
            <a:pPr indent="0" lvl="0" marL="0" rtl="0" algn="l">
              <a:lnSpc>
                <a:spcPct val="200000"/>
              </a:lnSpc>
              <a:spcBef>
                <a:spcPts val="1200"/>
              </a:spcBef>
              <a:spcAft>
                <a:spcPts val="0"/>
              </a:spcAft>
              <a:buNone/>
            </a:pPr>
            <a:r>
              <a:rPr lang="en" sz="4800"/>
              <a:t>Offline Validation → monitor synchronization with group authenticated data for client</a:t>
            </a:r>
            <a:endParaRPr sz="4800"/>
          </a:p>
          <a:p>
            <a:pPr indent="0" lvl="0" marL="914400" rtl="0" algn="l">
              <a:lnSpc>
                <a:spcPct val="200000"/>
              </a:lnSpc>
              <a:spcBef>
                <a:spcPts val="1200"/>
              </a:spcBef>
              <a:spcAft>
                <a:spcPts val="0"/>
              </a:spcAft>
              <a:buNone/>
            </a:pPr>
            <a:r>
              <a:rPr lang="en" sz="4800"/>
              <a:t>          → Client only need to query one monitor once per period to get all the updated info</a:t>
            </a:r>
            <a:endParaRPr sz="4800"/>
          </a:p>
          <a:p>
            <a:pPr indent="0" lvl="0" marL="914400" rtl="0" algn="l">
              <a:lnSpc>
                <a:spcPct val="200000"/>
              </a:lnSpc>
              <a:spcBef>
                <a:spcPts val="1200"/>
              </a:spcBef>
              <a:spcAft>
                <a:spcPts val="0"/>
              </a:spcAft>
              <a:buNone/>
            </a:pPr>
            <a:r>
              <a:rPr lang="en" sz="4800"/>
              <a:t>          </a:t>
            </a:r>
            <a:endParaRPr sz="4800"/>
          </a:p>
          <a:p>
            <a:pPr indent="0" lvl="0" marL="914400" rtl="0" algn="l">
              <a:lnSpc>
                <a:spcPct val="200000"/>
              </a:lnSpc>
              <a:spcBef>
                <a:spcPts val="1200"/>
              </a:spcBef>
              <a:spcAft>
                <a:spcPts val="0"/>
              </a:spcAft>
              <a:buNone/>
            </a:pPr>
            <a:r>
              <a:t/>
            </a:r>
            <a:endParaRPr sz="4800"/>
          </a:p>
          <a:p>
            <a:pPr indent="0" lvl="0" marL="0" rtl="0" algn="l">
              <a:spcBef>
                <a:spcPts val="1200"/>
              </a:spcBef>
              <a:spcAft>
                <a:spcPts val="0"/>
              </a:spcAft>
              <a:buNone/>
            </a:pPr>
            <a:r>
              <a:t/>
            </a:r>
            <a:endParaRPr sz="5207"/>
          </a:p>
          <a:p>
            <a:pPr indent="0" lvl="0" marL="0" rtl="0" algn="l">
              <a:spcBef>
                <a:spcPts val="1200"/>
              </a:spcBef>
              <a:spcAft>
                <a:spcPts val="0"/>
              </a:spcAft>
              <a:buNone/>
            </a:pPr>
            <a:r>
              <a:t/>
            </a:r>
            <a:endParaRPr sz="5207"/>
          </a:p>
          <a:p>
            <a:pPr indent="0" lvl="0" marL="0" rtl="0" algn="l">
              <a:spcBef>
                <a:spcPts val="1200"/>
              </a:spcBef>
              <a:spcAft>
                <a:spcPts val="0"/>
              </a:spcAft>
              <a:buNone/>
            </a:pPr>
            <a:r>
              <a:t/>
            </a:r>
            <a:endParaRPr sz="5207"/>
          </a:p>
          <a:p>
            <a:pPr indent="0" lvl="0" marL="0" rtl="0" algn="l">
              <a:spcBef>
                <a:spcPts val="1200"/>
              </a:spcBef>
              <a:spcAft>
                <a:spcPts val="0"/>
              </a:spcAft>
              <a:buNone/>
            </a:pPr>
            <a:r>
              <a:t/>
            </a:r>
            <a:endParaRPr sz="5207"/>
          </a:p>
          <a:p>
            <a:pPr indent="0" lvl="0" marL="0" rtl="0" algn="l">
              <a:spcBef>
                <a:spcPts val="1200"/>
              </a:spcBef>
              <a:spcAft>
                <a:spcPts val="0"/>
              </a:spcAft>
              <a:buNone/>
            </a:pPr>
            <a:r>
              <a:t/>
            </a:r>
            <a:endParaRPr sz="520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052550" y="485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TSS</a:t>
            </a:r>
            <a:r>
              <a:rPr lang="en"/>
              <a:t>–</a:t>
            </a:r>
            <a:r>
              <a:rPr lang="en"/>
              <a:t>BLS</a:t>
            </a:r>
            <a:endParaRPr/>
          </a:p>
        </p:txBody>
      </p:sp>
      <p:sp>
        <p:nvSpPr>
          <p:cNvPr id="185" name="Google Shape;185;p21"/>
          <p:cNvSpPr txBox="1"/>
          <p:nvPr>
            <p:ph idx="1" type="body"/>
          </p:nvPr>
        </p:nvSpPr>
        <p:spPr>
          <a:xfrm>
            <a:off x="284025" y="1689475"/>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Gen:</a:t>
            </a:r>
            <a:endParaRPr/>
          </a:p>
          <a:p>
            <a:pPr indent="0" lvl="0" marL="0" rtl="0" algn="l">
              <a:spcBef>
                <a:spcPts val="1200"/>
              </a:spcBef>
              <a:spcAft>
                <a:spcPts val="0"/>
              </a:spcAft>
              <a:buNone/>
            </a:pPr>
            <a:r>
              <a:rPr lang="en"/>
              <a:t>Sign:</a:t>
            </a:r>
            <a:endParaRPr/>
          </a:p>
          <a:p>
            <a:pPr indent="0" lvl="0" marL="0" rtl="0" algn="l">
              <a:spcBef>
                <a:spcPts val="1200"/>
              </a:spcBef>
              <a:spcAft>
                <a:spcPts val="0"/>
              </a:spcAft>
              <a:buNone/>
            </a:pPr>
            <a:r>
              <a:rPr lang="en"/>
              <a:t> Given a message m and the provided</a:t>
            </a:r>
            <a:endParaRPr/>
          </a:p>
          <a:p>
            <a:pPr indent="0" lvl="0" marL="0" rtl="0" algn="l">
              <a:spcBef>
                <a:spcPts val="1200"/>
              </a:spcBef>
              <a:spcAft>
                <a:spcPts val="0"/>
              </a:spcAft>
              <a:buNone/>
            </a:pPr>
            <a:r>
              <a:rPr lang="en"/>
              <a:t>secret key share 𝑘; </a:t>
            </a:r>
            <a:endParaRPr/>
          </a:p>
          <a:p>
            <a:pPr indent="0" lvl="0" marL="0" rtl="0" algn="l">
              <a:spcBef>
                <a:spcPts val="1200"/>
              </a:spcBef>
              <a:spcAft>
                <a:spcPts val="0"/>
              </a:spcAft>
              <a:buNone/>
            </a:pPr>
            <a:r>
              <a:rPr lang="en"/>
              <a:t>each participant i generates a partial signature 𝑆</a:t>
            </a:r>
            <a:r>
              <a:rPr lang="en"/>
              <a:t> = 𝐻(𝑚) ⋅ 𝑘; </a:t>
            </a:r>
            <a:endParaRPr/>
          </a:p>
          <a:p>
            <a:pPr indent="0" lvl="0" marL="0" rtl="0" algn="l">
              <a:spcBef>
                <a:spcPts val="1200"/>
              </a:spcBef>
              <a:spcAft>
                <a:spcPts val="0"/>
              </a:spcAft>
              <a:buNone/>
            </a:pPr>
            <a:r>
              <a:rPr lang="en"/>
              <a:t>Verify:</a:t>
            </a:r>
            <a:endParaRPr/>
          </a:p>
          <a:p>
            <a:pPr indent="-304958" lvl="0" marL="457200" rtl="0" algn="l">
              <a:spcBef>
                <a:spcPts val="1200"/>
              </a:spcBef>
              <a:spcAft>
                <a:spcPts val="0"/>
              </a:spcAft>
              <a:buSzPct val="108333"/>
              <a:buAutoNum type="arabicParenR"/>
            </a:pPr>
            <a:r>
              <a:rPr lang="en"/>
              <a:t>Verify partial sig (participants are exposed)</a:t>
            </a:r>
            <a:endParaRPr/>
          </a:p>
          <a:p>
            <a:pPr indent="-304958" lvl="0" marL="457200" rtl="0" algn="l">
              <a:spcBef>
                <a:spcPts val="0"/>
              </a:spcBef>
              <a:spcAft>
                <a:spcPts val="0"/>
              </a:spcAft>
              <a:buSzPct val="108333"/>
              <a:buAutoNum type="arabicParenR"/>
            </a:pPr>
            <a:r>
              <a:rPr lang="en"/>
              <a:t>Verify Aggregated sig</a:t>
            </a:r>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3413750" y="236725"/>
            <a:ext cx="5696997" cy="233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