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2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48"/>
  </p:normalViewPr>
  <p:slideViewPr>
    <p:cSldViewPr snapToGrid="0">
      <p:cViewPr varScale="1">
        <p:scale>
          <a:sx n="86" d="100"/>
          <a:sy n="86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B2B0-A96E-4E63-8E41-5E3E8DEC180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2147E-C5A0-49DB-B64F-B25A4A74A7E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A42C1-C36B-4A66-B0E6-698C19A72B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254418-25E9-4C9E-A0FB-1FA4840FC9EE}" type="datetime1">
              <a:rPr lang="en-US"/>
              <a:pPr lvl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2A41-339B-44A8-A040-5A31DFFF73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A440E-033A-41FA-B401-4C0B1B847D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CC783D-92B8-476A-82C2-49D4AE0088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659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45CA-10B8-480B-8B5D-55078060CB8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59E75-C96F-4371-9143-149F15DE1B2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94D71-7648-4D10-96C8-945DB3B7DDC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9151E-5595-4C83-A4AD-F4BEE6D5E039}" type="datetime1">
              <a:rPr lang="en-US"/>
              <a:pPr lvl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F9003-1735-4A8A-9E3C-324E092409F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DA19-3568-4A6A-8D7C-970990033D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53215E-951E-4520-BABE-67225642A4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6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0B71C-3759-402C-8810-46801927908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787A7-6E56-4421-B422-77F8C28A0CA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EF820-AF8D-4107-9EE3-962D06B758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33D1C3-44EC-433B-934E-5E490D093102}" type="datetime1">
              <a:rPr lang="en-US"/>
              <a:pPr lvl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E101C-64A2-4017-A2B7-60916E30AC6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4257C-FAC3-4564-91FE-DB0D75B71FA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E6EE16-EA2A-4F35-9393-D89AD145E9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8431-4E3D-4882-99D8-E3D0ADB57CF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82C1B-E238-4FAE-9DEF-2BCD56A9C37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A0E49-BE4C-4638-9EE5-AC86676629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C5F70F-4602-4203-B682-BAB687630E62}" type="datetime1">
              <a:rPr lang="en-US"/>
              <a:pPr lvl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D5CC3-1F81-4BF9-B074-1245FCA0CE7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7DBEC-3911-4F59-9B02-82BC7D4620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5FA770-EAD6-400B-AFCB-E478DBB1C8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649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0350-8358-4838-9758-91165E5CD4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0435A-EB4D-45D4-97E9-B355DED43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3A755-501D-40C1-8362-01E68A6A022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86982F-88C3-49AE-8A27-5F3FED0D89D8}" type="datetime1">
              <a:rPr lang="en-US"/>
              <a:pPr lvl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0B788-B966-4419-A27D-859CDB7028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D71AE-118F-47E4-8E75-D09B51E0CCC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61235B-80A0-4D46-8258-29C0BEB6F8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8904-4473-436E-B720-E7BAE91B2A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DE68E-EE43-4CD9-880B-C43C8BB6C0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96D1D-6574-4785-8D0D-F4A7D46EF8B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EB59DA-7250-4373-9985-9C6133ED742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1C22C9-1146-4CB5-A57A-C99676BC9531}" type="datetime1">
              <a:rPr lang="en-US"/>
              <a:pPr lvl="0"/>
              <a:t>10/25/23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7BA6819-EC55-419D-9A2C-ADD304195CB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E29392C-273B-49E8-9CA8-105B373BB2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EA43D1-9539-4032-9762-523BCC2056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8976-B3D2-44A8-A6CE-69D37EFE66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216A5-7BA3-4DBA-A926-EFB6208D08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3A43C-4B1E-46D0-A1D1-4D2878D9C94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B6AC2-6F04-4F6E-BC3E-756C478E8DB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7125C-DE74-426C-9BB5-3D4EA8EF0DC1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E67594E-3814-40AA-AE36-AD87E5EE866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1C1B06-5705-4DC3-84A7-0DC427263B7A}" type="datetime1">
              <a:rPr lang="en-US"/>
              <a:pPr lvl="0"/>
              <a:t>10/25/23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A4E0325-B860-4A9B-B578-AA5E144E934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E71549-4A2B-4A85-A04C-5718E0C16F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CA9E7C-996E-41E9-A85F-74210B3B57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0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BAC7-1AB6-4FE4-905D-19BDEE33EF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E9A06EA-2FC7-4091-8023-63ECAAA922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464108-B693-4D8F-B4CD-F4FDFF3BEC08}" type="datetime1">
              <a:rPr lang="en-US"/>
              <a:pPr lvl="0"/>
              <a:t>10/25/23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1832C0B-95EF-4417-8FFA-3BE7F947CE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D967447-B063-4D63-AE0E-D180A64AA93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F86620-8B8D-4DA2-9472-E3F3770C37A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4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BC0080E-8C6B-4C14-8FAC-5CBA143874E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3D1BDF-CF6F-47EE-8A29-9F3937A47C20}" type="datetime1">
              <a:rPr lang="en-US"/>
              <a:pPr lvl="0"/>
              <a:t>10/25/23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36AE019-48B5-421D-B858-1AB09753191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DB4DE19-93A8-4BCF-8FED-C64B8010583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20CF9C-0C44-4AC4-9734-63CA1ECE5F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A4F4-5C44-4E70-86F4-A70D3DA6D0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6E43A-A2CE-45E1-8017-294F7A8C3E0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179CE-D990-4D55-9500-11217B361F2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0315E9-12C5-4DA7-AA41-7ABF21C395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0C46BE-7199-4117-AC6F-FF2011134246}" type="datetime1">
              <a:rPr lang="en-US"/>
              <a:pPr lvl="0"/>
              <a:t>10/25/23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64A77-40D7-45E3-9B4F-32BD0057794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33AC055-A743-4C7D-B2F4-63EDAC0C92C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7851A0-22E8-4B70-BF18-2ED30B65F8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644E-E0D4-4EDC-ACDA-C5648DA91A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8C072-1C27-4BFC-867A-FD19BAE7CDF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C157D-B4B2-461A-AC40-DA640C8CE97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719F72-2B93-492E-81A9-9344F19362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C7072D-F0B0-4AFE-8985-06A7502A63F3}" type="datetime1">
              <a:rPr lang="en-US"/>
              <a:pPr lvl="0"/>
              <a:t>10/25/23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9D4F77B-EC51-4D03-A38B-7A37C02016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517A17-E0ED-43F4-944F-241A70C538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4FDC9E-C17A-486B-B401-F3111153A2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242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1C82C-AC2F-41F7-83A8-B322FF19B3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0880E-6912-4B26-819E-A117BA1293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1C72A-165F-4404-9423-55FD87C6419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79E1324-2C09-41F9-BAC5-64B7CB25B1F4}" type="datetime1">
              <a:rPr lang="en-US"/>
              <a:pPr lvl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A6095-6063-4214-8791-5B79686647D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87222-FD43-44A3-99A4-F66DF6ED267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6CB2D649-8253-45FB-9873-51384A07891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3989-766E-4F24-9E73-A8A89921B0C2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/>
              <a:t>CEIS295</a:t>
            </a:r>
            <a:br>
              <a:rPr lang="en-US"/>
            </a:br>
            <a:r>
              <a:rPr lang="en-US"/>
              <a:t>Module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E245F-F447-4D43-B97E-96201965384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/>
              <a:t>Speed Test for ArrayList Data Structure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51A5-B10F-4875-8F21-4D793D9AC8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Rubric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14177179-E495-4A89-9FAE-21DA359A5A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3" y="1825627"/>
          <a:ext cx="10515588" cy="3845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505196">
                  <a:extLst>
                    <a:ext uri="{9D8B030D-6E8A-4147-A177-3AD203B41FA5}">
                      <a16:colId xmlns:a16="http://schemas.microsoft.com/office/drawing/2014/main" val="1995574399"/>
                    </a:ext>
                  </a:extLst>
                </a:gridCol>
                <a:gridCol w="3505196">
                  <a:extLst>
                    <a:ext uri="{9D8B030D-6E8A-4147-A177-3AD203B41FA5}">
                      <a16:colId xmlns:a16="http://schemas.microsoft.com/office/drawing/2014/main" val="468724401"/>
                    </a:ext>
                  </a:extLst>
                </a:gridCol>
                <a:gridCol w="3505196">
                  <a:extLst>
                    <a:ext uri="{9D8B030D-6E8A-4147-A177-3AD203B41FA5}">
                      <a16:colId xmlns:a16="http://schemas.microsoft.com/office/drawing/2014/main" val="3278210867"/>
                    </a:ext>
                  </a:extLst>
                </a:gridCol>
              </a:tblGrid>
              <a:tr h="370780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Activity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Requirement(s)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Points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3492906290"/>
                  </a:ext>
                </a:extLst>
              </a:tr>
              <a:tr h="639970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Develop Code to Test Algorithm’s Real-World Speed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TimeProcess.py Code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6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3356520079"/>
                  </a:ext>
                </a:extLst>
              </a:tr>
              <a:tr h="639970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Develop Code to Use Objects with the ArrayList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Client.py Code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6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577139348"/>
                  </a:ext>
                </a:extLst>
              </a:tr>
              <a:tr h="639970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Develop Code to Test Algorithm Speed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ArrayListActualSpeed.py code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6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2070998317"/>
                  </a:ext>
                </a:extLst>
              </a:tr>
              <a:tr h="914244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Screenshot to Demonstrate Working Application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Screenshot of running application showing your name and the current date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6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2654488224"/>
                  </a:ext>
                </a:extLst>
              </a:tr>
              <a:tr h="639970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Excel Table Showing Relevant Speeds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Table showing amount of time for each process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6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29996411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22D2-535F-4E46-9F50-0393322744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9504" y="539752"/>
            <a:ext cx="4329117" cy="1160465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/>
              <a:t>TimeProcess.py </a:t>
            </a:r>
            <a:br>
              <a:rPr lang="en-US" sz="4000"/>
            </a:br>
            <a:r>
              <a:rPr lang="en-US" sz="4000"/>
              <a:t>Python Code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72FC4489-4FD2-4277-8AA4-307A4350D16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79504" y="2020888"/>
            <a:ext cx="4329117" cy="3490914"/>
          </a:xfrm>
        </p:spPr>
        <p:txBody>
          <a:bodyPr>
            <a:normAutofit/>
          </a:bodyPr>
          <a:lstStyle/>
          <a:p>
            <a:pPr lvl="0"/>
            <a:r>
              <a:rPr lang="en-US"/>
              <a:t>Paste your TimeProcess.py Python code. </a:t>
            </a:r>
          </a:p>
          <a:p>
            <a:pPr lvl="0"/>
            <a:r>
              <a:rPr lang="en-US"/>
              <a:t>Include the following processes:</a:t>
            </a:r>
          </a:p>
          <a:p>
            <a:pPr marL="285750" lvl="0" indent="-285750">
              <a:buChar char="•"/>
            </a:pPr>
            <a:r>
              <a:rPr lang="en-US"/>
              <a:t>Test the following process speed:</a:t>
            </a:r>
          </a:p>
          <a:p>
            <a:pPr marL="742950" lvl="1" indent="-285750"/>
            <a:r>
              <a:rPr lang="en-US" sz="1400"/>
              <a:t>Display “Hello Everyone” one thousand times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93518B0-5490-473D-BEAF-DCEF5B407834}"/>
              </a:ext>
            </a:extLst>
          </p:cNvPr>
          <p:cNvSpPr txBox="1"/>
          <p:nvPr/>
        </p:nvSpPr>
        <p:spPr>
          <a:xfrm>
            <a:off x="5589590" y="539752"/>
            <a:ext cx="6469059" cy="6130923"/>
          </a:xfrm>
          <a:prstGeom prst="rect">
            <a:avLst/>
          </a:prstGeom>
          <a:noFill/>
          <a:ln w="3172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Code: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#Name: Blake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Reidinger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#Date: 10/26/23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use time library to time the code executions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get current time before the process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start_time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run the process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 Everyone!"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get current time after the process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end_time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subtract start time from end time to get time used by process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total_time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end_time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start_time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Show the result. Note: .6f means “show six decimal places”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US" sz="1050" b="0" dirty="0" err="1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Seconds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run 1000 times: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{:.6f}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total_time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3297-0A5C-4F85-92DA-AD8441F7F4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9504" y="539752"/>
            <a:ext cx="4349745" cy="1160465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/>
              <a:t>Client.py </a:t>
            </a:r>
            <a:br>
              <a:rPr lang="en-US" sz="4000"/>
            </a:br>
            <a:r>
              <a:rPr lang="en-US" sz="4000"/>
              <a:t>Python Code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FC8ADCB3-6633-473F-836D-A7531FA0508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79504" y="2020888"/>
            <a:ext cx="4070351" cy="4484683"/>
          </a:xfrm>
        </p:spPr>
        <p:txBody>
          <a:bodyPr>
            <a:normAutofit/>
          </a:bodyPr>
          <a:lstStyle/>
          <a:p>
            <a:pPr lvl="0"/>
            <a:r>
              <a:rPr lang="en-US"/>
              <a:t>Paste your Client.py Python code in the box on the right side. </a:t>
            </a:r>
          </a:p>
          <a:p>
            <a:pPr lvl="0"/>
            <a:r>
              <a:rPr lang="en-US"/>
              <a:t>Include the following attributes and behaviors:</a:t>
            </a:r>
          </a:p>
          <a:p>
            <a:pPr marL="285750" lvl="0" indent="-285750">
              <a:buChar char="•"/>
            </a:pPr>
            <a:r>
              <a:rPr lang="en-US"/>
              <a:t>Attributes</a:t>
            </a:r>
          </a:p>
          <a:p>
            <a:pPr marL="742950" lvl="1" indent="-285750"/>
            <a:r>
              <a:rPr lang="en-US" sz="1400"/>
              <a:t>__client_id</a:t>
            </a:r>
          </a:p>
          <a:p>
            <a:pPr marL="742950" lvl="1" indent="-285750"/>
            <a:r>
              <a:rPr lang="en-US" sz="1400"/>
              <a:t>__first_name</a:t>
            </a:r>
          </a:p>
          <a:p>
            <a:pPr marL="742950" lvl="1" indent="-285750"/>
            <a:r>
              <a:rPr lang="en-US" sz="1400"/>
              <a:t>__last_name</a:t>
            </a:r>
          </a:p>
          <a:p>
            <a:pPr marL="742950" lvl="1" indent="-285750"/>
            <a:r>
              <a:rPr lang="en-US" sz="1400"/>
              <a:t>__phone</a:t>
            </a:r>
          </a:p>
          <a:p>
            <a:pPr marL="742950" lvl="1" indent="-285750"/>
            <a:r>
              <a:rPr lang="en-US" sz="1400"/>
              <a:t>__email</a:t>
            </a:r>
          </a:p>
          <a:p>
            <a:pPr marL="285750" lvl="0" indent="-285750">
              <a:buChar char="•"/>
            </a:pPr>
            <a:r>
              <a:rPr lang="en-US"/>
              <a:t>Behaviors</a:t>
            </a:r>
          </a:p>
          <a:p>
            <a:pPr marL="742950" lvl="1" indent="-285750"/>
            <a:r>
              <a:rPr lang="en-US" sz="1400"/>
              <a:t>__eq__</a:t>
            </a:r>
          </a:p>
          <a:p>
            <a:pPr marL="742950" lvl="1" indent="-285750"/>
            <a:r>
              <a:rPr lang="en-US" sz="1400"/>
              <a:t>__str__</a:t>
            </a:r>
          </a:p>
          <a:p>
            <a:pPr marL="285750" lvl="0" indent="-285750">
              <a:buChar char="•"/>
            </a:pPr>
            <a:r>
              <a:rPr lang="en-US"/>
              <a:t>Getters and Setters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C8358-45CA-4B47-A030-50046BF052B0}"/>
              </a:ext>
            </a:extLst>
          </p:cNvPr>
          <p:cNvSpPr txBox="1"/>
          <p:nvPr/>
        </p:nvSpPr>
        <p:spPr>
          <a:xfrm>
            <a:off x="5589590" y="539752"/>
            <a:ext cx="6469059" cy="6130923"/>
          </a:xfrm>
          <a:prstGeom prst="rect">
            <a:avLst/>
          </a:prstGeom>
          <a:noFill/>
          <a:ln w="3172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Code: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#Blake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Reidinger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#Date 10/23/2023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Client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client_id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first_name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"Unknown"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"Unknown"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phone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"Unknown"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email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"Unknown"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"""Initialize 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Atrributes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"""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client_id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client_id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first_name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first_name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last_name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__phone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phone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__email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email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#Classes that compare objects must implement __eq__ and __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lt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__ methods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#__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lt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__ means "less than and it must return a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boolean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__eq__ means "equals" and it must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retrun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boolean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lt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other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client_id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other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.__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client_id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__eq__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other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client_id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other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.__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client_id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#__str__() method is automatically called when you print the object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__str__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client_id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first_name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#getters and setters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get_client_id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client_id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set_client_id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client_id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client_id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client_id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get_first_name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first_name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set_first_name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first_name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first_name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first_name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get_last_name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last_name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set_last_name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last_name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get_phone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__phone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set_phone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phone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__phone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phone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get_email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__email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set_email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email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__email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email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5407-2D59-40C9-B7EA-B2A601BEC2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9504" y="939802"/>
            <a:ext cx="4387848" cy="760415"/>
          </a:xfrm>
        </p:spPr>
        <p:txBody>
          <a:bodyPr/>
          <a:lstStyle/>
          <a:p>
            <a:pPr lvl="0"/>
            <a:r>
              <a:rPr lang="en-US"/>
              <a:t>ArrayListActualSpeed.py</a:t>
            </a:r>
            <a:br>
              <a:rPr lang="en-US"/>
            </a:br>
            <a:r>
              <a:rPr lang="en-US"/>
              <a:t>Python Code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D53052BD-BB0C-4C0B-8B8B-1244AECA731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79504" y="2020888"/>
            <a:ext cx="4572000" cy="3490914"/>
          </a:xfrm>
        </p:spPr>
        <p:txBody>
          <a:bodyPr>
            <a:normAutofit/>
          </a:bodyPr>
          <a:lstStyle/>
          <a:p>
            <a:pPr lvl="0"/>
            <a:r>
              <a:rPr lang="en-US"/>
              <a:t>Paste your Python code. Include the following processes:</a:t>
            </a:r>
          </a:p>
          <a:p>
            <a:pPr marL="285750" lvl="0" indent="-285750">
              <a:buChar char="•"/>
            </a:pPr>
            <a:r>
              <a:rPr lang="en-US"/>
              <a:t>Read records into application</a:t>
            </a:r>
          </a:p>
          <a:p>
            <a:pPr marL="285750" lvl="0" indent="-285750">
              <a:buChar char="•"/>
            </a:pPr>
            <a:r>
              <a:rPr lang="en-US"/>
              <a:t>Test the following process speeds:</a:t>
            </a:r>
          </a:p>
          <a:p>
            <a:pPr marL="742950" lvl="1" indent="-285750"/>
            <a:r>
              <a:rPr lang="en-US" sz="1400"/>
              <a:t>Add records to beginning of data structure</a:t>
            </a:r>
          </a:p>
          <a:p>
            <a:pPr marL="742950" lvl="1" indent="-285750"/>
            <a:r>
              <a:rPr lang="en-US" sz="1400"/>
              <a:t>Add records to end of data structure</a:t>
            </a:r>
          </a:p>
          <a:p>
            <a:pPr marL="742950" lvl="1" indent="-285750"/>
            <a:r>
              <a:rPr lang="en-US" sz="1400"/>
              <a:t>Add records to middle of data structure</a:t>
            </a:r>
          </a:p>
          <a:p>
            <a:pPr marL="742950" lvl="1" indent="-285750"/>
            <a:r>
              <a:rPr lang="en-US" sz="1400"/>
              <a:t>Retrieve records from beginning of data structure</a:t>
            </a:r>
          </a:p>
          <a:p>
            <a:pPr marL="742950" lvl="1" indent="-285750"/>
            <a:r>
              <a:rPr lang="en-US" sz="1400"/>
              <a:t>Retrieve records from end of data structure</a:t>
            </a:r>
          </a:p>
          <a:p>
            <a:pPr marL="742950" lvl="1" indent="-285750"/>
            <a:r>
              <a:rPr lang="en-US" sz="1400"/>
              <a:t>Retrieve records from middle of data structure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37A36A90-1C36-4985-95FD-2F3C1C88CE78}"/>
              </a:ext>
            </a:extLst>
          </p:cNvPr>
          <p:cNvSpPr txBox="1"/>
          <p:nvPr/>
        </p:nvSpPr>
        <p:spPr>
          <a:xfrm>
            <a:off x="5589590" y="539752"/>
            <a:ext cx="6469059" cy="6130923"/>
          </a:xfrm>
          <a:prstGeom prst="rect">
            <a:avLst/>
          </a:prstGeom>
          <a:noFill/>
          <a:ln w="3172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Code: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#Blake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Reidinger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Date 10/26/2023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ArrayList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ArrayList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Client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Client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Quicksort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Quicksort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datetime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date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#Use this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libary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to time the code executions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random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Use to generate random numbers 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sys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use to terminate the application early 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Display name and date in output 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"Name:"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"Rick Bird"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"Date:"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today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#Create a list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clients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[]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input_file_name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ClientData.csv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with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input_file_name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infile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line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infile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#split the line based on the commas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line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split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','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client_id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)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#Convert the default string to an integer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f_name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l_name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phone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email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#Create a client object using data from the file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Client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client_id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f_name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l_name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phone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email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#Add the client object to the list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clients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#Sort the clients list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Quicksort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sort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clients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#How many client objects do we have? 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num_records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clients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#Create an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ArrayList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object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my_array_list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ArrayList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Scenario 1: Printer Queue or Call Queue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section_title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"Scenario: Printer Queue or Call Queue"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section_title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section_title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#How long does it take to add the client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recrods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to the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ArrayList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? 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start_time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num_records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my_array_list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clients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end_time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total_time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end_time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start_time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"Seconds to add records: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{:.6f}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total_time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#How long does it take to remove records from the front of the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ArrayList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?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start_time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num_records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my_array_list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remove_at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end_time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total_time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end_time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start_time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"Seconds to remove records from front: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{}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total_time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Scenario 2: Customer Service Center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answer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"Continue (y/n)? 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answer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lower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!=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"y"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sys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exit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#End application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section_title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"Scenario: Customer Service"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section_title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section_title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add clients to the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ArrayList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num_records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my_array_list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clients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#How long does it take to randomly display 1000 records? 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start_time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smallest_id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100001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largest_id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smallest_id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num_records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random_num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random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randint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smallest_id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largest_id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#print(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my_array_list.search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(Client(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random_num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)))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my_array_list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search_sorted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Client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random_num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end_time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total_time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end_time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start_time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"Seconds to display random records: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{:.6f}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total_time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Scenario 3: Call Center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answer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Continiue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(y/n)? 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answer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lower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!=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"y"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sys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exit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#End application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section_title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"Scenario: Call Center"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section_title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section_title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#How long does it take to add records, randomly display 1000 records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and randomly remove 1000 records? 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start_time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add records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current_id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100001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num_records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my_array_list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Client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current_id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current_id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#Display random records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smallest_id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100001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largest_id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smallest_id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num_records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random_num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random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randint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smallest_id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largest_id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#print(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my_array_list.search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(Client(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random_num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)))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my_array_list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search_sorted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Client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random_num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)))</a:t>
            </a: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#Remove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randm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records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smallest_id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100001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largest_id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smallest_id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num_records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random_num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random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randint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smallest_id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largest_id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my_array_list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search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Client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random_num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end_time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total_time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end_time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start_time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"Seconds to add, display, and remove records: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{:.6f}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total_time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2861DB3-D036-7F4D-93F9-16BBCCAA0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9CB4A4-7BE1-424F-8C31-B616E8AA2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83851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69316">
                  <a:extLst>
                    <a:ext uri="{9D8B030D-6E8A-4147-A177-3AD203B41FA5}">
                      <a16:colId xmlns:a16="http://schemas.microsoft.com/office/drawing/2014/main" val="2424455274"/>
                    </a:ext>
                  </a:extLst>
                </a:gridCol>
                <a:gridCol w="2212387">
                  <a:extLst>
                    <a:ext uri="{9D8B030D-6E8A-4147-A177-3AD203B41FA5}">
                      <a16:colId xmlns:a16="http://schemas.microsoft.com/office/drawing/2014/main" val="2564475325"/>
                    </a:ext>
                  </a:extLst>
                </a:gridCol>
                <a:gridCol w="2610297">
                  <a:extLst>
                    <a:ext uri="{9D8B030D-6E8A-4147-A177-3AD203B41FA5}">
                      <a16:colId xmlns:a16="http://schemas.microsoft.com/office/drawing/2014/main" val="816520346"/>
                    </a:ext>
                  </a:extLst>
                </a:gridCol>
              </a:tblGrid>
              <a:tr h="1600200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Table of Real - World speeds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9688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ArrayList(Unsorted)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ArrayList(sorted data)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6024407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Scenario: Printer Queue or Call Queue or Service Queue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517599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Add many records to end of data structure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0.007257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0.010625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62311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Pull all records off front of data structure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10.006087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10.596607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9670722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Scenario: Customer Service Center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797107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Display random records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2.553499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0.033087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9186777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Scenario: Call Center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138816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Add some records, display random records, remove random records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4.843064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3.802457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76229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4311</TotalTime>
  <Words>1820</Words>
  <Application>Microsoft Macintosh PowerPoint</Application>
  <PresentationFormat>Widescreen</PresentationFormat>
  <Paragraphs>239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Office Theme</vt:lpstr>
      <vt:lpstr>CEIS295 Module 1</vt:lpstr>
      <vt:lpstr>Rubric</vt:lpstr>
      <vt:lpstr>TimeProcess.py  Python Code</vt:lpstr>
      <vt:lpstr>Client.py  Python Code</vt:lpstr>
      <vt:lpstr>ArrayListActualSpeed.py Python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Blake Reidinger</cp:lastModifiedBy>
  <cp:revision>40</cp:revision>
  <dcterms:created xsi:type="dcterms:W3CDTF">2018-12-20T22:43:36Z</dcterms:created>
  <dcterms:modified xsi:type="dcterms:W3CDTF">2023-10-27T19:45:16Z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