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7" r:id="rId5"/>
    <p:sldId id="268"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29"/>
    <p:restoredTop sz="94623"/>
  </p:normalViewPr>
  <p:slideViewPr>
    <p:cSldViewPr snapToGrid="0" snapToObjects="1">
      <p:cViewPr>
        <p:scale>
          <a:sx n="35" d="100"/>
          <a:sy n="35" d="100"/>
        </p:scale>
        <p:origin x="728" y="1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11/30/18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11/30/18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8D437-38E1-564F-81B2-70C4E350084B}"/>
              </a:ext>
            </a:extLst>
          </p:cNvPr>
          <p:cNvSpPr>
            <a:spLocks noGrp="1"/>
          </p:cNvSpPr>
          <p:nvPr>
            <p:ph type="ctrTitle"/>
          </p:nvPr>
        </p:nvSpPr>
        <p:spPr/>
        <p:txBody>
          <a:bodyPr/>
          <a:lstStyle/>
          <a:p>
            <a:r>
              <a:rPr lang="en-US" dirty="0"/>
              <a:t>3mmm </a:t>
            </a:r>
          </a:p>
        </p:txBody>
      </p:sp>
      <p:sp>
        <p:nvSpPr>
          <p:cNvPr id="3" name="Subtitle 2">
            <a:extLst>
              <a:ext uri="{FF2B5EF4-FFF2-40B4-BE49-F238E27FC236}">
                <a16:creationId xmlns:a16="http://schemas.microsoft.com/office/drawing/2014/main" id="{347C6B3B-E273-8548-AEA5-A1C0E9070DAE}"/>
              </a:ext>
            </a:extLst>
          </p:cNvPr>
          <p:cNvSpPr>
            <a:spLocks noGrp="1"/>
          </p:cNvSpPr>
          <p:nvPr>
            <p:ph type="subTitle" idx="1"/>
          </p:nvPr>
        </p:nvSpPr>
        <p:spPr/>
        <p:txBody>
          <a:bodyPr/>
          <a:lstStyle/>
          <a:p>
            <a:r>
              <a:rPr lang="en-US" dirty="0"/>
              <a:t>Blake </a:t>
            </a:r>
          </a:p>
          <a:p>
            <a:r>
              <a:rPr lang="en-US" dirty="0" err="1"/>
              <a:t>isiaha</a:t>
            </a:r>
            <a:endParaRPr lang="en-US" dirty="0"/>
          </a:p>
        </p:txBody>
      </p:sp>
    </p:spTree>
    <p:extLst>
      <p:ext uri="{BB962C8B-B14F-4D97-AF65-F5344CB8AC3E}">
        <p14:creationId xmlns:p14="http://schemas.microsoft.com/office/powerpoint/2010/main" val="1059018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52DAA-B03A-3649-A826-FC75DDDA41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45BC3D-CE98-044C-9649-4F2CBAE40EE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6512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22941-3172-6B4A-B64D-DEB6A25A13B0}"/>
              </a:ext>
            </a:extLst>
          </p:cNvPr>
          <p:cNvSpPr>
            <a:spLocks noGrp="1"/>
          </p:cNvSpPr>
          <p:nvPr>
            <p:ph type="title"/>
          </p:nvPr>
        </p:nvSpPr>
        <p:spPr>
          <a:xfrm>
            <a:off x="1141413" y="618518"/>
            <a:ext cx="9905998" cy="1478570"/>
          </a:xfrm>
        </p:spPr>
        <p:txBody>
          <a:bodyPr>
            <a:normAutofit/>
          </a:bodyPr>
          <a:lstStyle/>
          <a:p>
            <a:pPr algn="ctr"/>
            <a:r>
              <a:rPr lang="en-US" dirty="0"/>
              <a:t>The chief executive officer</a:t>
            </a:r>
          </a:p>
        </p:txBody>
      </p:sp>
      <p:pic>
        <p:nvPicPr>
          <p:cNvPr id="5" name="Picture 4">
            <a:extLst>
              <a:ext uri="{FF2B5EF4-FFF2-40B4-BE49-F238E27FC236}">
                <a16:creationId xmlns:a16="http://schemas.microsoft.com/office/drawing/2014/main" id="{81516421-FAE4-A24F-910C-BEF8072956BC}"/>
              </a:ext>
            </a:extLst>
          </p:cNvPr>
          <p:cNvPicPr>
            <a:picLocks noChangeAspect="1"/>
          </p:cNvPicPr>
          <p:nvPr/>
        </p:nvPicPr>
        <p:blipFill>
          <a:blip r:embed="rId3"/>
          <a:stretch>
            <a:fillRect/>
          </a:stretch>
        </p:blipFill>
        <p:spPr>
          <a:xfrm>
            <a:off x="1141411" y="2711326"/>
            <a:ext cx="4689234" cy="262597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F5F717F1-E1B9-4148-A420-1CD79229501C}"/>
              </a:ext>
            </a:extLst>
          </p:cNvPr>
          <p:cNvSpPr>
            <a:spLocks noGrp="1"/>
          </p:cNvSpPr>
          <p:nvPr>
            <p:ph idx="1"/>
          </p:nvPr>
        </p:nvSpPr>
        <p:spPr>
          <a:xfrm>
            <a:off x="6336727" y="2249487"/>
            <a:ext cx="4710683" cy="3541714"/>
          </a:xfrm>
        </p:spPr>
        <p:txBody>
          <a:bodyPr>
            <a:normAutofit fontScale="92500" lnSpcReduction="20000"/>
          </a:bodyPr>
          <a:lstStyle/>
          <a:p>
            <a:r>
              <a:rPr lang="en-US" dirty="0"/>
              <a:t>Michael Roman Appointed 3M Chief Executive Officer</a:t>
            </a:r>
          </a:p>
          <a:p>
            <a:pPr fontAlgn="base"/>
            <a:r>
              <a:rPr lang="en-US" dirty="0"/>
              <a:t>"Our playbook is working," Roman said. "It's delivering value for our customers, it's delivering premium returns for our investors. My role as CEO is to build on that."</a:t>
            </a:r>
          </a:p>
          <a:p>
            <a:pPr marL="0" indent="0" fontAlgn="base">
              <a:buNone/>
            </a:pPr>
            <a:br>
              <a:rPr lang="en-US" dirty="0"/>
            </a:br>
            <a:endParaRPr lang="en-US" dirty="0"/>
          </a:p>
          <a:p>
            <a:endParaRPr lang="en-US" dirty="0"/>
          </a:p>
        </p:txBody>
      </p:sp>
    </p:spTree>
    <p:extLst>
      <p:ext uri="{BB962C8B-B14F-4D97-AF65-F5344CB8AC3E}">
        <p14:creationId xmlns:p14="http://schemas.microsoft.com/office/powerpoint/2010/main" val="832034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11E21-2217-F646-8FA5-7D063CE2B333}"/>
              </a:ext>
            </a:extLst>
          </p:cNvPr>
          <p:cNvSpPr>
            <a:spLocks noGrp="1"/>
          </p:cNvSpPr>
          <p:nvPr>
            <p:ph type="title"/>
          </p:nvPr>
        </p:nvSpPr>
        <p:spPr/>
        <p:txBody>
          <a:bodyPr/>
          <a:lstStyle/>
          <a:p>
            <a:pPr algn="ctr"/>
            <a:r>
              <a:rPr lang="en-US" dirty="0"/>
              <a:t>3mmm board of directors</a:t>
            </a:r>
          </a:p>
        </p:txBody>
      </p:sp>
      <p:pic>
        <p:nvPicPr>
          <p:cNvPr id="5" name="Content Placeholder 4">
            <a:extLst>
              <a:ext uri="{FF2B5EF4-FFF2-40B4-BE49-F238E27FC236}">
                <a16:creationId xmlns:a16="http://schemas.microsoft.com/office/drawing/2014/main" id="{3EFBCB51-A7BE-9F40-9AF5-CEC5B29E00DD}"/>
              </a:ext>
            </a:extLst>
          </p:cNvPr>
          <p:cNvPicPr>
            <a:picLocks noGrp="1" noChangeAspect="1"/>
          </p:cNvPicPr>
          <p:nvPr>
            <p:ph idx="1"/>
          </p:nvPr>
        </p:nvPicPr>
        <p:blipFill rotWithShape="1">
          <a:blip r:embed="rId2"/>
          <a:srcRect l="1" t="25688" r="51801" b="-1"/>
          <a:stretch/>
        </p:blipFill>
        <p:spPr>
          <a:xfrm>
            <a:off x="1141413" y="2302424"/>
            <a:ext cx="4344987" cy="4186913"/>
          </a:xfrm>
        </p:spPr>
      </p:pic>
      <p:pic>
        <p:nvPicPr>
          <p:cNvPr id="7" name="Picture 6">
            <a:extLst>
              <a:ext uri="{FF2B5EF4-FFF2-40B4-BE49-F238E27FC236}">
                <a16:creationId xmlns:a16="http://schemas.microsoft.com/office/drawing/2014/main" id="{5E2DA765-DE2D-A543-AB27-2E9C867A9015}"/>
              </a:ext>
            </a:extLst>
          </p:cNvPr>
          <p:cNvPicPr>
            <a:picLocks noChangeAspect="1"/>
          </p:cNvPicPr>
          <p:nvPr/>
        </p:nvPicPr>
        <p:blipFill rotWithShape="1">
          <a:blip r:embed="rId3"/>
          <a:srcRect l="1" t="8911" r="52862" b="17756"/>
          <a:stretch/>
        </p:blipFill>
        <p:spPr>
          <a:xfrm>
            <a:off x="6511226" y="2302424"/>
            <a:ext cx="4049082" cy="3937058"/>
          </a:xfrm>
          <a:prstGeom prst="rect">
            <a:avLst/>
          </a:prstGeom>
        </p:spPr>
      </p:pic>
    </p:spTree>
    <p:extLst>
      <p:ext uri="{BB962C8B-B14F-4D97-AF65-F5344CB8AC3E}">
        <p14:creationId xmlns:p14="http://schemas.microsoft.com/office/powerpoint/2010/main" val="1428862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E59A6-220C-BB4F-844D-A7B802CB2B80}"/>
              </a:ext>
            </a:extLst>
          </p:cNvPr>
          <p:cNvSpPr>
            <a:spLocks noGrp="1"/>
          </p:cNvSpPr>
          <p:nvPr>
            <p:ph type="title"/>
          </p:nvPr>
        </p:nvSpPr>
        <p:spPr>
          <a:xfrm>
            <a:off x="1141413" y="618518"/>
            <a:ext cx="9905998" cy="1478570"/>
          </a:xfrm>
        </p:spPr>
        <p:txBody>
          <a:bodyPr/>
          <a:lstStyle/>
          <a:p>
            <a:pPr algn="ctr"/>
            <a:r>
              <a:rPr lang="en-US" dirty="0"/>
              <a:t>Financial market concerns</a:t>
            </a:r>
          </a:p>
        </p:txBody>
      </p:sp>
      <p:graphicFrame>
        <p:nvGraphicFramePr>
          <p:cNvPr id="4" name="Content Placeholder 3">
            <a:extLst>
              <a:ext uri="{FF2B5EF4-FFF2-40B4-BE49-F238E27FC236}">
                <a16:creationId xmlns:a16="http://schemas.microsoft.com/office/drawing/2014/main" id="{8ECC6115-B4CD-2E47-AEA5-94AD38577868}"/>
              </a:ext>
            </a:extLst>
          </p:cNvPr>
          <p:cNvGraphicFramePr>
            <a:graphicFrameLocks noGrp="1"/>
          </p:cNvGraphicFramePr>
          <p:nvPr>
            <p:ph idx="1"/>
            <p:extLst>
              <p:ext uri="{D42A27DB-BD31-4B8C-83A1-F6EECF244321}">
                <p14:modId xmlns:p14="http://schemas.microsoft.com/office/powerpoint/2010/main" val="2801669698"/>
              </p:ext>
            </p:extLst>
          </p:nvPr>
        </p:nvGraphicFramePr>
        <p:xfrm>
          <a:off x="3536508" y="1940184"/>
          <a:ext cx="5115807" cy="3539214"/>
        </p:xfrm>
        <a:graphic>
          <a:graphicData uri="http://schemas.openxmlformats.org/drawingml/2006/table">
            <a:tbl>
              <a:tblPr firstRow="1" firstCol="1" bandRow="1">
                <a:tableStyleId>{7DF18680-E054-41AD-8BC1-D1AEF772440D}</a:tableStyleId>
              </a:tblPr>
              <a:tblGrid>
                <a:gridCol w="1705269">
                  <a:extLst>
                    <a:ext uri="{9D8B030D-6E8A-4147-A177-3AD203B41FA5}">
                      <a16:colId xmlns:a16="http://schemas.microsoft.com/office/drawing/2014/main" val="2541474506"/>
                    </a:ext>
                  </a:extLst>
                </a:gridCol>
                <a:gridCol w="1705269">
                  <a:extLst>
                    <a:ext uri="{9D8B030D-6E8A-4147-A177-3AD203B41FA5}">
                      <a16:colId xmlns:a16="http://schemas.microsoft.com/office/drawing/2014/main" val="2141831422"/>
                    </a:ext>
                  </a:extLst>
                </a:gridCol>
                <a:gridCol w="1705269">
                  <a:extLst>
                    <a:ext uri="{9D8B030D-6E8A-4147-A177-3AD203B41FA5}">
                      <a16:colId xmlns:a16="http://schemas.microsoft.com/office/drawing/2014/main" val="3337339712"/>
                    </a:ext>
                  </a:extLst>
                </a:gridCol>
              </a:tblGrid>
              <a:tr h="0">
                <a:tc>
                  <a:txBody>
                    <a:bodyPr/>
                    <a:lstStyle/>
                    <a:p>
                      <a:pPr marL="0" marR="0">
                        <a:spcBef>
                          <a:spcPts val="0"/>
                        </a:spcBef>
                        <a:spcAft>
                          <a:spcPts val="1500"/>
                        </a:spcAft>
                      </a:pPr>
                      <a:r>
                        <a:rPr lang="en-US" sz="500">
                          <a:effectLst/>
                        </a:rPr>
                        <a:t>Firm</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Analyst</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Phone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extLst>
                  <a:ext uri="{0D108BD9-81ED-4DB2-BD59-A6C34878D82A}">
                    <a16:rowId xmlns:a16="http://schemas.microsoft.com/office/drawing/2014/main" val="2421745572"/>
                  </a:ext>
                </a:extLst>
              </a:tr>
              <a:tr h="177086">
                <a:tc>
                  <a:txBody>
                    <a:bodyPr/>
                    <a:lstStyle/>
                    <a:p>
                      <a:pPr marL="0" marR="0">
                        <a:spcBef>
                          <a:spcPts val="0"/>
                        </a:spcBef>
                        <a:spcAft>
                          <a:spcPts val="1500"/>
                        </a:spcAft>
                      </a:pPr>
                      <a:r>
                        <a:rPr lang="en-US" sz="500">
                          <a:effectLst/>
                        </a:rPr>
                        <a:t>Argus Research</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John Eade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+1 646 747 5445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extLst>
                  <a:ext uri="{0D108BD9-81ED-4DB2-BD59-A6C34878D82A}">
                    <a16:rowId xmlns:a16="http://schemas.microsoft.com/office/drawing/2014/main" val="332576336"/>
                  </a:ext>
                </a:extLst>
              </a:tr>
              <a:tr h="177086">
                <a:tc>
                  <a:txBody>
                    <a:bodyPr/>
                    <a:lstStyle/>
                    <a:p>
                      <a:pPr marL="0" marR="0">
                        <a:spcBef>
                          <a:spcPts val="0"/>
                        </a:spcBef>
                        <a:spcAft>
                          <a:spcPts val="1500"/>
                        </a:spcAft>
                      </a:pPr>
                      <a:r>
                        <a:rPr lang="en-US" sz="500" dirty="0">
                          <a:effectLst/>
                        </a:rPr>
                        <a:t>Bank of America Merrill Lynch</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Andrew Obin</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+1 646 855 1817</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extLst>
                  <a:ext uri="{0D108BD9-81ED-4DB2-BD59-A6C34878D82A}">
                    <a16:rowId xmlns:a16="http://schemas.microsoft.com/office/drawing/2014/main" val="3420846833"/>
                  </a:ext>
                </a:extLst>
              </a:tr>
              <a:tr h="177086">
                <a:tc>
                  <a:txBody>
                    <a:bodyPr/>
                    <a:lstStyle/>
                    <a:p>
                      <a:pPr marL="0" marR="0">
                        <a:spcBef>
                          <a:spcPts val="0"/>
                        </a:spcBef>
                        <a:spcAft>
                          <a:spcPts val="1500"/>
                        </a:spcAft>
                      </a:pPr>
                      <a:r>
                        <a:rPr lang="en-US" sz="500">
                          <a:effectLst/>
                        </a:rPr>
                        <a:t>Barclays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Julian Mitchell</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+1 212 526 1661</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extLst>
                  <a:ext uri="{0D108BD9-81ED-4DB2-BD59-A6C34878D82A}">
                    <a16:rowId xmlns:a16="http://schemas.microsoft.com/office/drawing/2014/main" val="1906214320"/>
                  </a:ext>
                </a:extLst>
              </a:tr>
              <a:tr h="177086">
                <a:tc>
                  <a:txBody>
                    <a:bodyPr/>
                    <a:lstStyle/>
                    <a:p>
                      <a:pPr marL="0" marR="0">
                        <a:spcBef>
                          <a:spcPts val="0"/>
                        </a:spcBef>
                        <a:spcAft>
                          <a:spcPts val="1500"/>
                        </a:spcAft>
                      </a:pPr>
                      <a:r>
                        <a:rPr lang="en-US" sz="500">
                          <a:effectLst/>
                        </a:rPr>
                        <a:t>Citi Research</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Andrew Kaplowitz</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+1 212 816 0642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extLst>
                  <a:ext uri="{0D108BD9-81ED-4DB2-BD59-A6C34878D82A}">
                    <a16:rowId xmlns:a16="http://schemas.microsoft.com/office/drawing/2014/main" val="4175636872"/>
                  </a:ext>
                </a:extLst>
              </a:tr>
              <a:tr h="177086">
                <a:tc>
                  <a:txBody>
                    <a:bodyPr/>
                    <a:lstStyle/>
                    <a:p>
                      <a:pPr marL="0" marR="0">
                        <a:spcBef>
                          <a:spcPts val="0"/>
                        </a:spcBef>
                        <a:spcAft>
                          <a:spcPts val="1500"/>
                        </a:spcAft>
                      </a:pPr>
                      <a:r>
                        <a:rPr lang="en-US" sz="500">
                          <a:effectLst/>
                        </a:rPr>
                        <a:t>Credit Suisse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John Walsh</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+1 212 538 1664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extLst>
                  <a:ext uri="{0D108BD9-81ED-4DB2-BD59-A6C34878D82A}">
                    <a16:rowId xmlns:a16="http://schemas.microsoft.com/office/drawing/2014/main" val="4165597044"/>
                  </a:ext>
                </a:extLst>
              </a:tr>
              <a:tr h="177086">
                <a:tc>
                  <a:txBody>
                    <a:bodyPr/>
                    <a:lstStyle/>
                    <a:p>
                      <a:pPr marL="0" marR="0">
                        <a:spcBef>
                          <a:spcPts val="0"/>
                        </a:spcBef>
                        <a:spcAft>
                          <a:spcPts val="1500"/>
                        </a:spcAft>
                      </a:pPr>
                      <a:r>
                        <a:rPr lang="en-US" sz="500">
                          <a:effectLst/>
                        </a:rPr>
                        <a:t>Deutsche Bank</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Nicole DeBlase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+1 212 250 5916</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extLst>
                  <a:ext uri="{0D108BD9-81ED-4DB2-BD59-A6C34878D82A}">
                    <a16:rowId xmlns:a16="http://schemas.microsoft.com/office/drawing/2014/main" val="3526578693"/>
                  </a:ext>
                </a:extLst>
              </a:tr>
              <a:tr h="177086">
                <a:tc>
                  <a:txBody>
                    <a:bodyPr/>
                    <a:lstStyle/>
                    <a:p>
                      <a:pPr marL="0" marR="0">
                        <a:spcBef>
                          <a:spcPts val="0"/>
                        </a:spcBef>
                        <a:spcAft>
                          <a:spcPts val="1500"/>
                        </a:spcAft>
                      </a:pPr>
                      <a:r>
                        <a:rPr lang="en-US" sz="500" dirty="0">
                          <a:effectLst/>
                        </a:rPr>
                        <a:t>Goldman Sachs</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dirty="0">
                          <a:effectLst/>
                        </a:rPr>
                        <a:t>Joe Ritchie</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+1 212 357 8914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extLst>
                  <a:ext uri="{0D108BD9-81ED-4DB2-BD59-A6C34878D82A}">
                    <a16:rowId xmlns:a16="http://schemas.microsoft.com/office/drawing/2014/main" val="2996752354"/>
                  </a:ext>
                </a:extLst>
              </a:tr>
              <a:tr h="177086">
                <a:tc>
                  <a:txBody>
                    <a:bodyPr/>
                    <a:lstStyle/>
                    <a:p>
                      <a:pPr marL="0" marR="0">
                        <a:spcBef>
                          <a:spcPts val="0"/>
                        </a:spcBef>
                        <a:spcAft>
                          <a:spcPts val="1500"/>
                        </a:spcAft>
                      </a:pPr>
                      <a:r>
                        <a:rPr lang="en-US" sz="500">
                          <a:effectLst/>
                        </a:rPr>
                        <a:t>Jefferies &amp; Company</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Laurence Alexander</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+1 212 284 2553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extLst>
                  <a:ext uri="{0D108BD9-81ED-4DB2-BD59-A6C34878D82A}">
                    <a16:rowId xmlns:a16="http://schemas.microsoft.com/office/drawing/2014/main" val="1692636688"/>
                  </a:ext>
                </a:extLst>
              </a:tr>
              <a:tr h="177086">
                <a:tc>
                  <a:txBody>
                    <a:bodyPr/>
                    <a:lstStyle/>
                    <a:p>
                      <a:pPr marL="0" marR="0">
                        <a:spcBef>
                          <a:spcPts val="0"/>
                        </a:spcBef>
                        <a:spcAft>
                          <a:spcPts val="1500"/>
                        </a:spcAft>
                      </a:pPr>
                      <a:r>
                        <a:rPr lang="en-US" sz="500">
                          <a:effectLst/>
                        </a:rPr>
                        <a:t>J.P. Morgan Securities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Stephen Tusa</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+1 212 622 6623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extLst>
                  <a:ext uri="{0D108BD9-81ED-4DB2-BD59-A6C34878D82A}">
                    <a16:rowId xmlns:a16="http://schemas.microsoft.com/office/drawing/2014/main" val="172264808"/>
                  </a:ext>
                </a:extLst>
              </a:tr>
              <a:tr h="177086">
                <a:tc>
                  <a:txBody>
                    <a:bodyPr/>
                    <a:lstStyle/>
                    <a:p>
                      <a:pPr marL="0" marR="0">
                        <a:spcBef>
                          <a:spcPts val="0"/>
                        </a:spcBef>
                        <a:spcAft>
                          <a:spcPts val="1500"/>
                        </a:spcAft>
                      </a:pPr>
                      <a:r>
                        <a:rPr lang="en-US" sz="500">
                          <a:effectLst/>
                        </a:rPr>
                        <a:t>Langenberg &amp; Company</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Brian Langenberg</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+1 312 235 6521</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extLst>
                  <a:ext uri="{0D108BD9-81ED-4DB2-BD59-A6C34878D82A}">
                    <a16:rowId xmlns:a16="http://schemas.microsoft.com/office/drawing/2014/main" val="399003033"/>
                  </a:ext>
                </a:extLst>
              </a:tr>
              <a:tr h="177086">
                <a:tc>
                  <a:txBody>
                    <a:bodyPr/>
                    <a:lstStyle/>
                    <a:p>
                      <a:pPr marL="0" marR="0">
                        <a:spcBef>
                          <a:spcPts val="0"/>
                        </a:spcBef>
                        <a:spcAft>
                          <a:spcPts val="1500"/>
                        </a:spcAft>
                      </a:pPr>
                      <a:r>
                        <a:rPr lang="en-US" sz="500">
                          <a:effectLst/>
                        </a:rPr>
                        <a:t>Melius Research</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Scott Davis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+1 212-503-6200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extLst>
                  <a:ext uri="{0D108BD9-81ED-4DB2-BD59-A6C34878D82A}">
                    <a16:rowId xmlns:a16="http://schemas.microsoft.com/office/drawing/2014/main" val="2982346943"/>
                  </a:ext>
                </a:extLst>
              </a:tr>
              <a:tr h="177086">
                <a:tc>
                  <a:txBody>
                    <a:bodyPr/>
                    <a:lstStyle/>
                    <a:p>
                      <a:pPr marL="0" marR="0">
                        <a:spcBef>
                          <a:spcPts val="0"/>
                        </a:spcBef>
                        <a:spcAft>
                          <a:spcPts val="1500"/>
                        </a:spcAft>
                      </a:pPr>
                      <a:r>
                        <a:rPr lang="en-US" sz="500">
                          <a:effectLst/>
                        </a:rPr>
                        <a:t>Morgan Stanley</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Josh Pokrzywinski</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+1 212 761 4000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extLst>
                  <a:ext uri="{0D108BD9-81ED-4DB2-BD59-A6C34878D82A}">
                    <a16:rowId xmlns:a16="http://schemas.microsoft.com/office/drawing/2014/main" val="3685084407"/>
                  </a:ext>
                </a:extLst>
              </a:tr>
              <a:tr h="177086">
                <a:tc>
                  <a:txBody>
                    <a:bodyPr/>
                    <a:lstStyle/>
                    <a:p>
                      <a:pPr marL="0" marR="0">
                        <a:spcBef>
                          <a:spcPts val="0"/>
                        </a:spcBef>
                        <a:spcAft>
                          <a:spcPts val="1500"/>
                        </a:spcAft>
                      </a:pPr>
                      <a:r>
                        <a:rPr lang="en-US" sz="500">
                          <a:effectLst/>
                        </a:rPr>
                        <a:t>Morningstar</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Joshua Aguilar</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+1 312 696 6381</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extLst>
                  <a:ext uri="{0D108BD9-81ED-4DB2-BD59-A6C34878D82A}">
                    <a16:rowId xmlns:a16="http://schemas.microsoft.com/office/drawing/2014/main" val="255306108"/>
                  </a:ext>
                </a:extLst>
              </a:tr>
              <a:tr h="177086">
                <a:tc>
                  <a:txBody>
                    <a:bodyPr/>
                    <a:lstStyle/>
                    <a:p>
                      <a:pPr marL="0" marR="0">
                        <a:spcBef>
                          <a:spcPts val="0"/>
                        </a:spcBef>
                        <a:spcAft>
                          <a:spcPts val="1500"/>
                        </a:spcAft>
                      </a:pPr>
                      <a:r>
                        <a:rPr lang="en-US" sz="500">
                          <a:effectLst/>
                        </a:rPr>
                        <a:t>RBC Capital Markets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Deane Dray</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+1 212 428 6465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extLst>
                  <a:ext uri="{0D108BD9-81ED-4DB2-BD59-A6C34878D82A}">
                    <a16:rowId xmlns:a16="http://schemas.microsoft.com/office/drawing/2014/main" val="1412548208"/>
                  </a:ext>
                </a:extLst>
              </a:tr>
              <a:tr h="177086">
                <a:tc>
                  <a:txBody>
                    <a:bodyPr/>
                    <a:lstStyle/>
                    <a:p>
                      <a:pPr marL="0" marR="0">
                        <a:spcBef>
                          <a:spcPts val="0"/>
                        </a:spcBef>
                        <a:spcAft>
                          <a:spcPts val="1500"/>
                        </a:spcAft>
                      </a:pPr>
                      <a:r>
                        <a:rPr lang="en-US" sz="500">
                          <a:effectLst/>
                        </a:rPr>
                        <a:t>Stifel Nicolaus &amp; Company</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dirty="0">
                          <a:effectLst/>
                        </a:rPr>
                        <a:t>Rob McCarthy</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+1 212 271 3575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extLst>
                  <a:ext uri="{0D108BD9-81ED-4DB2-BD59-A6C34878D82A}">
                    <a16:rowId xmlns:a16="http://schemas.microsoft.com/office/drawing/2014/main" val="1744219664"/>
                  </a:ext>
                </a:extLst>
              </a:tr>
              <a:tr h="177086">
                <a:tc>
                  <a:txBody>
                    <a:bodyPr/>
                    <a:lstStyle/>
                    <a:p>
                      <a:pPr marL="0" marR="0">
                        <a:spcBef>
                          <a:spcPts val="0"/>
                        </a:spcBef>
                        <a:spcAft>
                          <a:spcPts val="1500"/>
                        </a:spcAft>
                      </a:pPr>
                      <a:r>
                        <a:rPr lang="en-US" sz="500">
                          <a:effectLst/>
                        </a:rPr>
                        <a:t>UBS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Steven Winoker</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+1 212 713 2716</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extLst>
                  <a:ext uri="{0D108BD9-81ED-4DB2-BD59-A6C34878D82A}">
                    <a16:rowId xmlns:a16="http://schemas.microsoft.com/office/drawing/2014/main" val="1960824279"/>
                  </a:ext>
                </a:extLst>
              </a:tr>
              <a:tr h="177086">
                <a:tc>
                  <a:txBody>
                    <a:bodyPr/>
                    <a:lstStyle/>
                    <a:p>
                      <a:pPr marL="0" marR="0">
                        <a:spcBef>
                          <a:spcPts val="0"/>
                        </a:spcBef>
                        <a:spcAft>
                          <a:spcPts val="1500"/>
                        </a:spcAft>
                      </a:pPr>
                      <a:r>
                        <a:rPr lang="en-US" sz="500">
                          <a:effectLst/>
                        </a:rPr>
                        <a:t>Vertical Research Partners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Jeff Sprague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+1 203 276 5665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extLst>
                  <a:ext uri="{0D108BD9-81ED-4DB2-BD59-A6C34878D82A}">
                    <a16:rowId xmlns:a16="http://schemas.microsoft.com/office/drawing/2014/main" val="2696105612"/>
                  </a:ext>
                </a:extLst>
              </a:tr>
              <a:tr h="177086">
                <a:tc>
                  <a:txBody>
                    <a:bodyPr/>
                    <a:lstStyle/>
                    <a:p>
                      <a:pPr marL="0" marR="0">
                        <a:spcBef>
                          <a:spcPts val="0"/>
                        </a:spcBef>
                        <a:spcAft>
                          <a:spcPts val="1500"/>
                        </a:spcAft>
                      </a:pPr>
                      <a:r>
                        <a:rPr lang="en-US" sz="500">
                          <a:effectLst/>
                        </a:rPr>
                        <a:t>William Blair &amp; Company</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Nick Heymann</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+1 212 237 2740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extLst>
                  <a:ext uri="{0D108BD9-81ED-4DB2-BD59-A6C34878D82A}">
                    <a16:rowId xmlns:a16="http://schemas.microsoft.com/office/drawing/2014/main" val="3806465003"/>
                  </a:ext>
                </a:extLst>
              </a:tr>
              <a:tr h="177086">
                <a:tc>
                  <a:txBody>
                    <a:bodyPr/>
                    <a:lstStyle/>
                    <a:p>
                      <a:pPr marL="0" marR="0">
                        <a:spcBef>
                          <a:spcPts val="0"/>
                        </a:spcBef>
                        <a:spcAft>
                          <a:spcPts val="1500"/>
                        </a:spcAft>
                      </a:pPr>
                      <a:r>
                        <a:rPr lang="en-US" sz="500">
                          <a:effectLst/>
                        </a:rPr>
                        <a:t>Wolfe Research</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a:effectLst/>
                        </a:rPr>
                        <a:t>Nigel Coe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tc>
                  <a:txBody>
                    <a:bodyPr/>
                    <a:lstStyle/>
                    <a:p>
                      <a:pPr marL="0" marR="0">
                        <a:spcBef>
                          <a:spcPts val="0"/>
                        </a:spcBef>
                        <a:spcAft>
                          <a:spcPts val="1500"/>
                        </a:spcAft>
                      </a:pPr>
                      <a:r>
                        <a:rPr lang="en-US" sz="500" dirty="0">
                          <a:effectLst/>
                        </a:rPr>
                        <a:t>+1 646 582 9259</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24595" marR="24595" marT="49190" marB="49190" anchor="ctr"/>
                </a:tc>
                <a:extLst>
                  <a:ext uri="{0D108BD9-81ED-4DB2-BD59-A6C34878D82A}">
                    <a16:rowId xmlns:a16="http://schemas.microsoft.com/office/drawing/2014/main" val="1277944847"/>
                  </a:ext>
                </a:extLst>
              </a:tr>
            </a:tbl>
          </a:graphicData>
        </a:graphic>
      </p:graphicFrame>
      <p:sp>
        <p:nvSpPr>
          <p:cNvPr id="5" name="Rectangle 1">
            <a:extLst>
              <a:ext uri="{FF2B5EF4-FFF2-40B4-BE49-F238E27FC236}">
                <a16:creationId xmlns:a16="http://schemas.microsoft.com/office/drawing/2014/main" id="{00004489-16B2-B742-B0CB-3088C199D619}"/>
              </a:ext>
            </a:extLst>
          </p:cNvPr>
          <p:cNvSpPr>
            <a:spLocks noChangeArrowheads="1"/>
          </p:cNvSpPr>
          <p:nvPr/>
        </p:nvSpPr>
        <p:spPr bwMode="auto">
          <a:xfrm>
            <a:off x="2622108" y="5479398"/>
            <a:ext cx="641235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Analyst Coverage</a:t>
            </a:r>
            <a:endParaRPr kumimoji="0" lang="en-US" altLang="en-US" sz="1000" b="0" i="0" u="none" strike="noStrike" cap="none" normalizeH="0" baseline="0" dirty="0">
              <a:ln>
                <a:noFill/>
              </a:ln>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latin typeface="Arial" panose="020B0604020202020204" pitchFamily="34" charset="0"/>
                <a:ea typeface="Times New Roman" panose="02020603050405020304" pitchFamily="18" charset="0"/>
              </a:rPr>
              <a:t>3M Company is followed by the analysts listed above. Please note that any opinions, estimates or forecasts regarding 3M Company's performance made by these analysts are theirs alone and do not represent opinions, forecasts or predictions of 3M Company or its management. 3M Company does not by its reference above or distribution imply its endorsement of or concurrence with such information, conclusions or recommendations</a:t>
            </a:r>
            <a:r>
              <a:rPr lang="en-US" altLang="en-US" sz="1200" dirty="0">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600887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9BF3A-D042-924C-B03F-A116A1784601}"/>
              </a:ext>
            </a:extLst>
          </p:cNvPr>
          <p:cNvSpPr>
            <a:spLocks noGrp="1"/>
          </p:cNvSpPr>
          <p:nvPr>
            <p:ph type="title"/>
          </p:nvPr>
        </p:nvSpPr>
        <p:spPr/>
        <p:txBody>
          <a:bodyPr/>
          <a:lstStyle/>
          <a:p>
            <a:r>
              <a:rPr lang="en-US" dirty="0"/>
              <a:t>Financial market concerns </a:t>
            </a:r>
          </a:p>
        </p:txBody>
      </p:sp>
      <p:sp>
        <p:nvSpPr>
          <p:cNvPr id="3" name="Content Placeholder 2">
            <a:extLst>
              <a:ext uri="{FF2B5EF4-FFF2-40B4-BE49-F238E27FC236}">
                <a16:creationId xmlns:a16="http://schemas.microsoft.com/office/drawing/2014/main" id="{F1695CAC-220C-CE4E-874E-8A1C65F123BC}"/>
              </a:ext>
            </a:extLst>
          </p:cNvPr>
          <p:cNvSpPr>
            <a:spLocks noGrp="1"/>
          </p:cNvSpPr>
          <p:nvPr>
            <p:ph sz="half" idx="1"/>
          </p:nvPr>
        </p:nvSpPr>
        <p:spPr/>
        <p:txBody>
          <a:bodyPr>
            <a:normAutofit/>
          </a:bodyPr>
          <a:lstStyle/>
          <a:p>
            <a:pPr fontAlgn="t"/>
            <a:r>
              <a:rPr lang="en-US" b="1" dirty="0"/>
              <a:t>3 MMM</a:t>
            </a:r>
          </a:p>
          <a:p>
            <a:pPr fontAlgn="t"/>
            <a:r>
              <a:rPr lang="en-US" b="1" dirty="0"/>
              <a:t>Share Volume</a:t>
            </a:r>
            <a:endParaRPr lang="en-US" dirty="0"/>
          </a:p>
          <a:p>
            <a:pPr fontAlgn="t"/>
            <a:r>
              <a:rPr lang="en-US" dirty="0"/>
              <a:t>1,565,508</a:t>
            </a:r>
          </a:p>
          <a:p>
            <a:pPr fontAlgn="t"/>
            <a:r>
              <a:rPr lang="en-US" b="1" dirty="0"/>
              <a:t>90 Day Avg. Daily Volume</a:t>
            </a:r>
            <a:endParaRPr lang="en-US" dirty="0"/>
          </a:p>
          <a:p>
            <a:pPr fontAlgn="t"/>
            <a:r>
              <a:rPr lang="en-US" dirty="0"/>
              <a:t>2,472,136</a:t>
            </a:r>
          </a:p>
          <a:p>
            <a:pPr fontAlgn="t"/>
            <a:endParaRPr lang="en-US" b="1" dirty="0"/>
          </a:p>
          <a:p>
            <a:pPr fontAlgn="t"/>
            <a:endParaRPr lang="en-US" dirty="0"/>
          </a:p>
          <a:p>
            <a:endParaRPr lang="en-US" dirty="0"/>
          </a:p>
        </p:txBody>
      </p:sp>
      <p:sp>
        <p:nvSpPr>
          <p:cNvPr id="4" name="Content Placeholder 3">
            <a:extLst>
              <a:ext uri="{FF2B5EF4-FFF2-40B4-BE49-F238E27FC236}">
                <a16:creationId xmlns:a16="http://schemas.microsoft.com/office/drawing/2014/main" id="{FDEFF213-308B-674B-A7BA-99F77F458541}"/>
              </a:ext>
            </a:extLst>
          </p:cNvPr>
          <p:cNvSpPr>
            <a:spLocks noGrp="1"/>
          </p:cNvSpPr>
          <p:nvPr>
            <p:ph sz="half" idx="2"/>
          </p:nvPr>
        </p:nvSpPr>
        <p:spPr/>
        <p:txBody>
          <a:bodyPr/>
          <a:lstStyle/>
          <a:p>
            <a:pPr fontAlgn="t"/>
            <a:r>
              <a:rPr lang="en-US" b="1" dirty="0"/>
              <a:t>PPG</a:t>
            </a:r>
          </a:p>
          <a:p>
            <a:pPr fontAlgn="t"/>
            <a:r>
              <a:rPr lang="en-US" b="1" dirty="0"/>
              <a:t>Share Volume</a:t>
            </a:r>
            <a:endParaRPr lang="en-US" dirty="0"/>
          </a:p>
          <a:p>
            <a:pPr fontAlgn="t"/>
            <a:r>
              <a:rPr lang="en-US" dirty="0"/>
              <a:t>2,601,857</a:t>
            </a:r>
          </a:p>
          <a:p>
            <a:pPr fontAlgn="t"/>
            <a:r>
              <a:rPr lang="en-US" b="1" dirty="0"/>
              <a:t>90 Day Avg. Daily Volume</a:t>
            </a:r>
            <a:endParaRPr lang="en-US" dirty="0"/>
          </a:p>
          <a:p>
            <a:pPr fontAlgn="t"/>
            <a:r>
              <a:rPr lang="en-US" dirty="0"/>
              <a:t>1,801,685</a:t>
            </a:r>
          </a:p>
          <a:p>
            <a:endParaRPr lang="en-US" dirty="0"/>
          </a:p>
        </p:txBody>
      </p:sp>
    </p:spTree>
    <p:extLst>
      <p:ext uri="{BB962C8B-B14F-4D97-AF65-F5344CB8AC3E}">
        <p14:creationId xmlns:p14="http://schemas.microsoft.com/office/powerpoint/2010/main" val="138958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0228E-3D9A-8449-AE34-923068D985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FB76F5-2E0A-1F48-9BDD-8BC04892F81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12841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84DE6-5937-AB49-843F-1C994B5B8C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DBAAF3-68EF-B34A-987E-F4E6870DD4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44577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B1D6E-284F-234D-985F-0DD980F880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DDF99F-C0E9-D14F-917A-BB1C47446AC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68696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7FA7-5A59-E94E-BF9E-901B59EFCA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CAEB52-DEDC-B64A-936A-339DF45153F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507361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40</TotalTime>
  <Words>338</Words>
  <Application>Microsoft Macintosh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Tw Cen MT</vt:lpstr>
      <vt:lpstr>Circuit</vt:lpstr>
      <vt:lpstr>3mmm </vt:lpstr>
      <vt:lpstr>The chief executive officer</vt:lpstr>
      <vt:lpstr>3mmm board of directors</vt:lpstr>
      <vt:lpstr>Financial market concerns</vt:lpstr>
      <vt:lpstr>Financial market concerns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3mmm </dc:title>
  <dc:creator>Isiaha Smith</dc:creator>
  <cp:lastModifiedBy>Isiaha Smith</cp:lastModifiedBy>
  <cp:revision>5</cp:revision>
  <dcterms:created xsi:type="dcterms:W3CDTF">2018-11-30T06:16:29Z</dcterms:created>
  <dcterms:modified xsi:type="dcterms:W3CDTF">2018-11-30T06:56:34Z</dcterms:modified>
</cp:coreProperties>
</file>