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8" r:id="rId4"/>
    <p:sldId id="269" r:id="rId5"/>
    <p:sldId id="263" r:id="rId6"/>
    <p:sldId id="259" r:id="rId7"/>
    <p:sldId id="260" r:id="rId8"/>
    <p:sldId id="258" r:id="rId9"/>
    <p:sldId id="261" r:id="rId10"/>
    <p:sldId id="264" r:id="rId11"/>
    <p:sldId id="262" r:id="rId12"/>
    <p:sldId id="270"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ft, Jonathan (gift7380@vandals.uidaho.edu)" initials="G(" lastIdx="1" clrIdx="0">
    <p:extLst>
      <p:ext uri="{19B8F6BF-5375-455C-9EA6-DF929625EA0E}">
        <p15:presenceInfo xmlns:p15="http://schemas.microsoft.com/office/powerpoint/2012/main" userId="S::gift7380@vandals.uidaho.edu::686ce7ae-a27c-44a1-95f3-427f2c11d51a" providerId="AD"/>
      </p:ext>
    </p:extLst>
  </p:cmAuthor>
  <p:cmAuthor id="2" name="Gehring, Victoria (gehr1898@vandals.uidaho.edu)" initials="G(" lastIdx="2" clrIdx="1">
    <p:extLst>
      <p:ext uri="{19B8F6BF-5375-455C-9EA6-DF929625EA0E}">
        <p15:presenceInfo xmlns:p15="http://schemas.microsoft.com/office/powerpoint/2012/main" userId="S::gehr1898@vandals.uidaho.edu::4413776e-965c-41a9-8328-db1ec85bf157" providerId="AD"/>
      </p:ext>
    </p:extLst>
  </p:cmAuthor>
  <p:cmAuthor id="3" name="Ryssel, Luke (ryss4741@vandals.uidaho.edu)" initials="R(" lastIdx="1" clrIdx="2">
    <p:extLst>
      <p:ext uri="{19B8F6BF-5375-455C-9EA6-DF929625EA0E}">
        <p15:presenceInfo xmlns:p15="http://schemas.microsoft.com/office/powerpoint/2012/main" userId="S::ryss4741@vandals.uidaho.edu::2b6876a4-243b-4e54-9668-48fe73fc18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305B7-3B0F-17F4-04ED-4BCB8F533E2A}" v="496" dt="2020-02-25T20:25:49.695"/>
    <p1510:client id="{2654F217-0F2A-AEC8-23FF-C0F097E4835E}" v="6" dt="2020-02-25T19:02:24.597"/>
    <p1510:client id="{4327BF78-E4E4-4219-4188-345C536E4A74}" v="49" dt="2020-02-25T18:40:13.961"/>
    <p1510:client id="{605642D9-AA8A-CD75-B9B4-1CDAAFA715FB}" v="43" dt="2020-02-25T01:03:07.511"/>
    <p1510:client id="{9B98B628-B747-3DAA-BC91-51B09016C68D}" v="48" dt="2020-02-27T04:41:17.597"/>
    <p1510:client id="{ACA9B125-EDD1-0471-E406-9F7AE321F944}" v="51" dt="2020-02-25T18:18:34.506"/>
    <p1510:client id="{B69B6B29-9E67-4C9D-A7C7-0A6B14A9C0CB}" v="2358" dt="2020-02-24T02:15:03.883"/>
    <p1510:client id="{C252B310-260B-D430-894A-6236CB2FB4E1}" v="347" dt="2020-02-24T05:16:53.028"/>
    <p1510:client id="{D40108EE-DB99-0FFE-2375-198987A5A448}" v="49" dt="2020-02-25T08:27:22.824"/>
    <p1510:client id="{D6ECBEE9-21D3-61CA-D3DD-8845ACA743C4}" v="97" dt="2020-02-20T19:33:29.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2-25T10:39:40.180" idx="1">
    <p:pos x="10" y="10"/>
    <p:text>After this slide, I will open Unity on my laptop to demonstrate how to add a project, manage your version, and etc.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2-25T09:51:21.313" idx="1">
    <p:pos x="10" y="10"/>
    <p:text>I can add the player, plane, and material then hand it off to someone  else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23T16:57:39.845" idx="1">
    <p:pos x="10" y="10"/>
    <p:text>vid of rolling ball goes here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2-25T09:51:46.735" idx="2">
    <p:pos x="10" y="10"/>
    <p:text>I can do this slide since everyone else is doing a bunch of code. Unless someone wants to do this instead of code...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4.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45510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5558" y="637762"/>
            <a:ext cx="9889797" cy="3574937"/>
          </a:xfrm>
        </p:spPr>
        <p:txBody>
          <a:bodyPr anchor="ctr">
            <a:normAutofit/>
          </a:bodyPr>
          <a:lstStyle/>
          <a:p>
            <a:pPr algn="l"/>
            <a:r>
              <a:rPr lang="en-US" sz="8200">
                <a:solidFill>
                  <a:schemeClr val="bg1"/>
                </a:solidFill>
                <a:cs typeface="Calibri Light"/>
              </a:rPr>
              <a:t>Team Lead 2's: How to Create a Simple 3D Game in Unity</a:t>
            </a:r>
            <a:endParaRPr lang="en-US" sz="8200">
              <a:solidFill>
                <a:schemeClr val="bg1"/>
              </a:solidFill>
            </a:endParaRP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035"/>
            <a:ext cx="12191990" cy="2306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155558" y="5126354"/>
            <a:ext cx="9544153" cy="1088177"/>
          </a:xfrm>
        </p:spPr>
        <p:txBody>
          <a:bodyPr vert="horz" lIns="91440" tIns="45720" rIns="91440" bIns="45720" rtlCol="0" anchor="t">
            <a:normAutofit/>
          </a:bodyPr>
          <a:lstStyle/>
          <a:p>
            <a:pPr algn="l"/>
            <a:r>
              <a:rPr lang="en-US" sz="4000">
                <a:cs typeface="Calibri"/>
              </a:rPr>
              <a:t>Lucas, Luke, Jon, Paul, Victoria</a:t>
            </a:r>
          </a:p>
        </p:txBody>
      </p:sp>
      <p:sp>
        <p:nvSpPr>
          <p:cNvPr id="12"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86650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E372-67B6-480E-B098-4240EA4B339F}"/>
              </a:ext>
            </a:extLst>
          </p:cNvPr>
          <p:cNvSpPr>
            <a:spLocks noGrp="1"/>
          </p:cNvSpPr>
          <p:nvPr>
            <p:ph type="title"/>
          </p:nvPr>
        </p:nvSpPr>
        <p:spPr/>
        <p:txBody>
          <a:bodyPr/>
          <a:lstStyle/>
          <a:p>
            <a:pPr algn="ctr"/>
            <a:r>
              <a:rPr lang="en-US">
                <a:cs typeface="Calibri Light"/>
              </a:rPr>
              <a:t>How to Export a complete game</a:t>
            </a:r>
          </a:p>
        </p:txBody>
      </p:sp>
      <p:sp>
        <p:nvSpPr>
          <p:cNvPr id="3" name="Content Placeholder 2">
            <a:extLst>
              <a:ext uri="{FF2B5EF4-FFF2-40B4-BE49-F238E27FC236}">
                <a16:creationId xmlns:a16="http://schemas.microsoft.com/office/drawing/2014/main" id="{7231D860-3DEA-4C80-94F4-7AA787BB6EDE}"/>
              </a:ext>
            </a:extLst>
          </p:cNvPr>
          <p:cNvSpPr>
            <a:spLocks noGrp="1"/>
          </p:cNvSpPr>
          <p:nvPr>
            <p:ph sz="half" idx="1"/>
          </p:nvPr>
        </p:nvSpPr>
        <p:spPr/>
        <p:txBody>
          <a:bodyPr vert="horz" lIns="91440" tIns="45720" rIns="91440" bIns="45720" rtlCol="0" anchor="t">
            <a:normAutofit/>
          </a:bodyPr>
          <a:lstStyle/>
          <a:p>
            <a:r>
              <a:rPr lang="en-US">
                <a:cs typeface="Calibri"/>
              </a:rPr>
              <a:t>Decide on a platform</a:t>
            </a:r>
          </a:p>
          <a:p>
            <a:r>
              <a:rPr lang="en-US">
                <a:cs typeface="Calibri"/>
              </a:rPr>
              <a:t>Add open scenes</a:t>
            </a:r>
          </a:p>
          <a:p>
            <a:r>
              <a:rPr lang="en-US">
                <a:cs typeface="Calibri"/>
              </a:rPr>
              <a:t>Pick a Destination Folder</a:t>
            </a:r>
          </a:p>
          <a:p>
            <a:r>
              <a:rPr lang="en-US">
                <a:cs typeface="Calibri"/>
              </a:rPr>
              <a:t>Watch out for line ending conflicts etc.</a:t>
            </a:r>
          </a:p>
          <a:p>
            <a:endParaRPr lang="en-US">
              <a:cs typeface="Calibri"/>
            </a:endParaRPr>
          </a:p>
        </p:txBody>
      </p:sp>
      <p:pic>
        <p:nvPicPr>
          <p:cNvPr id="5" name="Picture 5" descr="A screenshot of a social media post&#10;&#10;Description generated with very high confidence">
            <a:extLst>
              <a:ext uri="{FF2B5EF4-FFF2-40B4-BE49-F238E27FC236}">
                <a16:creationId xmlns:a16="http://schemas.microsoft.com/office/drawing/2014/main" id="{7AC37D48-38C2-418A-8D7D-D63BDBC91938}"/>
              </a:ext>
            </a:extLst>
          </p:cNvPr>
          <p:cNvPicPr>
            <a:picLocks noGrp="1" noChangeAspect="1"/>
          </p:cNvPicPr>
          <p:nvPr>
            <p:ph sz="half" idx="2"/>
          </p:nvPr>
        </p:nvPicPr>
        <p:blipFill>
          <a:blip r:embed="rId2"/>
          <a:stretch>
            <a:fillRect/>
          </a:stretch>
        </p:blipFill>
        <p:spPr>
          <a:xfrm>
            <a:off x="6170153" y="1520621"/>
            <a:ext cx="5566694" cy="5146815"/>
          </a:xfrm>
        </p:spPr>
      </p:pic>
      <p:pic>
        <p:nvPicPr>
          <p:cNvPr id="7" name="Picture 7" descr="A screenshot of a cell phone&#10;&#10;Description generated with very high confidence">
            <a:extLst>
              <a:ext uri="{FF2B5EF4-FFF2-40B4-BE49-F238E27FC236}">
                <a16:creationId xmlns:a16="http://schemas.microsoft.com/office/drawing/2014/main" id="{13046A2A-4FB5-4E31-A6BF-2B1402CFD7D2}"/>
              </a:ext>
            </a:extLst>
          </p:cNvPr>
          <p:cNvPicPr>
            <a:picLocks noChangeAspect="1"/>
          </p:cNvPicPr>
          <p:nvPr/>
        </p:nvPicPr>
        <p:blipFill>
          <a:blip r:embed="rId3"/>
          <a:stretch>
            <a:fillRect/>
          </a:stretch>
        </p:blipFill>
        <p:spPr>
          <a:xfrm>
            <a:off x="4057650" y="4284889"/>
            <a:ext cx="1910443" cy="2381250"/>
          </a:xfrm>
          <a:prstGeom prst="rect">
            <a:avLst/>
          </a:prstGeom>
        </p:spPr>
      </p:pic>
    </p:spTree>
    <p:extLst>
      <p:ext uri="{BB962C8B-B14F-4D97-AF65-F5344CB8AC3E}">
        <p14:creationId xmlns:p14="http://schemas.microsoft.com/office/powerpoint/2010/main" val="385620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0932-8A1F-410B-B33F-255A62686B54}"/>
              </a:ext>
            </a:extLst>
          </p:cNvPr>
          <p:cNvSpPr>
            <a:spLocks noGrp="1"/>
          </p:cNvSpPr>
          <p:nvPr>
            <p:ph type="title"/>
          </p:nvPr>
        </p:nvSpPr>
        <p:spPr/>
        <p:txBody>
          <a:bodyPr/>
          <a:lstStyle/>
          <a:p>
            <a:pPr algn="ctr"/>
            <a:r>
              <a:rPr lang="en-US">
                <a:cs typeface="Calibri Light" panose="020F0302020204030204"/>
              </a:rPr>
              <a:t>More Mechanics(Jon if not moving the player)</a:t>
            </a:r>
          </a:p>
        </p:txBody>
      </p:sp>
      <p:sp>
        <p:nvSpPr>
          <p:cNvPr id="3" name="Content Placeholder 2">
            <a:extLst>
              <a:ext uri="{FF2B5EF4-FFF2-40B4-BE49-F238E27FC236}">
                <a16:creationId xmlns:a16="http://schemas.microsoft.com/office/drawing/2014/main" id="{D162A4F8-CFE6-4A5A-9D41-163AF52D26BF}"/>
              </a:ext>
            </a:extLst>
          </p:cNvPr>
          <p:cNvSpPr>
            <a:spLocks noGrp="1"/>
          </p:cNvSpPr>
          <p:nvPr>
            <p:ph sz="half" idx="1"/>
          </p:nvPr>
        </p:nvSpPr>
        <p:spPr/>
        <p:txBody>
          <a:bodyPr vert="horz" lIns="91440" tIns="45720" rIns="91440" bIns="45720" rtlCol="0" anchor="t">
            <a:normAutofit/>
          </a:bodyPr>
          <a:lstStyle/>
          <a:p>
            <a:r>
              <a:rPr lang="en-US">
                <a:cs typeface="Calibri"/>
              </a:rPr>
              <a:t>Team leads could add stuff to the game if the presentation is too short, ex. We could add coin pickups, </a:t>
            </a:r>
            <a:r>
              <a:rPr lang="en-US" err="1">
                <a:cs typeface="Calibri"/>
              </a:rPr>
              <a:t>navmesh</a:t>
            </a:r>
            <a:r>
              <a:rPr lang="en-US">
                <a:cs typeface="Calibri"/>
              </a:rPr>
              <a:t> enemies, bouncy stuff, </a:t>
            </a:r>
            <a:r>
              <a:rPr lang="en-US" err="1">
                <a:cs typeface="Calibri"/>
              </a:rPr>
              <a:t>etc</a:t>
            </a:r>
            <a:endParaRPr lang="en-US" err="1"/>
          </a:p>
        </p:txBody>
      </p:sp>
      <p:sp>
        <p:nvSpPr>
          <p:cNvPr id="4" name="Content Placeholder 3">
            <a:extLst>
              <a:ext uri="{FF2B5EF4-FFF2-40B4-BE49-F238E27FC236}">
                <a16:creationId xmlns:a16="http://schemas.microsoft.com/office/drawing/2014/main" id="{ED5AD03B-8B9B-4CF1-9DB8-8B2B448D043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6527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4BEB-97B9-4BDE-B992-2DA2A749913A}"/>
              </a:ext>
            </a:extLst>
          </p:cNvPr>
          <p:cNvSpPr>
            <a:spLocks noGrp="1"/>
          </p:cNvSpPr>
          <p:nvPr>
            <p:ph type="title"/>
          </p:nvPr>
        </p:nvSpPr>
        <p:spPr/>
        <p:txBody>
          <a:bodyPr/>
          <a:lstStyle/>
          <a:p>
            <a:pPr algn="ctr"/>
            <a:r>
              <a:rPr lang="en-US" dirty="0">
                <a:cs typeface="Calibri Light"/>
              </a:rPr>
              <a:t>Example Camera Controller</a:t>
            </a:r>
          </a:p>
        </p:txBody>
      </p:sp>
      <p:pic>
        <p:nvPicPr>
          <p:cNvPr id="3" name="Picture 3" descr="A screenshot of a cell phone&#10;&#10;Description generated with high confidence">
            <a:extLst>
              <a:ext uri="{FF2B5EF4-FFF2-40B4-BE49-F238E27FC236}">
                <a16:creationId xmlns:a16="http://schemas.microsoft.com/office/drawing/2014/main" id="{9EB5A0E4-E5EF-4C51-A7D2-D17937EDB6B6}"/>
              </a:ext>
            </a:extLst>
          </p:cNvPr>
          <p:cNvPicPr>
            <a:picLocks noChangeAspect="1"/>
          </p:cNvPicPr>
          <p:nvPr/>
        </p:nvPicPr>
        <p:blipFill>
          <a:blip r:embed="rId2"/>
          <a:stretch>
            <a:fillRect/>
          </a:stretch>
        </p:blipFill>
        <p:spPr>
          <a:xfrm>
            <a:off x="592016" y="1862597"/>
            <a:ext cx="10705121" cy="4353960"/>
          </a:xfrm>
          <a:prstGeom prst="rect">
            <a:avLst/>
          </a:prstGeom>
        </p:spPr>
      </p:pic>
    </p:spTree>
    <p:extLst>
      <p:ext uri="{BB962C8B-B14F-4D97-AF65-F5344CB8AC3E}">
        <p14:creationId xmlns:p14="http://schemas.microsoft.com/office/powerpoint/2010/main" val="215369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2120-D2BC-40E3-B5A0-653810929344}"/>
              </a:ext>
            </a:extLst>
          </p:cNvPr>
          <p:cNvSpPr>
            <a:spLocks noGrp="1"/>
          </p:cNvSpPr>
          <p:nvPr>
            <p:ph type="title"/>
          </p:nvPr>
        </p:nvSpPr>
        <p:spPr>
          <a:xfrm>
            <a:off x="838200" y="365125"/>
            <a:ext cx="10515600" cy="637009"/>
          </a:xfrm>
        </p:spPr>
        <p:txBody>
          <a:bodyPr>
            <a:normAutofit fontScale="90000"/>
          </a:bodyPr>
          <a:lstStyle/>
          <a:p>
            <a:r>
              <a:rPr lang="en-US">
                <a:cs typeface="Calibri Light"/>
              </a:rPr>
              <a:t>From team leads doc...</a:t>
            </a:r>
            <a:endParaRPr lang="en-US"/>
          </a:p>
        </p:txBody>
      </p:sp>
      <p:sp>
        <p:nvSpPr>
          <p:cNvPr id="3" name="Content Placeholder 2">
            <a:extLst>
              <a:ext uri="{FF2B5EF4-FFF2-40B4-BE49-F238E27FC236}">
                <a16:creationId xmlns:a16="http://schemas.microsoft.com/office/drawing/2014/main" id="{D988C179-D402-4BA8-B236-E950FB7F9BA9}"/>
              </a:ext>
            </a:extLst>
          </p:cNvPr>
          <p:cNvSpPr>
            <a:spLocks noGrp="1"/>
          </p:cNvSpPr>
          <p:nvPr>
            <p:ph sz="half" idx="1"/>
          </p:nvPr>
        </p:nvSpPr>
        <p:spPr>
          <a:xfrm>
            <a:off x="838200" y="999360"/>
            <a:ext cx="10735935" cy="5489747"/>
          </a:xfrm>
        </p:spPr>
        <p:txBody>
          <a:bodyPr vert="horz" lIns="91440" tIns="45720" rIns="91440" bIns="45720" rtlCol="0" anchor="t">
            <a:normAutofit fontScale="55000" lnSpcReduction="20000"/>
          </a:bodyPr>
          <a:lstStyle/>
          <a:p>
            <a:r>
              <a:rPr lang="en-US">
                <a:ea typeface="+mn-lt"/>
                <a:cs typeface="+mn-lt"/>
              </a:rPr>
              <a:t>2. Software Architect A software architect is an expert at software development who makes high-level design choices. For this class the software architect is responsible for creating a minimum viable product for your game. This is a first release that – although it is not sophisticated – is still a playable game. </a:t>
            </a:r>
          </a:p>
          <a:p>
            <a:r>
              <a:rPr lang="en-US">
                <a:ea typeface="+mn-lt"/>
                <a:cs typeface="+mn-lt"/>
              </a:rPr>
              <a:t>Team member deliverables: </a:t>
            </a:r>
          </a:p>
          <a:p>
            <a:pPr lvl="1"/>
            <a:r>
              <a:rPr lang="en-US">
                <a:ea typeface="+mn-lt"/>
                <a:cs typeface="+mn-lt"/>
              </a:rPr>
              <a:t>In the </a:t>
            </a:r>
            <a:r>
              <a:rPr lang="en-US" err="1">
                <a:ea typeface="+mn-lt"/>
                <a:cs typeface="+mn-lt"/>
              </a:rPr>
              <a:t>src</a:t>
            </a:r>
            <a:r>
              <a:rPr lang="en-US">
                <a:ea typeface="+mn-lt"/>
                <a:cs typeface="+mn-lt"/>
              </a:rPr>
              <a:t>/name directory put your basic C files with stubs for most functions. (Note: In this directory EVERYTHING goes into your subfolder. No one will look at this except you and the person your company hires 10 years from to take over your code. Target any documentation to help future developers. I.e. if you are using third party code, think about what happens if the company that made that code no longer exists.) </a:t>
            </a:r>
          </a:p>
          <a:p>
            <a:pPr lvl="1"/>
            <a:r>
              <a:rPr lang="en-US">
                <a:ea typeface="+mn-lt"/>
                <a:cs typeface="+mn-lt"/>
              </a:rPr>
              <a:t>Give team lead 2 a list of your .</a:t>
            </a:r>
            <a:r>
              <a:rPr lang="en-US" err="1">
                <a:ea typeface="+mn-lt"/>
                <a:cs typeface="+mn-lt"/>
              </a:rPr>
              <a:t>cpp</a:t>
            </a:r>
            <a:r>
              <a:rPr lang="en-US">
                <a:ea typeface="+mn-lt"/>
                <a:cs typeface="+mn-lt"/>
              </a:rPr>
              <a:t> or .cs files and ensure you know how to add/delete to your variable. </a:t>
            </a:r>
          </a:p>
          <a:p>
            <a:pPr lvl="1"/>
            <a:r>
              <a:rPr lang="en-US">
                <a:ea typeface="+mn-lt"/>
                <a:cs typeface="+mn-lt"/>
              </a:rPr>
              <a:t> Work with your team lead to determine 1 or 2 functions from your section that are needed for your team leads minimum viable product. Complete those functions. </a:t>
            </a:r>
          </a:p>
          <a:p>
            <a:pPr lvl="1"/>
            <a:r>
              <a:rPr lang="en-US">
                <a:ea typeface="+mn-lt"/>
                <a:cs typeface="+mn-lt"/>
              </a:rPr>
              <a:t> Ensure you understand the process of updating, compiling and running your part of your team’s code. (You can NOT edit code owned by a team member. Only your own). </a:t>
            </a:r>
            <a:endParaRPr lang="en-US">
              <a:cs typeface="Calibri"/>
            </a:endParaRPr>
          </a:p>
          <a:p>
            <a:r>
              <a:rPr lang="en-US">
                <a:ea typeface="+mn-lt"/>
                <a:cs typeface="+mn-lt"/>
              </a:rPr>
              <a:t>Software Development Specialists deliverables:</a:t>
            </a:r>
          </a:p>
          <a:p>
            <a:pPr lvl="1"/>
            <a:r>
              <a:rPr lang="en-US">
                <a:ea typeface="+mn-lt"/>
                <a:cs typeface="+mn-lt"/>
              </a:rPr>
              <a:t> As an individual for your team:</a:t>
            </a:r>
          </a:p>
          <a:p>
            <a:pPr lvl="2"/>
            <a:r>
              <a:rPr lang="en-US">
                <a:ea typeface="+mn-lt"/>
                <a:cs typeface="+mn-lt"/>
              </a:rPr>
              <a:t>  A minimum viable product: a program in Unity that is a playable game that integrates code from each member of your team. </a:t>
            </a:r>
          </a:p>
          <a:p>
            <a:pPr lvl="2"/>
            <a:r>
              <a:rPr lang="en-US">
                <a:ea typeface="+mn-lt"/>
                <a:cs typeface="+mn-lt"/>
              </a:rPr>
              <a:t>o It should have a main character that is controllable by a user o It should have at least 2 NPCs (Non-player characters) that do something in response to the main character. </a:t>
            </a:r>
          </a:p>
          <a:p>
            <a:pPr lvl="2"/>
            <a:r>
              <a:rPr lang="en-US">
                <a:ea typeface="+mn-lt"/>
                <a:cs typeface="+mn-lt"/>
              </a:rPr>
              <a:t>o Each person’s code must be called at least once in the demo ~ 13 ~ </a:t>
            </a:r>
          </a:p>
          <a:p>
            <a:pPr lvl="2"/>
            <a:r>
              <a:rPr lang="en-US">
                <a:ea typeface="+mn-lt"/>
                <a:cs typeface="+mn-lt"/>
              </a:rPr>
              <a:t> Ensure that each team member can download the whole code and that it compiles on their system. </a:t>
            </a:r>
          </a:p>
          <a:p>
            <a:pPr lvl="2"/>
            <a:r>
              <a:rPr lang="en-US">
                <a:ea typeface="+mn-lt"/>
                <a:cs typeface="+mn-lt"/>
              </a:rPr>
              <a:t> Make a blank stress test level for team lead 3 to add to later.</a:t>
            </a:r>
          </a:p>
          <a:p>
            <a:pPr lvl="2"/>
            <a:r>
              <a:rPr lang="en-US">
                <a:ea typeface="+mn-lt"/>
                <a:cs typeface="+mn-lt"/>
              </a:rPr>
              <a:t>  Going forward be prepared to handle issues with the main compile process. </a:t>
            </a:r>
            <a:endParaRPr lang="en-US">
              <a:cs typeface="Calibri"/>
            </a:endParaRPr>
          </a:p>
          <a:p>
            <a:r>
              <a:rPr lang="en-US">
                <a:ea typeface="+mn-lt"/>
                <a:cs typeface="+mn-lt"/>
              </a:rPr>
              <a:t>Software Development Specialists Presentation: </a:t>
            </a:r>
          </a:p>
          <a:p>
            <a:pPr lvl="1"/>
            <a:r>
              <a:rPr lang="en-US">
                <a:ea typeface="+mn-lt"/>
                <a:cs typeface="+mn-lt"/>
              </a:rPr>
              <a:t> Following any of the many tutorials on-line create a simple 3D game in Unity from scratch.</a:t>
            </a:r>
          </a:p>
          <a:p>
            <a:r>
              <a:rPr lang="en-US">
                <a:ea typeface="+mn-lt"/>
                <a:cs typeface="+mn-lt"/>
              </a:rPr>
              <a:t> Add to your Team Lead Presentation: </a:t>
            </a:r>
          </a:p>
          <a:p>
            <a:pPr lvl="1"/>
            <a:r>
              <a:rPr lang="en-US">
                <a:ea typeface="+mn-lt"/>
                <a:cs typeface="+mn-lt"/>
              </a:rPr>
              <a:t> Showing the running code is part of the presentation anyway, but make yours more focused. Point out when each person on the team’s code is run and what the impact is on the minimum viable product.</a:t>
            </a:r>
            <a:endParaRPr lang="en-US">
              <a:cs typeface="Calibri"/>
            </a:endParaRPr>
          </a:p>
        </p:txBody>
      </p:sp>
    </p:spTree>
    <p:extLst>
      <p:ext uri="{BB962C8B-B14F-4D97-AF65-F5344CB8AC3E}">
        <p14:creationId xmlns:p14="http://schemas.microsoft.com/office/powerpoint/2010/main" val="408728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D556-2EEA-4C66-A502-99397260D4C8}"/>
              </a:ext>
            </a:extLst>
          </p:cNvPr>
          <p:cNvSpPr>
            <a:spLocks noGrp="1"/>
          </p:cNvSpPr>
          <p:nvPr>
            <p:ph type="title"/>
          </p:nvPr>
        </p:nvSpPr>
        <p:spPr/>
        <p:txBody>
          <a:bodyPr/>
          <a:lstStyle/>
          <a:p>
            <a:r>
              <a:rPr lang="en-US">
                <a:cs typeface="Calibri Light"/>
              </a:rPr>
              <a:t>Installing Unity</a:t>
            </a:r>
            <a:endParaRPr lang="en-US"/>
          </a:p>
        </p:txBody>
      </p:sp>
      <p:pic>
        <p:nvPicPr>
          <p:cNvPr id="3" name="Picture 3" descr="A screenshot of a cell phone&#10;&#10;Description generated with very high confidence">
            <a:extLst>
              <a:ext uri="{FF2B5EF4-FFF2-40B4-BE49-F238E27FC236}">
                <a16:creationId xmlns:a16="http://schemas.microsoft.com/office/drawing/2014/main" id="{B4E0B553-8572-4AA5-ABD6-601D13B1571B}"/>
              </a:ext>
            </a:extLst>
          </p:cNvPr>
          <p:cNvPicPr>
            <a:picLocks noChangeAspect="1"/>
          </p:cNvPicPr>
          <p:nvPr/>
        </p:nvPicPr>
        <p:blipFill>
          <a:blip r:embed="rId2"/>
          <a:stretch>
            <a:fillRect/>
          </a:stretch>
        </p:blipFill>
        <p:spPr>
          <a:xfrm>
            <a:off x="166777" y="1655331"/>
            <a:ext cx="11685916" cy="5100093"/>
          </a:xfrm>
          <a:prstGeom prst="rect">
            <a:avLst/>
          </a:prstGeom>
        </p:spPr>
      </p:pic>
    </p:spTree>
    <p:extLst>
      <p:ext uri="{BB962C8B-B14F-4D97-AF65-F5344CB8AC3E}">
        <p14:creationId xmlns:p14="http://schemas.microsoft.com/office/powerpoint/2010/main" val="336314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A screenshot of a cell phone&#10;&#10;Description generated with very high confidence">
            <a:extLst>
              <a:ext uri="{FF2B5EF4-FFF2-40B4-BE49-F238E27FC236}">
                <a16:creationId xmlns:a16="http://schemas.microsoft.com/office/drawing/2014/main" id="{B5A9FD9D-06C6-4576-BD1F-69F58C61229C}"/>
              </a:ext>
            </a:extLst>
          </p:cNvPr>
          <p:cNvPicPr>
            <a:picLocks noGrp="1" noChangeAspect="1"/>
          </p:cNvPicPr>
          <p:nvPr>
            <p:ph sz="half" idx="1"/>
          </p:nvPr>
        </p:nvPicPr>
        <p:blipFill>
          <a:blip r:embed="rId2"/>
          <a:stretch>
            <a:fillRect/>
          </a:stretch>
        </p:blipFill>
        <p:spPr>
          <a:xfrm>
            <a:off x="396815" y="1373216"/>
            <a:ext cx="5302369" cy="4111567"/>
          </a:xfrm>
        </p:spPr>
      </p:pic>
      <p:pic>
        <p:nvPicPr>
          <p:cNvPr id="13" name="Picture 13" descr="A screenshot of a cell phone&#10;&#10;Description generated with very high confidence">
            <a:extLst>
              <a:ext uri="{FF2B5EF4-FFF2-40B4-BE49-F238E27FC236}">
                <a16:creationId xmlns:a16="http://schemas.microsoft.com/office/drawing/2014/main" id="{08533E89-BE6B-4287-BFF3-49364B6DB7C4}"/>
              </a:ext>
            </a:extLst>
          </p:cNvPr>
          <p:cNvPicPr>
            <a:picLocks noChangeAspect="1"/>
          </p:cNvPicPr>
          <p:nvPr/>
        </p:nvPicPr>
        <p:blipFill>
          <a:blip r:embed="rId3"/>
          <a:stretch>
            <a:fillRect/>
          </a:stretch>
        </p:blipFill>
        <p:spPr>
          <a:xfrm>
            <a:off x="6377796" y="1375078"/>
            <a:ext cx="5345501" cy="4107843"/>
          </a:xfrm>
          <a:prstGeom prst="rect">
            <a:avLst/>
          </a:prstGeom>
        </p:spPr>
      </p:pic>
    </p:spTree>
    <p:extLst>
      <p:ext uri="{BB962C8B-B14F-4D97-AF65-F5344CB8AC3E}">
        <p14:creationId xmlns:p14="http://schemas.microsoft.com/office/powerpoint/2010/main" val="264987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very high confidence">
            <a:extLst>
              <a:ext uri="{FF2B5EF4-FFF2-40B4-BE49-F238E27FC236}">
                <a16:creationId xmlns:a16="http://schemas.microsoft.com/office/drawing/2014/main" id="{26AD16CF-C649-42C7-BF35-23A67D79DD3E}"/>
              </a:ext>
            </a:extLst>
          </p:cNvPr>
          <p:cNvPicPr>
            <a:picLocks noGrp="1" noChangeAspect="1"/>
          </p:cNvPicPr>
          <p:nvPr>
            <p:ph sz="half" idx="1"/>
          </p:nvPr>
        </p:nvPicPr>
        <p:blipFill>
          <a:blip r:embed="rId2"/>
          <a:stretch>
            <a:fillRect/>
          </a:stretch>
        </p:blipFill>
        <p:spPr>
          <a:xfrm>
            <a:off x="602052" y="902434"/>
            <a:ext cx="5107557" cy="3897342"/>
          </a:xfrm>
        </p:spPr>
      </p:pic>
      <p:pic>
        <p:nvPicPr>
          <p:cNvPr id="7" name="Picture 7" descr="A screenshot of a social media post&#10;&#10;Description generated with very high confidence">
            <a:extLst>
              <a:ext uri="{FF2B5EF4-FFF2-40B4-BE49-F238E27FC236}">
                <a16:creationId xmlns:a16="http://schemas.microsoft.com/office/drawing/2014/main" id="{F6FF4093-9FA5-4C95-9C93-A182F99C4829}"/>
              </a:ext>
            </a:extLst>
          </p:cNvPr>
          <p:cNvPicPr>
            <a:picLocks noChangeAspect="1"/>
          </p:cNvPicPr>
          <p:nvPr/>
        </p:nvPicPr>
        <p:blipFill>
          <a:blip r:embed="rId3"/>
          <a:stretch>
            <a:fillRect/>
          </a:stretch>
        </p:blipFill>
        <p:spPr>
          <a:xfrm>
            <a:off x="6349042" y="815525"/>
            <a:ext cx="5417388" cy="4091138"/>
          </a:xfrm>
          <a:prstGeom prst="rect">
            <a:avLst/>
          </a:prstGeom>
        </p:spPr>
      </p:pic>
    </p:spTree>
    <p:extLst>
      <p:ext uri="{BB962C8B-B14F-4D97-AF65-F5344CB8AC3E}">
        <p14:creationId xmlns:p14="http://schemas.microsoft.com/office/powerpoint/2010/main" val="292205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DCB7-5014-4255-84A9-88E8F03A7C53}"/>
              </a:ext>
            </a:extLst>
          </p:cNvPr>
          <p:cNvSpPr>
            <a:spLocks noGrp="1"/>
          </p:cNvSpPr>
          <p:nvPr>
            <p:ph type="title"/>
          </p:nvPr>
        </p:nvSpPr>
        <p:spPr/>
        <p:txBody>
          <a:bodyPr/>
          <a:lstStyle/>
          <a:p>
            <a:pPr algn="ctr"/>
            <a:r>
              <a:rPr lang="en-US">
                <a:cs typeface="Calibri Light" panose="020F0302020204030204"/>
              </a:rPr>
              <a:t>Setting up the Environment</a:t>
            </a:r>
          </a:p>
        </p:txBody>
      </p:sp>
      <p:sp>
        <p:nvSpPr>
          <p:cNvPr id="3" name="Content Placeholder 2">
            <a:extLst>
              <a:ext uri="{FF2B5EF4-FFF2-40B4-BE49-F238E27FC236}">
                <a16:creationId xmlns:a16="http://schemas.microsoft.com/office/drawing/2014/main" id="{4E91F7EC-A87C-4C17-82A9-CB1BFC2271FF}"/>
              </a:ext>
            </a:extLst>
          </p:cNvPr>
          <p:cNvSpPr>
            <a:spLocks noGrp="1"/>
          </p:cNvSpPr>
          <p:nvPr>
            <p:ph sz="half" idx="1"/>
          </p:nvPr>
        </p:nvSpPr>
        <p:spPr>
          <a:xfrm>
            <a:off x="838200" y="1825625"/>
            <a:ext cx="3059724" cy="4351338"/>
          </a:xfrm>
        </p:spPr>
        <p:txBody>
          <a:bodyPr vert="horz" lIns="91440" tIns="45720" rIns="91440" bIns="45720" rtlCol="0" anchor="t">
            <a:normAutofit/>
          </a:bodyPr>
          <a:lstStyle/>
          <a:p>
            <a:pPr marL="0" indent="0">
              <a:buNone/>
            </a:pPr>
            <a:r>
              <a:rPr lang="en-US">
                <a:cs typeface="Calibri"/>
              </a:rPr>
              <a:t>Get to empty scene setup, save scene so we can build.</a:t>
            </a:r>
            <a:endParaRPr lang="en-US" err="1">
              <a:cs typeface="Calibri"/>
            </a:endParaRPr>
          </a:p>
        </p:txBody>
      </p:sp>
      <p:pic>
        <p:nvPicPr>
          <p:cNvPr id="5" name="Picture 5" descr="A screenshot of a social media post&#10;&#10;Description generated with very high confidence">
            <a:extLst>
              <a:ext uri="{FF2B5EF4-FFF2-40B4-BE49-F238E27FC236}">
                <a16:creationId xmlns:a16="http://schemas.microsoft.com/office/drawing/2014/main" id="{F7BD0313-F6C9-44B6-A7A9-87B15A7007AA}"/>
              </a:ext>
            </a:extLst>
          </p:cNvPr>
          <p:cNvPicPr>
            <a:picLocks noGrp="1" noChangeAspect="1"/>
          </p:cNvPicPr>
          <p:nvPr>
            <p:ph sz="half" idx="2"/>
          </p:nvPr>
        </p:nvPicPr>
        <p:blipFill>
          <a:blip r:embed="rId2"/>
          <a:stretch>
            <a:fillRect/>
          </a:stretch>
        </p:blipFill>
        <p:spPr>
          <a:xfrm>
            <a:off x="4015155" y="1543044"/>
            <a:ext cx="7737230" cy="4717206"/>
          </a:xfrm>
        </p:spPr>
      </p:pic>
    </p:spTree>
    <p:extLst>
      <p:ext uri="{BB962C8B-B14F-4D97-AF65-F5344CB8AC3E}">
        <p14:creationId xmlns:p14="http://schemas.microsoft.com/office/powerpoint/2010/main" val="413021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1134-7546-43D6-8900-8055058E6056}"/>
              </a:ext>
            </a:extLst>
          </p:cNvPr>
          <p:cNvSpPr>
            <a:spLocks noGrp="1"/>
          </p:cNvSpPr>
          <p:nvPr>
            <p:ph type="title"/>
          </p:nvPr>
        </p:nvSpPr>
        <p:spPr/>
        <p:txBody>
          <a:bodyPr/>
          <a:lstStyle/>
          <a:p>
            <a:pPr algn="ctr"/>
            <a:r>
              <a:rPr lang="en-US">
                <a:cs typeface="Calibri Light"/>
              </a:rPr>
              <a:t>Creating the Player</a:t>
            </a:r>
            <a:endParaRPr lang="en-US"/>
          </a:p>
        </p:txBody>
      </p:sp>
      <p:sp>
        <p:nvSpPr>
          <p:cNvPr id="3" name="Content Placeholder 2">
            <a:extLst>
              <a:ext uri="{FF2B5EF4-FFF2-40B4-BE49-F238E27FC236}">
                <a16:creationId xmlns:a16="http://schemas.microsoft.com/office/drawing/2014/main" id="{AF015FD9-1805-4594-BD47-3990D5C26BBF}"/>
              </a:ext>
            </a:extLst>
          </p:cNvPr>
          <p:cNvSpPr>
            <a:spLocks noGrp="1"/>
          </p:cNvSpPr>
          <p:nvPr>
            <p:ph sz="half" idx="1"/>
          </p:nvPr>
        </p:nvSpPr>
        <p:spPr/>
        <p:txBody>
          <a:bodyPr vert="horz" lIns="91440" tIns="45720" rIns="91440" bIns="45720" rtlCol="0" anchor="t">
            <a:normAutofit/>
          </a:bodyPr>
          <a:lstStyle/>
          <a:p>
            <a:r>
              <a:rPr lang="en-US">
                <a:cs typeface="Calibri"/>
              </a:rPr>
              <a:t>For the purpose of our game, we will create a ball that can roll around.</a:t>
            </a:r>
          </a:p>
          <a:p>
            <a:r>
              <a:rPr lang="en-US">
                <a:cs typeface="Calibri"/>
              </a:rPr>
              <a:t>We'll need a floor for our ball to roll around on, so we'll make them at the same time.</a:t>
            </a:r>
          </a:p>
          <a:p>
            <a:r>
              <a:rPr lang="en-US">
                <a:cs typeface="Calibri"/>
              </a:rPr>
              <a:t>We'll name the sphere "Player".</a:t>
            </a:r>
          </a:p>
        </p:txBody>
      </p:sp>
      <p:pic>
        <p:nvPicPr>
          <p:cNvPr id="5" name="Picture 5" descr="A screenshot of a cell phone&#10;&#10;Description generated with very high confidence">
            <a:extLst>
              <a:ext uri="{FF2B5EF4-FFF2-40B4-BE49-F238E27FC236}">
                <a16:creationId xmlns:a16="http://schemas.microsoft.com/office/drawing/2014/main" id="{A84C50C2-B899-42D4-897E-6B21A004C1D2}"/>
              </a:ext>
            </a:extLst>
          </p:cNvPr>
          <p:cNvPicPr>
            <a:picLocks noChangeAspect="1"/>
          </p:cNvPicPr>
          <p:nvPr/>
        </p:nvPicPr>
        <p:blipFill>
          <a:blip r:embed="rId2"/>
          <a:stretch>
            <a:fillRect/>
          </a:stretch>
        </p:blipFill>
        <p:spPr>
          <a:xfrm>
            <a:off x="7277568" y="1828945"/>
            <a:ext cx="4394199" cy="3688572"/>
          </a:xfrm>
          <a:prstGeom prst="rect">
            <a:avLst/>
          </a:prstGeom>
        </p:spPr>
      </p:pic>
    </p:spTree>
    <p:extLst>
      <p:ext uri="{BB962C8B-B14F-4D97-AF65-F5344CB8AC3E}">
        <p14:creationId xmlns:p14="http://schemas.microsoft.com/office/powerpoint/2010/main" val="199377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209F-C9DD-4B4D-8F97-123FF75D4BBC}"/>
              </a:ext>
            </a:extLst>
          </p:cNvPr>
          <p:cNvSpPr>
            <a:spLocks noGrp="1"/>
          </p:cNvSpPr>
          <p:nvPr>
            <p:ph type="title"/>
          </p:nvPr>
        </p:nvSpPr>
        <p:spPr/>
        <p:txBody>
          <a:bodyPr/>
          <a:lstStyle/>
          <a:p>
            <a:pPr algn="ctr"/>
            <a:r>
              <a:rPr lang="en-US">
                <a:ea typeface="+mj-lt"/>
                <a:cs typeface="+mj-lt"/>
              </a:rPr>
              <a:t>Creating the Player pt. 2</a:t>
            </a:r>
          </a:p>
        </p:txBody>
      </p:sp>
      <p:sp>
        <p:nvSpPr>
          <p:cNvPr id="3" name="Content Placeholder 2">
            <a:extLst>
              <a:ext uri="{FF2B5EF4-FFF2-40B4-BE49-F238E27FC236}">
                <a16:creationId xmlns:a16="http://schemas.microsoft.com/office/drawing/2014/main" id="{22A7A9F6-4B86-4B90-8B38-C67B9413ED2E}"/>
              </a:ext>
            </a:extLst>
          </p:cNvPr>
          <p:cNvSpPr>
            <a:spLocks noGrp="1"/>
          </p:cNvSpPr>
          <p:nvPr>
            <p:ph sz="half" idx="1"/>
          </p:nvPr>
        </p:nvSpPr>
        <p:spPr/>
        <p:txBody>
          <a:bodyPr vert="horz" lIns="91440" tIns="45720" rIns="91440" bIns="45720" rtlCol="0" anchor="t">
            <a:normAutofit/>
          </a:bodyPr>
          <a:lstStyle/>
          <a:p>
            <a:r>
              <a:rPr lang="en-US">
                <a:cs typeface="Calibri"/>
              </a:rPr>
              <a:t>The "Player" (sphere) comes with a sphere collider, but you'll need to add a Rigidbody.</a:t>
            </a:r>
          </a:p>
          <a:p>
            <a:r>
              <a:rPr lang="en-US">
                <a:cs typeface="Calibri"/>
              </a:rPr>
              <a:t>We'll also make a new material in order to change the player's color. Right-click in the Project view to do so.</a:t>
            </a:r>
          </a:p>
          <a:p>
            <a:r>
              <a:rPr lang="en-US">
                <a:cs typeface="Calibri"/>
              </a:rPr>
              <a:t>Attach the material to the object when finished.</a:t>
            </a:r>
          </a:p>
        </p:txBody>
      </p:sp>
      <p:pic>
        <p:nvPicPr>
          <p:cNvPr id="7" name="Picture 7">
            <a:extLst>
              <a:ext uri="{FF2B5EF4-FFF2-40B4-BE49-F238E27FC236}">
                <a16:creationId xmlns:a16="http://schemas.microsoft.com/office/drawing/2014/main" id="{403A9408-51B7-490C-B8EB-DD92713ED09A}"/>
              </a:ext>
            </a:extLst>
          </p:cNvPr>
          <p:cNvPicPr>
            <a:picLocks noChangeAspect="1"/>
          </p:cNvPicPr>
          <p:nvPr/>
        </p:nvPicPr>
        <p:blipFill>
          <a:blip r:embed="rId2"/>
          <a:stretch>
            <a:fillRect/>
          </a:stretch>
        </p:blipFill>
        <p:spPr>
          <a:xfrm>
            <a:off x="8536593" y="1825803"/>
            <a:ext cx="2276475" cy="381000"/>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31CDFD2E-4E61-49BD-9547-608BDE573DE1}"/>
              </a:ext>
            </a:extLst>
          </p:cNvPr>
          <p:cNvPicPr>
            <a:picLocks noChangeAspect="1"/>
          </p:cNvPicPr>
          <p:nvPr/>
        </p:nvPicPr>
        <p:blipFill>
          <a:blip r:embed="rId3"/>
          <a:stretch>
            <a:fillRect/>
          </a:stretch>
        </p:blipFill>
        <p:spPr>
          <a:xfrm>
            <a:off x="8495446" y="2253762"/>
            <a:ext cx="2371725" cy="1295400"/>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1F7AD055-E93A-4F45-98E6-3C07C994A3B8}"/>
              </a:ext>
            </a:extLst>
          </p:cNvPr>
          <p:cNvPicPr>
            <a:picLocks noChangeAspect="1"/>
          </p:cNvPicPr>
          <p:nvPr/>
        </p:nvPicPr>
        <p:blipFill>
          <a:blip r:embed="rId4"/>
          <a:stretch>
            <a:fillRect/>
          </a:stretch>
        </p:blipFill>
        <p:spPr>
          <a:xfrm>
            <a:off x="8309708" y="3598975"/>
            <a:ext cx="2743200" cy="1398971"/>
          </a:xfrm>
          <a:prstGeom prst="rect">
            <a:avLst/>
          </a:prstGeom>
        </p:spPr>
      </p:pic>
      <p:pic>
        <p:nvPicPr>
          <p:cNvPr id="13" name="Picture 13" descr="A screenshot of a cell phone&#10;&#10;Description generated with very high confidence">
            <a:extLst>
              <a:ext uri="{FF2B5EF4-FFF2-40B4-BE49-F238E27FC236}">
                <a16:creationId xmlns:a16="http://schemas.microsoft.com/office/drawing/2014/main" id="{94CB992A-6CAF-41CC-BF58-25F14962B74D}"/>
              </a:ext>
            </a:extLst>
          </p:cNvPr>
          <p:cNvPicPr>
            <a:picLocks noChangeAspect="1"/>
          </p:cNvPicPr>
          <p:nvPr/>
        </p:nvPicPr>
        <p:blipFill>
          <a:blip r:embed="rId5"/>
          <a:stretch>
            <a:fillRect/>
          </a:stretch>
        </p:blipFill>
        <p:spPr>
          <a:xfrm>
            <a:off x="8309708" y="5104536"/>
            <a:ext cx="2743200" cy="1025543"/>
          </a:xfrm>
          <a:prstGeom prst="rect">
            <a:avLst/>
          </a:prstGeom>
        </p:spPr>
      </p:pic>
      <p:pic>
        <p:nvPicPr>
          <p:cNvPr id="6" name="Picture 7" descr="A screenshot of a cell phone&#10;&#10;Description generated with very high confidence">
            <a:extLst>
              <a:ext uri="{FF2B5EF4-FFF2-40B4-BE49-F238E27FC236}">
                <a16:creationId xmlns:a16="http://schemas.microsoft.com/office/drawing/2014/main" id="{5D8EB9CE-576B-4A8D-BEEA-05830B531BBB}"/>
              </a:ext>
            </a:extLst>
          </p:cNvPr>
          <p:cNvPicPr>
            <a:picLocks noChangeAspect="1"/>
          </p:cNvPicPr>
          <p:nvPr/>
        </p:nvPicPr>
        <p:blipFill>
          <a:blip r:embed="rId6"/>
          <a:stretch>
            <a:fillRect/>
          </a:stretch>
        </p:blipFill>
        <p:spPr>
          <a:xfrm>
            <a:off x="6204249" y="1547446"/>
            <a:ext cx="1975717" cy="4900246"/>
          </a:xfrm>
          <a:prstGeom prst="rect">
            <a:avLst/>
          </a:prstGeom>
        </p:spPr>
      </p:pic>
    </p:spTree>
    <p:extLst>
      <p:ext uri="{BB962C8B-B14F-4D97-AF65-F5344CB8AC3E}">
        <p14:creationId xmlns:p14="http://schemas.microsoft.com/office/powerpoint/2010/main" val="188746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9C30-1A6A-4F23-B737-0791B15AAA94}"/>
              </a:ext>
            </a:extLst>
          </p:cNvPr>
          <p:cNvSpPr>
            <a:spLocks noGrp="1"/>
          </p:cNvSpPr>
          <p:nvPr>
            <p:ph type="title"/>
          </p:nvPr>
        </p:nvSpPr>
        <p:spPr/>
        <p:txBody>
          <a:bodyPr/>
          <a:lstStyle/>
          <a:p>
            <a:pPr algn="ctr"/>
            <a:r>
              <a:rPr lang="en-US">
                <a:cs typeface="Calibri Light"/>
              </a:rPr>
              <a:t>Moving the Player(Jon or someone else)</a:t>
            </a:r>
          </a:p>
        </p:txBody>
      </p:sp>
      <p:sp>
        <p:nvSpPr>
          <p:cNvPr id="3" name="Content Placeholder 2">
            <a:extLst>
              <a:ext uri="{FF2B5EF4-FFF2-40B4-BE49-F238E27FC236}">
                <a16:creationId xmlns:a16="http://schemas.microsoft.com/office/drawing/2014/main" id="{1936CF54-8DA4-4C95-974F-1FD26790D8EE}"/>
              </a:ext>
            </a:extLst>
          </p:cNvPr>
          <p:cNvSpPr>
            <a:spLocks noGrp="1"/>
          </p:cNvSpPr>
          <p:nvPr>
            <p:ph sz="half" idx="1"/>
          </p:nvPr>
        </p:nvSpPr>
        <p:spPr/>
        <p:txBody>
          <a:bodyPr vert="horz" lIns="91440" tIns="45720" rIns="91440" bIns="45720" rtlCol="0" anchor="t">
            <a:normAutofit/>
          </a:bodyPr>
          <a:lstStyle/>
          <a:p>
            <a:r>
              <a:rPr lang="en-US">
                <a:cs typeface="Calibri"/>
              </a:rPr>
              <a:t>In order to move the player, we'll need to access the </a:t>
            </a:r>
            <a:r>
              <a:rPr lang="en-US" err="1">
                <a:cs typeface="Calibri"/>
              </a:rPr>
              <a:t>Rigidbody</a:t>
            </a:r>
            <a:r>
              <a:rPr lang="en-US">
                <a:cs typeface="Calibri"/>
              </a:rPr>
              <a:t> component on our "Player" object.</a:t>
            </a:r>
          </a:p>
          <a:p>
            <a:r>
              <a:rPr lang="en-US">
                <a:cs typeface="Calibri"/>
              </a:rPr>
              <a:t>Once we access it, we can apply force based on the direction of the movement keys.</a:t>
            </a:r>
          </a:p>
          <a:p>
            <a:r>
              <a:rPr lang="en-US">
                <a:cs typeface="Calibri"/>
              </a:rPr>
              <a:t>Note: movement should happen in </a:t>
            </a:r>
            <a:r>
              <a:rPr lang="en-US" err="1">
                <a:cs typeface="Calibri"/>
              </a:rPr>
              <a:t>FixedUpdate</a:t>
            </a:r>
            <a:r>
              <a:rPr lang="en-US">
                <a:cs typeface="Calibri"/>
              </a:rPr>
              <a:t>() instead of Update().</a:t>
            </a:r>
          </a:p>
        </p:txBody>
      </p:sp>
      <p:pic>
        <p:nvPicPr>
          <p:cNvPr id="4" name="Picture 5" descr="A screenshot of a computer screen&#10;&#10;Description generated with very high confidence">
            <a:extLst>
              <a:ext uri="{FF2B5EF4-FFF2-40B4-BE49-F238E27FC236}">
                <a16:creationId xmlns:a16="http://schemas.microsoft.com/office/drawing/2014/main" id="{EBCCE0A9-87BC-45C5-A97E-59E6A0B6F803}"/>
              </a:ext>
            </a:extLst>
          </p:cNvPr>
          <p:cNvPicPr>
            <a:picLocks noChangeAspect="1"/>
          </p:cNvPicPr>
          <p:nvPr/>
        </p:nvPicPr>
        <p:blipFill>
          <a:blip r:embed="rId2"/>
          <a:stretch>
            <a:fillRect/>
          </a:stretch>
        </p:blipFill>
        <p:spPr>
          <a:xfrm>
            <a:off x="6022220" y="1824118"/>
            <a:ext cx="6105939" cy="2893538"/>
          </a:xfrm>
          <a:prstGeom prst="rect">
            <a:avLst/>
          </a:prstGeom>
        </p:spPr>
      </p:pic>
    </p:spTree>
    <p:extLst>
      <p:ext uri="{BB962C8B-B14F-4D97-AF65-F5344CB8AC3E}">
        <p14:creationId xmlns:p14="http://schemas.microsoft.com/office/powerpoint/2010/main" val="157189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D018-A420-45B2-8117-30D61888E40C}"/>
              </a:ext>
            </a:extLst>
          </p:cNvPr>
          <p:cNvSpPr>
            <a:spLocks noGrp="1"/>
          </p:cNvSpPr>
          <p:nvPr>
            <p:ph type="title"/>
          </p:nvPr>
        </p:nvSpPr>
        <p:spPr/>
        <p:txBody>
          <a:bodyPr/>
          <a:lstStyle/>
          <a:p>
            <a:pPr algn="ctr"/>
            <a:r>
              <a:rPr lang="en-US">
                <a:cs typeface="Calibri Light" panose="020F0302020204030204"/>
              </a:rPr>
              <a:t>High Speed Rolling</a:t>
            </a:r>
          </a:p>
        </p:txBody>
      </p:sp>
      <p:pic>
        <p:nvPicPr>
          <p:cNvPr id="3" name="Picture 3" descr="A screenshot of a computer&#10;&#10;Description generated with very high confidence">
            <a:extLst>
              <a:ext uri="{FF2B5EF4-FFF2-40B4-BE49-F238E27FC236}">
                <a16:creationId xmlns:a16="http://schemas.microsoft.com/office/drawing/2014/main" id="{6014667A-67CD-41F4-BD76-DDA45DD844B8}"/>
              </a:ext>
            </a:extLst>
          </p:cNvPr>
          <p:cNvPicPr>
            <a:picLocks noChangeAspect="1"/>
          </p:cNvPicPr>
          <p:nvPr/>
        </p:nvPicPr>
        <p:blipFill>
          <a:blip r:embed="rId2"/>
          <a:stretch>
            <a:fillRect/>
          </a:stretch>
        </p:blipFill>
        <p:spPr>
          <a:xfrm>
            <a:off x="1405179" y="1455213"/>
            <a:ext cx="9394556" cy="5290760"/>
          </a:xfrm>
          <a:prstGeom prst="rect">
            <a:avLst/>
          </a:prstGeom>
        </p:spPr>
      </p:pic>
    </p:spTree>
    <p:extLst>
      <p:ext uri="{BB962C8B-B14F-4D97-AF65-F5344CB8AC3E}">
        <p14:creationId xmlns:p14="http://schemas.microsoft.com/office/powerpoint/2010/main" val="31737444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Team Lead 2's: How to Create a Simple 3D Game in Unity</vt:lpstr>
      <vt:lpstr>Installing Unity</vt:lpstr>
      <vt:lpstr>PowerPoint Presentation</vt:lpstr>
      <vt:lpstr>PowerPoint Presentation</vt:lpstr>
      <vt:lpstr>Setting up the Environment</vt:lpstr>
      <vt:lpstr>Creating the Player</vt:lpstr>
      <vt:lpstr>Creating the Player pt. 2</vt:lpstr>
      <vt:lpstr>Moving the Player(Jon or someone else)</vt:lpstr>
      <vt:lpstr>High Speed Rolling</vt:lpstr>
      <vt:lpstr>How to Export a complete game</vt:lpstr>
      <vt:lpstr>More Mechanics(Jon if not moving the player)</vt:lpstr>
      <vt:lpstr>Example Camera Controller</vt:lpstr>
      <vt:lpstr>From team leads doc...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2020-02-20T18:49:37Z</dcterms:created>
  <dcterms:modified xsi:type="dcterms:W3CDTF">2020-02-27T17:55:17Z</dcterms:modified>
</cp:coreProperties>
</file>