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4"/>
  </p:sldMasterIdLst>
  <p:notesMasterIdLst>
    <p:notesMasterId r:id="rId15"/>
  </p:notesMasterIdLst>
  <p:sldIdLst>
    <p:sldId id="268" r:id="rId5"/>
    <p:sldId id="258" r:id="rId6"/>
    <p:sldId id="269" r:id="rId7"/>
    <p:sldId id="259" r:id="rId8"/>
    <p:sldId id="261" r:id="rId9"/>
    <p:sldId id="260" r:id="rId10"/>
    <p:sldId id="262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DC656-C821-47EF-83AE-A71B06D89504}" v="771" dt="2020-05-05T02:56:55.718"/>
    <p1510:client id="{20B65577-261B-4421-9C3D-043D1FF69110}" v="153" dt="2020-05-05T03:33:53.833"/>
    <p1510:client id="{24904A04-D648-121B-8EA2-1DFF2E1B9DA3}" v="6" dt="2020-05-05T02:49:13.976"/>
    <p1510:client id="{BCF51034-D13B-46F4-9E8D-8ED47F665AD1}" v="1" dt="2020-05-05T01:20:09.774"/>
    <p1510:client id="{D92D628D-A870-4A83-A263-2B0E4862EF6B}" v="2196" dt="2020-05-05T03:32:47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07528-DEEA-4088-98FB-2DAB0429071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20474-D571-4168-A6C9-6DEC0B7FA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20474-D571-4168-A6C9-6DEC0B7FA3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20474-D571-4168-A6C9-6DEC0B7FA3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20474-D571-4168-A6C9-6DEC0B7FA3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4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2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0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0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15CD-899C-488C-BD14-097E20656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5400"/>
              <a:t>Longshot Studio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00CCF1E-07FA-424B-B40F-D167C00A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Postmortem:</a:t>
            </a:r>
          </a:p>
          <a:p>
            <a:pPr algn="r"/>
            <a:r>
              <a:rPr lang="en-US" sz="2000"/>
              <a:t>Improving CS 383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3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15CD-899C-488C-BD14-097E20656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00CCF1E-07FA-424B-B40F-D167C00A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15CD-899C-488C-BD14-097E206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ABET Requirements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2ED4-3FB5-431F-BECD-B88CE96B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618" y="2329356"/>
            <a:ext cx="6135097" cy="493885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cs typeface="Calibri"/>
              </a:rPr>
              <a:t>2. </a:t>
            </a:r>
            <a:r>
              <a:rPr lang="en-US" sz="1800">
                <a:ea typeface="+mn-lt"/>
                <a:cs typeface="+mn-lt"/>
              </a:rPr>
              <a:t>Design, implement, and evaluate a computing-based solution to meet a given set of computing requirements in the context of the program’s discipline.</a:t>
            </a:r>
            <a:endParaRPr lang="en-US" sz="18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800">
                <a:cs typeface="Calibri"/>
              </a:rPr>
              <a:t>3. </a:t>
            </a:r>
            <a:r>
              <a:rPr lang="en-US" sz="1800">
                <a:ea typeface="+mn-lt"/>
                <a:cs typeface="+mn-lt"/>
              </a:rPr>
              <a:t>Communicate effectively in a variety of professional contexts. </a:t>
            </a:r>
          </a:p>
          <a:p>
            <a:pPr>
              <a:lnSpc>
                <a:spcPct val="150000"/>
              </a:lnSpc>
            </a:pPr>
            <a:r>
              <a:rPr lang="en-US" sz="1800">
                <a:cs typeface="Calibri"/>
              </a:rPr>
              <a:t>5. </a:t>
            </a:r>
            <a:r>
              <a:rPr lang="en-US" sz="1800">
                <a:ea typeface="+mn-lt"/>
                <a:cs typeface="+mn-lt"/>
              </a:rPr>
              <a:t>Function effectively as a member or leader of a team engaged in activities appropriate to the program’s discipline </a:t>
            </a:r>
          </a:p>
          <a:p>
            <a:pPr>
              <a:lnSpc>
                <a:spcPct val="150000"/>
              </a:lnSpc>
            </a:pPr>
            <a:r>
              <a:rPr lang="en-US" sz="1800">
                <a:cs typeface="Calibri"/>
              </a:rPr>
              <a:t>6. </a:t>
            </a:r>
            <a:r>
              <a:rPr lang="en-US" sz="1800">
                <a:ea typeface="+mn-lt"/>
                <a:cs typeface="+mn-lt"/>
              </a:rPr>
              <a:t>Apply computer science theory and software development fundamentals to produce computing-based solutions. [CS]</a:t>
            </a:r>
            <a:endParaRPr lang="en-US" sz="180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527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15CD-899C-488C-BD14-097E206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CS 383 Today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2ED4-3FB5-431F-BECD-B88CE96B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Students start the course with an individual project</a:t>
            </a:r>
          </a:p>
          <a:p>
            <a:pPr>
              <a:lnSpc>
                <a:spcPct val="150000"/>
              </a:lnSpc>
            </a:pPr>
            <a:r>
              <a:rPr lang="en-US" sz="1800"/>
              <a:t>Meets ABET requirements 2 and 6</a:t>
            </a:r>
          </a:p>
          <a:p>
            <a:pPr>
              <a:lnSpc>
                <a:spcPct val="150000"/>
              </a:lnSpc>
            </a:pPr>
            <a:r>
              <a:rPr lang="en-US" sz="1800"/>
              <a:t>Shows who would work well together</a:t>
            </a:r>
          </a:p>
          <a:p>
            <a:pPr>
              <a:lnSpc>
                <a:spcPct val="150000"/>
              </a:lnSpc>
            </a:pPr>
            <a:r>
              <a:rPr lang="en-US" sz="1800"/>
              <a:t>Teaches Unity basics</a:t>
            </a:r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D24D13-ABEE-44B1-97FB-28CCB1447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" b="3070"/>
          <a:stretch/>
        </p:blipFill>
        <p:spPr>
          <a:xfrm>
            <a:off x="5134882" y="3483141"/>
            <a:ext cx="5521764" cy="26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5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15CD-899C-488C-BD14-097E206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CS 383 Today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2ED4-3FB5-431F-BECD-B88CE96B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/>
              <a:t>After that…</a:t>
            </a:r>
          </a:p>
          <a:p>
            <a:pPr>
              <a:lnSpc>
                <a:spcPct val="150000"/>
              </a:lnSpc>
            </a:pPr>
            <a:r>
              <a:rPr lang="en-US" sz="1800"/>
              <a:t>Students spend over 3 months working on a group project</a:t>
            </a:r>
          </a:p>
          <a:p>
            <a:pPr>
              <a:lnSpc>
                <a:spcPct val="150000"/>
              </a:lnSpc>
            </a:pPr>
            <a:r>
              <a:rPr lang="en-US" sz="1800"/>
              <a:t>Meets ABET requirements 2, 3, 5, and 6</a:t>
            </a:r>
          </a:p>
          <a:p>
            <a:pPr>
              <a:lnSpc>
                <a:spcPct val="150000"/>
              </a:lnSpc>
            </a:pPr>
            <a:r>
              <a:rPr lang="en-US" sz="1800"/>
              <a:t>Teaches group work fundamentals</a:t>
            </a:r>
          </a:p>
          <a:p>
            <a:pPr>
              <a:lnSpc>
                <a:spcPct val="150000"/>
              </a:lnSpc>
            </a:pPr>
            <a:r>
              <a:rPr lang="en-US" sz="1800"/>
              <a:t>Builds more Unity skills</a:t>
            </a:r>
          </a:p>
          <a:p>
            <a:pPr>
              <a:lnSpc>
                <a:spcPct val="150000"/>
              </a:lnSpc>
            </a:pPr>
            <a:r>
              <a:rPr lang="en-US" sz="1800"/>
              <a:t>Useful for students who want to be professional game developers…</a:t>
            </a:r>
          </a:p>
          <a:p>
            <a:pPr>
              <a:lnSpc>
                <a:spcPct val="150000"/>
              </a:lnSpc>
            </a:pPr>
            <a:r>
              <a:rPr lang="en-US" sz="1800"/>
              <a:t>But how many have that as their career goal?</a:t>
            </a:r>
          </a:p>
        </p:txBody>
      </p:sp>
    </p:spTree>
    <p:extLst>
      <p:ext uri="{BB962C8B-B14F-4D97-AF65-F5344CB8AC3E}">
        <p14:creationId xmlns:p14="http://schemas.microsoft.com/office/powerpoint/2010/main" val="112080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15CD-899C-488C-BD14-097E206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CS 383 Improved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2ED4-3FB5-431F-BECD-B88CE96B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Students start the course with an individual project</a:t>
            </a:r>
          </a:p>
          <a:p>
            <a:pPr>
              <a:lnSpc>
                <a:spcPct val="150000"/>
              </a:lnSpc>
            </a:pPr>
            <a:r>
              <a:rPr lang="en-US" sz="1800"/>
              <a:t>Meets ABET requirements 2 and 6</a:t>
            </a:r>
          </a:p>
          <a:p>
            <a:pPr>
              <a:lnSpc>
                <a:spcPct val="150000"/>
              </a:lnSpc>
            </a:pPr>
            <a:r>
              <a:rPr lang="en-US" sz="1800"/>
              <a:t>Shows who would work well together</a:t>
            </a:r>
          </a:p>
          <a:p>
            <a:pPr>
              <a:lnSpc>
                <a:spcPct val="150000"/>
              </a:lnSpc>
            </a:pPr>
            <a:r>
              <a:rPr lang="en-US" sz="1800"/>
              <a:t>Teaches Unity basics</a:t>
            </a:r>
          </a:p>
          <a:p>
            <a:pPr>
              <a:lnSpc>
                <a:spcPct val="150000"/>
              </a:lnSpc>
            </a:pPr>
            <a:r>
              <a:rPr lang="en-US" sz="1800" b="1"/>
              <a:t>Exactly the same as today</a:t>
            </a:r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180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D24D13-ABEE-44B1-97FB-28CCB1447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" b="1974"/>
          <a:stretch/>
        </p:blipFill>
        <p:spPr>
          <a:xfrm>
            <a:off x="5134882" y="3633537"/>
            <a:ext cx="5521764" cy="26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15CD-899C-488C-BD14-097E206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CS 383 Improved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2ED4-3FB5-431F-BECD-B88CE96B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/>
              <a:t>After that…</a:t>
            </a:r>
          </a:p>
          <a:p>
            <a:pPr>
              <a:lnSpc>
                <a:spcPct val="150000"/>
              </a:lnSpc>
            </a:pPr>
            <a:r>
              <a:rPr lang="en-US" sz="1800"/>
              <a:t>Students spend 3 months working on 3 separate group projects</a:t>
            </a:r>
          </a:p>
          <a:p>
            <a:pPr>
              <a:lnSpc>
                <a:spcPct val="150000"/>
              </a:lnSpc>
            </a:pPr>
            <a:r>
              <a:rPr lang="en-US" sz="1800"/>
              <a:t>Still meets ABET requirements 2, 3, 5, and 6</a:t>
            </a:r>
          </a:p>
          <a:p>
            <a:pPr>
              <a:lnSpc>
                <a:spcPct val="150000"/>
              </a:lnSpc>
            </a:pPr>
            <a:r>
              <a:rPr lang="en-US" sz="1800"/>
              <a:t>Still teaches group work fundamentals</a:t>
            </a:r>
          </a:p>
          <a:p>
            <a:pPr>
              <a:lnSpc>
                <a:spcPct val="150000"/>
              </a:lnSpc>
            </a:pPr>
            <a:r>
              <a:rPr lang="en-US" sz="1800"/>
              <a:t>Students still use Unity…but not always</a:t>
            </a:r>
          </a:p>
        </p:txBody>
      </p:sp>
    </p:spTree>
    <p:extLst>
      <p:ext uri="{BB962C8B-B14F-4D97-AF65-F5344CB8AC3E}">
        <p14:creationId xmlns:p14="http://schemas.microsoft.com/office/powerpoint/2010/main" val="361286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15CD-899C-488C-BD14-097E206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CS 383 Improved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2ED4-3FB5-431F-BECD-B88CE96B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2 teams to each project: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Customer who writes an RFP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Programmer who builds the project</a:t>
            </a:r>
          </a:p>
          <a:p>
            <a:pPr>
              <a:lnSpc>
                <a:spcPct val="150000"/>
              </a:lnSpc>
            </a:pPr>
            <a:r>
              <a:rPr lang="en-US" sz="1800"/>
              <a:t>Both teams get experience communicating professionally</a:t>
            </a:r>
          </a:p>
          <a:p>
            <a:pPr>
              <a:lnSpc>
                <a:spcPct val="150000"/>
              </a:lnSpc>
            </a:pPr>
            <a:r>
              <a:rPr lang="en-US" sz="1800"/>
              <a:t>Each project is smaller—maybe only 3 team members</a:t>
            </a:r>
          </a:p>
          <a:p>
            <a:pPr>
              <a:lnSpc>
                <a:spcPct val="150000"/>
              </a:lnSpc>
            </a:pPr>
            <a:r>
              <a:rPr lang="en-US" sz="1800"/>
              <a:t>Each member gets to be </a:t>
            </a:r>
            <a:r>
              <a:rPr lang="en-US" sz="1800" b="1"/>
              <a:t>the</a:t>
            </a:r>
            <a:r>
              <a:rPr lang="en-US" sz="1800"/>
              <a:t> team lead for an entire project, not just for a week</a:t>
            </a:r>
          </a:p>
        </p:txBody>
      </p:sp>
    </p:spTree>
    <p:extLst>
      <p:ext uri="{BB962C8B-B14F-4D97-AF65-F5344CB8AC3E}">
        <p14:creationId xmlns:p14="http://schemas.microsoft.com/office/powerpoint/2010/main" val="199326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15CD-899C-488C-BD14-097E206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CS 383 Improved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2ED4-3FB5-431F-BECD-B88CE96B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Each project has a different platform</a:t>
            </a:r>
          </a:p>
          <a:p>
            <a:pPr>
              <a:lnSpc>
                <a:spcPct val="150000"/>
              </a:lnSpc>
            </a:pPr>
            <a:r>
              <a:rPr lang="en-US" sz="1800"/>
              <a:t>Gets more difficult as the semester goes on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Unity 2D (Pong)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Basic web app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Phone utility app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Unity 3D</a:t>
            </a:r>
          </a:p>
          <a:p>
            <a:pPr>
              <a:lnSpc>
                <a:spcPct val="150000"/>
              </a:lnSpc>
            </a:pPr>
            <a:r>
              <a:rPr lang="en-US" sz="1800"/>
              <a:t>Students get a say—3 times the projects = 3 times the creativity!</a:t>
            </a:r>
          </a:p>
        </p:txBody>
      </p:sp>
    </p:spTree>
    <p:extLst>
      <p:ext uri="{BB962C8B-B14F-4D97-AF65-F5344CB8AC3E}">
        <p14:creationId xmlns:p14="http://schemas.microsoft.com/office/powerpoint/2010/main" val="132804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15CD-899C-488C-BD14-097E206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CS 383 Improved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2ED4-3FB5-431F-BECD-B88CE96B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Advantages:</a:t>
            </a:r>
            <a:endParaRPr lang="en-US" sz="1800">
              <a:cs typeface="Calibri" panose="020F0502020204030204"/>
            </a:endParaRPr>
          </a:p>
          <a:p>
            <a:pPr marL="383540" lvl="1">
              <a:lnSpc>
                <a:spcPct val="150000"/>
              </a:lnSpc>
            </a:pPr>
            <a:r>
              <a:rPr lang="en-US" sz="1600">
                <a:cs typeface="Calibri"/>
              </a:rPr>
              <a:t>More experience with software/development </a:t>
            </a:r>
            <a:r>
              <a:rPr lang="en-US" sz="1600">
                <a:ea typeface="+mn-lt"/>
                <a:cs typeface="+mn-lt"/>
              </a:rPr>
              <a:t>techniques</a:t>
            </a:r>
            <a:endParaRPr lang="en-US" sz="1600">
              <a:cs typeface="Calibri"/>
            </a:endParaRPr>
          </a:p>
          <a:p>
            <a:pPr marL="383540" lvl="1">
              <a:lnSpc>
                <a:spcPct val="150000"/>
              </a:lnSpc>
            </a:pPr>
            <a:r>
              <a:rPr lang="en-US" sz="1600">
                <a:cs typeface="Calibri"/>
              </a:rPr>
              <a:t>Good for resumes/interviews</a:t>
            </a:r>
          </a:p>
          <a:p>
            <a:pPr marL="383540" lvl="1">
              <a:lnSpc>
                <a:spcPct val="150000"/>
              </a:lnSpc>
            </a:pPr>
            <a:r>
              <a:rPr lang="en-US" sz="1600">
                <a:cs typeface="Calibri"/>
              </a:rPr>
              <a:t>Smaller projects in less time keeps people on track as well as on their feet</a:t>
            </a:r>
          </a:p>
          <a:p>
            <a:pPr marL="383540" lvl="1">
              <a:lnSpc>
                <a:spcPct val="150000"/>
              </a:lnSpc>
            </a:pPr>
            <a:r>
              <a:rPr lang="en-US" sz="1600"/>
              <a:t>No getting off to a bad start and playing catch-up</a:t>
            </a:r>
            <a:endParaRPr lang="en-US" sz="1600">
              <a:cs typeface="Calibri"/>
            </a:endParaRPr>
          </a:p>
          <a:p>
            <a:pPr marL="383540" lvl="1">
              <a:lnSpc>
                <a:spcPct val="150000"/>
              </a:lnSpc>
            </a:pPr>
            <a:r>
              <a:rPr lang="en-US" sz="1600"/>
              <a:t>No getting burnt out on a long project</a:t>
            </a:r>
            <a:endParaRPr lang="en-US" sz="1600">
              <a:cs typeface="Calibri"/>
            </a:endParaRPr>
          </a:p>
          <a:p>
            <a:pPr marL="383540" lvl="1">
              <a:lnSpc>
                <a:spcPct val="150000"/>
              </a:lnSpc>
            </a:pPr>
            <a:r>
              <a:rPr lang="en-US" sz="1600">
                <a:cs typeface="Calibri"/>
              </a:rPr>
              <a:t>Gives plenty of customer and developer experience</a:t>
            </a:r>
          </a:p>
        </p:txBody>
      </p:sp>
    </p:spTree>
    <p:extLst>
      <p:ext uri="{BB962C8B-B14F-4D97-AF65-F5344CB8AC3E}">
        <p14:creationId xmlns:p14="http://schemas.microsoft.com/office/powerpoint/2010/main" val="4025618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C0A793A885404CBF971A126D0FCB72" ma:contentTypeVersion="4" ma:contentTypeDescription="Create a new document." ma:contentTypeScope="" ma:versionID="9377eab655176c83655d12b2297715e7">
  <xsd:schema xmlns:xsd="http://www.w3.org/2001/XMLSchema" xmlns:xs="http://www.w3.org/2001/XMLSchema" xmlns:p="http://schemas.microsoft.com/office/2006/metadata/properties" xmlns:ns3="c5e08769-2558-49fb-a906-b35cae75567d" targetNamespace="http://schemas.microsoft.com/office/2006/metadata/properties" ma:root="true" ma:fieldsID="62591366549c7a0e026de2709bf0d67a" ns3:_="">
    <xsd:import namespace="c5e08769-2558-49fb-a906-b35cae7556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08769-2558-49fb-a906-b35cae755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399E59-F8C5-437C-A4BB-E33EC7FE4F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2DB5E6-4D56-47CF-B3B1-E28C8826F4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e08769-2558-49fb-a906-b35cae755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8891F5-B209-48B1-86AC-2B09E8740D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Longshot Studio</vt:lpstr>
      <vt:lpstr>ABET Requirements</vt:lpstr>
      <vt:lpstr>CS 383 Today</vt:lpstr>
      <vt:lpstr>CS 383 Today</vt:lpstr>
      <vt:lpstr>CS 383 Improved</vt:lpstr>
      <vt:lpstr>CS 383 Improved</vt:lpstr>
      <vt:lpstr>CS 383 Improved</vt:lpstr>
      <vt:lpstr>CS 383 Improved</vt:lpstr>
      <vt:lpstr>CS 383 Improved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Longshot Studio</dc:title>
  <dc:creator>Thoms, Lucas (thom3357@vandals.uidaho.edu)</dc:creator>
  <cp:revision>2</cp:revision>
  <dcterms:created xsi:type="dcterms:W3CDTF">2020-05-05T02:55:54Z</dcterms:created>
  <dcterms:modified xsi:type="dcterms:W3CDTF">2020-05-05T17:09:25Z</dcterms:modified>
</cp:coreProperties>
</file>