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0" r:id="rId9"/>
    <p:sldId id="273" r:id="rId10"/>
    <p:sldId id="268" r:id="rId11"/>
    <p:sldId id="269" r:id="rId12"/>
    <p:sldId id="261" r:id="rId13"/>
    <p:sldId id="274" r:id="rId14"/>
    <p:sldId id="262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9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" TargetMode="External"/><Relationship Id="rId4" Type="http://schemas.openxmlformats.org/officeDocument/2006/relationships/hyperlink" Target="https://www1.ncdc.noaa.gov/pub/data/cdo/documentation/GHCND_documentation.pdf" TargetMode="External"/><Relationship Id="rId5" Type="http://schemas.openxmlformats.org/officeDocument/2006/relationships/hyperlink" Target="https://coastwatch.glerl.noaa.gov/statistic/statisti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17" y="1264024"/>
            <a:ext cx="6810282" cy="2129116"/>
          </a:xfrm>
        </p:spPr>
        <p:txBody>
          <a:bodyPr>
            <a:normAutofit/>
          </a:bodyPr>
          <a:lstStyle/>
          <a:p>
            <a:r>
              <a:rPr lang="en-US" sz="6600" dirty="0"/>
              <a:t>Lake Michigan</a:t>
            </a:r>
            <a:br>
              <a:rPr lang="en-US" sz="6600" dirty="0"/>
            </a:br>
            <a:r>
              <a:rPr lang="en-US" sz="6600" dirty="0"/>
              <a:t>influences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688" y="3393140"/>
            <a:ext cx="2655139" cy="1102659"/>
          </a:xfrm>
        </p:spPr>
        <p:txBody>
          <a:bodyPr/>
          <a:lstStyle/>
          <a:p>
            <a:r>
              <a:rPr lang="en-US" dirty="0" smtClean="0"/>
              <a:t>Blake Wallace</a:t>
            </a:r>
          </a:p>
          <a:p>
            <a:r>
              <a:rPr lang="en-US" dirty="0" smtClean="0"/>
              <a:t>May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974" y="273035"/>
            <a:ext cx="6926359" cy="11309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Significance testing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5757597"/>
              </p:ext>
            </p:extLst>
          </p:nvPr>
        </p:nvGraphicFramePr>
        <p:xfrm>
          <a:off x="913774" y="2637367"/>
          <a:ext cx="10363199" cy="2476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0457"/>
                <a:gridCol w="1480457"/>
                <a:gridCol w="1480457"/>
                <a:gridCol w="1480457"/>
                <a:gridCol w="1480457"/>
                <a:gridCol w="1480457"/>
                <a:gridCol w="14804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 of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t-score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significance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Gardens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Ohare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All Data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7923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0.5876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0.5568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None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59.24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59.43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>
                          <a:effectLst/>
                        </a:rPr>
                        <a:t>4022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3.285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0.001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Yes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58.99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60.57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Both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1648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-2.629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0.0086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Yes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59.48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ohareRain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1193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-1.9557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0.0506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59.06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57.43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gardensRain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1060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0.0904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0.928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59.99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60.07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60" y="5554134"/>
            <a:ext cx="1056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Statistically significant difference when there is similar precipitation at both locations!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5009" y="1500938"/>
            <a:ext cx="99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Testing to see if there is any significant difference between the temperatures at </a:t>
            </a:r>
          </a:p>
          <a:p>
            <a:r>
              <a:rPr lang="en-US" sz="2400" dirty="0" smtClean="0"/>
              <a:t>O’Hare and the Chicago Botanical Gardens.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8934"/>
            <a:ext cx="6858000" cy="1219200"/>
          </a:xfrm>
        </p:spPr>
        <p:txBody>
          <a:bodyPr>
            <a:normAutofit/>
          </a:bodyPr>
          <a:lstStyle/>
          <a:p>
            <a:r>
              <a:rPr lang="en-US" sz="4800" dirty="0"/>
              <a:t>Significance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2" y="3130319"/>
            <a:ext cx="4504267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5" y="2243671"/>
            <a:ext cx="5024967" cy="3052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2265" y="2823633"/>
            <a:ext cx="311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Both Rain (1648 data points)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600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 (7923 </a:t>
            </a:r>
            <a:r>
              <a:rPr lang="en-US" dirty="0"/>
              <a:t>data points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775" y="2061462"/>
            <a:ext cx="339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Baseline T-distributions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265" y="621641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Significant Difference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5394875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05" y="222124"/>
            <a:ext cx="3304120" cy="1030943"/>
          </a:xfrm>
        </p:spPr>
        <p:txBody>
          <a:bodyPr/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80064" y="1608667"/>
            <a:ext cx="9165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a predictive model that explains at least 80% of the variance in the </a:t>
            </a:r>
            <a:endParaRPr lang="en-US" sz="2400" dirty="0" smtClean="0"/>
          </a:p>
          <a:p>
            <a:r>
              <a:rPr lang="en-US" sz="2400" dirty="0" smtClean="0"/>
              <a:t>precipitation </a:t>
            </a:r>
            <a:r>
              <a:rPr lang="en-US" sz="2400" dirty="0"/>
              <a:t>differences be constructed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08036" y="2346628"/>
            <a:ext cx="4129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Sadly</a:t>
            </a:r>
            <a:r>
              <a:rPr lang="en-US" sz="3200" smtClean="0"/>
              <a:t>, NO. </a:t>
            </a:r>
            <a:endParaRPr lang="en-US" sz="3200" dirty="0" smtClean="0"/>
          </a:p>
          <a:p>
            <a:r>
              <a:rPr lang="en-US" sz="3200" dirty="0" smtClean="0"/>
              <a:t>Not with the given data.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49405" y="2885237"/>
            <a:ext cx="5113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During the modeling process we trained </a:t>
            </a:r>
          </a:p>
          <a:p>
            <a:r>
              <a:rPr lang="en-US" sz="2400" dirty="0" smtClean="0"/>
              <a:t>more than 25 models!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797" y="4161807"/>
            <a:ext cx="5724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scores were obtained using a direct Random Forest.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Full dataset (7923 data points)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Train/test split (75/25)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Squared polynomial features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Training set shape </a:t>
            </a:r>
            <a:r>
              <a:rPr lang="mr-IN" dirty="0" smtClean="0"/>
              <a:t>–</a:t>
            </a:r>
            <a:r>
              <a:rPr lang="en-US" dirty="0" smtClean="0"/>
              <a:t> (5942, 120)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n_estimator</a:t>
            </a:r>
            <a:r>
              <a:rPr lang="en-US" dirty="0" smtClean="0"/>
              <a:t> = 100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ax_features</a:t>
            </a:r>
            <a:r>
              <a:rPr lang="en-US" dirty="0" smtClean="0"/>
              <a:t> = ‘</a:t>
            </a:r>
            <a:r>
              <a:rPr lang="en-US" dirty="0" err="1" smtClean="0"/>
              <a:t>sqrt</a:t>
            </a:r>
            <a:r>
              <a:rPr lang="en-US" dirty="0" smtClean="0"/>
              <a:t>’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8417" y="3979333"/>
            <a:ext cx="3688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Scores: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Training </a:t>
            </a:r>
            <a:r>
              <a:rPr lang="mr-IN" sz="2400" dirty="0" smtClean="0"/>
              <a:t>–</a:t>
            </a:r>
            <a:r>
              <a:rPr lang="en-US" sz="2400" dirty="0" smtClean="0"/>
              <a:t> 0.8704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Testing </a:t>
            </a:r>
            <a:r>
              <a:rPr lang="mr-IN" sz="2400" dirty="0" smtClean="0"/>
              <a:t>–</a:t>
            </a:r>
            <a:r>
              <a:rPr lang="en-US" sz="2400" dirty="0" smtClean="0"/>
              <a:t> 0.1153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Cross Validation </a:t>
            </a:r>
            <a:r>
              <a:rPr lang="mr-IN" sz="2400" dirty="0" smtClean="0"/>
              <a:t>–</a:t>
            </a:r>
            <a:r>
              <a:rPr lang="en-US" sz="2400" dirty="0" smtClean="0"/>
              <a:t> 0.0767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134" y="313718"/>
            <a:ext cx="3353426" cy="97321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67" y="1520427"/>
            <a:ext cx="4762500" cy="3416300"/>
          </a:xfrm>
        </p:spPr>
      </p:pic>
      <p:sp>
        <p:nvSpPr>
          <p:cNvPr id="5" name="TextBox 4"/>
          <p:cNvSpPr txBox="1"/>
          <p:nvPr/>
        </p:nvSpPr>
        <p:spPr>
          <a:xfrm>
            <a:off x="778933" y="2319867"/>
            <a:ext cx="4339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Other models used: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Linear no Poly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Linear Grid </a:t>
            </a:r>
            <a:r>
              <a:rPr lang="en-US" sz="2400" dirty="0" err="1" smtClean="0"/>
              <a:t>Searchs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Regularized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Decision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Boosted Decision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Boosted Random Forest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Bagged Random Forest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Feed Forward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0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174" y="382993"/>
            <a:ext cx="4837085" cy="1259952"/>
          </a:xfrm>
        </p:spPr>
        <p:txBody>
          <a:bodyPr>
            <a:normAutofit/>
          </a:bodyPr>
          <a:lstStyle/>
          <a:p>
            <a:r>
              <a:rPr lang="en-US" sz="4800" smtClean="0"/>
              <a:t>conclusions</a:t>
            </a:r>
            <a:endParaRPr lang="en-US" sz="4800"/>
          </a:p>
        </p:txBody>
      </p:sp>
      <p:sp>
        <p:nvSpPr>
          <p:cNvPr id="5" name="TextBox 4"/>
          <p:cNvSpPr txBox="1"/>
          <p:nvPr/>
        </p:nvSpPr>
        <p:spPr>
          <a:xfrm>
            <a:off x="372533" y="2629131"/>
            <a:ext cx="112497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Existence of significant differences in temperature?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	- Even </a:t>
            </a:r>
            <a:r>
              <a:rPr lang="en-US" sz="2400" dirty="0"/>
              <a:t>though there is a relatively close proximity between the two locations in the </a:t>
            </a:r>
          </a:p>
          <a:p>
            <a:r>
              <a:rPr lang="en-US" sz="2400" dirty="0" smtClean="0"/>
              <a:t>	Greater </a:t>
            </a:r>
            <a:r>
              <a:rPr lang="en-US" sz="2400" dirty="0"/>
              <a:t>Chicagoland area, there are indications that temperature differences do </a:t>
            </a:r>
            <a:r>
              <a:rPr lang="en-US" sz="2400" dirty="0" smtClean="0"/>
              <a:t>exist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under certain weather conditions.  </a:t>
            </a:r>
          </a:p>
          <a:p>
            <a:endParaRPr lang="en-US" sz="2400" dirty="0"/>
          </a:p>
          <a:p>
            <a:r>
              <a:rPr lang="en-US" sz="2400" dirty="0" smtClean="0"/>
              <a:t>2.  Can </a:t>
            </a:r>
            <a:r>
              <a:rPr lang="en-US" sz="2400" dirty="0"/>
              <a:t>a predictive model that explains at least 80% of the variance in the precipitation </a:t>
            </a:r>
            <a:endParaRPr lang="en-US" sz="2400" dirty="0" smtClean="0"/>
          </a:p>
          <a:p>
            <a:r>
              <a:rPr lang="en-US" sz="2400" dirty="0" smtClean="0"/>
              <a:t>	differences </a:t>
            </a:r>
            <a:r>
              <a:rPr lang="en-US" sz="2400" dirty="0"/>
              <a:t>be constructed?</a:t>
            </a:r>
          </a:p>
          <a:p>
            <a:r>
              <a:rPr lang="en-US" sz="2400" dirty="0" smtClean="0"/>
              <a:t>	- Not when comparing only the Chicago Botanical Gardens and O’Hare airport over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years 1995-2018.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74" y="303758"/>
            <a:ext cx="5711144" cy="110270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iterations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05042" y="1608667"/>
            <a:ext cx="1062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The significant differences in temperature when there is similar precipitation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ctivity at both the Gardens and O’Hare should be investigated further.  It is possible</a:t>
            </a:r>
          </a:p>
          <a:p>
            <a:r>
              <a:rPr lang="en-US" sz="2400" dirty="0" smtClean="0"/>
              <a:t>That there is a seasonal component.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5042" y="4413731"/>
            <a:ext cx="10834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Include more data for modeling.  There are hundreds of weather towers, </a:t>
            </a:r>
          </a:p>
          <a:p>
            <a:r>
              <a:rPr lang="en-US" sz="2400" dirty="0" smtClean="0"/>
              <a:t>192 in the Chicagoland area.  The next model constructions will be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nature, utilizing a much wider berth of data to build temperature fields that capture</a:t>
            </a:r>
          </a:p>
          <a:p>
            <a:r>
              <a:rPr lang="en-US" sz="2400" dirty="0" smtClean="0"/>
              <a:t>trends over a larger area.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042" y="3011199"/>
            <a:ext cx="10600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similar comparison between other locations close Lake Michigan and the airport </a:t>
            </a:r>
          </a:p>
          <a:p>
            <a:r>
              <a:rPr lang="en-US" sz="2400" dirty="0" smtClean="0"/>
              <a:t>should also be performed to determine whether this difference is truly a large </a:t>
            </a:r>
          </a:p>
          <a:p>
            <a:r>
              <a:rPr lang="en-US" sz="2400" dirty="0" smtClean="0"/>
              <a:t>scale trend.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6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8" y="1151061"/>
            <a:ext cx="5233025" cy="11594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Tux says</a:t>
            </a:r>
            <a:r>
              <a:rPr lang="en-US" sz="4800" smtClean="0"/>
              <a:t>, Thanks!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60507" y="2963335"/>
            <a:ext cx="4862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preparing him to go into the </a:t>
            </a:r>
          </a:p>
          <a:p>
            <a:r>
              <a:rPr lang="en-US" sz="2800" dirty="0" smtClean="0"/>
              <a:t>wild world of data!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43" y="503991"/>
            <a:ext cx="40851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377" y="2191824"/>
            <a:ext cx="5630461" cy="159617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8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310" y="224118"/>
            <a:ext cx="7257555" cy="135408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science questions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64776" y="2743200"/>
            <a:ext cx="1094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Existence of significant differences in temperature?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Can a predictive model that explains at least 80% of the variance in the precipitation differences be constructed?</a:t>
            </a:r>
          </a:p>
        </p:txBody>
      </p:sp>
    </p:spTree>
    <p:extLst>
      <p:ext uri="{BB962C8B-B14F-4D97-AF65-F5344CB8AC3E}">
        <p14:creationId xmlns:p14="http://schemas.microsoft.com/office/powerpoint/2010/main" val="21202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08" y="365089"/>
            <a:ext cx="3844493" cy="97321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Data Sources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8" y="2950860"/>
            <a:ext cx="5164665" cy="3627437"/>
          </a:xfrm>
        </p:spPr>
      </p:pic>
      <p:sp>
        <p:nvSpPr>
          <p:cNvPr id="5" name="TextBox 4"/>
          <p:cNvSpPr txBox="1"/>
          <p:nvPr/>
        </p:nvSpPr>
        <p:spPr>
          <a:xfrm>
            <a:off x="1112722" y="1838468"/>
            <a:ext cx="712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National Centers for Environmental Information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2" y="2818950"/>
            <a:ext cx="563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Global Historical Climatology Network (GHCN)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 a network of worldwide weather data available to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the public for analysis and evaluation. - </a:t>
            </a:r>
            <a:r>
              <a:rPr lang="en-US" sz="2000" b="1" u="sng" dirty="0" smtClean="0">
                <a:hlinkClick r:id="rId4"/>
              </a:rPr>
              <a:t>Source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232" y="4764578"/>
            <a:ext cx="6082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Great Lakes Statistics: Average Surface Water </a:t>
            </a:r>
            <a:endParaRPr lang="en-US" sz="2000" dirty="0" smtClean="0"/>
          </a:p>
          <a:p>
            <a:r>
              <a:rPr lang="en-US" sz="2000" dirty="0" smtClean="0"/>
              <a:t>Temperature from </a:t>
            </a:r>
            <a:r>
              <a:rPr lang="en-US" sz="2000" dirty="0"/>
              <a:t>the Great Lakes Surface Environmental </a:t>
            </a:r>
            <a:endParaRPr lang="en-US" sz="2000" dirty="0" smtClean="0"/>
          </a:p>
          <a:p>
            <a:r>
              <a:rPr lang="en-US" sz="2000" dirty="0" smtClean="0"/>
              <a:t>Analysis </a:t>
            </a:r>
            <a:r>
              <a:rPr lang="en-US" sz="2000" dirty="0"/>
              <a:t>(GLSEA</a:t>
            </a:r>
            <a:r>
              <a:rPr lang="en-US" sz="2000" dirty="0" smtClean="0"/>
              <a:t>) - </a:t>
            </a:r>
            <a:r>
              <a:rPr lang="en-US" sz="2000" b="1" u="sng" dirty="0">
                <a:hlinkClick r:id="rId5"/>
              </a:rPr>
              <a:t>Source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774" y="3834613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O’Hare Airport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Chicago Botanical Gardens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74" y="585646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Lake Michigan Average Daily Temperatures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09" y="369909"/>
            <a:ext cx="2591425" cy="1074816"/>
          </a:xfrm>
        </p:spPr>
        <p:txBody>
          <a:bodyPr/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64575" y="1811867"/>
            <a:ext cx="8681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Global Historical Climatological Network defines five core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Precipitation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Snowfall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 Depth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Maximum Temperature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Minimum Temperature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3775" y="4419600"/>
            <a:ext cx="6805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Great Lakes Statistics: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smtClean="0"/>
              <a:t>Average Daily Temperatures of Lake Michigan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735196"/>
            <a:ext cx="2701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Years considered: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1995 </a:t>
            </a:r>
            <a:r>
              <a:rPr lang="mr-IN" sz="2800" dirty="0" smtClean="0"/>
              <a:t>–</a:t>
            </a:r>
            <a:r>
              <a:rPr lang="en-US" sz="2800" dirty="0" smtClean="0"/>
              <a:t> 2018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8766 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6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74" y="295520"/>
            <a:ext cx="6198226" cy="1227216"/>
          </a:xfrm>
        </p:spPr>
        <p:txBody>
          <a:bodyPr>
            <a:noAutofit/>
          </a:bodyPr>
          <a:lstStyle/>
          <a:p>
            <a:r>
              <a:rPr lang="en-US" sz="4800" dirty="0" smtClean="0"/>
              <a:t>Feature engineering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353733"/>
            <a:ext cx="9395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target </a:t>
            </a:r>
            <a:r>
              <a:rPr lang="en-US" sz="2400" dirty="0"/>
              <a:t>- absolute difference between the precipitation measurements at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O’Hare </a:t>
            </a:r>
            <a:r>
              <a:rPr lang="en-US" sz="2400" dirty="0"/>
              <a:t>and the </a:t>
            </a:r>
            <a:r>
              <a:rPr lang="en-US" sz="2400" dirty="0" smtClean="0"/>
              <a:t>Chicago Botanical Gardens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7600" y="3184730"/>
            <a:ext cx="655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garden_didrain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0" y="3738728"/>
            <a:ext cx="63032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ohare_didrain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600" y="4477392"/>
            <a:ext cx="847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tmpdiff</a:t>
            </a:r>
            <a:r>
              <a:rPr lang="en-US" sz="2400" dirty="0" smtClean="0"/>
              <a:t> </a:t>
            </a:r>
            <a:r>
              <a:rPr lang="en-US" sz="2400" dirty="0"/>
              <a:t>- difference between the median temperatures at </a:t>
            </a:r>
            <a:r>
              <a:rPr lang="en-US" sz="2400" dirty="0" err="1"/>
              <a:t>ohare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		and </a:t>
            </a:r>
            <a:r>
              <a:rPr lang="en-US" sz="2400" dirty="0"/>
              <a:t>the </a:t>
            </a:r>
            <a:r>
              <a:rPr lang="en-US" sz="2400" dirty="0" smtClean="0"/>
              <a:t>garden (</a:t>
            </a:r>
            <a:r>
              <a:rPr lang="en-US" sz="2400" dirty="0" err="1" smtClean="0"/>
              <a:t>ohare_medtmp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 smtClean="0"/>
              <a:t>garden_medtmp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641" y="151926"/>
            <a:ext cx="6598650" cy="1273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gathering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016304" y="2370667"/>
            <a:ext cx="716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Scraping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Lake Michigan Temperature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Weather Underground Weather Data (unsuccessfully)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304" y="3729738"/>
            <a:ext cx="648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Direct Downloads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.csv files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16304" y="4811810"/>
            <a:ext cx="692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API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has a direct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Application Programming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2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576" y="366058"/>
            <a:ext cx="6141450" cy="11927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Cleaning the 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598634" y="2796902"/>
            <a:ext cx="4290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Incomplete Data</a:t>
            </a:r>
          </a:p>
          <a:p>
            <a:r>
              <a:rPr lang="en-US" sz="3200" dirty="0" smtClean="0"/>
              <a:t>determined the choice</a:t>
            </a:r>
          </a:p>
          <a:p>
            <a:r>
              <a:rPr lang="en-US" sz="3200" dirty="0" smtClean="0"/>
              <a:t>of the Botanical Gardens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6" y="2412879"/>
            <a:ext cx="6045200" cy="39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506" y="22261"/>
            <a:ext cx="8382626" cy="120516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3" y="2223208"/>
            <a:ext cx="9244974" cy="3845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306" y="1227429"/>
            <a:ext cx="8662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temperatures increase and there is precipitation at both locations, </a:t>
            </a:r>
          </a:p>
          <a:p>
            <a:r>
              <a:rPr lang="en-US" sz="2400" dirty="0" smtClean="0"/>
              <a:t>the difference in precipitation between locations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214749"/>
            <a:ext cx="8535026" cy="1159483"/>
          </a:xfrm>
        </p:spPr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" y="2548466"/>
            <a:ext cx="50419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34" y="2548466"/>
            <a:ext cx="579120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349" y="1730516"/>
            <a:ext cx="960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Again, as the temperatures increase, the difference in </a:t>
            </a:r>
            <a:r>
              <a:rPr lang="en-US" sz="2400" smtClean="0"/>
              <a:t>precipitation increases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254</TotalTime>
  <Words>620</Words>
  <Application>Microsoft Macintosh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Courier New</vt:lpstr>
      <vt:lpstr>Helvetica Neue</vt:lpstr>
      <vt:lpstr>Mangal</vt:lpstr>
      <vt:lpstr>Tw Cen MT</vt:lpstr>
      <vt:lpstr>Arial</vt:lpstr>
      <vt:lpstr>Droplet</vt:lpstr>
      <vt:lpstr>Lake Michigan influences</vt:lpstr>
      <vt:lpstr>Data science questions</vt:lpstr>
      <vt:lpstr>Data Sources</vt:lpstr>
      <vt:lpstr>data</vt:lpstr>
      <vt:lpstr>Feature engineering</vt:lpstr>
      <vt:lpstr>Data gathering</vt:lpstr>
      <vt:lpstr>Cleaning the data</vt:lpstr>
      <vt:lpstr>Exploratory Data Analysis</vt:lpstr>
      <vt:lpstr>Exploratory Data Analysis</vt:lpstr>
      <vt:lpstr>Significance testing</vt:lpstr>
      <vt:lpstr>Significance testing</vt:lpstr>
      <vt:lpstr>Modeling</vt:lpstr>
      <vt:lpstr>modeling</vt:lpstr>
      <vt:lpstr>conclusions</vt:lpstr>
      <vt:lpstr>Future iterations</vt:lpstr>
      <vt:lpstr>Tux says, Thanks!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Michigan influences</dc:title>
  <dc:creator>Microsoft Office User</dc:creator>
  <cp:lastModifiedBy>Microsoft Office User</cp:lastModifiedBy>
  <cp:revision>33</cp:revision>
  <dcterms:created xsi:type="dcterms:W3CDTF">2019-05-17T09:50:29Z</dcterms:created>
  <dcterms:modified xsi:type="dcterms:W3CDTF">2019-05-17T14:04:56Z</dcterms:modified>
</cp:coreProperties>
</file>