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72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94650"/>
  </p:normalViewPr>
  <p:slideViewPr>
    <p:cSldViewPr snapToGrid="0">
      <p:cViewPr varScale="1">
        <p:scale>
          <a:sx n="113" d="100"/>
          <a:sy n="113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eb.gr/users/ion/data/enron-spa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C4A64-480C-151F-EBC8-AD327499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Detection of Spam in Email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D7D3-3CE7-A1FF-F924-3ECD8730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By: Blake Zurman</a:t>
            </a:r>
          </a:p>
          <a:p>
            <a:r>
              <a:rPr lang="en-US" dirty="0"/>
              <a:t>NLP IST 664</a:t>
            </a:r>
          </a:p>
          <a:p>
            <a:r>
              <a:rPr lang="en-US" dirty="0"/>
              <a:t>06/10/25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olorized light photo effects">
            <a:extLst>
              <a:ext uri="{FF2B5EF4-FFF2-40B4-BE49-F238E27FC236}">
                <a16:creationId xmlns:a16="http://schemas.microsoft.com/office/drawing/2014/main" id="{89CB57CC-A0DC-318F-0460-76FA94B6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60" r="32985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3482-C8F5-DB00-8059-D5EC7E50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BA79-A4A5-F2ED-AE48-1E880BBB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NLTK Naive Bayes </a:t>
            </a:r>
            <a:br>
              <a:rPr lang="en-US" dirty="0"/>
            </a:br>
            <a:r>
              <a:rPr lang="en-US" dirty="0"/>
              <a:t>COMBINED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469C-0D79-A8B7-1E74-5D4D7BB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 Metrics (Average over 5-fold CV):</a:t>
            </a:r>
            <a:endParaRPr lang="en-US" dirty="0"/>
          </a:p>
          <a:p>
            <a:r>
              <a:rPr lang="en-US" dirty="0"/>
              <a:t>Precision: </a:t>
            </a:r>
            <a:r>
              <a:rPr lang="en-US" i="1" dirty="0"/>
              <a:t>0.9183</a:t>
            </a:r>
            <a:endParaRPr lang="en-US" dirty="0"/>
          </a:p>
          <a:p>
            <a:r>
              <a:rPr lang="en-US" dirty="0"/>
              <a:t>Recall: 0.</a:t>
            </a:r>
            <a:r>
              <a:rPr lang="en-US" i="1" dirty="0"/>
              <a:t>5341</a:t>
            </a:r>
            <a:endParaRPr lang="en-US" dirty="0"/>
          </a:p>
          <a:p>
            <a:r>
              <a:rPr lang="en-US" dirty="0"/>
              <a:t>F1-Score: </a:t>
            </a:r>
            <a:r>
              <a:rPr lang="en-US" i="1" dirty="0"/>
              <a:t>0.6714</a:t>
            </a:r>
            <a:endParaRPr lang="en-US" dirty="0"/>
          </a:p>
          <a:p>
            <a:r>
              <a:rPr lang="en-US" b="1" dirty="0"/>
              <a:t>Interpretation:</a:t>
            </a:r>
            <a:br>
              <a:rPr lang="en-US" dirty="0"/>
            </a:br>
            <a:r>
              <a:rPr lang="en-US" dirty="0"/>
              <a:t>Baseline performance was worse than the unigram feature set.</a:t>
            </a:r>
          </a:p>
        </p:txBody>
      </p:sp>
    </p:spTree>
    <p:extLst>
      <p:ext uri="{BB962C8B-B14F-4D97-AF65-F5344CB8AC3E}">
        <p14:creationId xmlns:p14="http://schemas.microsoft.com/office/powerpoint/2010/main" val="370229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1A158-A64B-6CB5-904F-E0A516F8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Results – NLTK Naive Bayes </a:t>
            </a:r>
            <a:br>
              <a:rPr lang="en-US" sz="2800" dirty="0"/>
            </a:br>
            <a:r>
              <a:rPr lang="en-US" sz="2800" dirty="0"/>
              <a:t>COMBINED Feature Set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8C075A-BE27-EC15-3C2C-1011C0D48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332" t="35164" r="57347" b="20348"/>
          <a:stretch>
            <a:fillRect/>
          </a:stretch>
        </p:blipFill>
        <p:spPr>
          <a:xfrm>
            <a:off x="2701984" y="406400"/>
            <a:ext cx="6788032" cy="5196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E045-64DD-6F62-E2F5-A419089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Scikit-learn Classifier </a:t>
            </a:r>
            <a:br>
              <a:rPr lang="en-US" dirty="0"/>
            </a:br>
            <a:r>
              <a:rPr lang="en-US" dirty="0"/>
              <a:t>Combined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DE2B-07EB-40CE-110E-BC89F5B0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 Metrics </a:t>
            </a:r>
            <a:r>
              <a:rPr lang="en-US" dirty="0"/>
              <a:t>(Train-Test Split) </a:t>
            </a:r>
          </a:p>
          <a:p>
            <a:r>
              <a:rPr lang="en-US" dirty="0"/>
              <a:t>Accuracy: </a:t>
            </a:r>
            <a:r>
              <a:rPr lang="en-US" i="1" dirty="0"/>
              <a:t>0.9500 </a:t>
            </a:r>
          </a:p>
          <a:p>
            <a:r>
              <a:rPr lang="en-US" dirty="0"/>
              <a:t>Precision: </a:t>
            </a:r>
            <a:r>
              <a:rPr lang="en-US" i="1" dirty="0"/>
              <a:t>1.0000 </a:t>
            </a:r>
          </a:p>
          <a:p>
            <a:r>
              <a:rPr lang="en-US" dirty="0"/>
              <a:t>Recall: </a:t>
            </a:r>
            <a:r>
              <a:rPr lang="en-US" i="1" dirty="0"/>
              <a:t>0.9048 </a:t>
            </a:r>
          </a:p>
          <a:p>
            <a:r>
              <a:rPr lang="en-US" dirty="0"/>
              <a:t>F1-score: </a:t>
            </a:r>
            <a:r>
              <a:rPr lang="en-US" i="1" dirty="0"/>
              <a:t>0.9500</a:t>
            </a:r>
          </a:p>
          <a:p>
            <a:r>
              <a:rPr lang="en-US" b="1" dirty="0"/>
              <a:t>Comparison with NLTK:</a:t>
            </a:r>
            <a:br>
              <a:rPr lang="en-US" dirty="0"/>
            </a:br>
            <a:r>
              <a:rPr lang="en-US" dirty="0"/>
              <a:t>Scikit-learn classifier outperformed NLTK in all metrics, likely due to better handling of sparse data and more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94990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6F78-8B72-9BF6-6701-B11FE97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Sci Kit Confustion Matrix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966CE5-BA8D-66A8-E990-56F85518E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752" t="29444" r="55228" b="13897"/>
          <a:stretch>
            <a:fillRect/>
          </a:stretch>
        </p:blipFill>
        <p:spPr>
          <a:xfrm>
            <a:off x="3159657" y="406400"/>
            <a:ext cx="5872685" cy="5196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82E-1744-B491-8BD5-51E5940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B837-DD21-689E-CB03-4CB26172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Why Scikit-learn Performed Better:</a:t>
            </a:r>
            <a:endParaRPr lang="en-US" dirty="0"/>
          </a:p>
          <a:p>
            <a:r>
              <a:rPr lang="en-US" dirty="0"/>
              <a:t>Optimized algorithms and vectorization</a:t>
            </a:r>
          </a:p>
          <a:p>
            <a:r>
              <a:rPr lang="en-US" dirty="0"/>
              <a:t>Better handling of numeric features</a:t>
            </a:r>
          </a:p>
          <a:p>
            <a:r>
              <a:rPr lang="en-US" b="1" dirty="0"/>
              <a:t>Feature Insights:</a:t>
            </a:r>
            <a:endParaRPr lang="en-US" dirty="0"/>
          </a:p>
          <a:p>
            <a:r>
              <a:rPr lang="en-US" dirty="0"/>
              <a:t>Emails with more exclamation points were often classified as spam</a:t>
            </a:r>
          </a:p>
          <a:p>
            <a:r>
              <a:rPr lang="en-US" dirty="0"/>
              <a:t>Certain bigrams (e.g., “click now”, “free money”) appeared frequently in spam</a:t>
            </a:r>
          </a:p>
          <a:p>
            <a:r>
              <a:rPr lang="en-US" b="1" dirty="0"/>
              <a:t>Challenges Faced:</a:t>
            </a:r>
            <a:endParaRPr lang="en-US" dirty="0"/>
          </a:p>
          <a:p>
            <a:r>
              <a:rPr lang="en-US" dirty="0"/>
              <a:t>Small sample size</a:t>
            </a:r>
          </a:p>
          <a:p>
            <a:r>
              <a:rPr lang="en-US" dirty="0"/>
              <a:t>Some overlap in vocabulary between spam and ham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4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E7EF-8044-0043-1109-29C4774B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F81C-A358-8B24-0F5C-D272A4D5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Potential Improvements:</a:t>
            </a:r>
            <a:endParaRPr lang="en-US" dirty="0"/>
          </a:p>
          <a:p>
            <a:r>
              <a:rPr lang="en-US" dirty="0"/>
              <a:t>Try classifiers like Logistic Regression or SVM</a:t>
            </a:r>
          </a:p>
          <a:p>
            <a:r>
              <a:rPr lang="en-US" dirty="0"/>
              <a:t>Use TF-IDF instead of binary features</a:t>
            </a:r>
          </a:p>
          <a:p>
            <a:r>
              <a:rPr lang="en-US" dirty="0"/>
              <a:t>Integrate POS tagging or sentiment lexicons</a:t>
            </a:r>
          </a:p>
          <a:p>
            <a:r>
              <a:rPr lang="en-US" dirty="0"/>
              <a:t>Expand dataset to full Enron corpus</a:t>
            </a:r>
          </a:p>
          <a:p>
            <a:r>
              <a:rPr lang="en-US" dirty="0"/>
              <a:t>Perform cross-validation with scikit-learn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6B32-A155-D089-F886-3A378FFB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5635-781E-3EDE-D7C1-F9B70571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br>
              <a:rPr lang="en-US" dirty="0"/>
            </a:br>
            <a:r>
              <a:rPr lang="en-US" dirty="0"/>
              <a:t>Successfully implemented a spam detection system using NLP techniques, including preprocessing, feature engineering, and classification.</a:t>
            </a:r>
          </a:p>
          <a:p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Thoughtful feature design and algorithm selection have a major impact on text classification accuracy.</a:t>
            </a:r>
          </a:p>
          <a:p>
            <a:r>
              <a:rPr lang="en-US" b="1" dirty="0"/>
              <a:t>Thank You!</a:t>
            </a:r>
            <a:br>
              <a:rPr lang="en-US" dirty="0"/>
            </a:br>
            <a:r>
              <a:rPr lang="en-US" dirty="0"/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67AA-546D-F99D-F22D-C989B06B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7BC2-4A3E-1CFC-F51C-E9449C5F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Spam Detection?</a:t>
            </a:r>
            <a:br>
              <a:rPr lang="en-US" dirty="0"/>
            </a:br>
            <a:r>
              <a:rPr lang="en-US" dirty="0"/>
              <a:t>Spam detection refers to identifying unsolicited or harmful email messages and filtering them out of users’ inboxes. It’s crucial for cybersecurity and productivity.</a:t>
            </a:r>
          </a:p>
          <a:p>
            <a:r>
              <a:rPr lang="en-US" b="1" dirty="0"/>
              <a:t>Project Goal:</a:t>
            </a:r>
            <a:br>
              <a:rPr lang="en-US" dirty="0"/>
            </a:br>
            <a:r>
              <a:rPr lang="en-US" dirty="0"/>
              <a:t>Develop an NLP-based system to classify emails as </a:t>
            </a:r>
            <a:r>
              <a:rPr lang="en-US" b="1" dirty="0"/>
              <a:t>“ham”</a:t>
            </a:r>
            <a:r>
              <a:rPr lang="en-US" dirty="0"/>
              <a:t> (legitimate) or </a:t>
            </a:r>
            <a:r>
              <a:rPr lang="en-US" b="1" dirty="0"/>
              <a:t>“spam”</a:t>
            </a:r>
            <a:r>
              <a:rPr lang="en-US" dirty="0"/>
              <a:t> (unsolicited).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0DF-774A-D198-E784-B686BFEE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EBEC-308A-566F-B25B-601534B8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Source:</a:t>
            </a:r>
            <a:br>
              <a:rPr lang="en-US" dirty="0"/>
            </a:br>
            <a:r>
              <a:rPr lang="en-US" dirty="0"/>
              <a:t>Enron email corpus subset – </a:t>
            </a:r>
            <a:r>
              <a:rPr lang="en-US" dirty="0">
                <a:hlinkClick r:id="rId2"/>
              </a:rPr>
              <a:t>http://www.aueb.gr/users/ion/data/enron-spam/</a:t>
            </a:r>
            <a:endParaRPr lang="en-US" dirty="0"/>
          </a:p>
          <a:p>
            <a:r>
              <a:rPr lang="en-US" b="1" dirty="0"/>
              <a:t>Subset Used:</a:t>
            </a:r>
            <a:endParaRPr lang="en-US" dirty="0"/>
          </a:p>
          <a:p>
            <a:r>
              <a:rPr lang="en-US" dirty="0"/>
              <a:t>100 </a:t>
            </a:r>
            <a:r>
              <a:rPr lang="en-US" b="1" dirty="0"/>
              <a:t>ham</a:t>
            </a:r>
            <a:r>
              <a:rPr lang="en-US" dirty="0"/>
              <a:t> emails</a:t>
            </a:r>
          </a:p>
          <a:p>
            <a:r>
              <a:rPr lang="en-US" dirty="0"/>
              <a:t>100 </a:t>
            </a:r>
            <a:r>
              <a:rPr lang="en-US" b="1" dirty="0"/>
              <a:t>spam</a:t>
            </a:r>
            <a:r>
              <a:rPr lang="en-US" dirty="0"/>
              <a:t> emails</a:t>
            </a:r>
            <a:br>
              <a:rPr lang="en-US" dirty="0"/>
            </a:br>
            <a:r>
              <a:rPr lang="en-US" i="1" dirty="0"/>
              <a:t>(Used a smaller balanced set for faster experimentation)</a:t>
            </a:r>
            <a:endParaRPr lang="en-US" dirty="0"/>
          </a:p>
          <a:p>
            <a:r>
              <a:rPr lang="en-US" b="1" dirty="0"/>
              <a:t>Class Distribution:</a:t>
            </a:r>
            <a:endParaRPr lang="en-US" dirty="0"/>
          </a:p>
          <a:p>
            <a:r>
              <a:rPr lang="en-US" dirty="0"/>
              <a:t>Balanced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68C-A306-73C4-683D-3A2A7AA1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D296-E184-D258-75C6-2009FA6C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Clean and prepare text for feature extraction</a:t>
            </a:r>
          </a:p>
          <a:p>
            <a:r>
              <a:rPr lang="en-US" b="1" dirty="0"/>
              <a:t>Steps Taken:</a:t>
            </a:r>
            <a:endParaRPr lang="en-US" dirty="0"/>
          </a:p>
          <a:p>
            <a:r>
              <a:rPr lang="en-US" dirty="0"/>
              <a:t>Tokenization using NLTK</a:t>
            </a:r>
          </a:p>
          <a:p>
            <a:r>
              <a:rPr lang="en-US" dirty="0"/>
              <a:t>Lowercasing text</a:t>
            </a:r>
          </a:p>
          <a:p>
            <a:r>
              <a:rPr lang="en-US" dirty="0"/>
              <a:t>Removing punctuation</a:t>
            </a:r>
          </a:p>
          <a:p>
            <a:r>
              <a:rPr lang="en-US" dirty="0" err="1"/>
              <a:t>Stopword</a:t>
            </a:r>
            <a:r>
              <a:rPr lang="en-US" dirty="0"/>
              <a:t> removal (optional experiment)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989C-B74B-C7C7-F613-F54B2671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 Removal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6AC785-6EA9-02E0-9D30-40D61E44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809" t="36761" b="20613"/>
          <a:stretch>
            <a:fillRect/>
          </a:stretch>
        </p:blipFill>
        <p:spPr>
          <a:xfrm>
            <a:off x="700088" y="2611962"/>
            <a:ext cx="10691812" cy="29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163B-8454-05C8-3063-40CCDA89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D559-805D-B3FB-B599-A3E6E545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Unigram Features:</a:t>
            </a:r>
            <a:endParaRPr lang="en-US" dirty="0"/>
          </a:p>
          <a:p>
            <a:r>
              <a:rPr lang="en-US" dirty="0"/>
              <a:t>Selected top 2000 most frequent words across emails</a:t>
            </a:r>
          </a:p>
          <a:p>
            <a:r>
              <a:rPr lang="en-US" dirty="0"/>
              <a:t>Used presence/absence or frequency in feature dictionary</a:t>
            </a:r>
          </a:p>
          <a:p>
            <a:r>
              <a:rPr lang="en-US" b="1" dirty="0"/>
              <a:t>Bigram Features:</a:t>
            </a:r>
            <a:endParaRPr lang="en-US" dirty="0"/>
          </a:p>
          <a:p>
            <a:r>
              <a:rPr lang="en-US" dirty="0"/>
              <a:t>Extracted bigram collocations</a:t>
            </a:r>
          </a:p>
          <a:p>
            <a:r>
              <a:rPr lang="en-US" dirty="0"/>
              <a:t>Limited to top 1000 based on Pointwise Mutual Information (PMI)</a:t>
            </a:r>
          </a:p>
          <a:p>
            <a:r>
              <a:rPr lang="en-US" b="1" dirty="0"/>
              <a:t>Custom Feature – Exclamation Point Count:</a:t>
            </a:r>
            <a:endParaRPr lang="en-US" dirty="0"/>
          </a:p>
          <a:p>
            <a:r>
              <a:rPr lang="en-US" dirty="0"/>
              <a:t>Counts the number of “!” in each email</a:t>
            </a:r>
          </a:p>
          <a:p>
            <a:r>
              <a:rPr lang="en-US" dirty="0"/>
              <a:t>Rationale: Spammers often use excessive punctuation for emphasis</a:t>
            </a:r>
          </a:p>
          <a:p>
            <a:r>
              <a:rPr lang="en-US" b="1" dirty="0"/>
              <a:t>Combined Features:</a:t>
            </a:r>
            <a:endParaRPr lang="en-US" dirty="0"/>
          </a:p>
          <a:p>
            <a:r>
              <a:rPr lang="en-US" dirty="0"/>
              <a:t>Feature set = Unigrams + Bigrams + Exclamation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0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1565-E134-EE6C-BFDB-0681AB8B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12D9-576B-0B16-8110-AC0F3233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NLTK Naive Bayes Classifier:</a:t>
            </a:r>
            <a:endParaRPr lang="en-US" dirty="0"/>
          </a:p>
          <a:p>
            <a:r>
              <a:rPr lang="en-US" dirty="0"/>
              <a:t>Rule-based, probabilistic model using word frequency</a:t>
            </a:r>
          </a:p>
          <a:p>
            <a:r>
              <a:rPr lang="en-US" dirty="0"/>
              <a:t>Trained with 5-fold cross-validation</a:t>
            </a:r>
          </a:p>
          <a:p>
            <a:r>
              <a:rPr lang="en-US" b="1" dirty="0"/>
              <a:t>Scikit-learn Classifier – Multinomial Naive Bayes:</a:t>
            </a:r>
            <a:endParaRPr lang="en-US" dirty="0"/>
          </a:p>
          <a:p>
            <a:r>
              <a:rPr lang="en-US" dirty="0"/>
              <a:t>Used Scikit-learn for robust implementation</a:t>
            </a:r>
          </a:p>
          <a:p>
            <a:r>
              <a:rPr lang="en-US" dirty="0"/>
              <a:t>Converted NLTK-style feature </a:t>
            </a:r>
            <a:r>
              <a:rPr lang="en-US" dirty="0" err="1"/>
              <a:t>dicts</a:t>
            </a:r>
            <a:r>
              <a:rPr lang="en-US" dirty="0"/>
              <a:t> with </a:t>
            </a:r>
            <a:r>
              <a:rPr lang="en-US" dirty="0" err="1"/>
              <a:t>DictVectorizer</a:t>
            </a:r>
            <a:endParaRPr lang="en-US" dirty="0"/>
          </a:p>
          <a:p>
            <a:r>
              <a:rPr lang="en-US" dirty="0"/>
              <a:t>Used 80/20 train-test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25A9-EE5C-DB04-8294-69246E7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NLTK Naive Bayes </a:t>
            </a:r>
            <a:br>
              <a:rPr lang="en-US" dirty="0"/>
            </a:br>
            <a:r>
              <a:rPr lang="en-US" dirty="0"/>
              <a:t>UNIGRAM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6D26-EE92-2D1B-E733-629ABE72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 Metrics (Average over 5-fold CV):</a:t>
            </a:r>
            <a:endParaRPr lang="en-US" dirty="0"/>
          </a:p>
          <a:p>
            <a:r>
              <a:rPr lang="en-US" dirty="0"/>
              <a:t>Precision: </a:t>
            </a:r>
            <a:r>
              <a:rPr lang="en-US" i="1" dirty="0"/>
              <a:t>0.9290</a:t>
            </a:r>
            <a:endParaRPr lang="en-US" dirty="0"/>
          </a:p>
          <a:p>
            <a:r>
              <a:rPr lang="en-US" dirty="0"/>
              <a:t>Recall: 0.</a:t>
            </a:r>
            <a:r>
              <a:rPr lang="en-US" i="1" dirty="0"/>
              <a:t>6252</a:t>
            </a:r>
            <a:endParaRPr lang="en-US" dirty="0"/>
          </a:p>
          <a:p>
            <a:r>
              <a:rPr lang="en-US" dirty="0"/>
              <a:t>F1-Score: </a:t>
            </a:r>
            <a:r>
              <a:rPr lang="en-US" i="1" dirty="0"/>
              <a:t>0.7456</a:t>
            </a:r>
            <a:endParaRPr lang="en-US" dirty="0"/>
          </a:p>
          <a:p>
            <a:r>
              <a:rPr lang="en-US" b="1" dirty="0"/>
              <a:t>Interpretation:</a:t>
            </a:r>
            <a:br>
              <a:rPr lang="en-US" dirty="0"/>
            </a:br>
            <a:r>
              <a:rPr lang="en-US" dirty="0"/>
              <a:t>Baseline performance was moderate, showing room for improvement with more advanced methods or richer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A85F7-F9FB-3E59-A003-8FA256E4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Results – NLTK Naive Bayes </a:t>
            </a:r>
            <a:br>
              <a:rPr lang="en-US" sz="2800" dirty="0"/>
            </a:br>
            <a:r>
              <a:rPr lang="en-US" sz="2800" dirty="0"/>
              <a:t>UNIGRAM Feature set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F3605E-200F-904D-F60B-0DA46EAF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591" t="26588" r="56774" b="28345"/>
          <a:stretch>
            <a:fillRect/>
          </a:stretch>
        </p:blipFill>
        <p:spPr>
          <a:xfrm>
            <a:off x="2716623" y="406400"/>
            <a:ext cx="6758753" cy="5196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555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573</Words>
  <Application>Microsoft Macintosh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Detection of Spam in Email </vt:lpstr>
      <vt:lpstr>Introduction</vt:lpstr>
      <vt:lpstr>Dataset</vt:lpstr>
      <vt:lpstr>Data Preprocessing</vt:lpstr>
      <vt:lpstr>Stop Word Removal</vt:lpstr>
      <vt:lpstr>Feature Engineering</vt:lpstr>
      <vt:lpstr>Classification Approach</vt:lpstr>
      <vt:lpstr>Results – NLTK Naive Bayes  UNIGRAM Feature set</vt:lpstr>
      <vt:lpstr>Results – NLTK Naive Bayes  UNIGRAM Feature set</vt:lpstr>
      <vt:lpstr>Results – NLTK Naive Bayes  COMBINED Feature Set</vt:lpstr>
      <vt:lpstr>Results – NLTK Naive Bayes  COMBINED Feature Set</vt:lpstr>
      <vt:lpstr>Results – Scikit-learn Classifier  Combined Feature Set</vt:lpstr>
      <vt:lpstr>Sci Kit Confustion Matrix</vt:lpstr>
      <vt:lpstr>Analysis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Blake Zurman</dc:creator>
  <cp:lastModifiedBy>Blake Zurman</cp:lastModifiedBy>
  <cp:revision>8</cp:revision>
  <dcterms:created xsi:type="dcterms:W3CDTF">2025-06-10T17:29:32Z</dcterms:created>
  <dcterms:modified xsi:type="dcterms:W3CDTF">2025-06-11T22:56:54Z</dcterms:modified>
</cp:coreProperties>
</file>