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5" r:id="rId2"/>
    <p:sldId id="297" r:id="rId3"/>
    <p:sldId id="278" r:id="rId4"/>
    <p:sldId id="276" r:id="rId5"/>
    <p:sldId id="277" r:id="rId6"/>
    <p:sldId id="272" r:id="rId7"/>
    <p:sldId id="279" r:id="rId8"/>
    <p:sldId id="280" r:id="rId9"/>
    <p:sldId id="281" r:id="rId10"/>
    <p:sldId id="285" r:id="rId11"/>
    <p:sldId id="282" r:id="rId12"/>
    <p:sldId id="290" r:id="rId13"/>
    <p:sldId id="291" r:id="rId14"/>
    <p:sldId id="292" r:id="rId15"/>
    <p:sldId id="293" r:id="rId16"/>
    <p:sldId id="283" r:id="rId17"/>
    <p:sldId id="284" r:id="rId18"/>
    <p:sldId id="294" r:id="rId19"/>
    <p:sldId id="286" r:id="rId20"/>
    <p:sldId id="288" r:id="rId21"/>
    <p:sldId id="289" r:id="rId22"/>
    <p:sldId id="287" r:id="rId23"/>
    <p:sldId id="296" r:id="rId24"/>
    <p:sldId id="295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334"/>
    <a:srgbClr val="C26314"/>
    <a:srgbClr val="C65110"/>
    <a:srgbClr val="BA3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024" autoAdjust="0"/>
    <p:restoredTop sz="88196" autoAdjust="0"/>
  </p:normalViewPr>
  <p:slideViewPr>
    <p:cSldViewPr snapToGrid="0">
      <p:cViewPr>
        <p:scale>
          <a:sx n="74" d="100"/>
          <a:sy n="74" d="100"/>
        </p:scale>
        <p:origin x="-270" y="-72"/>
      </p:cViewPr>
      <p:guideLst>
        <p:guide orient="horz" pos="2160"/>
        <p:guide pos="3288"/>
      </p:guideLst>
    </p:cSldViewPr>
  </p:slideViewPr>
  <p:outlineViewPr>
    <p:cViewPr>
      <p:scale>
        <a:sx n="33" d="100"/>
        <a:sy n="33" d="100"/>
      </p:scale>
      <p:origin x="18" y="123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476" y="19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41585E8-1946-45B7-BF1F-B3DC222F8B2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157311-F649-4819-844E-6D1CEC78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9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5FCBEF1-1C79-4F71-B38C-EC26494C7596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3CCCCC-8D46-45F7-8D00-8FA4500D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4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31" y="4415790"/>
            <a:ext cx="6221730" cy="4183380"/>
          </a:xfrm>
        </p:spPr>
        <p:txBody>
          <a:bodyPr/>
          <a:lstStyle/>
          <a:p>
            <a:pPr marL="465887" indent="-465887">
              <a:buFont typeface="Arial" panose="020B0604020202020204" pitchFamily="34" charset="0"/>
              <a:buChar char="•"/>
            </a:pPr>
            <a:r>
              <a:rPr lang="en-US" sz="3300" b="1" dirty="0"/>
              <a:t>Tree Trimming manually or programmatically. Phil limited his search to 500 computers.</a:t>
            </a:r>
          </a:p>
          <a:p>
            <a:pPr marL="465887" indent="-465887">
              <a:buFont typeface="Arial" panose="020B0604020202020204" pitchFamily="34" charset="0"/>
              <a:buChar char="•"/>
            </a:pPr>
            <a:r>
              <a:rPr lang="en-US" sz="3300" b="1" dirty="0" smtClean="0"/>
              <a:t>I am limiting </a:t>
            </a:r>
            <a:r>
              <a:rPr lang="en-US" sz="3300" b="1" dirty="0"/>
              <a:t>our solution to the tools at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3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 smtClean="0"/>
              <a:t>Show </a:t>
            </a:r>
            <a:r>
              <a:rPr lang="en-US" sz="2000" b="1" dirty="0"/>
              <a:t>New User_20190916_144028.note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4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31" y="4415790"/>
            <a:ext cx="6241203" cy="4183380"/>
          </a:xfrm>
        </p:spPr>
        <p:txBody>
          <a:bodyPr/>
          <a:lstStyle/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I/O rate is </a:t>
            </a:r>
            <a:r>
              <a:rPr lang="en-US" sz="2000" dirty="0" smtClean="0"/>
              <a:t>limited (garden hose), </a:t>
            </a:r>
            <a:r>
              <a:rPr lang="en-US" sz="2000" dirty="0"/>
              <a:t>the CPU usage for filtering will be low.  Conversely, CPU can rise if the filtering operation(s) have a lot to </a:t>
            </a:r>
            <a:r>
              <a:rPr lang="en-US" sz="2000" dirty="0" smtClean="0"/>
              <a:t>do (fire hose).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 smtClean="0"/>
              <a:t>You could wind up like Lucy and Ethyl on the candy line.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6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99204" y="4415790"/>
            <a:ext cx="6202257" cy="4183380"/>
          </a:xfrm>
        </p:spPr>
        <p:txBody>
          <a:bodyPr/>
          <a:lstStyle/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Ideally 20-30 samples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Realistically 5-11 samples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No need for fancy stats and </a:t>
            </a:r>
            <a:r>
              <a:rPr lang="en-US" sz="2000" dirty="0" smtClean="0"/>
              <a:t>charts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5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18677" y="4415790"/>
            <a:ext cx="6202257" cy="4183380"/>
          </a:xfrm>
        </p:spPr>
        <p:txBody>
          <a:bodyPr/>
          <a:lstStyle/>
          <a:p>
            <a:r>
              <a:rPr lang="en-US" sz="2000" dirty="0"/>
              <a:t>It is good to look at the Task Manager when you are developing your tests and evaluating different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1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Ordinary and necessary programs, like anti-virus and database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Windows processes (do I need this </a:t>
            </a:r>
            <a:r>
              <a:rPr lang="en-US" sz="2000" dirty="0" err="1"/>
              <a:t>svchost</a:t>
            </a:r>
            <a:r>
              <a:rPr lang="en-US" sz="2000" dirty="0"/>
              <a:t>?), like </a:t>
            </a:r>
            <a:r>
              <a:rPr lang="en-US" sz="2000"/>
              <a:t>Windows Update.</a:t>
            </a:r>
            <a:endParaRPr lang="en-US" sz="2000" dirty="0"/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Caching - first runs are always slower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PS script JIT Compiling - first runs are always slower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At some point you might enter a paging condition, which affects your entire system performance.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boot up in Safe mode - can't test everything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95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99203" y="4415790"/>
            <a:ext cx="6192520" cy="4183380"/>
          </a:xfrm>
        </p:spPr>
        <p:txBody>
          <a:bodyPr/>
          <a:lstStyle/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This comes down to an efficiency evaluation:</a:t>
            </a:r>
            <a:br>
              <a:rPr lang="en-US" sz="2000" dirty="0"/>
            </a:br>
            <a:r>
              <a:rPr lang="en-US" sz="2000" dirty="0"/>
              <a:t>TIME and SPACE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Secondary to efficiency will be simplicity, ease of use, and time to </a:t>
            </a:r>
            <a:r>
              <a:rPr lang="en-US" sz="2000" dirty="0" smtClean="0"/>
              <a:t>create/test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 smtClean="0"/>
              <a:t>Tertiary concern is system resource consumption – does this 'play well with other processes'</a:t>
            </a:r>
            <a:endParaRPr lang="en-US" sz="2000" dirty="0" smtClean="0"/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 err="1" smtClean="0"/>
              <a:t>Robocopy</a:t>
            </a:r>
            <a:r>
              <a:rPr lang="en-US" sz="2000" dirty="0" smtClean="0"/>
              <a:t> </a:t>
            </a:r>
            <a:r>
              <a:rPr lang="en-US" sz="2000" dirty="0"/>
              <a:t>runs produce </a:t>
            </a:r>
            <a:r>
              <a:rPr lang="en-US" sz="2000" b="1" dirty="0"/>
              <a:t>great</a:t>
            </a:r>
            <a:r>
              <a:rPr lang="en-US" sz="2000" dirty="0"/>
              <a:t> documentation.  They do more I/O than expected when filtering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 smtClean="0"/>
              <a:t>Both DIR and FINDSTR have 3MB memory footprints and play well with </a:t>
            </a:r>
            <a:r>
              <a:rPr lang="en-US" sz="2000" dirty="0" err="1" smtClean="0"/>
              <a:t>StdOut</a:t>
            </a:r>
            <a:r>
              <a:rPr lang="en-US" sz="2000" dirty="0" smtClean="0"/>
              <a:t> | </a:t>
            </a:r>
            <a:r>
              <a:rPr lang="en-US" sz="2000" dirty="0" err="1" smtClean="0"/>
              <a:t>StdIn</a:t>
            </a:r>
            <a:r>
              <a:rPr lang="en-US" sz="2000" dirty="0" smtClean="0"/>
              <a:t> </a:t>
            </a:r>
            <a:r>
              <a:rPr lang="en-US" sz="2000" dirty="0" err="1" smtClean="0"/>
              <a:t>pipeing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65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90525" y="4295775"/>
            <a:ext cx="6248400" cy="4600575"/>
          </a:xfrm>
        </p:spPr>
        <p:txBody>
          <a:bodyPr/>
          <a:lstStyle/>
          <a:p>
            <a:r>
              <a:rPr lang="en-US" sz="2400" b="1" dirty="0" smtClean="0"/>
              <a:t>TL;DR – only run your scripts manually until you are sure they are correct. Then invoke them and say "good night"</a:t>
            </a:r>
          </a:p>
          <a:p>
            <a:endParaRPr lang="en-US" sz="2400" dirty="0" smtClean="0"/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400" dirty="0" smtClean="0"/>
              <a:t>I'm </a:t>
            </a:r>
            <a:r>
              <a:rPr lang="en-US" sz="2400" dirty="0"/>
              <a:t>fond of </a:t>
            </a:r>
            <a:r>
              <a:rPr lang="en-US" sz="2400" b="1" dirty="0" smtClean="0"/>
              <a:t>Start-job </a:t>
            </a:r>
            <a:r>
              <a:rPr lang="en-US" sz="2400" dirty="0" smtClean="0"/>
              <a:t>or </a:t>
            </a:r>
            <a:r>
              <a:rPr lang="en-US" sz="2400" b="1" dirty="0" smtClean="0"/>
              <a:t>ICM </a:t>
            </a:r>
            <a:r>
              <a:rPr lang="en-US" sz="2400" b="1" dirty="0"/>
              <a:t>-</a:t>
            </a:r>
            <a:r>
              <a:rPr lang="en-US" sz="2400" b="1" dirty="0" err="1"/>
              <a:t>asjob</a:t>
            </a:r>
            <a:endParaRPr lang="en-US" sz="2400" b="1" dirty="0"/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400" dirty="0"/>
              <a:t>Separates testing from launching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400" dirty="0"/>
              <a:t>In case you need to visually check the progress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400" dirty="0"/>
              <a:t>Don't wait until the end to output your test results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400" b="1" dirty="0"/>
              <a:t>What is this device and what is its catch phrase?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38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99204" y="4415790"/>
            <a:ext cx="6211993" cy="4183380"/>
          </a:xfrm>
        </p:spPr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sz="2000" dirty="0"/>
              <a:t>I'm looking at you, caching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sz="2000" dirty="0"/>
              <a:t>Are there fast, low-cost, ways to prime the cache</a:t>
            </a:r>
            <a:r>
              <a:rPr lang="en-US" sz="2000" dirty="0" smtClean="0"/>
              <a:t>?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sz="2000" dirty="0" smtClean="0"/>
              <a:t>Can't get caching boost remotely </a:t>
            </a:r>
            <a:r>
              <a:rPr lang="en-US" sz="2000" dirty="0" smtClean="0">
                <a:sym typeface="Wingdings" panose="05000000000000000000" pitchFamily="2" charset="2"/>
              </a:rPr>
              <a:t></a:t>
            </a:r>
            <a:endParaRPr lang="en-US" sz="2000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sz="2000" dirty="0"/>
              <a:t>Time and Space are related, but only one is bounded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sz="2000" dirty="0"/>
              <a:t>ISE introduces unnecessary </a:t>
            </a:r>
            <a:r>
              <a:rPr lang="en-US" sz="2000" dirty="0" smtClean="0"/>
              <a:t>overhead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49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08940" y="4415790"/>
            <a:ext cx="6231467" cy="4183380"/>
          </a:xfrm>
        </p:spPr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sz="2000" dirty="0" smtClean="0"/>
              <a:t>Because we </a:t>
            </a:r>
            <a:r>
              <a:rPr lang="en-US" sz="2000" dirty="0"/>
              <a:t>don't want to measure meaningless/useless output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want apples-to-apples </a:t>
            </a:r>
            <a:r>
              <a:rPr lang="en-US" sz="2000" dirty="0" smtClean="0"/>
              <a:t>comparisons, so make sure that the output from two different tests are the same (count, format/content, hash)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sz="2000" dirty="0" smtClean="0"/>
              <a:t>One of the bottlenecks can happen because of parallelized execution competing for a single/limited resource.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57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Show </a:t>
            </a:r>
            <a:r>
              <a:rPr lang="en-US" sz="2000" b="1" dirty="0"/>
              <a:t>New User_20190913_143028.note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5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00050" y="4415790"/>
            <a:ext cx="6229350" cy="4183380"/>
          </a:xfrm>
        </p:spPr>
        <p:txBody>
          <a:bodyPr/>
          <a:lstStyle/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If you only need a few properties, then don't push entire objects through the pipeline</a:t>
            </a:r>
            <a:r>
              <a:rPr lang="en-US" sz="2000" dirty="0" smtClean="0"/>
              <a:t>.  Optimize the operations in the pipeline.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 smtClean="0"/>
              <a:t>Set processing – think like a database person</a:t>
            </a:r>
            <a:endParaRPr lang="en-US" sz="2000" dirty="0"/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DRY – Don't Repeat Yourself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MRU – Most Recently Used</a:t>
            </a:r>
          </a:p>
          <a:p>
            <a:pPr marL="349415" indent="-349415">
              <a:buFont typeface="Arial" panose="020B0604020202020204" pitchFamily="34" charset="0"/>
              <a:buChar char="•"/>
            </a:pPr>
            <a:r>
              <a:rPr lang="en-US" sz="2000" dirty="0"/>
              <a:t>Find a reasonable set of data to do your test development.  Then test against the full-sized set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3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/>
              <a:t>Skipping this slide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3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TL;DR:</a:t>
            </a:r>
          </a:p>
          <a:p>
            <a:r>
              <a:rPr lang="en-US" sz="2000" dirty="0"/>
              <a:t>This isn't premature grey…it's immature grey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Bonus points if you can identify the actors and the 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7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9467" y="4415790"/>
            <a:ext cx="6211993" cy="4183380"/>
          </a:xfrm>
        </p:spPr>
        <p:txBody>
          <a:bodyPr/>
          <a:lstStyle/>
          <a:p>
            <a:pPr marL="174708" indent="-174708">
              <a:buFont typeface="Arial" charset="0"/>
              <a:buChar char="•"/>
            </a:pPr>
            <a:r>
              <a:rPr lang="en-US" sz="2400" dirty="0"/>
              <a:t>Phil used Invoke-Parallel to invoke the searches on 10 computers at a time.</a:t>
            </a:r>
          </a:p>
          <a:p>
            <a:pPr marL="174708" indent="-174708">
              <a:buFont typeface="Arial" charset="0"/>
              <a:buChar char="•"/>
            </a:pPr>
            <a:r>
              <a:rPr lang="en-US" sz="2400" dirty="0"/>
              <a:t>Did it complete?</a:t>
            </a:r>
          </a:p>
          <a:p>
            <a:pPr marL="174708" indent="-174708">
              <a:buFont typeface="Arial" charset="0"/>
              <a:buChar char="•"/>
            </a:pPr>
            <a:r>
              <a:rPr lang="en-US" sz="2400" dirty="0"/>
              <a:t>Did it look at all the entire directory tree?</a:t>
            </a:r>
          </a:p>
          <a:p>
            <a:pPr marL="174708" indent="-174708">
              <a:buFont typeface="Arial" charset="0"/>
              <a:buChar char="•"/>
            </a:pPr>
            <a:r>
              <a:rPr lang="en-US" sz="2400" dirty="0"/>
              <a:t>Show Phil's vendor's file filters</a:t>
            </a:r>
            <a:br>
              <a:rPr lang="en-US" sz="2400" dirty="0"/>
            </a:br>
            <a:r>
              <a:rPr lang="en-US" sz="2400" b="1" dirty="0"/>
              <a:t>PSSaturdayDemo1.ps1 (in the ISE)</a:t>
            </a:r>
          </a:p>
          <a:p>
            <a:pPr marL="174708" indent="-174708">
              <a:buFont typeface="Arial" charset="0"/>
              <a:buChar char="•"/>
            </a:pPr>
            <a:r>
              <a:rPr lang="en-US" sz="2400" dirty="0"/>
              <a:t>Show my file filters (in Notepad++)</a:t>
            </a:r>
            <a:br>
              <a:rPr lang="en-US" sz="2400" dirty="0"/>
            </a:br>
            <a:r>
              <a:rPr lang="en-US" sz="2400" b="1" dirty="0"/>
              <a:t>New User_20190917_074501.note</a:t>
            </a:r>
          </a:p>
          <a:p>
            <a:pPr marL="174708" indent="-174708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9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/>
              <a:t>TL;DR</a:t>
            </a:r>
            <a:r>
              <a:rPr lang="en-US" sz="2000" dirty="0" smtClean="0"/>
              <a:t> – This file filtering problem is useful to illustrate the performance analysis theme of this presentation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9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988K+ files</a:t>
            </a:r>
          </a:p>
          <a:p>
            <a:r>
              <a:rPr lang="en-US" sz="2000" dirty="0"/>
              <a:t>142K+ folders</a:t>
            </a:r>
          </a:p>
          <a:p>
            <a:endParaRPr lang="en-US" sz="2000" dirty="0"/>
          </a:p>
          <a:p>
            <a:r>
              <a:rPr lang="en-US" sz="2000" dirty="0"/>
              <a:t>* Explorer C: properties time: 14-20 mins</a:t>
            </a:r>
          </a:p>
          <a:p>
            <a:r>
              <a:rPr lang="en-US" sz="2000" dirty="0"/>
              <a:t>* Spinning hard drive – a plus for measurement</a:t>
            </a:r>
          </a:p>
          <a:p>
            <a:endParaRPr lang="en-US" sz="2000" dirty="0" smtClean="0"/>
          </a:p>
          <a:p>
            <a:r>
              <a:rPr lang="en-US" sz="2000" dirty="0" smtClean="0"/>
              <a:t>Why not use Explorer?</a:t>
            </a:r>
            <a:endParaRPr lang="en-US" sz="2000" dirty="0"/>
          </a:p>
          <a:p>
            <a:r>
              <a:rPr lang="en-US" sz="2000" dirty="0"/>
              <a:t>* </a:t>
            </a:r>
            <a:r>
              <a:rPr lang="en-US" sz="2000" dirty="0" smtClean="0"/>
              <a:t>Explorer dialog </a:t>
            </a:r>
            <a:r>
              <a:rPr lang="en-US" sz="2000" dirty="0"/>
              <a:t>doesn't filter well</a:t>
            </a:r>
          </a:p>
          <a:p>
            <a:pPr lvl="1"/>
            <a:r>
              <a:rPr lang="en-US" sz="2000" dirty="0"/>
              <a:t>* Explorer can only filter one pattern at a time</a:t>
            </a:r>
          </a:p>
          <a:p>
            <a:pPr lvl="1"/>
            <a:r>
              <a:rPr lang="en-US" sz="2000" dirty="0"/>
              <a:t>* A very manual process - not applicable for automation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CCCC-8D46-45F7-8D00-8FA4500DF7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F169CC-849C-41E4-ABE8-6DC2DE37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836602C-4BA4-4DAE-B915-58E4DF94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1492DC-8461-4836-9E21-524DCC8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4C7D34-A0FD-4074-B078-B3BA7503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DA2DEB-DB21-407E-8413-111EE542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A60F4BD-D618-46FE-A21E-4D01A7E8252A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6A8E738-65A4-408A-B7B1-B63AB06DB398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3E917C65-B15F-44F1-B244-F15B84D43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2BB851EE-FA6A-48C5-BC65-7F259D86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657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15DB23-F30D-4CC5-8411-7C44E06D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CA3A959-CC93-4F3C-8A3F-8E784D74F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9B013D-64E4-4C06-BFA8-F16F9F1D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AA2ED4-C5D4-4EF7-9D54-03E2F423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1CB409-BD9C-4D48-8465-FF82F459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9F06454-F795-403D-9076-E42B98BD12A4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A5B04B4-88E1-4325-AD07-B54AB6179D2A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2D223A44-F2B7-44CC-BDC7-16983D25995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="" xmlns:a16="http://schemas.microsoft.com/office/drawing/2014/main" id="{55462190-5DA2-476E-A460-8FD4B29BC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22152774-1778-4CAB-BF76-26F46FF7F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8514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2357770-8BAD-4844-961C-A1622014A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A9F6C07-159E-44FC-99AA-A00C2D1C8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DBECF2-A395-401A-81FE-39567DB2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B1C221-93CC-4CB3-8072-CF99F731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54B178-2CD0-406F-8352-F427C777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D800DB2-FCD1-4F4E-8982-9040BD5C83B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77EE9BE-265B-403E-9148-E040253F2BED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39F59F1F-CE37-45C2-814D-969418F30935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="" xmlns:a16="http://schemas.microsoft.com/office/drawing/2014/main" id="{E49F4CB4-5F23-4C71-9C19-48DBA8A4C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5755F92A-2289-459F-9399-87883D40D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0128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F32522-E4AF-4110-82D8-00BB58DD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CFAC4F-7C3C-40D0-9D30-C3A0A655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4BD227-04A8-4603-B3B3-17A54A80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B5252B-9A7B-455A-9C62-75D03789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C0A3AC-E733-415D-9487-7BAF75BA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F1EA1FDA-A5E1-49F8-9CB7-D0B41296E00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F1D0881-B55D-4210-9F2F-2C428AACDA8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05EFD77D-7805-4576-9F40-A7E70B96B35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="" xmlns:a16="http://schemas.microsoft.com/office/drawing/2014/main" id="{CDBB4F94-A864-48D5-B145-2D484AE6E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Picture 20">
                <a:extLst>
                  <a:ext uri="{FF2B5EF4-FFF2-40B4-BE49-F238E27FC236}">
                    <a16:creationId xmlns="" xmlns:a16="http://schemas.microsoft.com/office/drawing/2014/main" id="{E4482EDC-4E6D-46C1-B948-D663712E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76105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8AB70-778D-4C38-AFFB-AA297DBC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1E1E48-E90B-48CC-ADB4-7A4456D2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107637-4C97-4DFC-A029-AE50699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B2CF88-A562-4F05-BECB-EEE320A1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C4FAFF-3B0C-4ED6-B0D8-84897483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7BC5258-447E-4367-9DE8-EE70BF66D945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98FF68E-82E2-473E-831A-1AB5C45D9B15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62C066DC-C313-4EE1-87F8-E03000A4D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FD3C7616-A17C-40B7-83FA-E7BDDF866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F1566320-9AD8-453A-80ED-5CDD2FCE8FA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09649" y="1409700"/>
            <a:ext cx="10553699" cy="441146"/>
          </a:xfrm>
        </p:spPr>
        <p:txBody>
          <a:bodyPr/>
          <a:lstStyle/>
          <a:p>
            <a:pPr algn="l"/>
            <a:r>
              <a:rPr lang="en-US" smtClean="0">
                <a:latin typeface="Candara" panose="020E0502030303020204" pitchFamily="34" charset="0"/>
              </a:rPr>
              <a:t>Click to edit Master subtitle style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9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A1EB98-C781-4ECC-A85F-ADEB22C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563F44-0817-4D47-989B-721D72F13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EFA1D0E-578E-4031-BA4B-B614AE22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D5F6AE-8C1E-4B79-B78C-3BB16F7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E300D3-FA5A-461B-A5C7-F45CE958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E9474D-8B5E-4F79-9B4A-48B297C6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59B8E6D-D02E-4A54-A6B0-1965B397A6C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98F744A-0CD9-4178-A01D-661C43A8E09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AA9EBDEB-98EC-4755-8D29-2FBDBFA22EF9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36C1BC84-059B-4E4D-AA31-3A366D73E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="" xmlns:a16="http://schemas.microsoft.com/office/drawing/2014/main" id="{B47D49E1-132D-46C0-B89B-913B94744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1747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5F92CE-B015-44DA-95CE-CBE302B5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67F506-A8DA-4C86-A544-3DE6F8A1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ED6EA68-0452-4A44-83DE-98684E39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DC6B579-AEBB-4D9C-89B7-D82862A51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1C2B7B2-FAE5-4B76-B45C-95B38E3E4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44455E2-850C-4232-A524-4B1569D7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4C9CEFA-AF40-4C9F-9699-79E0572C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594AD01-BBEC-44DA-9E06-12EAC953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23E0F42-2B37-4972-9BC2-B16A65FF631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12B1617-DF0C-4EC1-A665-1BC2B2EBFB96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4DA8F3E3-3343-4CFC-94EB-314B7C696D0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="" xmlns:a16="http://schemas.microsoft.com/office/drawing/2014/main" id="{C117E61D-AC5F-4391-B1D4-7706FD966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0B862DA2-B617-4735-A124-DF4CB0482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2556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9F66BF-9800-4D30-B1CB-5CFB6DA7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38CC377-CE04-47B5-9E02-FE68E981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033F141-3B64-4A16-96AE-4666D326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10FCD43-7B66-4352-98E0-D14124E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FF79D422-689D-4E55-B5EA-8E5A5255EDC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3966F15-8002-456C-9577-6D49FC7D1CB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CDEB3100-8839-4966-97EC-7CC0A918F0A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9" name="Picture 8">
                <a:extLst>
                  <a:ext uri="{FF2B5EF4-FFF2-40B4-BE49-F238E27FC236}">
                    <a16:creationId xmlns="" xmlns:a16="http://schemas.microsoft.com/office/drawing/2014/main" id="{A41E8894-14C0-4F7E-968F-C73F27DD8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="" xmlns:a16="http://schemas.microsoft.com/office/drawing/2014/main" id="{EC439C5E-7129-4704-B381-0F3A86368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7105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AA92E29-7716-48FC-8C08-1853C6D8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9D6D73A-B50C-4071-9E97-EAB1330E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8D7809-C288-43E4-A5F6-A3206DD2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3CA8A79-A0DD-4B8A-9ADE-F846B2619FEE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867D514-198A-4178-A7AF-22CE24DC949B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8B20ED1C-80FC-4415-8C15-A2399DB33F2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="" xmlns:a16="http://schemas.microsoft.com/office/drawing/2014/main" id="{8D0BB832-B428-4EA3-9E0A-A3F87A17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="" xmlns:a16="http://schemas.microsoft.com/office/drawing/2014/main" id="{023AED9E-4396-44BB-82AD-41C090D93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6519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8FE8D4-817F-48CD-B1EB-AFDB7E52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F6FE33-F70F-41E7-A3C6-8632C4D2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7A21AB8-60D2-4AEC-ACF0-929DAEFA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B93258-5737-4D9D-8337-D1C4983D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3ED91D-1D4A-47B1-80CE-59BAA33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596577-D9D0-4FEB-B1D2-85D38729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A98B59B-18D3-491E-A498-9A92A04B7F9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0212025C-0679-4994-A16A-1E1F6E6109B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A8B5FA30-F5B3-4ECC-B5B6-164939C712B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E0D2184D-8269-4A62-BD60-69B6EDBE8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="" xmlns:a16="http://schemas.microsoft.com/office/drawing/2014/main" id="{EDC8774D-A03D-410F-90EB-F1D27AA7C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5588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DA0CD0-D887-4BC2-A1F5-27592816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CDE5C1D-EA03-4237-886C-949CEE7AE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4C4E72B-5097-48C2-9CA5-9D1777F28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F84D5C7-9D66-4C1E-A8BA-8FF532E5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F58843-4054-4BFE-B199-4C84BAA4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C156A9-14E7-4D12-9561-F9BD770B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9C4504D-9DDC-487F-8038-5E2DCBEFB007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224382B-F502-455F-86E1-7B9398F0A9F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2E1678F7-D339-4169-BCDF-F3135F40BBB0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29710856-EDD0-4DE8-9140-CEA037FFE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="" xmlns:a16="http://schemas.microsoft.com/office/drawing/2014/main" id="{66D782CC-EE1D-4D92-B829-82F15B630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4637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47D7DD8-4D23-454A-B933-0935B2DB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F16DFF-F004-431E-AFC4-618987C4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41F69B-4654-462F-B497-900A8AE5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9F18-586E-4B97-8EEA-25E99A190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202C0D-9C7F-412A-857B-84E528E59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DB224E-E3E8-4709-954D-A1920237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BC37A6-A9E2-430F-B464-546F39511A47}"/>
              </a:ext>
            </a:extLst>
          </p:cNvPr>
          <p:cNvSpPr/>
          <p:nvPr/>
        </p:nvSpPr>
        <p:spPr>
          <a:xfrm>
            <a:off x="-1" y="2355041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446F31B2-E486-4766-BC02-00A2EC939551}"/>
              </a:ext>
            </a:extLst>
          </p:cNvPr>
          <p:cNvGrpSpPr/>
          <p:nvPr/>
        </p:nvGrpSpPr>
        <p:grpSpPr>
          <a:xfrm>
            <a:off x="2650114" y="2502628"/>
            <a:ext cx="6891772" cy="3800475"/>
            <a:chOff x="705301" y="2052365"/>
            <a:chExt cx="5603844" cy="3090246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CCD50E36-125B-4889-9742-7A02261A6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12DA39CA-79F5-4FF0-983B-DC4190F8F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94B1EF-931E-4417-B3C4-DC026D1A5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295275"/>
            <a:ext cx="10553700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File Filtering at Scale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180490-B370-4519-A6A4-9CF3BB0C7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49" y="1409700"/>
            <a:ext cx="10553699" cy="441146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Candara" panose="020E0502030303020204" pitchFamily="34" charset="0"/>
              </a:rPr>
              <a:t>Performance Analysis of I/O-bound problems in </a:t>
            </a:r>
            <a:r>
              <a:rPr lang="en-US" dirty="0" err="1" smtClean="0">
                <a:latin typeface="Candara" panose="020E0502030303020204" pitchFamily="34" charset="0"/>
              </a:rPr>
              <a:t>Powershell</a:t>
            </a:r>
            <a:r>
              <a:rPr lang="en-US" dirty="0" smtClean="0">
                <a:latin typeface="Candara" panose="020E0502030303020204" pitchFamily="34" charset="0"/>
              </a:rPr>
              <a:t> environments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3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Algorithmic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Monolithic view of </a:t>
            </a:r>
            <a:r>
              <a:rPr lang="en-US" b="1" dirty="0" smtClean="0"/>
              <a:t>C:\</a:t>
            </a:r>
            <a:endParaRPr lang="en-US" b="1" dirty="0"/>
          </a:p>
          <a:p>
            <a:r>
              <a:rPr lang="en-US" dirty="0"/>
              <a:t>Parallel view of the </a:t>
            </a:r>
            <a:r>
              <a:rPr lang="en-US" b="1" dirty="0" smtClean="0"/>
              <a:t>C:\</a:t>
            </a:r>
            <a:r>
              <a:rPr lang="en-US" dirty="0" smtClean="0"/>
              <a:t> sub-trees</a:t>
            </a:r>
          </a:p>
          <a:p>
            <a:r>
              <a:rPr lang="en-US" dirty="0" smtClean="0"/>
              <a:t>Tree Trimming</a:t>
            </a:r>
            <a:endParaRPr lang="en-US" dirty="0"/>
          </a:p>
          <a:p>
            <a:r>
              <a:rPr lang="en-US" dirty="0"/>
              <a:t>Going around the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Hybrid approaches</a:t>
            </a:r>
          </a:p>
          <a:p>
            <a:r>
              <a:rPr lang="en-US" dirty="0" smtClean="0"/>
              <a:t>When is our '</a:t>
            </a:r>
            <a:r>
              <a:rPr lang="en-US" i="1" dirty="0" smtClean="0"/>
              <a:t>solution</a:t>
            </a:r>
            <a:r>
              <a:rPr lang="en-US" dirty="0" smtClean="0"/>
              <a:t>' fast enough?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9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Approaches - 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5" y="1516532"/>
            <a:ext cx="10478036" cy="4351338"/>
          </a:xfrm>
        </p:spPr>
        <p:txBody>
          <a:bodyPr/>
          <a:lstStyle/>
          <a:p>
            <a:r>
              <a:rPr lang="en-US" dirty="0"/>
              <a:t>Don't do it</a:t>
            </a:r>
          </a:p>
          <a:p>
            <a:r>
              <a:rPr lang="en-US" dirty="0"/>
              <a:t>Do it only by exception/request</a:t>
            </a:r>
          </a:p>
          <a:p>
            <a:r>
              <a:rPr lang="en-US" dirty="0"/>
              <a:t>Statistical sampling of the </a:t>
            </a:r>
            <a:r>
              <a:rPr lang="en-US" dirty="0" smtClean="0"/>
              <a:t>population</a:t>
            </a:r>
          </a:p>
          <a:p>
            <a:r>
              <a:rPr lang="en-US" dirty="0" smtClean="0"/>
              <a:t>Minimize what you have to process</a:t>
            </a:r>
            <a:endParaRPr lang="en-US" dirty="0"/>
          </a:p>
          <a:p>
            <a:r>
              <a:rPr lang="en-US" dirty="0"/>
              <a:t>Bypass I/O parts of the solution</a:t>
            </a:r>
          </a:p>
          <a:p>
            <a:r>
              <a:rPr lang="en-US" dirty="0"/>
              <a:t>Do the I/O more efficiently - software or hardware</a:t>
            </a:r>
          </a:p>
          <a:p>
            <a:r>
              <a:rPr lang="en-US" dirty="0"/>
              <a:t>Do the </a:t>
            </a:r>
            <a:r>
              <a:rPr lang="en-US" dirty="0" smtClean="0"/>
              <a:t>filtering efficiently or in </a:t>
            </a:r>
            <a:r>
              <a:rPr lang="en-US" dirty="0"/>
              <a:t>parallel</a:t>
            </a:r>
          </a:p>
          <a:p>
            <a:r>
              <a:rPr lang="en-US" dirty="0"/>
              <a:t>Magic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60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5546" y="199622"/>
            <a:ext cx="3932237" cy="753414"/>
          </a:xfrm>
        </p:spPr>
        <p:txBody>
          <a:bodyPr/>
          <a:lstStyle/>
          <a:p>
            <a:r>
              <a:rPr lang="en-US" b="1" dirty="0" smtClean="0"/>
              <a:t>What do we measure?</a:t>
            </a:r>
            <a:endParaRPr lang="en-US" b="1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7" b="19777"/>
          <a:stretch>
            <a:fillRect/>
          </a:stretch>
        </p:blipFill>
        <p:spPr>
          <a:xfrm>
            <a:off x="5183188" y="553793"/>
            <a:ext cx="6721374" cy="530725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1068946"/>
            <a:ext cx="3932237" cy="48000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Maybe I/O ops</a:t>
            </a:r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1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Stats .101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Multiple Samples</a:t>
            </a:r>
          </a:p>
          <a:p>
            <a:r>
              <a:rPr lang="en-US" dirty="0" smtClean="0"/>
              <a:t>Use Median</a:t>
            </a:r>
          </a:p>
          <a:p>
            <a:r>
              <a:rPr lang="en-US" dirty="0" smtClean="0"/>
              <a:t>Include both Time and </a:t>
            </a:r>
            <a:br>
              <a:rPr lang="en-US" dirty="0" smtClean="0"/>
            </a:br>
            <a:r>
              <a:rPr lang="en-US" dirty="0" smtClean="0"/>
              <a:t>Space data</a:t>
            </a:r>
            <a:endParaRPr lang="en-US" dirty="0"/>
          </a:p>
        </p:txBody>
      </p:sp>
      <p:pic>
        <p:nvPicPr>
          <p:cNvPr id="2050" name="Picture 2" descr="C:\Users\New User\AppData\Local\Microsoft\Windows\Temporary Internet Files\Content.IE5\YW14ATVZ\c6ECF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5563"/>
            <a:ext cx="6096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153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4" y="1400621"/>
            <a:ext cx="10515600" cy="3467593"/>
          </a:xfrm>
        </p:spPr>
        <p:txBody>
          <a:bodyPr/>
          <a:lstStyle/>
          <a:p>
            <a:r>
              <a:rPr lang="en-US" dirty="0" smtClean="0"/>
              <a:t>Time spans</a:t>
            </a:r>
          </a:p>
          <a:p>
            <a:pPr lvl="1"/>
            <a:r>
              <a:rPr lang="en-US" dirty="0" smtClean="0"/>
              <a:t>Measure-Command{ }</a:t>
            </a:r>
          </a:p>
          <a:p>
            <a:pPr lvl="1"/>
            <a:r>
              <a:rPr lang="en-US" dirty="0" smtClean="0"/>
              <a:t>$start = Get-Date; $end =  Get-Date; ($end - $start).</a:t>
            </a:r>
            <a:r>
              <a:rPr lang="en-US" dirty="0" err="1" smtClean="0"/>
              <a:t>totalminutes</a:t>
            </a:r>
            <a:endParaRPr lang="en-US" dirty="0" smtClean="0"/>
          </a:p>
          <a:p>
            <a:r>
              <a:rPr lang="en-US" dirty="0" smtClean="0"/>
              <a:t>Process stats</a:t>
            </a:r>
          </a:p>
          <a:p>
            <a:pPr lvl="1"/>
            <a:r>
              <a:rPr lang="en-US" dirty="0" smtClean="0"/>
              <a:t>Get-Process –id $</a:t>
            </a:r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n-US" dirty="0"/>
              <a:t>| select </a:t>
            </a:r>
            <a:r>
              <a:rPr lang="en-US" dirty="0" err="1"/>
              <a:t>ws</a:t>
            </a:r>
            <a:r>
              <a:rPr lang="en-US" dirty="0"/>
              <a:t>, </a:t>
            </a:r>
            <a:r>
              <a:rPr lang="en-US" dirty="0" err="1" smtClean="0"/>
              <a:t>PeakWorkingSet</a:t>
            </a:r>
            <a:endParaRPr lang="en-US" dirty="0" smtClean="0"/>
          </a:p>
          <a:p>
            <a:pPr lvl="1"/>
            <a:r>
              <a:rPr lang="en-US" dirty="0" smtClean="0"/>
              <a:t>$p = start-process –</a:t>
            </a:r>
            <a:r>
              <a:rPr lang="en-US" dirty="0" err="1" smtClean="0"/>
              <a:t>passthru</a:t>
            </a:r>
            <a:endParaRPr lang="en-US" dirty="0" smtClean="0"/>
          </a:p>
          <a:p>
            <a:r>
              <a:rPr lang="en-US" dirty="0" smtClean="0"/>
              <a:t>Task Manager</a:t>
            </a:r>
            <a:endParaRPr lang="en-US" dirty="0"/>
          </a:p>
        </p:txBody>
      </p:sp>
      <p:pic>
        <p:nvPicPr>
          <p:cNvPr id="1026" name="Picture 2" descr="C:\Users\New User\AppData\Local\Microsoft\Windows\Temporary Internet Files\Content.IE5\OTGJUA8H\measurement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566" y="4069724"/>
            <a:ext cx="8925059" cy="264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74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to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 smtClean="0"/>
              <a:t>AFTER</a:t>
            </a:r>
            <a:r>
              <a:rPr lang="en-US" sz="8000" dirty="0" smtClean="0"/>
              <a:t> YOU ARE SURE THE CODE WORKS AS INTENDED!!</a:t>
            </a:r>
            <a:endParaRPr lang="en-US" sz="8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57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Obstacles to Performance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and necessary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Windows </a:t>
            </a:r>
            <a:r>
              <a:rPr lang="en-US" dirty="0" smtClean="0"/>
              <a:t>processes</a:t>
            </a:r>
            <a:endParaRPr lang="en-US" dirty="0"/>
          </a:p>
          <a:p>
            <a:r>
              <a:rPr lang="en-US" dirty="0" smtClean="0"/>
              <a:t>User applications</a:t>
            </a:r>
            <a:r>
              <a:rPr lang="en-US" dirty="0"/>
              <a:t>, such as Chrome</a:t>
            </a:r>
          </a:p>
          <a:p>
            <a:r>
              <a:rPr lang="en-US" dirty="0" smtClean="0"/>
              <a:t>System Caching</a:t>
            </a:r>
            <a:endParaRPr lang="en-US" dirty="0"/>
          </a:p>
          <a:p>
            <a:r>
              <a:rPr lang="en-US" dirty="0"/>
              <a:t>PS script JIT </a:t>
            </a:r>
            <a:r>
              <a:rPr lang="en-US" dirty="0" smtClean="0"/>
              <a:t>Compiling</a:t>
            </a:r>
            <a:endParaRPr lang="en-US" dirty="0"/>
          </a:p>
          <a:p>
            <a:r>
              <a:rPr lang="en-US" dirty="0"/>
              <a:t>Memory footprint</a:t>
            </a:r>
          </a:p>
          <a:p>
            <a:r>
              <a:rPr lang="en-US" dirty="0" smtClean="0"/>
              <a:t>Safe mode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39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8"/>
            <a:ext cx="10515600" cy="935641"/>
          </a:xfrm>
        </p:spPr>
        <p:txBody>
          <a:bodyPr/>
          <a:lstStyle/>
          <a:p>
            <a:pPr algn="ctr"/>
            <a:r>
              <a:rPr lang="en-US" dirty="0"/>
              <a:t>How many possible ways are </a:t>
            </a:r>
            <a:r>
              <a:rPr lang="en-US" dirty="0" smtClean="0"/>
              <a:t>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162" y="1155923"/>
            <a:ext cx="9447727" cy="4897147"/>
          </a:xfrm>
        </p:spPr>
        <p:txBody>
          <a:bodyPr>
            <a:noAutofit/>
          </a:bodyPr>
          <a:lstStyle/>
          <a:p>
            <a:r>
              <a:rPr lang="en-US" dirty="0"/>
              <a:t>WMI</a:t>
            </a:r>
          </a:p>
          <a:p>
            <a:r>
              <a:rPr lang="en-US" dirty="0" smtClean="0"/>
              <a:t>Get-</a:t>
            </a:r>
            <a:r>
              <a:rPr lang="en-US" dirty="0" err="1" smtClean="0"/>
              <a:t>ChildItem</a:t>
            </a:r>
            <a:r>
              <a:rPr lang="en-US" dirty="0"/>
              <a:t> </a:t>
            </a:r>
            <a:r>
              <a:rPr lang="en-US" dirty="0" smtClean="0"/>
              <a:t> -</a:t>
            </a:r>
            <a:r>
              <a:rPr lang="en-US" dirty="0" err="1" smtClean="0"/>
              <a:t>recurse</a:t>
            </a:r>
            <a:endParaRPr lang="en-US" dirty="0"/>
          </a:p>
          <a:p>
            <a:r>
              <a:rPr lang="en-US" dirty="0" err="1"/>
              <a:t>.Net</a:t>
            </a:r>
            <a:r>
              <a:rPr lang="en-US" dirty="0"/>
              <a:t> libraries</a:t>
            </a:r>
          </a:p>
          <a:p>
            <a:r>
              <a:rPr lang="en-US" dirty="0"/>
              <a:t>Hybrid configurations</a:t>
            </a:r>
          </a:p>
          <a:p>
            <a:r>
              <a:rPr lang="en-US" dirty="0" err="1" smtClean="0"/>
              <a:t>Robocopy</a:t>
            </a:r>
            <a:endParaRPr lang="en-US" dirty="0"/>
          </a:p>
          <a:p>
            <a:r>
              <a:rPr lang="en-US" dirty="0" smtClean="0"/>
              <a:t>command </a:t>
            </a:r>
            <a:r>
              <a:rPr lang="en-US" dirty="0"/>
              <a:t>line DIR </a:t>
            </a:r>
            <a:r>
              <a:rPr lang="en-US" dirty="0" smtClean="0"/>
              <a:t>– </a:t>
            </a:r>
            <a:r>
              <a:rPr lang="en-US" b="1" dirty="0" smtClean="0"/>
              <a:t>NOT the </a:t>
            </a:r>
            <a:r>
              <a:rPr lang="en-US" b="1" dirty="0"/>
              <a:t>GCI </a:t>
            </a:r>
            <a:r>
              <a:rPr lang="en-US" b="1" dirty="0" smtClean="0"/>
              <a:t>alias</a:t>
            </a:r>
            <a:br>
              <a:rPr lang="en-US" b="1" dirty="0" smtClean="0"/>
            </a:br>
            <a:r>
              <a:rPr lang="en-US" dirty="0" smtClean="0"/>
              <a:t>and FINDSTR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Magic</a:t>
            </a:r>
          </a:p>
          <a:p>
            <a:r>
              <a:rPr lang="en-US" dirty="0" smtClean="0"/>
              <a:t>System utilities – AV or SCCM/</a:t>
            </a:r>
            <a:r>
              <a:rPr lang="en-US" dirty="0" err="1" smtClean="0"/>
              <a:t>BigFix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281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4625"/>
          </a:xfrm>
        </p:spPr>
        <p:txBody>
          <a:bodyPr/>
          <a:lstStyle/>
          <a:p>
            <a:r>
              <a:rPr lang="en-US" b="1" dirty="0" smtClean="0"/>
              <a:t>Your measuring scripts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4907383" y="463639"/>
            <a:ext cx="7111354" cy="561518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1210614"/>
            <a:ext cx="3932237" cy="46583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launch-able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Include progress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Document your output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Save your intermediate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Boot up in Safe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Start your tests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some sleep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58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system helping can be unhelpful</a:t>
            </a:r>
          </a:p>
          <a:p>
            <a:r>
              <a:rPr lang="en-US" dirty="0"/>
              <a:t>sometimes you can turn the system unhelpfulness to your advantage</a:t>
            </a:r>
          </a:p>
          <a:p>
            <a:r>
              <a:rPr lang="en-US" dirty="0"/>
              <a:t>we're also limited by available memory</a:t>
            </a:r>
          </a:p>
          <a:p>
            <a:r>
              <a:rPr lang="en-US" dirty="0"/>
              <a:t>ISE is ok for development and code testing, but do actual measurement </a:t>
            </a:r>
            <a:r>
              <a:rPr lang="en-US" dirty="0" smtClean="0"/>
              <a:t>tests in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RAMMap</a:t>
            </a:r>
            <a:r>
              <a:rPr lang="en-US" dirty="0"/>
              <a:t> or </a:t>
            </a:r>
            <a:r>
              <a:rPr lang="en-US" dirty="0" smtClean="0"/>
              <a:t>EmptyStandbyList.exe for </a:t>
            </a:r>
            <a:r>
              <a:rPr lang="en-US" dirty="0"/>
              <a:t>repeatable </a:t>
            </a:r>
            <a:r>
              <a:rPr lang="en-US" dirty="0" smtClean="0"/>
              <a:t>result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45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Thank you to our sponsors</a:t>
            </a:r>
            <a:endParaRPr lang="en-US" sz="5400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D6AC5E9-D4EA-4ED0-B9FD-B9B4A54B47C9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A18E372D-460F-4F58-9B1E-01822DDF4080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56FEA87E-4279-4BD8-B714-F0C49A8582BB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459F3D5C-B7C9-4C51-8ADA-B4574802A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22DA66F6-432B-4CA3-9BC5-1425710C1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4043D51-C4CC-4546-83EF-6775ECB312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52" y="2672082"/>
            <a:ext cx="3045781" cy="17767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61BFEA1-D206-4F6B-B083-9A439EFFBF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59" y="4586510"/>
            <a:ext cx="3824590" cy="5794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86944E3-6B9C-4CAB-95DB-D1AFB6FF1A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02" y="3206977"/>
            <a:ext cx="3045780" cy="864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3E6BFC-021D-4F66-BEA5-177777D631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23" y="1206074"/>
            <a:ext cx="3647860" cy="15806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398A972-6A08-4384-A776-1B2ACB364A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29" y="4071236"/>
            <a:ext cx="2842217" cy="17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5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correct output </a:t>
            </a:r>
            <a:r>
              <a:rPr lang="en-US" b="1" dirty="0" smtClean="0"/>
              <a:t>first</a:t>
            </a:r>
            <a:r>
              <a:rPr lang="en-US" dirty="0" smtClean="0"/>
              <a:t>, then perf test</a:t>
            </a:r>
          </a:p>
          <a:p>
            <a:r>
              <a:rPr lang="en-US" dirty="0" smtClean="0"/>
              <a:t>Buffering </a:t>
            </a:r>
            <a:r>
              <a:rPr lang="en-US" dirty="0" smtClean="0"/>
              <a:t>is your buddy</a:t>
            </a:r>
          </a:p>
          <a:p>
            <a:r>
              <a:rPr lang="en-US" dirty="0" smtClean="0"/>
              <a:t>Beware of bottlenecks</a:t>
            </a:r>
          </a:p>
          <a:p>
            <a:r>
              <a:rPr lang="en-US" dirty="0" smtClean="0"/>
              <a:t>Parallelism of tasks </a:t>
            </a:r>
            <a:r>
              <a:rPr lang="en-US" dirty="0"/>
              <a:t>is fairly easy (jobs &amp; processes &amp; </a:t>
            </a:r>
            <a:r>
              <a:rPr lang="en-US" dirty="0" smtClean="0"/>
              <a:t>workflows) and </a:t>
            </a:r>
            <a:r>
              <a:rPr lang="en-US" dirty="0" smtClean="0"/>
              <a:t>is automatic as you distribute the work</a:t>
            </a:r>
          </a:p>
          <a:p>
            <a:r>
              <a:rPr lang="en-US" dirty="0" smtClean="0"/>
              <a:t>Measuring parallelism and </a:t>
            </a:r>
            <a:r>
              <a:rPr lang="en-US" dirty="0" err="1" smtClean="0"/>
              <a:t>async</a:t>
            </a:r>
            <a:r>
              <a:rPr lang="en-US" dirty="0" smtClean="0"/>
              <a:t> tasks can be tricky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982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pPr algn="ctr"/>
            <a:r>
              <a:rPr lang="en-US" dirty="0" smtClean="0"/>
              <a:t>Remember, </a:t>
            </a:r>
            <a:r>
              <a:rPr lang="en-US" b="1" dirty="0" smtClean="0"/>
              <a:t>I/O Don't Care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91" y="1081826"/>
            <a:ext cx="7089709" cy="5095138"/>
          </a:xfrm>
        </p:spPr>
      </p:pic>
    </p:spTree>
    <p:extLst>
      <p:ext uri="{BB962C8B-B14F-4D97-AF65-F5344CB8AC3E}">
        <p14:creationId xmlns:p14="http://schemas.microsoft.com/office/powerpoint/2010/main" val="242278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Rules-of-Thumb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I/O</a:t>
            </a:r>
          </a:p>
          <a:p>
            <a:r>
              <a:rPr lang="en-US" dirty="0" smtClean="0"/>
              <a:t>Streamline the pipeline</a:t>
            </a:r>
            <a:endParaRPr lang="en-US" dirty="0"/>
          </a:p>
          <a:p>
            <a:r>
              <a:rPr lang="en-US" dirty="0" smtClean="0"/>
              <a:t>Do set </a:t>
            </a:r>
            <a:r>
              <a:rPr lang="en-US" dirty="0"/>
              <a:t>processing</a:t>
            </a:r>
          </a:p>
          <a:p>
            <a:r>
              <a:rPr lang="en-US" dirty="0"/>
              <a:t>DRY principle</a:t>
            </a:r>
          </a:p>
          <a:p>
            <a:r>
              <a:rPr lang="en-US" dirty="0"/>
              <a:t>MRU </a:t>
            </a:r>
            <a:r>
              <a:rPr lang="en-US" dirty="0" smtClean="0"/>
              <a:t>lists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/>
              <a:t>You probably aren't the first one to face this problem, so look for OTS and public </a:t>
            </a:r>
            <a:r>
              <a:rPr lang="en-US" dirty="0" smtClean="0"/>
              <a:t>solutions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63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Rules-of-Thumb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Dictionaries/</a:t>
            </a:r>
            <a:r>
              <a:rPr lang="en-US" dirty="0" err="1" smtClean="0"/>
              <a:t>hashtables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/>
              <a:t>collections </a:t>
            </a:r>
            <a:r>
              <a:rPr lang="en-US" dirty="0"/>
              <a:t>&gt; arrays &gt; databases &gt; </a:t>
            </a:r>
            <a:r>
              <a:rPr lang="en-US" dirty="0" smtClean="0"/>
              <a:t>disk I/O </a:t>
            </a:r>
            <a:r>
              <a:rPr lang="en-US" dirty="0"/>
              <a:t>&gt; network call</a:t>
            </a:r>
          </a:p>
          <a:p>
            <a:r>
              <a:rPr lang="en-US" dirty="0" err="1"/>
              <a:t>.Net</a:t>
            </a:r>
            <a:r>
              <a:rPr lang="en-US" dirty="0"/>
              <a:t> framework is your </a:t>
            </a:r>
            <a:r>
              <a:rPr lang="en-US" dirty="0" smtClean="0"/>
              <a:t>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9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554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Questions?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353059"/>
            <a:ext cx="10515600" cy="113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Mark Hutchinson</a:t>
            </a:r>
          </a:p>
          <a:p>
            <a:pPr marL="0" indent="0">
              <a:buNone/>
            </a:pPr>
            <a:r>
              <a:rPr lang="en-US" dirty="0" smtClean="0"/>
              <a:t>aikimark1955@gmail.com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5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</a:t>
            </a:r>
            <a:r>
              <a:rPr lang="en-US" dirty="0"/>
              <a:t>programmer in the 1980s</a:t>
            </a:r>
          </a:p>
          <a:p>
            <a:r>
              <a:rPr lang="en-US" dirty="0" smtClean="0"/>
              <a:t>Software </a:t>
            </a:r>
            <a:r>
              <a:rPr lang="en-US" dirty="0"/>
              <a:t>instructor in the early-mid 1990s</a:t>
            </a:r>
          </a:p>
          <a:p>
            <a:r>
              <a:rPr lang="en-US" dirty="0" smtClean="0"/>
              <a:t>IT </a:t>
            </a:r>
            <a:r>
              <a:rPr lang="en-US" dirty="0"/>
              <a:t>consultant since the mid-90s</a:t>
            </a:r>
          </a:p>
          <a:p>
            <a:r>
              <a:rPr lang="en-US" dirty="0" smtClean="0"/>
              <a:t>Frequent </a:t>
            </a:r>
            <a:r>
              <a:rPr lang="en-US" dirty="0"/>
              <a:t>conference and meetup presenter</a:t>
            </a:r>
          </a:p>
          <a:p>
            <a:r>
              <a:rPr lang="en-US" dirty="0" smtClean="0"/>
              <a:t>Started/lead/supported </a:t>
            </a:r>
            <a:r>
              <a:rPr lang="en-US" dirty="0"/>
              <a:t>local user </a:t>
            </a:r>
            <a:r>
              <a:rPr lang="en-US" dirty="0" smtClean="0"/>
              <a:t>groups, conferences, &amp; meetups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910" y="228599"/>
            <a:ext cx="4507605" cy="5244921"/>
          </a:xfrm>
        </p:spPr>
        <p:txBody>
          <a:bodyPr>
            <a:normAutofit/>
          </a:bodyPr>
          <a:lstStyle/>
          <a:p>
            <a:r>
              <a:rPr lang="en-US" sz="4800" b="1" dirty="0"/>
              <a:t>I/O...I/O...It's oft too slow I </a:t>
            </a:r>
            <a:r>
              <a:rPr lang="en-US" sz="4800" b="1" dirty="0" smtClean="0"/>
              <a:t>go.</a:t>
            </a:r>
          </a:p>
          <a:p>
            <a:endParaRPr lang="en-US" sz="4800" b="1" dirty="0"/>
          </a:p>
          <a:p>
            <a:r>
              <a:rPr lang="en-US" sz="4800" b="1" dirty="0"/>
              <a:t>It matters not how fast </a:t>
            </a:r>
            <a:r>
              <a:rPr lang="en-US" sz="4800" b="1" dirty="0" smtClean="0"/>
              <a:t>my </a:t>
            </a:r>
            <a:r>
              <a:rPr lang="en-US" sz="4800" b="1" dirty="0"/>
              <a:t>clock, I/O...</a:t>
            </a:r>
            <a:r>
              <a:rPr lang="en-US" sz="4800" b="1" dirty="0" smtClean="0"/>
              <a:t>I/O.</a:t>
            </a:r>
            <a:endParaRPr lang="en-US" sz="4800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" r="4261"/>
          <a:stretch>
            <a:fillRect/>
          </a:stretch>
        </p:blipFill>
        <p:spPr>
          <a:xfrm>
            <a:off x="4919730" y="152580"/>
            <a:ext cx="7229490" cy="57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1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All computers wait at the same </a:t>
            </a:r>
            <a:r>
              <a:rPr lang="en-US" b="1" dirty="0" smtClean="0"/>
              <a:t>speed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82" y="1800080"/>
            <a:ext cx="4381500" cy="3810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06" y="1785409"/>
            <a:ext cx="4577232" cy="42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2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971"/>
          </a:xfrm>
        </p:spPr>
        <p:txBody>
          <a:bodyPr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I/O is </a:t>
            </a:r>
            <a:r>
              <a:rPr lang="en-US" b="1" i="1" dirty="0" smtClean="0">
                <a:latin typeface="Candara" panose="020E0502030303020204" pitchFamily="34" charset="0"/>
              </a:rPr>
              <a:t>EVERYWHERE</a:t>
            </a:r>
            <a:endParaRPr lang="en-US" b="1" i="1" dirty="0">
              <a:latin typeface="Candara" panose="020E0502030303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C1A9042-1151-4C23-8A0F-8381C4BE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20" y="1477895"/>
            <a:ext cx="2935311" cy="4149047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Candara" panose="020E0502030303020204" pitchFamily="34" charset="0"/>
              </a:rPr>
              <a:t>Disk </a:t>
            </a:r>
            <a:r>
              <a:rPr lang="pt-BR" dirty="0">
                <a:latin typeface="Candara" panose="020E0502030303020204" pitchFamily="34" charset="0"/>
              </a:rPr>
              <a:t>I/O</a:t>
            </a:r>
          </a:p>
          <a:p>
            <a:r>
              <a:rPr lang="pt-BR" dirty="0">
                <a:latin typeface="Candara" panose="020E0502030303020204" pitchFamily="34" charset="0"/>
              </a:rPr>
              <a:t>OS I/O</a:t>
            </a:r>
          </a:p>
          <a:p>
            <a:r>
              <a:rPr lang="pt-BR" dirty="0" smtClean="0">
                <a:latin typeface="Candara" panose="020E0502030303020204" pitchFamily="34" charset="0"/>
              </a:rPr>
              <a:t>PS pipeline </a:t>
            </a:r>
            <a:r>
              <a:rPr lang="pt-BR" dirty="0">
                <a:latin typeface="Candara" panose="020E0502030303020204" pitchFamily="34" charset="0"/>
              </a:rPr>
              <a:t>I/O</a:t>
            </a:r>
          </a:p>
          <a:p>
            <a:r>
              <a:rPr lang="pt-BR" dirty="0">
                <a:latin typeface="Candara" panose="020E0502030303020204" pitchFamily="34" charset="0"/>
              </a:rPr>
              <a:t>N</a:t>
            </a:r>
            <a:r>
              <a:rPr lang="pt-BR" dirty="0" smtClean="0">
                <a:latin typeface="Candara" panose="020E0502030303020204" pitchFamily="34" charset="0"/>
              </a:rPr>
              <a:t>etwork I/O</a:t>
            </a:r>
          </a:p>
          <a:p>
            <a:r>
              <a:rPr lang="pt-BR" dirty="0" smtClean="0">
                <a:latin typeface="Candara" panose="020E0502030303020204" pitchFamily="34" charset="0"/>
              </a:rPr>
              <a:t>Screen  I/O</a:t>
            </a:r>
            <a:endParaRPr lang="en-US" dirty="0">
              <a:latin typeface="Candara" panose="020E05020303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2417364-B1EB-42DA-89B9-E91E6B35924D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ED0D68A-3BC7-469C-9421-69F046C5B26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B1556DEF-9091-45BF-BE62-6D7678804AF4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F12926DD-A250-4A44-BE8C-E4B459BD0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="" xmlns:a16="http://schemas.microsoft.com/office/drawing/2014/main" id="{89997804-A1E2-4116-847C-DBC3929B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48" y="1336096"/>
            <a:ext cx="70008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5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 </a:t>
            </a:r>
            <a:r>
              <a:rPr lang="en-US" dirty="0" err="1" smtClean="0"/>
              <a:t>Bossman's</a:t>
            </a:r>
            <a:r>
              <a:rPr lang="en-US" dirty="0" smtClean="0"/>
              <a:t> problem</a:t>
            </a:r>
            <a:endParaRPr lang="en-US" dirty="0"/>
          </a:p>
          <a:p>
            <a:r>
              <a:rPr lang="en-US" dirty="0" smtClean="0"/>
              <a:t>Part </a:t>
            </a:r>
            <a:r>
              <a:rPr lang="en-US" dirty="0"/>
              <a:t>of an audit by Toad Software</a:t>
            </a:r>
          </a:p>
          <a:p>
            <a:r>
              <a:rPr lang="en-US" dirty="0" smtClean="0"/>
              <a:t>Toad sent </a:t>
            </a:r>
            <a:r>
              <a:rPr lang="en-US" dirty="0"/>
              <a:t>Phil the file name filter list</a:t>
            </a:r>
          </a:p>
          <a:p>
            <a:r>
              <a:rPr lang="en-US" dirty="0" smtClean="0"/>
              <a:t>Phil </a:t>
            </a:r>
            <a:r>
              <a:rPr lang="en-US" dirty="0"/>
              <a:t>needed to apply that filter to </a:t>
            </a:r>
            <a:r>
              <a:rPr lang="en-US" dirty="0" smtClean="0"/>
              <a:t>the </a:t>
            </a:r>
            <a:r>
              <a:rPr lang="en-US" dirty="0"/>
              <a:t>C: drives </a:t>
            </a:r>
            <a:r>
              <a:rPr lang="en-US" dirty="0" smtClean="0"/>
              <a:t>on all computers on his network</a:t>
            </a:r>
            <a:endParaRPr lang="en-US" dirty="0"/>
          </a:p>
          <a:p>
            <a:r>
              <a:rPr lang="en-US" dirty="0" smtClean="0"/>
              <a:t>Inherent Requirement </a:t>
            </a:r>
            <a:r>
              <a:rPr lang="en-US" dirty="0"/>
              <a:t>for tracking the audit work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Note:</a:t>
            </a:r>
            <a:r>
              <a:rPr lang="en-US" dirty="0" smtClean="0"/>
              <a:t> Phil couldn't use remoting, only the Admin share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This Problem </a:t>
            </a:r>
            <a:r>
              <a:rPr lang="en-US" dirty="0"/>
              <a:t>- Been There, Done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directory sizes grow, it is difficult to enumerate the files in </a:t>
            </a:r>
            <a:r>
              <a:rPr lang="en-US" dirty="0" smtClean="0"/>
              <a:t>a timely </a:t>
            </a:r>
            <a:r>
              <a:rPr lang="en-US" dirty="0"/>
              <a:t>manner</a:t>
            </a:r>
          </a:p>
          <a:p>
            <a:r>
              <a:rPr lang="en-US" dirty="0" smtClean="0"/>
              <a:t>Filtering </a:t>
            </a:r>
            <a:r>
              <a:rPr lang="en-US" dirty="0"/>
              <a:t>files is a slow process </a:t>
            </a:r>
            <a:r>
              <a:rPr lang="en-US" dirty="0" smtClean="0"/>
              <a:t>wrapped in enumeration &amp; iteration</a:t>
            </a:r>
            <a:endParaRPr lang="en-US" dirty="0"/>
          </a:p>
          <a:p>
            <a:r>
              <a:rPr lang="en-US" dirty="0" smtClean="0"/>
              <a:t>I've </a:t>
            </a:r>
            <a:r>
              <a:rPr lang="en-US" dirty="0"/>
              <a:t>faced this problem in a variety of Windows environments </a:t>
            </a:r>
            <a:r>
              <a:rPr lang="en-US" dirty="0" smtClean="0"/>
              <a:t>(VBScript</a:t>
            </a:r>
            <a:r>
              <a:rPr lang="en-US" dirty="0"/>
              <a:t>, VBA/VB classic, Python,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  <a:p>
            <a:r>
              <a:rPr lang="en-US" dirty="0" smtClean="0"/>
              <a:t>It's </a:t>
            </a:r>
            <a:r>
              <a:rPr lang="en-US" dirty="0"/>
              <a:t>a good problem, faced by many</a:t>
            </a:r>
          </a:p>
          <a:p>
            <a:r>
              <a:rPr lang="en-US" dirty="0" smtClean="0"/>
              <a:t>It </a:t>
            </a:r>
            <a:r>
              <a:rPr lang="en-US" dirty="0"/>
              <a:t>involves three things I like: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Performance Analysis, </a:t>
            </a:r>
            <a:r>
              <a:rPr lang="en-US" dirty="0" err="1"/>
              <a:t>Powershell</a:t>
            </a:r>
            <a:r>
              <a:rPr lang="en-US" dirty="0"/>
              <a:t>, and Regular Expressions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29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8"/>
            <a:ext cx="10515600" cy="742458"/>
          </a:xfrm>
        </p:spPr>
        <p:txBody>
          <a:bodyPr/>
          <a:lstStyle/>
          <a:p>
            <a:pPr algn="ctr"/>
            <a:r>
              <a:rPr lang="en-US" dirty="0" smtClean="0"/>
              <a:t>Scope </a:t>
            </a:r>
            <a:r>
              <a:rPr lang="en-US" dirty="0"/>
              <a:t>of the </a:t>
            </a:r>
            <a:r>
              <a:rPr lang="en-US" dirty="0" smtClean="0"/>
              <a:t>example on my laptop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95" y="798490"/>
            <a:ext cx="4783083" cy="5838750"/>
          </a:xfrm>
        </p:spPr>
      </p:pic>
    </p:spTree>
    <p:extLst>
      <p:ext uri="{BB962C8B-B14F-4D97-AF65-F5344CB8AC3E}">
        <p14:creationId xmlns:p14="http://schemas.microsoft.com/office/powerpoint/2010/main" val="16152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2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.3|14.7|14.8|62.1|8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.2|14.4|7.2|1.7|34.4|4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3|0.2|0.2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|0.2|0.2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2|0.2|0.2|0.2|0.2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3|0.2|0.2|0.5|1.7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0.4|15|18.4|4.9"/>
</p:tagLst>
</file>

<file path=ppt/theme/theme1.xml><?xml version="1.0" encoding="utf-8"?>
<a:theme xmlns:a="http://schemas.openxmlformats.org/drawingml/2006/main" name="PSSaturday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SSaturday_template.potx" id="{1558A2F7-93A1-4304-84BF-EB460CFE8176}" vid="{2059604E-30DD-4E58-AC2A-4D963846C1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PSSaturday_template</Template>
  <TotalTime>2134</TotalTime>
  <Words>1177</Words>
  <Application>Microsoft Office PowerPoint</Application>
  <PresentationFormat>Custom</PresentationFormat>
  <Paragraphs>206</Paragraphs>
  <Slides>24</Slides>
  <Notes>24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PSSaturday_template</vt:lpstr>
      <vt:lpstr>File Filtering at Scale</vt:lpstr>
      <vt:lpstr>Thank you to our sponsors</vt:lpstr>
      <vt:lpstr>About Me</vt:lpstr>
      <vt:lpstr>PowerPoint Presentation</vt:lpstr>
      <vt:lpstr>All computers wait at the same speed</vt:lpstr>
      <vt:lpstr>I/O is EVERYWHERE</vt:lpstr>
      <vt:lpstr>The Problem</vt:lpstr>
      <vt:lpstr>This Problem - Been There, Done That</vt:lpstr>
      <vt:lpstr>Scope of the example on my laptop</vt:lpstr>
      <vt:lpstr>Algorithmic Configurations</vt:lpstr>
      <vt:lpstr>Approaches - Possible Solutions</vt:lpstr>
      <vt:lpstr>What do we measure?</vt:lpstr>
      <vt:lpstr>Stats .101</vt:lpstr>
      <vt:lpstr>How to measure</vt:lpstr>
      <vt:lpstr>When to measure</vt:lpstr>
      <vt:lpstr>Obstacles to Performance Measurement</vt:lpstr>
      <vt:lpstr>How many possible ways are there?</vt:lpstr>
      <vt:lpstr>Your measuring scripts</vt:lpstr>
      <vt:lpstr>Lessons Learned</vt:lpstr>
      <vt:lpstr>Lessons Learned</vt:lpstr>
      <vt:lpstr>Remember, I/O Don't Care</vt:lpstr>
      <vt:lpstr>Rules-of-Thumb</vt:lpstr>
      <vt:lpstr>Rules-of-Thumb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Filtering at Scale</dc:title>
  <dc:creator>Hutch</dc:creator>
  <cp:lastModifiedBy>Hutch</cp:lastModifiedBy>
  <cp:revision>82</cp:revision>
  <cp:lastPrinted>2019-09-21T00:03:35Z</cp:lastPrinted>
  <dcterms:created xsi:type="dcterms:W3CDTF">2019-08-29T18:04:01Z</dcterms:created>
  <dcterms:modified xsi:type="dcterms:W3CDTF">2019-09-21T00:07:38Z</dcterms:modified>
</cp:coreProperties>
</file>