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</p:sldMasterIdLst>
  <p:notesMasterIdLst>
    <p:notesMasterId r:id="rId16"/>
  </p:notesMasterIdLst>
  <p:sldIdLst>
    <p:sldId id="324" r:id="rId2"/>
    <p:sldId id="296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265" r:id="rId12"/>
    <p:sldId id="307" r:id="rId13"/>
    <p:sldId id="308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76" y="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</a:defRPr>
            </a:lvl1pPr>
          </a:lstStyle>
          <a:p>
            <a:fld id="{C890981A-E58D-474E-AB14-64C303BF0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439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1817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2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924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7194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881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413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222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40F06775-8CD8-4D80-A093-7AC3181AB5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2176FB85-1B03-4BFD-A44C-F961123A2B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00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430690" cy="14005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87700" cy="41954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altLang="en-US" dirty="0" smtClean="0"/>
              <a:t>4-</a:t>
            </a:r>
            <a:fld id="{148FD187-34D8-4C4D-BEA8-E23C5DA4406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04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0319BBEB-5BDF-49CC-8A8B-022ADDC0AF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9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F6D8D913-A398-45B6-90C2-5F6063B313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03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FC823462-89EE-4BAD-B143-986DC1B6D9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47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C7C31D56-248E-41BE-89C4-8D9DFC29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2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86B58C67-10F2-4EFC-B44B-ECDEFCE8A0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15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55CCC4C3-59FA-4B89-B9FA-F273A4EC6B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2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4-</a:t>
            </a:r>
            <a:fld id="{74235C3A-523C-4F49-AA49-A0DB6A94F7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8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4-</a:t>
            </a:r>
            <a:fld id="{D0D97654-AC1D-4045-8F37-84F6C49A1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4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3419"/>
            <a:ext cx="8305800" cy="3329581"/>
          </a:xfrm>
        </p:spPr>
        <p:txBody>
          <a:bodyPr/>
          <a:lstStyle/>
          <a:p>
            <a:pPr algn="ctr"/>
            <a:r>
              <a:rPr lang="en-US" sz="6000" dirty="0" smtClean="0"/>
              <a:t>Intellectual Property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3200" dirty="0"/>
              <a:t>Chapter </a:t>
            </a:r>
            <a:r>
              <a:rPr lang="en-US" sz="3200" dirty="0" smtClean="0"/>
              <a:t>4</a:t>
            </a:r>
            <a:br>
              <a:rPr lang="en-US" sz="3200" dirty="0" smtClean="0"/>
            </a:br>
            <a:r>
              <a:rPr lang="en-US" sz="3200" dirty="0" smtClean="0"/>
              <a:t>Part 2</a:t>
            </a:r>
            <a:br>
              <a:rPr lang="en-US" sz="32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08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Critique of the Open-Source Software Movement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Without critical mass of developers, quality can be poor</a:t>
            </a:r>
          </a:p>
          <a:p>
            <a:r>
              <a:rPr lang="en-US" altLang="en-US" dirty="0" smtClean="0"/>
              <a:t>Without an “owner,” incompatible versions may arise</a:t>
            </a:r>
          </a:p>
          <a:p>
            <a:pPr lvl="1"/>
            <a:r>
              <a:rPr lang="en-US" altLang="en-US" dirty="0" smtClean="0"/>
              <a:t>Issues with Android</a:t>
            </a:r>
          </a:p>
          <a:p>
            <a:r>
              <a:rPr lang="en-US" altLang="en-US" dirty="0" smtClean="0"/>
              <a:t>Relatively weak graphical user interface</a:t>
            </a:r>
          </a:p>
          <a:p>
            <a:r>
              <a:rPr lang="en-US" altLang="en-US" dirty="0" smtClean="0"/>
              <a:t>Poor mechanism for stimulating innovation (no companies will spend billions on new programs)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8458200" cy="1449387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Legitimacy of Intellectual Property Protection for Software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1363"/>
            <a:ext cx="8305800" cy="37036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Software licenses typically prevent you from making copies of software to sell or give away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Software licenses are legal agreements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 discussing morality of breaking the law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Discussing whether society </a:t>
            </a:r>
            <a:r>
              <a:rPr lang="en-US" altLang="en-US" i="1" dirty="0" smtClean="0"/>
              <a:t>should</a:t>
            </a:r>
            <a:r>
              <a:rPr lang="en-US" altLang="en-US" dirty="0" smtClean="0"/>
              <a:t> give intellectual property protection to software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Rights-based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“Just deserts” argument</a:t>
            </a:r>
          </a:p>
          <a:p>
            <a:pPr lvl="1"/>
            <a:r>
              <a:rPr lang="en-US" altLang="en-US" dirty="0" smtClean="0"/>
              <a:t>Programming is hard work that only a few can do</a:t>
            </a:r>
          </a:p>
          <a:p>
            <a:pPr lvl="1"/>
            <a:r>
              <a:rPr lang="en-US" altLang="en-US" dirty="0" smtClean="0"/>
              <a:t>Programmers should be rewarded for their labor</a:t>
            </a:r>
          </a:p>
          <a:p>
            <a:pPr lvl="1"/>
            <a:r>
              <a:rPr lang="en-US" altLang="en-US" dirty="0" smtClean="0"/>
              <a:t>They ought to be able to own their programs</a:t>
            </a:r>
          </a:p>
          <a:p>
            <a:r>
              <a:rPr lang="en-US" altLang="en-US" dirty="0" smtClean="0"/>
              <a:t>Criticism of “just deserts” argument</a:t>
            </a:r>
          </a:p>
          <a:p>
            <a:pPr lvl="1"/>
            <a:r>
              <a:rPr lang="en-US" altLang="en-US" dirty="0" smtClean="0"/>
              <a:t>Why does labor imply ownership?</a:t>
            </a:r>
          </a:p>
          <a:p>
            <a:pPr lvl="1"/>
            <a:r>
              <a:rPr lang="en-US" altLang="en-US" dirty="0" smtClean="0"/>
              <a:t>Can imagine a just society in which all labor went to common good</a:t>
            </a:r>
          </a:p>
          <a:p>
            <a:pPr lvl="1"/>
            <a:r>
              <a:rPr lang="en-US" altLang="en-US" dirty="0" smtClean="0"/>
              <a:t>Intellectual property not like physical property</a:t>
            </a: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 dirty="0" smtClean="0"/>
              <a:t>4-</a:t>
            </a:r>
            <a:fld id="{DCFF7B5A-791E-48E4-978E-3B598CFA2087}" type="slidenum">
              <a:rPr lang="en-US" altLang="en-US" sz="1000" smtClean="0"/>
              <a:pPr/>
              <a:t>12</a:t>
            </a:fld>
            <a:endParaRPr lang="en-US" alt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Utilitarian Analysis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Argument against copying</a:t>
            </a:r>
          </a:p>
          <a:p>
            <a:pPr lvl="1"/>
            <a:r>
              <a:rPr lang="en-US" altLang="en-US" dirty="0" smtClean="0"/>
              <a:t>Copying software reduces software purchases…</a:t>
            </a:r>
          </a:p>
          <a:p>
            <a:pPr lvl="1"/>
            <a:r>
              <a:rPr lang="en-US" altLang="en-US" dirty="0" smtClean="0"/>
              <a:t>Leading to less income for software makers…</a:t>
            </a:r>
          </a:p>
          <a:p>
            <a:pPr lvl="1"/>
            <a:r>
              <a:rPr lang="en-US" altLang="en-US" dirty="0" smtClean="0"/>
              <a:t>Leading to lower production of new software…</a:t>
            </a:r>
          </a:p>
          <a:p>
            <a:pPr lvl="1"/>
            <a:r>
              <a:rPr lang="en-US" altLang="en-US" dirty="0" smtClean="0"/>
              <a:t>Leading to fewer benefits to society</a:t>
            </a:r>
          </a:p>
          <a:p>
            <a:r>
              <a:rPr lang="en-US" altLang="en-US" dirty="0" smtClean="0"/>
              <a:t>Each of these claims can be debated</a:t>
            </a:r>
          </a:p>
          <a:p>
            <a:pPr lvl="1"/>
            <a:r>
              <a:rPr lang="en-US" altLang="en-US" dirty="0" smtClean="0"/>
              <a:t>Not all who get free copies can afford to buy software</a:t>
            </a:r>
          </a:p>
          <a:p>
            <a:pPr lvl="1"/>
            <a:r>
              <a:rPr lang="en-US" altLang="en-US" dirty="0" smtClean="0"/>
              <a:t>Open-source movement demonstrates many people are willing to donate their software-writing skills</a:t>
            </a:r>
          </a:p>
          <a:p>
            <a:pPr lvl="1"/>
            <a:r>
              <a:rPr lang="en-US" altLang="en-US" dirty="0" smtClean="0"/>
              <a:t>Hardware industry wants to stimulate software industry</a:t>
            </a:r>
          </a:p>
          <a:p>
            <a:pPr lvl="1"/>
            <a:r>
              <a:rPr lang="en-US" altLang="en-US" dirty="0" smtClean="0"/>
              <a:t>Difficult to quantify how much society would be harmed if certain software packages not released</a:t>
            </a:r>
          </a:p>
          <a:p>
            <a:endParaRPr lang="en-US" altLang="en-US" dirty="0" smtClean="0"/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 dirty="0" smtClean="0"/>
              <a:t>4-</a:t>
            </a:r>
            <a:fld id="{4489F76A-4BB9-4262-B72B-31FEA81E0866}" type="slidenum">
              <a:rPr lang="en-US" altLang="en-US" sz="1000" smtClean="0"/>
              <a:pPr/>
              <a:t>13</a:t>
            </a:fld>
            <a:endParaRPr lang="en-US" alt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Creative Commons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7400"/>
            <a:ext cx="808770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Under current copyright law, eligible works are copyrighted the moment they are created</a:t>
            </a:r>
          </a:p>
          <a:p>
            <a:r>
              <a:rPr lang="en-US" altLang="en-US" dirty="0" smtClean="0"/>
              <a:t>No copyright notice </a:t>
            </a:r>
            <a:r>
              <a:rPr lang="en-US" altLang="en-US" dirty="0" smtClean="0">
                <a:sym typeface="Symbol" panose="05050102010706020507" pitchFamily="18" charset="2"/>
              </a:rPr>
              <a:t>does not mean </a:t>
            </a:r>
            <a:r>
              <a:rPr lang="en-US" altLang="en-US" dirty="0" smtClean="0"/>
              <a:t>it’s okay to copy</a:t>
            </a:r>
          </a:p>
          <a:p>
            <a:r>
              <a:rPr lang="en-US" altLang="en-US" dirty="0" smtClean="0"/>
              <a:t>Must contact people before using work</a:t>
            </a:r>
          </a:p>
          <a:p>
            <a:pPr lvl="1"/>
            <a:r>
              <a:rPr lang="en-US" altLang="en-US" dirty="0" smtClean="0"/>
              <a:t>Slows down creative re-use of others’ work</a:t>
            </a:r>
          </a:p>
          <a:p>
            <a:r>
              <a:rPr lang="en-US" altLang="en-US" dirty="0" smtClean="0"/>
              <a:t>Free Creative Commons license indicates</a:t>
            </a:r>
          </a:p>
          <a:p>
            <a:pPr lvl="1"/>
            <a:r>
              <a:rPr lang="en-US" altLang="en-US" dirty="0" smtClean="0"/>
              <a:t>Which kinds of copying are okay</a:t>
            </a:r>
          </a:p>
          <a:p>
            <a:pPr lvl="1"/>
            <a:r>
              <a:rPr lang="en-US" altLang="en-US" dirty="0" smtClean="0"/>
              <a:t>Which rights are being retained</a:t>
            </a:r>
          </a:p>
          <a:p>
            <a:r>
              <a:rPr lang="en-US" altLang="en-US" dirty="0" smtClean="0"/>
              <a:t>Flickr and </a:t>
            </a:r>
            <a:r>
              <a:rPr lang="en-US" altLang="en-US" dirty="0" err="1" smtClean="0"/>
              <a:t>Magnatune</a:t>
            </a:r>
            <a:r>
              <a:rPr lang="en-US" altLang="en-US" dirty="0" smtClean="0"/>
              <a:t> two well-known sites using Creative Commons licenses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 dirty="0" smtClean="0"/>
              <a:t>4-</a:t>
            </a:r>
            <a:fld id="{E379D1D9-7A1B-4172-8FC9-62AFA73FB27E}" type="slidenum">
              <a:rPr lang="en-US" altLang="en-US" sz="1000" smtClean="0"/>
              <a:pPr/>
              <a:t>14</a:t>
            </a:fld>
            <a:endParaRPr lang="en-US" altLang="en-US" sz="1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Software Copyrights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Copyright protection began 1964</a:t>
            </a:r>
          </a:p>
          <a:p>
            <a:pPr eaLnBrk="1" hangingPunct="1"/>
            <a:r>
              <a:rPr lang="en-US" altLang="en-US" dirty="0" smtClean="0"/>
              <a:t>What gets copyrighted?</a:t>
            </a:r>
          </a:p>
          <a:p>
            <a:pPr lvl="1" eaLnBrk="1" hangingPunct="1"/>
            <a:r>
              <a:rPr lang="en-US" altLang="en-US" dirty="0" smtClean="0"/>
              <a:t>Expression of idea, not idea itself</a:t>
            </a:r>
          </a:p>
          <a:p>
            <a:pPr lvl="1" eaLnBrk="1" hangingPunct="1"/>
            <a:r>
              <a:rPr lang="en-US" altLang="en-US" dirty="0" smtClean="0"/>
              <a:t>Object code, not source code</a:t>
            </a:r>
          </a:p>
          <a:p>
            <a:pPr eaLnBrk="1" hangingPunct="1"/>
            <a:r>
              <a:rPr lang="en-US" altLang="en-US" dirty="0" smtClean="0"/>
              <a:t>Companies treat source code as a trade secret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/>
              <a:t>4-</a:t>
            </a:r>
            <a:fld id="{A34DC3E1-98D1-431C-8C84-3AE441BD65A9}" type="slidenum">
              <a:rPr lang="en-US" altLang="en-US" sz="1000"/>
              <a:pPr/>
              <a:t>2</a:t>
            </a:fld>
            <a:endParaRPr lang="en-US" alt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8583090" cy="140053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Violations of Software Copyrights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Copying a program to give or sell to someone else</a:t>
            </a:r>
          </a:p>
          <a:p>
            <a:pPr eaLnBrk="1" hangingPunct="1"/>
            <a:r>
              <a:rPr lang="en-US" altLang="en-US" dirty="0" smtClean="0"/>
              <a:t>Preloading a program onto the hard disk of a computer being sold</a:t>
            </a:r>
          </a:p>
          <a:p>
            <a:pPr eaLnBrk="1" hangingPunct="1"/>
            <a:r>
              <a:rPr lang="en-US" altLang="en-US" dirty="0" smtClean="0"/>
              <a:t>Distributing a program over the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Safe Software Development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Reverse engineering okay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Companies must protect against unconscious copying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Solution: “clean room” software development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Team 1 analyzes competitor’s program and writes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Team 2 uses specification to develop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Consequences of Proprietary Software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Increasingly harsh measures being taken to enforce copyrights</a:t>
            </a:r>
          </a:p>
          <a:p>
            <a:pPr eaLnBrk="1" hangingPunct="1"/>
            <a:r>
              <a:rPr lang="en-US" altLang="en-US" dirty="0" smtClean="0"/>
              <a:t>Copyrights are not serving their purpose of promoting progress</a:t>
            </a:r>
          </a:p>
          <a:p>
            <a:pPr eaLnBrk="1" hangingPunct="1"/>
            <a:r>
              <a:rPr lang="en-US" altLang="en-US" dirty="0" smtClean="0"/>
              <a:t>Is it wrong to allow someone to “own” a piece of intellectual property?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Source Definition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 restrictions preventing others from selling or giving away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Source code included in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 restrictions preventing others from modifying source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 restrictions regarding how people can use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Same rights apply to everyone receiving redistributions of the software (</a:t>
            </a:r>
            <a:r>
              <a:rPr lang="en-US" altLang="en-US" dirty="0" err="1" smtClean="0"/>
              <a:t>copyleft</a:t>
            </a:r>
            <a:r>
              <a:rPr lang="en-US" altLang="en-US" dirty="0" smtClean="0"/>
              <a:t>)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/>
              <a:t>4-</a:t>
            </a:r>
            <a:fld id="{A2F5C340-04C0-4DEA-8419-64116C3254B6}" type="slidenum">
              <a:rPr lang="en-US" altLang="en-US" sz="1000"/>
              <a:pPr/>
              <a:t>6</a:t>
            </a:fld>
            <a:endParaRPr lang="en-US" alt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Beneficial Consequences of Open-Source Software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Gives everyone opportunity to improve program</a:t>
            </a:r>
          </a:p>
          <a:p>
            <a:r>
              <a:rPr lang="en-US" altLang="en-US" dirty="0" smtClean="0"/>
              <a:t>New versions of programs appear more frequently</a:t>
            </a:r>
          </a:p>
          <a:p>
            <a:r>
              <a:rPr lang="en-US" altLang="en-US" dirty="0" smtClean="0"/>
              <a:t>Eliminates tension between obeying law and helping others</a:t>
            </a:r>
          </a:p>
          <a:p>
            <a:r>
              <a:rPr lang="en-US" altLang="en-US" dirty="0" smtClean="0"/>
              <a:t>Programs belong to entire community</a:t>
            </a:r>
          </a:p>
          <a:p>
            <a:r>
              <a:rPr lang="en-US" altLang="en-US" dirty="0" smtClean="0"/>
              <a:t>Shifts focus from manufacturing to 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8583090" cy="140053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Examples of Open-Source Software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BIND</a:t>
            </a:r>
          </a:p>
          <a:p>
            <a:pPr eaLnBrk="1" hangingPunct="1"/>
            <a:r>
              <a:rPr lang="en-US" altLang="en-US" dirty="0" smtClean="0"/>
              <a:t>Apache</a:t>
            </a:r>
          </a:p>
          <a:p>
            <a:pPr eaLnBrk="1" hangingPunct="1"/>
            <a:r>
              <a:rPr lang="en-US" altLang="en-US" dirty="0" err="1" smtClean="0"/>
              <a:t>Sendmail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Perl, Python, Ruby, TCL/TK, PHP, </a:t>
            </a:r>
            <a:r>
              <a:rPr lang="en-US" altLang="en-US" dirty="0" err="1" smtClean="0"/>
              <a:t>Zope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GNU compilers for C, C++, Objective-C, Fortran, Java, and Ada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GNU Project and Linux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8087700" cy="45002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800" dirty="0" smtClean="0"/>
              <a:t>GNU Project</a:t>
            </a:r>
          </a:p>
          <a:p>
            <a:pPr lvl="1" eaLnBrk="1" hangingPunct="1"/>
            <a:r>
              <a:rPr lang="en-US" altLang="en-US" sz="2400" dirty="0" smtClean="0"/>
              <a:t>Begun by Richard Stallman in 1984</a:t>
            </a:r>
          </a:p>
          <a:p>
            <a:pPr lvl="1" eaLnBrk="1" hangingPunct="1"/>
            <a:r>
              <a:rPr lang="en-US" altLang="en-US" sz="2400" dirty="0" smtClean="0"/>
              <a:t>Goal: Develop open-source, Unix-like operating system</a:t>
            </a:r>
          </a:p>
          <a:p>
            <a:pPr lvl="1" eaLnBrk="1" hangingPunct="1"/>
            <a:r>
              <a:rPr lang="en-US" altLang="en-US" sz="2400" dirty="0" smtClean="0"/>
              <a:t>Most components developed in late 1980s</a:t>
            </a:r>
          </a:p>
          <a:p>
            <a:pPr eaLnBrk="1" hangingPunct="1"/>
            <a:r>
              <a:rPr lang="en-US" altLang="en-US" sz="2800" dirty="0" smtClean="0"/>
              <a:t>Linux</a:t>
            </a:r>
          </a:p>
          <a:p>
            <a:pPr lvl="1" eaLnBrk="1" hangingPunct="1"/>
            <a:r>
              <a:rPr lang="en-US" altLang="en-US" sz="2400" dirty="0" smtClean="0"/>
              <a:t>Linus Torvalds wrote Unix-like kernel in 1991</a:t>
            </a:r>
          </a:p>
          <a:p>
            <a:pPr lvl="1" eaLnBrk="1" hangingPunct="1"/>
            <a:r>
              <a:rPr lang="en-US" altLang="en-US" sz="2400" dirty="0" smtClean="0"/>
              <a:t>Combined with GNU components to make an O.S.</a:t>
            </a:r>
          </a:p>
          <a:p>
            <a:pPr lvl="1" eaLnBrk="1" hangingPunct="1"/>
            <a:r>
              <a:rPr lang="en-US" altLang="en-US" sz="2400" dirty="0" smtClean="0"/>
              <a:t>Commonly called Linux</a:t>
            </a:r>
          </a:p>
          <a:p>
            <a:r>
              <a:rPr lang="en-US" altLang="en-US" dirty="0"/>
              <a:t>Linux putting pressure on companies selling proprietary versions of Unix</a:t>
            </a:r>
          </a:p>
          <a:p>
            <a:pPr lvl="1"/>
            <a:r>
              <a:rPr lang="en-US" altLang="en-US" dirty="0"/>
              <a:t>Linux putting pressure on Microsoft and Apple </a:t>
            </a:r>
            <a:r>
              <a:rPr lang="en-US" altLang="en-US" dirty="0" smtClean="0"/>
              <a:t>desktops?</a:t>
            </a:r>
            <a:endParaRPr lang="en-US" altLang="en-US" dirty="0"/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r>
              <a:rPr lang="en-US" altLang="en-US" sz="1000"/>
              <a:t>4-</a:t>
            </a:r>
            <a:fld id="{1ACF11C6-1538-4CE1-A8A9-E884149C5CCF}" type="slidenum">
              <a:rPr lang="en-US" altLang="en-US" sz="1000"/>
              <a:pPr/>
              <a:t>9</a:t>
            </a:fld>
            <a:endParaRPr lang="en-US" alt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</TotalTime>
  <Words>634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Symbol</vt:lpstr>
      <vt:lpstr>Times</vt:lpstr>
      <vt:lpstr>Wingdings 3</vt:lpstr>
      <vt:lpstr>ヒラギノ角ゴ Pro W3</vt:lpstr>
      <vt:lpstr>Ion</vt:lpstr>
      <vt:lpstr>Intellectual Property  Chapter 4 Part 2 </vt:lpstr>
      <vt:lpstr>Software Copyrights</vt:lpstr>
      <vt:lpstr>Violations of Software Copyrights</vt:lpstr>
      <vt:lpstr>Safe Software Development</vt:lpstr>
      <vt:lpstr>Consequences of Proprietary Software</vt:lpstr>
      <vt:lpstr>Open Source Definition</vt:lpstr>
      <vt:lpstr>Beneficial Consequences of Open-Source Software</vt:lpstr>
      <vt:lpstr>Examples of Open-Source Software</vt:lpstr>
      <vt:lpstr>GNU Project and Linux</vt:lpstr>
      <vt:lpstr>Critique of the Open-Source Software Movement</vt:lpstr>
      <vt:lpstr>Legitimacy of Intellectual Property Protection for Software</vt:lpstr>
      <vt:lpstr>Rights-based Analysis</vt:lpstr>
      <vt:lpstr>Utilitarian Analysis</vt:lpstr>
      <vt:lpstr>Creative Commons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Intellectual Property</dc:subject>
  <dc:creator>Michael J. Quinn</dc:creator>
  <cp:keywords/>
  <dc:description/>
  <cp:lastModifiedBy>Dvarishkis,Blake C</cp:lastModifiedBy>
  <cp:revision>69</cp:revision>
  <dcterms:created xsi:type="dcterms:W3CDTF">2004-07-01T03:12:43Z</dcterms:created>
  <dcterms:modified xsi:type="dcterms:W3CDTF">2017-10-01T23:43:27Z</dcterms:modified>
  <cp:category/>
</cp:coreProperties>
</file>