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4"/>
  </p:notesMasterIdLst>
  <p:handoutMasterIdLst>
    <p:handoutMasterId r:id="rId15"/>
  </p:handoutMasterIdLst>
  <p:sldIdLst>
    <p:sldId id="347" r:id="rId5"/>
    <p:sldId id="348" r:id="rId6"/>
    <p:sldId id="350" r:id="rId7"/>
    <p:sldId id="355" r:id="rId8"/>
    <p:sldId id="352" r:id="rId9"/>
    <p:sldId id="353" r:id="rId10"/>
    <p:sldId id="354" r:id="rId11"/>
    <p:sldId id="357" r:id="rId12"/>
    <p:sldId id="356" r:id="rId13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D5863"/>
    <a:srgbClr val="EAEDED"/>
    <a:srgbClr val="683BC4"/>
    <a:srgbClr val="FF5745"/>
    <a:srgbClr val="418926"/>
    <a:srgbClr val="0073BB"/>
    <a:srgbClr val="D3F0F9"/>
    <a:srgbClr val="8FA7C5"/>
    <a:srgbClr val="232F3E"/>
    <a:srgbClr val="595A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8" autoAdjust="0"/>
    <p:restoredTop sz="95118" autoAdjust="0"/>
  </p:normalViewPr>
  <p:slideViewPr>
    <p:cSldViewPr snapToGrid="0" showGuides="1">
      <p:cViewPr varScale="1">
        <p:scale>
          <a:sx n="93" d="100"/>
          <a:sy n="93" d="100"/>
        </p:scale>
        <p:origin x="536" y="216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3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2/12/21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2/12/21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osortiz/aws-iot-secure-tunnelin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 code: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</a:t>
            </a:r>
            <a:r>
              <a:rPr lang="en-US" dirty="0" err="1"/>
              <a:t>VSCode</a:t>
            </a:r>
            <a:r>
              <a:rPr lang="en-US" dirty="0"/>
              <a:t> with Project (</a:t>
            </a:r>
            <a:r>
              <a:rPr lang="en-US" dirty="0">
                <a:hlinkClick r:id="rId3"/>
              </a:rPr>
              <a:t>https://github.com/marcosortiz/aws-iot-secure-tunneling</a:t>
            </a:r>
            <a:r>
              <a:rPr lang="en-US" dirty="0"/>
              <a:t>)</a:t>
            </a:r>
          </a:p>
          <a:p>
            <a:pPr marL="457200" marR="0" lvl="0" indent="-4572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err="1"/>
              <a:t>Ssh</a:t>
            </a:r>
            <a:r>
              <a:rPr lang="en-US" dirty="0"/>
              <a:t> to source: aws </a:t>
            </a:r>
            <a:r>
              <a:rPr lang="en-US" dirty="0" err="1"/>
              <a:t>ssm</a:t>
            </a:r>
            <a:r>
              <a:rPr lang="en-US" dirty="0"/>
              <a:t> start-session -–target </a:t>
            </a:r>
            <a:r>
              <a:rPr lang="en-US" sz="1920" b="0" i="0" kern="1200" dirty="0">
                <a:solidFill>
                  <a:schemeClr val="tx1"/>
                </a:solidFill>
                <a:effectLst/>
                <a:latin typeface="Amazon Ember Regular" charset="0"/>
                <a:ea typeface="+mn-ea"/>
                <a:cs typeface="+mn-cs"/>
              </a:rPr>
              <a:t>i-00a4ae0ec0ea0da6d</a:t>
            </a:r>
            <a:endParaRPr lang="en-US" dirty="0"/>
          </a:p>
          <a:p>
            <a:pPr marL="457200" marR="0" lvl="0" indent="-4572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err="1"/>
              <a:t>Ssh</a:t>
            </a:r>
            <a:r>
              <a:rPr lang="en-US" dirty="0"/>
              <a:t> to destination: aws </a:t>
            </a:r>
            <a:r>
              <a:rPr lang="en-US" dirty="0" err="1"/>
              <a:t>ssm</a:t>
            </a:r>
            <a:r>
              <a:rPr lang="en-US" dirty="0"/>
              <a:t> start-session -–target </a:t>
            </a:r>
            <a:r>
              <a:rPr lang="en-US" sz="1920" b="0" i="0" kern="1200" dirty="0">
                <a:solidFill>
                  <a:schemeClr val="tx1"/>
                </a:solidFill>
                <a:effectLst/>
                <a:latin typeface="Amazon Ember Regular" charset="0"/>
                <a:ea typeface="+mn-ea"/>
                <a:cs typeface="+mn-cs"/>
              </a:rPr>
              <a:t>i-0836b4a8680af5232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3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940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20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56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47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86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88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483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TwoSpeaker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ircuit&#10;&#10;Description automatically generated">
            <a:extLst>
              <a:ext uri="{FF2B5EF4-FFF2-40B4-BE49-F238E27FC236}">
                <a16:creationId xmlns:a16="http://schemas.microsoft.com/office/drawing/2014/main" id="{EB79ABD2-77EF-0C4F-B055-29A37E0C20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Click to edit 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48820" y="731520"/>
            <a:ext cx="1356939" cy="811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217040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1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516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61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04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486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BB08B99-C266-CB41-AD06-12C9349016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96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Q&amp;A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4820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340E26-B0F6-0540-8F51-9CF877A48E26}"/>
              </a:ext>
            </a:extLst>
          </p:cNvPr>
          <p:cNvSpPr/>
          <p:nvPr userDrawn="1"/>
        </p:nvSpPr>
        <p:spPr>
          <a:xfrm>
            <a:off x="12984480" y="7351776"/>
            <a:ext cx="1328928" cy="68275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 descr="A picture containing circuit&#10;&#10;Description automatically generated">
            <a:extLst>
              <a:ext uri="{FF2B5EF4-FFF2-40B4-BE49-F238E27FC236}">
                <a16:creationId xmlns:a16="http://schemas.microsoft.com/office/drawing/2014/main" id="{5B69008D-B32B-6543-BFC2-D908D36396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6547C1-AC56-604D-B886-E570A90227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48820" y="731520"/>
            <a:ext cx="1356939" cy="81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94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>
            <a:lvl1pPr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0CA43-5C49-A347-BAC4-268F3B7F1BC4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68472-78C1-FD4C-80A1-628CA86D3F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38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559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54A5E-A2DC-9041-9311-DBC4F345DE43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8E12B8-1389-044D-9E65-845118C8F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60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86548D8-D9FB-054A-9AD0-44D0696002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C21DCCE-A66B-3244-9665-1280DD6FC4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9020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2E1C8C4-E63C-3F41-ABD7-B5CC619386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228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SquidI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8600DD44-FCC7-ED47-B3B5-752A826700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3584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>
                <a:latin typeface="+mn-lt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0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6" r:id="rId2"/>
    <p:sldLayoutId id="2147483677" r:id="rId3"/>
    <p:sldLayoutId id="2147483700" r:id="rId4"/>
    <p:sldLayoutId id="2147483713" r:id="rId5"/>
    <p:sldLayoutId id="2147483697" r:id="rId6"/>
    <p:sldLayoutId id="2147483689" r:id="rId7"/>
    <p:sldLayoutId id="2147483678" r:id="rId8"/>
    <p:sldLayoutId id="2147483707" r:id="rId9"/>
    <p:sldLayoutId id="2147483679" r:id="rId10"/>
    <p:sldLayoutId id="2147483703" r:id="rId11"/>
    <p:sldLayoutId id="2147483704" r:id="rId12"/>
    <p:sldLayoutId id="2147483705" r:id="rId13"/>
    <p:sldLayoutId id="2147483690" r:id="rId14"/>
    <p:sldLayoutId id="2147483691" r:id="rId15"/>
    <p:sldLayoutId id="2147483692" r:id="rId16"/>
    <p:sldLayoutId id="2147483702" r:id="rId17"/>
    <p:sldLayoutId id="2147483680" r:id="rId18"/>
    <p:sldLayoutId id="2147483701" r:id="rId19"/>
    <p:sldLayoutId id="2147483712" r:id="rId20"/>
    <p:sldLayoutId id="2147483714" r:id="rId21"/>
    <p:sldLayoutId id="2147483706" r:id="rId22"/>
    <p:sldLayoutId id="2147483709" r:id="rId23"/>
    <p:sldLayoutId id="2147483710" r:id="rId24"/>
  </p:sldLayoutIdLst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hyperlink" Target="https://docs.aws.amazon.com/iot/latest/developerguide/secure-tunneling-concepts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0.svg"/><Relationship Id="rId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12.svg"/><Relationship Id="rId9" Type="http://schemas.openxmlformats.org/officeDocument/2006/relationships/hyperlink" Target="https://docs.aws.amazon.com/iot/latest/developerguide/secure-tunneling-concepts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7.png"/><Relationship Id="rId18" Type="http://schemas.openxmlformats.org/officeDocument/2006/relationships/image" Target="../media/image26.svg"/><Relationship Id="rId3" Type="http://schemas.openxmlformats.org/officeDocument/2006/relationships/image" Target="../media/image15.png"/><Relationship Id="rId21" Type="http://schemas.openxmlformats.org/officeDocument/2006/relationships/image" Target="../media/image29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sv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24" Type="http://schemas.openxmlformats.org/officeDocument/2006/relationships/image" Target="../media/image14.svg"/><Relationship Id="rId5" Type="http://schemas.openxmlformats.org/officeDocument/2006/relationships/image" Target="../media/image17.png"/><Relationship Id="rId15" Type="http://schemas.openxmlformats.org/officeDocument/2006/relationships/image" Target="../media/image11.png"/><Relationship Id="rId23" Type="http://schemas.openxmlformats.org/officeDocument/2006/relationships/image" Target="../media/image13.png"/><Relationship Id="rId10" Type="http://schemas.openxmlformats.org/officeDocument/2006/relationships/image" Target="../media/image22.svg"/><Relationship Id="rId19" Type="http://schemas.openxmlformats.org/officeDocument/2006/relationships/image" Target="../media/image27.pn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8.svg"/><Relationship Id="rId22" Type="http://schemas.openxmlformats.org/officeDocument/2006/relationships/image" Target="../media/image3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7.png"/><Relationship Id="rId18" Type="http://schemas.openxmlformats.org/officeDocument/2006/relationships/image" Target="../media/image28.svg"/><Relationship Id="rId3" Type="http://schemas.openxmlformats.org/officeDocument/2006/relationships/image" Target="../media/image15.png"/><Relationship Id="rId21" Type="http://schemas.openxmlformats.org/officeDocument/2006/relationships/image" Target="../media/image13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.svg"/><Relationship Id="rId20" Type="http://schemas.openxmlformats.org/officeDocument/2006/relationships/image" Target="../media/image30.sv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11.png"/><Relationship Id="rId10" Type="http://schemas.openxmlformats.org/officeDocument/2006/relationships/image" Target="../media/image22.svg"/><Relationship Id="rId19" Type="http://schemas.openxmlformats.org/officeDocument/2006/relationships/image" Target="../media/image29.pn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8.svg"/><Relationship Id="rId22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7.png"/><Relationship Id="rId1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31.tif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11.png"/><Relationship Id="rId10" Type="http://schemas.openxmlformats.org/officeDocument/2006/relationships/image" Target="../media/image22.svg"/><Relationship Id="rId19" Type="http://schemas.openxmlformats.org/officeDocument/2006/relationships/image" Target="../media/image14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7.png"/><Relationship Id="rId1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31.tif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11.png"/><Relationship Id="rId10" Type="http://schemas.openxmlformats.org/officeDocument/2006/relationships/image" Target="../media/image22.svg"/><Relationship Id="rId19" Type="http://schemas.openxmlformats.org/officeDocument/2006/relationships/image" Target="../media/image14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7.png"/><Relationship Id="rId1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31.tif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11.png"/><Relationship Id="rId10" Type="http://schemas.openxmlformats.org/officeDocument/2006/relationships/image" Target="../media/image22.svg"/><Relationship Id="rId19" Type="http://schemas.openxmlformats.org/officeDocument/2006/relationships/image" Target="../media/image14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7.png"/><Relationship Id="rId1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31.tiff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11.png"/><Relationship Id="rId10" Type="http://schemas.openxmlformats.org/officeDocument/2006/relationships/image" Target="../media/image22.svg"/><Relationship Id="rId19" Type="http://schemas.openxmlformats.org/officeDocument/2006/relationships/image" Target="../media/image14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7.png"/><Relationship Id="rId1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31.tif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11.png"/><Relationship Id="rId10" Type="http://schemas.openxmlformats.org/officeDocument/2006/relationships/image" Target="../media/image22.svg"/><Relationship Id="rId19" Type="http://schemas.openxmlformats.org/officeDocument/2006/relationships/image" Target="../media/image14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BB8F-15D1-8B4A-8C50-819B5924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IoT Secure Tunneling 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D88CA9-9EEE-EC43-BE3C-F64F4E1EDB62}"/>
              </a:ext>
            </a:extLst>
          </p:cNvPr>
          <p:cNvSpPr/>
          <p:nvPr/>
        </p:nvSpPr>
        <p:spPr>
          <a:xfrm>
            <a:off x="3731741" y="2248930"/>
            <a:ext cx="6087269" cy="3254252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FA7C4"/>
                </a:solidFill>
              </a:rPr>
              <a:t>IoT Core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DADB11-FBB4-854A-9D1A-4515D4FB3B0D}"/>
              </a:ext>
            </a:extLst>
          </p:cNvPr>
          <p:cNvSpPr/>
          <p:nvPr/>
        </p:nvSpPr>
        <p:spPr>
          <a:xfrm>
            <a:off x="486321" y="2248930"/>
            <a:ext cx="2799320" cy="3254252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FA7C4"/>
                </a:solidFill>
              </a:rPr>
              <a:t>IoT Device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70B8E5-B931-614A-BB09-C67A15B7128D}"/>
              </a:ext>
            </a:extLst>
          </p:cNvPr>
          <p:cNvSpPr/>
          <p:nvPr/>
        </p:nvSpPr>
        <p:spPr>
          <a:xfrm>
            <a:off x="5876332" y="2878229"/>
            <a:ext cx="1673817" cy="856039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8FA7C5"/>
                </a:solidFill>
              </a:rPr>
              <a:t>Tunnel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3BFCCF-6B69-BD4C-8ABC-3E004C7CE35A}"/>
              </a:ext>
            </a:extLst>
          </p:cNvPr>
          <p:cNvSpPr/>
          <p:nvPr/>
        </p:nvSpPr>
        <p:spPr>
          <a:xfrm>
            <a:off x="10463556" y="2248930"/>
            <a:ext cx="3144151" cy="3254252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FA7C4"/>
                </a:solidFill>
              </a:rPr>
              <a:t>Source Device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EC6D9C-5BA8-C04F-8C80-B3BA79EABB09}"/>
              </a:ext>
            </a:extLst>
          </p:cNvPr>
          <p:cNvSpPr/>
          <p:nvPr/>
        </p:nvSpPr>
        <p:spPr>
          <a:xfrm>
            <a:off x="5319956" y="4119170"/>
            <a:ext cx="1390833" cy="469901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8FA7C5"/>
                </a:solidFill>
              </a:rPr>
              <a:t>destination device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57F57D-D0DE-8E43-9D54-0F483BA33C37}"/>
              </a:ext>
            </a:extLst>
          </p:cNvPr>
          <p:cNvSpPr txBox="1"/>
          <p:nvPr/>
        </p:nvSpPr>
        <p:spPr>
          <a:xfrm>
            <a:off x="10798026" y="3448520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6CB9FD6-7E6A-B349-8BB9-77B88D0CE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3289" y="3072995"/>
            <a:ext cx="469900" cy="469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3A1877-EB4C-8541-9AB3-3F07E7936775}"/>
              </a:ext>
            </a:extLst>
          </p:cNvPr>
          <p:cNvSpPr txBox="1"/>
          <p:nvPr/>
        </p:nvSpPr>
        <p:spPr>
          <a:xfrm>
            <a:off x="1878695" y="3463811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3095C11-5652-EE4F-AE6B-79CAF0662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3958" y="3074372"/>
            <a:ext cx="469900" cy="469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9AFD710-030E-C94C-A0A8-3DAFC9A0FF25}"/>
              </a:ext>
            </a:extLst>
          </p:cNvPr>
          <p:cNvSpPr txBox="1"/>
          <p:nvPr/>
        </p:nvSpPr>
        <p:spPr>
          <a:xfrm>
            <a:off x="568016" y="3458478"/>
            <a:ext cx="1469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destination</a:t>
            </a:r>
          </a:p>
          <a:p>
            <a:pPr algn="ctr"/>
            <a:r>
              <a:rPr lang="en-US" sz="1400" dirty="0"/>
              <a:t>app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F40F3FD-83DE-904D-B60D-12AC5CC0F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77" y="3071596"/>
            <a:ext cx="469900" cy="4699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2062D54-5DCD-994C-B574-D0BFD6DB91ED}"/>
              </a:ext>
            </a:extLst>
          </p:cNvPr>
          <p:cNvSpPr/>
          <p:nvPr/>
        </p:nvSpPr>
        <p:spPr>
          <a:xfrm>
            <a:off x="800076" y="6941561"/>
            <a:ext cx="128076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4"/>
              </a:rPr>
              <a:t>https://docs.aws.amazon.com/iot/latest/developerguide/secure-tunneling-concepts.html</a:t>
            </a:r>
            <a:endParaRPr lang="en-US" sz="2400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69F8CD12-E314-FE44-B24E-F7DED8C61B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82109" y="5833593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A26F6B6-F6C3-AF4F-9780-B250D35CBC73}"/>
              </a:ext>
            </a:extLst>
          </p:cNvPr>
          <p:cNvSpPr txBox="1"/>
          <p:nvPr/>
        </p:nvSpPr>
        <p:spPr>
          <a:xfrm>
            <a:off x="12080684" y="6246370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30A9A4-C809-0541-A8B5-6C186E4923E7}"/>
              </a:ext>
            </a:extLst>
          </p:cNvPr>
          <p:cNvSpPr/>
          <p:nvPr/>
        </p:nvSpPr>
        <p:spPr>
          <a:xfrm>
            <a:off x="6774901" y="4119170"/>
            <a:ext cx="1390832" cy="469901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8FA7C5"/>
                </a:solidFill>
              </a:rPr>
              <a:t>service 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8D66C3-1F00-2C41-9202-44EA730271B2}"/>
              </a:ext>
            </a:extLst>
          </p:cNvPr>
          <p:cNvSpPr/>
          <p:nvPr/>
        </p:nvSpPr>
        <p:spPr>
          <a:xfrm>
            <a:off x="2654332" y="3208640"/>
            <a:ext cx="3222000" cy="188777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559A68-57CB-D249-9AB8-9841FDDC329C}"/>
              </a:ext>
            </a:extLst>
          </p:cNvPr>
          <p:cNvCxnSpPr>
            <a:cxnSpLocks/>
            <a:stCxn id="27" idx="1"/>
            <a:endCxn id="27" idx="3"/>
          </p:cNvCxnSpPr>
          <p:nvPr/>
        </p:nvCxnSpPr>
        <p:spPr>
          <a:xfrm>
            <a:off x="2654332" y="3303029"/>
            <a:ext cx="3222000" cy="0"/>
          </a:xfrm>
          <a:prstGeom prst="straightConnector1">
            <a:avLst/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97C3A-20C5-5741-80A3-5C7548FBFACD}"/>
              </a:ext>
            </a:extLst>
          </p:cNvPr>
          <p:cNvSpPr/>
          <p:nvPr/>
        </p:nvSpPr>
        <p:spPr>
          <a:xfrm>
            <a:off x="7550149" y="3208640"/>
            <a:ext cx="3657602" cy="188777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6A23F82-C66E-8643-9013-5B2349972B8D}"/>
              </a:ext>
            </a:extLst>
          </p:cNvPr>
          <p:cNvCxnSpPr>
            <a:cxnSpLocks/>
            <a:stCxn id="38" idx="1"/>
            <a:endCxn id="38" idx="3"/>
          </p:cNvCxnSpPr>
          <p:nvPr/>
        </p:nvCxnSpPr>
        <p:spPr>
          <a:xfrm>
            <a:off x="7550149" y="3303029"/>
            <a:ext cx="3657602" cy="0"/>
          </a:xfrm>
          <a:prstGeom prst="straightConnector1">
            <a:avLst/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F07AB0F-753B-8B48-A30D-A3A0E37911E9}"/>
              </a:ext>
            </a:extLst>
          </p:cNvPr>
          <p:cNvCxnSpPr>
            <a:cxnSpLocks/>
            <a:stCxn id="16" idx="3"/>
            <a:endCxn id="23" idx="0"/>
          </p:cNvCxnSpPr>
          <p:nvPr/>
        </p:nvCxnSpPr>
        <p:spPr>
          <a:xfrm>
            <a:off x="11623189" y="3307945"/>
            <a:ext cx="993870" cy="2525648"/>
          </a:xfrm>
          <a:prstGeom prst="bentConnector2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8BEF83-26BA-AF43-AB36-DE41575680A7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>
            <a:off x="1537877" y="3306546"/>
            <a:ext cx="696081" cy="2776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CC4ADD5-6440-6B47-9351-C28C33539716}"/>
              </a:ext>
            </a:extLst>
          </p:cNvPr>
          <p:cNvSpPr/>
          <p:nvPr/>
        </p:nvSpPr>
        <p:spPr>
          <a:xfrm>
            <a:off x="8229846" y="4119170"/>
            <a:ext cx="1390832" cy="469901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8FA7C5"/>
                </a:solidFill>
              </a:rPr>
              <a:t>source access token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9C55135-2374-8541-996F-D8F29AE7D144}"/>
              </a:ext>
            </a:extLst>
          </p:cNvPr>
          <p:cNvSpPr/>
          <p:nvPr/>
        </p:nvSpPr>
        <p:spPr>
          <a:xfrm>
            <a:off x="3865011" y="4119170"/>
            <a:ext cx="1390833" cy="469901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8FA7C5"/>
                </a:solidFill>
              </a:rPr>
              <a:t>destination access token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3A4278-BEE9-EC41-9E64-F11D1D715211}"/>
              </a:ext>
            </a:extLst>
          </p:cNvPr>
          <p:cNvCxnSpPr>
            <a:cxnSpLocks/>
            <a:stCxn id="52" idx="0"/>
            <a:endCxn id="11" idx="2"/>
          </p:cNvCxnSpPr>
          <p:nvPr/>
        </p:nvCxnSpPr>
        <p:spPr>
          <a:xfrm rot="5400000" flipH="1" flipV="1">
            <a:off x="5444383" y="2850313"/>
            <a:ext cx="384902" cy="2152813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2">
            <a:extLst>
              <a:ext uri="{FF2B5EF4-FFF2-40B4-BE49-F238E27FC236}">
                <a16:creationId xmlns:a16="http://schemas.microsoft.com/office/drawing/2014/main" id="{D74341A6-A46B-F742-BD65-5273D6C07B79}"/>
              </a:ext>
            </a:extLst>
          </p:cNvPr>
          <p:cNvCxnSpPr>
            <a:cxnSpLocks/>
            <a:stCxn id="51" idx="0"/>
            <a:endCxn id="11" idx="2"/>
          </p:cNvCxnSpPr>
          <p:nvPr/>
        </p:nvCxnSpPr>
        <p:spPr>
          <a:xfrm rot="16200000" flipV="1">
            <a:off x="7626801" y="2820708"/>
            <a:ext cx="384902" cy="2212021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2">
            <a:extLst>
              <a:ext uri="{FF2B5EF4-FFF2-40B4-BE49-F238E27FC236}">
                <a16:creationId xmlns:a16="http://schemas.microsoft.com/office/drawing/2014/main" id="{63866DE8-8553-A845-9AE0-B2057ABD6C72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rot="5400000" flipH="1" flipV="1">
            <a:off x="6171856" y="3577785"/>
            <a:ext cx="384902" cy="697868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52">
            <a:extLst>
              <a:ext uri="{FF2B5EF4-FFF2-40B4-BE49-F238E27FC236}">
                <a16:creationId xmlns:a16="http://schemas.microsoft.com/office/drawing/2014/main" id="{DC571B1B-78B9-2448-80C1-67943FD2C117}"/>
              </a:ext>
            </a:extLst>
          </p:cNvPr>
          <p:cNvCxnSpPr>
            <a:cxnSpLocks/>
            <a:stCxn id="25" idx="0"/>
            <a:endCxn id="11" idx="2"/>
          </p:cNvCxnSpPr>
          <p:nvPr/>
        </p:nvCxnSpPr>
        <p:spPr>
          <a:xfrm rot="16200000" flipV="1">
            <a:off x="6899328" y="3548181"/>
            <a:ext cx="384902" cy="757076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439B637-5CB9-9646-8788-6418E16B3071}"/>
              </a:ext>
            </a:extLst>
          </p:cNvPr>
          <p:cNvSpPr/>
          <p:nvPr/>
        </p:nvSpPr>
        <p:spPr>
          <a:xfrm>
            <a:off x="10554741" y="4231298"/>
            <a:ext cx="186768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5. Start proxy   ( source token)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E018E89-12F0-F94A-9807-680A6EECC71C}"/>
              </a:ext>
            </a:extLst>
          </p:cNvPr>
          <p:cNvSpPr/>
          <p:nvPr/>
        </p:nvSpPr>
        <p:spPr>
          <a:xfrm>
            <a:off x="11705634" y="3095149"/>
            <a:ext cx="1229718" cy="245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6. Connect locally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CE86DD9-CBE0-B04D-B34F-8F2752455FF1}"/>
              </a:ext>
            </a:extLst>
          </p:cNvPr>
          <p:cNvSpPr/>
          <p:nvPr/>
        </p:nvSpPr>
        <p:spPr>
          <a:xfrm>
            <a:off x="9378950" y="5849207"/>
            <a:ext cx="11495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2. Create tunnel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89" name="Straight Arrow Connector 67">
            <a:extLst>
              <a:ext uri="{FF2B5EF4-FFF2-40B4-BE49-F238E27FC236}">
                <a16:creationId xmlns:a16="http://schemas.microsoft.com/office/drawing/2014/main" id="{B9D0E4D5-CDCC-3240-8AF5-EF926DC22700}"/>
              </a:ext>
            </a:extLst>
          </p:cNvPr>
          <p:cNvCxnSpPr>
            <a:cxnSpLocks/>
            <a:stCxn id="17" idx="2"/>
            <a:endCxn id="23" idx="1"/>
          </p:cNvCxnSpPr>
          <p:nvPr/>
        </p:nvCxnSpPr>
        <p:spPr>
          <a:xfrm rot="16200000" flipH="1">
            <a:off x="6277032" y="-36535"/>
            <a:ext cx="2296955" cy="9913200"/>
          </a:xfrm>
          <a:prstGeom prst="bentConnector2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161F5927-EC2A-0B4F-A3E4-46A9C3DF0D8F}"/>
              </a:ext>
            </a:extLst>
          </p:cNvPr>
          <p:cNvSpPr/>
          <p:nvPr/>
        </p:nvSpPr>
        <p:spPr>
          <a:xfrm>
            <a:off x="1667993" y="4575346"/>
            <a:ext cx="193063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4. start proxy   (dest token)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95" name="Straight Arrow Connector 39">
            <a:extLst>
              <a:ext uri="{FF2B5EF4-FFF2-40B4-BE49-F238E27FC236}">
                <a16:creationId xmlns:a16="http://schemas.microsoft.com/office/drawing/2014/main" id="{F14EAD96-1596-0647-A908-A77C0F750F74}"/>
              </a:ext>
            </a:extLst>
          </p:cNvPr>
          <p:cNvCxnSpPr>
            <a:cxnSpLocks/>
            <a:stCxn id="4" idx="2"/>
            <a:endCxn id="23" idx="1"/>
          </p:cNvCxnSpPr>
          <p:nvPr/>
        </p:nvCxnSpPr>
        <p:spPr>
          <a:xfrm rot="16200000" flipH="1">
            <a:off x="9296062" y="2982495"/>
            <a:ext cx="565361" cy="5606733"/>
          </a:xfrm>
          <a:prstGeom prst="bentConnector2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39">
            <a:extLst>
              <a:ext uri="{FF2B5EF4-FFF2-40B4-BE49-F238E27FC236}">
                <a16:creationId xmlns:a16="http://schemas.microsoft.com/office/drawing/2014/main" id="{7EE02749-1149-8B47-8342-6E9C448C687B}"/>
              </a:ext>
            </a:extLst>
          </p:cNvPr>
          <p:cNvCxnSpPr>
            <a:cxnSpLocks/>
            <a:stCxn id="15" idx="2"/>
            <a:endCxn id="23" idx="1"/>
          </p:cNvCxnSpPr>
          <p:nvPr/>
        </p:nvCxnSpPr>
        <p:spPr>
          <a:xfrm rot="16200000" flipH="1">
            <a:off x="10729051" y="4415485"/>
            <a:ext cx="2312246" cy="993869"/>
          </a:xfrm>
          <a:prstGeom prst="bentConnector2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32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25" grpId="0" animBg="1"/>
      <p:bldP spid="27" grpId="0" animBg="1"/>
      <p:bldP spid="38" grpId="0" animBg="1"/>
      <p:bldP spid="51" grpId="0" animBg="1"/>
      <p:bldP spid="52" grpId="0" animBg="1"/>
      <p:bldP spid="65" grpId="0"/>
      <p:bldP spid="75" grpId="0"/>
      <p:bldP spid="83" grpId="0"/>
      <p:bldP spid="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BB8F-15D1-8B4A-8C50-819B5924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IoT Secure Tunneling Reference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D88CA9-9EEE-EC43-BE3C-F64F4E1EDB62}"/>
              </a:ext>
            </a:extLst>
          </p:cNvPr>
          <p:cNvSpPr/>
          <p:nvPr/>
        </p:nvSpPr>
        <p:spPr>
          <a:xfrm>
            <a:off x="3731741" y="2248930"/>
            <a:ext cx="6087269" cy="3254252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FA7C4"/>
                </a:solidFill>
              </a:rPr>
              <a:t>IoT 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48D96-40F8-F249-9E60-4C7D211880D8}"/>
              </a:ext>
            </a:extLst>
          </p:cNvPr>
          <p:cNvSpPr txBox="1"/>
          <p:nvPr/>
        </p:nvSpPr>
        <p:spPr>
          <a:xfrm>
            <a:off x="1258479" y="5295470"/>
            <a:ext cx="952925" cy="21763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device agent</a:t>
            </a:r>
            <a:endParaRPr lang="en-US" sz="28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0F6597E-4D58-8446-9DED-4AFB16EEB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9991" y="4779434"/>
            <a:ext cx="469900" cy="469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672164-4F26-6D40-853C-E103AA156739}"/>
              </a:ext>
            </a:extLst>
          </p:cNvPr>
          <p:cNvSpPr txBox="1"/>
          <p:nvPr/>
        </p:nvSpPr>
        <p:spPr>
          <a:xfrm>
            <a:off x="4416565" y="4945564"/>
            <a:ext cx="3197613" cy="1913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$aws/things/myThing/tunnels/notify</a:t>
            </a:r>
            <a:endParaRPr lang="en-US" sz="28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933899C-987B-474E-BEE9-94EAA90C51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99311" y="4780213"/>
            <a:ext cx="469900" cy="469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DADB11-FBB4-854A-9D1A-4515D4FB3B0D}"/>
              </a:ext>
            </a:extLst>
          </p:cNvPr>
          <p:cNvSpPr/>
          <p:nvPr/>
        </p:nvSpPr>
        <p:spPr>
          <a:xfrm>
            <a:off x="486321" y="2248930"/>
            <a:ext cx="2799320" cy="3254252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FA7C4"/>
                </a:solidFill>
              </a:rPr>
              <a:t>IoT Device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70B8E5-B931-614A-BB09-C67A15B7128D}"/>
              </a:ext>
            </a:extLst>
          </p:cNvPr>
          <p:cNvSpPr/>
          <p:nvPr/>
        </p:nvSpPr>
        <p:spPr>
          <a:xfrm>
            <a:off x="5876332" y="2878229"/>
            <a:ext cx="1673817" cy="856039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8FA7C5"/>
                </a:solidFill>
              </a:rPr>
              <a:t>Tunnel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3BFCCF-6B69-BD4C-8ABC-3E004C7CE35A}"/>
              </a:ext>
            </a:extLst>
          </p:cNvPr>
          <p:cNvSpPr/>
          <p:nvPr/>
        </p:nvSpPr>
        <p:spPr>
          <a:xfrm>
            <a:off x="10463556" y="2248930"/>
            <a:ext cx="3144151" cy="3254252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FA7C4"/>
                </a:solidFill>
              </a:rPr>
              <a:t>Source Device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EC6D9C-5BA8-C04F-8C80-B3BA79EABB09}"/>
              </a:ext>
            </a:extLst>
          </p:cNvPr>
          <p:cNvSpPr/>
          <p:nvPr/>
        </p:nvSpPr>
        <p:spPr>
          <a:xfrm>
            <a:off x="5319956" y="4119170"/>
            <a:ext cx="1390833" cy="469901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8FA7C5"/>
                </a:solidFill>
              </a:rPr>
              <a:t>destination device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57F57D-D0DE-8E43-9D54-0F483BA33C37}"/>
              </a:ext>
            </a:extLst>
          </p:cNvPr>
          <p:cNvSpPr txBox="1"/>
          <p:nvPr/>
        </p:nvSpPr>
        <p:spPr>
          <a:xfrm>
            <a:off x="10798026" y="3448520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6CB9FD6-7E6A-B349-8BB9-77B88D0CE3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53289" y="3072995"/>
            <a:ext cx="469900" cy="469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3A1877-EB4C-8541-9AB3-3F07E7936775}"/>
              </a:ext>
            </a:extLst>
          </p:cNvPr>
          <p:cNvSpPr txBox="1"/>
          <p:nvPr/>
        </p:nvSpPr>
        <p:spPr>
          <a:xfrm>
            <a:off x="1878695" y="3463811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3095C11-5652-EE4F-AE6B-79CAF0662F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33958" y="3074372"/>
            <a:ext cx="469900" cy="469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9AFD710-030E-C94C-A0A8-3DAFC9A0FF25}"/>
              </a:ext>
            </a:extLst>
          </p:cNvPr>
          <p:cNvSpPr txBox="1"/>
          <p:nvPr/>
        </p:nvSpPr>
        <p:spPr>
          <a:xfrm>
            <a:off x="568016" y="3458478"/>
            <a:ext cx="1469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destination</a:t>
            </a:r>
          </a:p>
          <a:p>
            <a:pPr algn="ctr"/>
            <a:r>
              <a:rPr lang="en-US" sz="1400" dirty="0"/>
              <a:t>app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F40F3FD-83DE-904D-B60D-12AC5CC0F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7977" y="3071596"/>
            <a:ext cx="469900" cy="4699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2062D54-5DCD-994C-B574-D0BFD6DB91ED}"/>
              </a:ext>
            </a:extLst>
          </p:cNvPr>
          <p:cNvSpPr/>
          <p:nvPr/>
        </p:nvSpPr>
        <p:spPr>
          <a:xfrm>
            <a:off x="800076" y="6941561"/>
            <a:ext cx="128076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9"/>
              </a:rPr>
              <a:t>https://docs.aws.amazon.com/iot/latest/developerguide/secure-tunneling-concepts.html</a:t>
            </a:r>
            <a:endParaRPr lang="en-US" sz="2400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69F8CD12-E314-FE44-B24E-F7DED8C61B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382109" y="5833593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A26F6B6-F6C3-AF4F-9780-B250D35CBC73}"/>
              </a:ext>
            </a:extLst>
          </p:cNvPr>
          <p:cNvSpPr txBox="1"/>
          <p:nvPr/>
        </p:nvSpPr>
        <p:spPr>
          <a:xfrm>
            <a:off x="12080684" y="6246370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30A9A4-C809-0541-A8B5-6C186E4923E7}"/>
              </a:ext>
            </a:extLst>
          </p:cNvPr>
          <p:cNvSpPr/>
          <p:nvPr/>
        </p:nvSpPr>
        <p:spPr>
          <a:xfrm>
            <a:off x="6774901" y="4119170"/>
            <a:ext cx="1390832" cy="469901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8FA7C5"/>
                </a:solidFill>
              </a:rPr>
              <a:t>service 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8D66C3-1F00-2C41-9202-44EA730271B2}"/>
              </a:ext>
            </a:extLst>
          </p:cNvPr>
          <p:cNvSpPr/>
          <p:nvPr/>
        </p:nvSpPr>
        <p:spPr>
          <a:xfrm>
            <a:off x="2654332" y="3208640"/>
            <a:ext cx="3222000" cy="188777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559A68-57CB-D249-9AB8-9841FDDC329C}"/>
              </a:ext>
            </a:extLst>
          </p:cNvPr>
          <p:cNvCxnSpPr>
            <a:cxnSpLocks/>
            <a:stCxn id="27" idx="1"/>
            <a:endCxn id="27" idx="3"/>
          </p:cNvCxnSpPr>
          <p:nvPr/>
        </p:nvCxnSpPr>
        <p:spPr>
          <a:xfrm>
            <a:off x="2654332" y="3303029"/>
            <a:ext cx="3222000" cy="0"/>
          </a:xfrm>
          <a:prstGeom prst="straightConnector1">
            <a:avLst/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97C3A-20C5-5741-80A3-5C7548FBFACD}"/>
              </a:ext>
            </a:extLst>
          </p:cNvPr>
          <p:cNvSpPr/>
          <p:nvPr/>
        </p:nvSpPr>
        <p:spPr>
          <a:xfrm>
            <a:off x="7550149" y="3208640"/>
            <a:ext cx="3657602" cy="188777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6A23F82-C66E-8643-9013-5B2349972B8D}"/>
              </a:ext>
            </a:extLst>
          </p:cNvPr>
          <p:cNvCxnSpPr>
            <a:cxnSpLocks/>
            <a:stCxn id="38" idx="1"/>
            <a:endCxn id="38" idx="3"/>
          </p:cNvCxnSpPr>
          <p:nvPr/>
        </p:nvCxnSpPr>
        <p:spPr>
          <a:xfrm>
            <a:off x="7550149" y="3303029"/>
            <a:ext cx="3657602" cy="0"/>
          </a:xfrm>
          <a:prstGeom prst="straightConnector1">
            <a:avLst/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F07AB0F-753B-8B48-A30D-A3A0E37911E9}"/>
              </a:ext>
            </a:extLst>
          </p:cNvPr>
          <p:cNvCxnSpPr>
            <a:cxnSpLocks/>
            <a:stCxn id="16" idx="3"/>
            <a:endCxn id="23" idx="0"/>
          </p:cNvCxnSpPr>
          <p:nvPr/>
        </p:nvCxnSpPr>
        <p:spPr>
          <a:xfrm>
            <a:off x="11623189" y="3307945"/>
            <a:ext cx="993870" cy="2525648"/>
          </a:xfrm>
          <a:prstGeom prst="bentConnector2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8BEF83-26BA-AF43-AB36-DE41575680A7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>
            <a:off x="1537877" y="3306546"/>
            <a:ext cx="696081" cy="2776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CC4ADD5-6440-6B47-9351-C28C33539716}"/>
              </a:ext>
            </a:extLst>
          </p:cNvPr>
          <p:cNvSpPr/>
          <p:nvPr/>
        </p:nvSpPr>
        <p:spPr>
          <a:xfrm>
            <a:off x="8229846" y="4119170"/>
            <a:ext cx="1390832" cy="469901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8FA7C5"/>
                </a:solidFill>
              </a:rPr>
              <a:t>source access token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9C55135-2374-8541-996F-D8F29AE7D144}"/>
              </a:ext>
            </a:extLst>
          </p:cNvPr>
          <p:cNvSpPr/>
          <p:nvPr/>
        </p:nvSpPr>
        <p:spPr>
          <a:xfrm>
            <a:off x="3865011" y="4119170"/>
            <a:ext cx="1390833" cy="469901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8FA7C5"/>
                </a:solidFill>
              </a:rPr>
              <a:t>destination access token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3A4278-BEE9-EC41-9E64-F11D1D715211}"/>
              </a:ext>
            </a:extLst>
          </p:cNvPr>
          <p:cNvCxnSpPr>
            <a:cxnSpLocks/>
            <a:stCxn id="52" idx="0"/>
            <a:endCxn id="11" idx="2"/>
          </p:cNvCxnSpPr>
          <p:nvPr/>
        </p:nvCxnSpPr>
        <p:spPr>
          <a:xfrm rot="5400000" flipH="1" flipV="1">
            <a:off x="5444383" y="2850313"/>
            <a:ext cx="384902" cy="2152813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2">
            <a:extLst>
              <a:ext uri="{FF2B5EF4-FFF2-40B4-BE49-F238E27FC236}">
                <a16:creationId xmlns:a16="http://schemas.microsoft.com/office/drawing/2014/main" id="{D74341A6-A46B-F742-BD65-5273D6C07B79}"/>
              </a:ext>
            </a:extLst>
          </p:cNvPr>
          <p:cNvCxnSpPr>
            <a:cxnSpLocks/>
            <a:stCxn id="51" idx="0"/>
            <a:endCxn id="11" idx="2"/>
          </p:cNvCxnSpPr>
          <p:nvPr/>
        </p:nvCxnSpPr>
        <p:spPr>
          <a:xfrm rot="16200000" flipV="1">
            <a:off x="7626801" y="2820708"/>
            <a:ext cx="384902" cy="2212021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2">
            <a:extLst>
              <a:ext uri="{FF2B5EF4-FFF2-40B4-BE49-F238E27FC236}">
                <a16:creationId xmlns:a16="http://schemas.microsoft.com/office/drawing/2014/main" id="{63866DE8-8553-A845-9AE0-B2057ABD6C72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rot="5400000" flipH="1" flipV="1">
            <a:off x="6171856" y="3577785"/>
            <a:ext cx="384902" cy="697868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52">
            <a:extLst>
              <a:ext uri="{FF2B5EF4-FFF2-40B4-BE49-F238E27FC236}">
                <a16:creationId xmlns:a16="http://schemas.microsoft.com/office/drawing/2014/main" id="{DC571B1B-78B9-2448-80C1-67943FD2C117}"/>
              </a:ext>
            </a:extLst>
          </p:cNvPr>
          <p:cNvCxnSpPr>
            <a:cxnSpLocks/>
            <a:stCxn id="25" idx="0"/>
            <a:endCxn id="11" idx="2"/>
          </p:cNvCxnSpPr>
          <p:nvPr/>
        </p:nvCxnSpPr>
        <p:spPr>
          <a:xfrm rot="16200000" flipV="1">
            <a:off x="6899328" y="3548181"/>
            <a:ext cx="384902" cy="757076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439B637-5CB9-9646-8788-6418E16B3071}"/>
              </a:ext>
            </a:extLst>
          </p:cNvPr>
          <p:cNvSpPr/>
          <p:nvPr/>
        </p:nvSpPr>
        <p:spPr>
          <a:xfrm>
            <a:off x="10554741" y="4231298"/>
            <a:ext cx="186768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5. Start proxy   ( source token)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E018E89-12F0-F94A-9807-680A6EECC71C}"/>
              </a:ext>
            </a:extLst>
          </p:cNvPr>
          <p:cNvSpPr/>
          <p:nvPr/>
        </p:nvSpPr>
        <p:spPr>
          <a:xfrm>
            <a:off x="11705634" y="3095149"/>
            <a:ext cx="1229718" cy="245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6. Connect locally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79" name="Straight Arrow Connector 67">
            <a:extLst>
              <a:ext uri="{FF2B5EF4-FFF2-40B4-BE49-F238E27FC236}">
                <a16:creationId xmlns:a16="http://schemas.microsoft.com/office/drawing/2014/main" id="{E8E184B5-C9D9-3A4E-98BF-28E2B721CC03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1969891" y="5014385"/>
            <a:ext cx="2329420" cy="779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888305DA-83E3-BB4C-BFF0-1137F722EED3}"/>
              </a:ext>
            </a:extLst>
          </p:cNvPr>
          <p:cNvSpPr/>
          <p:nvPr/>
        </p:nvSpPr>
        <p:spPr>
          <a:xfrm>
            <a:off x="2320368" y="4801740"/>
            <a:ext cx="8583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1. subscribe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CE86DD9-CBE0-B04D-B34F-8F2752455FF1}"/>
              </a:ext>
            </a:extLst>
          </p:cNvPr>
          <p:cNvSpPr/>
          <p:nvPr/>
        </p:nvSpPr>
        <p:spPr>
          <a:xfrm>
            <a:off x="9378950" y="5849207"/>
            <a:ext cx="11495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2. Create tunnel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84" name="Straight Arrow Connector 67">
            <a:extLst>
              <a:ext uri="{FF2B5EF4-FFF2-40B4-BE49-F238E27FC236}">
                <a16:creationId xmlns:a16="http://schemas.microsoft.com/office/drawing/2014/main" id="{8121C047-DD12-D045-BA36-1767CE82B9B2}"/>
              </a:ext>
            </a:extLst>
          </p:cNvPr>
          <p:cNvCxnSpPr>
            <a:cxnSpLocks/>
            <a:stCxn id="5" idx="2"/>
            <a:endCxn id="8" idx="2"/>
          </p:cNvCxnSpPr>
          <p:nvPr/>
        </p:nvCxnSpPr>
        <p:spPr>
          <a:xfrm rot="5400000" flipH="1" flipV="1">
            <a:off x="3003105" y="3981949"/>
            <a:ext cx="262992" cy="2799319"/>
          </a:xfrm>
          <a:prstGeom prst="bentConnector3">
            <a:avLst>
              <a:gd name="adj1" fmla="val -86923"/>
            </a:avLst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3FF5827B-B414-0349-BE88-357DD0EA0904}"/>
              </a:ext>
            </a:extLst>
          </p:cNvPr>
          <p:cNvSpPr/>
          <p:nvPr/>
        </p:nvSpPr>
        <p:spPr>
          <a:xfrm>
            <a:off x="2832750" y="5737354"/>
            <a:ext cx="8583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3. publish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89" name="Straight Arrow Connector 67">
            <a:extLst>
              <a:ext uri="{FF2B5EF4-FFF2-40B4-BE49-F238E27FC236}">
                <a16:creationId xmlns:a16="http://schemas.microsoft.com/office/drawing/2014/main" id="{B9D0E4D5-CDCC-3240-8AF5-EF926DC22700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rot="5400000">
            <a:off x="1598002" y="3908527"/>
            <a:ext cx="1007846" cy="733968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161F5927-EC2A-0B4F-A3E4-46A9C3DF0D8F}"/>
              </a:ext>
            </a:extLst>
          </p:cNvPr>
          <p:cNvSpPr/>
          <p:nvPr/>
        </p:nvSpPr>
        <p:spPr>
          <a:xfrm>
            <a:off x="936999" y="4427569"/>
            <a:ext cx="193063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4. start proxy   (dest token)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95" name="Straight Arrow Connector 39">
            <a:extLst>
              <a:ext uri="{FF2B5EF4-FFF2-40B4-BE49-F238E27FC236}">
                <a16:creationId xmlns:a16="http://schemas.microsoft.com/office/drawing/2014/main" id="{F14EAD96-1596-0647-A908-A77C0F750F74}"/>
              </a:ext>
            </a:extLst>
          </p:cNvPr>
          <p:cNvCxnSpPr>
            <a:cxnSpLocks/>
            <a:stCxn id="4" idx="2"/>
            <a:endCxn id="23" idx="1"/>
          </p:cNvCxnSpPr>
          <p:nvPr/>
        </p:nvCxnSpPr>
        <p:spPr>
          <a:xfrm rot="16200000" flipH="1">
            <a:off x="9296062" y="2982495"/>
            <a:ext cx="565361" cy="5606733"/>
          </a:xfrm>
          <a:prstGeom prst="bentConnector2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39">
            <a:extLst>
              <a:ext uri="{FF2B5EF4-FFF2-40B4-BE49-F238E27FC236}">
                <a16:creationId xmlns:a16="http://schemas.microsoft.com/office/drawing/2014/main" id="{7EE02749-1149-8B47-8342-6E9C448C687B}"/>
              </a:ext>
            </a:extLst>
          </p:cNvPr>
          <p:cNvCxnSpPr>
            <a:cxnSpLocks/>
            <a:stCxn id="15" idx="2"/>
            <a:endCxn id="23" idx="1"/>
          </p:cNvCxnSpPr>
          <p:nvPr/>
        </p:nvCxnSpPr>
        <p:spPr>
          <a:xfrm rot="16200000" flipH="1">
            <a:off x="10729051" y="4415485"/>
            <a:ext cx="2312246" cy="993869"/>
          </a:xfrm>
          <a:prstGeom prst="bentConnector2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81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25" grpId="0" animBg="1"/>
      <p:bldP spid="27" grpId="0" animBg="1"/>
      <p:bldP spid="38" grpId="0" animBg="1"/>
      <p:bldP spid="51" grpId="0" animBg="1"/>
      <p:bldP spid="52" grpId="0" animBg="1"/>
      <p:bldP spid="65" grpId="0"/>
      <p:bldP spid="75" grpId="0"/>
      <p:bldP spid="82" grpId="0"/>
      <p:bldP spid="83" grpId="0"/>
      <p:bldP spid="88" grpId="0"/>
      <p:bldP spid="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E24DCD2C-173B-294F-A2A9-1F5504C686E5}"/>
              </a:ext>
            </a:extLst>
          </p:cNvPr>
          <p:cNvSpPr/>
          <p:nvPr/>
        </p:nvSpPr>
        <p:spPr>
          <a:xfrm>
            <a:off x="5873723" y="6035870"/>
            <a:ext cx="2076535" cy="1139825"/>
          </a:xfrm>
          <a:prstGeom prst="rect">
            <a:avLst/>
          </a:prstGeom>
          <a:solidFill>
            <a:srgbClr val="4D5863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28F45-E2E9-6141-A33F-875111AD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What are you going to be deploying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86E18-C11F-EB4C-B6C5-B705F96A7A87}"/>
              </a:ext>
            </a:extLst>
          </p:cNvPr>
          <p:cNvSpPr/>
          <p:nvPr/>
        </p:nvSpPr>
        <p:spPr>
          <a:xfrm>
            <a:off x="5720861" y="1926144"/>
            <a:ext cx="6060831" cy="2459152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Device VPC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55B254A-DE87-7E42-8DD7-4F803CE55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20864" y="1926144"/>
            <a:ext cx="330200" cy="330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C1D34F-5DF2-6940-AA98-C1F7A9563946}"/>
              </a:ext>
            </a:extLst>
          </p:cNvPr>
          <p:cNvSpPr/>
          <p:nvPr/>
        </p:nvSpPr>
        <p:spPr>
          <a:xfrm>
            <a:off x="2101606" y="3134229"/>
            <a:ext cx="2744282" cy="2409058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Operator VPC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A860373-5E4B-5842-BE62-9B34FF75D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1605" y="3134229"/>
            <a:ext cx="330200" cy="33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6B2C15-7C1A-FB40-83B5-AFF4E34D3B22}"/>
              </a:ext>
            </a:extLst>
          </p:cNvPr>
          <p:cNvSpPr txBox="1"/>
          <p:nvPr/>
        </p:nvSpPr>
        <p:spPr>
          <a:xfrm>
            <a:off x="7152758" y="3843303"/>
            <a:ext cx="1061268" cy="2047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device agent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B0C1E4-A403-D14A-AAE6-10A7057CB0F7}"/>
              </a:ext>
            </a:extLst>
          </p:cNvPr>
          <p:cNvSpPr/>
          <p:nvPr/>
        </p:nvSpPr>
        <p:spPr>
          <a:xfrm>
            <a:off x="6015696" y="2655418"/>
            <a:ext cx="2363434" cy="147170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</a:rPr>
              <a:t>EC2 Secure Tunnel Demo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550801C-45E6-4646-BF4C-A5B80F2EA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5696" y="2702311"/>
            <a:ext cx="330200" cy="330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83A4F29-C6CF-A945-AD2E-E7C4FD26D99C}"/>
              </a:ext>
            </a:extLst>
          </p:cNvPr>
          <p:cNvSpPr/>
          <p:nvPr/>
        </p:nvSpPr>
        <p:spPr>
          <a:xfrm>
            <a:off x="5919320" y="2321461"/>
            <a:ext cx="5742241" cy="1907025"/>
          </a:xfrm>
          <a:prstGeom prst="rect">
            <a:avLst/>
          </a:prstGeom>
          <a:noFill/>
          <a:ln w="12700">
            <a:solidFill>
              <a:srgbClr val="FC58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C584C"/>
                </a:solidFill>
              </a:rPr>
              <a:t>Security group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7B7CBD-AC80-3042-B2AD-C88A22C75FAB}"/>
              </a:ext>
            </a:extLst>
          </p:cNvPr>
          <p:cNvSpPr txBox="1"/>
          <p:nvPr/>
        </p:nvSpPr>
        <p:spPr>
          <a:xfrm>
            <a:off x="3296944" y="4876008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Cloud9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0FFD2A5-01BF-6149-9005-E89CF87949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94620" y="4144116"/>
            <a:ext cx="711200" cy="7112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DF38C01-2B5C-C74F-B288-E5C4C9CD109A}"/>
              </a:ext>
            </a:extLst>
          </p:cNvPr>
          <p:cNvSpPr/>
          <p:nvPr/>
        </p:nvSpPr>
        <p:spPr>
          <a:xfrm>
            <a:off x="2431805" y="3726803"/>
            <a:ext cx="2160657" cy="158334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instance contents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27B4E0E-6779-7A40-87E7-CAA98DC3E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31806" y="3726802"/>
            <a:ext cx="330200" cy="330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C303FE8-05A8-0940-B22E-030485B41620}"/>
              </a:ext>
            </a:extLst>
          </p:cNvPr>
          <p:cNvSpPr/>
          <p:nvPr/>
        </p:nvSpPr>
        <p:spPr>
          <a:xfrm>
            <a:off x="1882404" y="1562921"/>
            <a:ext cx="12445351" cy="5790573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0EEFEA1-DD08-1E4E-B40B-387B419B44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82407" y="1562922"/>
            <a:ext cx="330200" cy="3302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FA5A827-A9DD-AB47-8F53-AFA65D2B125B}"/>
              </a:ext>
            </a:extLst>
          </p:cNvPr>
          <p:cNvSpPr/>
          <p:nvPr/>
        </p:nvSpPr>
        <p:spPr>
          <a:xfrm>
            <a:off x="5752651" y="5062468"/>
            <a:ext cx="3419736" cy="2189427"/>
          </a:xfrm>
          <a:prstGeom prst="rect">
            <a:avLst/>
          </a:prstGeom>
          <a:noFill/>
          <a:ln w="12700">
            <a:solidFill>
              <a:srgbClr val="418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FF5745"/>
                </a:solidFill>
              </a:rPr>
              <a:t>AWS IoT Core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2DE8E22B-C86A-374D-931D-54E3D27192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52319" y="5062468"/>
            <a:ext cx="330200" cy="33020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F92956-5851-4E4E-8926-C6E02809D762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4405820" y="3155720"/>
            <a:ext cx="1315041" cy="1343996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6">
            <a:extLst>
              <a:ext uri="{FF2B5EF4-FFF2-40B4-BE49-F238E27FC236}">
                <a16:creationId xmlns:a16="http://schemas.microsoft.com/office/drawing/2014/main" id="{256F05AC-0531-FF4E-A3BB-DB969040C964}"/>
              </a:ext>
            </a:extLst>
          </p:cNvPr>
          <p:cNvCxnSpPr>
            <a:cxnSpLocks/>
            <a:stCxn id="13" idx="2"/>
            <a:endCxn id="66" idx="1"/>
          </p:cNvCxnSpPr>
          <p:nvPr/>
        </p:nvCxnSpPr>
        <p:spPr>
          <a:xfrm rot="16200000" flipH="1">
            <a:off x="4250972" y="4983032"/>
            <a:ext cx="1421998" cy="1823503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794B8D4-2E63-5F40-8407-A00059D72883}"/>
              </a:ext>
            </a:extLst>
          </p:cNvPr>
          <p:cNvSpPr txBox="1"/>
          <p:nvPr/>
        </p:nvSpPr>
        <p:spPr>
          <a:xfrm>
            <a:off x="62424" y="4542045"/>
            <a:ext cx="964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723BAC-5B65-5941-BD1A-FB62B9E27818}"/>
              </a:ext>
            </a:extLst>
          </p:cNvPr>
          <p:cNvCxnSpPr>
            <a:cxnSpLocks/>
            <a:stCxn id="41" idx="1"/>
            <a:endCxn id="6" idx="1"/>
          </p:cNvCxnSpPr>
          <p:nvPr/>
        </p:nvCxnSpPr>
        <p:spPr>
          <a:xfrm flipV="1">
            <a:off x="786230" y="4338758"/>
            <a:ext cx="1315376" cy="440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60015CF-13CE-9948-851D-C90E36E7E656}"/>
              </a:ext>
            </a:extLst>
          </p:cNvPr>
          <p:cNvSpPr/>
          <p:nvPr/>
        </p:nvSpPr>
        <p:spPr>
          <a:xfrm>
            <a:off x="1245543" y="3954795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BC1B971-E306-7B48-AE48-8E3C60DFF7A5}"/>
              </a:ext>
            </a:extLst>
          </p:cNvPr>
          <p:cNvSpPr/>
          <p:nvPr/>
        </p:nvSpPr>
        <p:spPr>
          <a:xfrm>
            <a:off x="5289363" y="2825056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AA388243-DDFB-D848-8E10-A38AF2E8D357}"/>
              </a:ext>
            </a:extLst>
          </p:cNvPr>
          <p:cNvSpPr/>
          <p:nvPr/>
        </p:nvSpPr>
        <p:spPr>
          <a:xfrm>
            <a:off x="5289362" y="6217240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1BFE22-A105-1045-AEC5-BA09AFF9CEBA}"/>
              </a:ext>
            </a:extLst>
          </p:cNvPr>
          <p:cNvSpPr/>
          <p:nvPr/>
        </p:nvSpPr>
        <p:spPr>
          <a:xfrm>
            <a:off x="10793142" y="4493687"/>
            <a:ext cx="3441843" cy="2737542"/>
          </a:xfrm>
          <a:prstGeom prst="rect">
            <a:avLst/>
          </a:prstGeom>
          <a:solidFill>
            <a:srgbClr val="EAED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F12B0A-7C3F-CD46-85E8-E9F32B8545F9}"/>
              </a:ext>
            </a:extLst>
          </p:cNvPr>
          <p:cNvSpPr/>
          <p:nvPr/>
        </p:nvSpPr>
        <p:spPr>
          <a:xfrm>
            <a:off x="10880366" y="4664471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5947FEB-E79F-F447-8E49-418C7484AAB9}"/>
              </a:ext>
            </a:extLst>
          </p:cNvPr>
          <p:cNvSpPr/>
          <p:nvPr/>
        </p:nvSpPr>
        <p:spPr>
          <a:xfrm>
            <a:off x="10890070" y="5133007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E84D1AE-1CDD-6443-80F7-7204AE70729A}"/>
              </a:ext>
            </a:extLst>
          </p:cNvPr>
          <p:cNvSpPr/>
          <p:nvPr/>
        </p:nvSpPr>
        <p:spPr>
          <a:xfrm>
            <a:off x="10890071" y="5655635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EB0BB9-73DF-BA40-B000-7F5CE95E8C2B}"/>
              </a:ext>
            </a:extLst>
          </p:cNvPr>
          <p:cNvSpPr txBox="1"/>
          <p:nvPr/>
        </p:nvSpPr>
        <p:spPr>
          <a:xfrm>
            <a:off x="11208383" y="4629517"/>
            <a:ext cx="2954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We use the AWS Console create an EC2 instance running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Cloud9 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and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local proxy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on it.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216A5B-494C-D74B-AAF5-33A179014327}"/>
              </a:ext>
            </a:extLst>
          </p:cNvPr>
          <p:cNvSpPr txBox="1"/>
          <p:nvPr/>
        </p:nvSpPr>
        <p:spPr>
          <a:xfrm>
            <a:off x="11208383" y="5634657"/>
            <a:ext cx="2954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Within the AWS Cloud9 environment, we use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 Development Kit (CDK) 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 deploy the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Device VPC 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with an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EC2 instance 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running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device agent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local proxy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2189B5-FCD3-144F-BA14-5875F4C5E888}"/>
              </a:ext>
            </a:extLst>
          </p:cNvPr>
          <p:cNvSpPr txBox="1"/>
          <p:nvPr/>
        </p:nvSpPr>
        <p:spPr>
          <a:xfrm>
            <a:off x="2386157" y="4876008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C4DD3522-DD9D-AF4D-B66F-413650060C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70436" y="4144116"/>
            <a:ext cx="787909" cy="78790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143ED68-DA69-E546-9CF0-3BD538D3F0F3}"/>
              </a:ext>
            </a:extLst>
          </p:cNvPr>
          <p:cNvSpPr txBox="1"/>
          <p:nvPr/>
        </p:nvSpPr>
        <p:spPr>
          <a:xfrm>
            <a:off x="6001527" y="3782894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B9768EA-2893-4145-9AB7-366FB9D1C27C}"/>
              </a:ext>
            </a:extLst>
          </p:cNvPr>
          <p:cNvSpPr txBox="1"/>
          <p:nvPr/>
        </p:nvSpPr>
        <p:spPr>
          <a:xfrm>
            <a:off x="11208383" y="5094712"/>
            <a:ext cx="2954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Within the AWS Cloud9 environment, we use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CLI 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 provision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thing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cert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policy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 IoT Core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0DF9C51A-60AF-2E47-8447-4FECD9A947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87878" y="3086854"/>
            <a:ext cx="787909" cy="787909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439C5718-88EE-6643-BC34-49C2CB29A1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85979" y="3013213"/>
            <a:ext cx="787909" cy="787909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2B6F1273-3110-364F-A7C3-6CD5A000B77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302644" y="4108212"/>
            <a:ext cx="483586" cy="4699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4647BEA-FFDF-DF4C-AD8F-B181723CE851}"/>
              </a:ext>
            </a:extLst>
          </p:cNvPr>
          <p:cNvSpPr txBox="1"/>
          <p:nvPr/>
        </p:nvSpPr>
        <p:spPr>
          <a:xfrm>
            <a:off x="5922299" y="6833836"/>
            <a:ext cx="469901" cy="2197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thing </a:t>
            </a:r>
            <a:endParaRPr lang="en-US" sz="2800" dirty="0"/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B9D94B9F-B200-B142-981C-ABE1D1A4A34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22299" y="6333662"/>
            <a:ext cx="469900" cy="4699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A53FAA6-720D-1443-AB61-193AD6883954}"/>
              </a:ext>
            </a:extLst>
          </p:cNvPr>
          <p:cNvSpPr txBox="1"/>
          <p:nvPr/>
        </p:nvSpPr>
        <p:spPr>
          <a:xfrm>
            <a:off x="7337705" y="6833836"/>
            <a:ext cx="520227" cy="21181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policy</a:t>
            </a:r>
            <a:endParaRPr lang="en-US" sz="2800" dirty="0"/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51217EAF-AB45-974D-9884-401C26EC5AE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362868" y="6333662"/>
            <a:ext cx="469900" cy="4699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631F51B-6529-A14B-9753-D95FD46BC0A0}"/>
              </a:ext>
            </a:extLst>
          </p:cNvPr>
          <p:cNvSpPr txBox="1"/>
          <p:nvPr/>
        </p:nvSpPr>
        <p:spPr>
          <a:xfrm>
            <a:off x="6500890" y="6833836"/>
            <a:ext cx="731520" cy="18808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certificate</a:t>
            </a:r>
            <a:endParaRPr lang="en-US" sz="2800" dirty="0"/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8B6CD467-4217-254D-914C-284E0817075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631700" y="6333662"/>
            <a:ext cx="469900" cy="46990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022659AC-67B6-764E-8CC1-A06D105265A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117291" y="5308014"/>
            <a:ext cx="469900" cy="4699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792AA77E-D770-F041-A3A3-C398F28EC304}"/>
              </a:ext>
            </a:extLst>
          </p:cNvPr>
          <p:cNvSpPr txBox="1"/>
          <p:nvPr/>
        </p:nvSpPr>
        <p:spPr>
          <a:xfrm>
            <a:off x="5855944" y="5793699"/>
            <a:ext cx="2992594" cy="1913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$aws/things/</a:t>
            </a:r>
            <a:r>
              <a:rPr lang="en-US" sz="1200" dirty="0">
                <a:solidFill>
                  <a:schemeClr val="accent1"/>
                </a:solidFill>
              </a:rPr>
              <a:t>&lt;thingName&gt;</a:t>
            </a:r>
            <a:r>
              <a:rPr lang="en-US" sz="1200" dirty="0"/>
              <a:t>/tunnels/notify</a:t>
            </a:r>
            <a:endParaRPr lang="en-US" sz="2800" dirty="0"/>
          </a:p>
        </p:txBody>
      </p:sp>
      <p:cxnSp>
        <p:nvCxnSpPr>
          <p:cNvPr id="71" name="Straight Arrow Connector 26">
            <a:extLst>
              <a:ext uri="{FF2B5EF4-FFF2-40B4-BE49-F238E27FC236}">
                <a16:creationId xmlns:a16="http://schemas.microsoft.com/office/drawing/2014/main" id="{BBF42282-E115-AD4D-BCBA-C98EB69488D9}"/>
              </a:ext>
            </a:extLst>
          </p:cNvPr>
          <p:cNvCxnSpPr>
            <a:cxnSpLocks/>
            <a:stCxn id="9" idx="2"/>
            <a:endCxn id="69" idx="3"/>
          </p:cNvCxnSpPr>
          <p:nvPr/>
        </p:nvCxnSpPr>
        <p:spPr>
          <a:xfrm rot="5400000">
            <a:off x="6887836" y="4747408"/>
            <a:ext cx="1494912" cy="96201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ACD70E93-5E5D-3343-B841-CDB9462A75C9}"/>
              </a:ext>
            </a:extLst>
          </p:cNvPr>
          <p:cNvSpPr/>
          <p:nvPr/>
        </p:nvSpPr>
        <p:spPr>
          <a:xfrm>
            <a:off x="10890070" y="6382340"/>
            <a:ext cx="308225" cy="330201"/>
          </a:xfrm>
          <a:prstGeom prst="roundRect">
            <a:avLst>
              <a:gd name="adj" fmla="val 9060"/>
            </a:avLst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35C327-00EA-5F4F-9116-B7B76B47853A}"/>
              </a:ext>
            </a:extLst>
          </p:cNvPr>
          <p:cNvSpPr txBox="1"/>
          <p:nvPr/>
        </p:nvSpPr>
        <p:spPr>
          <a:xfrm>
            <a:off x="11208383" y="6402754"/>
            <a:ext cx="29546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When the EC2 instance starts, it automatically runs the device agent. The agent  connects to IoT Core and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subscribes to a specific MQTT topic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in order to receive notifications of any tunnel created targeting itself.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28400B-0873-6D4A-B872-53E182EC07C5}"/>
              </a:ext>
            </a:extLst>
          </p:cNvPr>
          <p:cNvSpPr/>
          <p:nvPr/>
        </p:nvSpPr>
        <p:spPr>
          <a:xfrm>
            <a:off x="8485054" y="2655418"/>
            <a:ext cx="3106169" cy="152232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Secure Tunnel Multiplex Demo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B400810D-894A-244F-8105-0750D4D6E28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733839" y="3065418"/>
            <a:ext cx="787909" cy="787909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F0AED46B-FC58-554B-9F5D-A66939DEB9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96473" y="3086854"/>
            <a:ext cx="787909" cy="787909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3F6B550F-093F-0740-9D16-2FA853EAD6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03892" y="2666650"/>
            <a:ext cx="330200" cy="3302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A548A9F8-9F68-CD41-9049-3DF17DB6EE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674902" y="3056862"/>
            <a:ext cx="787909" cy="787909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B72E70A0-3D6B-9B43-B1D5-EBDC2B9CBFA0}"/>
              </a:ext>
            </a:extLst>
          </p:cNvPr>
          <p:cNvSpPr txBox="1"/>
          <p:nvPr/>
        </p:nvSpPr>
        <p:spPr>
          <a:xfrm>
            <a:off x="9459868" y="3849483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device </a:t>
            </a:r>
            <a:r>
              <a:rPr lang="en-US" sz="1400" dirty="0" err="1"/>
              <a:t>api</a:t>
            </a:r>
            <a:endParaRPr 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8EEEFB5-FF88-4D44-8A7C-F1A9997908C9}"/>
              </a:ext>
            </a:extLst>
          </p:cNvPr>
          <p:cNvSpPr txBox="1"/>
          <p:nvPr/>
        </p:nvSpPr>
        <p:spPr>
          <a:xfrm>
            <a:off x="10511643" y="3900996"/>
            <a:ext cx="1061268" cy="2047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device agent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D5C330F-D3DF-974F-9507-CAFCFA7774B4}"/>
              </a:ext>
            </a:extLst>
          </p:cNvPr>
          <p:cNvSpPr txBox="1"/>
          <p:nvPr/>
        </p:nvSpPr>
        <p:spPr>
          <a:xfrm>
            <a:off x="8393299" y="3829587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cxnSp>
        <p:nvCxnSpPr>
          <p:cNvPr id="80" name="Straight Arrow Connector 26">
            <a:extLst>
              <a:ext uri="{FF2B5EF4-FFF2-40B4-BE49-F238E27FC236}">
                <a16:creationId xmlns:a16="http://schemas.microsoft.com/office/drawing/2014/main" id="{483E9F95-AF98-E04D-AFF0-82F260595F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87191" y="4204934"/>
            <a:ext cx="3156577" cy="1338030"/>
          </a:xfrm>
          <a:prstGeom prst="bentConnector3">
            <a:avLst>
              <a:gd name="adj1" fmla="val 9519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23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E24DCD2C-173B-294F-A2A9-1F5504C686E5}"/>
              </a:ext>
            </a:extLst>
          </p:cNvPr>
          <p:cNvSpPr/>
          <p:nvPr/>
        </p:nvSpPr>
        <p:spPr>
          <a:xfrm>
            <a:off x="6505735" y="5997575"/>
            <a:ext cx="2076535" cy="1139825"/>
          </a:xfrm>
          <a:prstGeom prst="rect">
            <a:avLst/>
          </a:prstGeom>
          <a:solidFill>
            <a:srgbClr val="4D5863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28F45-E2E9-6141-A33F-875111AD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After deploy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86E18-C11F-EB4C-B6C5-B705F96A7A87}"/>
              </a:ext>
            </a:extLst>
          </p:cNvPr>
          <p:cNvSpPr/>
          <p:nvPr/>
        </p:nvSpPr>
        <p:spPr>
          <a:xfrm>
            <a:off x="6266537" y="1704875"/>
            <a:ext cx="5849443" cy="2741056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Device VPC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55B254A-DE87-7E42-8DD7-4F803CE55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91145" y="1725433"/>
            <a:ext cx="419481" cy="4194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C1D34F-5DF2-6940-AA98-C1F7A9563946}"/>
              </a:ext>
            </a:extLst>
          </p:cNvPr>
          <p:cNvSpPr/>
          <p:nvPr/>
        </p:nvSpPr>
        <p:spPr>
          <a:xfrm>
            <a:off x="2733618" y="3095934"/>
            <a:ext cx="2744282" cy="2409058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Operator VPC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A860373-5E4B-5842-BE62-9B34FF75D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3617" y="3095934"/>
            <a:ext cx="330200" cy="33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6B2C15-7C1A-FB40-83B5-AFF4E34D3B22}"/>
              </a:ext>
            </a:extLst>
          </p:cNvPr>
          <p:cNvSpPr txBox="1"/>
          <p:nvPr/>
        </p:nvSpPr>
        <p:spPr>
          <a:xfrm>
            <a:off x="7629560" y="3529093"/>
            <a:ext cx="1061268" cy="2047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device agent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B0C1E4-A403-D14A-AAE6-10A7057CB0F7}"/>
              </a:ext>
            </a:extLst>
          </p:cNvPr>
          <p:cNvSpPr/>
          <p:nvPr/>
        </p:nvSpPr>
        <p:spPr>
          <a:xfrm>
            <a:off x="6386857" y="2276375"/>
            <a:ext cx="2363434" cy="147170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Secure Tunnel Demo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550801C-45E6-4646-BF4C-A5B80F2EA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05960" y="2276374"/>
            <a:ext cx="330200" cy="330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7B7CBD-AC80-3042-B2AD-C88A22C75FAB}"/>
              </a:ext>
            </a:extLst>
          </p:cNvPr>
          <p:cNvSpPr txBox="1"/>
          <p:nvPr/>
        </p:nvSpPr>
        <p:spPr>
          <a:xfrm>
            <a:off x="3928956" y="4837713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Cloud9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0FFD2A5-01BF-6149-9005-E89CF87949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26632" y="4105821"/>
            <a:ext cx="711200" cy="7112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DF38C01-2B5C-C74F-B288-E5C4C9CD109A}"/>
              </a:ext>
            </a:extLst>
          </p:cNvPr>
          <p:cNvSpPr/>
          <p:nvPr/>
        </p:nvSpPr>
        <p:spPr>
          <a:xfrm>
            <a:off x="3063817" y="3688508"/>
            <a:ext cx="2160657" cy="158334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instance contents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27B4E0E-6779-7A40-87E7-CAA98DC3E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63818" y="3688507"/>
            <a:ext cx="330200" cy="330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C303FE8-05A8-0940-B22E-030485B41620}"/>
              </a:ext>
            </a:extLst>
          </p:cNvPr>
          <p:cNvSpPr/>
          <p:nvPr/>
        </p:nvSpPr>
        <p:spPr>
          <a:xfrm>
            <a:off x="2514417" y="1524626"/>
            <a:ext cx="10205121" cy="5790573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0EEFEA1-DD08-1E4E-B40B-387B419B44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14419" y="1524627"/>
            <a:ext cx="330200" cy="3302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FA5A827-A9DD-AB47-8F53-AFA65D2B125B}"/>
              </a:ext>
            </a:extLst>
          </p:cNvPr>
          <p:cNvSpPr/>
          <p:nvPr/>
        </p:nvSpPr>
        <p:spPr>
          <a:xfrm>
            <a:off x="6384662" y="5024173"/>
            <a:ext cx="3723051" cy="2189427"/>
          </a:xfrm>
          <a:prstGeom prst="rect">
            <a:avLst/>
          </a:prstGeom>
          <a:noFill/>
          <a:ln w="12700">
            <a:solidFill>
              <a:srgbClr val="418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FF5745"/>
                </a:solidFill>
              </a:rPr>
              <a:t>AWS IoT Core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2DE8E22B-C86A-374D-931D-54E3D27192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84331" y="5024173"/>
            <a:ext cx="330200" cy="3302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E22189B5-FCD3-144F-BA14-5875F4C5E888}"/>
              </a:ext>
            </a:extLst>
          </p:cNvPr>
          <p:cNvSpPr txBox="1"/>
          <p:nvPr/>
        </p:nvSpPr>
        <p:spPr>
          <a:xfrm>
            <a:off x="3018169" y="4837713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C4DD3522-DD9D-AF4D-B66F-413650060C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02448" y="4105821"/>
            <a:ext cx="787909" cy="78790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143ED68-DA69-E546-9CF0-3BD538D3F0F3}"/>
              </a:ext>
            </a:extLst>
          </p:cNvPr>
          <p:cNvSpPr txBox="1"/>
          <p:nvPr/>
        </p:nvSpPr>
        <p:spPr>
          <a:xfrm>
            <a:off x="6361806" y="3500035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0DF9C51A-60AF-2E47-8447-4FECD9A947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33528" y="2692866"/>
            <a:ext cx="787909" cy="787909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439C5718-88EE-6643-BC34-49C2CB29A1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04216" y="2726505"/>
            <a:ext cx="787909" cy="78790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4647BEA-FFDF-DF4C-AD8F-B181723CE851}"/>
              </a:ext>
            </a:extLst>
          </p:cNvPr>
          <p:cNvSpPr txBox="1"/>
          <p:nvPr/>
        </p:nvSpPr>
        <p:spPr>
          <a:xfrm>
            <a:off x="6554311" y="6795541"/>
            <a:ext cx="469901" cy="2197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thing </a:t>
            </a:r>
            <a:endParaRPr lang="en-US" sz="2800" dirty="0"/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B9D94B9F-B200-B142-981C-ABE1D1A4A34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554311" y="6295367"/>
            <a:ext cx="469900" cy="4699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A53FAA6-720D-1443-AB61-193AD6883954}"/>
              </a:ext>
            </a:extLst>
          </p:cNvPr>
          <p:cNvSpPr txBox="1"/>
          <p:nvPr/>
        </p:nvSpPr>
        <p:spPr>
          <a:xfrm>
            <a:off x="7969717" y="6795541"/>
            <a:ext cx="520227" cy="21181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policy</a:t>
            </a:r>
            <a:endParaRPr lang="en-US" sz="2800" dirty="0"/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51217EAF-AB45-974D-9884-401C26EC5AE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994880" y="6295367"/>
            <a:ext cx="469900" cy="4699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631F51B-6529-A14B-9753-D95FD46BC0A0}"/>
              </a:ext>
            </a:extLst>
          </p:cNvPr>
          <p:cNvSpPr txBox="1"/>
          <p:nvPr/>
        </p:nvSpPr>
        <p:spPr>
          <a:xfrm>
            <a:off x="7132902" y="6795541"/>
            <a:ext cx="731520" cy="18808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certificate</a:t>
            </a:r>
            <a:endParaRPr lang="en-US" sz="2800" dirty="0"/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8B6CD467-4217-254D-914C-284E0817075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263712" y="6295367"/>
            <a:ext cx="469900" cy="46990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022659AC-67B6-764E-8CC1-A06D105265A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749303" y="5269719"/>
            <a:ext cx="469900" cy="4699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792AA77E-D770-F041-A3A3-C398F28EC304}"/>
              </a:ext>
            </a:extLst>
          </p:cNvPr>
          <p:cNvSpPr txBox="1"/>
          <p:nvPr/>
        </p:nvSpPr>
        <p:spPr>
          <a:xfrm>
            <a:off x="6487956" y="5755404"/>
            <a:ext cx="3619758" cy="20635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$aws/things/</a:t>
            </a:r>
            <a:r>
              <a:rPr lang="en-US" sz="1200" dirty="0">
                <a:solidFill>
                  <a:schemeClr val="accent1"/>
                </a:solidFill>
              </a:rPr>
              <a:t>secure-tunnel-demo</a:t>
            </a:r>
            <a:r>
              <a:rPr lang="en-US" sz="1200" dirty="0"/>
              <a:t>/tunnels/notify</a:t>
            </a:r>
            <a:endParaRPr lang="en-US" sz="2800" dirty="0"/>
          </a:p>
        </p:txBody>
      </p:sp>
      <p:cxnSp>
        <p:nvCxnSpPr>
          <p:cNvPr id="71" name="Straight Arrow Connector 26">
            <a:extLst>
              <a:ext uri="{FF2B5EF4-FFF2-40B4-BE49-F238E27FC236}">
                <a16:creationId xmlns:a16="http://schemas.microsoft.com/office/drawing/2014/main" id="{BBF42282-E115-AD4D-BCBA-C98EB69488D9}"/>
              </a:ext>
            </a:extLst>
          </p:cNvPr>
          <p:cNvCxnSpPr>
            <a:cxnSpLocks/>
            <a:endCxn id="69" idx="3"/>
          </p:cNvCxnSpPr>
          <p:nvPr/>
        </p:nvCxnSpPr>
        <p:spPr>
          <a:xfrm rot="5400000">
            <a:off x="7400627" y="4518915"/>
            <a:ext cx="1804330" cy="167178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8F3AF1C-4FA7-FB47-9BF4-305C07EB171F}"/>
              </a:ext>
            </a:extLst>
          </p:cNvPr>
          <p:cNvSpPr txBox="1"/>
          <p:nvPr/>
        </p:nvSpPr>
        <p:spPr>
          <a:xfrm>
            <a:off x="8501244" y="4599709"/>
            <a:ext cx="2014085" cy="22162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Subscribes to MQTT topic</a:t>
            </a:r>
            <a:endParaRPr lang="en-US" sz="2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A1E281-A883-BA4D-BE4A-47D30454D949}"/>
              </a:ext>
            </a:extLst>
          </p:cNvPr>
          <p:cNvSpPr/>
          <p:nvPr/>
        </p:nvSpPr>
        <p:spPr>
          <a:xfrm>
            <a:off x="8865154" y="2250012"/>
            <a:ext cx="3106169" cy="152232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Secure Tunnel Multiplex Demo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A6E0F614-BDAC-9740-BD05-BB532355A7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113939" y="2660012"/>
            <a:ext cx="787909" cy="787909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892CBE24-DA75-FD41-8C51-7C9EEA267E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76573" y="2681448"/>
            <a:ext cx="787909" cy="787909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B068F642-9A1A-EA44-8E0F-3C18234809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83992" y="2261244"/>
            <a:ext cx="330200" cy="3302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1D47B3D3-0216-B44B-8CC2-5760B1816B2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30564" y="2664614"/>
            <a:ext cx="787909" cy="7879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BC26FDC-EA2C-064A-BF79-EE366342189A}"/>
              </a:ext>
            </a:extLst>
          </p:cNvPr>
          <p:cNvSpPr txBox="1"/>
          <p:nvPr/>
        </p:nvSpPr>
        <p:spPr>
          <a:xfrm>
            <a:off x="8783785" y="3431850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2271DE-7611-6C4C-B40A-FAF5F3077C3D}"/>
              </a:ext>
            </a:extLst>
          </p:cNvPr>
          <p:cNvSpPr txBox="1"/>
          <p:nvPr/>
        </p:nvSpPr>
        <p:spPr>
          <a:xfrm>
            <a:off x="9839968" y="3444077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device </a:t>
            </a:r>
            <a:r>
              <a:rPr lang="en-US" sz="1400" dirty="0" err="1"/>
              <a:t>api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17F7E8-5C01-1341-91DB-0E6CC14E0E48}"/>
              </a:ext>
            </a:extLst>
          </p:cNvPr>
          <p:cNvSpPr txBox="1"/>
          <p:nvPr/>
        </p:nvSpPr>
        <p:spPr>
          <a:xfrm>
            <a:off x="10891743" y="3495590"/>
            <a:ext cx="1061268" cy="2047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device agent</a:t>
            </a:r>
          </a:p>
        </p:txBody>
      </p:sp>
      <p:cxnSp>
        <p:nvCxnSpPr>
          <p:cNvPr id="48" name="Straight Arrow Connector 26">
            <a:extLst>
              <a:ext uri="{FF2B5EF4-FFF2-40B4-BE49-F238E27FC236}">
                <a16:creationId xmlns:a16="http://schemas.microsoft.com/office/drawing/2014/main" id="{2CDE0BD8-54D7-5743-845A-559BC757303A}"/>
              </a:ext>
            </a:extLst>
          </p:cNvPr>
          <p:cNvCxnSpPr>
            <a:cxnSpLocks/>
            <a:endCxn id="69" idx="3"/>
          </p:cNvCxnSpPr>
          <p:nvPr/>
        </p:nvCxnSpPr>
        <p:spPr>
          <a:xfrm rot="10800000" flipV="1">
            <a:off x="8219204" y="3772331"/>
            <a:ext cx="3305869" cy="1732338"/>
          </a:xfrm>
          <a:prstGeom prst="bentConnector3">
            <a:avLst>
              <a:gd name="adj1" fmla="val -355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72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A5A827-A9DD-AB47-8F53-AFA65D2B125B}"/>
              </a:ext>
            </a:extLst>
          </p:cNvPr>
          <p:cNvSpPr/>
          <p:nvPr/>
        </p:nvSpPr>
        <p:spPr>
          <a:xfrm>
            <a:off x="5189404" y="1792272"/>
            <a:ext cx="4195584" cy="2409058"/>
          </a:xfrm>
          <a:prstGeom prst="rect">
            <a:avLst/>
          </a:prstGeom>
          <a:noFill/>
          <a:ln w="12700">
            <a:solidFill>
              <a:srgbClr val="418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FF5745"/>
                </a:solidFill>
              </a:rPr>
              <a:t>AWS IoT Core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F38C01-2B5C-C74F-B288-E5C4C9CD109A}"/>
              </a:ext>
            </a:extLst>
          </p:cNvPr>
          <p:cNvSpPr/>
          <p:nvPr/>
        </p:nvSpPr>
        <p:spPr>
          <a:xfrm>
            <a:off x="1086162" y="2370077"/>
            <a:ext cx="3523938" cy="158334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instance contents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C1D34F-5DF2-6940-AA98-C1F7A9563946}"/>
              </a:ext>
            </a:extLst>
          </p:cNvPr>
          <p:cNvSpPr/>
          <p:nvPr/>
        </p:nvSpPr>
        <p:spPr>
          <a:xfrm>
            <a:off x="755963" y="1777503"/>
            <a:ext cx="4195584" cy="2409058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Operator VPC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B0C1E4-A403-D14A-AAE6-10A7057CB0F7}"/>
              </a:ext>
            </a:extLst>
          </p:cNvPr>
          <p:cNvSpPr/>
          <p:nvPr/>
        </p:nvSpPr>
        <p:spPr>
          <a:xfrm>
            <a:off x="9907059" y="2372470"/>
            <a:ext cx="3371548" cy="158095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ln w="0"/>
                <a:solidFill>
                  <a:schemeClr val="accent1"/>
                </a:solidFill>
              </a:rPr>
              <a:t>EC2 Secure Tunnel Demo</a:t>
            </a:r>
            <a:endParaRPr lang="en-US" sz="1200" dirty="0">
              <a:ln w="0"/>
              <a:solidFill>
                <a:schemeClr val="accen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86E18-C11F-EB4C-B6C5-B705F96A7A87}"/>
              </a:ext>
            </a:extLst>
          </p:cNvPr>
          <p:cNvSpPr/>
          <p:nvPr/>
        </p:nvSpPr>
        <p:spPr>
          <a:xfrm>
            <a:off x="9628785" y="1812736"/>
            <a:ext cx="3915451" cy="2409057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Device VPC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3A67670-8F3B-2940-82D1-E4F9726FE2EA}"/>
              </a:ext>
            </a:extLst>
          </p:cNvPr>
          <p:cNvSpPr/>
          <p:nvPr/>
        </p:nvSpPr>
        <p:spPr>
          <a:xfrm rot="5400000">
            <a:off x="12093184" y="4335245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28F45-E2E9-6141-A33F-875111AD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Creating the Tunnel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55B254A-DE87-7E42-8DD7-4F803CE55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8787" y="1812737"/>
            <a:ext cx="330200" cy="330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860373-5E4B-5842-BE62-9B34FF75D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962" y="1777503"/>
            <a:ext cx="330200" cy="33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6B2C15-7C1A-FB40-83B5-AFF4E34D3B22}"/>
              </a:ext>
            </a:extLst>
          </p:cNvPr>
          <p:cNvSpPr txBox="1"/>
          <p:nvPr/>
        </p:nvSpPr>
        <p:spPr>
          <a:xfrm>
            <a:off x="9996792" y="3591826"/>
            <a:ext cx="1061268" cy="2047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device agent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550801C-45E6-4646-BF4C-A5B80F2EA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7059" y="2372471"/>
            <a:ext cx="330200" cy="330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7B7CBD-AC80-3042-B2AD-C88A22C75FAB}"/>
              </a:ext>
            </a:extLst>
          </p:cNvPr>
          <p:cNvSpPr txBox="1"/>
          <p:nvPr/>
        </p:nvSpPr>
        <p:spPr>
          <a:xfrm>
            <a:off x="2853001" y="3519282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Cloud9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0FFD2A5-01BF-6149-9005-E89CF87949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50677" y="2787390"/>
            <a:ext cx="711200" cy="7112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27B4E0E-6779-7A40-87E7-CAA98DC3E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6163" y="2370076"/>
            <a:ext cx="330200" cy="330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C303FE8-05A8-0940-B22E-030485B41620}"/>
              </a:ext>
            </a:extLst>
          </p:cNvPr>
          <p:cNvSpPr/>
          <p:nvPr/>
        </p:nvSpPr>
        <p:spPr>
          <a:xfrm>
            <a:off x="536762" y="1014266"/>
            <a:ext cx="13337675" cy="4225539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0EEFEA1-DD08-1E4E-B40B-387B419B44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6764" y="1014267"/>
            <a:ext cx="330200" cy="3302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DE8E22B-C86A-374D-931D-54E3D27192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89072" y="1792271"/>
            <a:ext cx="330200" cy="4461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DBAC102-7287-ED4F-8B4F-C59DB714327C}"/>
              </a:ext>
            </a:extLst>
          </p:cNvPr>
          <p:cNvSpPr txBox="1"/>
          <p:nvPr/>
        </p:nvSpPr>
        <p:spPr>
          <a:xfrm>
            <a:off x="5496667" y="3455310"/>
            <a:ext cx="659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tunnel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2189B5-FCD3-144F-BA14-5875F4C5E888}"/>
              </a:ext>
            </a:extLst>
          </p:cNvPr>
          <p:cNvSpPr txBox="1"/>
          <p:nvPr/>
        </p:nvSpPr>
        <p:spPr>
          <a:xfrm>
            <a:off x="1167514" y="3481182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C4DD3522-DD9D-AF4D-B66F-413650060C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51793" y="2749290"/>
            <a:ext cx="787909" cy="78790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143ED68-DA69-E546-9CF0-3BD538D3F0F3}"/>
              </a:ext>
            </a:extLst>
          </p:cNvPr>
          <p:cNvSpPr txBox="1"/>
          <p:nvPr/>
        </p:nvSpPr>
        <p:spPr>
          <a:xfrm>
            <a:off x="12058240" y="3586404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0DF9C51A-60AF-2E47-8447-4FECD9A947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31912" y="2835377"/>
            <a:ext cx="787909" cy="787909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439C5718-88EE-6643-BC34-49C2CB29A1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244292" y="2844565"/>
            <a:ext cx="787909" cy="78790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F22C267-507F-7847-975F-71A1363BDA9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82324" y="2752281"/>
            <a:ext cx="687979" cy="793821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FAEC67E3-41BC-424E-9ABB-D46B6182C6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33806" y="2977741"/>
            <a:ext cx="469900" cy="4699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B7CD34B4-0A93-7A49-B531-7BE2FFA4F068}"/>
              </a:ext>
            </a:extLst>
          </p:cNvPr>
          <p:cNvSpPr txBox="1"/>
          <p:nvPr/>
        </p:nvSpPr>
        <p:spPr>
          <a:xfrm>
            <a:off x="6272459" y="3491804"/>
            <a:ext cx="2992594" cy="1913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$aws/things/</a:t>
            </a:r>
            <a:r>
              <a:rPr lang="en-US" sz="1200" dirty="0">
                <a:solidFill>
                  <a:schemeClr val="accent1"/>
                </a:solidFill>
              </a:rPr>
              <a:t>&lt;thingName&gt;</a:t>
            </a:r>
            <a:r>
              <a:rPr lang="en-US" sz="1200" dirty="0"/>
              <a:t>/tunnels/notify</a:t>
            </a:r>
            <a:endParaRPr lang="en-US" sz="28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0068A9E-2584-064F-A6C3-A21D9CDC11B6}"/>
              </a:ext>
            </a:extLst>
          </p:cNvPr>
          <p:cNvCxnSpPr>
            <a:cxnSpLocks/>
            <a:stCxn id="14" idx="3"/>
            <a:endCxn id="64" idx="1"/>
          </p:cNvCxnSpPr>
          <p:nvPr/>
        </p:nvCxnSpPr>
        <p:spPr>
          <a:xfrm>
            <a:off x="3961877" y="3142990"/>
            <a:ext cx="1520447" cy="6202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522E9F3D-5362-E14C-886D-237161AD7204}"/>
              </a:ext>
            </a:extLst>
          </p:cNvPr>
          <p:cNvSpPr/>
          <p:nvPr/>
        </p:nvSpPr>
        <p:spPr>
          <a:xfrm>
            <a:off x="4215322" y="2787390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C2CF687-FBB6-1E46-A8AC-5C1665ADA513}"/>
              </a:ext>
            </a:extLst>
          </p:cNvPr>
          <p:cNvCxnSpPr>
            <a:cxnSpLocks/>
            <a:stCxn id="68" idx="3"/>
            <a:endCxn id="60" idx="1"/>
          </p:cNvCxnSpPr>
          <p:nvPr/>
        </p:nvCxnSpPr>
        <p:spPr>
          <a:xfrm>
            <a:off x="8003706" y="3212691"/>
            <a:ext cx="2128206" cy="1664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3F497C9-CF8C-4A4C-8E11-812B78241EE7}"/>
              </a:ext>
            </a:extLst>
          </p:cNvPr>
          <p:cNvSpPr/>
          <p:nvPr/>
        </p:nvSpPr>
        <p:spPr>
          <a:xfrm>
            <a:off x="8972554" y="2851143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FB25696-064B-7C4F-ADF2-4049593EF41D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>
            <a:off x="10919821" y="3229332"/>
            <a:ext cx="1324471" cy="9188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DC6CAB5A-3C7A-9442-AFE3-9983F930C479}"/>
              </a:ext>
            </a:extLst>
          </p:cNvPr>
          <p:cNvSpPr/>
          <p:nvPr/>
        </p:nvSpPr>
        <p:spPr>
          <a:xfrm>
            <a:off x="11383933" y="2867254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C9801C7-1871-D14A-A0EB-20F2B83C73DB}"/>
              </a:ext>
            </a:extLst>
          </p:cNvPr>
          <p:cNvCxnSpPr>
            <a:cxnSpLocks/>
            <a:stCxn id="14" idx="1"/>
            <a:endCxn id="55" idx="3"/>
          </p:cNvCxnSpPr>
          <p:nvPr/>
        </p:nvCxnSpPr>
        <p:spPr>
          <a:xfrm flipH="1">
            <a:off x="2139702" y="3142990"/>
            <a:ext cx="1110975" cy="25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DB1B3187-3B57-F34D-9CB2-80541CECB878}"/>
              </a:ext>
            </a:extLst>
          </p:cNvPr>
          <p:cNvSpPr/>
          <p:nvPr/>
        </p:nvSpPr>
        <p:spPr>
          <a:xfrm>
            <a:off x="5713793" y="4776308"/>
            <a:ext cx="7030658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FFB3E2F2-6ABF-964C-8E89-58694E1F9706}"/>
              </a:ext>
            </a:extLst>
          </p:cNvPr>
          <p:cNvSpPr/>
          <p:nvPr/>
        </p:nvSpPr>
        <p:spPr>
          <a:xfrm>
            <a:off x="9084111" y="4396976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00D71F5-C7BF-1A45-B77A-19600127A6EC}"/>
              </a:ext>
            </a:extLst>
          </p:cNvPr>
          <p:cNvSpPr/>
          <p:nvPr/>
        </p:nvSpPr>
        <p:spPr>
          <a:xfrm rot="5400000">
            <a:off x="5272731" y="4161799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78">
            <a:extLst>
              <a:ext uri="{FF2B5EF4-FFF2-40B4-BE49-F238E27FC236}">
                <a16:creationId xmlns:a16="http://schemas.microsoft.com/office/drawing/2014/main" id="{551B113A-2993-F447-BE72-98FFF9F2F03F}"/>
              </a:ext>
            </a:extLst>
          </p:cNvPr>
          <p:cNvCxnSpPr>
            <a:cxnSpLocks/>
            <a:stCxn id="26" idx="2"/>
            <a:endCxn id="57" idx="2"/>
          </p:cNvCxnSpPr>
          <p:nvPr/>
        </p:nvCxnSpPr>
        <p:spPr>
          <a:xfrm rot="16200000" flipH="1">
            <a:off x="9156448" y="402175"/>
            <a:ext cx="161872" cy="6822140"/>
          </a:xfrm>
          <a:prstGeom prst="bentConnector3">
            <a:avLst>
              <a:gd name="adj1" fmla="val 715327"/>
            </a:avLst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3ECA0EF-E57D-9D4A-BF86-8B15F1ED0701}"/>
              </a:ext>
            </a:extLst>
          </p:cNvPr>
          <p:cNvSpPr/>
          <p:nvPr/>
        </p:nvSpPr>
        <p:spPr>
          <a:xfrm>
            <a:off x="1544859" y="5414997"/>
            <a:ext cx="10699433" cy="1862934"/>
          </a:xfrm>
          <a:prstGeom prst="rect">
            <a:avLst/>
          </a:prstGeom>
          <a:solidFill>
            <a:srgbClr val="EAED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AADCB632-2639-EA4E-BFA2-2642E99DA2A6}"/>
              </a:ext>
            </a:extLst>
          </p:cNvPr>
          <p:cNvSpPr/>
          <p:nvPr/>
        </p:nvSpPr>
        <p:spPr>
          <a:xfrm>
            <a:off x="1640758" y="5543332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5689AC02-9704-7549-A9D4-40BD17BCDD73}"/>
              </a:ext>
            </a:extLst>
          </p:cNvPr>
          <p:cNvSpPr/>
          <p:nvPr/>
        </p:nvSpPr>
        <p:spPr>
          <a:xfrm>
            <a:off x="1640758" y="5967035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0265D81F-C4A0-054D-9A8C-36C8E0E4993E}"/>
              </a:ext>
            </a:extLst>
          </p:cNvPr>
          <p:cNvSpPr/>
          <p:nvPr/>
        </p:nvSpPr>
        <p:spPr>
          <a:xfrm>
            <a:off x="1640758" y="6392677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02A18E-9107-114A-848D-A930A4B3D55F}"/>
              </a:ext>
            </a:extLst>
          </p:cNvPr>
          <p:cNvSpPr txBox="1"/>
          <p:nvPr/>
        </p:nvSpPr>
        <p:spPr>
          <a:xfrm>
            <a:off x="1931297" y="5625081"/>
            <a:ext cx="8405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From Cloud9, we use the AWS CLI to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create the tunnel on AWS IoT with our device as a target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8373890-75D3-7548-9588-A0266012C52B}"/>
              </a:ext>
            </a:extLst>
          </p:cNvPr>
          <p:cNvSpPr txBox="1"/>
          <p:nvPr/>
        </p:nvSpPr>
        <p:spPr>
          <a:xfrm>
            <a:off x="1948983" y="6455617"/>
            <a:ext cx="8678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Once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device 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receives the MQTT notification, it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uses the destination CAT to start the local proxy in destination mode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79AD49-090A-9F4C-9597-5F2553D67358}"/>
              </a:ext>
            </a:extLst>
          </p:cNvPr>
          <p:cNvSpPr txBox="1"/>
          <p:nvPr/>
        </p:nvSpPr>
        <p:spPr>
          <a:xfrm>
            <a:off x="1931297" y="5961524"/>
            <a:ext cx="10408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Whenever a tunnel is created, AWS IoT publishes a message on the following reserved MQTT topic: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$aws/things/</a:t>
            </a:r>
            <a:r>
              <a:rPr lang="en-US" sz="10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&lt;thing-name&gt;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/tunnels/notify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 Since our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device subscribes 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 that topic, as soon as the tunnel is created it will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receive a MQTT notification with the destination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client access token (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CAT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).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9390A36D-1C52-F842-97E7-87A2A218892C}"/>
              </a:ext>
            </a:extLst>
          </p:cNvPr>
          <p:cNvSpPr/>
          <p:nvPr/>
        </p:nvSpPr>
        <p:spPr>
          <a:xfrm>
            <a:off x="1640758" y="6823614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0AAE7DF-491E-574C-A4CE-1C01DE3F9802}"/>
              </a:ext>
            </a:extLst>
          </p:cNvPr>
          <p:cNvSpPr txBox="1"/>
          <p:nvPr/>
        </p:nvSpPr>
        <p:spPr>
          <a:xfrm>
            <a:off x="1952126" y="6873506"/>
            <a:ext cx="9826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At this point,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destination local proxy is connected to the tunnel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we can check its status as connected.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4BEA2D95-8EDB-D348-83F5-7AD591614EC6}"/>
              </a:ext>
            </a:extLst>
          </p:cNvPr>
          <p:cNvSpPr/>
          <p:nvPr/>
        </p:nvSpPr>
        <p:spPr>
          <a:xfrm>
            <a:off x="11179039" y="4111956"/>
            <a:ext cx="1165811" cy="612648"/>
          </a:xfrm>
          <a:prstGeom prst="wedgeRectCallout">
            <a:avLst>
              <a:gd name="adj1" fmla="val 48265"/>
              <a:gd name="adj2" fmla="val -92351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destination mode</a:t>
            </a:r>
          </a:p>
        </p:txBody>
      </p:sp>
    </p:spTree>
    <p:extLst>
      <p:ext uri="{BB962C8B-B14F-4D97-AF65-F5344CB8AC3E}">
        <p14:creationId xmlns:p14="http://schemas.microsoft.com/office/powerpoint/2010/main" val="61450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78" grpId="0" animBg="1"/>
      <p:bldP spid="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A5A827-A9DD-AB47-8F53-AFA65D2B125B}"/>
              </a:ext>
            </a:extLst>
          </p:cNvPr>
          <p:cNvSpPr/>
          <p:nvPr/>
        </p:nvSpPr>
        <p:spPr>
          <a:xfrm>
            <a:off x="5189404" y="1792272"/>
            <a:ext cx="4195584" cy="2409058"/>
          </a:xfrm>
          <a:prstGeom prst="rect">
            <a:avLst/>
          </a:prstGeom>
          <a:noFill/>
          <a:ln w="12700">
            <a:solidFill>
              <a:srgbClr val="418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FF5745"/>
                </a:solidFill>
              </a:rPr>
              <a:t>AWS IoT Core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F38C01-2B5C-C74F-B288-E5C4C9CD109A}"/>
              </a:ext>
            </a:extLst>
          </p:cNvPr>
          <p:cNvSpPr/>
          <p:nvPr/>
        </p:nvSpPr>
        <p:spPr>
          <a:xfrm>
            <a:off x="1086162" y="2370077"/>
            <a:ext cx="3523938" cy="158334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instance contents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C1D34F-5DF2-6940-AA98-C1F7A9563946}"/>
              </a:ext>
            </a:extLst>
          </p:cNvPr>
          <p:cNvSpPr/>
          <p:nvPr/>
        </p:nvSpPr>
        <p:spPr>
          <a:xfrm>
            <a:off x="755963" y="1777503"/>
            <a:ext cx="4195584" cy="2409058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Operator VPC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01B42EA-FE20-7348-816B-67AE7CA9BCCA}"/>
              </a:ext>
            </a:extLst>
          </p:cNvPr>
          <p:cNvSpPr/>
          <p:nvPr/>
        </p:nvSpPr>
        <p:spPr>
          <a:xfrm rot="5400000">
            <a:off x="1211060" y="4203900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B0C1E4-A403-D14A-AAE6-10A7057CB0F7}"/>
              </a:ext>
            </a:extLst>
          </p:cNvPr>
          <p:cNvSpPr/>
          <p:nvPr/>
        </p:nvSpPr>
        <p:spPr>
          <a:xfrm>
            <a:off x="9907059" y="2372470"/>
            <a:ext cx="3371548" cy="158095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ln w="0"/>
                <a:solidFill>
                  <a:schemeClr val="accent1"/>
                </a:solidFill>
              </a:rPr>
              <a:t>EC2 </a:t>
            </a:r>
            <a:r>
              <a:rPr lang="en-US" sz="1200" dirty="0">
                <a:ln w="0"/>
                <a:solidFill>
                  <a:schemeClr val="accent1"/>
                </a:solidFill>
              </a:rPr>
              <a:t>Secure Tunnel 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86E18-C11F-EB4C-B6C5-B705F96A7A87}"/>
              </a:ext>
            </a:extLst>
          </p:cNvPr>
          <p:cNvSpPr/>
          <p:nvPr/>
        </p:nvSpPr>
        <p:spPr>
          <a:xfrm>
            <a:off x="9628785" y="1812736"/>
            <a:ext cx="3915451" cy="2409057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Device VPC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3A67670-8F3B-2940-82D1-E4F9726FE2EA}"/>
              </a:ext>
            </a:extLst>
          </p:cNvPr>
          <p:cNvSpPr/>
          <p:nvPr/>
        </p:nvSpPr>
        <p:spPr>
          <a:xfrm rot="5400000">
            <a:off x="12093184" y="4335245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98330D2-2B8E-BC49-BF8A-F5E6CD31ADB5}"/>
              </a:ext>
            </a:extLst>
          </p:cNvPr>
          <p:cNvSpPr/>
          <p:nvPr/>
        </p:nvSpPr>
        <p:spPr>
          <a:xfrm>
            <a:off x="1652122" y="4776307"/>
            <a:ext cx="4380379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28F45-E2E9-6141-A33F-875111AD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Creating the Tunnel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55B254A-DE87-7E42-8DD7-4F803CE55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8787" y="1812737"/>
            <a:ext cx="330200" cy="330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860373-5E4B-5842-BE62-9B34FF75D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962" y="1777503"/>
            <a:ext cx="330200" cy="33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6B2C15-7C1A-FB40-83B5-AFF4E34D3B22}"/>
              </a:ext>
            </a:extLst>
          </p:cNvPr>
          <p:cNvSpPr txBox="1"/>
          <p:nvPr/>
        </p:nvSpPr>
        <p:spPr>
          <a:xfrm>
            <a:off x="9996792" y="3591826"/>
            <a:ext cx="1061268" cy="2047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device agent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550801C-45E6-4646-BF4C-A5B80F2EA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7059" y="2372471"/>
            <a:ext cx="330200" cy="330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7B7CBD-AC80-3042-B2AD-C88A22C75FAB}"/>
              </a:ext>
            </a:extLst>
          </p:cNvPr>
          <p:cNvSpPr txBox="1"/>
          <p:nvPr/>
        </p:nvSpPr>
        <p:spPr>
          <a:xfrm>
            <a:off x="2853001" y="3519282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Cloud9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0FFD2A5-01BF-6149-9005-E89CF87949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50677" y="2787390"/>
            <a:ext cx="711200" cy="7112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27B4E0E-6779-7A40-87E7-CAA98DC3E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6163" y="2370076"/>
            <a:ext cx="330200" cy="330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C303FE8-05A8-0940-B22E-030485B41620}"/>
              </a:ext>
            </a:extLst>
          </p:cNvPr>
          <p:cNvSpPr/>
          <p:nvPr/>
        </p:nvSpPr>
        <p:spPr>
          <a:xfrm>
            <a:off x="536762" y="1014266"/>
            <a:ext cx="13337675" cy="4365811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0EEFEA1-DD08-1E4E-B40B-387B419B44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6764" y="1014267"/>
            <a:ext cx="330200" cy="3302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DE8E22B-C86A-374D-931D-54E3D27192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89072" y="1792271"/>
            <a:ext cx="330200" cy="4461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DBAC102-7287-ED4F-8B4F-C59DB714327C}"/>
              </a:ext>
            </a:extLst>
          </p:cNvPr>
          <p:cNvSpPr txBox="1"/>
          <p:nvPr/>
        </p:nvSpPr>
        <p:spPr>
          <a:xfrm>
            <a:off x="5496667" y="3455310"/>
            <a:ext cx="659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tunnel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2189B5-FCD3-144F-BA14-5875F4C5E888}"/>
              </a:ext>
            </a:extLst>
          </p:cNvPr>
          <p:cNvSpPr txBox="1"/>
          <p:nvPr/>
        </p:nvSpPr>
        <p:spPr>
          <a:xfrm>
            <a:off x="1167514" y="3481182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C4DD3522-DD9D-AF4D-B66F-413650060C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51793" y="2749290"/>
            <a:ext cx="787909" cy="78790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143ED68-DA69-E546-9CF0-3BD538D3F0F3}"/>
              </a:ext>
            </a:extLst>
          </p:cNvPr>
          <p:cNvSpPr txBox="1"/>
          <p:nvPr/>
        </p:nvSpPr>
        <p:spPr>
          <a:xfrm>
            <a:off x="12058240" y="3586404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0DF9C51A-60AF-2E47-8447-4FECD9A947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31912" y="2835377"/>
            <a:ext cx="787909" cy="787909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439C5718-88EE-6643-BC34-49C2CB29A1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244292" y="2844565"/>
            <a:ext cx="787909" cy="78790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F22C267-507F-7847-975F-71A1363BDA9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82324" y="2752281"/>
            <a:ext cx="687979" cy="793821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FAEC67E3-41BC-424E-9ABB-D46B6182C6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33806" y="2977741"/>
            <a:ext cx="469900" cy="4699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B7CD34B4-0A93-7A49-B531-7BE2FFA4F068}"/>
              </a:ext>
            </a:extLst>
          </p:cNvPr>
          <p:cNvSpPr txBox="1"/>
          <p:nvPr/>
        </p:nvSpPr>
        <p:spPr>
          <a:xfrm>
            <a:off x="6272459" y="3491804"/>
            <a:ext cx="2992594" cy="1913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$aws/things/</a:t>
            </a:r>
            <a:r>
              <a:rPr lang="en-US" sz="1200" dirty="0">
                <a:solidFill>
                  <a:schemeClr val="accent1"/>
                </a:solidFill>
              </a:rPr>
              <a:t>&lt;thingName&gt;</a:t>
            </a:r>
            <a:r>
              <a:rPr lang="en-US" sz="1200" dirty="0"/>
              <a:t>/tunnels/notify</a:t>
            </a:r>
            <a:endParaRPr lang="en-US" sz="28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C9801C7-1871-D14A-A0EB-20F2B83C73DB}"/>
              </a:ext>
            </a:extLst>
          </p:cNvPr>
          <p:cNvCxnSpPr>
            <a:cxnSpLocks/>
            <a:stCxn id="14" idx="1"/>
            <a:endCxn id="55" idx="3"/>
          </p:cNvCxnSpPr>
          <p:nvPr/>
        </p:nvCxnSpPr>
        <p:spPr>
          <a:xfrm flipH="1">
            <a:off x="2139702" y="3142990"/>
            <a:ext cx="1110975" cy="25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3149E15E-6489-E741-A774-7390326064F3}"/>
              </a:ext>
            </a:extLst>
          </p:cNvPr>
          <p:cNvSpPr/>
          <p:nvPr/>
        </p:nvSpPr>
        <p:spPr>
          <a:xfrm>
            <a:off x="2603814" y="2764512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B1B3187-3B57-F34D-9CB2-80541CECB878}"/>
              </a:ext>
            </a:extLst>
          </p:cNvPr>
          <p:cNvSpPr/>
          <p:nvPr/>
        </p:nvSpPr>
        <p:spPr>
          <a:xfrm>
            <a:off x="5706785" y="4776308"/>
            <a:ext cx="7037666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F2D36CD-A6B5-264D-8755-C0E9BC215596}"/>
              </a:ext>
            </a:extLst>
          </p:cNvPr>
          <p:cNvCxnSpPr>
            <a:cxnSpLocks/>
            <a:stCxn id="85" idx="1"/>
            <a:endCxn id="57" idx="2"/>
          </p:cNvCxnSpPr>
          <p:nvPr/>
        </p:nvCxnSpPr>
        <p:spPr>
          <a:xfrm rot="16200000" flipH="1">
            <a:off x="7141718" y="-1612555"/>
            <a:ext cx="131343" cy="10882128"/>
          </a:xfrm>
          <a:prstGeom prst="bentConnector3">
            <a:avLst>
              <a:gd name="adj1" fmla="val 867060"/>
            </a:avLst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352E21AB-4387-3D40-9E2D-41484BAD8519}"/>
              </a:ext>
            </a:extLst>
          </p:cNvPr>
          <p:cNvSpPr/>
          <p:nvPr/>
        </p:nvSpPr>
        <p:spPr>
          <a:xfrm>
            <a:off x="3688198" y="4396976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00D71F5-C7BF-1A45-B77A-19600127A6EC}"/>
              </a:ext>
            </a:extLst>
          </p:cNvPr>
          <p:cNvSpPr/>
          <p:nvPr/>
        </p:nvSpPr>
        <p:spPr>
          <a:xfrm rot="5400000">
            <a:off x="5272731" y="4161799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78">
            <a:extLst>
              <a:ext uri="{FF2B5EF4-FFF2-40B4-BE49-F238E27FC236}">
                <a16:creationId xmlns:a16="http://schemas.microsoft.com/office/drawing/2014/main" id="{551B113A-2993-F447-BE72-98FFF9F2F03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826314" y="3732309"/>
            <a:ext cx="0" cy="1158202"/>
          </a:xfrm>
          <a:prstGeom prst="straightConnector1">
            <a:avLst/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371F979-D2D1-D242-8F8B-BD9C77D3108E}"/>
              </a:ext>
            </a:extLst>
          </p:cNvPr>
          <p:cNvSpPr/>
          <p:nvPr/>
        </p:nvSpPr>
        <p:spPr>
          <a:xfrm>
            <a:off x="2139702" y="5480257"/>
            <a:ext cx="9650544" cy="1235305"/>
          </a:xfrm>
          <a:prstGeom prst="rect">
            <a:avLst/>
          </a:prstGeom>
          <a:solidFill>
            <a:srgbClr val="EAED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ACB43094-2AEC-8842-B897-8A6C9B784401}"/>
              </a:ext>
            </a:extLst>
          </p:cNvPr>
          <p:cNvSpPr/>
          <p:nvPr/>
        </p:nvSpPr>
        <p:spPr>
          <a:xfrm>
            <a:off x="2274227" y="5657579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B286648-1587-2046-9CF5-3D52ED603773}"/>
              </a:ext>
            </a:extLst>
          </p:cNvPr>
          <p:cNvSpPr txBox="1"/>
          <p:nvPr/>
        </p:nvSpPr>
        <p:spPr>
          <a:xfrm>
            <a:off x="2593571" y="5708369"/>
            <a:ext cx="8885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We use the response from step 1 to get the source CAT for our tunnel.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We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then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use the source CAT to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manually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start the local proxy in source mode.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D111BB3-5167-CC44-A32A-736C152BD10A}"/>
              </a:ext>
            </a:extLst>
          </p:cNvPr>
          <p:cNvSpPr/>
          <p:nvPr/>
        </p:nvSpPr>
        <p:spPr>
          <a:xfrm>
            <a:off x="2274227" y="6070749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F6ACFAE-4698-F742-BC6D-872D9949EDB7}"/>
              </a:ext>
            </a:extLst>
          </p:cNvPr>
          <p:cNvSpPr txBox="1"/>
          <p:nvPr/>
        </p:nvSpPr>
        <p:spPr>
          <a:xfrm>
            <a:off x="2593571" y="6132279"/>
            <a:ext cx="7206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At this point,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source local proxy is connected to the tunnel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we can check its status as connected.</a:t>
            </a:r>
          </a:p>
        </p:txBody>
      </p:sp>
      <p:sp>
        <p:nvSpPr>
          <p:cNvPr id="42" name="Rectangular Callout 41">
            <a:extLst>
              <a:ext uri="{FF2B5EF4-FFF2-40B4-BE49-F238E27FC236}">
                <a16:creationId xmlns:a16="http://schemas.microsoft.com/office/drawing/2014/main" id="{A571F6E5-22AD-FB4F-A882-596529C935C2}"/>
              </a:ext>
            </a:extLst>
          </p:cNvPr>
          <p:cNvSpPr/>
          <p:nvPr/>
        </p:nvSpPr>
        <p:spPr>
          <a:xfrm>
            <a:off x="11179039" y="4111956"/>
            <a:ext cx="1165811" cy="612648"/>
          </a:xfrm>
          <a:prstGeom prst="wedgeRectCallout">
            <a:avLst>
              <a:gd name="adj1" fmla="val 48265"/>
              <a:gd name="adj2" fmla="val -92351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destination mode</a:t>
            </a:r>
          </a:p>
        </p:txBody>
      </p:sp>
      <p:sp>
        <p:nvSpPr>
          <p:cNvPr id="43" name="Rectangular Callout 42">
            <a:extLst>
              <a:ext uri="{FF2B5EF4-FFF2-40B4-BE49-F238E27FC236}">
                <a16:creationId xmlns:a16="http://schemas.microsoft.com/office/drawing/2014/main" id="{E8403FB0-654A-2846-B225-A97992F0E7CE}"/>
              </a:ext>
            </a:extLst>
          </p:cNvPr>
          <p:cNvSpPr/>
          <p:nvPr/>
        </p:nvSpPr>
        <p:spPr>
          <a:xfrm>
            <a:off x="655516" y="4255752"/>
            <a:ext cx="961308" cy="612648"/>
          </a:xfrm>
          <a:prstGeom prst="wedgeRectCallout">
            <a:avLst>
              <a:gd name="adj1" fmla="val 43509"/>
              <a:gd name="adj2" fmla="val -12033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mode</a:t>
            </a:r>
          </a:p>
        </p:txBody>
      </p:sp>
    </p:spTree>
    <p:extLst>
      <p:ext uri="{BB962C8B-B14F-4D97-AF65-F5344CB8AC3E}">
        <p14:creationId xmlns:p14="http://schemas.microsoft.com/office/powerpoint/2010/main" val="232154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4" grpId="0" animBg="1"/>
      <p:bldP spid="83" grpId="0" animBg="1"/>
      <p:bldP spid="78" grpId="0" animBg="1"/>
      <p:bldP spid="8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A5A827-A9DD-AB47-8F53-AFA65D2B125B}"/>
              </a:ext>
            </a:extLst>
          </p:cNvPr>
          <p:cNvSpPr/>
          <p:nvPr/>
        </p:nvSpPr>
        <p:spPr>
          <a:xfrm>
            <a:off x="5189404" y="1792272"/>
            <a:ext cx="4195584" cy="2409058"/>
          </a:xfrm>
          <a:prstGeom prst="rect">
            <a:avLst/>
          </a:prstGeom>
          <a:noFill/>
          <a:ln w="12700">
            <a:solidFill>
              <a:srgbClr val="418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FF5745"/>
                </a:solidFill>
              </a:rPr>
              <a:t>AWS IoT Core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F38C01-2B5C-C74F-B288-E5C4C9CD109A}"/>
              </a:ext>
            </a:extLst>
          </p:cNvPr>
          <p:cNvSpPr/>
          <p:nvPr/>
        </p:nvSpPr>
        <p:spPr>
          <a:xfrm>
            <a:off x="1086162" y="2370077"/>
            <a:ext cx="3523938" cy="158334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instance contents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C1D34F-5DF2-6940-AA98-C1F7A9563946}"/>
              </a:ext>
            </a:extLst>
          </p:cNvPr>
          <p:cNvSpPr/>
          <p:nvPr/>
        </p:nvSpPr>
        <p:spPr>
          <a:xfrm>
            <a:off x="755963" y="1777503"/>
            <a:ext cx="4195584" cy="2409058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Operator VPC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01B42EA-FE20-7348-816B-67AE7CA9BCCA}"/>
              </a:ext>
            </a:extLst>
          </p:cNvPr>
          <p:cNvSpPr/>
          <p:nvPr/>
        </p:nvSpPr>
        <p:spPr>
          <a:xfrm rot="5400000">
            <a:off x="1211060" y="4203900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B0C1E4-A403-D14A-AAE6-10A7057CB0F7}"/>
              </a:ext>
            </a:extLst>
          </p:cNvPr>
          <p:cNvSpPr/>
          <p:nvPr/>
        </p:nvSpPr>
        <p:spPr>
          <a:xfrm>
            <a:off x="9907059" y="2372470"/>
            <a:ext cx="3371548" cy="158095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</a:rPr>
              <a:t>EC2 Secure Tunnel 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86E18-C11F-EB4C-B6C5-B705F96A7A87}"/>
              </a:ext>
            </a:extLst>
          </p:cNvPr>
          <p:cNvSpPr/>
          <p:nvPr/>
        </p:nvSpPr>
        <p:spPr>
          <a:xfrm>
            <a:off x="9628785" y="1812736"/>
            <a:ext cx="3915451" cy="2409057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Device VPC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3A67670-8F3B-2940-82D1-E4F9726FE2EA}"/>
              </a:ext>
            </a:extLst>
          </p:cNvPr>
          <p:cNvSpPr/>
          <p:nvPr/>
        </p:nvSpPr>
        <p:spPr>
          <a:xfrm rot="5400000">
            <a:off x="12093184" y="4335245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98330D2-2B8E-BC49-BF8A-F5E6CD31ADB5}"/>
              </a:ext>
            </a:extLst>
          </p:cNvPr>
          <p:cNvSpPr/>
          <p:nvPr/>
        </p:nvSpPr>
        <p:spPr>
          <a:xfrm>
            <a:off x="1652122" y="4776307"/>
            <a:ext cx="4380379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28F45-E2E9-6141-A33F-875111AD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SSH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55B254A-DE87-7E42-8DD7-4F803CE55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8787" y="1812737"/>
            <a:ext cx="330200" cy="330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860373-5E4B-5842-BE62-9B34FF75D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962" y="1777503"/>
            <a:ext cx="330200" cy="33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6B2C15-7C1A-FB40-83B5-AFF4E34D3B22}"/>
              </a:ext>
            </a:extLst>
          </p:cNvPr>
          <p:cNvSpPr txBox="1"/>
          <p:nvPr/>
        </p:nvSpPr>
        <p:spPr>
          <a:xfrm>
            <a:off x="9996792" y="3591826"/>
            <a:ext cx="1061268" cy="2047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device agent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550801C-45E6-4646-BF4C-A5B80F2EA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7059" y="2372471"/>
            <a:ext cx="330200" cy="330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7B7CBD-AC80-3042-B2AD-C88A22C75FAB}"/>
              </a:ext>
            </a:extLst>
          </p:cNvPr>
          <p:cNvSpPr txBox="1"/>
          <p:nvPr/>
        </p:nvSpPr>
        <p:spPr>
          <a:xfrm>
            <a:off x="2853001" y="3519282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Cloud9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0FFD2A5-01BF-6149-9005-E89CF87949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50677" y="2787390"/>
            <a:ext cx="711200" cy="7112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27B4E0E-6779-7A40-87E7-CAA98DC3E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6163" y="2370076"/>
            <a:ext cx="330200" cy="330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C303FE8-05A8-0940-B22E-030485B41620}"/>
              </a:ext>
            </a:extLst>
          </p:cNvPr>
          <p:cNvSpPr/>
          <p:nvPr/>
        </p:nvSpPr>
        <p:spPr>
          <a:xfrm>
            <a:off x="536762" y="1014266"/>
            <a:ext cx="13337675" cy="4365811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0EEFEA1-DD08-1E4E-B40B-387B419B44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6764" y="1014267"/>
            <a:ext cx="330200" cy="3302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DE8E22B-C86A-374D-931D-54E3D27192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89072" y="1792271"/>
            <a:ext cx="330200" cy="4461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DBAC102-7287-ED4F-8B4F-C59DB714327C}"/>
              </a:ext>
            </a:extLst>
          </p:cNvPr>
          <p:cNvSpPr txBox="1"/>
          <p:nvPr/>
        </p:nvSpPr>
        <p:spPr>
          <a:xfrm>
            <a:off x="5496667" y="3455310"/>
            <a:ext cx="659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tunnel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2189B5-FCD3-144F-BA14-5875F4C5E888}"/>
              </a:ext>
            </a:extLst>
          </p:cNvPr>
          <p:cNvSpPr txBox="1"/>
          <p:nvPr/>
        </p:nvSpPr>
        <p:spPr>
          <a:xfrm>
            <a:off x="1167514" y="3481182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C4DD3522-DD9D-AF4D-B66F-413650060C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51793" y="2749290"/>
            <a:ext cx="787909" cy="78790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143ED68-DA69-E546-9CF0-3BD538D3F0F3}"/>
              </a:ext>
            </a:extLst>
          </p:cNvPr>
          <p:cNvSpPr txBox="1"/>
          <p:nvPr/>
        </p:nvSpPr>
        <p:spPr>
          <a:xfrm>
            <a:off x="12058240" y="3586404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0DF9C51A-60AF-2E47-8447-4FECD9A947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31912" y="2835377"/>
            <a:ext cx="787909" cy="787909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439C5718-88EE-6643-BC34-49C2CB29A1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244292" y="2844565"/>
            <a:ext cx="787909" cy="78790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F22C267-507F-7847-975F-71A1363BDA9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82324" y="2752281"/>
            <a:ext cx="687979" cy="793821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FAEC67E3-41BC-424E-9ABB-D46B6182C6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33806" y="2977741"/>
            <a:ext cx="469900" cy="4699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B7CD34B4-0A93-7A49-B531-7BE2FFA4F068}"/>
              </a:ext>
            </a:extLst>
          </p:cNvPr>
          <p:cNvSpPr txBox="1"/>
          <p:nvPr/>
        </p:nvSpPr>
        <p:spPr>
          <a:xfrm>
            <a:off x="6272459" y="3491804"/>
            <a:ext cx="2992594" cy="1913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$aws/things/</a:t>
            </a:r>
            <a:r>
              <a:rPr lang="en-US" sz="1200" dirty="0">
                <a:solidFill>
                  <a:schemeClr val="accent1"/>
                </a:solidFill>
              </a:rPr>
              <a:t>&lt;thingName&gt;</a:t>
            </a:r>
            <a:r>
              <a:rPr lang="en-US" sz="1200" dirty="0"/>
              <a:t>/tunnels/notify</a:t>
            </a:r>
            <a:endParaRPr lang="en-US" sz="28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B1B3187-3B57-F34D-9CB2-80541CECB878}"/>
              </a:ext>
            </a:extLst>
          </p:cNvPr>
          <p:cNvSpPr/>
          <p:nvPr/>
        </p:nvSpPr>
        <p:spPr>
          <a:xfrm>
            <a:off x="5706785" y="4776308"/>
            <a:ext cx="7037666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F2D36CD-A6B5-264D-8755-C0E9BC215596}"/>
              </a:ext>
            </a:extLst>
          </p:cNvPr>
          <p:cNvCxnSpPr>
            <a:cxnSpLocks/>
            <a:stCxn id="85" idx="1"/>
            <a:endCxn id="57" idx="2"/>
          </p:cNvCxnSpPr>
          <p:nvPr/>
        </p:nvCxnSpPr>
        <p:spPr>
          <a:xfrm rot="16200000" flipH="1">
            <a:off x="7141718" y="-1612555"/>
            <a:ext cx="131343" cy="10882128"/>
          </a:xfrm>
          <a:prstGeom prst="bentConnector3">
            <a:avLst>
              <a:gd name="adj1" fmla="val 867060"/>
            </a:avLst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352E21AB-4387-3D40-9E2D-41484BAD8519}"/>
              </a:ext>
            </a:extLst>
          </p:cNvPr>
          <p:cNvSpPr/>
          <p:nvPr/>
        </p:nvSpPr>
        <p:spPr>
          <a:xfrm>
            <a:off x="2639569" y="2715448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00D71F5-C7BF-1A45-B77A-19600127A6EC}"/>
              </a:ext>
            </a:extLst>
          </p:cNvPr>
          <p:cNvSpPr/>
          <p:nvPr/>
        </p:nvSpPr>
        <p:spPr>
          <a:xfrm rot="5400000">
            <a:off x="5272731" y="4161799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78">
            <a:extLst>
              <a:ext uri="{FF2B5EF4-FFF2-40B4-BE49-F238E27FC236}">
                <a16:creationId xmlns:a16="http://schemas.microsoft.com/office/drawing/2014/main" id="{551B113A-2993-F447-BE72-98FFF9F2F03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826314" y="3732309"/>
            <a:ext cx="0" cy="1158202"/>
          </a:xfrm>
          <a:prstGeom prst="straightConnector1">
            <a:avLst/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986BE6-DE6E-664D-9535-F059A59A3470}"/>
              </a:ext>
            </a:extLst>
          </p:cNvPr>
          <p:cNvCxnSpPr>
            <a:cxnSpLocks/>
            <a:stCxn id="85" idx="1"/>
            <a:endCxn id="26" idx="2"/>
          </p:cNvCxnSpPr>
          <p:nvPr/>
        </p:nvCxnSpPr>
        <p:spPr>
          <a:xfrm rot="5400000" flipH="1" flipV="1">
            <a:off x="3781056" y="1717580"/>
            <a:ext cx="30529" cy="4059988"/>
          </a:xfrm>
          <a:prstGeom prst="bentConnector3">
            <a:avLst>
              <a:gd name="adj1" fmla="val -3693986"/>
            </a:avLst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7">
            <a:extLst>
              <a:ext uri="{FF2B5EF4-FFF2-40B4-BE49-F238E27FC236}">
                <a16:creationId xmlns:a16="http://schemas.microsoft.com/office/drawing/2014/main" id="{EB7182ED-41A8-9C4B-9509-42DADCFA9C22}"/>
              </a:ext>
            </a:extLst>
          </p:cNvPr>
          <p:cNvCxnSpPr>
            <a:cxnSpLocks/>
            <a:stCxn id="14" idx="1"/>
            <a:endCxn id="55" idx="3"/>
          </p:cNvCxnSpPr>
          <p:nvPr/>
        </p:nvCxnSpPr>
        <p:spPr>
          <a:xfrm flipH="1">
            <a:off x="2139702" y="3142990"/>
            <a:ext cx="1110975" cy="2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7">
            <a:extLst>
              <a:ext uri="{FF2B5EF4-FFF2-40B4-BE49-F238E27FC236}">
                <a16:creationId xmlns:a16="http://schemas.microsoft.com/office/drawing/2014/main" id="{2A3540AE-5D53-7349-B51B-DFE2E108F1CA}"/>
              </a:ext>
            </a:extLst>
          </p:cNvPr>
          <p:cNvCxnSpPr>
            <a:cxnSpLocks/>
            <a:stCxn id="61" idx="1"/>
            <a:endCxn id="60" idx="3"/>
          </p:cNvCxnSpPr>
          <p:nvPr/>
        </p:nvCxnSpPr>
        <p:spPr>
          <a:xfrm flipH="1" flipV="1">
            <a:off x="10919821" y="3229332"/>
            <a:ext cx="1324471" cy="91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C2813BDE-DEB2-2649-B965-52EC10DF6434}"/>
              </a:ext>
            </a:extLst>
          </p:cNvPr>
          <p:cNvSpPr/>
          <p:nvPr/>
        </p:nvSpPr>
        <p:spPr>
          <a:xfrm>
            <a:off x="3793961" y="4400946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C794871-34D4-784C-82C5-2AF997C8C09D}"/>
              </a:ext>
            </a:extLst>
          </p:cNvPr>
          <p:cNvSpPr/>
          <p:nvPr/>
        </p:nvSpPr>
        <p:spPr>
          <a:xfrm>
            <a:off x="11533853" y="2827609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cxnSp>
        <p:nvCxnSpPr>
          <p:cNvPr id="99" name="Straight Arrow Connector 7">
            <a:extLst>
              <a:ext uri="{FF2B5EF4-FFF2-40B4-BE49-F238E27FC236}">
                <a16:creationId xmlns:a16="http://schemas.microsoft.com/office/drawing/2014/main" id="{8B42C6A0-1703-A14A-8200-8FC6796AF1D4}"/>
              </a:ext>
            </a:extLst>
          </p:cNvPr>
          <p:cNvCxnSpPr>
            <a:cxnSpLocks/>
            <a:stCxn id="88" idx="1"/>
            <a:endCxn id="84" idx="1"/>
          </p:cNvCxnSpPr>
          <p:nvPr/>
        </p:nvCxnSpPr>
        <p:spPr>
          <a:xfrm rot="16200000" flipH="1">
            <a:off x="9151500" y="397234"/>
            <a:ext cx="173446" cy="6820453"/>
          </a:xfrm>
          <a:prstGeom prst="bentConnector3">
            <a:avLst>
              <a:gd name="adj1" fmla="val 67793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3304320-1028-B84F-90E7-D5330B5CE140}"/>
              </a:ext>
            </a:extLst>
          </p:cNvPr>
          <p:cNvSpPr/>
          <p:nvPr/>
        </p:nvSpPr>
        <p:spPr>
          <a:xfrm>
            <a:off x="2117277" y="5592354"/>
            <a:ext cx="10334055" cy="1584119"/>
          </a:xfrm>
          <a:prstGeom prst="rect">
            <a:avLst/>
          </a:prstGeom>
          <a:solidFill>
            <a:srgbClr val="EAED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3ECEBE6F-AE6E-D94E-863A-46F6B560360D}"/>
              </a:ext>
            </a:extLst>
          </p:cNvPr>
          <p:cNvSpPr/>
          <p:nvPr/>
        </p:nvSpPr>
        <p:spPr>
          <a:xfrm>
            <a:off x="2213176" y="5720689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E923E2E6-F8D4-D041-BEEC-140B8E813618}"/>
              </a:ext>
            </a:extLst>
          </p:cNvPr>
          <p:cNvSpPr/>
          <p:nvPr/>
        </p:nvSpPr>
        <p:spPr>
          <a:xfrm>
            <a:off x="2213176" y="6193379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E0B782E8-2358-FB4A-8BDC-84204443C770}"/>
              </a:ext>
            </a:extLst>
          </p:cNvPr>
          <p:cNvSpPr/>
          <p:nvPr/>
        </p:nvSpPr>
        <p:spPr>
          <a:xfrm>
            <a:off x="2213176" y="6684337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347066-3342-B649-AC9C-F0A10945B0CD}"/>
              </a:ext>
            </a:extLst>
          </p:cNvPr>
          <p:cNvSpPr txBox="1"/>
          <p:nvPr/>
        </p:nvSpPr>
        <p:spPr>
          <a:xfrm>
            <a:off x="2532519" y="5800573"/>
            <a:ext cx="8522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local proxy is running in source mode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on cloud9, listening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 port 5555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 So, from Cloud9, we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SSH to localhost on port 5555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FC7E31A-62EF-C145-B53F-A319A26C675E}"/>
              </a:ext>
            </a:extLst>
          </p:cNvPr>
          <p:cNvSpPr txBox="1"/>
          <p:nvPr/>
        </p:nvSpPr>
        <p:spPr>
          <a:xfrm>
            <a:off x="2532518" y="6744044"/>
            <a:ext cx="9214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Once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request arrive on the local proxy running on destination mode 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 the device, it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is forwarded to the local SSH daemon running on port 22.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7AD16E4-829E-8943-A1D2-77ABDDA8D52C}"/>
              </a:ext>
            </a:extLst>
          </p:cNvPr>
          <p:cNvSpPr txBox="1"/>
          <p:nvPr/>
        </p:nvSpPr>
        <p:spPr>
          <a:xfrm>
            <a:off x="2532518" y="6193379"/>
            <a:ext cx="9563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connection is enabled by the currently open AWS IoT Secure Tunnel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and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goes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all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way to the local proxy running on destination mode on the device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  <p:sp>
        <p:nvSpPr>
          <p:cNvPr id="48" name="Rectangular Callout 47">
            <a:extLst>
              <a:ext uri="{FF2B5EF4-FFF2-40B4-BE49-F238E27FC236}">
                <a16:creationId xmlns:a16="http://schemas.microsoft.com/office/drawing/2014/main" id="{E8C51A7C-2B5B-EC4B-9C49-D70D2F0F6BF8}"/>
              </a:ext>
            </a:extLst>
          </p:cNvPr>
          <p:cNvSpPr/>
          <p:nvPr/>
        </p:nvSpPr>
        <p:spPr>
          <a:xfrm>
            <a:off x="11179039" y="4111956"/>
            <a:ext cx="1165811" cy="612648"/>
          </a:xfrm>
          <a:prstGeom prst="wedgeRectCallout">
            <a:avLst>
              <a:gd name="adj1" fmla="val 48265"/>
              <a:gd name="adj2" fmla="val -92351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destination mode</a:t>
            </a:r>
          </a:p>
        </p:txBody>
      </p:sp>
      <p:sp>
        <p:nvSpPr>
          <p:cNvPr id="49" name="Rectangular Callout 48">
            <a:extLst>
              <a:ext uri="{FF2B5EF4-FFF2-40B4-BE49-F238E27FC236}">
                <a16:creationId xmlns:a16="http://schemas.microsoft.com/office/drawing/2014/main" id="{AC4C0EC6-7919-CB49-A70E-73F802156740}"/>
              </a:ext>
            </a:extLst>
          </p:cNvPr>
          <p:cNvSpPr/>
          <p:nvPr/>
        </p:nvSpPr>
        <p:spPr>
          <a:xfrm>
            <a:off x="655516" y="4255752"/>
            <a:ext cx="961308" cy="612648"/>
          </a:xfrm>
          <a:prstGeom prst="wedgeRectCallout">
            <a:avLst>
              <a:gd name="adj1" fmla="val 43509"/>
              <a:gd name="adj2" fmla="val -12033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mode</a:t>
            </a:r>
          </a:p>
        </p:txBody>
      </p:sp>
    </p:spTree>
    <p:extLst>
      <p:ext uri="{BB962C8B-B14F-4D97-AF65-F5344CB8AC3E}">
        <p14:creationId xmlns:p14="http://schemas.microsoft.com/office/powerpoint/2010/main" val="282737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4" grpId="0" animBg="1"/>
      <p:bldP spid="83" grpId="0" animBg="1"/>
      <p:bldP spid="78" grpId="0" animBg="1"/>
      <p:bldP spid="8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A5A827-A9DD-AB47-8F53-AFA65D2B125B}"/>
              </a:ext>
            </a:extLst>
          </p:cNvPr>
          <p:cNvSpPr/>
          <p:nvPr/>
        </p:nvSpPr>
        <p:spPr>
          <a:xfrm>
            <a:off x="5189404" y="1792272"/>
            <a:ext cx="4195584" cy="2409058"/>
          </a:xfrm>
          <a:prstGeom prst="rect">
            <a:avLst/>
          </a:prstGeom>
          <a:noFill/>
          <a:ln w="12700">
            <a:solidFill>
              <a:srgbClr val="418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FF5745"/>
                </a:solidFill>
              </a:rPr>
              <a:t>AWS IoT Core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F38C01-2B5C-C74F-B288-E5C4C9CD109A}"/>
              </a:ext>
            </a:extLst>
          </p:cNvPr>
          <p:cNvSpPr/>
          <p:nvPr/>
        </p:nvSpPr>
        <p:spPr>
          <a:xfrm>
            <a:off x="1086162" y="2370077"/>
            <a:ext cx="3523938" cy="158334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instance contents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C1D34F-5DF2-6940-AA98-C1F7A9563946}"/>
              </a:ext>
            </a:extLst>
          </p:cNvPr>
          <p:cNvSpPr/>
          <p:nvPr/>
        </p:nvSpPr>
        <p:spPr>
          <a:xfrm>
            <a:off x="755963" y="1777503"/>
            <a:ext cx="4195584" cy="2409058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Operator VPC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01B42EA-FE20-7348-816B-67AE7CA9BCCA}"/>
              </a:ext>
            </a:extLst>
          </p:cNvPr>
          <p:cNvSpPr/>
          <p:nvPr/>
        </p:nvSpPr>
        <p:spPr>
          <a:xfrm rot="5400000">
            <a:off x="1211060" y="4203900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B0C1E4-A403-D14A-AAE6-10A7057CB0F7}"/>
              </a:ext>
            </a:extLst>
          </p:cNvPr>
          <p:cNvSpPr/>
          <p:nvPr/>
        </p:nvSpPr>
        <p:spPr>
          <a:xfrm>
            <a:off x="9907059" y="2372470"/>
            <a:ext cx="3371548" cy="158095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</a:rPr>
              <a:t>EC2 Secure Tunnel Multiplex 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86E18-C11F-EB4C-B6C5-B705F96A7A87}"/>
              </a:ext>
            </a:extLst>
          </p:cNvPr>
          <p:cNvSpPr/>
          <p:nvPr/>
        </p:nvSpPr>
        <p:spPr>
          <a:xfrm>
            <a:off x="9628785" y="1812736"/>
            <a:ext cx="3915451" cy="2409057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Device VPC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3A67670-8F3B-2940-82D1-E4F9726FE2EA}"/>
              </a:ext>
            </a:extLst>
          </p:cNvPr>
          <p:cNvSpPr/>
          <p:nvPr/>
        </p:nvSpPr>
        <p:spPr>
          <a:xfrm rot="5400000">
            <a:off x="12093184" y="4335245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98330D2-2B8E-BC49-BF8A-F5E6CD31ADB5}"/>
              </a:ext>
            </a:extLst>
          </p:cNvPr>
          <p:cNvSpPr/>
          <p:nvPr/>
        </p:nvSpPr>
        <p:spPr>
          <a:xfrm>
            <a:off x="1652122" y="4776307"/>
            <a:ext cx="4380379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28F45-E2E9-6141-A33F-875111AD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SSH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55B254A-DE87-7E42-8DD7-4F803CE55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8787" y="1812737"/>
            <a:ext cx="330200" cy="330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860373-5E4B-5842-BE62-9B34FF75D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962" y="1777503"/>
            <a:ext cx="330200" cy="33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6B2C15-7C1A-FB40-83B5-AFF4E34D3B22}"/>
              </a:ext>
            </a:extLst>
          </p:cNvPr>
          <p:cNvSpPr txBox="1"/>
          <p:nvPr/>
        </p:nvSpPr>
        <p:spPr>
          <a:xfrm>
            <a:off x="9996792" y="3591826"/>
            <a:ext cx="1061268" cy="2047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device agent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550801C-45E6-4646-BF4C-A5B80F2EA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7059" y="2372471"/>
            <a:ext cx="330200" cy="330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7B7CBD-AC80-3042-B2AD-C88A22C75FAB}"/>
              </a:ext>
            </a:extLst>
          </p:cNvPr>
          <p:cNvSpPr txBox="1"/>
          <p:nvPr/>
        </p:nvSpPr>
        <p:spPr>
          <a:xfrm>
            <a:off x="2853001" y="3519282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Cloud9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0FFD2A5-01BF-6149-9005-E89CF87949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50677" y="2787390"/>
            <a:ext cx="711200" cy="7112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27B4E0E-6779-7A40-87E7-CAA98DC3E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6163" y="2370076"/>
            <a:ext cx="330200" cy="330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C303FE8-05A8-0940-B22E-030485B41620}"/>
              </a:ext>
            </a:extLst>
          </p:cNvPr>
          <p:cNvSpPr/>
          <p:nvPr/>
        </p:nvSpPr>
        <p:spPr>
          <a:xfrm>
            <a:off x="536762" y="1014266"/>
            <a:ext cx="13337675" cy="4365811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0EEFEA1-DD08-1E4E-B40B-387B419B44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6764" y="1014267"/>
            <a:ext cx="330200" cy="3302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DE8E22B-C86A-374D-931D-54E3D27192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89072" y="1792271"/>
            <a:ext cx="330200" cy="4461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DBAC102-7287-ED4F-8B4F-C59DB714327C}"/>
              </a:ext>
            </a:extLst>
          </p:cNvPr>
          <p:cNvSpPr txBox="1"/>
          <p:nvPr/>
        </p:nvSpPr>
        <p:spPr>
          <a:xfrm>
            <a:off x="5496667" y="3455310"/>
            <a:ext cx="659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tunnel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2189B5-FCD3-144F-BA14-5875F4C5E888}"/>
              </a:ext>
            </a:extLst>
          </p:cNvPr>
          <p:cNvSpPr txBox="1"/>
          <p:nvPr/>
        </p:nvSpPr>
        <p:spPr>
          <a:xfrm>
            <a:off x="1167514" y="3481182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C4DD3522-DD9D-AF4D-B66F-413650060C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51793" y="2749290"/>
            <a:ext cx="787909" cy="78790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143ED68-DA69-E546-9CF0-3BD538D3F0F3}"/>
              </a:ext>
            </a:extLst>
          </p:cNvPr>
          <p:cNvSpPr txBox="1"/>
          <p:nvPr/>
        </p:nvSpPr>
        <p:spPr>
          <a:xfrm>
            <a:off x="12058240" y="3586404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0DF9C51A-60AF-2E47-8447-4FECD9A947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31912" y="2835377"/>
            <a:ext cx="787909" cy="787909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439C5718-88EE-6643-BC34-49C2CB29A1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244292" y="2844565"/>
            <a:ext cx="787909" cy="78790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F22C267-507F-7847-975F-71A1363BDA9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82324" y="2752281"/>
            <a:ext cx="687979" cy="793821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FAEC67E3-41BC-424E-9ABB-D46B6182C6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33806" y="2977741"/>
            <a:ext cx="469900" cy="4699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B7CD34B4-0A93-7A49-B531-7BE2FFA4F068}"/>
              </a:ext>
            </a:extLst>
          </p:cNvPr>
          <p:cNvSpPr txBox="1"/>
          <p:nvPr/>
        </p:nvSpPr>
        <p:spPr>
          <a:xfrm>
            <a:off x="6272459" y="3491804"/>
            <a:ext cx="2992594" cy="1913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$aws/things/</a:t>
            </a:r>
            <a:r>
              <a:rPr lang="en-US" sz="1200" dirty="0">
                <a:solidFill>
                  <a:schemeClr val="accent1"/>
                </a:solidFill>
              </a:rPr>
              <a:t>&lt;thingName&gt;</a:t>
            </a:r>
            <a:r>
              <a:rPr lang="en-US" sz="1200" dirty="0"/>
              <a:t>/tunnels/notify</a:t>
            </a:r>
            <a:endParaRPr lang="en-US" sz="28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B1B3187-3B57-F34D-9CB2-80541CECB878}"/>
              </a:ext>
            </a:extLst>
          </p:cNvPr>
          <p:cNvSpPr/>
          <p:nvPr/>
        </p:nvSpPr>
        <p:spPr>
          <a:xfrm>
            <a:off x="5706785" y="4776308"/>
            <a:ext cx="7037666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F2D36CD-A6B5-264D-8755-C0E9BC215596}"/>
              </a:ext>
            </a:extLst>
          </p:cNvPr>
          <p:cNvCxnSpPr>
            <a:cxnSpLocks/>
            <a:stCxn id="85" idx="1"/>
            <a:endCxn id="57" idx="2"/>
          </p:cNvCxnSpPr>
          <p:nvPr/>
        </p:nvCxnSpPr>
        <p:spPr>
          <a:xfrm rot="16200000" flipH="1">
            <a:off x="7141718" y="-1612555"/>
            <a:ext cx="131343" cy="10882128"/>
          </a:xfrm>
          <a:prstGeom prst="bentConnector3">
            <a:avLst>
              <a:gd name="adj1" fmla="val 867060"/>
            </a:avLst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352E21AB-4387-3D40-9E2D-41484BAD8519}"/>
              </a:ext>
            </a:extLst>
          </p:cNvPr>
          <p:cNvSpPr/>
          <p:nvPr/>
        </p:nvSpPr>
        <p:spPr>
          <a:xfrm>
            <a:off x="2639569" y="2715448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00D71F5-C7BF-1A45-B77A-19600127A6EC}"/>
              </a:ext>
            </a:extLst>
          </p:cNvPr>
          <p:cNvSpPr/>
          <p:nvPr/>
        </p:nvSpPr>
        <p:spPr>
          <a:xfrm rot="5400000">
            <a:off x="5272731" y="4161799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78">
            <a:extLst>
              <a:ext uri="{FF2B5EF4-FFF2-40B4-BE49-F238E27FC236}">
                <a16:creationId xmlns:a16="http://schemas.microsoft.com/office/drawing/2014/main" id="{551B113A-2993-F447-BE72-98FFF9F2F03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826314" y="3732309"/>
            <a:ext cx="0" cy="1158202"/>
          </a:xfrm>
          <a:prstGeom prst="straightConnector1">
            <a:avLst/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986BE6-DE6E-664D-9535-F059A59A3470}"/>
              </a:ext>
            </a:extLst>
          </p:cNvPr>
          <p:cNvCxnSpPr>
            <a:cxnSpLocks/>
            <a:stCxn id="85" idx="1"/>
            <a:endCxn id="26" idx="2"/>
          </p:cNvCxnSpPr>
          <p:nvPr/>
        </p:nvCxnSpPr>
        <p:spPr>
          <a:xfrm rot="5400000" flipH="1" flipV="1">
            <a:off x="3781056" y="1717580"/>
            <a:ext cx="30529" cy="4059988"/>
          </a:xfrm>
          <a:prstGeom prst="bentConnector3">
            <a:avLst>
              <a:gd name="adj1" fmla="val -3693986"/>
            </a:avLst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7">
            <a:extLst>
              <a:ext uri="{FF2B5EF4-FFF2-40B4-BE49-F238E27FC236}">
                <a16:creationId xmlns:a16="http://schemas.microsoft.com/office/drawing/2014/main" id="{EB7182ED-41A8-9C4B-9509-42DADCFA9C22}"/>
              </a:ext>
            </a:extLst>
          </p:cNvPr>
          <p:cNvCxnSpPr>
            <a:cxnSpLocks/>
            <a:stCxn id="14" idx="1"/>
            <a:endCxn id="55" idx="3"/>
          </p:cNvCxnSpPr>
          <p:nvPr/>
        </p:nvCxnSpPr>
        <p:spPr>
          <a:xfrm flipH="1">
            <a:off x="2139702" y="3142990"/>
            <a:ext cx="1110975" cy="2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7">
            <a:extLst>
              <a:ext uri="{FF2B5EF4-FFF2-40B4-BE49-F238E27FC236}">
                <a16:creationId xmlns:a16="http://schemas.microsoft.com/office/drawing/2014/main" id="{2A3540AE-5D53-7349-B51B-DFE2E108F1CA}"/>
              </a:ext>
            </a:extLst>
          </p:cNvPr>
          <p:cNvCxnSpPr>
            <a:cxnSpLocks/>
            <a:stCxn id="61" idx="1"/>
            <a:endCxn id="60" idx="3"/>
          </p:cNvCxnSpPr>
          <p:nvPr/>
        </p:nvCxnSpPr>
        <p:spPr>
          <a:xfrm flipH="1" flipV="1">
            <a:off x="10919821" y="3229332"/>
            <a:ext cx="1324471" cy="91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C2813BDE-DEB2-2649-B965-52EC10DF6434}"/>
              </a:ext>
            </a:extLst>
          </p:cNvPr>
          <p:cNvSpPr/>
          <p:nvPr/>
        </p:nvSpPr>
        <p:spPr>
          <a:xfrm>
            <a:off x="3793961" y="4400946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C794871-34D4-784C-82C5-2AF997C8C09D}"/>
              </a:ext>
            </a:extLst>
          </p:cNvPr>
          <p:cNvSpPr/>
          <p:nvPr/>
        </p:nvSpPr>
        <p:spPr>
          <a:xfrm>
            <a:off x="11533853" y="2827609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cxnSp>
        <p:nvCxnSpPr>
          <p:cNvPr id="99" name="Straight Arrow Connector 7">
            <a:extLst>
              <a:ext uri="{FF2B5EF4-FFF2-40B4-BE49-F238E27FC236}">
                <a16:creationId xmlns:a16="http://schemas.microsoft.com/office/drawing/2014/main" id="{8B42C6A0-1703-A14A-8200-8FC6796AF1D4}"/>
              </a:ext>
            </a:extLst>
          </p:cNvPr>
          <p:cNvCxnSpPr>
            <a:cxnSpLocks/>
            <a:stCxn id="88" idx="1"/>
            <a:endCxn id="84" idx="1"/>
          </p:cNvCxnSpPr>
          <p:nvPr/>
        </p:nvCxnSpPr>
        <p:spPr>
          <a:xfrm rot="16200000" flipH="1">
            <a:off x="9151500" y="397234"/>
            <a:ext cx="173446" cy="6820453"/>
          </a:xfrm>
          <a:prstGeom prst="bentConnector3">
            <a:avLst>
              <a:gd name="adj1" fmla="val 67793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3304320-1028-B84F-90E7-D5330B5CE140}"/>
              </a:ext>
            </a:extLst>
          </p:cNvPr>
          <p:cNvSpPr/>
          <p:nvPr/>
        </p:nvSpPr>
        <p:spPr>
          <a:xfrm>
            <a:off x="2117277" y="5592354"/>
            <a:ext cx="10334055" cy="1584119"/>
          </a:xfrm>
          <a:prstGeom prst="rect">
            <a:avLst/>
          </a:prstGeom>
          <a:solidFill>
            <a:srgbClr val="EAED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3ECEBE6F-AE6E-D94E-863A-46F6B560360D}"/>
              </a:ext>
            </a:extLst>
          </p:cNvPr>
          <p:cNvSpPr/>
          <p:nvPr/>
        </p:nvSpPr>
        <p:spPr>
          <a:xfrm>
            <a:off x="2213176" y="5720689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E923E2E6-F8D4-D041-BEEC-140B8E813618}"/>
              </a:ext>
            </a:extLst>
          </p:cNvPr>
          <p:cNvSpPr/>
          <p:nvPr/>
        </p:nvSpPr>
        <p:spPr>
          <a:xfrm>
            <a:off x="2213176" y="6193379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E0B782E8-2358-FB4A-8BDC-84204443C770}"/>
              </a:ext>
            </a:extLst>
          </p:cNvPr>
          <p:cNvSpPr/>
          <p:nvPr/>
        </p:nvSpPr>
        <p:spPr>
          <a:xfrm>
            <a:off x="2213176" y="6684337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347066-3342-B649-AC9C-F0A10945B0CD}"/>
              </a:ext>
            </a:extLst>
          </p:cNvPr>
          <p:cNvSpPr txBox="1"/>
          <p:nvPr/>
        </p:nvSpPr>
        <p:spPr>
          <a:xfrm>
            <a:off x="2532519" y="5800573"/>
            <a:ext cx="8522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local proxy is running in source mode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on cloud9, listening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 port 5555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 So, from Cloud9, we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SSH to localhost on port 5555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FC7E31A-62EF-C145-B53F-A319A26C675E}"/>
              </a:ext>
            </a:extLst>
          </p:cNvPr>
          <p:cNvSpPr txBox="1"/>
          <p:nvPr/>
        </p:nvSpPr>
        <p:spPr>
          <a:xfrm>
            <a:off x="2532518" y="6744044"/>
            <a:ext cx="9214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Once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request arrive on the local proxy running on destination mode 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 the device, it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is forwarded to the local SSH daemon running on port 22.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7AD16E4-829E-8943-A1D2-77ABDDA8D52C}"/>
              </a:ext>
            </a:extLst>
          </p:cNvPr>
          <p:cNvSpPr txBox="1"/>
          <p:nvPr/>
        </p:nvSpPr>
        <p:spPr>
          <a:xfrm>
            <a:off x="2532518" y="6193379"/>
            <a:ext cx="9563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connection is enabled by the currently open AWS IoT Secure Tunnel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and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goes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all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way to the local proxy running on destination mode on the device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  <p:sp>
        <p:nvSpPr>
          <p:cNvPr id="48" name="Rectangular Callout 47">
            <a:extLst>
              <a:ext uri="{FF2B5EF4-FFF2-40B4-BE49-F238E27FC236}">
                <a16:creationId xmlns:a16="http://schemas.microsoft.com/office/drawing/2014/main" id="{E8C51A7C-2B5B-EC4B-9C49-D70D2F0F6BF8}"/>
              </a:ext>
            </a:extLst>
          </p:cNvPr>
          <p:cNvSpPr/>
          <p:nvPr/>
        </p:nvSpPr>
        <p:spPr>
          <a:xfrm>
            <a:off x="11179039" y="4111956"/>
            <a:ext cx="1165811" cy="612648"/>
          </a:xfrm>
          <a:prstGeom prst="wedgeRectCallout">
            <a:avLst>
              <a:gd name="adj1" fmla="val 48265"/>
              <a:gd name="adj2" fmla="val -92351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destination mode</a:t>
            </a:r>
          </a:p>
        </p:txBody>
      </p:sp>
      <p:sp>
        <p:nvSpPr>
          <p:cNvPr id="49" name="Rectangular Callout 48">
            <a:extLst>
              <a:ext uri="{FF2B5EF4-FFF2-40B4-BE49-F238E27FC236}">
                <a16:creationId xmlns:a16="http://schemas.microsoft.com/office/drawing/2014/main" id="{AC4C0EC6-7919-CB49-A70E-73F802156740}"/>
              </a:ext>
            </a:extLst>
          </p:cNvPr>
          <p:cNvSpPr/>
          <p:nvPr/>
        </p:nvSpPr>
        <p:spPr>
          <a:xfrm>
            <a:off x="655516" y="4255752"/>
            <a:ext cx="961308" cy="612648"/>
          </a:xfrm>
          <a:prstGeom prst="wedgeRectCallout">
            <a:avLst>
              <a:gd name="adj1" fmla="val 43509"/>
              <a:gd name="adj2" fmla="val -12033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mode</a:t>
            </a:r>
          </a:p>
        </p:txBody>
      </p:sp>
    </p:spTree>
    <p:extLst>
      <p:ext uri="{BB962C8B-B14F-4D97-AF65-F5344CB8AC3E}">
        <p14:creationId xmlns:p14="http://schemas.microsoft.com/office/powerpoint/2010/main" val="422288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4" grpId="0" animBg="1"/>
      <p:bldP spid="83" grpId="0" animBg="1"/>
      <p:bldP spid="78" grpId="0" animBg="1"/>
      <p:bldP spid="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A5A827-A9DD-AB47-8F53-AFA65D2B125B}"/>
              </a:ext>
            </a:extLst>
          </p:cNvPr>
          <p:cNvSpPr/>
          <p:nvPr/>
        </p:nvSpPr>
        <p:spPr>
          <a:xfrm>
            <a:off x="5189404" y="1792272"/>
            <a:ext cx="4195584" cy="2409058"/>
          </a:xfrm>
          <a:prstGeom prst="rect">
            <a:avLst/>
          </a:prstGeom>
          <a:noFill/>
          <a:ln w="12700">
            <a:solidFill>
              <a:srgbClr val="418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FF5745"/>
                </a:solidFill>
              </a:rPr>
              <a:t>AWS IoT Core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F38C01-2B5C-C74F-B288-E5C4C9CD109A}"/>
              </a:ext>
            </a:extLst>
          </p:cNvPr>
          <p:cNvSpPr/>
          <p:nvPr/>
        </p:nvSpPr>
        <p:spPr>
          <a:xfrm>
            <a:off x="1086162" y="2370077"/>
            <a:ext cx="3523938" cy="158334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instance contents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C1D34F-5DF2-6940-AA98-C1F7A9563946}"/>
              </a:ext>
            </a:extLst>
          </p:cNvPr>
          <p:cNvSpPr/>
          <p:nvPr/>
        </p:nvSpPr>
        <p:spPr>
          <a:xfrm>
            <a:off x="755963" y="1777503"/>
            <a:ext cx="4195584" cy="2409058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Operator VPC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01B42EA-FE20-7348-816B-67AE7CA9BCCA}"/>
              </a:ext>
            </a:extLst>
          </p:cNvPr>
          <p:cNvSpPr/>
          <p:nvPr/>
        </p:nvSpPr>
        <p:spPr>
          <a:xfrm rot="5400000">
            <a:off x="1211060" y="4203900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B0C1E4-A403-D14A-AAE6-10A7057CB0F7}"/>
              </a:ext>
            </a:extLst>
          </p:cNvPr>
          <p:cNvSpPr/>
          <p:nvPr/>
        </p:nvSpPr>
        <p:spPr>
          <a:xfrm>
            <a:off x="9775464" y="2372470"/>
            <a:ext cx="3503143" cy="158095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</a:rPr>
              <a:t>EC2 Secure Tunnel Multiplex Demo</a:t>
            </a:r>
          </a:p>
          <a:p>
            <a:pPr algn="l"/>
            <a:endParaRPr lang="en-US" sz="1200" dirty="0">
              <a:ln w="0"/>
              <a:solidFill>
                <a:schemeClr val="accen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86E18-C11F-EB4C-B6C5-B705F96A7A87}"/>
              </a:ext>
            </a:extLst>
          </p:cNvPr>
          <p:cNvSpPr/>
          <p:nvPr/>
        </p:nvSpPr>
        <p:spPr>
          <a:xfrm>
            <a:off x="9628785" y="1812736"/>
            <a:ext cx="3915451" cy="2409057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Device VPC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3A67670-8F3B-2940-82D1-E4F9726FE2EA}"/>
              </a:ext>
            </a:extLst>
          </p:cNvPr>
          <p:cNvSpPr/>
          <p:nvPr/>
        </p:nvSpPr>
        <p:spPr>
          <a:xfrm rot="5400000">
            <a:off x="12093184" y="4335245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98330D2-2B8E-BC49-BF8A-F5E6CD31ADB5}"/>
              </a:ext>
            </a:extLst>
          </p:cNvPr>
          <p:cNvSpPr/>
          <p:nvPr/>
        </p:nvSpPr>
        <p:spPr>
          <a:xfrm>
            <a:off x="1652122" y="4776307"/>
            <a:ext cx="4380379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28F45-E2E9-6141-A33F-875111AD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Node Web API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55B254A-DE87-7E42-8DD7-4F803CE55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8787" y="1812737"/>
            <a:ext cx="330200" cy="330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860373-5E4B-5842-BE62-9B34FF75D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962" y="1777503"/>
            <a:ext cx="330200" cy="33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6B2C15-7C1A-FB40-83B5-AFF4E34D3B22}"/>
              </a:ext>
            </a:extLst>
          </p:cNvPr>
          <p:cNvSpPr txBox="1"/>
          <p:nvPr/>
        </p:nvSpPr>
        <p:spPr>
          <a:xfrm>
            <a:off x="10875074" y="3638834"/>
            <a:ext cx="1061268" cy="2047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device agent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550801C-45E6-4646-BF4C-A5B80F2EA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93887" y="2372467"/>
            <a:ext cx="330200" cy="330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7B7CBD-AC80-3042-B2AD-C88A22C75FAB}"/>
              </a:ext>
            </a:extLst>
          </p:cNvPr>
          <p:cNvSpPr txBox="1"/>
          <p:nvPr/>
        </p:nvSpPr>
        <p:spPr>
          <a:xfrm>
            <a:off x="2853001" y="3519282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Cloud9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0FFD2A5-01BF-6149-9005-E89CF87949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50677" y="2787390"/>
            <a:ext cx="711200" cy="7112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27B4E0E-6779-7A40-87E7-CAA98DC3E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6163" y="2370076"/>
            <a:ext cx="330200" cy="330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C303FE8-05A8-0940-B22E-030485B41620}"/>
              </a:ext>
            </a:extLst>
          </p:cNvPr>
          <p:cNvSpPr/>
          <p:nvPr/>
        </p:nvSpPr>
        <p:spPr>
          <a:xfrm>
            <a:off x="536762" y="1014266"/>
            <a:ext cx="13337675" cy="4365811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0EEFEA1-DD08-1E4E-B40B-387B419B44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6764" y="1014267"/>
            <a:ext cx="330200" cy="3302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DE8E22B-C86A-374D-931D-54E3D27192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89072" y="1792271"/>
            <a:ext cx="330200" cy="4461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DBAC102-7287-ED4F-8B4F-C59DB714327C}"/>
              </a:ext>
            </a:extLst>
          </p:cNvPr>
          <p:cNvSpPr txBox="1"/>
          <p:nvPr/>
        </p:nvSpPr>
        <p:spPr>
          <a:xfrm>
            <a:off x="5496667" y="3455310"/>
            <a:ext cx="659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tunnel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2189B5-FCD3-144F-BA14-5875F4C5E888}"/>
              </a:ext>
            </a:extLst>
          </p:cNvPr>
          <p:cNvSpPr txBox="1"/>
          <p:nvPr/>
        </p:nvSpPr>
        <p:spPr>
          <a:xfrm>
            <a:off x="1167514" y="3481182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C4DD3522-DD9D-AF4D-B66F-413650060C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51793" y="2749290"/>
            <a:ext cx="787909" cy="78790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143ED68-DA69-E546-9CF0-3BD538D3F0F3}"/>
              </a:ext>
            </a:extLst>
          </p:cNvPr>
          <p:cNvSpPr txBox="1"/>
          <p:nvPr/>
        </p:nvSpPr>
        <p:spPr>
          <a:xfrm>
            <a:off x="12058240" y="3586404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0DF9C51A-60AF-2E47-8447-4FECD9A947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046873" y="2847161"/>
            <a:ext cx="787909" cy="787909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439C5718-88EE-6643-BC34-49C2CB29A1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244292" y="2844565"/>
            <a:ext cx="787909" cy="78790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F22C267-507F-7847-975F-71A1363BDA9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82324" y="2752281"/>
            <a:ext cx="687979" cy="793821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FAEC67E3-41BC-424E-9ABB-D46B6182C6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33806" y="2977741"/>
            <a:ext cx="469900" cy="4699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B7CD34B4-0A93-7A49-B531-7BE2FFA4F068}"/>
              </a:ext>
            </a:extLst>
          </p:cNvPr>
          <p:cNvSpPr txBox="1"/>
          <p:nvPr/>
        </p:nvSpPr>
        <p:spPr>
          <a:xfrm>
            <a:off x="6272459" y="3491804"/>
            <a:ext cx="2992594" cy="1913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$aws/things/</a:t>
            </a:r>
            <a:r>
              <a:rPr lang="en-US" sz="1200" dirty="0">
                <a:solidFill>
                  <a:schemeClr val="accent1"/>
                </a:solidFill>
              </a:rPr>
              <a:t>&lt;thingName&gt;</a:t>
            </a:r>
            <a:r>
              <a:rPr lang="en-US" sz="1200" dirty="0"/>
              <a:t>/tunnels/notify</a:t>
            </a:r>
            <a:endParaRPr lang="en-US" sz="28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B1B3187-3B57-F34D-9CB2-80541CECB878}"/>
              </a:ext>
            </a:extLst>
          </p:cNvPr>
          <p:cNvSpPr/>
          <p:nvPr/>
        </p:nvSpPr>
        <p:spPr>
          <a:xfrm>
            <a:off x="5706785" y="4776308"/>
            <a:ext cx="7037666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F2D36CD-A6B5-264D-8755-C0E9BC215596}"/>
              </a:ext>
            </a:extLst>
          </p:cNvPr>
          <p:cNvCxnSpPr>
            <a:cxnSpLocks/>
            <a:stCxn id="85" idx="1"/>
            <a:endCxn id="57" idx="2"/>
          </p:cNvCxnSpPr>
          <p:nvPr/>
        </p:nvCxnSpPr>
        <p:spPr>
          <a:xfrm rot="16200000" flipH="1">
            <a:off x="7141718" y="-1612555"/>
            <a:ext cx="131343" cy="10882128"/>
          </a:xfrm>
          <a:prstGeom prst="bentConnector3">
            <a:avLst>
              <a:gd name="adj1" fmla="val 867060"/>
            </a:avLst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352E21AB-4387-3D40-9E2D-41484BAD8519}"/>
              </a:ext>
            </a:extLst>
          </p:cNvPr>
          <p:cNvSpPr/>
          <p:nvPr/>
        </p:nvSpPr>
        <p:spPr>
          <a:xfrm>
            <a:off x="2639569" y="2715448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00D71F5-C7BF-1A45-B77A-19600127A6EC}"/>
              </a:ext>
            </a:extLst>
          </p:cNvPr>
          <p:cNvSpPr/>
          <p:nvPr/>
        </p:nvSpPr>
        <p:spPr>
          <a:xfrm rot="5400000">
            <a:off x="5272731" y="4161799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78">
            <a:extLst>
              <a:ext uri="{FF2B5EF4-FFF2-40B4-BE49-F238E27FC236}">
                <a16:creationId xmlns:a16="http://schemas.microsoft.com/office/drawing/2014/main" id="{551B113A-2993-F447-BE72-98FFF9F2F03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826314" y="3732309"/>
            <a:ext cx="0" cy="1158202"/>
          </a:xfrm>
          <a:prstGeom prst="straightConnector1">
            <a:avLst/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986BE6-DE6E-664D-9535-F059A59A3470}"/>
              </a:ext>
            </a:extLst>
          </p:cNvPr>
          <p:cNvCxnSpPr>
            <a:cxnSpLocks/>
            <a:stCxn id="85" idx="1"/>
            <a:endCxn id="26" idx="2"/>
          </p:cNvCxnSpPr>
          <p:nvPr/>
        </p:nvCxnSpPr>
        <p:spPr>
          <a:xfrm rot="5400000" flipH="1" flipV="1">
            <a:off x="3781056" y="1717580"/>
            <a:ext cx="30529" cy="4059988"/>
          </a:xfrm>
          <a:prstGeom prst="bentConnector3">
            <a:avLst>
              <a:gd name="adj1" fmla="val -3693986"/>
            </a:avLst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7">
            <a:extLst>
              <a:ext uri="{FF2B5EF4-FFF2-40B4-BE49-F238E27FC236}">
                <a16:creationId xmlns:a16="http://schemas.microsoft.com/office/drawing/2014/main" id="{EB7182ED-41A8-9C4B-9509-42DADCFA9C22}"/>
              </a:ext>
            </a:extLst>
          </p:cNvPr>
          <p:cNvCxnSpPr>
            <a:cxnSpLocks/>
            <a:stCxn id="14" idx="1"/>
            <a:endCxn id="55" idx="3"/>
          </p:cNvCxnSpPr>
          <p:nvPr/>
        </p:nvCxnSpPr>
        <p:spPr>
          <a:xfrm flipH="1">
            <a:off x="2139702" y="3142990"/>
            <a:ext cx="1110975" cy="2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7">
            <a:extLst>
              <a:ext uri="{FF2B5EF4-FFF2-40B4-BE49-F238E27FC236}">
                <a16:creationId xmlns:a16="http://schemas.microsoft.com/office/drawing/2014/main" id="{2A3540AE-5D53-7349-B51B-DFE2E108F1CA}"/>
              </a:ext>
            </a:extLst>
          </p:cNvPr>
          <p:cNvCxnSpPr>
            <a:cxnSpLocks/>
            <a:stCxn id="61" idx="1"/>
            <a:endCxn id="60" idx="3"/>
          </p:cNvCxnSpPr>
          <p:nvPr/>
        </p:nvCxnSpPr>
        <p:spPr>
          <a:xfrm flipH="1">
            <a:off x="11834782" y="3238520"/>
            <a:ext cx="409510" cy="25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C2813BDE-DEB2-2649-B965-52EC10DF6434}"/>
              </a:ext>
            </a:extLst>
          </p:cNvPr>
          <p:cNvSpPr/>
          <p:nvPr/>
        </p:nvSpPr>
        <p:spPr>
          <a:xfrm>
            <a:off x="3793961" y="4400946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C794871-34D4-784C-82C5-2AF997C8C09D}"/>
              </a:ext>
            </a:extLst>
          </p:cNvPr>
          <p:cNvSpPr/>
          <p:nvPr/>
        </p:nvSpPr>
        <p:spPr>
          <a:xfrm>
            <a:off x="11533853" y="2827609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cxnSp>
        <p:nvCxnSpPr>
          <p:cNvPr id="99" name="Straight Arrow Connector 7">
            <a:extLst>
              <a:ext uri="{FF2B5EF4-FFF2-40B4-BE49-F238E27FC236}">
                <a16:creationId xmlns:a16="http://schemas.microsoft.com/office/drawing/2014/main" id="{8B42C6A0-1703-A14A-8200-8FC6796AF1D4}"/>
              </a:ext>
            </a:extLst>
          </p:cNvPr>
          <p:cNvCxnSpPr>
            <a:cxnSpLocks/>
            <a:stCxn id="88" idx="1"/>
            <a:endCxn id="84" idx="1"/>
          </p:cNvCxnSpPr>
          <p:nvPr/>
        </p:nvCxnSpPr>
        <p:spPr>
          <a:xfrm rot="16200000" flipH="1">
            <a:off x="9151500" y="397234"/>
            <a:ext cx="173446" cy="6820453"/>
          </a:xfrm>
          <a:prstGeom prst="bentConnector3">
            <a:avLst>
              <a:gd name="adj1" fmla="val 67793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3304320-1028-B84F-90E7-D5330B5CE140}"/>
              </a:ext>
            </a:extLst>
          </p:cNvPr>
          <p:cNvSpPr/>
          <p:nvPr/>
        </p:nvSpPr>
        <p:spPr>
          <a:xfrm>
            <a:off x="2117277" y="5592354"/>
            <a:ext cx="10334055" cy="1584119"/>
          </a:xfrm>
          <a:prstGeom prst="rect">
            <a:avLst/>
          </a:prstGeom>
          <a:solidFill>
            <a:srgbClr val="EAED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3ECEBE6F-AE6E-D94E-863A-46F6B560360D}"/>
              </a:ext>
            </a:extLst>
          </p:cNvPr>
          <p:cNvSpPr/>
          <p:nvPr/>
        </p:nvSpPr>
        <p:spPr>
          <a:xfrm>
            <a:off x="2213176" y="5720689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E923E2E6-F8D4-D041-BEEC-140B8E813618}"/>
              </a:ext>
            </a:extLst>
          </p:cNvPr>
          <p:cNvSpPr/>
          <p:nvPr/>
        </p:nvSpPr>
        <p:spPr>
          <a:xfrm>
            <a:off x="2213176" y="6193379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E0B782E8-2358-FB4A-8BDC-84204443C770}"/>
              </a:ext>
            </a:extLst>
          </p:cNvPr>
          <p:cNvSpPr/>
          <p:nvPr/>
        </p:nvSpPr>
        <p:spPr>
          <a:xfrm>
            <a:off x="2213176" y="6684337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347066-3342-B649-AC9C-F0A10945B0CD}"/>
              </a:ext>
            </a:extLst>
          </p:cNvPr>
          <p:cNvSpPr txBox="1"/>
          <p:nvPr/>
        </p:nvSpPr>
        <p:spPr>
          <a:xfrm>
            <a:off x="2532519" y="5800573"/>
            <a:ext cx="8522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local proxy is running in source mode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on cloud9, listening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 port 3333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 So, from Cloud9, we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curl to localhost on port 333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FC7E31A-62EF-C145-B53F-A319A26C675E}"/>
              </a:ext>
            </a:extLst>
          </p:cNvPr>
          <p:cNvSpPr txBox="1"/>
          <p:nvPr/>
        </p:nvSpPr>
        <p:spPr>
          <a:xfrm>
            <a:off x="2532518" y="6744044"/>
            <a:ext cx="9214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Once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request arrive on the local proxy running on destination mode 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 the device, it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is forwarded to the local node daemon running on port 8089.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7AD16E4-829E-8943-A1D2-77ABDDA8D52C}"/>
              </a:ext>
            </a:extLst>
          </p:cNvPr>
          <p:cNvSpPr txBox="1"/>
          <p:nvPr/>
        </p:nvSpPr>
        <p:spPr>
          <a:xfrm>
            <a:off x="2532518" y="6193379"/>
            <a:ext cx="9563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connection is enabled by the currently open AWS IoT Secure Tunnel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and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goes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all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way to the local proxy running on destination mode on the device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  <p:sp>
        <p:nvSpPr>
          <p:cNvPr id="48" name="Rectangular Callout 47">
            <a:extLst>
              <a:ext uri="{FF2B5EF4-FFF2-40B4-BE49-F238E27FC236}">
                <a16:creationId xmlns:a16="http://schemas.microsoft.com/office/drawing/2014/main" id="{E8C51A7C-2B5B-EC4B-9C49-D70D2F0F6BF8}"/>
              </a:ext>
            </a:extLst>
          </p:cNvPr>
          <p:cNvSpPr/>
          <p:nvPr/>
        </p:nvSpPr>
        <p:spPr>
          <a:xfrm>
            <a:off x="11179039" y="4111956"/>
            <a:ext cx="1165811" cy="612648"/>
          </a:xfrm>
          <a:prstGeom prst="wedgeRectCallout">
            <a:avLst>
              <a:gd name="adj1" fmla="val 48265"/>
              <a:gd name="adj2" fmla="val -92351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destination mode</a:t>
            </a:r>
          </a:p>
        </p:txBody>
      </p:sp>
      <p:sp>
        <p:nvSpPr>
          <p:cNvPr id="49" name="Rectangular Callout 48">
            <a:extLst>
              <a:ext uri="{FF2B5EF4-FFF2-40B4-BE49-F238E27FC236}">
                <a16:creationId xmlns:a16="http://schemas.microsoft.com/office/drawing/2014/main" id="{AC4C0EC6-7919-CB49-A70E-73F802156740}"/>
              </a:ext>
            </a:extLst>
          </p:cNvPr>
          <p:cNvSpPr/>
          <p:nvPr/>
        </p:nvSpPr>
        <p:spPr>
          <a:xfrm>
            <a:off x="655516" y="4255752"/>
            <a:ext cx="961308" cy="612648"/>
          </a:xfrm>
          <a:prstGeom prst="wedgeRectCallout">
            <a:avLst>
              <a:gd name="adj1" fmla="val 43509"/>
              <a:gd name="adj2" fmla="val -12033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mode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8FA29240-3CC9-B448-A85E-02D4C4B1F29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02579" y="2885721"/>
            <a:ext cx="787909" cy="787909"/>
          </a:xfrm>
          <a:prstGeom prst="rect">
            <a:avLst/>
          </a:prstGeom>
        </p:spPr>
      </p:pic>
      <p:cxnSp>
        <p:nvCxnSpPr>
          <p:cNvPr id="53" name="Straight Arrow Connector 7">
            <a:extLst>
              <a:ext uri="{FF2B5EF4-FFF2-40B4-BE49-F238E27FC236}">
                <a16:creationId xmlns:a16="http://schemas.microsoft.com/office/drawing/2014/main" id="{146B0E56-7B47-514D-BD05-1DF25D7F73FF}"/>
              </a:ext>
            </a:extLst>
          </p:cNvPr>
          <p:cNvCxnSpPr>
            <a:cxnSpLocks/>
          </p:cNvCxnSpPr>
          <p:nvPr/>
        </p:nvCxnSpPr>
        <p:spPr>
          <a:xfrm flipH="1" flipV="1">
            <a:off x="10583323" y="3196474"/>
            <a:ext cx="416742" cy="188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762ABFA-D761-F34A-9DFB-8873B01E2150}"/>
              </a:ext>
            </a:extLst>
          </p:cNvPr>
          <p:cNvSpPr txBox="1"/>
          <p:nvPr/>
        </p:nvSpPr>
        <p:spPr>
          <a:xfrm>
            <a:off x="9765744" y="3597898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device </a:t>
            </a:r>
            <a:r>
              <a:rPr lang="en-US" sz="1400" dirty="0" err="1"/>
              <a:t>api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8998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4" grpId="0" animBg="1"/>
      <p:bldP spid="83" grpId="0" animBg="1"/>
      <p:bldP spid="78" grpId="0" animBg="1"/>
      <p:bldP spid="88" grpId="0" animBg="1"/>
    </p:bldLst>
  </p:timing>
</p:sld>
</file>

<file path=ppt/theme/theme1.xml><?xml version="1.0" encoding="utf-8"?>
<a:theme xmlns:a="http://schemas.openxmlformats.org/drawingml/2006/main" name="DeckTemplate-AWS">
  <a:themeElements>
    <a:clrScheme name="Custom 14">
      <a:dk1>
        <a:srgbClr val="002D43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26136</TotalTime>
  <Words>1123</Words>
  <Application>Microsoft Macintosh PowerPoint</Application>
  <PresentationFormat>Custom</PresentationFormat>
  <Paragraphs>227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Amazon Ember</vt:lpstr>
      <vt:lpstr>Amazon Ember Light</vt:lpstr>
      <vt:lpstr>Amazon Ember Regular</vt:lpstr>
      <vt:lpstr>Arial</vt:lpstr>
      <vt:lpstr>Calibri</vt:lpstr>
      <vt:lpstr>SFMono-Regular</vt:lpstr>
      <vt:lpstr>DeckTemplate-AWS</vt:lpstr>
      <vt:lpstr>AWS IoT Secure Tunneling Components</vt:lpstr>
      <vt:lpstr>AWS IoT Secure Tunneling Reference Implementation</vt:lpstr>
      <vt:lpstr>What are you going to be deploying </vt:lpstr>
      <vt:lpstr>After deploy</vt:lpstr>
      <vt:lpstr>Creating the Tunnel</vt:lpstr>
      <vt:lpstr>Creating the Tunnel</vt:lpstr>
      <vt:lpstr>SSH</vt:lpstr>
      <vt:lpstr>SSH</vt:lpstr>
      <vt:lpstr>Node Web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261</cp:revision>
  <cp:lastPrinted>2020-02-18T18:03:02Z</cp:lastPrinted>
  <dcterms:created xsi:type="dcterms:W3CDTF">2016-06-17T18:22:10Z</dcterms:created>
  <dcterms:modified xsi:type="dcterms:W3CDTF">2021-02-12T16:12:29Z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