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9"/>
  </p:notesMasterIdLst>
  <p:handoutMasterIdLst>
    <p:handoutMasterId r:id="rId10"/>
  </p:handoutMasterIdLst>
  <p:sldIdLst>
    <p:sldId id="347" r:id="rId5"/>
    <p:sldId id="348" r:id="rId6"/>
    <p:sldId id="350" r:id="rId7"/>
    <p:sldId id="351" r:id="rId8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D5863"/>
    <a:srgbClr val="EAEDED"/>
    <a:srgbClr val="683BC4"/>
    <a:srgbClr val="FF5745"/>
    <a:srgbClr val="418926"/>
    <a:srgbClr val="0073BB"/>
    <a:srgbClr val="D3F0F9"/>
    <a:srgbClr val="8FA7C5"/>
    <a:srgbClr val="232F3E"/>
    <a:srgbClr val="59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9" autoAdjust="0"/>
    <p:restoredTop sz="95118" autoAdjust="0"/>
  </p:normalViewPr>
  <p:slideViewPr>
    <p:cSldViewPr snapToGrid="0" showGuides="1">
      <p:cViewPr varScale="1">
        <p:scale>
          <a:sx n="79" d="100"/>
          <a:sy n="79" d="100"/>
        </p:scale>
        <p:origin x="744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sortiz/aws-iot-secure-tunnel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with Project (</a:t>
            </a:r>
            <a:r>
              <a:rPr lang="en-US" dirty="0">
                <a:hlinkClick r:id="rId3"/>
              </a:rPr>
              <a:t>https://github.com/marcosortiz/aws-iot-secure-tunneling</a:t>
            </a:r>
            <a:r>
              <a:rPr lang="en-US" dirty="0"/>
              <a:t>)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source: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i-00a4ae0ec0ea0da6d</a:t>
            </a:r>
            <a:endParaRPr lang="en-US" dirty="0"/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destination: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i-0836b4a8680af5232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3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4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3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docs.aws.amazon.com/iot/latest/developerguide/secure-tunneling-concepts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hyperlink" Target="https://docs.aws.amazon.com/iot/latest/developerguide/secure-tunneling-concepts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6.svg"/><Relationship Id="rId3" Type="http://schemas.openxmlformats.org/officeDocument/2006/relationships/image" Target="../media/image15.png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22.svg"/><Relationship Id="rId19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23" idx="1"/>
          </p:cNvCxnSpPr>
          <p:nvPr/>
        </p:nvCxnSpPr>
        <p:spPr>
          <a:xfrm rot="16200000" flipH="1">
            <a:off x="6277032" y="-36535"/>
            <a:ext cx="2296955" cy="9913200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1667993" y="4575346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3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Reference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48D96-40F8-F249-9E60-4C7D211880D8}"/>
              </a:ext>
            </a:extLst>
          </p:cNvPr>
          <p:cNvSpPr txBox="1"/>
          <p:nvPr/>
        </p:nvSpPr>
        <p:spPr>
          <a:xfrm>
            <a:off x="1258479" y="5295470"/>
            <a:ext cx="952925" cy="2176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device agent</a:t>
            </a:r>
            <a:endParaRPr lang="en-US" sz="2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F6597E-4D58-8446-9DED-4AFB16EE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9991" y="4779434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72164-4F26-6D40-853C-E103AA156739}"/>
              </a:ext>
            </a:extLst>
          </p:cNvPr>
          <p:cNvSpPr txBox="1"/>
          <p:nvPr/>
        </p:nvSpPr>
        <p:spPr>
          <a:xfrm>
            <a:off x="4416565" y="4945564"/>
            <a:ext cx="3197613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$aws/things/myThing/tunnels/notify</a:t>
            </a:r>
            <a:endParaRPr lang="en-US" sz="2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933899C-987B-474E-BEE9-94EAA90C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311" y="4780213"/>
            <a:ext cx="469900" cy="469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9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79" name="Straight Arrow Connector 67">
            <a:extLst>
              <a:ext uri="{FF2B5EF4-FFF2-40B4-BE49-F238E27FC236}">
                <a16:creationId xmlns:a16="http://schemas.microsoft.com/office/drawing/2014/main" id="{E8E184B5-C9D9-3A4E-98BF-28E2B721CC03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1969891" y="5014385"/>
            <a:ext cx="2329420" cy="779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88305DA-83E3-BB4C-BFF0-1137F722EED3}"/>
              </a:ext>
            </a:extLst>
          </p:cNvPr>
          <p:cNvSpPr/>
          <p:nvPr/>
        </p:nvSpPr>
        <p:spPr>
          <a:xfrm>
            <a:off x="2320368" y="4801740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1. subscribe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4" name="Straight Arrow Connector 67">
            <a:extLst>
              <a:ext uri="{FF2B5EF4-FFF2-40B4-BE49-F238E27FC236}">
                <a16:creationId xmlns:a16="http://schemas.microsoft.com/office/drawing/2014/main" id="{8121C047-DD12-D045-BA36-1767CE82B9B2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3003105" y="3981949"/>
            <a:ext cx="262992" cy="2799319"/>
          </a:xfrm>
          <a:prstGeom prst="bentConnector3">
            <a:avLst>
              <a:gd name="adj1" fmla="val -86923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5827B-B414-0349-BE88-357DD0EA0904}"/>
              </a:ext>
            </a:extLst>
          </p:cNvPr>
          <p:cNvSpPr/>
          <p:nvPr/>
        </p:nvSpPr>
        <p:spPr>
          <a:xfrm>
            <a:off x="2832750" y="5737354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3. publish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rot="5400000">
            <a:off x="1598002" y="3908527"/>
            <a:ext cx="1007846" cy="7339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936999" y="4427569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2" grpId="0"/>
      <p:bldP spid="83" grpId="0"/>
      <p:bldP spid="88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6505735" y="5997575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What are you going to be deploying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6352874" y="1887848"/>
            <a:ext cx="3451525" cy="291418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2876" y="1887849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733618" y="3095934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3617" y="3095934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8003532" y="3794471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846999" y="2664015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6999" y="2664016"/>
            <a:ext cx="330200" cy="330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4F29-C6CF-A945-AD2E-E7C4FD26D99C}"/>
              </a:ext>
            </a:extLst>
          </p:cNvPr>
          <p:cNvSpPr/>
          <p:nvPr/>
        </p:nvSpPr>
        <p:spPr>
          <a:xfrm>
            <a:off x="6680286" y="2365227"/>
            <a:ext cx="2800264" cy="2081126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Security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928956" y="48377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632" y="4105821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3063817" y="3688508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18" y="3688507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2514418" y="1524626"/>
            <a:ext cx="7593296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4419" y="1524627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6384663" y="5024173"/>
            <a:ext cx="3419736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4331" y="5024173"/>
            <a:ext cx="330200" cy="3302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F92956-5851-4E4E-8926-C6E02809D76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5037832" y="3344941"/>
            <a:ext cx="1315042" cy="1116480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256F05AC-0531-FF4E-A3BB-DB969040C964}"/>
              </a:ext>
            </a:extLst>
          </p:cNvPr>
          <p:cNvCxnSpPr>
            <a:cxnSpLocks/>
            <a:stCxn id="13" idx="2"/>
            <a:endCxn id="66" idx="1"/>
          </p:cNvCxnSpPr>
          <p:nvPr/>
        </p:nvCxnSpPr>
        <p:spPr>
          <a:xfrm rot="16200000" flipH="1">
            <a:off x="4882984" y="4944737"/>
            <a:ext cx="1421998" cy="182350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D4-2E63-5F40-8407-A00059D72883}"/>
              </a:ext>
            </a:extLst>
          </p:cNvPr>
          <p:cNvSpPr txBox="1"/>
          <p:nvPr/>
        </p:nvSpPr>
        <p:spPr>
          <a:xfrm>
            <a:off x="694436" y="4503750"/>
            <a:ext cx="96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723BAC-5B65-5941-BD1A-FB62B9E27818}"/>
              </a:ext>
            </a:extLst>
          </p:cNvPr>
          <p:cNvCxnSpPr>
            <a:cxnSpLocks/>
            <a:stCxn id="41" idx="1"/>
            <a:endCxn id="6" idx="1"/>
          </p:cNvCxnSpPr>
          <p:nvPr/>
        </p:nvCxnSpPr>
        <p:spPr>
          <a:xfrm flipV="1">
            <a:off x="1418242" y="4300463"/>
            <a:ext cx="1315376" cy="44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60015CF-13CE-9948-851D-C90E36E7E656}"/>
              </a:ext>
            </a:extLst>
          </p:cNvPr>
          <p:cNvSpPr/>
          <p:nvPr/>
        </p:nvSpPr>
        <p:spPr>
          <a:xfrm>
            <a:off x="1877555" y="391650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BC1B971-E306-7B48-AE48-8E3C60DFF7A5}"/>
              </a:ext>
            </a:extLst>
          </p:cNvPr>
          <p:cNvSpPr/>
          <p:nvPr/>
        </p:nvSpPr>
        <p:spPr>
          <a:xfrm>
            <a:off x="5921375" y="278676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A388243-DDFB-D848-8E10-A38AF2E8D357}"/>
              </a:ext>
            </a:extLst>
          </p:cNvPr>
          <p:cNvSpPr/>
          <p:nvPr/>
        </p:nvSpPr>
        <p:spPr>
          <a:xfrm>
            <a:off x="5921374" y="617894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1BFE22-A105-1045-AEC5-BA09AFF9CEBA}"/>
              </a:ext>
            </a:extLst>
          </p:cNvPr>
          <p:cNvSpPr/>
          <p:nvPr/>
        </p:nvSpPr>
        <p:spPr>
          <a:xfrm>
            <a:off x="10218715" y="1562921"/>
            <a:ext cx="3441843" cy="2737542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F12B0A-7C3F-CD46-85E8-E9F32B8545F9}"/>
              </a:ext>
            </a:extLst>
          </p:cNvPr>
          <p:cNvSpPr/>
          <p:nvPr/>
        </p:nvSpPr>
        <p:spPr>
          <a:xfrm>
            <a:off x="10314613" y="169875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947FEB-E79F-F447-8E49-418C7484AAB9}"/>
              </a:ext>
            </a:extLst>
          </p:cNvPr>
          <p:cNvSpPr/>
          <p:nvPr/>
        </p:nvSpPr>
        <p:spPr>
          <a:xfrm>
            <a:off x="10314613" y="2163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E84D1AE-1CDD-6443-80F7-7204AE70729A}"/>
              </a:ext>
            </a:extLst>
          </p:cNvPr>
          <p:cNvSpPr/>
          <p:nvPr/>
        </p:nvSpPr>
        <p:spPr>
          <a:xfrm>
            <a:off x="10314613" y="2745283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EB0BB9-73DF-BA40-B000-7F5CE95E8C2B}"/>
              </a:ext>
            </a:extLst>
          </p:cNvPr>
          <p:cNvSpPr txBox="1"/>
          <p:nvPr/>
        </p:nvSpPr>
        <p:spPr>
          <a:xfrm>
            <a:off x="10633956" y="1698751"/>
            <a:ext cx="295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AWS Console create an EC2 instance running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Cloud9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it.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216A5B-494C-D74B-AAF5-33A179014327}"/>
              </a:ext>
            </a:extLst>
          </p:cNvPr>
          <p:cNvSpPr txBox="1"/>
          <p:nvPr/>
        </p:nvSpPr>
        <p:spPr>
          <a:xfrm>
            <a:off x="10633956" y="2703891"/>
            <a:ext cx="295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Development Kit (CDK)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deploy the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Device VPC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 an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 instance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running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agent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3018169" y="483771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2448" y="4105821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832830" y="3744599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768EA-2893-4145-9AB7-366FB9D1C27C}"/>
              </a:ext>
            </a:extLst>
          </p:cNvPr>
          <p:cNvSpPr txBox="1"/>
          <p:nvPr/>
        </p:nvSpPr>
        <p:spPr>
          <a:xfrm>
            <a:off x="10633956" y="2163946"/>
            <a:ext cx="2954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CLI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provision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thing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cert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policy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IoT Core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8652" y="3038022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7282" y="3021810"/>
            <a:ext cx="787909" cy="78790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B6F1273-3110-364F-A7C3-6CD5A000B7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34656" y="4069917"/>
            <a:ext cx="483586" cy="469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6554311" y="6795541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54311" y="6295367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969717" y="6795541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94880" y="6295367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7132902" y="6795541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63712" y="6295367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749303" y="5269719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6487956" y="57554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stCxn id="9" idx="2"/>
            <a:endCxn id="69" idx="3"/>
          </p:cNvCxnSpPr>
          <p:nvPr/>
        </p:nvCxnSpPr>
        <p:spPr>
          <a:xfrm rot="5400000">
            <a:off x="7623961" y="4594463"/>
            <a:ext cx="1505449" cy="31496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B7B2926-CFFB-094B-8FE8-7674B7E3DF82}"/>
              </a:ext>
            </a:extLst>
          </p:cNvPr>
          <p:cNvSpPr/>
          <p:nvPr/>
        </p:nvSpPr>
        <p:spPr>
          <a:xfrm>
            <a:off x="8612179" y="511252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D70E93-5E5D-3343-B841-CDB9462A75C9}"/>
              </a:ext>
            </a:extLst>
          </p:cNvPr>
          <p:cNvSpPr/>
          <p:nvPr/>
        </p:nvSpPr>
        <p:spPr>
          <a:xfrm>
            <a:off x="10314612" y="347198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35C327-00EA-5F4F-9116-B7B76B47853A}"/>
              </a:ext>
            </a:extLst>
          </p:cNvPr>
          <p:cNvSpPr txBox="1"/>
          <p:nvPr/>
        </p:nvSpPr>
        <p:spPr>
          <a:xfrm>
            <a:off x="10633956" y="3471988"/>
            <a:ext cx="2954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 the EC2 instance starts, it automatically runs the device agent. The agent  connects to IoT Core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subscribes to a specific MQTT topic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 order to receive notifications of any tunnel created targeting itself.</a:t>
            </a:r>
          </a:p>
        </p:txBody>
      </p:sp>
    </p:spTree>
    <p:extLst>
      <p:ext uri="{BB962C8B-B14F-4D97-AF65-F5344CB8AC3E}">
        <p14:creationId xmlns:p14="http://schemas.microsoft.com/office/powerpoint/2010/main" val="2172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068A9E-2584-064F-A6C3-A21D9CDC11B6}"/>
              </a:ext>
            </a:extLst>
          </p:cNvPr>
          <p:cNvCxnSpPr>
            <a:cxnSpLocks/>
            <a:stCxn id="14" idx="3"/>
            <a:endCxn id="64" idx="1"/>
          </p:cNvCxnSpPr>
          <p:nvPr/>
        </p:nvCxnSpPr>
        <p:spPr>
          <a:xfrm>
            <a:off x="3961877" y="3142990"/>
            <a:ext cx="1520447" cy="620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22E9F3D-5362-E14C-886D-237161AD7204}"/>
              </a:ext>
            </a:extLst>
          </p:cNvPr>
          <p:cNvSpPr/>
          <p:nvPr/>
        </p:nvSpPr>
        <p:spPr>
          <a:xfrm>
            <a:off x="4215322" y="278739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2CF687-FBB6-1E46-A8AC-5C1665ADA513}"/>
              </a:ext>
            </a:extLst>
          </p:cNvPr>
          <p:cNvCxnSpPr>
            <a:cxnSpLocks/>
            <a:stCxn id="68" idx="3"/>
            <a:endCxn id="60" idx="1"/>
          </p:cNvCxnSpPr>
          <p:nvPr/>
        </p:nvCxnSpPr>
        <p:spPr>
          <a:xfrm>
            <a:off x="8003706" y="3212691"/>
            <a:ext cx="2128206" cy="1664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3F497C9-CF8C-4A4C-8E11-812B78241EE7}"/>
              </a:ext>
            </a:extLst>
          </p:cNvPr>
          <p:cNvSpPr/>
          <p:nvPr/>
        </p:nvSpPr>
        <p:spPr>
          <a:xfrm>
            <a:off x="8972554" y="2851143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B25696-064B-7C4F-ADF2-4049593EF41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10919821" y="3229332"/>
            <a:ext cx="1324471" cy="91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C6CAB5A-3C7A-9442-AFE3-9983F930C479}"/>
              </a:ext>
            </a:extLst>
          </p:cNvPr>
          <p:cNvSpPr/>
          <p:nvPr/>
        </p:nvSpPr>
        <p:spPr>
          <a:xfrm>
            <a:off x="11383933" y="286725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149E15E-6489-E741-A774-7390326064F3}"/>
              </a:ext>
            </a:extLst>
          </p:cNvPr>
          <p:cNvSpPr/>
          <p:nvPr/>
        </p:nvSpPr>
        <p:spPr>
          <a:xfrm>
            <a:off x="2603814" y="276451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FB3E2F2-6ABF-964C-8E89-58694E1F9706}"/>
              </a:ext>
            </a:extLst>
          </p:cNvPr>
          <p:cNvSpPr/>
          <p:nvPr/>
        </p:nvSpPr>
        <p:spPr>
          <a:xfrm>
            <a:off x="9084111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3688198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BF3A857-D6D7-554B-8DE9-41DE94F7C018}"/>
              </a:ext>
            </a:extLst>
          </p:cNvPr>
          <p:cNvSpPr/>
          <p:nvPr/>
        </p:nvSpPr>
        <p:spPr>
          <a:xfrm>
            <a:off x="2904612" y="5642451"/>
            <a:ext cx="9650544" cy="1862297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3CAAC8E-D72E-7442-B212-FB5EBC3C105D}"/>
              </a:ext>
            </a:extLst>
          </p:cNvPr>
          <p:cNvSpPr/>
          <p:nvPr/>
        </p:nvSpPr>
        <p:spPr>
          <a:xfrm>
            <a:off x="3000510" y="577078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BF2C362-2BFE-FC4C-BA27-3F626B082E5C}"/>
              </a:ext>
            </a:extLst>
          </p:cNvPr>
          <p:cNvSpPr/>
          <p:nvPr/>
        </p:nvSpPr>
        <p:spPr>
          <a:xfrm>
            <a:off x="3000510" y="62434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F70EA96-439F-074A-8BF5-2BFC674ECE6D}"/>
              </a:ext>
            </a:extLst>
          </p:cNvPr>
          <p:cNvSpPr/>
          <p:nvPr/>
        </p:nvSpPr>
        <p:spPr>
          <a:xfrm>
            <a:off x="3000510" y="678342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1CB14D-CB2F-A14F-886C-99287C2AE86D}"/>
              </a:ext>
            </a:extLst>
          </p:cNvPr>
          <p:cNvSpPr txBox="1"/>
          <p:nvPr/>
        </p:nvSpPr>
        <p:spPr>
          <a:xfrm>
            <a:off x="3319853" y="5770786"/>
            <a:ext cx="386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From Cloud9, we use the AWS CLI to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the tunnel on AWS IoT with our device as a target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0E3289-8C9E-1F40-AF46-EDE65FDD4123}"/>
              </a:ext>
            </a:extLst>
          </p:cNvPr>
          <p:cNvSpPr txBox="1"/>
          <p:nvPr/>
        </p:nvSpPr>
        <p:spPr>
          <a:xfrm>
            <a:off x="3319853" y="6783421"/>
            <a:ext cx="386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device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receives the MQTT notification,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uses the destination CAT to start the local proxy in destination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36DE68-5321-D44A-9499-C8A5CA7B5C09}"/>
              </a:ext>
            </a:extLst>
          </p:cNvPr>
          <p:cNvSpPr txBox="1"/>
          <p:nvPr/>
        </p:nvSpPr>
        <p:spPr>
          <a:xfrm>
            <a:off x="3319853" y="6243476"/>
            <a:ext cx="3868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Since our device is subscribing to any notifications about tunnels being created targeting it, it will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 a MQTT notification with the destination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client access token (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2EF202A9-B691-2D4B-B0AB-E5321217B65E}"/>
              </a:ext>
            </a:extLst>
          </p:cNvPr>
          <p:cNvSpPr/>
          <p:nvPr/>
        </p:nvSpPr>
        <p:spPr>
          <a:xfrm>
            <a:off x="7419841" y="577078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BBF587-06A8-E549-B919-2441A626142F}"/>
              </a:ext>
            </a:extLst>
          </p:cNvPr>
          <p:cNvSpPr txBox="1"/>
          <p:nvPr/>
        </p:nvSpPr>
        <p:spPr>
          <a:xfrm>
            <a:off x="7739185" y="5770786"/>
            <a:ext cx="448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destination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6816AC8-418D-3340-8F3E-C778C8BF59A3}"/>
              </a:ext>
            </a:extLst>
          </p:cNvPr>
          <p:cNvSpPr/>
          <p:nvPr/>
        </p:nvSpPr>
        <p:spPr>
          <a:xfrm>
            <a:off x="7419841" y="62434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09686F0-214A-5A42-B200-6991CE7896E8}"/>
              </a:ext>
            </a:extLst>
          </p:cNvPr>
          <p:cNvSpPr txBox="1"/>
          <p:nvPr/>
        </p:nvSpPr>
        <p:spPr>
          <a:xfrm>
            <a:off x="7739185" y="6243476"/>
            <a:ext cx="4710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response from step 1 to get the source CAT for our tunnel.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then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the source CAT to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manually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 the local proxy in source mode.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2603E30-D0C0-DC45-B585-DCF048A1A668}"/>
              </a:ext>
            </a:extLst>
          </p:cNvPr>
          <p:cNvSpPr/>
          <p:nvPr/>
        </p:nvSpPr>
        <p:spPr>
          <a:xfrm>
            <a:off x="7419841" y="679731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07FA61-8EA8-8A43-92A1-28D407BDA76E}"/>
              </a:ext>
            </a:extLst>
          </p:cNvPr>
          <p:cNvSpPr txBox="1"/>
          <p:nvPr/>
        </p:nvSpPr>
        <p:spPr>
          <a:xfrm>
            <a:off x="7739185" y="6797314"/>
            <a:ext cx="448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source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</p:spTree>
    <p:extLst>
      <p:ext uri="{BB962C8B-B14F-4D97-AF65-F5344CB8AC3E}">
        <p14:creationId xmlns:p14="http://schemas.microsoft.com/office/powerpoint/2010/main" val="4274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26046</TotalTime>
  <Words>571</Words>
  <Application>Microsoft Macintosh PowerPoint</Application>
  <PresentationFormat>Custom</PresentationFormat>
  <Paragraphs>110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Amazon Ember</vt:lpstr>
      <vt:lpstr>Amazon Ember Light</vt:lpstr>
      <vt:lpstr>Amazon Ember Regular</vt:lpstr>
      <vt:lpstr>Arial</vt:lpstr>
      <vt:lpstr>Calibri</vt:lpstr>
      <vt:lpstr>SFMono-Regular</vt:lpstr>
      <vt:lpstr>DeckTemplate-AWS</vt:lpstr>
      <vt:lpstr>AWS IoT Secure Tunneling Components</vt:lpstr>
      <vt:lpstr>AWS IoT Secure Tunneling Reference Implementation</vt:lpstr>
      <vt:lpstr>What are you going to be deploying </vt:lpstr>
      <vt:lpstr>Creating the Tunnel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240</cp:revision>
  <cp:lastPrinted>2020-02-18T18:03:02Z</cp:lastPrinted>
  <dcterms:created xsi:type="dcterms:W3CDTF">2016-06-17T18:22:10Z</dcterms:created>
  <dcterms:modified xsi:type="dcterms:W3CDTF">2020-04-04T16:40:16Z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