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2"/>
  </p:notesMasterIdLst>
  <p:handoutMasterIdLst>
    <p:handoutMasterId r:id="rId13"/>
  </p:handoutMasterIdLst>
  <p:sldIdLst>
    <p:sldId id="347" r:id="rId5"/>
    <p:sldId id="348" r:id="rId6"/>
    <p:sldId id="350" r:id="rId7"/>
    <p:sldId id="355" r:id="rId8"/>
    <p:sldId id="352" r:id="rId9"/>
    <p:sldId id="353" r:id="rId10"/>
    <p:sldId id="354" r:id="rId11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D5863"/>
    <a:srgbClr val="EAEDED"/>
    <a:srgbClr val="683BC4"/>
    <a:srgbClr val="FF5745"/>
    <a:srgbClr val="418926"/>
    <a:srgbClr val="0073BB"/>
    <a:srgbClr val="D3F0F9"/>
    <a:srgbClr val="8FA7C5"/>
    <a:srgbClr val="232F3E"/>
    <a:srgbClr val="59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 autoAdjust="0"/>
    <p:restoredTop sz="95118" autoAdjust="0"/>
  </p:normalViewPr>
  <p:slideViewPr>
    <p:cSldViewPr snapToGrid="0" showGuides="1">
      <p:cViewPr varScale="1">
        <p:scale>
          <a:sx n="112" d="100"/>
          <a:sy n="112" d="100"/>
        </p:scale>
        <p:origin x="240" y="768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5/5/20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sortiz/aws-iot-secure-tunnel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 code: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with Project (</a:t>
            </a:r>
            <a:r>
              <a:rPr lang="en-US" dirty="0">
                <a:hlinkClick r:id="rId3"/>
              </a:rPr>
              <a:t>https://github.com/marcosortiz/aws-iot-secure-tunneling</a:t>
            </a:r>
            <a:r>
              <a:rPr lang="en-US" dirty="0"/>
              <a:t>)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to source: aws </a:t>
            </a:r>
            <a:r>
              <a:rPr lang="en-US" dirty="0" err="1"/>
              <a:t>ssm</a:t>
            </a:r>
            <a:r>
              <a:rPr lang="en-US" dirty="0"/>
              <a:t> start-session -–target 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i-00a4ae0ec0ea0da6d</a:t>
            </a:r>
            <a:endParaRPr lang="en-US" dirty="0"/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to destination: aws </a:t>
            </a:r>
            <a:r>
              <a:rPr lang="en-US" dirty="0" err="1"/>
              <a:t>ssm</a:t>
            </a:r>
            <a:r>
              <a:rPr lang="en-US" dirty="0"/>
              <a:t> start-session -–target 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i-0836b4a8680af5232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3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4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2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5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4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8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docs.aws.amazon.com/iot/latest/developerguide/secure-tunneling-concepts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hyperlink" Target="https://docs.aws.amazon.com/iot/latest/developerguide/secure-tunneling-concepts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26.svg"/><Relationship Id="rId3" Type="http://schemas.openxmlformats.org/officeDocument/2006/relationships/image" Target="../media/image15.png"/><Relationship Id="rId21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14.sv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22.svg"/><Relationship Id="rId19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Relationship Id="rId22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28.svg"/><Relationship Id="rId3" Type="http://schemas.openxmlformats.org/officeDocument/2006/relationships/image" Target="../media/image15.png"/><Relationship Id="rId21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29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Relationship Id="rId22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B8F-15D1-8B4A-8C50-819B592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Secure Tunneling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88CA9-9EEE-EC43-BE3C-F64F4E1EDB62}"/>
              </a:ext>
            </a:extLst>
          </p:cNvPr>
          <p:cNvSpPr/>
          <p:nvPr/>
        </p:nvSpPr>
        <p:spPr>
          <a:xfrm>
            <a:off x="3731741" y="2248930"/>
            <a:ext cx="6087269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ADB11-FBB4-854A-9D1A-4515D4FB3B0D}"/>
              </a:ext>
            </a:extLst>
          </p:cNvPr>
          <p:cNvSpPr/>
          <p:nvPr/>
        </p:nvSpPr>
        <p:spPr>
          <a:xfrm>
            <a:off x="486321" y="2248930"/>
            <a:ext cx="2799320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0B8E5-B931-614A-BB09-C67A15B7128D}"/>
              </a:ext>
            </a:extLst>
          </p:cNvPr>
          <p:cNvSpPr/>
          <p:nvPr/>
        </p:nvSpPr>
        <p:spPr>
          <a:xfrm>
            <a:off x="5876332" y="2878229"/>
            <a:ext cx="1673817" cy="856039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FA7C5"/>
                </a:solidFill>
              </a:rPr>
              <a:t>Tunnel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BFCCF-6B69-BD4C-8ABC-3E004C7CE35A}"/>
              </a:ext>
            </a:extLst>
          </p:cNvPr>
          <p:cNvSpPr/>
          <p:nvPr/>
        </p:nvSpPr>
        <p:spPr>
          <a:xfrm>
            <a:off x="10463556" y="2248930"/>
            <a:ext cx="3144151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Source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C6D9C-5BA8-C04F-8C80-B3BA79EABB09}"/>
              </a:ext>
            </a:extLst>
          </p:cNvPr>
          <p:cNvSpPr/>
          <p:nvPr/>
        </p:nvSpPr>
        <p:spPr>
          <a:xfrm>
            <a:off x="5319956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7F57D-D0DE-8E43-9D54-0F483BA33C37}"/>
              </a:ext>
            </a:extLst>
          </p:cNvPr>
          <p:cNvSpPr txBox="1"/>
          <p:nvPr/>
        </p:nvSpPr>
        <p:spPr>
          <a:xfrm>
            <a:off x="10798026" y="344852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6CB9FD6-7E6A-B349-8BB9-77B88D0CE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289" y="3072995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A1877-EB4C-8541-9AB3-3F07E7936775}"/>
              </a:ext>
            </a:extLst>
          </p:cNvPr>
          <p:cNvSpPr txBox="1"/>
          <p:nvPr/>
        </p:nvSpPr>
        <p:spPr>
          <a:xfrm>
            <a:off x="1878695" y="3463811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3095C11-5652-EE4F-AE6B-79CAF066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3958" y="30743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AFD710-030E-C94C-A0A8-3DAFC9A0FF25}"/>
              </a:ext>
            </a:extLst>
          </p:cNvPr>
          <p:cNvSpPr txBox="1"/>
          <p:nvPr/>
        </p:nvSpPr>
        <p:spPr>
          <a:xfrm>
            <a:off x="568016" y="3458478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destination</a:t>
            </a:r>
          </a:p>
          <a:p>
            <a:pPr algn="ctr"/>
            <a:r>
              <a:rPr lang="en-US" sz="1400" dirty="0"/>
              <a:t>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F40F3FD-83DE-904D-B60D-12AC5CC0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77" y="3071596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062D54-5DCD-994C-B574-D0BFD6DB91ED}"/>
              </a:ext>
            </a:extLst>
          </p:cNvPr>
          <p:cNvSpPr/>
          <p:nvPr/>
        </p:nvSpPr>
        <p:spPr>
          <a:xfrm>
            <a:off x="800076" y="6941561"/>
            <a:ext cx="1280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https://docs.aws.amazon.com/iot/latest/developerguide/secure-tunneling-concepts.html</a:t>
            </a:r>
            <a:endParaRPr lang="en-US" sz="2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9F8CD12-E314-FE44-B24E-F7DED8C61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2109" y="583359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26F6B6-F6C3-AF4F-9780-B250D35CBC73}"/>
              </a:ext>
            </a:extLst>
          </p:cNvPr>
          <p:cNvSpPr txBox="1"/>
          <p:nvPr/>
        </p:nvSpPr>
        <p:spPr>
          <a:xfrm>
            <a:off x="12080684" y="624637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0A9A4-C809-0541-A8B5-6C186E4923E7}"/>
              </a:ext>
            </a:extLst>
          </p:cNvPr>
          <p:cNvSpPr/>
          <p:nvPr/>
        </p:nvSpPr>
        <p:spPr>
          <a:xfrm>
            <a:off x="6774901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service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D66C3-1F00-2C41-9202-44EA730271B2}"/>
              </a:ext>
            </a:extLst>
          </p:cNvPr>
          <p:cNvSpPr/>
          <p:nvPr/>
        </p:nvSpPr>
        <p:spPr>
          <a:xfrm>
            <a:off x="2654332" y="3208640"/>
            <a:ext cx="3222000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9A68-57CB-D249-9AB8-9841FDDC329C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654332" y="3303029"/>
            <a:ext cx="3222000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97C3A-20C5-5741-80A3-5C7548FBFACD}"/>
              </a:ext>
            </a:extLst>
          </p:cNvPr>
          <p:cNvSpPr/>
          <p:nvPr/>
        </p:nvSpPr>
        <p:spPr>
          <a:xfrm>
            <a:off x="7550149" y="3208640"/>
            <a:ext cx="3657602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A23F82-C66E-8643-9013-5B2349972B8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7550149" y="3303029"/>
            <a:ext cx="3657602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7AB0F-753B-8B48-A30D-A3A0E37911E9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>
            <a:off x="11623189" y="3307945"/>
            <a:ext cx="993870" cy="2525648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8BEF83-26BA-AF43-AB36-DE41575680A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1537877" y="3306546"/>
            <a:ext cx="696081" cy="27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4ADD5-6440-6B47-9351-C28C33539716}"/>
              </a:ext>
            </a:extLst>
          </p:cNvPr>
          <p:cNvSpPr/>
          <p:nvPr/>
        </p:nvSpPr>
        <p:spPr>
          <a:xfrm>
            <a:off x="8229846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source access token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55135-2374-8541-996F-D8F29AE7D144}"/>
              </a:ext>
            </a:extLst>
          </p:cNvPr>
          <p:cNvSpPr/>
          <p:nvPr/>
        </p:nvSpPr>
        <p:spPr>
          <a:xfrm>
            <a:off x="3865011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access 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3A4278-BEE9-EC41-9E64-F11D1D715211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rot="5400000" flipH="1" flipV="1">
            <a:off x="5444383" y="2850313"/>
            <a:ext cx="384902" cy="215281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D74341A6-A46B-F742-BD65-5273D6C07B79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rot="16200000" flipV="1">
            <a:off x="7626801" y="2820708"/>
            <a:ext cx="384902" cy="221202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63866DE8-8553-A845-9AE0-B2057ABD6C7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6171856" y="3577785"/>
            <a:ext cx="384902" cy="6978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DC571B1B-78B9-2448-80C1-67943FD2C11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rot="16200000" flipV="1">
            <a:off x="6899328" y="3548181"/>
            <a:ext cx="384902" cy="7570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439B637-5CB9-9646-8788-6418E16B3071}"/>
              </a:ext>
            </a:extLst>
          </p:cNvPr>
          <p:cNvSpPr/>
          <p:nvPr/>
        </p:nvSpPr>
        <p:spPr>
          <a:xfrm>
            <a:off x="10554741" y="4231298"/>
            <a:ext cx="18676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5. Start proxy   ( source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018E89-12F0-F94A-9807-680A6EECC71C}"/>
              </a:ext>
            </a:extLst>
          </p:cNvPr>
          <p:cNvSpPr/>
          <p:nvPr/>
        </p:nvSpPr>
        <p:spPr>
          <a:xfrm>
            <a:off x="11705634" y="3095149"/>
            <a:ext cx="1229718" cy="24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6. Connect locally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E86DD9-CBE0-B04D-B34F-8F2752455FF1}"/>
              </a:ext>
            </a:extLst>
          </p:cNvPr>
          <p:cNvSpPr/>
          <p:nvPr/>
        </p:nvSpPr>
        <p:spPr>
          <a:xfrm>
            <a:off x="9378950" y="5849207"/>
            <a:ext cx="114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2. Create tunnel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9" name="Straight Arrow Connector 67">
            <a:extLst>
              <a:ext uri="{FF2B5EF4-FFF2-40B4-BE49-F238E27FC236}">
                <a16:creationId xmlns:a16="http://schemas.microsoft.com/office/drawing/2014/main" id="{B9D0E4D5-CDCC-3240-8AF5-EF926DC22700}"/>
              </a:ext>
            </a:extLst>
          </p:cNvPr>
          <p:cNvCxnSpPr>
            <a:cxnSpLocks/>
            <a:stCxn id="17" idx="2"/>
            <a:endCxn id="23" idx="1"/>
          </p:cNvCxnSpPr>
          <p:nvPr/>
        </p:nvCxnSpPr>
        <p:spPr>
          <a:xfrm rot="16200000" flipH="1">
            <a:off x="6277032" y="-36535"/>
            <a:ext cx="2296955" cy="9913200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1F5927-EC2A-0B4F-A3E4-46A9C3DF0D8F}"/>
              </a:ext>
            </a:extLst>
          </p:cNvPr>
          <p:cNvSpPr/>
          <p:nvPr/>
        </p:nvSpPr>
        <p:spPr>
          <a:xfrm>
            <a:off x="1667993" y="4575346"/>
            <a:ext cx="1930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4. start proxy   (dest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F14EAD96-1596-0647-A908-A77C0F750F74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9296062" y="2982495"/>
            <a:ext cx="565361" cy="5606733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7EE02749-1149-8B47-8342-6E9C448C687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0729051" y="4415485"/>
            <a:ext cx="2312246" cy="993869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2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27" grpId="0" animBg="1"/>
      <p:bldP spid="38" grpId="0" animBg="1"/>
      <p:bldP spid="51" grpId="0" animBg="1"/>
      <p:bldP spid="52" grpId="0" animBg="1"/>
      <p:bldP spid="65" grpId="0"/>
      <p:bldP spid="75" grpId="0"/>
      <p:bldP spid="83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B8F-15D1-8B4A-8C50-819B592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Secure Tunneling Reference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88CA9-9EEE-EC43-BE3C-F64F4E1EDB62}"/>
              </a:ext>
            </a:extLst>
          </p:cNvPr>
          <p:cNvSpPr/>
          <p:nvPr/>
        </p:nvSpPr>
        <p:spPr>
          <a:xfrm>
            <a:off x="3731741" y="2248930"/>
            <a:ext cx="6087269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48D96-40F8-F249-9E60-4C7D211880D8}"/>
              </a:ext>
            </a:extLst>
          </p:cNvPr>
          <p:cNvSpPr txBox="1"/>
          <p:nvPr/>
        </p:nvSpPr>
        <p:spPr>
          <a:xfrm>
            <a:off x="1258479" y="5295470"/>
            <a:ext cx="952925" cy="2176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device agent</a:t>
            </a:r>
            <a:endParaRPr lang="en-US" sz="2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F6597E-4D58-8446-9DED-4AFB16EE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9991" y="4779434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72164-4F26-6D40-853C-E103AA156739}"/>
              </a:ext>
            </a:extLst>
          </p:cNvPr>
          <p:cNvSpPr txBox="1"/>
          <p:nvPr/>
        </p:nvSpPr>
        <p:spPr>
          <a:xfrm>
            <a:off x="4416565" y="4945564"/>
            <a:ext cx="3197613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$aws/things/myThing/tunnels/notify</a:t>
            </a:r>
            <a:endParaRPr lang="en-US" sz="2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933899C-987B-474E-BEE9-94EAA90C5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311" y="4780213"/>
            <a:ext cx="469900" cy="469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DADB11-FBB4-854A-9D1A-4515D4FB3B0D}"/>
              </a:ext>
            </a:extLst>
          </p:cNvPr>
          <p:cNvSpPr/>
          <p:nvPr/>
        </p:nvSpPr>
        <p:spPr>
          <a:xfrm>
            <a:off x="486321" y="2248930"/>
            <a:ext cx="2799320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0B8E5-B931-614A-BB09-C67A15B7128D}"/>
              </a:ext>
            </a:extLst>
          </p:cNvPr>
          <p:cNvSpPr/>
          <p:nvPr/>
        </p:nvSpPr>
        <p:spPr>
          <a:xfrm>
            <a:off x="5876332" y="2878229"/>
            <a:ext cx="1673817" cy="856039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FA7C5"/>
                </a:solidFill>
              </a:rPr>
              <a:t>Tunnel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BFCCF-6B69-BD4C-8ABC-3E004C7CE35A}"/>
              </a:ext>
            </a:extLst>
          </p:cNvPr>
          <p:cNvSpPr/>
          <p:nvPr/>
        </p:nvSpPr>
        <p:spPr>
          <a:xfrm>
            <a:off x="10463556" y="2248930"/>
            <a:ext cx="3144151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Source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C6D9C-5BA8-C04F-8C80-B3BA79EABB09}"/>
              </a:ext>
            </a:extLst>
          </p:cNvPr>
          <p:cNvSpPr/>
          <p:nvPr/>
        </p:nvSpPr>
        <p:spPr>
          <a:xfrm>
            <a:off x="5319956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7F57D-D0DE-8E43-9D54-0F483BA33C37}"/>
              </a:ext>
            </a:extLst>
          </p:cNvPr>
          <p:cNvSpPr txBox="1"/>
          <p:nvPr/>
        </p:nvSpPr>
        <p:spPr>
          <a:xfrm>
            <a:off x="10798026" y="344852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6CB9FD6-7E6A-B349-8BB9-77B88D0CE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3289" y="3072995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A1877-EB4C-8541-9AB3-3F07E7936775}"/>
              </a:ext>
            </a:extLst>
          </p:cNvPr>
          <p:cNvSpPr txBox="1"/>
          <p:nvPr/>
        </p:nvSpPr>
        <p:spPr>
          <a:xfrm>
            <a:off x="1878695" y="3463811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3095C11-5652-EE4F-AE6B-79CAF0662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3958" y="30743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AFD710-030E-C94C-A0A8-3DAFC9A0FF25}"/>
              </a:ext>
            </a:extLst>
          </p:cNvPr>
          <p:cNvSpPr txBox="1"/>
          <p:nvPr/>
        </p:nvSpPr>
        <p:spPr>
          <a:xfrm>
            <a:off x="568016" y="3458478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destination</a:t>
            </a:r>
          </a:p>
          <a:p>
            <a:pPr algn="ctr"/>
            <a:r>
              <a:rPr lang="en-US" sz="1400" dirty="0"/>
              <a:t>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F40F3FD-83DE-904D-B60D-12AC5CC0F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977" y="3071596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062D54-5DCD-994C-B574-D0BFD6DB91ED}"/>
              </a:ext>
            </a:extLst>
          </p:cNvPr>
          <p:cNvSpPr/>
          <p:nvPr/>
        </p:nvSpPr>
        <p:spPr>
          <a:xfrm>
            <a:off x="800076" y="6941561"/>
            <a:ext cx="1280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9"/>
              </a:rPr>
              <a:t>https://docs.aws.amazon.com/iot/latest/developerguide/secure-tunneling-concepts.html</a:t>
            </a:r>
            <a:endParaRPr lang="en-US" sz="2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9F8CD12-E314-FE44-B24E-F7DED8C61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82109" y="583359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26F6B6-F6C3-AF4F-9780-B250D35CBC73}"/>
              </a:ext>
            </a:extLst>
          </p:cNvPr>
          <p:cNvSpPr txBox="1"/>
          <p:nvPr/>
        </p:nvSpPr>
        <p:spPr>
          <a:xfrm>
            <a:off x="12080684" y="624637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0A9A4-C809-0541-A8B5-6C186E4923E7}"/>
              </a:ext>
            </a:extLst>
          </p:cNvPr>
          <p:cNvSpPr/>
          <p:nvPr/>
        </p:nvSpPr>
        <p:spPr>
          <a:xfrm>
            <a:off x="6774901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service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D66C3-1F00-2C41-9202-44EA730271B2}"/>
              </a:ext>
            </a:extLst>
          </p:cNvPr>
          <p:cNvSpPr/>
          <p:nvPr/>
        </p:nvSpPr>
        <p:spPr>
          <a:xfrm>
            <a:off x="2654332" y="3208640"/>
            <a:ext cx="3222000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9A68-57CB-D249-9AB8-9841FDDC329C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654332" y="3303029"/>
            <a:ext cx="3222000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97C3A-20C5-5741-80A3-5C7548FBFACD}"/>
              </a:ext>
            </a:extLst>
          </p:cNvPr>
          <p:cNvSpPr/>
          <p:nvPr/>
        </p:nvSpPr>
        <p:spPr>
          <a:xfrm>
            <a:off x="7550149" y="3208640"/>
            <a:ext cx="3657602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A23F82-C66E-8643-9013-5B2349972B8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7550149" y="3303029"/>
            <a:ext cx="3657602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7AB0F-753B-8B48-A30D-A3A0E37911E9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>
            <a:off x="11623189" y="3307945"/>
            <a:ext cx="993870" cy="2525648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8BEF83-26BA-AF43-AB36-DE41575680A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1537877" y="3306546"/>
            <a:ext cx="696081" cy="27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4ADD5-6440-6B47-9351-C28C33539716}"/>
              </a:ext>
            </a:extLst>
          </p:cNvPr>
          <p:cNvSpPr/>
          <p:nvPr/>
        </p:nvSpPr>
        <p:spPr>
          <a:xfrm>
            <a:off x="8229846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source access token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55135-2374-8541-996F-D8F29AE7D144}"/>
              </a:ext>
            </a:extLst>
          </p:cNvPr>
          <p:cNvSpPr/>
          <p:nvPr/>
        </p:nvSpPr>
        <p:spPr>
          <a:xfrm>
            <a:off x="3865011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access 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3A4278-BEE9-EC41-9E64-F11D1D715211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rot="5400000" flipH="1" flipV="1">
            <a:off x="5444383" y="2850313"/>
            <a:ext cx="384902" cy="215281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D74341A6-A46B-F742-BD65-5273D6C07B79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rot="16200000" flipV="1">
            <a:off x="7626801" y="2820708"/>
            <a:ext cx="384902" cy="221202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63866DE8-8553-A845-9AE0-B2057ABD6C7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6171856" y="3577785"/>
            <a:ext cx="384902" cy="6978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DC571B1B-78B9-2448-80C1-67943FD2C11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rot="16200000" flipV="1">
            <a:off x="6899328" y="3548181"/>
            <a:ext cx="384902" cy="7570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439B637-5CB9-9646-8788-6418E16B3071}"/>
              </a:ext>
            </a:extLst>
          </p:cNvPr>
          <p:cNvSpPr/>
          <p:nvPr/>
        </p:nvSpPr>
        <p:spPr>
          <a:xfrm>
            <a:off x="10554741" y="4231298"/>
            <a:ext cx="18676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5. Start proxy   ( source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018E89-12F0-F94A-9807-680A6EECC71C}"/>
              </a:ext>
            </a:extLst>
          </p:cNvPr>
          <p:cNvSpPr/>
          <p:nvPr/>
        </p:nvSpPr>
        <p:spPr>
          <a:xfrm>
            <a:off x="11705634" y="3095149"/>
            <a:ext cx="1229718" cy="24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6. Connect locally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79" name="Straight Arrow Connector 67">
            <a:extLst>
              <a:ext uri="{FF2B5EF4-FFF2-40B4-BE49-F238E27FC236}">
                <a16:creationId xmlns:a16="http://schemas.microsoft.com/office/drawing/2014/main" id="{E8E184B5-C9D9-3A4E-98BF-28E2B721CC03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1969891" y="5014385"/>
            <a:ext cx="2329420" cy="779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88305DA-83E3-BB4C-BFF0-1137F722EED3}"/>
              </a:ext>
            </a:extLst>
          </p:cNvPr>
          <p:cNvSpPr/>
          <p:nvPr/>
        </p:nvSpPr>
        <p:spPr>
          <a:xfrm>
            <a:off x="2320368" y="4801740"/>
            <a:ext cx="85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1. subscribe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E86DD9-CBE0-B04D-B34F-8F2752455FF1}"/>
              </a:ext>
            </a:extLst>
          </p:cNvPr>
          <p:cNvSpPr/>
          <p:nvPr/>
        </p:nvSpPr>
        <p:spPr>
          <a:xfrm>
            <a:off x="9378950" y="5849207"/>
            <a:ext cx="114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2. Create tunnel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4" name="Straight Arrow Connector 67">
            <a:extLst>
              <a:ext uri="{FF2B5EF4-FFF2-40B4-BE49-F238E27FC236}">
                <a16:creationId xmlns:a16="http://schemas.microsoft.com/office/drawing/2014/main" id="{8121C047-DD12-D045-BA36-1767CE82B9B2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5400000" flipH="1" flipV="1">
            <a:off x="3003105" y="3981949"/>
            <a:ext cx="262992" cy="2799319"/>
          </a:xfrm>
          <a:prstGeom prst="bentConnector3">
            <a:avLst>
              <a:gd name="adj1" fmla="val -86923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FF5827B-B414-0349-BE88-357DD0EA0904}"/>
              </a:ext>
            </a:extLst>
          </p:cNvPr>
          <p:cNvSpPr/>
          <p:nvPr/>
        </p:nvSpPr>
        <p:spPr>
          <a:xfrm>
            <a:off x="2832750" y="5737354"/>
            <a:ext cx="85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3. publish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9" name="Straight Arrow Connector 67">
            <a:extLst>
              <a:ext uri="{FF2B5EF4-FFF2-40B4-BE49-F238E27FC236}">
                <a16:creationId xmlns:a16="http://schemas.microsoft.com/office/drawing/2014/main" id="{B9D0E4D5-CDCC-3240-8AF5-EF926DC22700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rot="5400000">
            <a:off x="1598002" y="3908527"/>
            <a:ext cx="1007846" cy="7339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1F5927-EC2A-0B4F-A3E4-46A9C3DF0D8F}"/>
              </a:ext>
            </a:extLst>
          </p:cNvPr>
          <p:cNvSpPr/>
          <p:nvPr/>
        </p:nvSpPr>
        <p:spPr>
          <a:xfrm>
            <a:off x="936999" y="4427569"/>
            <a:ext cx="1930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4. start proxy   (dest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F14EAD96-1596-0647-A908-A77C0F750F74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9296062" y="2982495"/>
            <a:ext cx="565361" cy="5606733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7EE02749-1149-8B47-8342-6E9C448C687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0729051" y="4415485"/>
            <a:ext cx="2312246" cy="993869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27" grpId="0" animBg="1"/>
      <p:bldP spid="38" grpId="0" animBg="1"/>
      <p:bldP spid="51" grpId="0" animBg="1"/>
      <p:bldP spid="52" grpId="0" animBg="1"/>
      <p:bldP spid="65" grpId="0"/>
      <p:bldP spid="75" grpId="0"/>
      <p:bldP spid="82" grpId="0"/>
      <p:bldP spid="83" grpId="0"/>
      <p:bldP spid="88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24DCD2C-173B-294F-A2A9-1F5504C686E5}"/>
              </a:ext>
            </a:extLst>
          </p:cNvPr>
          <p:cNvSpPr/>
          <p:nvPr/>
        </p:nvSpPr>
        <p:spPr>
          <a:xfrm>
            <a:off x="6505735" y="5997575"/>
            <a:ext cx="2076535" cy="1139825"/>
          </a:xfrm>
          <a:prstGeom prst="rect">
            <a:avLst/>
          </a:prstGeom>
          <a:solidFill>
            <a:srgbClr val="4D586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What are you going to be deploying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6352874" y="1887848"/>
            <a:ext cx="3451525" cy="291418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2876" y="1887849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2733618" y="3095934"/>
            <a:ext cx="2744282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3617" y="3095934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8003532" y="3794471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6846999" y="2664015"/>
            <a:ext cx="2363434" cy="14717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6999" y="2664016"/>
            <a:ext cx="330200" cy="330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4F29-C6CF-A945-AD2E-E7C4FD26D99C}"/>
              </a:ext>
            </a:extLst>
          </p:cNvPr>
          <p:cNvSpPr/>
          <p:nvPr/>
        </p:nvSpPr>
        <p:spPr>
          <a:xfrm>
            <a:off x="6680286" y="2365227"/>
            <a:ext cx="2800264" cy="2081126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C584C"/>
                </a:solidFill>
              </a:rPr>
              <a:t>Security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3928956" y="48377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6632" y="4105821"/>
            <a:ext cx="711200" cy="711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3063817" y="3688508"/>
            <a:ext cx="2160657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3818" y="3688507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2514418" y="1524626"/>
            <a:ext cx="7593296" cy="5790573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4419" y="1524627"/>
            <a:ext cx="330200" cy="330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6384663" y="5024173"/>
            <a:ext cx="3419736" cy="2189427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4331" y="5024173"/>
            <a:ext cx="330200" cy="3302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F92956-5851-4E4E-8926-C6E02809D76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5037832" y="3344941"/>
            <a:ext cx="1315042" cy="1116480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256F05AC-0531-FF4E-A3BB-DB969040C964}"/>
              </a:ext>
            </a:extLst>
          </p:cNvPr>
          <p:cNvCxnSpPr>
            <a:cxnSpLocks/>
            <a:stCxn id="13" idx="2"/>
            <a:endCxn id="66" idx="1"/>
          </p:cNvCxnSpPr>
          <p:nvPr/>
        </p:nvCxnSpPr>
        <p:spPr>
          <a:xfrm rot="16200000" flipH="1">
            <a:off x="4882984" y="4944737"/>
            <a:ext cx="1421998" cy="182350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94B8D4-2E63-5F40-8407-A00059D72883}"/>
              </a:ext>
            </a:extLst>
          </p:cNvPr>
          <p:cNvSpPr txBox="1"/>
          <p:nvPr/>
        </p:nvSpPr>
        <p:spPr>
          <a:xfrm>
            <a:off x="694436" y="4503750"/>
            <a:ext cx="96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723BAC-5B65-5941-BD1A-FB62B9E27818}"/>
              </a:ext>
            </a:extLst>
          </p:cNvPr>
          <p:cNvCxnSpPr>
            <a:cxnSpLocks/>
            <a:stCxn id="41" idx="1"/>
            <a:endCxn id="6" idx="1"/>
          </p:cNvCxnSpPr>
          <p:nvPr/>
        </p:nvCxnSpPr>
        <p:spPr>
          <a:xfrm flipV="1">
            <a:off x="1418242" y="4300463"/>
            <a:ext cx="1315376" cy="44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60015CF-13CE-9948-851D-C90E36E7E656}"/>
              </a:ext>
            </a:extLst>
          </p:cNvPr>
          <p:cNvSpPr/>
          <p:nvPr/>
        </p:nvSpPr>
        <p:spPr>
          <a:xfrm>
            <a:off x="1877555" y="3916500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BC1B971-E306-7B48-AE48-8E3C60DFF7A5}"/>
              </a:ext>
            </a:extLst>
          </p:cNvPr>
          <p:cNvSpPr/>
          <p:nvPr/>
        </p:nvSpPr>
        <p:spPr>
          <a:xfrm>
            <a:off x="5921375" y="2786761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A388243-DDFB-D848-8E10-A38AF2E8D357}"/>
              </a:ext>
            </a:extLst>
          </p:cNvPr>
          <p:cNvSpPr/>
          <p:nvPr/>
        </p:nvSpPr>
        <p:spPr>
          <a:xfrm>
            <a:off x="5921374" y="617894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1BFE22-A105-1045-AEC5-BA09AFF9CEBA}"/>
              </a:ext>
            </a:extLst>
          </p:cNvPr>
          <p:cNvSpPr/>
          <p:nvPr/>
        </p:nvSpPr>
        <p:spPr>
          <a:xfrm>
            <a:off x="10218715" y="1562921"/>
            <a:ext cx="3441843" cy="2737542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F12B0A-7C3F-CD46-85E8-E9F32B8545F9}"/>
              </a:ext>
            </a:extLst>
          </p:cNvPr>
          <p:cNvSpPr/>
          <p:nvPr/>
        </p:nvSpPr>
        <p:spPr>
          <a:xfrm>
            <a:off x="10314613" y="1698751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947FEB-E79F-F447-8E49-418C7484AAB9}"/>
              </a:ext>
            </a:extLst>
          </p:cNvPr>
          <p:cNvSpPr/>
          <p:nvPr/>
        </p:nvSpPr>
        <p:spPr>
          <a:xfrm>
            <a:off x="10314613" y="2163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E84D1AE-1CDD-6443-80F7-7204AE70729A}"/>
              </a:ext>
            </a:extLst>
          </p:cNvPr>
          <p:cNvSpPr/>
          <p:nvPr/>
        </p:nvSpPr>
        <p:spPr>
          <a:xfrm>
            <a:off x="10314613" y="2745283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EB0BB9-73DF-BA40-B000-7F5CE95E8C2B}"/>
              </a:ext>
            </a:extLst>
          </p:cNvPr>
          <p:cNvSpPr txBox="1"/>
          <p:nvPr/>
        </p:nvSpPr>
        <p:spPr>
          <a:xfrm>
            <a:off x="10633956" y="1698751"/>
            <a:ext cx="295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use the AWS Console create an EC2 instance running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Cloud9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it.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216A5B-494C-D74B-AAF5-33A179014327}"/>
              </a:ext>
            </a:extLst>
          </p:cNvPr>
          <p:cNvSpPr txBox="1"/>
          <p:nvPr/>
        </p:nvSpPr>
        <p:spPr>
          <a:xfrm>
            <a:off x="10633956" y="2703891"/>
            <a:ext cx="295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Within the AWS Cloud9 environment, we use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Development Kit (CDK)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deploy the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Device VPC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 an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EC2 instance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running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agent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3018169" y="4837713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2448" y="4105821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6832830" y="3744599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9768EA-2893-4145-9AB7-366FB9D1C27C}"/>
              </a:ext>
            </a:extLst>
          </p:cNvPr>
          <p:cNvSpPr txBox="1"/>
          <p:nvPr/>
        </p:nvSpPr>
        <p:spPr>
          <a:xfrm>
            <a:off x="10633956" y="2163946"/>
            <a:ext cx="2954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Within the AWS Cloud9 environment, we use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CLI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provision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thing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cert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policy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IoT Core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8652" y="3038022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17282" y="3021810"/>
            <a:ext cx="787909" cy="78790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B6F1273-3110-364F-A7C3-6CD5A000B7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934656" y="4069917"/>
            <a:ext cx="483586" cy="4699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647BEA-FFDF-DF4C-AD8F-B181723CE851}"/>
              </a:ext>
            </a:extLst>
          </p:cNvPr>
          <p:cNvSpPr txBox="1"/>
          <p:nvPr/>
        </p:nvSpPr>
        <p:spPr>
          <a:xfrm>
            <a:off x="6554311" y="6795541"/>
            <a:ext cx="469901" cy="2197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thing </a:t>
            </a:r>
            <a:endParaRPr lang="en-US" sz="28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D94B9F-B200-B142-981C-ABE1D1A4A3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54311" y="6295367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A53FAA6-720D-1443-AB61-193AD6883954}"/>
              </a:ext>
            </a:extLst>
          </p:cNvPr>
          <p:cNvSpPr txBox="1"/>
          <p:nvPr/>
        </p:nvSpPr>
        <p:spPr>
          <a:xfrm>
            <a:off x="7969717" y="6795541"/>
            <a:ext cx="520227" cy="2118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1217EAF-AB45-974D-9884-401C26EC5A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94880" y="6295367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31F51B-6529-A14B-9753-D95FD46BC0A0}"/>
              </a:ext>
            </a:extLst>
          </p:cNvPr>
          <p:cNvSpPr txBox="1"/>
          <p:nvPr/>
        </p:nvSpPr>
        <p:spPr>
          <a:xfrm>
            <a:off x="7132902" y="6795541"/>
            <a:ext cx="731520" cy="1880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certificate</a:t>
            </a:r>
            <a:endParaRPr lang="en-US" sz="2800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B6CD467-4217-254D-914C-284E081707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63712" y="6295367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22659AC-67B6-764E-8CC1-A06D105265A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749303" y="5269719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92AA77E-D770-F041-A3A3-C398F28EC304}"/>
              </a:ext>
            </a:extLst>
          </p:cNvPr>
          <p:cNvSpPr txBox="1"/>
          <p:nvPr/>
        </p:nvSpPr>
        <p:spPr>
          <a:xfrm>
            <a:off x="6487956" y="57554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1" name="Straight Arrow Connector 26">
            <a:extLst>
              <a:ext uri="{FF2B5EF4-FFF2-40B4-BE49-F238E27FC236}">
                <a16:creationId xmlns:a16="http://schemas.microsoft.com/office/drawing/2014/main" id="{BBF42282-E115-AD4D-BCBA-C98EB69488D9}"/>
              </a:ext>
            </a:extLst>
          </p:cNvPr>
          <p:cNvCxnSpPr>
            <a:cxnSpLocks/>
            <a:stCxn id="9" idx="2"/>
            <a:endCxn id="69" idx="3"/>
          </p:cNvCxnSpPr>
          <p:nvPr/>
        </p:nvCxnSpPr>
        <p:spPr>
          <a:xfrm rot="5400000">
            <a:off x="7623961" y="4594463"/>
            <a:ext cx="1505449" cy="31496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B7B2926-CFFB-094B-8FE8-7674B7E3DF82}"/>
              </a:ext>
            </a:extLst>
          </p:cNvPr>
          <p:cNvSpPr/>
          <p:nvPr/>
        </p:nvSpPr>
        <p:spPr>
          <a:xfrm>
            <a:off x="8612179" y="5112521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CD70E93-5E5D-3343-B841-CDB9462A75C9}"/>
              </a:ext>
            </a:extLst>
          </p:cNvPr>
          <p:cNvSpPr/>
          <p:nvPr/>
        </p:nvSpPr>
        <p:spPr>
          <a:xfrm>
            <a:off x="10314612" y="347198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35C327-00EA-5F4F-9116-B7B76B47853A}"/>
              </a:ext>
            </a:extLst>
          </p:cNvPr>
          <p:cNvSpPr txBox="1"/>
          <p:nvPr/>
        </p:nvSpPr>
        <p:spPr>
          <a:xfrm>
            <a:off x="10633956" y="3471988"/>
            <a:ext cx="2954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 the EC2 instance starts, it automatically runs the device agent. The agent  connects to IoT Core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subscribes to a specific MQTT topic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 order to receive notifications of any tunnel created targeting itself.</a:t>
            </a:r>
          </a:p>
        </p:txBody>
      </p:sp>
    </p:spTree>
    <p:extLst>
      <p:ext uri="{BB962C8B-B14F-4D97-AF65-F5344CB8AC3E}">
        <p14:creationId xmlns:p14="http://schemas.microsoft.com/office/powerpoint/2010/main" val="2172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24DCD2C-173B-294F-A2A9-1F5504C686E5}"/>
              </a:ext>
            </a:extLst>
          </p:cNvPr>
          <p:cNvSpPr/>
          <p:nvPr/>
        </p:nvSpPr>
        <p:spPr>
          <a:xfrm>
            <a:off x="6505735" y="5997575"/>
            <a:ext cx="2076535" cy="1139825"/>
          </a:xfrm>
          <a:prstGeom prst="rect">
            <a:avLst/>
          </a:prstGeom>
          <a:solidFill>
            <a:srgbClr val="4D586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After deploy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6352874" y="1887848"/>
            <a:ext cx="3723051" cy="251411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2876" y="1887849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2733618" y="3095934"/>
            <a:ext cx="2744282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3617" y="3095934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8052519" y="3582194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6895986" y="2451738"/>
            <a:ext cx="2363434" cy="14717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5986" y="2451739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3928956" y="48377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6632" y="4105821"/>
            <a:ext cx="711200" cy="711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3063817" y="3688508"/>
            <a:ext cx="2160657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3818" y="3688507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2514417" y="1524626"/>
            <a:ext cx="8719639" cy="5790573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4419" y="1524627"/>
            <a:ext cx="330200" cy="330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6384662" y="5024173"/>
            <a:ext cx="3723051" cy="2189427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4331" y="5024173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3018169" y="4837713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2448" y="4105821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6881817" y="353232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87639" y="2825745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6269" y="2809533"/>
            <a:ext cx="787909" cy="7879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647BEA-FFDF-DF4C-AD8F-B181723CE851}"/>
              </a:ext>
            </a:extLst>
          </p:cNvPr>
          <p:cNvSpPr txBox="1"/>
          <p:nvPr/>
        </p:nvSpPr>
        <p:spPr>
          <a:xfrm>
            <a:off x="6554311" y="6795541"/>
            <a:ext cx="469901" cy="2197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thing </a:t>
            </a:r>
            <a:endParaRPr lang="en-US" sz="28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D94B9F-B200-B142-981C-ABE1D1A4A3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54311" y="6295367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A53FAA6-720D-1443-AB61-193AD6883954}"/>
              </a:ext>
            </a:extLst>
          </p:cNvPr>
          <p:cNvSpPr txBox="1"/>
          <p:nvPr/>
        </p:nvSpPr>
        <p:spPr>
          <a:xfrm>
            <a:off x="7969717" y="6795541"/>
            <a:ext cx="520227" cy="2118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1217EAF-AB45-974D-9884-401C26EC5A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94880" y="6295367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31F51B-6529-A14B-9753-D95FD46BC0A0}"/>
              </a:ext>
            </a:extLst>
          </p:cNvPr>
          <p:cNvSpPr txBox="1"/>
          <p:nvPr/>
        </p:nvSpPr>
        <p:spPr>
          <a:xfrm>
            <a:off x="7132902" y="6795541"/>
            <a:ext cx="731520" cy="1880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certificate</a:t>
            </a:r>
            <a:endParaRPr lang="en-US" sz="2800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B6CD467-4217-254D-914C-284E081707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3712" y="6295367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22659AC-67B6-764E-8CC1-A06D105265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49303" y="5269719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92AA77E-D770-F041-A3A3-C398F28EC304}"/>
              </a:ext>
            </a:extLst>
          </p:cNvPr>
          <p:cNvSpPr txBox="1"/>
          <p:nvPr/>
        </p:nvSpPr>
        <p:spPr>
          <a:xfrm>
            <a:off x="6487956" y="5755404"/>
            <a:ext cx="3619758" cy="2063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secure-tunnel-demo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1" name="Straight Arrow Connector 26">
            <a:extLst>
              <a:ext uri="{FF2B5EF4-FFF2-40B4-BE49-F238E27FC236}">
                <a16:creationId xmlns:a16="http://schemas.microsoft.com/office/drawing/2014/main" id="{BBF42282-E115-AD4D-BCBA-C98EB69488D9}"/>
              </a:ext>
            </a:extLst>
          </p:cNvPr>
          <p:cNvCxnSpPr>
            <a:cxnSpLocks/>
            <a:stCxn id="9" idx="2"/>
            <a:endCxn id="69" idx="3"/>
          </p:cNvCxnSpPr>
          <p:nvPr/>
        </p:nvCxnSpPr>
        <p:spPr>
          <a:xfrm rot="5400000">
            <a:off x="7542315" y="4463831"/>
            <a:ext cx="1717726" cy="363950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F3AF1C-4FA7-FB47-9BF4-305C07EB171F}"/>
              </a:ext>
            </a:extLst>
          </p:cNvPr>
          <p:cNvSpPr txBox="1"/>
          <p:nvPr/>
        </p:nvSpPr>
        <p:spPr>
          <a:xfrm>
            <a:off x="8501244" y="4599709"/>
            <a:ext cx="2014085" cy="2216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Subscribes to MQTT topic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72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Creating the Tunnel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225539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068A9E-2584-064F-A6C3-A21D9CDC11B6}"/>
              </a:ext>
            </a:extLst>
          </p:cNvPr>
          <p:cNvCxnSpPr>
            <a:cxnSpLocks/>
            <a:stCxn id="14" idx="3"/>
            <a:endCxn id="64" idx="1"/>
          </p:cNvCxnSpPr>
          <p:nvPr/>
        </p:nvCxnSpPr>
        <p:spPr>
          <a:xfrm>
            <a:off x="3961877" y="3142990"/>
            <a:ext cx="1520447" cy="620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22E9F3D-5362-E14C-886D-237161AD7204}"/>
              </a:ext>
            </a:extLst>
          </p:cNvPr>
          <p:cNvSpPr/>
          <p:nvPr/>
        </p:nvSpPr>
        <p:spPr>
          <a:xfrm>
            <a:off x="4215322" y="2787390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2CF687-FBB6-1E46-A8AC-5C1665ADA513}"/>
              </a:ext>
            </a:extLst>
          </p:cNvPr>
          <p:cNvCxnSpPr>
            <a:cxnSpLocks/>
            <a:stCxn id="68" idx="3"/>
            <a:endCxn id="60" idx="1"/>
          </p:cNvCxnSpPr>
          <p:nvPr/>
        </p:nvCxnSpPr>
        <p:spPr>
          <a:xfrm>
            <a:off x="8003706" y="3212691"/>
            <a:ext cx="2128206" cy="1664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3F497C9-CF8C-4A4C-8E11-812B78241EE7}"/>
              </a:ext>
            </a:extLst>
          </p:cNvPr>
          <p:cNvSpPr/>
          <p:nvPr/>
        </p:nvSpPr>
        <p:spPr>
          <a:xfrm>
            <a:off x="8972554" y="2851143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B25696-064B-7C4F-ADF2-4049593EF41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10919821" y="3229332"/>
            <a:ext cx="1324471" cy="91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C6CAB5A-3C7A-9442-AFE3-9983F930C479}"/>
              </a:ext>
            </a:extLst>
          </p:cNvPr>
          <p:cNvSpPr/>
          <p:nvPr/>
        </p:nvSpPr>
        <p:spPr>
          <a:xfrm>
            <a:off x="11383933" y="2867254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9801C7-1871-D14A-A0EB-20F2B83C73DB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13793" y="4776308"/>
            <a:ext cx="7030658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FB3E2F2-6ABF-964C-8E89-58694E1F9706}"/>
              </a:ext>
            </a:extLst>
          </p:cNvPr>
          <p:cNvSpPr/>
          <p:nvPr/>
        </p:nvSpPr>
        <p:spPr>
          <a:xfrm>
            <a:off x="9084111" y="43969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  <a:endCxn id="57" idx="2"/>
          </p:cNvCxnSpPr>
          <p:nvPr/>
        </p:nvCxnSpPr>
        <p:spPr>
          <a:xfrm rot="16200000" flipH="1">
            <a:off x="9156448" y="402175"/>
            <a:ext cx="161872" cy="6822140"/>
          </a:xfrm>
          <a:prstGeom prst="bentConnector3">
            <a:avLst>
              <a:gd name="adj1" fmla="val 715327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ECA0EF-E57D-9D4A-BF86-8B15F1ED0701}"/>
              </a:ext>
            </a:extLst>
          </p:cNvPr>
          <p:cNvSpPr/>
          <p:nvPr/>
        </p:nvSpPr>
        <p:spPr>
          <a:xfrm>
            <a:off x="1544859" y="5414997"/>
            <a:ext cx="10699433" cy="1862934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ADCB632-2639-EA4E-BFA2-2642E99DA2A6}"/>
              </a:ext>
            </a:extLst>
          </p:cNvPr>
          <p:cNvSpPr/>
          <p:nvPr/>
        </p:nvSpPr>
        <p:spPr>
          <a:xfrm>
            <a:off x="1640758" y="5543332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689AC02-9704-7549-A9D4-40BD17BCDD73}"/>
              </a:ext>
            </a:extLst>
          </p:cNvPr>
          <p:cNvSpPr/>
          <p:nvPr/>
        </p:nvSpPr>
        <p:spPr>
          <a:xfrm>
            <a:off x="1640758" y="596703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265D81F-C4A0-054D-9A8C-36C8E0E4993E}"/>
              </a:ext>
            </a:extLst>
          </p:cNvPr>
          <p:cNvSpPr/>
          <p:nvPr/>
        </p:nvSpPr>
        <p:spPr>
          <a:xfrm>
            <a:off x="1640758" y="639267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02A18E-9107-114A-848D-A930A4B3D55F}"/>
              </a:ext>
            </a:extLst>
          </p:cNvPr>
          <p:cNvSpPr txBox="1"/>
          <p:nvPr/>
        </p:nvSpPr>
        <p:spPr>
          <a:xfrm>
            <a:off x="1931297" y="5625081"/>
            <a:ext cx="8405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From Cloud9, we use the AWS CLI to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the tunnel on AWS IoT with our device as a target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373890-75D3-7548-9588-A0266012C52B}"/>
              </a:ext>
            </a:extLst>
          </p:cNvPr>
          <p:cNvSpPr txBox="1"/>
          <p:nvPr/>
        </p:nvSpPr>
        <p:spPr>
          <a:xfrm>
            <a:off x="1948983" y="6455617"/>
            <a:ext cx="867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device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receives the MQTT notification,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uses the destination CAT to start the local proxy in destination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9AD49-090A-9F4C-9597-5F2553D67358}"/>
              </a:ext>
            </a:extLst>
          </p:cNvPr>
          <p:cNvSpPr txBox="1"/>
          <p:nvPr/>
        </p:nvSpPr>
        <p:spPr>
          <a:xfrm>
            <a:off x="1931297" y="5961524"/>
            <a:ext cx="104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Whenever a tunnel is created, AWS IoT publishes a message on the following reserved MQTT topic: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$aws/things/</a:t>
            </a: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&lt;thing-name&gt;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/tunnels/notify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Since our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subscribes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that topic, as soon as the tunnel is created it will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receive a MQTT notification with the destination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client access token (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).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390A36D-1C52-F842-97E7-87A2A218892C}"/>
              </a:ext>
            </a:extLst>
          </p:cNvPr>
          <p:cNvSpPr/>
          <p:nvPr/>
        </p:nvSpPr>
        <p:spPr>
          <a:xfrm>
            <a:off x="1640758" y="6823614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AAE7DF-491E-574C-A4CE-1C01DE3F9802}"/>
              </a:ext>
            </a:extLst>
          </p:cNvPr>
          <p:cNvSpPr txBox="1"/>
          <p:nvPr/>
        </p:nvSpPr>
        <p:spPr>
          <a:xfrm>
            <a:off x="1952126" y="6873506"/>
            <a:ext cx="9826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this point,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destination local proxy is connected to the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we can check its status as connected.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4BEA2D95-8EDB-D348-83F5-7AD591614EC6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</p:spTree>
    <p:extLst>
      <p:ext uri="{BB962C8B-B14F-4D97-AF65-F5344CB8AC3E}">
        <p14:creationId xmlns:p14="http://schemas.microsoft.com/office/powerpoint/2010/main" val="61450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8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Creating the Tunnel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9801C7-1871-D14A-A0EB-20F2B83C73DB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149E15E-6489-E741-A774-7390326064F3}"/>
              </a:ext>
            </a:extLst>
          </p:cNvPr>
          <p:cNvSpPr/>
          <p:nvPr/>
        </p:nvSpPr>
        <p:spPr>
          <a:xfrm>
            <a:off x="2603814" y="2764512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3688198" y="43969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371F979-D2D1-D242-8F8B-BD9C77D3108E}"/>
              </a:ext>
            </a:extLst>
          </p:cNvPr>
          <p:cNvSpPr/>
          <p:nvPr/>
        </p:nvSpPr>
        <p:spPr>
          <a:xfrm>
            <a:off x="2139702" y="5480257"/>
            <a:ext cx="9650544" cy="1235305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CB43094-2AEC-8842-B897-8A6C9B784401}"/>
              </a:ext>
            </a:extLst>
          </p:cNvPr>
          <p:cNvSpPr/>
          <p:nvPr/>
        </p:nvSpPr>
        <p:spPr>
          <a:xfrm>
            <a:off x="2274227" y="56575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286648-1587-2046-9CF5-3D52ED603773}"/>
              </a:ext>
            </a:extLst>
          </p:cNvPr>
          <p:cNvSpPr txBox="1"/>
          <p:nvPr/>
        </p:nvSpPr>
        <p:spPr>
          <a:xfrm>
            <a:off x="2593571" y="5708369"/>
            <a:ext cx="888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use the response from step 1 to get the source CAT for our tunnel.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then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the source CAT to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manually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start the local proxy in source mode.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D111BB3-5167-CC44-A32A-736C152BD10A}"/>
              </a:ext>
            </a:extLst>
          </p:cNvPr>
          <p:cNvSpPr/>
          <p:nvPr/>
        </p:nvSpPr>
        <p:spPr>
          <a:xfrm>
            <a:off x="2274227" y="607074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6ACFAE-4698-F742-BC6D-872D9949EDB7}"/>
              </a:ext>
            </a:extLst>
          </p:cNvPr>
          <p:cNvSpPr txBox="1"/>
          <p:nvPr/>
        </p:nvSpPr>
        <p:spPr>
          <a:xfrm>
            <a:off x="2593571" y="6132279"/>
            <a:ext cx="7206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this point,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source local proxy is connected to the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we can check its status as connected.</a:t>
            </a: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A571F6E5-22AD-FB4F-A882-596529C935C2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3" name="Rectangular Callout 42">
            <a:extLst>
              <a:ext uri="{FF2B5EF4-FFF2-40B4-BE49-F238E27FC236}">
                <a16:creationId xmlns:a16="http://schemas.microsoft.com/office/drawing/2014/main" id="{E8403FB0-654A-2846-B225-A97992F0E7CE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</p:spTree>
    <p:extLst>
      <p:ext uri="{BB962C8B-B14F-4D97-AF65-F5344CB8AC3E}">
        <p14:creationId xmlns:p14="http://schemas.microsoft.com/office/powerpoint/2010/main" val="23215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SSH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2639569" y="271544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86BE6-DE6E-664D-9535-F059A59A3470}"/>
              </a:ext>
            </a:extLst>
          </p:cNvPr>
          <p:cNvCxnSpPr>
            <a:cxnSpLocks/>
            <a:stCxn id="85" idx="1"/>
            <a:endCxn id="26" idx="2"/>
          </p:cNvCxnSpPr>
          <p:nvPr/>
        </p:nvCxnSpPr>
        <p:spPr>
          <a:xfrm rot="5400000" flipH="1" flipV="1">
            <a:off x="3781056" y="1717580"/>
            <a:ext cx="30529" cy="4059988"/>
          </a:xfrm>
          <a:prstGeom prst="bentConnector3">
            <a:avLst>
              <a:gd name="adj1" fmla="val -3693986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EB7182ED-41A8-9C4B-9509-42DADCFA9C22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2A3540AE-5D53-7349-B51B-DFE2E108F1CA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 flipV="1">
            <a:off x="10919821" y="3229332"/>
            <a:ext cx="1324471" cy="9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2813BDE-DEB2-2649-B965-52EC10DF6434}"/>
              </a:ext>
            </a:extLst>
          </p:cNvPr>
          <p:cNvSpPr/>
          <p:nvPr/>
        </p:nvSpPr>
        <p:spPr>
          <a:xfrm>
            <a:off x="3793961" y="4400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C794871-34D4-784C-82C5-2AF997C8C09D}"/>
              </a:ext>
            </a:extLst>
          </p:cNvPr>
          <p:cNvSpPr/>
          <p:nvPr/>
        </p:nvSpPr>
        <p:spPr>
          <a:xfrm>
            <a:off x="11533853" y="282760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99" name="Straight Arrow Connector 7">
            <a:extLst>
              <a:ext uri="{FF2B5EF4-FFF2-40B4-BE49-F238E27FC236}">
                <a16:creationId xmlns:a16="http://schemas.microsoft.com/office/drawing/2014/main" id="{8B42C6A0-1703-A14A-8200-8FC6796AF1D4}"/>
              </a:ext>
            </a:extLst>
          </p:cNvPr>
          <p:cNvCxnSpPr>
            <a:cxnSpLocks/>
            <a:stCxn id="88" idx="1"/>
            <a:endCxn id="84" idx="1"/>
          </p:cNvCxnSpPr>
          <p:nvPr/>
        </p:nvCxnSpPr>
        <p:spPr>
          <a:xfrm rot="16200000" flipH="1">
            <a:off x="9151500" y="397234"/>
            <a:ext cx="173446" cy="6820453"/>
          </a:xfrm>
          <a:prstGeom prst="bentConnector3">
            <a:avLst>
              <a:gd name="adj1" fmla="val 6779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304320-1028-B84F-90E7-D5330B5CE140}"/>
              </a:ext>
            </a:extLst>
          </p:cNvPr>
          <p:cNvSpPr/>
          <p:nvPr/>
        </p:nvSpPr>
        <p:spPr>
          <a:xfrm>
            <a:off x="2117277" y="5592354"/>
            <a:ext cx="10334055" cy="1584119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CEBE6F-AE6E-D94E-863A-46F6B560360D}"/>
              </a:ext>
            </a:extLst>
          </p:cNvPr>
          <p:cNvSpPr/>
          <p:nvPr/>
        </p:nvSpPr>
        <p:spPr>
          <a:xfrm>
            <a:off x="2213176" y="572068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923E2E6-F8D4-D041-BEEC-140B8E813618}"/>
              </a:ext>
            </a:extLst>
          </p:cNvPr>
          <p:cNvSpPr/>
          <p:nvPr/>
        </p:nvSpPr>
        <p:spPr>
          <a:xfrm>
            <a:off x="2213176" y="61933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0B782E8-2358-FB4A-8BDC-84204443C770}"/>
              </a:ext>
            </a:extLst>
          </p:cNvPr>
          <p:cNvSpPr/>
          <p:nvPr/>
        </p:nvSpPr>
        <p:spPr>
          <a:xfrm>
            <a:off x="2213176" y="668433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47066-3342-B649-AC9C-F0A10945B0CD}"/>
              </a:ext>
            </a:extLst>
          </p:cNvPr>
          <p:cNvSpPr txBox="1"/>
          <p:nvPr/>
        </p:nvSpPr>
        <p:spPr>
          <a:xfrm>
            <a:off x="2532519" y="5800573"/>
            <a:ext cx="85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 is running in source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cloud9, listening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So, from Cloud9, we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SSH to localhost 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7E31A-62EF-C145-B53F-A319A26C675E}"/>
              </a:ext>
            </a:extLst>
          </p:cNvPr>
          <p:cNvSpPr txBox="1"/>
          <p:nvPr/>
        </p:nvSpPr>
        <p:spPr>
          <a:xfrm>
            <a:off x="2532518" y="6744044"/>
            <a:ext cx="921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arrive on the local proxy running on destination mode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device,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 forwarded to the local SSH daemon running on port 22.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D16E4-829E-8943-A1D2-77ABDDA8D52C}"/>
              </a:ext>
            </a:extLst>
          </p:cNvPr>
          <p:cNvSpPr txBox="1"/>
          <p:nvPr/>
        </p:nvSpPr>
        <p:spPr>
          <a:xfrm>
            <a:off x="2532518" y="6193379"/>
            <a:ext cx="95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is enabled by the currently open AWS IoT Secure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goes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way to the local proxy running on destination mode on the device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E8C51A7C-2B5B-EC4B-9C49-D70D2F0F6BF8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C4C0EC6-7919-CB49-A70E-73F802156740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</p:spTree>
    <p:extLst>
      <p:ext uri="{BB962C8B-B14F-4D97-AF65-F5344CB8AC3E}">
        <p14:creationId xmlns:p14="http://schemas.microsoft.com/office/powerpoint/2010/main" val="282737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26106</TotalTime>
  <Words>821</Words>
  <Application>Microsoft Macintosh PowerPoint</Application>
  <PresentationFormat>Custom</PresentationFormat>
  <Paragraphs>169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Amazon Ember</vt:lpstr>
      <vt:lpstr>Amazon Ember Light</vt:lpstr>
      <vt:lpstr>Amazon Ember Regular</vt:lpstr>
      <vt:lpstr>Arial</vt:lpstr>
      <vt:lpstr>Calibri</vt:lpstr>
      <vt:lpstr>SFMono-Regular</vt:lpstr>
      <vt:lpstr>DeckTemplate-AWS</vt:lpstr>
      <vt:lpstr>AWS IoT Secure Tunneling Components</vt:lpstr>
      <vt:lpstr>AWS IoT Secure Tunneling Reference Implementation</vt:lpstr>
      <vt:lpstr>What are you going to be deploying </vt:lpstr>
      <vt:lpstr>After deploy</vt:lpstr>
      <vt:lpstr>Creating the Tunnel</vt:lpstr>
      <vt:lpstr>Creating the Tunnel</vt:lpstr>
      <vt:lpstr>SSH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256</cp:revision>
  <cp:lastPrinted>2020-02-18T18:03:02Z</cp:lastPrinted>
  <dcterms:created xsi:type="dcterms:W3CDTF">2016-06-17T18:22:10Z</dcterms:created>
  <dcterms:modified xsi:type="dcterms:W3CDTF">2020-05-05T19:44:00Z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