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64" r:id="rId5"/>
    <p:sldId id="259" r:id="rId6"/>
    <p:sldId id="265" r:id="rId7"/>
    <p:sldId id="260" r:id="rId8"/>
    <p:sldId id="266" r:id="rId9"/>
    <p:sldId id="262" r:id="rId10"/>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8" y="1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dirty="0"/>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Box 1">
            <a:extLst>
              <a:ext uri="{FF2B5EF4-FFF2-40B4-BE49-F238E27FC236}">
                <a16:creationId xmlns:a16="http://schemas.microsoft.com/office/drawing/2014/main" id="{013A2F68-68E5-64D5-22A3-7FB794070D3F}"/>
              </a:ext>
            </a:extLst>
          </p:cNvPr>
          <p:cNvSpPr txBox="1"/>
          <p:nvPr/>
        </p:nvSpPr>
        <p:spPr>
          <a:xfrm>
            <a:off x="614100" y="4059936"/>
            <a:ext cx="318980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chemeClr val="bg1"/>
                </a:solidFill>
                <a:effectLst/>
                <a:uFillTx/>
                <a:latin typeface="+mn-lt"/>
                <a:ea typeface="+mn-ea"/>
                <a:cs typeface="+mn-cs"/>
                <a:sym typeface="Arial"/>
              </a:rPr>
              <a:t>Created By : Adarsh Kumar</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404834" y="1552576"/>
            <a:ext cx="5459402" cy="241421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sz="3200"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sz="3200"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sz="3200"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sz="3200" dirty="0"/>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750091"/>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Customers Analysis</a:t>
            </a:r>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Box 1">
            <a:extLst>
              <a:ext uri="{FF2B5EF4-FFF2-40B4-BE49-F238E27FC236}">
                <a16:creationId xmlns:a16="http://schemas.microsoft.com/office/drawing/2014/main" id="{39616286-D426-CF4F-4500-AEA629586842}"/>
              </a:ext>
            </a:extLst>
          </p:cNvPr>
          <p:cNvSpPr txBox="1"/>
          <p:nvPr/>
        </p:nvSpPr>
        <p:spPr>
          <a:xfrm>
            <a:off x="205025" y="1727200"/>
            <a:ext cx="3670808"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lang="en-US" dirty="0"/>
              <a:t>Customer ID</a:t>
            </a:r>
            <a:endParaRPr kumimoji="0" lang="en-US" sz="1400" b="0" i="0" u="none" strike="noStrike" cap="none" spc="0" normalizeH="0" baseline="0" dirty="0">
              <a:ln>
                <a:noFill/>
              </a:ln>
              <a:solidFill>
                <a:srgbClr val="000000"/>
              </a:solidFill>
              <a:effectLst/>
              <a:uFillTx/>
              <a:latin typeface="+mn-lt"/>
              <a:ea typeface="+mn-ea"/>
              <a:cs typeface="+mn-cs"/>
              <a:sym typeface="Arial"/>
            </a:endParaRP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lang="en-US" dirty="0"/>
              <a:t>Age distribution</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kumimoji="0" lang="en-US" sz="1400" b="0" i="0" u="none" strike="noStrike" cap="none" spc="0" normalizeH="0" baseline="0" dirty="0">
                <a:ln>
                  <a:noFill/>
                </a:ln>
                <a:solidFill>
                  <a:srgbClr val="000000"/>
                </a:solidFill>
                <a:effectLst/>
                <a:uFillTx/>
                <a:latin typeface="+mn-lt"/>
                <a:ea typeface="+mn-ea"/>
                <a:cs typeface="+mn-cs"/>
                <a:sym typeface="Arial"/>
              </a:rPr>
              <a:t>Number of bikes purchases in 3 years / percentages purchases</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kumimoji="0" lang="en-US" sz="1400" b="0" i="0" u="none" strike="noStrike" cap="none" spc="0" normalizeH="0" baseline="0" dirty="0">
                <a:ln>
                  <a:noFill/>
                </a:ln>
                <a:solidFill>
                  <a:srgbClr val="000000"/>
                </a:solidFill>
                <a:effectLst/>
                <a:uFillTx/>
                <a:latin typeface="+mn-lt"/>
                <a:ea typeface="+mn-ea"/>
                <a:cs typeface="+mn-cs"/>
                <a:sym typeface="Arial"/>
              </a:rPr>
              <a:t>Wealth Segments</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lang="en-US" dirty="0"/>
              <a:t>Number of cars own on in Australia</a:t>
            </a: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pic>
        <p:nvPicPr>
          <p:cNvPr id="1026" name="Picture 2">
            <a:extLst>
              <a:ext uri="{FF2B5EF4-FFF2-40B4-BE49-F238E27FC236}">
                <a16:creationId xmlns:a16="http://schemas.microsoft.com/office/drawing/2014/main" id="{392A6119-DEBB-4A3F-6D47-EA6C45DFF7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7559" y="743741"/>
            <a:ext cx="3027687" cy="43997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750091"/>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Introduction</a:t>
            </a:r>
          </a:p>
        </p:txBody>
      </p:sp>
      <p:sp>
        <p:nvSpPr>
          <p:cNvPr id="123" name="Shape 72"/>
          <p:cNvSpPr/>
          <p:nvPr/>
        </p:nvSpPr>
        <p:spPr>
          <a:xfrm>
            <a:off x="0" y="762240"/>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b="0" i="0" dirty="0">
                <a:solidFill>
                  <a:srgbClr val="333333"/>
                </a:solidFill>
                <a:effectLst/>
                <a:latin typeface="Open Sans" panose="020B0606030504020204" pitchFamily="34" charset="0"/>
              </a:rPr>
              <a:t>Sprocket Central Pty Ltd</a:t>
            </a:r>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descr="A picture containing black, darkness&#10;&#10;Description automatically generated">
            <a:extLst>
              <a:ext uri="{FF2B5EF4-FFF2-40B4-BE49-F238E27FC236}">
                <a16:creationId xmlns:a16="http://schemas.microsoft.com/office/drawing/2014/main" id="{DA2E1128-8C24-752D-33F7-D856CE8344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7484" y="138746"/>
            <a:ext cx="3630612" cy="1246988"/>
          </a:xfrm>
          <a:prstGeom prst="rect">
            <a:avLst/>
          </a:prstGeom>
        </p:spPr>
      </p:pic>
      <p:pic>
        <p:nvPicPr>
          <p:cNvPr id="5" name="Picture 2" descr="Data Science Workflow: Research Experiments to Business Use">
            <a:extLst>
              <a:ext uri="{FF2B5EF4-FFF2-40B4-BE49-F238E27FC236}">
                <a16:creationId xmlns:a16="http://schemas.microsoft.com/office/drawing/2014/main" id="{05771121-B9F1-FBD0-1AAD-D6B2DB3EC3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5776" y="1247535"/>
            <a:ext cx="6352032" cy="3884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66168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1083299"/>
            <a:ext cx="4708351" cy="356421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algn="l"/>
            <a:r>
              <a:rPr lang="en-US" sz="1600" b="0" i="0" dirty="0">
                <a:solidFill>
                  <a:srgbClr val="252D39"/>
                </a:solidFill>
                <a:effectLst/>
                <a:latin typeface="Montserrat" panose="020B0604020202020204" pitchFamily="2" charset="0"/>
              </a:rPr>
              <a:t>Data exploration is one of the initial steps in the analysis process that is used to begin exploring and determining what patterns and trends are found in the dataset. An analyst will usually begin data exploration by using data visualization techniques and other tools to describe the characteristics of a dataset. Using the best tools for data exploration enables analysts, IT professionals and business executives to draw substantive insights and quickly identify which data to analyze further.</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71D34A0A-97E2-95C2-2B08-03F177F7E764}"/>
              </a:ext>
            </a:extLst>
          </p:cNvPr>
          <p:cNvPicPr>
            <a:picLocks noChangeAspect="1"/>
          </p:cNvPicPr>
          <p:nvPr/>
        </p:nvPicPr>
        <p:blipFill>
          <a:blip r:embed="rId2"/>
          <a:stretch>
            <a:fillRect/>
          </a:stretch>
        </p:blipFill>
        <p:spPr>
          <a:xfrm>
            <a:off x="5306749" y="2383149"/>
            <a:ext cx="3463876" cy="2318746"/>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r>
              <a:rPr lang="en-US" dirty="0"/>
              <a:t> </a:t>
            </a:r>
            <a:endParaRPr dirty="0"/>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Why </a:t>
            </a:r>
            <a:r>
              <a:rPr dirty="0"/>
              <a:t>Data Exploration</a:t>
            </a:r>
            <a:r>
              <a:rPr lang="en-US" dirty="0"/>
              <a:t> is Important?</a:t>
            </a:r>
            <a:endParaRPr dirty="0"/>
          </a:p>
        </p:txBody>
      </p:sp>
      <p:sp>
        <p:nvSpPr>
          <p:cNvPr id="132" name="Shape 81"/>
          <p:cNvSpPr/>
          <p:nvPr/>
        </p:nvSpPr>
        <p:spPr>
          <a:xfrm>
            <a:off x="319330" y="1692899"/>
            <a:ext cx="8451295" cy="228540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algn="l"/>
            <a:r>
              <a:rPr lang="en-US" b="0" i="0" dirty="0">
                <a:solidFill>
                  <a:srgbClr val="252D39"/>
                </a:solidFill>
                <a:effectLst/>
                <a:latin typeface="Montserrat" panose="00000500000000000000" pitchFamily="2" charset="0"/>
              </a:rPr>
              <a:t>Exploration allows for deeper understanding of a dataset, making it easier to navigate and use the data later. The better an analyst knows the data they’re working with, the better their analysis will be. Successful exploration begins with an open mind, reveals new paths for discovery, and helps to identify and refine future analytics questions and problems.</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108135450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074" name="Picture 2" descr="The lifecycle of a predictive model.">
            <a:extLst>
              <a:ext uri="{FF2B5EF4-FFF2-40B4-BE49-F238E27FC236}">
                <a16:creationId xmlns:a16="http://schemas.microsoft.com/office/drawing/2014/main" id="{16F886D8-FB06-B083-CDEC-AD3603E4CC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0501" y="844147"/>
            <a:ext cx="5924699" cy="43185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Box 1">
            <a:extLst>
              <a:ext uri="{FF2B5EF4-FFF2-40B4-BE49-F238E27FC236}">
                <a16:creationId xmlns:a16="http://schemas.microsoft.com/office/drawing/2014/main" id="{4074C100-537A-0CB0-2A43-9AA6F4B5D43D}"/>
              </a:ext>
            </a:extLst>
          </p:cNvPr>
          <p:cNvSpPr txBox="1"/>
          <p:nvPr/>
        </p:nvSpPr>
        <p:spPr>
          <a:xfrm>
            <a:off x="168449" y="926592"/>
            <a:ext cx="8558784" cy="40318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600" b="0" i="0" dirty="0">
                <a:solidFill>
                  <a:schemeClr val="tx1"/>
                </a:solidFill>
                <a:effectLst/>
              </a:rPr>
              <a:t>The model development process in data analytics involves several stages, from understanding the problem and gathering data to deploying and evaluating the model. Here's a step-by-step overview of the typical model development process:</a:t>
            </a:r>
          </a:p>
          <a:p>
            <a:pPr marL="0" marR="0" indent="0" algn="l" defTabSz="914400" rtl="0" fontAlgn="auto" latinLnBrk="0" hangingPunct="0">
              <a:lnSpc>
                <a:spcPct val="100000"/>
              </a:lnSpc>
              <a:spcBef>
                <a:spcPts val="0"/>
              </a:spcBef>
              <a:spcAft>
                <a:spcPts val="0"/>
              </a:spcAft>
              <a:buClrTx/>
              <a:buSzTx/>
              <a:buFontTx/>
              <a:buNone/>
              <a:tabLst/>
            </a:pPr>
            <a:endParaRPr kumimoji="0" lang="en-US" sz="1600" u="none" strike="noStrike" cap="none" spc="0" normalizeH="0" baseline="0" dirty="0">
              <a:ln>
                <a:noFill/>
              </a:ln>
              <a:solidFill>
                <a:schemeClr val="tx1"/>
              </a:solidFill>
              <a:uFillTx/>
              <a:ea typeface="+mn-ea"/>
              <a:cs typeface="+mn-cs"/>
              <a:sym typeface="Arial"/>
            </a:endParaRPr>
          </a:p>
          <a:p>
            <a:pPr algn="l">
              <a:buFont typeface="+mj-lt"/>
              <a:buAutoNum type="arabicPeriod"/>
            </a:pPr>
            <a:r>
              <a:rPr lang="en-US" sz="1600" b="0" i="0" dirty="0">
                <a:solidFill>
                  <a:schemeClr val="tx1"/>
                </a:solidFill>
                <a:effectLst/>
              </a:rPr>
              <a:t>Problem Definition: Clearly define the problem and objectives.</a:t>
            </a:r>
          </a:p>
          <a:p>
            <a:pPr algn="l">
              <a:buFont typeface="+mj-lt"/>
              <a:buAutoNum type="arabicPeriod"/>
            </a:pPr>
            <a:r>
              <a:rPr lang="en-US" sz="1600" b="0" i="0" dirty="0">
                <a:solidFill>
                  <a:schemeClr val="tx1"/>
                </a:solidFill>
                <a:effectLst/>
              </a:rPr>
              <a:t>Data Collection: Gather relevant data for analysis.</a:t>
            </a:r>
          </a:p>
          <a:p>
            <a:pPr algn="l">
              <a:buFont typeface="+mj-lt"/>
              <a:buAutoNum type="arabicPeriod"/>
            </a:pPr>
            <a:r>
              <a:rPr lang="en-US" sz="1600" b="0" i="0" dirty="0">
                <a:solidFill>
                  <a:schemeClr val="tx1"/>
                </a:solidFill>
                <a:effectLst/>
              </a:rPr>
              <a:t>Data Preprocessing: Clean, transform, and prepare the data.</a:t>
            </a:r>
          </a:p>
          <a:p>
            <a:pPr algn="l">
              <a:buFont typeface="+mj-lt"/>
              <a:buAutoNum type="arabicPeriod"/>
            </a:pPr>
            <a:r>
              <a:rPr lang="en-US" sz="1600" b="0" i="0" dirty="0">
                <a:solidFill>
                  <a:schemeClr val="tx1"/>
                </a:solidFill>
                <a:effectLst/>
              </a:rPr>
              <a:t>Exploratory Data Analysis (EDA): Explore and gain insights from the data.</a:t>
            </a:r>
          </a:p>
          <a:p>
            <a:pPr algn="l">
              <a:buFont typeface="+mj-lt"/>
              <a:buAutoNum type="arabicPeriod"/>
            </a:pPr>
            <a:r>
              <a:rPr lang="en-US" sz="1600" b="0" i="0" dirty="0">
                <a:solidFill>
                  <a:schemeClr val="tx1"/>
                </a:solidFill>
                <a:effectLst/>
              </a:rPr>
              <a:t>Feature Selection: Identify the most important variables.</a:t>
            </a:r>
          </a:p>
          <a:p>
            <a:pPr algn="l">
              <a:buFont typeface="+mj-lt"/>
              <a:buAutoNum type="arabicPeriod"/>
            </a:pPr>
            <a:r>
              <a:rPr lang="en-US" sz="1600" b="0" i="0" dirty="0">
                <a:solidFill>
                  <a:schemeClr val="tx1"/>
                </a:solidFill>
                <a:effectLst/>
              </a:rPr>
              <a:t>Model Selection: Choose an appropriate model or algorithm.</a:t>
            </a:r>
          </a:p>
          <a:p>
            <a:pPr algn="l">
              <a:buFont typeface="+mj-lt"/>
              <a:buAutoNum type="arabicPeriod"/>
            </a:pPr>
            <a:r>
              <a:rPr lang="en-US" sz="1600" b="0" i="0" dirty="0">
                <a:solidFill>
                  <a:schemeClr val="tx1"/>
                </a:solidFill>
                <a:effectLst/>
              </a:rPr>
              <a:t>Model Training: Fit the model to the training data.</a:t>
            </a:r>
          </a:p>
          <a:p>
            <a:pPr algn="l">
              <a:buFont typeface="+mj-lt"/>
              <a:buAutoNum type="arabicPeriod"/>
            </a:pPr>
            <a:r>
              <a:rPr lang="en-US" sz="1600" b="0" i="0" dirty="0">
                <a:solidFill>
                  <a:schemeClr val="tx1"/>
                </a:solidFill>
                <a:effectLst/>
              </a:rPr>
              <a:t>Model Evaluation: Assess the model's performance using metrics.</a:t>
            </a:r>
          </a:p>
          <a:p>
            <a:pPr algn="l">
              <a:buFont typeface="+mj-lt"/>
              <a:buAutoNum type="arabicPeriod"/>
            </a:pPr>
            <a:r>
              <a:rPr lang="en-US" sz="1600" b="0" i="0" dirty="0">
                <a:solidFill>
                  <a:schemeClr val="tx1"/>
                </a:solidFill>
                <a:effectLst/>
              </a:rPr>
              <a:t>Model Optimization: Fine-tune the model and its parameters.</a:t>
            </a:r>
          </a:p>
          <a:p>
            <a:pPr algn="l">
              <a:buFont typeface="+mj-lt"/>
              <a:buAutoNum type="arabicPeriod"/>
            </a:pPr>
            <a:r>
              <a:rPr lang="en-US" sz="1600" b="0" i="0" dirty="0">
                <a:solidFill>
                  <a:schemeClr val="tx1"/>
                </a:solidFill>
                <a:effectLst/>
              </a:rPr>
              <a:t>Model Deployment: Implement and integrate the model into production.</a:t>
            </a:r>
          </a:p>
          <a:p>
            <a:pPr algn="l">
              <a:buFont typeface="+mj-lt"/>
              <a:buAutoNum type="arabicPeriod"/>
            </a:pPr>
            <a:r>
              <a:rPr lang="en-US" sz="1600" b="0" i="0" dirty="0">
                <a:solidFill>
                  <a:schemeClr val="tx1"/>
                </a:solidFill>
                <a:effectLst/>
              </a:rPr>
              <a:t>Model Monitoring and Maintenance: Continuously monitor and update the model as needed.</a:t>
            </a:r>
          </a:p>
        </p:txBody>
      </p:sp>
    </p:spTree>
    <p:extLst>
      <p:ext uri="{BB962C8B-B14F-4D97-AF65-F5344CB8AC3E}">
        <p14:creationId xmlns:p14="http://schemas.microsoft.com/office/powerpoint/2010/main" val="37899545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dirty="0"/>
              <a:t>Thank You</a:t>
            </a:r>
            <a:endParaRPr dirty="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141</TotalTime>
  <Words>654</Words>
  <Application>Microsoft Office PowerPoint</Application>
  <PresentationFormat>On-screen Show (16:9)</PresentationFormat>
  <Paragraphs>47</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Montserrat</vt:lpstr>
      <vt:lpstr>Open Sans</vt:lpstr>
      <vt:lpstr>Open Sans Extrabold</vt:lpstr>
      <vt:lpstr>Open Sans Light</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Adarsh Kumar</cp:lastModifiedBy>
  <cp:revision>3</cp:revision>
  <dcterms:modified xsi:type="dcterms:W3CDTF">2023-06-01T16:12:06Z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2023-06-01T16:12:06Z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db969405-b688-4e4c-9da8-82576a16f925</vt:lpwstr>
  </property>
  <property fmtid="{D5CDD505-2E9C-101B-9397-08002B2CF9AE}" pid="7" name="MSIP_Label_defa4170-0d19-0005-0004-bc88714345d2_ActionId">
    <vt:lpwstr>8a44e6f2-f78e-44c8-8566-d318de2ff2af</vt:lpwstr>
  </property>
  <property fmtid="{D5CDD505-2E9C-101B-9397-08002B2CF9AE}" pid="8" name="MSIP_Label_defa4170-0d19-0005-0004-bc88714345d2_ContentBits">
    <vt:lpwstr>0</vt:lpwstr>
  </property>
</Properties>
</file>