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7" r:id="rId6"/>
    <p:sldId id="265" r:id="rId7"/>
    <p:sldId id="261" r:id="rId8"/>
    <p:sldId id="260" r:id="rId9"/>
    <p:sldId id="268" r:id="rId10"/>
    <p:sldId id="262" r:id="rId11"/>
    <p:sldId id="266" r:id="rId12"/>
    <p:sldId id="263" r:id="rId13"/>
    <p:sldId id="269" r:id="rId1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2" autoAdjust="0"/>
    <p:restoredTop sz="94343" autoAdjust="0"/>
  </p:normalViewPr>
  <p:slideViewPr>
    <p:cSldViewPr snapToGrid="0">
      <p:cViewPr varScale="1">
        <p:scale>
          <a:sx n="69" d="100"/>
          <a:sy n="69" d="100"/>
        </p:scale>
        <p:origin x="6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1F882E-2B7F-4D05-9D74-84480ED5BD17}" type="datetimeFigureOut">
              <a:rPr lang="es-ES" smtClean="0"/>
              <a:t>13/02/2019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2D7D33-D338-4E5A-B0FB-03DCD8FB05F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530219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D7D33-D338-4E5A-B0FB-03DCD8FB05FE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405509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42039-68D5-48D8-8A16-6162017B57C4}" type="datetime1">
              <a:rPr lang="es-ES" smtClean="0"/>
              <a:t>13/02/2019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54122-A161-4A28-A205-323FD116BF0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65979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DC21E-3890-433D-94EC-F8E29F670E52}" type="datetime1">
              <a:rPr lang="es-ES" smtClean="0"/>
              <a:t>13/02/2019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54122-A161-4A28-A205-323FD116BF0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5636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3EA15-135E-45FD-A794-2A122FDDF89A}" type="datetime1">
              <a:rPr lang="es-ES" smtClean="0"/>
              <a:t>13/02/2019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54122-A161-4A28-A205-323FD116BF0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78423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0E519-1EFA-42FE-B2AD-844AE36B5417}" type="datetime1">
              <a:rPr lang="es-ES" smtClean="0"/>
              <a:t>13/02/2019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54122-A161-4A28-A205-323FD116BF0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37731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92970-359A-4C61-8D7D-735ADB087826}" type="datetime1">
              <a:rPr lang="es-ES" smtClean="0"/>
              <a:t>13/02/2019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54122-A161-4A28-A205-323FD116BF0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43861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29B7A-5D90-4FF1-8754-168C6DC3B0EC}" type="datetime1">
              <a:rPr lang="es-ES" smtClean="0"/>
              <a:t>13/02/2019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54122-A161-4A28-A205-323FD116BF0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68592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F0AEE-1FC6-4EA8-A036-E52B5253E926}" type="datetime1">
              <a:rPr lang="es-ES" smtClean="0"/>
              <a:t>13/02/2019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54122-A161-4A28-A205-323FD116BF0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42490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B11BF-546B-4AD4-BFB9-4FCD59B637CD}" type="datetime1">
              <a:rPr lang="es-ES" smtClean="0"/>
              <a:t>13/02/2019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54122-A161-4A28-A205-323FD116BF0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5377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16CF1-F4E8-4E70-8375-304925580F65}" type="datetime1">
              <a:rPr lang="es-ES" smtClean="0"/>
              <a:t>13/02/2019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54122-A161-4A28-A205-323FD116BF0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19737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62185-A71C-4B22-BA45-9B7330BA9E2A}" type="datetime1">
              <a:rPr lang="es-ES" smtClean="0"/>
              <a:t>13/02/2019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54122-A161-4A28-A205-323FD116BF0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7428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FBD90-3D82-449C-A94F-25203F38CAB2}" type="datetime1">
              <a:rPr lang="es-ES" smtClean="0"/>
              <a:t>13/02/2019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54122-A161-4A28-A205-323FD116BF0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31036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6E3295-0DCD-470D-9F08-BCA53857C684}" type="datetime1">
              <a:rPr lang="es-ES" smtClean="0"/>
              <a:t>13/02/2019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E54122-A161-4A28-A205-323FD116BF0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32057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g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56085" y="1764048"/>
            <a:ext cx="9144000" cy="2387600"/>
          </a:xfrm>
        </p:spPr>
        <p:txBody>
          <a:bodyPr/>
          <a:lstStyle/>
          <a:p>
            <a:r>
              <a:rPr lang="es-E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AMPLIACIÓN DE MATEMÁTICAS </a:t>
            </a:r>
            <a:endParaRPr lang="es-E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20779" y="4945564"/>
            <a:ext cx="8614611" cy="1655762"/>
          </a:xfrm>
        </p:spPr>
        <p:txBody>
          <a:bodyPr/>
          <a:lstStyle/>
          <a:p>
            <a:r>
              <a:rPr lang="es-ES" b="1" dirty="0" smtClean="0">
                <a:solidFill>
                  <a:srgbClr val="002060"/>
                </a:solidFill>
              </a:rPr>
              <a:t>Blanca </a:t>
            </a:r>
            <a:r>
              <a:rPr lang="es-ES" b="1" dirty="0" err="1" smtClean="0">
                <a:solidFill>
                  <a:srgbClr val="002060"/>
                </a:solidFill>
              </a:rPr>
              <a:t>Boado</a:t>
            </a:r>
            <a:r>
              <a:rPr lang="es-ES" b="1" dirty="0" smtClean="0">
                <a:solidFill>
                  <a:srgbClr val="002060"/>
                </a:solidFill>
              </a:rPr>
              <a:t> Cuartero</a:t>
            </a:r>
          </a:p>
          <a:p>
            <a:r>
              <a:rPr lang="es-ES" b="1" dirty="0" smtClean="0">
                <a:solidFill>
                  <a:srgbClr val="002060"/>
                </a:solidFill>
              </a:rPr>
              <a:t>Ignacio García Guerrero</a:t>
            </a:r>
          </a:p>
          <a:p>
            <a:r>
              <a:rPr lang="es-ES" b="1" dirty="0" smtClean="0">
                <a:solidFill>
                  <a:srgbClr val="002060"/>
                </a:solidFill>
              </a:rPr>
              <a:t>David Fernández Pulido</a:t>
            </a:r>
            <a:endParaRPr lang="es-ES" b="1" dirty="0">
              <a:solidFill>
                <a:srgbClr val="002060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4909" y="95249"/>
            <a:ext cx="8066942" cy="1302475"/>
          </a:xfrm>
          <a:prstGeom prst="rect">
            <a:avLst/>
          </a:prstGeom>
        </p:spPr>
      </p:pic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B6E54122-A161-4A28-A205-323FD116BF0F}" type="slidenum">
              <a:rPr lang="es-ES" sz="1600"/>
              <a:pPr/>
              <a:t>1</a:t>
            </a:fld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3425907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4909" y="95249"/>
            <a:ext cx="8066942" cy="1302475"/>
          </a:xfrm>
          <a:prstGeom prst="rect">
            <a:avLst/>
          </a:prstGeom>
        </p:spPr>
      </p:pic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33697" y="1773876"/>
            <a:ext cx="10500360" cy="4351338"/>
          </a:xfrm>
        </p:spPr>
        <p:txBody>
          <a:bodyPr/>
          <a:lstStyle/>
          <a:p>
            <a:endParaRPr lang="es-ES" dirty="0" smtClean="0"/>
          </a:p>
          <a:p>
            <a:endParaRPr lang="es-ES" dirty="0"/>
          </a:p>
        </p:txBody>
      </p:sp>
      <p:sp>
        <p:nvSpPr>
          <p:cNvPr id="26" name="Marcador de contenido 2"/>
          <p:cNvSpPr txBox="1">
            <a:spLocks/>
          </p:cNvSpPr>
          <p:nvPr/>
        </p:nvSpPr>
        <p:spPr>
          <a:xfrm>
            <a:off x="733697" y="1773876"/>
            <a:ext cx="1065711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s-ES" dirty="0" smtClean="0"/>
          </a:p>
          <a:p>
            <a:endParaRPr lang="es-E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33697" y="923019"/>
            <a:ext cx="10839994" cy="1325563"/>
          </a:xfrm>
        </p:spPr>
        <p:txBody>
          <a:bodyPr/>
          <a:lstStyle/>
          <a:p>
            <a:r>
              <a:rPr lang="es-ES" dirty="0" smtClean="0"/>
              <a:t>Aplicaciones prácticas II (Órbita)	</a:t>
            </a: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688" y="2870558"/>
            <a:ext cx="5088849" cy="3816637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571" y="3337741"/>
            <a:ext cx="4089830" cy="306737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/>
              <p:cNvSpPr txBox="1"/>
              <p:nvPr/>
            </p:nvSpPr>
            <p:spPr>
              <a:xfrm>
                <a:off x="4710851" y="2061911"/>
                <a:ext cx="2417371" cy="907749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E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̈"/>
                              <m:ctrlPr>
                                <a:rPr lang="es-E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ES" sz="28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</m:acc>
                      <m:r>
                        <a:rPr lang="es-ES" sz="28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s-E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f>
                        <m:fPr>
                          <m:ctrlPr>
                            <a:rPr lang="es-E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⃗"/>
                              <m:ctrlPr>
                                <a:rPr lang="es-E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E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num>
                        <m:den>
                          <m:sSup>
                            <m:sSupPr>
                              <m:ctrlPr>
                                <a:rPr lang="es-E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s-E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s-E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s-E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s-E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s-ES" sz="1600" dirty="0"/>
              </a:p>
            </p:txBody>
          </p:sp>
        </mc:Choice>
        <mc:Fallback xmlns="">
          <p:sp>
            <p:nvSpPr>
              <p:cNvPr id="8" name="CuadroTex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0851" y="2061911"/>
                <a:ext cx="2417371" cy="90774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54122-A161-4A28-A205-323FD116BF0F}" type="slidenum">
              <a:rPr lang="es-ES" sz="1600" smtClean="0"/>
              <a:t>10</a:t>
            </a:fld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1853184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/>
          <a:srcRect b="11868"/>
          <a:stretch/>
        </p:blipFill>
        <p:spPr>
          <a:xfrm>
            <a:off x="1260199" y="3066889"/>
            <a:ext cx="3657601" cy="1865329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4909" y="95249"/>
            <a:ext cx="8066942" cy="1302475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33697" y="923019"/>
            <a:ext cx="10839994" cy="1325563"/>
          </a:xfrm>
        </p:spPr>
        <p:txBody>
          <a:bodyPr/>
          <a:lstStyle/>
          <a:p>
            <a:r>
              <a:rPr lang="es-ES" dirty="0" smtClean="0"/>
              <a:t>Aplicaciones prácticas III (N-Cuerpos)</a:t>
            </a:r>
            <a:endParaRPr lang="es-ES" dirty="0"/>
          </a:p>
        </p:txBody>
      </p:sp>
      <p:sp>
        <p:nvSpPr>
          <p:cNvPr id="26" name="Marcador de contenido 2"/>
          <p:cNvSpPr txBox="1">
            <a:spLocks/>
          </p:cNvSpPr>
          <p:nvPr/>
        </p:nvSpPr>
        <p:spPr>
          <a:xfrm>
            <a:off x="603069" y="2066986"/>
            <a:ext cx="1034360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 smtClean="0"/>
          </a:p>
        </p:txBody>
      </p:sp>
      <p:sp>
        <p:nvSpPr>
          <p:cNvPr id="7" name="CuadroTexto 6"/>
          <p:cNvSpPr txBox="1"/>
          <p:nvPr/>
        </p:nvSpPr>
        <p:spPr>
          <a:xfrm>
            <a:off x="1344421" y="2456179"/>
            <a:ext cx="2680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/>
              <a:t>Ejemplo P.O.O.</a:t>
            </a: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4"/>
          <a:srcRect b="1074"/>
          <a:stretch/>
        </p:blipFill>
        <p:spPr>
          <a:xfrm>
            <a:off x="6153694" y="3066889"/>
            <a:ext cx="4422527" cy="3205574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6145547" y="2426903"/>
            <a:ext cx="46242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/>
              <a:t>Problema N-Cuerpos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B6E54122-A161-4A28-A205-323FD116BF0F}" type="slidenum">
              <a:rPr lang="es-ES" sz="1600"/>
              <a:pPr/>
              <a:t>11</a:t>
            </a:fld>
            <a:endParaRPr lang="es-ES" sz="1600"/>
          </a:p>
        </p:txBody>
      </p:sp>
    </p:spTree>
    <p:extLst>
      <p:ext uri="{BB962C8B-B14F-4D97-AF65-F5344CB8AC3E}">
        <p14:creationId xmlns:p14="http://schemas.microsoft.com/office/powerpoint/2010/main" val="337771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4909" y="95249"/>
            <a:ext cx="8066942" cy="13024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733697" y="1773876"/>
                <a:ext cx="5236029" cy="4351338"/>
              </a:xfrm>
            </p:spPr>
            <p:txBody>
              <a:bodyPr/>
              <a:lstStyle/>
              <a:p>
                <a:endParaRPr lang="es-ES" dirty="0" smtClean="0"/>
              </a:p>
              <a:p>
                <a:r>
                  <a:rPr lang="es-ES" dirty="0" smtClean="0"/>
                  <a:t>Extrapolación de Richardson</a:t>
                </a:r>
              </a:p>
              <a:p>
                <a:pPr marL="0" indent="0">
                  <a:buNone/>
                </a:pPr>
                <a:r>
                  <a:rPr lang="es-ES" dirty="0" smtClean="0"/>
                  <a:t>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E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bSup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</m:sSub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</m:sSubSup>
                      </m:num>
                      <m:den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0.5</m:t>
                            </m:r>
                          </m:e>
                          <m:sup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p>
                        </m:sSup>
                      </m:den>
                    </m:f>
                  </m:oMath>
                </a14:m>
                <a:endParaRPr lang="es-ES" dirty="0"/>
              </a:p>
              <a:p>
                <a:endParaRPr lang="es-ES" dirty="0" smtClean="0"/>
              </a:p>
              <a:p>
                <a:pPr algn="just"/>
                <a:r>
                  <a:rPr lang="es-ES" dirty="0" smtClean="0"/>
                  <a:t>Permite visualizar el error y actuar en consecuencia</a:t>
                </a:r>
                <a:endParaRPr lang="es-ES" dirty="0" smtClean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s-ES" dirty="0" smtClean="0"/>
                  <a:t>	</a:t>
                </a:r>
                <a:endParaRPr lang="es-ES" dirty="0"/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33697" y="1773876"/>
                <a:ext cx="5236029" cy="4351338"/>
              </a:xfrm>
              <a:blipFill>
                <a:blip r:embed="rId3"/>
                <a:stretch>
                  <a:fillRect l="-2095" r="-2445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Marcador de contenido 2"/>
          <p:cNvSpPr txBox="1">
            <a:spLocks/>
          </p:cNvSpPr>
          <p:nvPr/>
        </p:nvSpPr>
        <p:spPr>
          <a:xfrm>
            <a:off x="733697" y="1773876"/>
            <a:ext cx="1065711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s-ES" dirty="0" smtClean="0"/>
          </a:p>
          <a:p>
            <a:endParaRPr lang="es-E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33696" y="923019"/>
            <a:ext cx="11185587" cy="1325563"/>
          </a:xfrm>
        </p:spPr>
        <p:txBody>
          <a:bodyPr/>
          <a:lstStyle/>
          <a:p>
            <a:r>
              <a:rPr lang="es-ES" dirty="0" smtClean="0"/>
              <a:t>Aplicaciones prácticas IV (Estimación de errores)	</a:t>
            </a:r>
            <a:endParaRPr lang="es-ES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9503" y="2073971"/>
            <a:ext cx="5001531" cy="3751148"/>
          </a:xfrm>
          <a:prstGeom prst="rect">
            <a:avLst/>
          </a:prstGeom>
        </p:spPr>
      </p:pic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54122-A161-4A28-A205-323FD116BF0F}" type="slidenum">
              <a:rPr lang="es-ES" sz="1600" smtClean="0"/>
              <a:t>12</a:t>
            </a:fld>
            <a:endParaRPr lang="es-ES" sz="1600"/>
          </a:p>
        </p:txBody>
      </p:sp>
    </p:spTree>
    <p:extLst>
      <p:ext uri="{BB962C8B-B14F-4D97-AF65-F5344CB8AC3E}">
        <p14:creationId xmlns:p14="http://schemas.microsoft.com/office/powerpoint/2010/main" val="2162165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4909" y="95249"/>
            <a:ext cx="8066942" cy="1302475"/>
          </a:xfrm>
          <a:prstGeom prst="rect">
            <a:avLst/>
          </a:prstGeom>
        </p:spPr>
      </p:pic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33697" y="1773876"/>
            <a:ext cx="10367440" cy="4351338"/>
          </a:xfrm>
        </p:spPr>
        <p:txBody>
          <a:bodyPr>
            <a:normAutofit fontScale="92500" lnSpcReduction="20000"/>
          </a:bodyPr>
          <a:lstStyle/>
          <a:p>
            <a:endParaRPr lang="es-ES" dirty="0" smtClean="0"/>
          </a:p>
          <a:p>
            <a:r>
              <a:rPr lang="es-ES" dirty="0" smtClean="0"/>
              <a:t>Utilización de nuevas metodologías</a:t>
            </a:r>
          </a:p>
          <a:p>
            <a:endParaRPr lang="es-ES" dirty="0" smtClean="0"/>
          </a:p>
          <a:p>
            <a:r>
              <a:rPr lang="es-ES" dirty="0" smtClean="0"/>
              <a:t>Mejor estructuración de programas</a:t>
            </a:r>
          </a:p>
          <a:p>
            <a:endParaRPr lang="es-ES" dirty="0"/>
          </a:p>
          <a:p>
            <a:r>
              <a:rPr lang="es-ES" dirty="0" smtClean="0"/>
              <a:t>Ventajas de entornos de programación (Visual Studio)</a:t>
            </a:r>
          </a:p>
          <a:p>
            <a:endParaRPr lang="es-ES" dirty="0" smtClean="0"/>
          </a:p>
          <a:p>
            <a:r>
              <a:rPr lang="es-ES" dirty="0"/>
              <a:t> </a:t>
            </a:r>
            <a:r>
              <a:rPr lang="es-ES" dirty="0" smtClean="0"/>
              <a:t>Posibles mejoras:</a:t>
            </a:r>
          </a:p>
          <a:p>
            <a:pPr lvl="1"/>
            <a:r>
              <a:rPr lang="es-ES" dirty="0" smtClean="0"/>
              <a:t>Incrementar el número de integradores </a:t>
            </a:r>
          </a:p>
          <a:p>
            <a:pPr lvl="1"/>
            <a:r>
              <a:rPr lang="es-ES" dirty="0" smtClean="0"/>
              <a:t>Incluir nuevos problemas en el archivo de funciones</a:t>
            </a:r>
          </a:p>
          <a:p>
            <a:pPr lvl="1"/>
            <a:r>
              <a:rPr lang="es-ES" dirty="0" smtClean="0"/>
              <a:t>Tener en cuenta recomendaciones de escritura de programas</a:t>
            </a:r>
            <a:endParaRPr lang="es-ES" dirty="0"/>
          </a:p>
        </p:txBody>
      </p:sp>
      <p:sp>
        <p:nvSpPr>
          <p:cNvPr id="26" name="Marcador de contenido 2"/>
          <p:cNvSpPr txBox="1">
            <a:spLocks/>
          </p:cNvSpPr>
          <p:nvPr/>
        </p:nvSpPr>
        <p:spPr>
          <a:xfrm>
            <a:off x="733697" y="1773876"/>
            <a:ext cx="1065711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s-ES" dirty="0" smtClean="0"/>
          </a:p>
          <a:p>
            <a:endParaRPr lang="es-E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33697" y="923019"/>
            <a:ext cx="10839994" cy="1325563"/>
          </a:xfrm>
        </p:spPr>
        <p:txBody>
          <a:bodyPr/>
          <a:lstStyle/>
          <a:p>
            <a:r>
              <a:rPr lang="es-ES" dirty="0" smtClean="0"/>
              <a:t>Conclusiones	</a:t>
            </a:r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54122-A161-4A28-A205-323FD116BF0F}" type="slidenum">
              <a:rPr lang="es-ES" sz="1600" smtClean="0"/>
              <a:t>13</a:t>
            </a:fld>
            <a:endParaRPr lang="es-ES" sz="1600"/>
          </a:p>
        </p:txBody>
      </p:sp>
    </p:spTree>
    <p:extLst>
      <p:ext uri="{BB962C8B-B14F-4D97-AF65-F5344CB8AC3E}">
        <p14:creationId xmlns:p14="http://schemas.microsoft.com/office/powerpoint/2010/main" val="293519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endParaRPr lang="es-ES" sz="2000" dirty="0" smtClean="0"/>
          </a:p>
          <a:p>
            <a:r>
              <a:rPr lang="es-ES" dirty="0" smtClean="0"/>
              <a:t>Introducción</a:t>
            </a:r>
            <a:endParaRPr lang="es-ES" dirty="0" smtClean="0"/>
          </a:p>
          <a:p>
            <a:r>
              <a:rPr lang="es-ES" dirty="0" smtClean="0"/>
              <a:t>Conceptos </a:t>
            </a:r>
            <a:r>
              <a:rPr lang="es-ES" dirty="0" smtClean="0"/>
              <a:t>teóricos</a:t>
            </a:r>
            <a:endParaRPr lang="es-ES" dirty="0" smtClean="0"/>
          </a:p>
          <a:p>
            <a:r>
              <a:rPr lang="es-ES" dirty="0" smtClean="0"/>
              <a:t>Estructura y </a:t>
            </a:r>
            <a:r>
              <a:rPr lang="es-ES" dirty="0" smtClean="0"/>
              <a:t>metodología</a:t>
            </a:r>
            <a:endParaRPr lang="es-ES" dirty="0" smtClean="0"/>
          </a:p>
          <a:p>
            <a:r>
              <a:rPr lang="es-ES" dirty="0" smtClean="0"/>
              <a:t>Aplicaciones </a:t>
            </a:r>
            <a:r>
              <a:rPr lang="es-ES" dirty="0" smtClean="0"/>
              <a:t>prácticas</a:t>
            </a:r>
            <a:endParaRPr lang="es-ES" dirty="0"/>
          </a:p>
          <a:p>
            <a:r>
              <a:rPr lang="es-ES" dirty="0" smtClean="0"/>
              <a:t>Conclusiones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4909" y="95249"/>
            <a:ext cx="8066942" cy="1302475"/>
          </a:xfrm>
          <a:prstGeom prst="rect">
            <a:avLst/>
          </a:prstGeom>
        </p:spPr>
      </p:pic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54122-A161-4A28-A205-323FD116BF0F}" type="slidenum">
              <a:rPr lang="es-ES" sz="1600" smtClean="0"/>
              <a:t>2</a:t>
            </a:fld>
            <a:endParaRPr lang="es-ES" sz="1600" dirty="0"/>
          </a:p>
        </p:txBody>
      </p:sp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733697" y="923019"/>
            <a:ext cx="10839994" cy="1325563"/>
          </a:xfrm>
        </p:spPr>
        <p:txBody>
          <a:bodyPr/>
          <a:lstStyle/>
          <a:p>
            <a:r>
              <a:rPr lang="es-ES" dirty="0" smtClean="0"/>
              <a:t>Índice	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27343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4909" y="95249"/>
            <a:ext cx="8066942" cy="1302475"/>
          </a:xfrm>
          <a:prstGeom prst="rect">
            <a:avLst/>
          </a:prstGeom>
        </p:spPr>
      </p:pic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33697" y="1773876"/>
            <a:ext cx="5588726" cy="4351338"/>
          </a:xfrm>
        </p:spPr>
        <p:txBody>
          <a:bodyPr/>
          <a:lstStyle/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r>
              <a:rPr lang="es-ES" dirty="0" smtClean="0"/>
              <a:t>Lenguajes de programación usados:</a:t>
            </a:r>
          </a:p>
          <a:p>
            <a:pPr lvl="1"/>
            <a:r>
              <a:rPr lang="es-ES" dirty="0" smtClean="0"/>
              <a:t>MATLAB</a:t>
            </a:r>
          </a:p>
          <a:p>
            <a:pPr lvl="1"/>
            <a:r>
              <a:rPr lang="es-ES" dirty="0" smtClean="0"/>
              <a:t>PYTHON</a:t>
            </a:r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r>
              <a:rPr lang="es-ES" dirty="0" smtClean="0"/>
              <a:t>Utilización de la metodología en proceso iterativo</a:t>
            </a:r>
          </a:p>
          <a:p>
            <a:endParaRPr lang="es-ES" dirty="0" smtClean="0"/>
          </a:p>
          <a:p>
            <a:endParaRPr lang="es-ES" dirty="0"/>
          </a:p>
        </p:txBody>
      </p:sp>
      <p:sp>
        <p:nvSpPr>
          <p:cNvPr id="5" name="Rectángulo 4"/>
          <p:cNvSpPr/>
          <p:nvPr/>
        </p:nvSpPr>
        <p:spPr>
          <a:xfrm>
            <a:off x="8464731" y="2323401"/>
            <a:ext cx="1894112" cy="369332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CuadroTexto 5"/>
          <p:cNvSpPr txBox="1"/>
          <p:nvPr/>
        </p:nvSpPr>
        <p:spPr>
          <a:xfrm>
            <a:off x="8895802" y="2323401"/>
            <a:ext cx="1058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IDEA</a:t>
            </a:r>
            <a:endParaRPr lang="es-ES" dirty="0"/>
          </a:p>
        </p:txBody>
      </p:sp>
      <p:sp>
        <p:nvSpPr>
          <p:cNvPr id="7" name="Rectángulo 6"/>
          <p:cNvSpPr/>
          <p:nvPr/>
        </p:nvSpPr>
        <p:spPr>
          <a:xfrm>
            <a:off x="8464731" y="2951807"/>
            <a:ext cx="1894112" cy="369332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CuadroTexto 7"/>
          <p:cNvSpPr txBox="1"/>
          <p:nvPr/>
        </p:nvSpPr>
        <p:spPr>
          <a:xfrm>
            <a:off x="8608421" y="2963450"/>
            <a:ext cx="1541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MATH MODEL</a:t>
            </a:r>
            <a:endParaRPr lang="es-ES" dirty="0"/>
          </a:p>
        </p:txBody>
      </p:sp>
      <p:sp>
        <p:nvSpPr>
          <p:cNvPr id="9" name="Rectángulo 8"/>
          <p:cNvSpPr/>
          <p:nvPr/>
        </p:nvSpPr>
        <p:spPr>
          <a:xfrm>
            <a:off x="8464730" y="3580213"/>
            <a:ext cx="1894113" cy="369332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CuadroTexto 9"/>
          <p:cNvSpPr txBox="1"/>
          <p:nvPr/>
        </p:nvSpPr>
        <p:spPr>
          <a:xfrm>
            <a:off x="8739049" y="3580213"/>
            <a:ext cx="1345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ALGORITHM</a:t>
            </a:r>
            <a:endParaRPr lang="es-ES" dirty="0"/>
          </a:p>
        </p:txBody>
      </p:sp>
      <p:sp>
        <p:nvSpPr>
          <p:cNvPr id="11" name="Rectángulo 10"/>
          <p:cNvSpPr/>
          <p:nvPr/>
        </p:nvSpPr>
        <p:spPr>
          <a:xfrm>
            <a:off x="8464730" y="4217087"/>
            <a:ext cx="1894115" cy="369332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CuadroTexto 11"/>
          <p:cNvSpPr txBox="1"/>
          <p:nvPr/>
        </p:nvSpPr>
        <p:spPr>
          <a:xfrm>
            <a:off x="8428807" y="4217087"/>
            <a:ext cx="1952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IMPLEMENTATION</a:t>
            </a:r>
            <a:endParaRPr lang="es-ES" dirty="0"/>
          </a:p>
        </p:txBody>
      </p:sp>
      <p:sp>
        <p:nvSpPr>
          <p:cNvPr id="13" name="Rectángulo 12"/>
          <p:cNvSpPr/>
          <p:nvPr/>
        </p:nvSpPr>
        <p:spPr>
          <a:xfrm>
            <a:off x="8477793" y="4853961"/>
            <a:ext cx="1881051" cy="369332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CuadroTexto 13"/>
          <p:cNvSpPr txBox="1"/>
          <p:nvPr/>
        </p:nvSpPr>
        <p:spPr>
          <a:xfrm>
            <a:off x="8895802" y="4861302"/>
            <a:ext cx="1058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RESULTS</a:t>
            </a:r>
            <a:endParaRPr lang="es-ES" dirty="0"/>
          </a:p>
        </p:txBody>
      </p:sp>
      <p:sp>
        <p:nvSpPr>
          <p:cNvPr id="15" name="Rectángulo 14"/>
          <p:cNvSpPr/>
          <p:nvPr/>
        </p:nvSpPr>
        <p:spPr>
          <a:xfrm>
            <a:off x="8474527" y="5492335"/>
            <a:ext cx="1881051" cy="369332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CuadroTexto 15"/>
          <p:cNvSpPr txBox="1"/>
          <p:nvPr/>
        </p:nvSpPr>
        <p:spPr>
          <a:xfrm>
            <a:off x="8735780" y="5499676"/>
            <a:ext cx="1463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VALIDATION</a:t>
            </a:r>
            <a:endParaRPr lang="es-ES" dirty="0"/>
          </a:p>
        </p:txBody>
      </p:sp>
      <p:cxnSp>
        <p:nvCxnSpPr>
          <p:cNvPr id="18" name="Conector curvado 17"/>
          <p:cNvCxnSpPr/>
          <p:nvPr/>
        </p:nvCxnSpPr>
        <p:spPr>
          <a:xfrm rot="10800000" flipV="1">
            <a:off x="8386353" y="2508067"/>
            <a:ext cx="12700" cy="628406"/>
          </a:xfrm>
          <a:prstGeom prst="curvedConnector3">
            <a:avLst>
              <a:gd name="adj1" fmla="val 180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Conector curvado 23"/>
          <p:cNvCxnSpPr/>
          <p:nvPr/>
        </p:nvCxnSpPr>
        <p:spPr>
          <a:xfrm rot="10800000" flipV="1">
            <a:off x="10427606" y="3161203"/>
            <a:ext cx="12700" cy="628406"/>
          </a:xfrm>
          <a:prstGeom prst="curvedConnector3">
            <a:avLst>
              <a:gd name="adj1" fmla="val -2622858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Conector curvado 24"/>
          <p:cNvCxnSpPr/>
          <p:nvPr/>
        </p:nvCxnSpPr>
        <p:spPr>
          <a:xfrm rot="10800000" flipV="1">
            <a:off x="8383627" y="3774791"/>
            <a:ext cx="12700" cy="628406"/>
          </a:xfrm>
          <a:prstGeom prst="curvedConnector3">
            <a:avLst>
              <a:gd name="adj1" fmla="val 180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Conector curvado 26"/>
          <p:cNvCxnSpPr/>
          <p:nvPr/>
        </p:nvCxnSpPr>
        <p:spPr>
          <a:xfrm rot="10800000" flipV="1">
            <a:off x="8397783" y="5056083"/>
            <a:ext cx="12700" cy="628406"/>
          </a:xfrm>
          <a:prstGeom prst="curvedConnector3">
            <a:avLst>
              <a:gd name="adj1" fmla="val 180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Conector curvado 28"/>
          <p:cNvCxnSpPr/>
          <p:nvPr/>
        </p:nvCxnSpPr>
        <p:spPr>
          <a:xfrm rot="10800000" flipV="1">
            <a:off x="10426154" y="4417562"/>
            <a:ext cx="12700" cy="628406"/>
          </a:xfrm>
          <a:prstGeom prst="curvedConnector3">
            <a:avLst>
              <a:gd name="adj1" fmla="val -2622858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Conector curvado 35"/>
          <p:cNvCxnSpPr/>
          <p:nvPr/>
        </p:nvCxnSpPr>
        <p:spPr>
          <a:xfrm flipV="1">
            <a:off x="10407830" y="2508067"/>
            <a:ext cx="3265" cy="3168934"/>
          </a:xfrm>
          <a:prstGeom prst="curvedConnector3">
            <a:avLst>
              <a:gd name="adj1" fmla="val 2830615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Marcador de número de diapositiva 18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B6E54122-A161-4A28-A205-323FD116BF0F}" type="slidenum">
              <a:rPr lang="es-ES" sz="1600"/>
              <a:pPr/>
              <a:t>3</a:t>
            </a:fld>
            <a:endParaRPr lang="es-ES" sz="1600"/>
          </a:p>
        </p:txBody>
      </p:sp>
      <p:sp>
        <p:nvSpPr>
          <p:cNvPr id="26" name="Título 1"/>
          <p:cNvSpPr txBox="1">
            <a:spLocks/>
          </p:cNvSpPr>
          <p:nvPr/>
        </p:nvSpPr>
        <p:spPr>
          <a:xfrm>
            <a:off x="733697" y="923019"/>
            <a:ext cx="1083999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smtClean="0"/>
              <a:t>Introducción	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4778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4909" y="95249"/>
            <a:ext cx="8066942" cy="1302475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33697" y="923019"/>
            <a:ext cx="10839994" cy="1325563"/>
          </a:xfrm>
        </p:spPr>
        <p:txBody>
          <a:bodyPr/>
          <a:lstStyle/>
          <a:p>
            <a:r>
              <a:rPr lang="es-ES" dirty="0" smtClean="0"/>
              <a:t>Conceptos teóricos I	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724541" y="7521662"/>
            <a:ext cx="6218338" cy="2690555"/>
          </a:xfrm>
        </p:spPr>
        <p:txBody>
          <a:bodyPr/>
          <a:lstStyle/>
          <a:p>
            <a:endParaRPr lang="es-ES" dirty="0" smtClean="0"/>
          </a:p>
          <a:p>
            <a:endParaRPr lang="es-ES" dirty="0"/>
          </a:p>
        </p:txBody>
      </p:sp>
      <p:sp>
        <p:nvSpPr>
          <p:cNvPr id="26" name="Marcador de contenido 2"/>
          <p:cNvSpPr txBox="1">
            <a:spLocks/>
          </p:cNvSpPr>
          <p:nvPr/>
        </p:nvSpPr>
        <p:spPr>
          <a:xfrm>
            <a:off x="733697" y="1773876"/>
            <a:ext cx="10657114" cy="4351338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s-ES" dirty="0" smtClean="0"/>
          </a:p>
          <a:p>
            <a:r>
              <a:rPr lang="es-ES" dirty="0" smtClean="0"/>
              <a:t>Técnicas de programación</a:t>
            </a:r>
          </a:p>
          <a:p>
            <a:pPr lvl="1"/>
            <a:r>
              <a:rPr lang="es-ES" dirty="0" smtClean="0"/>
              <a:t>Extreme </a:t>
            </a:r>
            <a:r>
              <a:rPr lang="es-ES" dirty="0" err="1" smtClean="0"/>
              <a:t>Programming</a:t>
            </a:r>
            <a:endParaRPr lang="es-ES" dirty="0" smtClean="0"/>
          </a:p>
          <a:p>
            <a:pPr lvl="1"/>
            <a:r>
              <a:rPr lang="es-ES" dirty="0" smtClean="0"/>
              <a:t>TDD (Test </a:t>
            </a:r>
            <a:r>
              <a:rPr lang="es-ES" dirty="0" err="1" smtClean="0"/>
              <a:t>Driven</a:t>
            </a:r>
            <a:r>
              <a:rPr lang="es-ES" dirty="0" smtClean="0"/>
              <a:t> </a:t>
            </a:r>
            <a:r>
              <a:rPr lang="es-ES" dirty="0" err="1" smtClean="0"/>
              <a:t>Developement</a:t>
            </a:r>
            <a:r>
              <a:rPr lang="es-ES" dirty="0" smtClean="0"/>
              <a:t>)</a:t>
            </a:r>
          </a:p>
          <a:p>
            <a:pPr lvl="1"/>
            <a:endParaRPr lang="es-ES" dirty="0" smtClean="0"/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r>
              <a:rPr lang="es-ES" dirty="0" smtClean="0"/>
              <a:t>Concepto de punteros</a:t>
            </a:r>
          </a:p>
          <a:p>
            <a:endParaRPr lang="es-ES" dirty="0" smtClean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4947" y="2938927"/>
            <a:ext cx="3346866" cy="1689220"/>
          </a:xfrm>
          <a:prstGeom prst="rect">
            <a:avLst/>
          </a:prstGeom>
        </p:spPr>
      </p:pic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B6E54122-A161-4A28-A205-323FD116BF0F}" type="slidenum">
              <a:rPr lang="es-ES" sz="1600"/>
              <a:pPr/>
              <a:t>4</a:t>
            </a:fld>
            <a:endParaRPr lang="es-ES" sz="1600"/>
          </a:p>
        </p:txBody>
      </p:sp>
      <p:sp>
        <p:nvSpPr>
          <p:cNvPr id="7" name="Elipse 6"/>
          <p:cNvSpPr/>
          <p:nvPr/>
        </p:nvSpPr>
        <p:spPr>
          <a:xfrm>
            <a:off x="858519" y="4239778"/>
            <a:ext cx="1604211" cy="970548"/>
          </a:xfrm>
          <a:prstGeom prst="ellipse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CuadroTexto 7"/>
          <p:cNvSpPr txBox="1"/>
          <p:nvPr/>
        </p:nvSpPr>
        <p:spPr>
          <a:xfrm>
            <a:off x="938729" y="4494219"/>
            <a:ext cx="15560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smtClean="0"/>
              <a:t>Desarrollo</a:t>
            </a:r>
            <a:endParaRPr lang="es-ES" sz="2400" b="1" dirty="0"/>
          </a:p>
        </p:txBody>
      </p:sp>
      <p:sp>
        <p:nvSpPr>
          <p:cNvPr id="11" name="Elipse 10"/>
          <p:cNvSpPr/>
          <p:nvPr/>
        </p:nvSpPr>
        <p:spPr>
          <a:xfrm>
            <a:off x="3565586" y="3985337"/>
            <a:ext cx="1604211" cy="970548"/>
          </a:xfrm>
          <a:prstGeom prst="ellipse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CuadroTexto 11"/>
          <p:cNvSpPr txBox="1"/>
          <p:nvPr/>
        </p:nvSpPr>
        <p:spPr>
          <a:xfrm>
            <a:off x="3724541" y="4239778"/>
            <a:ext cx="15560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smtClean="0"/>
              <a:t>Revisión</a:t>
            </a:r>
            <a:endParaRPr lang="es-ES" sz="2400" b="1" dirty="0"/>
          </a:p>
        </p:txBody>
      </p:sp>
      <p:sp>
        <p:nvSpPr>
          <p:cNvPr id="13" name="Elipse 12"/>
          <p:cNvSpPr/>
          <p:nvPr/>
        </p:nvSpPr>
        <p:spPr>
          <a:xfrm>
            <a:off x="2630905" y="5612617"/>
            <a:ext cx="1604211" cy="970548"/>
          </a:xfrm>
          <a:prstGeom prst="ellipse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CuadroTexto 13"/>
          <p:cNvSpPr txBox="1"/>
          <p:nvPr/>
        </p:nvSpPr>
        <p:spPr>
          <a:xfrm>
            <a:off x="3073175" y="5890668"/>
            <a:ext cx="9517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smtClean="0"/>
              <a:t>TEST</a:t>
            </a:r>
            <a:endParaRPr lang="es-ES" sz="2400" b="1" dirty="0"/>
          </a:p>
        </p:txBody>
      </p:sp>
      <p:sp>
        <p:nvSpPr>
          <p:cNvPr id="23" name="Flecha curvada hacia abajo 22"/>
          <p:cNvSpPr/>
          <p:nvPr/>
        </p:nvSpPr>
        <p:spPr>
          <a:xfrm>
            <a:off x="1906588" y="3715792"/>
            <a:ext cx="1848815" cy="429615"/>
          </a:xfrm>
          <a:prstGeom prst="curved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27" name="Flecha curvada hacia abajo 26"/>
          <p:cNvSpPr/>
          <p:nvPr/>
        </p:nvSpPr>
        <p:spPr>
          <a:xfrm rot="7463226">
            <a:off x="4120612" y="5413228"/>
            <a:ext cx="1627158" cy="580638"/>
          </a:xfrm>
          <a:prstGeom prst="curved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28" name="Flecha curvada hacia abajo 27"/>
          <p:cNvSpPr/>
          <p:nvPr/>
        </p:nvSpPr>
        <p:spPr>
          <a:xfrm rot="12923792">
            <a:off x="922098" y="5623131"/>
            <a:ext cx="1627158" cy="463023"/>
          </a:xfrm>
          <a:prstGeom prst="curved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2582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4909" y="95249"/>
            <a:ext cx="8066942" cy="1302475"/>
          </a:xfrm>
          <a:prstGeom prst="rect">
            <a:avLst/>
          </a:prstGeom>
        </p:spPr>
      </p:pic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33697" y="1773876"/>
            <a:ext cx="5811482" cy="4351338"/>
          </a:xfrm>
        </p:spPr>
        <p:txBody>
          <a:bodyPr>
            <a:normAutofit fontScale="92500" lnSpcReduction="20000"/>
          </a:bodyPr>
          <a:lstStyle/>
          <a:p>
            <a:endParaRPr lang="es-ES" dirty="0" smtClean="0"/>
          </a:p>
          <a:p>
            <a:pPr algn="just"/>
            <a:r>
              <a:rPr lang="es-ES" dirty="0" smtClean="0"/>
              <a:t>Intersección de la trayectoria de una órbita con un plano</a:t>
            </a:r>
          </a:p>
          <a:p>
            <a:pPr algn="just"/>
            <a:endParaRPr lang="es-ES" dirty="0" smtClean="0"/>
          </a:p>
          <a:p>
            <a:pPr algn="just"/>
            <a:r>
              <a:rPr lang="es-ES" dirty="0" smtClean="0"/>
              <a:t>Propósito: Analizar el cambio de una órbita en cada paso por el plano</a:t>
            </a:r>
          </a:p>
          <a:p>
            <a:pPr algn="just"/>
            <a:endParaRPr lang="es-ES" dirty="0"/>
          </a:p>
          <a:p>
            <a:pPr algn="just"/>
            <a:r>
              <a:rPr lang="es-ES" dirty="0" smtClean="0"/>
              <a:t>Determinar nivel de Caos comprendido en una órbita</a:t>
            </a:r>
            <a:endParaRPr lang="es-ES" dirty="0"/>
          </a:p>
          <a:p>
            <a:endParaRPr lang="es-ES" dirty="0" smtClean="0"/>
          </a:p>
          <a:p>
            <a:pPr marL="0" indent="0">
              <a:buNone/>
            </a:pPr>
            <a:r>
              <a:rPr lang="es-ES" dirty="0" smtClean="0"/>
              <a:t>	</a:t>
            </a:r>
            <a:endParaRPr lang="es-ES" dirty="0"/>
          </a:p>
        </p:txBody>
      </p:sp>
      <p:sp>
        <p:nvSpPr>
          <p:cNvPr id="26" name="Marcador de contenido 2"/>
          <p:cNvSpPr txBox="1">
            <a:spLocks/>
          </p:cNvSpPr>
          <p:nvPr/>
        </p:nvSpPr>
        <p:spPr>
          <a:xfrm>
            <a:off x="733697" y="1773876"/>
            <a:ext cx="1065711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s-ES" dirty="0" smtClean="0"/>
          </a:p>
          <a:p>
            <a:endParaRPr lang="es-E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33697" y="923019"/>
            <a:ext cx="10839994" cy="1325563"/>
          </a:xfrm>
        </p:spPr>
        <p:txBody>
          <a:bodyPr/>
          <a:lstStyle/>
          <a:p>
            <a:r>
              <a:rPr lang="es-ES" dirty="0" smtClean="0"/>
              <a:t>Conceptos teóricos II (Mapa de </a:t>
            </a:r>
            <a:r>
              <a:rPr lang="es-ES" dirty="0" err="1" smtClean="0"/>
              <a:t>Poincaré</a:t>
            </a:r>
            <a:r>
              <a:rPr lang="es-ES" dirty="0" smtClean="0"/>
              <a:t>)</a:t>
            </a: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9306" y="2389364"/>
            <a:ext cx="3716209" cy="3120361"/>
          </a:xfrm>
          <a:prstGeom prst="rect">
            <a:avLst/>
          </a:prstGeom>
        </p:spPr>
      </p:pic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B6E54122-A161-4A28-A205-323FD116BF0F}" type="slidenum">
              <a:rPr lang="es-ES" sz="1600"/>
              <a:pPr/>
              <a:t>5</a:t>
            </a:fld>
            <a:endParaRPr lang="es-ES" sz="1600"/>
          </a:p>
        </p:txBody>
      </p:sp>
    </p:spTree>
    <p:extLst>
      <p:ext uri="{BB962C8B-B14F-4D97-AF65-F5344CB8AC3E}">
        <p14:creationId xmlns:p14="http://schemas.microsoft.com/office/powerpoint/2010/main" val="31827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4909" y="95249"/>
            <a:ext cx="8066942" cy="1302475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35114" y="1213750"/>
            <a:ext cx="7633032" cy="1325563"/>
          </a:xfrm>
        </p:spPr>
        <p:txBody>
          <a:bodyPr/>
          <a:lstStyle/>
          <a:p>
            <a:r>
              <a:rPr lang="es-ES" dirty="0" smtClean="0"/>
              <a:t>Conceptos teóricos II (Paradigmas de programación)</a:t>
            </a:r>
            <a:endParaRPr lang="es-ES" dirty="0"/>
          </a:p>
        </p:txBody>
      </p:sp>
      <p:sp>
        <p:nvSpPr>
          <p:cNvPr id="26" name="Marcador de contenido 2"/>
          <p:cNvSpPr txBox="1">
            <a:spLocks/>
          </p:cNvSpPr>
          <p:nvPr/>
        </p:nvSpPr>
        <p:spPr>
          <a:xfrm>
            <a:off x="603069" y="2066986"/>
            <a:ext cx="1034360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 smtClean="0"/>
          </a:p>
        </p:txBody>
      </p:sp>
      <p:sp>
        <p:nvSpPr>
          <p:cNvPr id="7" name="CuadroTexto 6"/>
          <p:cNvSpPr txBox="1"/>
          <p:nvPr/>
        </p:nvSpPr>
        <p:spPr>
          <a:xfrm>
            <a:off x="1072244" y="1795831"/>
            <a:ext cx="5550625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s-E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 smtClean="0"/>
              <a:t>Programación funcional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2400" dirty="0" smtClean="0"/>
              <a:t>Matemático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2400" dirty="0" smtClean="0"/>
              <a:t>Funciones</a:t>
            </a:r>
          </a:p>
          <a:p>
            <a:endParaRPr lang="es-E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 smtClean="0"/>
              <a:t>Programación orientada a objetos: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2400" dirty="0" smtClean="0"/>
              <a:t>Clases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2400" dirty="0" smtClean="0"/>
              <a:t>Métodos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2400" dirty="0" smtClean="0"/>
              <a:t>Atributos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 smtClean="0"/>
              <a:t>Otros: Imperativo, declarativo, lógico…</a:t>
            </a:r>
            <a:endParaRPr lang="es-E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400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 rotWithShape="1">
          <a:blip r:embed="rId3"/>
          <a:srcRect r="14727" b="64915"/>
          <a:stretch/>
        </p:blipFill>
        <p:spPr>
          <a:xfrm>
            <a:off x="6225106" y="2609283"/>
            <a:ext cx="5128694" cy="1100493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 rotWithShape="1">
          <a:blip r:embed="rId3"/>
          <a:srcRect t="35894"/>
          <a:stretch/>
        </p:blipFill>
        <p:spPr>
          <a:xfrm>
            <a:off x="6359648" y="4107883"/>
            <a:ext cx="4994152" cy="1669710"/>
          </a:xfrm>
          <a:prstGeom prst="rect">
            <a:avLst/>
          </a:prstGeom>
        </p:spPr>
      </p:pic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54122-A161-4A28-A205-323FD116BF0F}" type="slidenum">
              <a:rPr lang="es-ES" sz="1600" smtClean="0"/>
              <a:t>6</a:t>
            </a:fld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171734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Elipse 47"/>
          <p:cNvSpPr/>
          <p:nvPr/>
        </p:nvSpPr>
        <p:spPr>
          <a:xfrm>
            <a:off x="771223" y="4462379"/>
            <a:ext cx="2310487" cy="1304135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4909" y="95249"/>
            <a:ext cx="8066942" cy="1302475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33697" y="923019"/>
            <a:ext cx="10839994" cy="1325563"/>
          </a:xfrm>
        </p:spPr>
        <p:txBody>
          <a:bodyPr/>
          <a:lstStyle/>
          <a:p>
            <a:r>
              <a:rPr lang="es-ES" dirty="0" smtClean="0"/>
              <a:t>Estructura y metodología	</a:t>
            </a:r>
            <a:endParaRPr lang="es-E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3517" y="2382531"/>
            <a:ext cx="2245723" cy="1143651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49043" y="3842757"/>
            <a:ext cx="1979023" cy="2305112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5"/>
          <a:srcRect b="28388"/>
          <a:stretch/>
        </p:blipFill>
        <p:spPr>
          <a:xfrm>
            <a:off x="7341866" y="3808528"/>
            <a:ext cx="1859278" cy="1870377"/>
          </a:xfrm>
          <a:prstGeom prst="rect">
            <a:avLst/>
          </a:prstGeom>
        </p:spPr>
      </p:pic>
      <p:sp>
        <p:nvSpPr>
          <p:cNvPr id="17" name="CuadroTexto 16"/>
          <p:cNvSpPr txBox="1"/>
          <p:nvPr/>
        </p:nvSpPr>
        <p:spPr>
          <a:xfrm>
            <a:off x="8077194" y="1969542"/>
            <a:ext cx="27911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smtClean="0"/>
              <a:t>Estructura GitHub</a:t>
            </a:r>
            <a:endParaRPr lang="es-ES" sz="2400" b="1" dirty="0"/>
          </a:p>
        </p:txBody>
      </p:sp>
      <p:sp>
        <p:nvSpPr>
          <p:cNvPr id="38" name="Flecha derecha 37"/>
          <p:cNvSpPr/>
          <p:nvPr/>
        </p:nvSpPr>
        <p:spPr>
          <a:xfrm rot="19956532">
            <a:off x="3117186" y="4418244"/>
            <a:ext cx="1233495" cy="468313"/>
          </a:xfrm>
          <a:prstGeom prst="rightArrow">
            <a:avLst/>
          </a:prstGeom>
          <a:solidFill>
            <a:srgbClr val="00B05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9" name="Elipse 38"/>
          <p:cNvSpPr/>
          <p:nvPr/>
        </p:nvSpPr>
        <p:spPr>
          <a:xfrm>
            <a:off x="685233" y="2737010"/>
            <a:ext cx="2310487" cy="1304135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2" name="Elipse 41"/>
          <p:cNvSpPr/>
          <p:nvPr/>
        </p:nvSpPr>
        <p:spPr>
          <a:xfrm>
            <a:off x="4410341" y="3466673"/>
            <a:ext cx="1894114" cy="1304135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3" name="Flecha derecha 42"/>
          <p:cNvSpPr/>
          <p:nvPr/>
        </p:nvSpPr>
        <p:spPr>
          <a:xfrm rot="1128496">
            <a:off x="3090652" y="3552959"/>
            <a:ext cx="1233495" cy="468313"/>
          </a:xfrm>
          <a:prstGeom prst="rightArrow">
            <a:avLst/>
          </a:prstGeom>
          <a:solidFill>
            <a:srgbClr val="00B05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ln>
                <a:solidFill>
                  <a:schemeClr val="accent6">
                    <a:lumMod val="75000"/>
                  </a:schemeClr>
                </a:solidFill>
              </a:ln>
            </a:endParaRPr>
          </a:p>
        </p:txBody>
      </p:sp>
      <p:sp>
        <p:nvSpPr>
          <p:cNvPr id="44" name="CuadroTexto 43"/>
          <p:cNvSpPr txBox="1"/>
          <p:nvPr/>
        </p:nvSpPr>
        <p:spPr>
          <a:xfrm>
            <a:off x="750586" y="3158244"/>
            <a:ext cx="22669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smtClean="0">
                <a:ln w="22225">
                  <a:solidFill>
                    <a:schemeClr val="accent6">
                      <a:lumMod val="75000"/>
                    </a:schemeClr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INTEGRADORES</a:t>
            </a:r>
            <a:endParaRPr lang="es-ES" sz="2400" b="1" dirty="0">
              <a:ln w="22225">
                <a:solidFill>
                  <a:schemeClr val="accent6">
                    <a:lumMod val="75000"/>
                  </a:schemeClr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5" name="CuadroTexto 44"/>
          <p:cNvSpPr txBox="1"/>
          <p:nvPr/>
        </p:nvSpPr>
        <p:spPr>
          <a:xfrm>
            <a:off x="1054006" y="4883615"/>
            <a:ext cx="1719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smtClean="0">
                <a:ln w="22225">
                  <a:solidFill>
                    <a:schemeClr val="accent6">
                      <a:lumMod val="75000"/>
                    </a:schemeClr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FUNCIONES</a:t>
            </a:r>
            <a:endParaRPr lang="es-ES" sz="2400" b="1" dirty="0">
              <a:ln w="22225">
                <a:solidFill>
                  <a:schemeClr val="accent6">
                    <a:lumMod val="75000"/>
                  </a:schemeClr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7" name="CuadroTexto 46"/>
          <p:cNvSpPr txBox="1"/>
          <p:nvPr/>
        </p:nvSpPr>
        <p:spPr>
          <a:xfrm>
            <a:off x="4500252" y="3887907"/>
            <a:ext cx="19038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smtClean="0">
                <a:ln w="22225">
                  <a:solidFill>
                    <a:schemeClr val="accent6">
                      <a:lumMod val="75000"/>
                    </a:schemeClr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PROGRAMA</a:t>
            </a:r>
            <a:endParaRPr lang="es-ES" sz="2400" b="1" dirty="0">
              <a:ln w="22225">
                <a:solidFill>
                  <a:schemeClr val="accent6">
                    <a:lumMod val="75000"/>
                  </a:schemeClr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62" name="Conector curvado 61"/>
          <p:cNvCxnSpPr/>
          <p:nvPr/>
        </p:nvCxnSpPr>
        <p:spPr>
          <a:xfrm rot="10800000" flipV="1">
            <a:off x="7393392" y="2961098"/>
            <a:ext cx="161651" cy="2160093"/>
          </a:xfrm>
          <a:prstGeom prst="curvedConnector3">
            <a:avLst>
              <a:gd name="adj1" fmla="val 323288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7" name="Conector curvado 66"/>
          <p:cNvCxnSpPr>
            <a:endCxn id="8" idx="0"/>
          </p:cNvCxnSpPr>
          <p:nvPr/>
        </p:nvCxnSpPr>
        <p:spPr>
          <a:xfrm>
            <a:off x="8775032" y="3366621"/>
            <a:ext cx="1463523" cy="476136"/>
          </a:xfrm>
          <a:prstGeom prst="curved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3" name="Marcador de número de diapositiva 72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B6E54122-A161-4A28-A205-323FD116BF0F}" type="slidenum">
              <a:rPr lang="es-ES" sz="1600"/>
              <a:pPr/>
              <a:t>7</a:t>
            </a:fld>
            <a:endParaRPr lang="es-ES" sz="1600"/>
          </a:p>
        </p:txBody>
      </p:sp>
    </p:spTree>
    <p:extLst>
      <p:ext uri="{BB962C8B-B14F-4D97-AF65-F5344CB8AC3E}">
        <p14:creationId xmlns:p14="http://schemas.microsoft.com/office/powerpoint/2010/main" val="895795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4909" y="95249"/>
            <a:ext cx="8066942" cy="1302475"/>
          </a:xfrm>
          <a:prstGeom prst="rect">
            <a:avLst/>
          </a:prstGeom>
        </p:spPr>
      </p:pic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33697" y="1773876"/>
            <a:ext cx="10500360" cy="4351338"/>
          </a:xfrm>
        </p:spPr>
        <p:txBody>
          <a:bodyPr/>
          <a:lstStyle/>
          <a:p>
            <a:endParaRPr lang="es-ES" dirty="0" smtClean="0"/>
          </a:p>
          <a:p>
            <a:pPr marL="0" indent="0">
              <a:buNone/>
            </a:pPr>
            <a:endParaRPr lang="es-ES" dirty="0"/>
          </a:p>
        </p:txBody>
      </p:sp>
      <p:sp>
        <p:nvSpPr>
          <p:cNvPr id="26" name="Marcador de contenido 2"/>
          <p:cNvSpPr txBox="1">
            <a:spLocks/>
          </p:cNvSpPr>
          <p:nvPr/>
        </p:nvSpPr>
        <p:spPr>
          <a:xfrm>
            <a:off x="733697" y="1773876"/>
            <a:ext cx="1065711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s-ES" dirty="0" smtClean="0"/>
          </a:p>
          <a:p>
            <a:endParaRPr lang="es-E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33697" y="923019"/>
            <a:ext cx="10839994" cy="1325563"/>
          </a:xfrm>
        </p:spPr>
        <p:txBody>
          <a:bodyPr/>
          <a:lstStyle/>
          <a:p>
            <a:r>
              <a:rPr lang="es-ES" dirty="0" smtClean="0"/>
              <a:t>Aplicaciones prácticas I (Estabilidad)	</a:t>
            </a:r>
            <a:endParaRPr lang="es-ES" dirty="0"/>
          </a:p>
        </p:txBody>
      </p:sp>
      <p:sp>
        <p:nvSpPr>
          <p:cNvPr id="19" name="CuadroTexto 18"/>
          <p:cNvSpPr txBox="1"/>
          <p:nvPr/>
        </p:nvSpPr>
        <p:spPr>
          <a:xfrm>
            <a:off x="9090952" y="2582102"/>
            <a:ext cx="223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/>
              <a:t>Euler Inverso</a:t>
            </a:r>
            <a:endParaRPr lang="es-ES" sz="2800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627" y="2999877"/>
            <a:ext cx="3302282" cy="2675987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 rotWithShape="1">
          <a:blip r:embed="rId4"/>
          <a:srcRect l="-6899" t="-1324" r="24134" b="1324"/>
          <a:stretch/>
        </p:blipFill>
        <p:spPr>
          <a:xfrm>
            <a:off x="8555444" y="3292656"/>
            <a:ext cx="3079238" cy="2422642"/>
          </a:xfrm>
          <a:prstGeom prst="rect">
            <a:avLst/>
          </a:prstGeom>
        </p:spPr>
      </p:pic>
      <p:cxnSp>
        <p:nvCxnSpPr>
          <p:cNvPr id="24" name="Conector recto de flecha 23"/>
          <p:cNvCxnSpPr>
            <a:endCxn id="38" idx="1"/>
          </p:cNvCxnSpPr>
          <p:nvPr/>
        </p:nvCxnSpPr>
        <p:spPr>
          <a:xfrm>
            <a:off x="2643669" y="4716382"/>
            <a:ext cx="2602851" cy="88170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de flecha 26"/>
          <p:cNvCxnSpPr>
            <a:endCxn id="39" idx="1"/>
          </p:cNvCxnSpPr>
          <p:nvPr/>
        </p:nvCxnSpPr>
        <p:spPr>
          <a:xfrm flipV="1">
            <a:off x="2857309" y="3173669"/>
            <a:ext cx="2235020" cy="25459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de flecha 32"/>
          <p:cNvCxnSpPr>
            <a:endCxn id="36" idx="1"/>
          </p:cNvCxnSpPr>
          <p:nvPr/>
        </p:nvCxnSpPr>
        <p:spPr>
          <a:xfrm>
            <a:off x="3128211" y="4224013"/>
            <a:ext cx="1620086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uadroTexto 35"/>
          <p:cNvSpPr txBox="1"/>
          <p:nvPr/>
        </p:nvSpPr>
        <p:spPr>
          <a:xfrm>
            <a:off x="4748297" y="3962403"/>
            <a:ext cx="319237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2800" dirty="0" smtClean="0"/>
              <a:t>Frontera → Objetivo</a:t>
            </a:r>
            <a:endParaRPr lang="es-ES" sz="2800" dirty="0"/>
          </a:p>
        </p:txBody>
      </p:sp>
      <p:sp>
        <p:nvSpPr>
          <p:cNvPr id="38" name="CuadroTexto 37"/>
          <p:cNvSpPr txBox="1"/>
          <p:nvPr/>
        </p:nvSpPr>
        <p:spPr>
          <a:xfrm>
            <a:off x="5246520" y="5336480"/>
            <a:ext cx="168682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800" dirty="0" smtClean="0"/>
              <a:t>Estable</a:t>
            </a:r>
            <a:endParaRPr lang="es-ES" sz="2800" dirty="0"/>
          </a:p>
        </p:txBody>
      </p:sp>
      <p:sp>
        <p:nvSpPr>
          <p:cNvPr id="39" name="CuadroTexto 38"/>
          <p:cNvSpPr txBox="1"/>
          <p:nvPr/>
        </p:nvSpPr>
        <p:spPr>
          <a:xfrm>
            <a:off x="5092329" y="2912059"/>
            <a:ext cx="167808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800" dirty="0" smtClean="0"/>
              <a:t>Inestable</a:t>
            </a:r>
            <a:endParaRPr lang="es-ES" sz="2800" dirty="0"/>
          </a:p>
        </p:txBody>
      </p:sp>
      <p:sp>
        <p:nvSpPr>
          <p:cNvPr id="40" name="CuadroTexto 39"/>
          <p:cNvSpPr txBox="1"/>
          <p:nvPr/>
        </p:nvSpPr>
        <p:spPr>
          <a:xfrm>
            <a:off x="1781044" y="2582102"/>
            <a:ext cx="10651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/>
              <a:t>Euler</a:t>
            </a:r>
            <a:endParaRPr lang="es-ES" sz="2800" dirty="0"/>
          </a:p>
        </p:txBody>
      </p:sp>
      <p:cxnSp>
        <p:nvCxnSpPr>
          <p:cNvPr id="41" name="Conector recto de flecha 40"/>
          <p:cNvCxnSpPr>
            <a:endCxn id="38" idx="3"/>
          </p:cNvCxnSpPr>
          <p:nvPr/>
        </p:nvCxnSpPr>
        <p:spPr>
          <a:xfrm flipH="1">
            <a:off x="6933341" y="5336480"/>
            <a:ext cx="2157611" cy="26161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de flecha 41"/>
          <p:cNvCxnSpPr>
            <a:endCxn id="39" idx="3"/>
          </p:cNvCxnSpPr>
          <p:nvPr/>
        </p:nvCxnSpPr>
        <p:spPr>
          <a:xfrm flipH="1" flipV="1">
            <a:off x="6770415" y="3173669"/>
            <a:ext cx="3225631" cy="91758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de flecha 42"/>
          <p:cNvCxnSpPr>
            <a:endCxn id="36" idx="3"/>
          </p:cNvCxnSpPr>
          <p:nvPr/>
        </p:nvCxnSpPr>
        <p:spPr>
          <a:xfrm flipH="1" flipV="1">
            <a:off x="7940676" y="4224013"/>
            <a:ext cx="1397246" cy="26161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Marcador de número de diapositiva 67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B6E54122-A161-4A28-A205-323FD116BF0F}" type="slidenum">
              <a:rPr lang="es-ES" sz="1600"/>
              <a:pPr/>
              <a:t>8</a:t>
            </a:fld>
            <a:endParaRPr lang="es-ES" sz="1600"/>
          </a:p>
        </p:txBody>
      </p:sp>
    </p:spTree>
    <p:extLst>
      <p:ext uri="{BB962C8B-B14F-4D97-AF65-F5344CB8AC3E}">
        <p14:creationId xmlns:p14="http://schemas.microsoft.com/office/powerpoint/2010/main" val="820113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4909" y="95249"/>
            <a:ext cx="8066942" cy="1302475"/>
          </a:xfrm>
          <a:prstGeom prst="rect">
            <a:avLst/>
          </a:prstGeom>
        </p:spPr>
      </p:pic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33697" y="1773876"/>
            <a:ext cx="10500360" cy="4351338"/>
          </a:xfrm>
        </p:spPr>
        <p:txBody>
          <a:bodyPr/>
          <a:lstStyle/>
          <a:p>
            <a:endParaRPr lang="es-ES" dirty="0" smtClean="0"/>
          </a:p>
          <a:p>
            <a:endParaRPr lang="es-ES" dirty="0"/>
          </a:p>
        </p:txBody>
      </p:sp>
      <p:sp>
        <p:nvSpPr>
          <p:cNvPr id="26" name="Marcador de contenido 2"/>
          <p:cNvSpPr txBox="1">
            <a:spLocks/>
          </p:cNvSpPr>
          <p:nvPr/>
        </p:nvSpPr>
        <p:spPr>
          <a:xfrm>
            <a:off x="733697" y="1773876"/>
            <a:ext cx="1065711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s-ES" dirty="0" smtClean="0"/>
          </a:p>
          <a:p>
            <a:endParaRPr lang="es-ES" dirty="0"/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9508" y="3923078"/>
            <a:ext cx="2983194" cy="2237396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33697" y="923019"/>
            <a:ext cx="10839994" cy="1325563"/>
          </a:xfrm>
        </p:spPr>
        <p:txBody>
          <a:bodyPr/>
          <a:lstStyle/>
          <a:p>
            <a:r>
              <a:rPr lang="es-ES" dirty="0" smtClean="0"/>
              <a:t>Aplicaciones prácticas I (Oscilador)	</a:t>
            </a:r>
            <a:endParaRPr lang="es-ES" dirty="0"/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652" y="1750548"/>
            <a:ext cx="2998653" cy="2248990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2642" y="1853088"/>
            <a:ext cx="3109467" cy="2332100"/>
          </a:xfrm>
          <a:prstGeom prst="rect">
            <a:avLst/>
          </a:prstGeom>
        </p:spPr>
      </p:pic>
      <p:pic>
        <p:nvPicPr>
          <p:cNvPr id="18" name="Imagen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745" y="3892984"/>
            <a:ext cx="3014666" cy="2261000"/>
          </a:xfrm>
          <a:prstGeom prst="rect">
            <a:avLst/>
          </a:prstGeom>
        </p:spPr>
      </p:pic>
      <p:sp>
        <p:nvSpPr>
          <p:cNvPr id="19" name="CuadroTexto 18"/>
          <p:cNvSpPr txBox="1"/>
          <p:nvPr/>
        </p:nvSpPr>
        <p:spPr>
          <a:xfrm>
            <a:off x="1099425" y="3959053"/>
            <a:ext cx="16972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smtClean="0"/>
              <a:t>Euler Inverso</a:t>
            </a:r>
            <a:endParaRPr lang="es-ES" sz="2000" dirty="0"/>
          </a:p>
        </p:txBody>
      </p:sp>
      <p:sp>
        <p:nvSpPr>
          <p:cNvPr id="21" name="CuadroTexto 20"/>
          <p:cNvSpPr txBox="1"/>
          <p:nvPr/>
        </p:nvSpPr>
        <p:spPr>
          <a:xfrm>
            <a:off x="9470536" y="4117204"/>
            <a:ext cx="11552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smtClean="0"/>
              <a:t>Euler</a:t>
            </a:r>
            <a:endParaRPr lang="es-ES" sz="2000" dirty="0"/>
          </a:p>
        </p:txBody>
      </p:sp>
      <p:sp>
        <p:nvSpPr>
          <p:cNvPr id="22" name="CuadroTexto 21"/>
          <p:cNvSpPr txBox="1"/>
          <p:nvPr/>
        </p:nvSpPr>
        <p:spPr>
          <a:xfrm>
            <a:off x="3271653" y="6129920"/>
            <a:ext cx="25127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err="1" smtClean="0"/>
              <a:t>Runge-Kutta</a:t>
            </a:r>
            <a:r>
              <a:rPr lang="es-ES" sz="2000" dirty="0" smtClean="0"/>
              <a:t> 2º orden</a:t>
            </a:r>
            <a:endParaRPr lang="es-ES" sz="2000" dirty="0"/>
          </a:p>
        </p:txBody>
      </p:sp>
      <p:sp>
        <p:nvSpPr>
          <p:cNvPr id="23" name="CuadroTexto 22"/>
          <p:cNvSpPr txBox="1"/>
          <p:nvPr/>
        </p:nvSpPr>
        <p:spPr>
          <a:xfrm>
            <a:off x="6859366" y="6160474"/>
            <a:ext cx="9535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err="1" smtClean="0"/>
              <a:t>Odeint</a:t>
            </a:r>
            <a:endParaRPr lang="es-E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/>
              <p:cNvSpPr txBox="1"/>
              <p:nvPr/>
            </p:nvSpPr>
            <p:spPr>
              <a:xfrm>
                <a:off x="4573680" y="2803694"/>
                <a:ext cx="2762480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̈"/>
                          <m:ctrlPr>
                            <a:rPr lang="es-ES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E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s-E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ES" sz="28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s-ES" sz="2400" dirty="0"/>
              </a:p>
            </p:txBody>
          </p:sp>
        </mc:Choice>
        <mc:Fallback xmlns="">
          <p:sp>
            <p:nvSpPr>
              <p:cNvPr id="5" name="Cuadro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3680" y="2803694"/>
                <a:ext cx="2762480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54122-A161-4A28-A205-323FD116BF0F}" type="slidenum">
              <a:rPr lang="es-ES" sz="1600" smtClean="0"/>
              <a:t>9</a:t>
            </a:fld>
            <a:endParaRPr lang="es-ES" sz="1600"/>
          </a:p>
        </p:txBody>
      </p:sp>
    </p:spTree>
    <p:extLst>
      <p:ext uri="{BB962C8B-B14F-4D97-AF65-F5344CB8AC3E}">
        <p14:creationId xmlns:p14="http://schemas.microsoft.com/office/powerpoint/2010/main" val="1804064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615</TotalTime>
  <Words>252</Words>
  <Application>Microsoft Office PowerPoint</Application>
  <PresentationFormat>Panorámica</PresentationFormat>
  <Paragraphs>118</Paragraphs>
  <Slides>13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Tema de Office</vt:lpstr>
      <vt:lpstr>AMPLIACIÓN DE MATEMÁTICAS </vt:lpstr>
      <vt:lpstr>Índice </vt:lpstr>
      <vt:lpstr>Presentación de PowerPoint</vt:lpstr>
      <vt:lpstr>Conceptos teóricos I </vt:lpstr>
      <vt:lpstr>Conceptos teóricos II (Mapa de Poincaré)</vt:lpstr>
      <vt:lpstr>Conceptos teóricos II (Paradigmas de programación)</vt:lpstr>
      <vt:lpstr>Estructura y metodología </vt:lpstr>
      <vt:lpstr>Aplicaciones prácticas I (Estabilidad) </vt:lpstr>
      <vt:lpstr>Aplicaciones prácticas I (Oscilador) </vt:lpstr>
      <vt:lpstr>Aplicaciones prácticas II (Órbita) </vt:lpstr>
      <vt:lpstr>Aplicaciones prácticas III (N-Cuerpos)</vt:lpstr>
      <vt:lpstr>Aplicaciones prácticas IV (Estimación de errores) </vt:lpstr>
      <vt:lpstr>Conclusiones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AMPLIACIÓN DE MATEMÁTICAS</dc:title>
  <dc:creator>david fernandez pulido</dc:creator>
  <cp:lastModifiedBy>david fernandez pulido</cp:lastModifiedBy>
  <cp:revision>45</cp:revision>
  <dcterms:created xsi:type="dcterms:W3CDTF">2019-02-12T14:00:02Z</dcterms:created>
  <dcterms:modified xsi:type="dcterms:W3CDTF">2019-02-13T22:15:29Z</dcterms:modified>
</cp:coreProperties>
</file>