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5" r:id="rId7"/>
    <p:sldId id="261" r:id="rId8"/>
    <p:sldId id="260" r:id="rId9"/>
    <p:sldId id="268" r:id="rId10"/>
    <p:sldId id="262" r:id="rId11"/>
    <p:sldId id="266" r:id="rId12"/>
    <p:sldId id="263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343" autoAdjust="0"/>
  </p:normalViewPr>
  <p:slideViewPr>
    <p:cSldViewPr snapToGrid="0">
      <p:cViewPr>
        <p:scale>
          <a:sx n="60" d="100"/>
          <a:sy n="60" d="100"/>
        </p:scale>
        <p:origin x="10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F882E-2B7F-4D05-9D74-84480ED5BD1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D7D33-D338-4E5A-B0FB-03DCD8FB05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0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D7D33-D338-4E5A-B0FB-03DCD8FB05F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55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2039-68D5-48D8-8A16-6162017B57C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C21E-3890-433D-94EC-F8E29F670E52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A15-135E-45FD-A794-2A122FDDF89A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519-1EFA-42FE-B2AD-844AE36B5417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970-359A-4C61-8D7D-735ADB087826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9B7A-5D90-4FF1-8754-168C6DC3B0EC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AEE-1FC6-4EA8-A036-E52B5253E926}" type="datetime1">
              <a:rPr lang="es-ES" smtClean="0"/>
              <a:t>13/02/2019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11BF-546B-4AD4-BFB9-4FCD59B637CD}" type="datetime1">
              <a:rPr lang="es-ES" smtClean="0"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CF1-F4E8-4E70-8375-304925580F65}" type="datetime1">
              <a:rPr lang="es-ES" smtClean="0"/>
              <a:t>13/02/2019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185-A71C-4B22-BA45-9B7330BA9E2A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D90-3D82-449C-A94F-25203F38CAB2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0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3295-0DCD-470D-9F08-BCA53857C68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6085" y="1764048"/>
            <a:ext cx="9144000" cy="2387600"/>
          </a:xfrm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AMPLIACIÓN DE MATEMÁTICAS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0779" y="4945564"/>
            <a:ext cx="8614611" cy="1655762"/>
          </a:xfrm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</a:rPr>
              <a:t>Blanca </a:t>
            </a:r>
            <a:r>
              <a:rPr lang="es-ES" b="1" dirty="0" err="1" smtClean="0">
                <a:solidFill>
                  <a:srgbClr val="002060"/>
                </a:solidFill>
              </a:rPr>
              <a:t>Boado</a:t>
            </a:r>
            <a:r>
              <a:rPr lang="es-ES" b="1" dirty="0" smtClean="0">
                <a:solidFill>
                  <a:srgbClr val="002060"/>
                </a:solidFill>
              </a:rPr>
              <a:t> Cuartero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Ignacio García Guerrero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David Fernández Pulido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9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II (Órbita</a:t>
            </a:r>
            <a:r>
              <a:rPr lang="es-ES" dirty="0" smtClean="0"/>
              <a:t>)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2870558"/>
            <a:ext cx="5088849" cy="3816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1" y="3337741"/>
            <a:ext cx="4089830" cy="3067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99" y="3066889"/>
            <a:ext cx="3657601" cy="21165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III (N-Cuerpos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44421" y="2456179"/>
            <a:ext cx="268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Ejemplo P.O.O.</a:t>
            </a:r>
            <a:endParaRPr lang="es-ES" sz="28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1074"/>
          <a:stretch/>
        </p:blipFill>
        <p:spPr>
          <a:xfrm>
            <a:off x="6153694" y="3066889"/>
            <a:ext cx="4422527" cy="320557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145547" y="2426903"/>
            <a:ext cx="462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Problema N-Cuerpos</a:t>
            </a:r>
            <a:endParaRPr lang="es-ES" sz="2800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</p:spPr>
            <p:txBody>
              <a:bodyPr/>
              <a:lstStyle/>
              <a:p>
                <a:endParaRPr lang="es-ES" dirty="0" smtClean="0"/>
              </a:p>
              <a:p>
                <a:r>
                  <a:rPr lang="es-ES" dirty="0" smtClean="0"/>
                  <a:t>Extrapolación de Richardson</a:t>
                </a: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es-ES" dirty="0"/>
              </a:p>
              <a:p>
                <a:endParaRPr lang="es-ES" dirty="0" smtClean="0"/>
              </a:p>
              <a:p>
                <a:pPr algn="just"/>
                <a:r>
                  <a:rPr lang="es-ES" dirty="0" smtClean="0"/>
                  <a:t>Permite visualizar el error y actuar en consecuencia</a:t>
                </a:r>
                <a:endParaRPr lang="es-E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  <a:blipFill>
                <a:blip r:embed="rId3"/>
                <a:stretch>
                  <a:fillRect l="-2095" r="-24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6" y="923019"/>
            <a:ext cx="11185587" cy="1325563"/>
          </a:xfrm>
        </p:spPr>
        <p:txBody>
          <a:bodyPr/>
          <a:lstStyle/>
          <a:p>
            <a:r>
              <a:rPr lang="es-ES" dirty="0" smtClean="0"/>
              <a:t>Aplicaciones prácticas IV (Estimación </a:t>
            </a:r>
            <a:r>
              <a:rPr lang="es-ES" dirty="0" smtClean="0"/>
              <a:t>de </a:t>
            </a:r>
            <a:r>
              <a:rPr lang="es-ES" dirty="0" smtClean="0"/>
              <a:t>errores)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3" y="2073971"/>
            <a:ext cx="5001531" cy="3751148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367440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Utilización de nuevas metodologías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Mejor estructuración de programas</a:t>
            </a:r>
          </a:p>
          <a:p>
            <a:endParaRPr lang="es-ES" dirty="0"/>
          </a:p>
          <a:p>
            <a:r>
              <a:rPr lang="es-ES" dirty="0" smtClean="0"/>
              <a:t>Ventajas de entornos de programación (Visual Studio)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Posibles mejoras:</a:t>
            </a:r>
          </a:p>
          <a:p>
            <a:pPr lvl="1"/>
            <a:r>
              <a:rPr lang="es-ES" dirty="0" smtClean="0"/>
              <a:t>Incrementar el número de integradores </a:t>
            </a:r>
          </a:p>
          <a:p>
            <a:pPr lvl="1"/>
            <a:r>
              <a:rPr lang="es-ES" dirty="0" smtClean="0"/>
              <a:t>Incluir nuevos problemas en el archivo de funciones</a:t>
            </a:r>
          </a:p>
          <a:p>
            <a:pPr lvl="1"/>
            <a:r>
              <a:rPr lang="es-ES" dirty="0" smtClean="0"/>
              <a:t>Tener en cuenta recomendaciones de escritura de programas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Conclusiones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Introducción</a:t>
            </a:r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sz="2000" dirty="0" smtClean="0"/>
              <a:t>Conceptos teóricos</a:t>
            </a:r>
          </a:p>
          <a:p>
            <a:endParaRPr lang="es-ES" sz="2000" dirty="0" smtClean="0"/>
          </a:p>
          <a:p>
            <a:r>
              <a:rPr lang="es-ES" sz="2000" dirty="0" smtClean="0"/>
              <a:t>Estructura y metodología</a:t>
            </a:r>
          </a:p>
          <a:p>
            <a:endParaRPr lang="es-ES" sz="2000" dirty="0" smtClean="0"/>
          </a:p>
          <a:p>
            <a:r>
              <a:rPr lang="es-ES" sz="2000" dirty="0" smtClean="0"/>
              <a:t>Aplicaciones prácticas</a:t>
            </a:r>
          </a:p>
          <a:p>
            <a:endParaRPr lang="es-ES" sz="2000" dirty="0"/>
          </a:p>
          <a:p>
            <a:r>
              <a:rPr lang="es-ES" sz="2000" dirty="0" smtClean="0"/>
              <a:t>Conclusiones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2</a:t>
            </a:fld>
            <a:endParaRPr lang="es-E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Índice</a:t>
            </a:r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3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588726" cy="4351338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Lenguajes de programación usados:</a:t>
            </a:r>
          </a:p>
          <a:p>
            <a:pPr lvl="1"/>
            <a:r>
              <a:rPr lang="es-ES" dirty="0" smtClean="0"/>
              <a:t>MATLAB</a:t>
            </a:r>
          </a:p>
          <a:p>
            <a:pPr lvl="1"/>
            <a:r>
              <a:rPr lang="es-ES" dirty="0" smtClean="0"/>
              <a:t>PYTHON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Utilización de la metodología en proceso iterativo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464731" y="2323401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895802" y="232340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IDEA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464731" y="2951807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08421" y="2963450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MATH MODEL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464730" y="3580213"/>
            <a:ext cx="1894113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739049" y="3580213"/>
            <a:ext cx="13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ALGORITHM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464730" y="4217087"/>
            <a:ext cx="189411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428807" y="4217087"/>
            <a:ext cx="19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IMPLEMENTATION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477793" y="4853961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8895802" y="4861302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474527" y="5492335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735780" y="5499676"/>
            <a:ext cx="14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VALIDATION</a:t>
            </a:r>
            <a:endParaRPr lang="es-ES" dirty="0"/>
          </a:p>
        </p:txBody>
      </p:sp>
      <p:cxnSp>
        <p:nvCxnSpPr>
          <p:cNvPr id="18" name="Conector curvado 17"/>
          <p:cNvCxnSpPr/>
          <p:nvPr/>
        </p:nvCxnSpPr>
        <p:spPr>
          <a:xfrm rot="10800000" flipV="1">
            <a:off x="8386353" y="2508067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curvado 23"/>
          <p:cNvCxnSpPr/>
          <p:nvPr/>
        </p:nvCxnSpPr>
        <p:spPr>
          <a:xfrm rot="10800000" flipV="1">
            <a:off x="10427606" y="3161203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curvado 24"/>
          <p:cNvCxnSpPr/>
          <p:nvPr/>
        </p:nvCxnSpPr>
        <p:spPr>
          <a:xfrm rot="10800000" flipV="1">
            <a:off x="8383627" y="3774791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curvado 26"/>
          <p:cNvCxnSpPr/>
          <p:nvPr/>
        </p:nvCxnSpPr>
        <p:spPr>
          <a:xfrm rot="10800000" flipV="1">
            <a:off x="8397783" y="5056083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curvado 28"/>
          <p:cNvCxnSpPr/>
          <p:nvPr/>
        </p:nvCxnSpPr>
        <p:spPr>
          <a:xfrm rot="10800000" flipV="1">
            <a:off x="10426154" y="4417562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curvado 35"/>
          <p:cNvCxnSpPr/>
          <p:nvPr/>
        </p:nvCxnSpPr>
        <p:spPr>
          <a:xfrm flipV="1">
            <a:off x="10407830" y="2508067"/>
            <a:ext cx="3265" cy="3168934"/>
          </a:xfrm>
          <a:prstGeom prst="curvedConnector3">
            <a:avLst>
              <a:gd name="adj1" fmla="val 28306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3</a:t>
            </a:fld>
            <a:endParaRPr lang="es-ES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733697" y="923019"/>
            <a:ext cx="10839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</a:t>
            </a:r>
            <a:r>
              <a:rPr lang="es-ES" dirty="0" smtClean="0"/>
              <a:t>teóricos I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4541" y="7521662"/>
            <a:ext cx="6218338" cy="269055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r>
              <a:rPr lang="es-ES" dirty="0" smtClean="0"/>
              <a:t>Técnicas de programación</a:t>
            </a:r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 lvl="1"/>
            <a:r>
              <a:rPr lang="es-ES" dirty="0" smtClean="0"/>
              <a:t>TDD (Test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Developement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Concepto de p</a:t>
            </a:r>
            <a:r>
              <a:rPr lang="es-ES" dirty="0" smtClean="0"/>
              <a:t>unteros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47" y="2938927"/>
            <a:ext cx="3346866" cy="168922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4</a:t>
            </a:fld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58519" y="4239778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8729" y="4494219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Desarrollo</a:t>
            </a:r>
            <a:endParaRPr lang="es-E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3565586" y="398533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724541" y="4239778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Revisión</a:t>
            </a:r>
            <a:endParaRPr lang="es-ES" sz="2400" b="1" dirty="0"/>
          </a:p>
        </p:txBody>
      </p:sp>
      <p:sp>
        <p:nvSpPr>
          <p:cNvPr id="13" name="Elipse 12"/>
          <p:cNvSpPr/>
          <p:nvPr/>
        </p:nvSpPr>
        <p:spPr>
          <a:xfrm>
            <a:off x="2630905" y="561261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073175" y="5890668"/>
            <a:ext cx="95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TEST</a:t>
            </a:r>
            <a:endParaRPr lang="es-ES" sz="2400" b="1" dirty="0"/>
          </a:p>
        </p:txBody>
      </p:sp>
      <p:sp>
        <p:nvSpPr>
          <p:cNvPr id="23" name="Flecha curvada hacia abajo 22"/>
          <p:cNvSpPr/>
          <p:nvPr/>
        </p:nvSpPr>
        <p:spPr>
          <a:xfrm>
            <a:off x="1906588" y="3715792"/>
            <a:ext cx="1848815" cy="42961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Flecha curvada hacia abajo 26"/>
          <p:cNvSpPr/>
          <p:nvPr/>
        </p:nvSpPr>
        <p:spPr>
          <a:xfrm rot="7463226">
            <a:off x="4120612" y="5413228"/>
            <a:ext cx="1627158" cy="58063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Flecha curvada hacia abajo 27"/>
          <p:cNvSpPr/>
          <p:nvPr/>
        </p:nvSpPr>
        <p:spPr>
          <a:xfrm rot="12923792">
            <a:off x="922098" y="5623131"/>
            <a:ext cx="1627158" cy="463023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811482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Intersección de la </a:t>
            </a:r>
            <a:r>
              <a:rPr lang="es-ES" dirty="0" smtClean="0"/>
              <a:t>trayectoria de una órbita </a:t>
            </a:r>
            <a:r>
              <a:rPr lang="es-ES" dirty="0" smtClean="0"/>
              <a:t>con un </a:t>
            </a:r>
            <a:r>
              <a:rPr lang="es-ES" dirty="0" smtClean="0"/>
              <a:t>plano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Propósito: Analizar el cambio de una órbita en cada paso por el plano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Determinar nivel de Caos comprendido en una órbita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II (Mapa </a:t>
            </a:r>
            <a:r>
              <a:rPr lang="es-ES" dirty="0" smtClean="0"/>
              <a:t>de </a:t>
            </a:r>
            <a:r>
              <a:rPr lang="es-ES" dirty="0" err="1" smtClean="0"/>
              <a:t>Poincaré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06" y="2389364"/>
            <a:ext cx="3716209" cy="312036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114" y="1213750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II (Paradigmas </a:t>
            </a:r>
            <a:r>
              <a:rPr lang="es-ES" dirty="0" smtClean="0"/>
              <a:t>de </a:t>
            </a:r>
            <a:r>
              <a:rPr lang="es-ES" dirty="0" smtClean="0"/>
              <a:t>programación)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072244" y="1795831"/>
            <a:ext cx="55506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funcional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Matemático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orientada a objetos: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Clases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Métodos</a:t>
            </a:r>
            <a:endParaRPr lang="es-E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Otros: Imperativo, declarativo, lógico…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14727" b="64915"/>
          <a:stretch/>
        </p:blipFill>
        <p:spPr>
          <a:xfrm>
            <a:off x="6225106" y="2609283"/>
            <a:ext cx="5128694" cy="11004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35894"/>
          <a:stretch/>
        </p:blipFill>
        <p:spPr>
          <a:xfrm>
            <a:off x="6359648" y="4107883"/>
            <a:ext cx="4994152" cy="166971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771223" y="4462379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Estructura y metodología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17" y="2382531"/>
            <a:ext cx="2245723" cy="11436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043" y="3842757"/>
            <a:ext cx="1979023" cy="23051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b="28388"/>
          <a:stretch/>
        </p:blipFill>
        <p:spPr>
          <a:xfrm>
            <a:off x="7341866" y="3808528"/>
            <a:ext cx="1859278" cy="187037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077194" y="1969542"/>
            <a:ext cx="27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Estructura GitHub</a:t>
            </a:r>
            <a:endParaRPr lang="es-ES" sz="2400" b="1" dirty="0"/>
          </a:p>
        </p:txBody>
      </p:sp>
      <p:sp>
        <p:nvSpPr>
          <p:cNvPr id="38" name="Flecha derecha 37"/>
          <p:cNvSpPr/>
          <p:nvPr/>
        </p:nvSpPr>
        <p:spPr>
          <a:xfrm rot="19956532">
            <a:off x="3117186" y="4418244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685233" y="2737010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4410341" y="3466673"/>
            <a:ext cx="1894114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erecha 42"/>
          <p:cNvSpPr/>
          <p:nvPr/>
        </p:nvSpPr>
        <p:spPr>
          <a:xfrm rot="1128496">
            <a:off x="3090652" y="3552959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50586" y="3158244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INTEGRADORES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54006" y="4883615"/>
            <a:ext cx="171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500252" y="3887907"/>
            <a:ext cx="19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PROGRAMA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0800000" flipV="1">
            <a:off x="7393392" y="2961098"/>
            <a:ext cx="161651" cy="2160093"/>
          </a:xfrm>
          <a:prstGeom prst="curvedConnector3">
            <a:avLst>
              <a:gd name="adj1" fmla="val 3232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endCxn id="8" idx="0"/>
          </p:cNvCxnSpPr>
          <p:nvPr/>
        </p:nvCxnSpPr>
        <p:spPr>
          <a:xfrm>
            <a:off x="8775032" y="3366621"/>
            <a:ext cx="1463523" cy="47613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Marcador de número de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 </a:t>
            </a:r>
            <a:r>
              <a:rPr lang="es-ES" dirty="0" smtClean="0"/>
              <a:t>(Estabilidad)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090952" y="2582102"/>
            <a:ext cx="22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 Inverso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7" y="2999877"/>
            <a:ext cx="3302282" cy="26759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-6899" t="-1324" r="24134" b="1324"/>
          <a:stretch/>
        </p:blipFill>
        <p:spPr>
          <a:xfrm>
            <a:off x="8555444" y="3292656"/>
            <a:ext cx="3079238" cy="2422642"/>
          </a:xfrm>
          <a:prstGeom prst="rect">
            <a:avLst/>
          </a:prstGeom>
        </p:spPr>
      </p:pic>
      <p:cxnSp>
        <p:nvCxnSpPr>
          <p:cNvPr id="24" name="Conector recto de flecha 23"/>
          <p:cNvCxnSpPr>
            <a:endCxn id="38" idx="1"/>
          </p:cNvCxnSpPr>
          <p:nvPr/>
        </p:nvCxnSpPr>
        <p:spPr>
          <a:xfrm>
            <a:off x="2643669" y="4716382"/>
            <a:ext cx="2602851" cy="88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39" idx="1"/>
          </p:cNvCxnSpPr>
          <p:nvPr/>
        </p:nvCxnSpPr>
        <p:spPr>
          <a:xfrm flipV="1">
            <a:off x="2871537" y="3130290"/>
            <a:ext cx="2235020" cy="2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36" idx="1"/>
          </p:cNvCxnSpPr>
          <p:nvPr/>
        </p:nvCxnSpPr>
        <p:spPr>
          <a:xfrm>
            <a:off x="3128211" y="4224013"/>
            <a:ext cx="1620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748297" y="3962403"/>
            <a:ext cx="31923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Frontera → Objetivo</a:t>
            </a:r>
            <a:endParaRPr lang="es-ES" sz="2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46520" y="5336480"/>
            <a:ext cx="16868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Estable</a:t>
            </a:r>
            <a:endParaRPr lang="es-E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106557" y="2868680"/>
            <a:ext cx="16780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Inestable</a:t>
            </a:r>
            <a:endParaRPr lang="es-ES" sz="28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781044" y="2582102"/>
            <a:ext cx="10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</a:t>
            </a:r>
            <a:endParaRPr lang="es-ES" sz="28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>
          <a:xfrm flipH="1">
            <a:off x="6933341" y="5336480"/>
            <a:ext cx="2157611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9" idx="3"/>
          </p:cNvCxnSpPr>
          <p:nvPr/>
        </p:nvCxnSpPr>
        <p:spPr>
          <a:xfrm flipH="1" flipV="1">
            <a:off x="6784643" y="3130290"/>
            <a:ext cx="3225631" cy="917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36" idx="3"/>
          </p:cNvCxnSpPr>
          <p:nvPr/>
        </p:nvCxnSpPr>
        <p:spPr>
          <a:xfrm flipH="1" flipV="1">
            <a:off x="7940676" y="4224013"/>
            <a:ext cx="1397246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número de diapositiva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8" y="3923078"/>
            <a:ext cx="2983194" cy="22373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 </a:t>
            </a:r>
            <a:r>
              <a:rPr lang="es-ES" dirty="0" smtClean="0"/>
              <a:t>(Oscilador</a:t>
            </a:r>
            <a:r>
              <a:rPr lang="es-ES" dirty="0" smtClean="0"/>
              <a:t>)	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2" y="1750548"/>
            <a:ext cx="2998653" cy="22489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42" y="1853088"/>
            <a:ext cx="3109467" cy="23321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5" y="3892984"/>
            <a:ext cx="3014666" cy="2261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99425" y="3959053"/>
            <a:ext cx="169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 Inverso</a:t>
            </a:r>
            <a:endParaRPr lang="es-ES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470536" y="4117204"/>
            <a:ext cx="115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</a:t>
            </a:r>
            <a:endParaRPr lang="es-ES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1653" y="6129920"/>
            <a:ext cx="251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Runge-Kutta</a:t>
            </a:r>
            <a:r>
              <a:rPr lang="es-ES" sz="2000" dirty="0" smtClean="0"/>
              <a:t> 2º orden</a:t>
            </a:r>
            <a:endParaRPr lang="es-ES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59366" y="6160474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Odeint</a:t>
            </a:r>
            <a:endParaRPr lang="es-E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252</Words>
  <Application>Microsoft Office PowerPoint</Application>
  <PresentationFormat>Panorámica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AMPLIACIÓN DE MATEMÁTICAS </vt:lpstr>
      <vt:lpstr>Índice </vt:lpstr>
      <vt:lpstr>Presentación de PowerPoint</vt:lpstr>
      <vt:lpstr>Conceptos teóricos I </vt:lpstr>
      <vt:lpstr>Conceptos teóricos II (Mapa de Poincaré)</vt:lpstr>
      <vt:lpstr>Conceptos teóricos II (Paradigmas de programación)</vt:lpstr>
      <vt:lpstr>Estructura y metodología </vt:lpstr>
      <vt:lpstr>Aplicaciones prácticas I (Estabilidad) </vt:lpstr>
      <vt:lpstr>Aplicaciones prácticas I (Oscilador) </vt:lpstr>
      <vt:lpstr>Aplicaciones prácticas II (Órbita) </vt:lpstr>
      <vt:lpstr>Aplicaciones prácticas III (N-Cuerpos)</vt:lpstr>
      <vt:lpstr>Aplicaciones prácticas IV (Estimación de errores)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AMPLIACIÓN DE MATEMÁTICAS</dc:title>
  <dc:creator>david fernandez pulido</dc:creator>
  <cp:lastModifiedBy>david fernandez pulido</cp:lastModifiedBy>
  <cp:revision>42</cp:revision>
  <dcterms:created xsi:type="dcterms:W3CDTF">2019-02-12T14:00:02Z</dcterms:created>
  <dcterms:modified xsi:type="dcterms:W3CDTF">2019-02-13T17:36:35Z</dcterms:modified>
</cp:coreProperties>
</file>