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261" r:id="rId4"/>
    <p:sldId id="273" r:id="rId5"/>
    <p:sldId id="257" r:id="rId6"/>
    <p:sldId id="277" r:id="rId7"/>
    <p:sldId id="275" r:id="rId8"/>
    <p:sldId id="274" r:id="rId9"/>
    <p:sldId id="276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>
        <p:scale>
          <a:sx n="100" d="100"/>
          <a:sy n="100" d="100"/>
        </p:scale>
        <p:origin x="-89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54FE1-217A-420E-ACAB-3712F4894455}" type="datetimeFigureOut">
              <a:rPr lang="es-ES" smtClean="0"/>
              <a:t>06/07/2018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12CB-65E5-4452-BF11-7E04BADC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45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0A39-4CA3-4BBD-BCF7-05105977209B}" type="datetime1">
              <a:rPr lang="es-ES" smtClean="0"/>
              <a:t>06/07/2018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14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C0D5-57A1-4D7E-AB8D-C1DBE6C3BABB}" type="datetime1">
              <a:rPr lang="es-ES" smtClean="0"/>
              <a:t>06/07/2018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88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EE06-F8A7-4136-AE34-65A90D62E597}" type="datetime1">
              <a:rPr lang="es-ES" smtClean="0"/>
              <a:t>06/07/2018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61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1351-A9E7-4D1B-89CC-35458A727165}" type="datetime1">
              <a:rPr lang="es-ES" smtClean="0"/>
              <a:t>06/07/2018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4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F509-697E-437F-A2EB-D49D78A8BC3F}" type="datetime1">
              <a:rPr lang="es-ES" smtClean="0"/>
              <a:t>06/07/2018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86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148-4FE6-4286-89B8-8771ADF8B871}" type="datetime1">
              <a:rPr lang="es-ES" smtClean="0"/>
              <a:t>06/07/2018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79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107A-2570-42F8-A084-CD0F5197B116}" type="datetime1">
              <a:rPr lang="es-ES" smtClean="0"/>
              <a:t>06/07/2018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32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699-A605-43D9-9D8D-25F443B36A30}" type="datetime1">
              <a:rPr lang="es-ES" smtClean="0"/>
              <a:t>06/07/2018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55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AAF4-388D-4523-8E6C-F71D25FDB18E}" type="datetime1">
              <a:rPr lang="es-ES" smtClean="0"/>
              <a:t>06/07/2018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DB7F-C546-4665-8158-6293D9BD71B2}" type="datetime1">
              <a:rPr lang="es-ES" smtClean="0"/>
              <a:t>06/07/2018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80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450D-BEDE-4609-847E-52DD98D9D1B6}" type="datetime1">
              <a:rPr lang="es-ES" smtClean="0"/>
              <a:t>06/07/2018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93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EC9D7-2590-49D1-902E-A16B1DAF3E2A}" type="datetime1">
              <a:rPr lang="es-ES" smtClean="0"/>
              <a:t>06/07/2018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45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GranaSat</a:t>
            </a:r>
            <a:r>
              <a:rPr lang="es-ES" dirty="0" smtClean="0"/>
              <a:t> </a:t>
            </a:r>
            <a:r>
              <a:rPr lang="es-ES" dirty="0" err="1" smtClean="0"/>
              <a:t>Batteries</a:t>
            </a:r>
            <a:r>
              <a:rPr lang="es-ES" dirty="0" smtClean="0"/>
              <a:t> </a:t>
            </a:r>
            <a:r>
              <a:rPr lang="es-ES" dirty="0" err="1" smtClean="0"/>
              <a:t>Tester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Blanca Cano Camarero</a:t>
            </a:r>
          </a:p>
          <a:p>
            <a:r>
              <a:rPr lang="es-ES" dirty="0" smtClean="0"/>
              <a:t>Miguel Romero García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49" y="4202268"/>
            <a:ext cx="2111063" cy="2111063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0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Index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Planning</a:t>
            </a:r>
            <a:r>
              <a:rPr lang="es-ES" dirty="0" smtClean="0"/>
              <a:t>………………………………………………………………………………………….3</a:t>
            </a:r>
          </a:p>
          <a:p>
            <a:r>
              <a:rPr lang="es-ES" dirty="0" err="1" smtClean="0"/>
              <a:t>Tests</a:t>
            </a:r>
            <a:r>
              <a:rPr lang="es-ES" dirty="0" smtClean="0"/>
              <a:t>.………………………………………………………………………………………………4</a:t>
            </a:r>
            <a:endParaRPr lang="es-ES" dirty="0"/>
          </a:p>
          <a:p>
            <a:r>
              <a:rPr lang="es-ES" dirty="0" err="1" smtClean="0"/>
              <a:t>Equipent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…………………………………………………………………………………5</a:t>
            </a:r>
          </a:p>
          <a:p>
            <a:r>
              <a:rPr lang="es-ES" dirty="0" err="1" smtClean="0"/>
              <a:t>Multimeter</a:t>
            </a:r>
            <a:r>
              <a:rPr lang="es-ES" dirty="0" smtClean="0"/>
              <a:t> control software…………………………………………………………..6</a:t>
            </a:r>
          </a:p>
          <a:p>
            <a:r>
              <a:rPr lang="es-ES" dirty="0" smtClean="0"/>
              <a:t>Interface </a:t>
            </a:r>
            <a:r>
              <a:rPr lang="es-ES" dirty="0" err="1" smtClean="0"/>
              <a:t>evolution</a:t>
            </a:r>
            <a:r>
              <a:rPr lang="es-ES" dirty="0" smtClean="0"/>
              <a:t>…………………………………………………………………………7</a:t>
            </a:r>
          </a:p>
          <a:p>
            <a:r>
              <a:rPr lang="es-ES" dirty="0" smtClean="0"/>
              <a:t>Python </a:t>
            </a:r>
            <a:r>
              <a:rPr lang="es-ES" dirty="0" err="1" smtClean="0"/>
              <a:t>libreries</a:t>
            </a:r>
            <a:r>
              <a:rPr lang="es-ES" dirty="0" smtClean="0"/>
              <a:t> in a virtual </a:t>
            </a:r>
            <a:r>
              <a:rPr lang="es-ES" dirty="0" err="1" smtClean="0"/>
              <a:t>enviroment</a:t>
            </a:r>
            <a:r>
              <a:rPr lang="es-ES" dirty="0" smtClean="0"/>
              <a:t>………………………………………….8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2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00026"/>
            <a:ext cx="10515600" cy="1325563"/>
          </a:xfrm>
        </p:spPr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pic>
        <p:nvPicPr>
          <p:cNvPr id="2051" name="Picture 3" descr="C:\Users\HP\Desktop\granaSat_batteries\presentacion1\circuito bater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658" y="560388"/>
            <a:ext cx="5459191" cy="33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47700" y="1584325"/>
            <a:ext cx="429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We will</a:t>
            </a:r>
            <a:r>
              <a:rPr lang="es-ES" sz="2000" dirty="0" smtClean="0"/>
              <a:t> test </a:t>
            </a:r>
            <a:r>
              <a:rPr lang="en-GB" sz="2000" dirty="0" smtClean="0"/>
              <a:t>batteries in some different situations. First, in the picture we can see the lithium ion battery model, which has a voltage source that charge the battery, and at the end, the points where you connect the load in order to discharge the battery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47700" y="4841845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INTERFACE</a:t>
            </a:r>
            <a:endParaRPr lang="es-ES" sz="20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457200" y="5241955"/>
            <a:ext cx="293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Blanca will made the interface of the program for control the batteries and the different tests.</a:t>
            </a:r>
            <a:endParaRPr lang="en-GB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394200" y="4841845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TEST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070350" y="5241955"/>
            <a:ext cx="293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Miguel will made the code for control the </a:t>
            </a:r>
            <a:r>
              <a:rPr lang="en-GB" sz="2000" dirty="0" err="1" smtClean="0"/>
              <a:t>differents</a:t>
            </a:r>
            <a:r>
              <a:rPr lang="en-GB" sz="2000" dirty="0" smtClean="0"/>
              <a:t> </a:t>
            </a:r>
            <a:r>
              <a:rPr lang="en-GB" sz="2000" dirty="0" err="1" smtClean="0"/>
              <a:t>equipments</a:t>
            </a:r>
            <a:r>
              <a:rPr lang="en-GB" sz="2000" dirty="0" smtClean="0"/>
              <a:t> to use in the test  </a:t>
            </a:r>
            <a:endParaRPr lang="en-GB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8128000" y="4841845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TEST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7804150" y="5241955"/>
            <a:ext cx="293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W</a:t>
            </a:r>
            <a:r>
              <a:rPr lang="en-GB" sz="2000" dirty="0" smtClean="0"/>
              <a:t>e </a:t>
            </a:r>
            <a:r>
              <a:rPr lang="en-GB" sz="2000" dirty="0" smtClean="0"/>
              <a:t>will made the </a:t>
            </a:r>
            <a:r>
              <a:rPr lang="en-GB" sz="2000" dirty="0" err="1" smtClean="0"/>
              <a:t>differents</a:t>
            </a:r>
            <a:r>
              <a:rPr lang="en-GB" sz="2000" dirty="0" smtClean="0"/>
              <a:t> test using the equipment like the vacuum chamber</a:t>
            </a:r>
            <a:endParaRPr lang="en-GB" sz="2000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647700" y="4832290"/>
            <a:ext cx="63563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7537450" y="4841845"/>
            <a:ext cx="34671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2679700" y="4483100"/>
            <a:ext cx="1600200" cy="3491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rgbClr val="00B050"/>
                </a:solidFill>
              </a:rPr>
              <a:t>SOFTWARE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8470900" y="4492655"/>
            <a:ext cx="1600200" cy="3491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rgbClr val="C00000"/>
                </a:solidFill>
              </a:rPr>
              <a:t>HARDWARE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4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114300" y="203200"/>
            <a:ext cx="4064000" cy="2233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4300" y="0"/>
            <a:ext cx="4064000" cy="981075"/>
          </a:xfrm>
        </p:spPr>
        <p:txBody>
          <a:bodyPr>
            <a:normAutofit/>
          </a:bodyPr>
          <a:lstStyle/>
          <a:p>
            <a:r>
              <a:rPr lang="es-ES" sz="2800" dirty="0"/>
              <a:t>Test </a:t>
            </a:r>
            <a:r>
              <a:rPr lang="es-ES" sz="3200" b="1" dirty="0"/>
              <a:t>#1</a:t>
            </a:r>
            <a:r>
              <a:rPr lang="es-ES" sz="2800" dirty="0"/>
              <a:t>: High </a:t>
            </a:r>
            <a:r>
              <a:rPr lang="es-ES" sz="2800" dirty="0" err="1"/>
              <a:t>Vacuum</a:t>
            </a:r>
            <a:r>
              <a:rPr lang="es-ES" sz="2800" dirty="0"/>
              <a:t> Test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918"/>
          <a:stretch/>
        </p:blipFill>
        <p:spPr>
          <a:xfrm>
            <a:off x="190500" y="744630"/>
            <a:ext cx="3895808" cy="80556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14300" y="1513089"/>
            <a:ext cx="3972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loss percentage after vacuum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in size after vacuum test</a:t>
            </a:r>
            <a:endParaRPr lang="es-ES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619708" y="90689"/>
            <a:ext cx="44069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/>
              <a:t>Test </a:t>
            </a:r>
            <a:r>
              <a:rPr lang="es-ES" sz="2800" b="1" dirty="0" smtClean="0"/>
              <a:t>#2</a:t>
            </a:r>
            <a:r>
              <a:rPr lang="es-ES" sz="2400" dirty="0" smtClean="0"/>
              <a:t>: </a:t>
            </a:r>
            <a:r>
              <a:rPr lang="en-US" sz="2400" dirty="0"/>
              <a:t>Capacity and Internal Resistance vs Temperature </a:t>
            </a:r>
            <a:endParaRPr lang="es-ES" sz="2400" dirty="0"/>
          </a:p>
        </p:txBody>
      </p:sp>
      <p:sp>
        <p:nvSpPr>
          <p:cNvPr id="15" name="Rectángulo 14"/>
          <p:cNvSpPr/>
          <p:nvPr/>
        </p:nvSpPr>
        <p:spPr>
          <a:xfrm>
            <a:off x="4635500" y="1008264"/>
            <a:ext cx="4864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Battery</a:t>
            </a:r>
            <a:r>
              <a:rPr lang="es-ES" dirty="0" smtClean="0"/>
              <a:t> </a:t>
            </a:r>
            <a:r>
              <a:rPr lang="es-ES" dirty="0" err="1"/>
              <a:t>capacity</a:t>
            </a:r>
            <a:r>
              <a:rPr lang="es-ES" dirty="0"/>
              <a:t> versus </a:t>
            </a:r>
            <a:r>
              <a:rPr lang="es-ES" dirty="0" err="1"/>
              <a:t>temperature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Battery</a:t>
            </a:r>
            <a:r>
              <a:rPr lang="es-ES" dirty="0" smtClean="0"/>
              <a:t> </a:t>
            </a:r>
            <a:r>
              <a:rPr lang="es-ES" dirty="0" err="1"/>
              <a:t>internal</a:t>
            </a:r>
            <a:r>
              <a:rPr lang="es-ES" dirty="0"/>
              <a:t> </a:t>
            </a:r>
            <a:r>
              <a:rPr lang="es-ES" dirty="0" err="1"/>
              <a:t>resistance</a:t>
            </a:r>
            <a:r>
              <a:rPr lang="es-ES" dirty="0"/>
              <a:t> versus </a:t>
            </a:r>
            <a:r>
              <a:rPr lang="es-ES" dirty="0" err="1"/>
              <a:t>temperature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Charging</a:t>
            </a:r>
            <a:r>
              <a:rPr lang="en-US" dirty="0"/>
              <a:t>/ discharging voltage and current curves at different temperatures.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</a:t>
            </a:r>
            <a:r>
              <a:rPr lang="en-US" dirty="0"/>
              <a:t>size in charged and uncharged state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9944100" y="442646"/>
            <a:ext cx="195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 → </a:t>
            </a:r>
            <a:r>
              <a:rPr lang="es-ES" dirty="0" err="1" smtClean="0"/>
              <a:t>Measure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r>
              <a:rPr lang="es-ES" dirty="0" smtClean="0"/>
              <a:t> at </a:t>
            </a:r>
            <a:r>
              <a:rPr lang="es-ES" dirty="0" err="1" smtClean="0"/>
              <a:t>which</a:t>
            </a:r>
            <a:r>
              <a:rPr lang="es-ES" dirty="0" smtClean="0"/>
              <a:t> a </a:t>
            </a:r>
            <a:r>
              <a:rPr lang="es-ES" dirty="0" err="1" smtClean="0"/>
              <a:t>battery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discharged</a:t>
            </a:r>
            <a:r>
              <a:rPr lang="es-ES" dirty="0" smtClean="0"/>
              <a:t> </a:t>
            </a:r>
            <a:r>
              <a:rPr lang="es-ES" dirty="0" err="1" smtClean="0"/>
              <a:t>relative</a:t>
            </a:r>
            <a:r>
              <a:rPr lang="es-ES" dirty="0" smtClean="0"/>
              <a:t> to </a:t>
            </a:r>
            <a:r>
              <a:rPr lang="es-ES" dirty="0" err="1" smtClean="0"/>
              <a:t>its</a:t>
            </a:r>
            <a:r>
              <a:rPr lang="es-ES" dirty="0" smtClean="0"/>
              <a:t> </a:t>
            </a:r>
            <a:r>
              <a:rPr lang="es-ES" dirty="0" err="1" smtClean="0"/>
              <a:t>maximum</a:t>
            </a:r>
            <a:r>
              <a:rPr lang="es-ES" dirty="0" smtClean="0"/>
              <a:t> </a:t>
            </a:r>
            <a:r>
              <a:rPr lang="es-ES" dirty="0" err="1" smtClean="0"/>
              <a:t>capaity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190500" y="2627339"/>
            <a:ext cx="3553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latin typeface="+mj-lt"/>
              </a:rPr>
              <a:t>Test </a:t>
            </a:r>
            <a:r>
              <a:rPr lang="es-ES" sz="2800" b="1" dirty="0" smtClean="0">
                <a:latin typeface="+mj-lt"/>
              </a:rPr>
              <a:t>#3</a:t>
            </a:r>
            <a:r>
              <a:rPr lang="es-ES" sz="2400" dirty="0" smtClean="0">
                <a:latin typeface="+mj-lt"/>
              </a:rPr>
              <a:t>: </a:t>
            </a:r>
            <a:r>
              <a:rPr lang="es-ES" sz="2400" dirty="0" err="1" smtClean="0">
                <a:latin typeface="+mj-lt"/>
              </a:rPr>
              <a:t>Self-Discharge</a:t>
            </a:r>
            <a:r>
              <a:rPr lang="es-ES" sz="2400" dirty="0" smtClean="0">
                <a:latin typeface="+mj-lt"/>
              </a:rPr>
              <a:t> Test</a:t>
            </a:r>
            <a:endParaRPr lang="es-ES" sz="2400" dirty="0">
              <a:latin typeface="+mj-lt"/>
            </a:endParaRPr>
          </a:p>
        </p:txBody>
      </p:sp>
      <p:sp>
        <p:nvSpPr>
          <p:cNvPr id="10" name="Rectángulo 16"/>
          <p:cNvSpPr/>
          <p:nvPr/>
        </p:nvSpPr>
        <p:spPr>
          <a:xfrm>
            <a:off x="4619708" y="214273"/>
            <a:ext cx="4879892" cy="223321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31491" r="10068" b="37407"/>
          <a:stretch/>
        </p:blipFill>
        <p:spPr bwMode="auto">
          <a:xfrm>
            <a:off x="323850" y="3282413"/>
            <a:ext cx="3419802" cy="7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14299" y="4139168"/>
            <a:ext cx="4300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</a:t>
            </a:r>
            <a:r>
              <a:rPr lang="en-US" dirty="0"/>
              <a:t>loss of energy over long periods. </a:t>
            </a:r>
            <a:endParaRPr lang="es-ES" dirty="0"/>
          </a:p>
        </p:txBody>
      </p:sp>
      <p:sp>
        <p:nvSpPr>
          <p:cNvPr id="14" name="Rectángulo 16"/>
          <p:cNvSpPr/>
          <p:nvPr/>
        </p:nvSpPr>
        <p:spPr>
          <a:xfrm>
            <a:off x="149552" y="2627339"/>
            <a:ext cx="4155748" cy="19700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4619708" y="2627339"/>
            <a:ext cx="4064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smtClean="0"/>
              <a:t>Test </a:t>
            </a:r>
            <a:r>
              <a:rPr lang="es-ES" sz="3200" b="1" dirty="0" smtClean="0"/>
              <a:t>#4</a:t>
            </a:r>
            <a:r>
              <a:rPr lang="es-ES" sz="2800" dirty="0" smtClean="0"/>
              <a:t>: LEO </a:t>
            </a:r>
            <a:r>
              <a:rPr lang="es-ES" sz="2800" dirty="0" err="1" smtClean="0"/>
              <a:t>Cycling</a:t>
            </a:r>
            <a:endParaRPr lang="es-E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4" t="42207" r="39028" b="33827"/>
          <a:stretch/>
        </p:blipFill>
        <p:spPr bwMode="auto">
          <a:xfrm>
            <a:off x="4759908" y="3150559"/>
            <a:ext cx="2924020" cy="135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874000" y="2821728"/>
            <a:ext cx="4025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Battery degradation over continuous charge/discharge periods at border temperatures.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</a:t>
            </a:r>
            <a:r>
              <a:rPr lang="en-US" dirty="0"/>
              <a:t>charge/ discharge curve degradation.</a:t>
            </a:r>
            <a:endParaRPr lang="es-ES" dirty="0"/>
          </a:p>
        </p:txBody>
      </p:sp>
      <p:sp>
        <p:nvSpPr>
          <p:cNvPr id="20" name="Rectángulo 16"/>
          <p:cNvSpPr/>
          <p:nvPr/>
        </p:nvSpPr>
        <p:spPr>
          <a:xfrm>
            <a:off x="4635500" y="2627339"/>
            <a:ext cx="7264400" cy="19700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114299" y="4811739"/>
            <a:ext cx="4064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smtClean="0"/>
              <a:t>Test </a:t>
            </a:r>
            <a:r>
              <a:rPr lang="es-ES" sz="3200" b="1" dirty="0" smtClean="0"/>
              <a:t>#5</a:t>
            </a:r>
            <a:r>
              <a:rPr lang="es-ES" sz="2800" dirty="0" smtClean="0"/>
              <a:t>: EMF vs SOC</a:t>
            </a:r>
            <a:endParaRPr lang="es-E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2" t="23906" r="35850" b="51425"/>
          <a:stretch/>
        </p:blipFill>
        <p:spPr bwMode="auto">
          <a:xfrm>
            <a:off x="149552" y="5334959"/>
            <a:ext cx="2971820" cy="134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083272" y="5323218"/>
            <a:ext cx="21854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Battery curve of the electromotive force versus the state of charge</a:t>
            </a:r>
            <a:endParaRPr lang="es-ES" dirty="0"/>
          </a:p>
        </p:txBody>
      </p:sp>
      <p:sp>
        <p:nvSpPr>
          <p:cNvPr id="22" name="Rectángulo 16"/>
          <p:cNvSpPr/>
          <p:nvPr/>
        </p:nvSpPr>
        <p:spPr>
          <a:xfrm>
            <a:off x="114298" y="4811739"/>
            <a:ext cx="5154455" cy="19700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5435600" y="4811739"/>
            <a:ext cx="64643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smtClean="0"/>
              <a:t>Test </a:t>
            </a:r>
            <a:r>
              <a:rPr lang="es-ES" sz="3200" b="1" dirty="0" smtClean="0"/>
              <a:t>#6-7</a:t>
            </a:r>
            <a:r>
              <a:rPr lang="es-ES" sz="2800" dirty="0" smtClean="0"/>
              <a:t>: </a:t>
            </a:r>
            <a:r>
              <a:rPr lang="en-US" sz="2800" dirty="0"/>
              <a:t>Reduced pressure 30 </a:t>
            </a:r>
            <a:r>
              <a:rPr lang="en-US" sz="2800" dirty="0" smtClean="0"/>
              <a:t>%/80% </a:t>
            </a:r>
            <a:r>
              <a:rPr lang="en-US" sz="2800" dirty="0"/>
              <a:t>DOD </a:t>
            </a:r>
            <a:r>
              <a:rPr lang="en-US" sz="2800" dirty="0" smtClean="0"/>
              <a:t>Cycling</a:t>
            </a:r>
            <a:endParaRPr lang="es-ES" sz="2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9" t="36936" r="28820" b="39326"/>
          <a:stretch/>
        </p:blipFill>
        <p:spPr bwMode="auto">
          <a:xfrm>
            <a:off x="5524927" y="5401757"/>
            <a:ext cx="3850847" cy="127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24 Rectángulo"/>
          <p:cNvSpPr/>
          <p:nvPr/>
        </p:nvSpPr>
        <p:spPr>
          <a:xfrm>
            <a:off x="9375775" y="5212139"/>
            <a:ext cx="25241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Evolution of EODV (End of Discharge Voltage) versus degradation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Evolution </a:t>
            </a:r>
            <a:r>
              <a:rPr lang="en-US" sz="1600" dirty="0"/>
              <a:t>of the battery capacity and efficiency versus degradation</a:t>
            </a:r>
            <a:endParaRPr lang="es-ES" sz="1600" dirty="0"/>
          </a:p>
        </p:txBody>
      </p:sp>
      <p:sp>
        <p:nvSpPr>
          <p:cNvPr id="26" name="Rectángulo 16"/>
          <p:cNvSpPr/>
          <p:nvPr/>
        </p:nvSpPr>
        <p:spPr>
          <a:xfrm>
            <a:off x="5435600" y="4811739"/>
            <a:ext cx="6464300" cy="19700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60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8150" y="0"/>
            <a:ext cx="10515600" cy="1325563"/>
          </a:xfrm>
        </p:spPr>
        <p:txBody>
          <a:bodyPr/>
          <a:lstStyle/>
          <a:p>
            <a:r>
              <a:rPr lang="es-ES" dirty="0" err="1" smtClean="0"/>
              <a:t>Equiptment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453" y="1229244"/>
            <a:ext cx="6405093" cy="480382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74491" y="1005750"/>
            <a:ext cx="2565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E3631A </a:t>
            </a:r>
            <a:r>
              <a:rPr lang="es-ES" b="1" dirty="0" smtClean="0"/>
              <a:t>DC-</a:t>
            </a:r>
            <a:r>
              <a:rPr lang="es-ES" b="1" dirty="0" err="1" smtClean="0"/>
              <a:t>Supply</a:t>
            </a:r>
            <a:endParaRPr lang="es-ES" b="1" dirty="0" smtClean="0"/>
          </a:p>
          <a:p>
            <a:endParaRPr lang="es-ES" sz="1600" dirty="0" smtClean="0"/>
          </a:p>
          <a:p>
            <a:endParaRPr lang="es-ES" sz="1600" dirty="0" smtClean="0"/>
          </a:p>
          <a:p>
            <a:r>
              <a:rPr lang="es-ES" b="1" dirty="0" smtClean="0"/>
              <a:t> </a:t>
            </a:r>
          </a:p>
          <a:p>
            <a:r>
              <a:rPr lang="es-ES" dirty="0"/>
              <a:t>	</a:t>
            </a:r>
          </a:p>
          <a:p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3842330" y="3899071"/>
            <a:ext cx="4756330" cy="11075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2378164" y="4728897"/>
            <a:ext cx="1464166" cy="2981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74490" y="4246468"/>
            <a:ext cx="210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6063B DC-Load </a:t>
            </a:r>
            <a:r>
              <a:rPr lang="es-ES" dirty="0"/>
              <a:t>	</a:t>
            </a:r>
          </a:p>
          <a:p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6480354" y="2567585"/>
            <a:ext cx="2369714" cy="12550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00B050"/>
                </a:solidFill>
              </a:ln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8783393" y="2837369"/>
            <a:ext cx="740356" cy="3517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9648825" y="2428429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Multimeter</a:t>
            </a:r>
            <a:r>
              <a:rPr lang="es-ES" b="1" dirty="0"/>
              <a:t> </a:t>
            </a:r>
            <a:r>
              <a:rPr lang="es-ES" b="1" dirty="0" smtClean="0"/>
              <a:t>SDM3065X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74491" y="1102073"/>
            <a:ext cx="0" cy="30781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74490" y="1356073"/>
            <a:ext cx="210193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174491" y="1379409"/>
            <a:ext cx="2565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n-US" sz="1600" dirty="0"/>
              <a:t>triple output supply offers three independent outputs: 0 to 6 V/5A, 0 to +25V/1A and 0 to –25V/1A. The 6 V output is electrically isolated from the ±25 V supply to minimize any interference between circuits under test. The ±25 V outputs can be set to track each other.</a:t>
            </a:r>
            <a:endParaRPr lang="es-ES" sz="1600" dirty="0"/>
          </a:p>
        </p:txBody>
      </p:sp>
      <p:sp>
        <p:nvSpPr>
          <p:cNvPr id="22" name="21 Rectángulo"/>
          <p:cNvSpPr/>
          <p:nvPr/>
        </p:nvSpPr>
        <p:spPr>
          <a:xfrm>
            <a:off x="231372" y="4653094"/>
            <a:ext cx="241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Current: 0 to 10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Volts: 3 to 240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power: 250 W</a:t>
            </a:r>
          </a:p>
        </p:txBody>
      </p:sp>
      <p:cxnSp>
        <p:nvCxnSpPr>
          <p:cNvPr id="24" name="23 Conector recto"/>
          <p:cNvCxnSpPr/>
          <p:nvPr/>
        </p:nvCxnSpPr>
        <p:spPr>
          <a:xfrm>
            <a:off x="174489" y="4315633"/>
            <a:ext cx="1" cy="160170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174488" y="4569633"/>
            <a:ext cx="210193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n de lithium ion ch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64" y="4936365"/>
            <a:ext cx="3407205" cy="1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7"/>
          <p:cNvSpPr/>
          <p:nvPr/>
        </p:nvSpPr>
        <p:spPr>
          <a:xfrm>
            <a:off x="3580327" y="1852135"/>
            <a:ext cx="2833352" cy="197046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de flecha 11"/>
          <p:cNvCxnSpPr/>
          <p:nvPr/>
        </p:nvCxnSpPr>
        <p:spPr>
          <a:xfrm flipH="1" flipV="1">
            <a:off x="2667000" y="2381466"/>
            <a:ext cx="913328" cy="16872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9810750" y="2924175"/>
            <a:ext cx="2085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multimeter</a:t>
            </a:r>
            <a:r>
              <a:rPr lang="en-GB" dirty="0" smtClean="0"/>
              <a:t> read the voltage and current of the battery, and we use it because the 6063B DC-Load hasn’t got the same precision as the </a:t>
            </a:r>
            <a:r>
              <a:rPr lang="en-GB" dirty="0" err="1" smtClean="0"/>
              <a:t>multimeter</a:t>
            </a:r>
            <a:endParaRPr lang="en-GB" dirty="0"/>
          </a:p>
        </p:txBody>
      </p:sp>
      <p:cxnSp>
        <p:nvCxnSpPr>
          <p:cNvPr id="26" name="25 Conector recto"/>
          <p:cNvCxnSpPr/>
          <p:nvPr/>
        </p:nvCxnSpPr>
        <p:spPr>
          <a:xfrm>
            <a:off x="9648824" y="2525792"/>
            <a:ext cx="1" cy="29837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9648823" y="2779792"/>
            <a:ext cx="232410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9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8000" y="216000"/>
            <a:ext cx="6147173" cy="7170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4000" i="0" u="none" strike="noStrike" kern="1200" cap="none" dirty="0" err="1">
                <a:ln>
                  <a:noFill/>
                </a:ln>
                <a:latin typeface="+mj-lt"/>
                <a:ea typeface="Noto Sans CJK SC Regular" pitchFamily="2"/>
                <a:cs typeface="Lohit Devanagari" pitchFamily="2"/>
              </a:rPr>
              <a:t>Multimeter</a:t>
            </a:r>
            <a:r>
              <a:rPr lang="es-ES" sz="4000" i="0" u="none" strike="noStrike" kern="1200" cap="none" dirty="0">
                <a:ln>
                  <a:noFill/>
                </a:ln>
                <a:latin typeface="+mj-lt"/>
                <a:ea typeface="Noto Sans CJK SC Regular" pitchFamily="2"/>
                <a:cs typeface="Lohit Devanagari" pitchFamily="2"/>
              </a:rPr>
              <a:t> control, software</a:t>
            </a:r>
          </a:p>
        </p:txBody>
      </p:sp>
      <p:sp>
        <p:nvSpPr>
          <p:cNvPr id="3" name="2 Forma libre"/>
          <p:cNvSpPr/>
          <p:nvPr/>
        </p:nvSpPr>
        <p:spPr>
          <a:xfrm>
            <a:off x="404653" y="1536177"/>
            <a:ext cx="3168000" cy="22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DB94D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Instrument comprobation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And value setting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04654" y="1015978"/>
            <a:ext cx="4889137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Create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our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own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class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in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python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using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visa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libraries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.</a:t>
            </a:r>
          </a:p>
        </p:txBody>
      </p:sp>
      <p:sp>
        <p:nvSpPr>
          <p:cNvPr id="5" name="4 Forma libre"/>
          <p:cNvSpPr/>
          <p:nvPr/>
        </p:nvSpPr>
        <p:spPr>
          <a:xfrm>
            <a:off x="5012654" y="1159978"/>
            <a:ext cx="2592000" cy="122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00B27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 dirty="0" smtClean="0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PLC </a:t>
            </a:r>
            <a:r>
              <a:rPr lang="es-ES" sz="1800" b="0" i="0" u="sng" strike="noStrike" kern="1200" cap="none" dirty="0" err="1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value</a:t>
            </a:r>
            <a:r>
              <a:rPr lang="es-ES" sz="1800" b="0" i="0" u="sng" strike="noStrike" kern="1200" cap="none" dirty="0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sng" strike="noStrike" kern="1200" cap="none" dirty="0" err="1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setting</a:t>
            </a:r>
            <a:endParaRPr lang="es-ES" sz="1800" b="0" i="0" u="sng" strike="noStrike" kern="1200" cap="none" dirty="0">
              <a:ln>
                <a:noFill/>
              </a:ln>
              <a:uFillTx/>
              <a:ea typeface="Noto Sans CJK SC Regular" pitchFamily="2"/>
              <a:cs typeface="Lohit Devanagari" pitchFamily="2"/>
            </a:endParaRPr>
          </a:p>
        </p:txBody>
      </p:sp>
      <p:sp>
        <p:nvSpPr>
          <p:cNvPr id="6" name="5 Forma libre"/>
          <p:cNvSpPr/>
          <p:nvPr/>
        </p:nvSpPr>
        <p:spPr>
          <a:xfrm>
            <a:off x="4292654" y="3175977"/>
            <a:ext cx="2304000" cy="115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 dirty="0" smtClean="0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PLC </a:t>
            </a:r>
            <a:r>
              <a:rPr lang="es-ES" sz="1800" b="0" i="0" u="sng" strike="noStrike" kern="1200" cap="none" dirty="0" err="1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value</a:t>
            </a:r>
            <a:r>
              <a:rPr lang="es-ES" sz="1800" b="0" i="0" u="sng" strike="noStrike" kern="1200" cap="none" dirty="0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sng" strike="noStrike" kern="1200" cap="none" dirty="0" err="1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reading</a:t>
            </a:r>
            <a:endParaRPr lang="es-ES" sz="1800" b="0" i="0" u="sng" strike="noStrike" kern="1200" cap="none" dirty="0">
              <a:ln>
                <a:noFill/>
              </a:ln>
              <a:uFillTx/>
              <a:ea typeface="Noto Sans CJK SC Regular" pitchFamily="2"/>
              <a:cs typeface="Lohit Devanagari" pitchFamily="2"/>
            </a:endParaRPr>
          </a:p>
        </p:txBody>
      </p:sp>
      <p:sp>
        <p:nvSpPr>
          <p:cNvPr id="7" name="6 Forma libre"/>
          <p:cNvSpPr/>
          <p:nvPr/>
        </p:nvSpPr>
        <p:spPr>
          <a:xfrm>
            <a:off x="7232413" y="2513938"/>
            <a:ext cx="1296000" cy="86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3D2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Current</a:t>
            </a:r>
          </a:p>
        </p:txBody>
      </p:sp>
      <p:sp>
        <p:nvSpPr>
          <p:cNvPr id="8" name="7 Forma libre"/>
          <p:cNvSpPr/>
          <p:nvPr/>
        </p:nvSpPr>
        <p:spPr>
          <a:xfrm>
            <a:off x="7244654" y="4327978"/>
            <a:ext cx="121428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04E4D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voltage</a:t>
            </a:r>
          </a:p>
        </p:txBody>
      </p:sp>
      <p:cxnSp>
        <p:nvCxnSpPr>
          <p:cNvPr id="9" name="8 Conector angular"/>
          <p:cNvCxnSpPr/>
          <p:nvPr/>
        </p:nvCxnSpPr>
        <p:spPr>
          <a:xfrm flipV="1">
            <a:off x="3572654" y="1771978"/>
            <a:ext cx="1440000" cy="86400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0" name="9 Conector angular"/>
          <p:cNvCxnSpPr>
            <a:endCxn id="6" idx="5"/>
          </p:cNvCxnSpPr>
          <p:nvPr/>
        </p:nvCxnSpPr>
        <p:spPr>
          <a:xfrm rot="16200000" flipH="1">
            <a:off x="3374654" y="2833977"/>
            <a:ext cx="1115999" cy="720000"/>
          </a:xfrm>
          <a:prstGeom prst="bentConnector3">
            <a:avLst>
              <a:gd name="adj1" fmla="val 712"/>
            </a:avLst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1" name="10 Conector angular"/>
          <p:cNvCxnSpPr>
            <a:stCxn id="6" idx="7"/>
            <a:endCxn id="7" idx="6"/>
          </p:cNvCxnSpPr>
          <p:nvPr/>
        </p:nvCxnSpPr>
        <p:spPr>
          <a:xfrm rot="5400000" flipH="1" flipV="1">
            <a:off x="6511514" y="3031079"/>
            <a:ext cx="806039" cy="635759"/>
          </a:xfrm>
          <a:prstGeom prst="bentConnector3">
            <a:avLst>
              <a:gd name="adj1" fmla="val 101600"/>
            </a:avLst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2" name="11 Conector angular"/>
          <p:cNvCxnSpPr>
            <a:stCxn id="6" idx="7"/>
          </p:cNvCxnSpPr>
          <p:nvPr/>
        </p:nvCxnSpPr>
        <p:spPr>
          <a:xfrm>
            <a:off x="6596654" y="3751978"/>
            <a:ext cx="720000" cy="936000"/>
          </a:xfrm>
          <a:prstGeom prst="bentConnector3">
            <a:avLst>
              <a:gd name="adj1" fmla="val -271"/>
            </a:avLst>
          </a:prstGeom>
          <a:noFill/>
          <a:ln w="0">
            <a:solidFill>
              <a:srgbClr val="3465A4"/>
            </a:solidFill>
            <a:prstDash val="solid"/>
          </a:ln>
        </p:spPr>
      </p:cxnSp>
      <p:sp>
        <p:nvSpPr>
          <p:cNvPr id="13" name="12 CuadroTexto"/>
          <p:cNvSpPr txBox="1"/>
          <p:nvPr/>
        </p:nvSpPr>
        <p:spPr>
          <a:xfrm>
            <a:off x="476654" y="5191978"/>
            <a:ext cx="2658398" cy="93630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MEAS::CURR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Reconfigure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all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instrument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76654" y="4742698"/>
            <a:ext cx="1184853" cy="40397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1" i="0" u="none" strike="noStrike" kern="1200" cap="none" dirty="0" err="1">
                <a:ln>
                  <a:noFill/>
                </a:ln>
                <a:solidFill>
                  <a:srgbClr val="FF0000"/>
                </a:solidFill>
                <a:ea typeface="Noto Sans CJK SC Regular" pitchFamily="2"/>
                <a:cs typeface="Lohit Devanagari" pitchFamily="2"/>
              </a:rPr>
              <a:t>Problems</a:t>
            </a:r>
            <a:endParaRPr lang="es-ES" sz="2000" b="1" i="0" u="none" strike="noStrike" kern="1200" cap="none" dirty="0">
              <a:ln>
                <a:noFill/>
              </a:ln>
              <a:solidFill>
                <a:srgbClr val="FF0000"/>
              </a:solidFill>
              <a:ea typeface="Noto Sans CJK SC Regular" pitchFamily="2"/>
              <a:cs typeface="Lohit Devanagari" pitchFamily="2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379678" y="4742698"/>
            <a:ext cx="1171131" cy="71707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1" i="0" u="none" strike="noStrike" kern="1200" cap="none" dirty="0" err="1">
                <a:ln>
                  <a:noFill/>
                </a:ln>
                <a:solidFill>
                  <a:srgbClr val="00B050"/>
                </a:solidFill>
                <a:ea typeface="Noto Sans CJK SC Regular" pitchFamily="2"/>
                <a:cs typeface="Lohit Devanagari" pitchFamily="2"/>
              </a:rPr>
              <a:t>Solutions</a:t>
            </a:r>
            <a:endParaRPr lang="es-ES" sz="2000" b="1" i="0" u="none" strike="noStrike" kern="1200" cap="none" dirty="0">
              <a:ln>
                <a:noFill/>
              </a:ln>
              <a:solidFill>
                <a:srgbClr val="00B050"/>
              </a:solidFill>
              <a:ea typeface="Noto Sans CJK SC Regular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000" b="1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379678" y="5191978"/>
            <a:ext cx="3534855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Create our own funtion of measure.</a:t>
            </a:r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476654" y="641037"/>
            <a:ext cx="2552400" cy="179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454574" y="5665379"/>
            <a:ext cx="6362280" cy="106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17 CuadroTexto"/>
          <p:cNvSpPr txBox="1"/>
          <p:nvPr/>
        </p:nvSpPr>
        <p:spPr>
          <a:xfrm>
            <a:off x="9759329" y="2203978"/>
            <a:ext cx="559297" cy="40397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1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PLC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9816854" y="2611497"/>
            <a:ext cx="1950960" cy="121811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 smtClean="0">
                <a:ln>
                  <a:noFill/>
                </a:ln>
                <a:ea typeface="Noto Sans CJK SC Regular" pitchFamily="2"/>
                <a:cs typeface="Lohit Devanagari" pitchFamily="2"/>
              </a:rPr>
              <a:t>Average</a:t>
            </a:r>
            <a:r>
              <a:rPr lang="es-ES" sz="1800" b="0" i="0" u="none" strike="noStrike" kern="1200" cap="none" dirty="0" smtClean="0">
                <a:ln>
                  <a:noFill/>
                </a:ln>
                <a:ea typeface="Noto Sans CJK SC Regular" pitchFamily="2"/>
                <a:cs typeface="Lohit Devanagari" pitchFamily="2"/>
              </a:rPr>
              <a:t> in time of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 smtClean="0">
                <a:ln>
                  <a:noFill/>
                </a:ln>
                <a:ea typeface="Noto Sans CJK SC Regular" pitchFamily="2"/>
                <a:cs typeface="Lohit Devanagari" pitchFamily="2"/>
              </a:rPr>
              <a:t>Current</a:t>
            </a:r>
            <a:endParaRPr lang="es-ES" sz="1800" b="0" i="0" u="none" strike="noStrike" kern="1200" cap="none" dirty="0" smtClean="0">
              <a:ln>
                <a:noFill/>
              </a:ln>
              <a:ea typeface="Noto Sans CJK SC Regular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 smtClean="0">
                <a:ln>
                  <a:noFill/>
                </a:ln>
                <a:ea typeface="Noto Sans CJK SC Regular" pitchFamily="2"/>
                <a:cs typeface="Lohit Devanagari" pitchFamily="2"/>
              </a:rPr>
              <a:t>Capacity</a:t>
            </a:r>
            <a:endParaRPr lang="es-ES" sz="1800" b="0" i="0" u="none" strike="noStrike" kern="1200" cap="none" dirty="0" smtClean="0">
              <a:ln>
                <a:noFill/>
              </a:ln>
              <a:ea typeface="Noto Sans CJK SC Regular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 smtClean="0">
                <a:ln>
                  <a:noFill/>
                </a:ln>
                <a:ea typeface="Noto Sans CJK SC Regular" pitchFamily="2"/>
                <a:cs typeface="Lohit Devanagari" pitchFamily="2"/>
              </a:rPr>
              <a:t>Work</a:t>
            </a:r>
            <a:r>
              <a:rPr lang="es-ES" sz="1800" b="0" i="0" u="none" strike="noStrike" kern="1200" cap="none" dirty="0" smtClean="0">
                <a:ln>
                  <a:noFill/>
                </a:ln>
                <a:ea typeface="Noto Sans CJK SC Regular" pitchFamily="2"/>
                <a:cs typeface="Lohit Devanagari" pitchFamily="2"/>
              </a:rPr>
              <a:t> at 60hz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27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dirty="0"/>
              <a:t>Interface </a:t>
            </a:r>
            <a:r>
              <a:rPr lang="es-ES" dirty="0" err="1"/>
              <a:t>evolution</a:t>
            </a:r>
            <a:endParaRPr lang="es-ES" dirty="0"/>
          </a:p>
        </p:txBody>
      </p:sp>
      <p:pic>
        <p:nvPicPr>
          <p:cNvPr id="3" name="Marcador de contenido 3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8000" y="1584000"/>
            <a:ext cx="5688000" cy="2113200"/>
          </a:xfrm>
        </p:spPr>
      </p:pic>
      <p:sp>
        <p:nvSpPr>
          <p:cNvPr id="4" name="3 CuadroTexto"/>
          <p:cNvSpPr txBox="1"/>
          <p:nvPr/>
        </p:nvSpPr>
        <p:spPr>
          <a:xfrm>
            <a:off x="318960" y="4075560"/>
            <a:ext cx="1696147" cy="40397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1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First approach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00240" y="4429440"/>
            <a:ext cx="2574721" cy="654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Make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contact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dash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libray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Two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decimal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precision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53879" y="3024000"/>
            <a:ext cx="3750120" cy="359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960000" y="3456000"/>
            <a:ext cx="3440880" cy="32968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6696000" y="918719"/>
            <a:ext cx="2270728" cy="40397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1" i="0" u="none" strike="noStrike" kern="1200" cap="none" dirty="0" smtClean="0">
                <a:ln>
                  <a:noFill/>
                </a:ln>
                <a:ea typeface="Noto Sans CJK SC Regular" pitchFamily="2"/>
                <a:cs typeface="Lohit Devanagari" pitchFamily="2"/>
              </a:rPr>
              <a:t>ACTUAL APPROACH</a:t>
            </a:r>
            <a:endParaRPr lang="es-ES" sz="2000" b="1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696000" y="1322697"/>
            <a:ext cx="5548676" cy="121811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Two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graphics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to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measure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current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,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voltage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and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capacity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Posicionate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moise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over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the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graphic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to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know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exactly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data.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Posibility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to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export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to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png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,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pdf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…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Zoom in, zoom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aut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18960" y="5176875"/>
            <a:ext cx="2452957" cy="40397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1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Next</a:t>
            </a:r>
            <a:r>
              <a:rPr lang="es-ES" sz="2000" b="1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2000" b="1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implementation</a:t>
            </a:r>
            <a:endParaRPr lang="es-ES" sz="2000" b="1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23064" y="5580853"/>
            <a:ext cx="2448853" cy="93630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Interactive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visualization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Include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checkboxes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Include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buttons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12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428760" y="-28080"/>
            <a:ext cx="10515240" cy="1325160"/>
          </a:xfrm>
        </p:spPr>
        <p:txBody>
          <a:bodyPr lIns="0" tIns="0" rIns="0" bIns="0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lnSpc>
                <a:spcPct val="100000"/>
              </a:lnSpc>
              <a:buNone/>
            </a:pPr>
            <a:r>
              <a:rPr lang="es-ES" sz="3600" dirty="0"/>
              <a:t>Python </a:t>
            </a:r>
            <a:r>
              <a:rPr lang="es-ES" sz="3600" dirty="0" err="1"/>
              <a:t>libraries</a:t>
            </a:r>
            <a:r>
              <a:rPr lang="es-ES" sz="3600" dirty="0"/>
              <a:t> in a virtual </a:t>
            </a:r>
            <a:r>
              <a:rPr lang="es-ES" sz="3600" dirty="0" err="1"/>
              <a:t>environment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23164" y="1715313"/>
            <a:ext cx="1221530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Installation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03999" y="2088000"/>
            <a:ext cx="2441928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python3 -m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pipenv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shell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64217" y="2880000"/>
            <a:ext cx="997879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009353"/>
                </a:solidFill>
              </a:defRPr>
            </a:pPr>
            <a:r>
              <a:rPr lang="es-ES" sz="1800" b="1" i="0" u="none" strike="noStrike" kern="1200" cap="none" dirty="0" err="1">
                <a:ln>
                  <a:noFill/>
                </a:ln>
                <a:solidFill>
                  <a:srgbClr val="009353"/>
                </a:solidFill>
                <a:ea typeface="Noto Sans CJK SC Regular" pitchFamily="2"/>
                <a:cs typeface="Lohit Devanagari" pitchFamily="2"/>
              </a:rPr>
              <a:t>Libraries</a:t>
            </a:r>
            <a:endParaRPr lang="es-ES" sz="1800" b="1" i="0" u="none" strike="noStrike" kern="1200" cap="none" dirty="0">
              <a:ln>
                <a:noFill/>
              </a:ln>
              <a:solidFill>
                <a:srgbClr val="009353"/>
              </a:solidFill>
              <a:ea typeface="Noto Sans CJK SC Regular" pitchFamily="2"/>
              <a:cs typeface="Lohit Devanagari" pitchFamily="2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64217" y="3413656"/>
            <a:ext cx="2769389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1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Dash</a:t>
            </a:r>
            <a:r>
              <a:rPr lang="es-ES" sz="1800" b="1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create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our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own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server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64217" y="3794593"/>
            <a:ext cx="2387426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1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Pandas</a:t>
            </a:r>
            <a:r>
              <a:rPr lang="es-ES" sz="1800" b="0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: work with data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69575" y="4205655"/>
            <a:ext cx="2194809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1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Plotly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: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graphic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design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56000" y="1017359"/>
            <a:ext cx="5999760" cy="337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93687" y="1397159"/>
            <a:ext cx="6362993" cy="285948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11 CuadroTexto"/>
          <p:cNvSpPr txBox="1"/>
          <p:nvPr/>
        </p:nvSpPr>
        <p:spPr>
          <a:xfrm>
            <a:off x="554238" y="1342626"/>
            <a:ext cx="927475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CE181E"/>
                </a:solidFill>
              </a:defRPr>
            </a:pPr>
            <a:r>
              <a:rPr lang="es-ES" sz="1800" b="1" i="0" u="none" strike="noStrike" kern="1200" cap="none" dirty="0" err="1">
                <a:ln>
                  <a:noFill/>
                </a:ln>
                <a:solidFill>
                  <a:srgbClr val="CE181E"/>
                </a:solidFill>
                <a:ea typeface="Noto Sans CJK SC Regular" pitchFamily="2"/>
                <a:cs typeface="Lohit Devanagari" pitchFamily="2"/>
              </a:rPr>
              <a:t>Utilities</a:t>
            </a:r>
            <a:endParaRPr lang="es-ES" sz="1800" b="1" i="0" u="none" strike="noStrike" kern="1200" cap="none" dirty="0">
              <a:ln>
                <a:noFill/>
              </a:ln>
              <a:solidFill>
                <a:srgbClr val="CE181E"/>
              </a:solidFill>
              <a:ea typeface="Noto Sans CJK SC Regular" pitchFamily="2"/>
              <a:cs typeface="Lohit Devanagari" pitchFamily="2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456000" y="4608000"/>
            <a:ext cx="1603109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00599D"/>
                </a:solidFill>
              </a:defRPr>
            </a:pPr>
            <a:r>
              <a:rPr lang="es-ES" sz="1800" b="1" i="0" u="none" strike="noStrike" kern="1200" cap="none">
                <a:ln>
                  <a:noFill/>
                </a:ln>
                <a:solidFill>
                  <a:srgbClr val="00599D"/>
                </a:solidFill>
                <a:ea typeface="Noto Sans CJK SC Regular" pitchFamily="2"/>
                <a:cs typeface="Lohit Devanagari" pitchFamily="2"/>
              </a:rPr>
              <a:t>Design proyect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744000" y="5184000"/>
            <a:ext cx="2409547" cy="93630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Select test type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Charge.csv data sheet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View result in real time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343999" y="5112000"/>
            <a:ext cx="3410334" cy="93630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Stablish multimeter comunication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And control it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Error management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44000" y="5161680"/>
            <a:ext cx="3045960" cy="15343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84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fondo del espa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6" y="-2261326"/>
            <a:ext cx="12398376" cy="1239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306767" y="1767750"/>
            <a:ext cx="5372089" cy="134314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4000" b="1" i="0" u="none" strike="noStrike" kern="1200" cap="none" dirty="0" err="1">
                <a:ln>
                  <a:noFill/>
                </a:ln>
                <a:solidFill>
                  <a:schemeClr val="bg1"/>
                </a:solidFill>
                <a:ea typeface="Noto Sans CJK SC Regular" pitchFamily="2"/>
                <a:cs typeface="Lohit Devanagari" pitchFamily="2"/>
              </a:rPr>
              <a:t>That</a:t>
            </a:r>
            <a:r>
              <a:rPr lang="es-ES" sz="4000" b="1" i="0" u="none" strike="noStrike" kern="1200" cap="none" dirty="0">
                <a:ln>
                  <a:noFill/>
                </a:ln>
                <a:solidFill>
                  <a:schemeClr val="bg1"/>
                </a:solidFill>
                <a:ea typeface="Noto Sans CJK SC Regular" pitchFamily="2"/>
                <a:cs typeface="Lohit Devanagari" pitchFamily="2"/>
              </a:rPr>
              <a:t> </a:t>
            </a:r>
            <a:r>
              <a:rPr lang="es-ES" sz="4000" b="1" i="0" u="none" strike="noStrike" kern="1200" cap="none" dirty="0" err="1">
                <a:ln>
                  <a:noFill/>
                </a:ln>
                <a:solidFill>
                  <a:schemeClr val="bg1"/>
                </a:solidFill>
                <a:ea typeface="Noto Sans CJK SC Regular" pitchFamily="2"/>
                <a:cs typeface="Lohit Devanagari" pitchFamily="2"/>
              </a:rPr>
              <a:t>is</a:t>
            </a:r>
            <a:r>
              <a:rPr lang="es-ES" sz="4000" b="1" i="0" u="none" strike="noStrike" kern="1200" cap="none" dirty="0">
                <a:ln>
                  <a:noFill/>
                </a:ln>
                <a:solidFill>
                  <a:schemeClr val="bg1"/>
                </a:solidFill>
                <a:ea typeface="Noto Sans CJK SC Regular" pitchFamily="2"/>
                <a:cs typeface="Lohit Devanagari" pitchFamily="2"/>
              </a:rPr>
              <a:t> </a:t>
            </a:r>
            <a:r>
              <a:rPr lang="es-ES" sz="4000" b="1" i="0" u="none" strike="noStrike" kern="1200" cap="none" dirty="0" err="1">
                <a:ln>
                  <a:noFill/>
                </a:ln>
                <a:solidFill>
                  <a:schemeClr val="bg1"/>
                </a:solidFill>
                <a:ea typeface="Noto Sans CJK SC Regular" pitchFamily="2"/>
                <a:cs typeface="Lohit Devanagari" pitchFamily="2"/>
              </a:rPr>
              <a:t>all</a:t>
            </a:r>
            <a:endParaRPr lang="es-ES" sz="4000" b="1" i="0" u="none" strike="noStrike" kern="1200" cap="none" dirty="0">
              <a:ln>
                <a:noFill/>
              </a:ln>
              <a:solidFill>
                <a:schemeClr val="bg1"/>
              </a:solidFill>
              <a:ea typeface="Noto Sans CJK SC Regular" pitchFamily="2"/>
              <a:cs typeface="Lohit Devanagari" pitchFamily="2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4000" b="1" i="0" u="none" strike="noStrike" kern="1200" cap="none" dirty="0">
                <a:ln>
                  <a:noFill/>
                </a:ln>
                <a:solidFill>
                  <a:schemeClr val="bg1"/>
                </a:solidFill>
                <a:ea typeface="Noto Sans CJK SC Regular" pitchFamily="2"/>
                <a:cs typeface="Lohit Devanagari" pitchFamily="2"/>
              </a:rPr>
              <a:t> HAVE YOU ANY QUERY?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505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584</Words>
  <Application>Microsoft Office PowerPoint</Application>
  <PresentationFormat>Personalizado</PresentationFormat>
  <Paragraphs>110</Paragraphs>
  <Slides>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GranaSat Batteries Tester</vt:lpstr>
      <vt:lpstr>Index </vt:lpstr>
      <vt:lpstr>Planning</vt:lpstr>
      <vt:lpstr>Test #1: High Vacuum Test</vt:lpstr>
      <vt:lpstr>Equiptment Used</vt:lpstr>
      <vt:lpstr>Presentación de PowerPoint</vt:lpstr>
      <vt:lpstr>Interface evolution</vt:lpstr>
      <vt:lpstr>Python libraries in a virtual environment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GranaSat Batteries Tester</dc:title>
  <dc:creator>Javier</dc:creator>
  <cp:lastModifiedBy>Miguel Romero García</cp:lastModifiedBy>
  <cp:revision>32</cp:revision>
  <dcterms:created xsi:type="dcterms:W3CDTF">2018-07-05T08:27:53Z</dcterms:created>
  <dcterms:modified xsi:type="dcterms:W3CDTF">2018-07-06T10:20:38Z</dcterms:modified>
</cp:coreProperties>
</file>