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47"/>
  </p:notesMasterIdLst>
  <p:sldIdLst>
    <p:sldId id="256" r:id="rId5"/>
    <p:sldId id="268" r:id="rId6"/>
    <p:sldId id="267" r:id="rId7"/>
    <p:sldId id="270" r:id="rId8"/>
    <p:sldId id="271" r:id="rId9"/>
    <p:sldId id="272" r:id="rId10"/>
    <p:sldId id="273" r:id="rId11"/>
    <p:sldId id="274" r:id="rId12"/>
    <p:sldId id="275" r:id="rId13"/>
    <p:sldId id="276" r:id="rId14"/>
    <p:sldId id="277" r:id="rId15"/>
    <p:sldId id="257" r:id="rId16"/>
    <p:sldId id="259" r:id="rId17"/>
    <p:sldId id="260" r:id="rId18"/>
    <p:sldId id="262" r:id="rId19"/>
    <p:sldId id="263" r:id="rId20"/>
    <p:sldId id="264" r:id="rId21"/>
    <p:sldId id="265" r:id="rId22"/>
    <p:sldId id="278" r:id="rId23"/>
    <p:sldId id="279" r:id="rId24"/>
    <p:sldId id="258" r:id="rId25"/>
    <p:sldId id="280" r:id="rId26"/>
    <p:sldId id="281" r:id="rId27"/>
    <p:sldId id="26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E13DB-F69C-4CD4-BD63-73202AF10EBA}" type="datetimeFigureOut">
              <a:rPr lang="pl-PL" smtClean="0"/>
              <a:t>05.04.2024</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A67DD-D766-4E29-8D13-AEB7299414F5}" type="slidenum">
              <a:rPr lang="pl-PL" smtClean="0"/>
              <a:t>‹#›</a:t>
            </a:fld>
            <a:endParaRPr lang="pl-PL"/>
          </a:p>
        </p:txBody>
      </p:sp>
    </p:spTree>
    <p:extLst>
      <p:ext uri="{BB962C8B-B14F-4D97-AF65-F5344CB8AC3E}">
        <p14:creationId xmlns:p14="http://schemas.microsoft.com/office/powerpoint/2010/main" val="357541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l"/>
            <a:r>
              <a:rPr lang="pl-PL" b="0" i="0" dirty="0">
                <a:solidFill>
                  <a:srgbClr val="ECECEC"/>
                </a:solidFill>
                <a:effectLst/>
                <a:latin typeface="Söhne"/>
              </a:rPr>
              <a:t>Warunki logiczne w kontekście baz danych, są używane do filtrowania danych zgodnie z określonymi kryteriami. Służą do określania warunków, które muszą zostać spełnione przez rekordy, aby zostały uwzględnione w wyniku zapytania.</a:t>
            </a:r>
          </a:p>
          <a:p>
            <a:pPr algn="l"/>
            <a:endParaRPr lang="pl-PL" b="0" i="0" dirty="0">
              <a:solidFill>
                <a:srgbClr val="ECECEC"/>
              </a:solidFill>
              <a:effectLst/>
              <a:latin typeface="Söhne"/>
            </a:endParaRPr>
          </a:p>
          <a:p>
            <a:r>
              <a:rPr lang="pl-PL" dirty="0"/>
              <a:t>TRUE oznacza, że rekord spełnia warunki i będzie zawarty w wynikach zapytania</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78562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Zapytanie wyświetli nazwę oraz cenę produktu, którego ID kategorii jest równe ID kategorii o nazwie „Electronics”</a:t>
            </a:r>
            <a:br>
              <a:rPr lang="pl-PL" dirty="0"/>
            </a:br>
            <a:r>
              <a:rPr lang="pl-PL" dirty="0"/>
              <a:t>Używamy tutaj klauzuli WHERE oraz IN, WHERE służy bezpośrednio do filtracji a IN służy do sprawdzenia, czy wartość (</a:t>
            </a:r>
            <a:r>
              <a:rPr lang="pl-PL" dirty="0" err="1"/>
              <a:t>category_id</a:t>
            </a:r>
            <a:r>
              <a:rPr lang="pl-PL" dirty="0"/>
              <a:t>) znajduje się w wyniku</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6504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To jest już bardziej złożone zapytanie wykorzystujące GROUP BY, a także HAVING.</a:t>
            </a:r>
            <a:br>
              <a:rPr lang="pl-PL" dirty="0"/>
            </a:br>
            <a:r>
              <a:rPr lang="pl-PL" dirty="0"/>
              <a:t>Ogólnie to zapytanie wyświetli wszystkich klientów, którzy kupują więcej niż przeciętny klient.</a:t>
            </a:r>
            <a:br>
              <a:rPr lang="pl-PL" dirty="0"/>
            </a:br>
            <a:br>
              <a:rPr lang="pl-PL" dirty="0"/>
            </a:b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COUNT</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order_count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orders </a:t>
            </a:r>
            <a:r>
              <a:rPr lang="en-US" b="1" i="0" dirty="0">
                <a:solidFill>
                  <a:srgbClr val="993333"/>
                </a:solidFill>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customer_id</a:t>
            </a:r>
            <a:r>
              <a:rPr lang="pl-PL" b="0" i="0" dirty="0">
                <a:solidFill>
                  <a:srgbClr val="000000"/>
                </a:solidFill>
                <a:effectLst/>
                <a:latin typeface="Courier New" panose="02070309020205020404" pitchFamily="49" charset="0"/>
              </a:rPr>
              <a:t> – zapytanie pogrupuje wszystkie zamówienia po ID klienta i zwróci ilość zamówień. </a:t>
            </a:r>
            <a:r>
              <a:rPr lang="pl-PL" b="0" i="0" dirty="0" err="1">
                <a:solidFill>
                  <a:srgbClr val="000000"/>
                </a:solidFill>
                <a:effectLst/>
                <a:latin typeface="Courier New" panose="02070309020205020404" pitchFamily="49" charset="0"/>
              </a:rPr>
              <a:t>Order_count</a:t>
            </a:r>
            <a:r>
              <a:rPr lang="pl-PL" b="0" i="0" dirty="0">
                <a:solidFill>
                  <a:srgbClr val="000000"/>
                </a:solidFill>
                <a:effectLst/>
                <a:latin typeface="Courier New" panose="02070309020205020404" pitchFamily="49" charset="0"/>
              </a:rPr>
              <a:t> to alias wykorzystany później w innym zapytaniu</a:t>
            </a:r>
            <a:br>
              <a:rPr lang="pl-PL" b="0" i="0" dirty="0">
                <a:solidFill>
                  <a:srgbClr val="000000"/>
                </a:solidFill>
                <a:effectLst/>
                <a:latin typeface="Courier New" panose="02070309020205020404" pitchFamily="49" charset="0"/>
              </a:rPr>
            </a:br>
            <a:br>
              <a:rPr lang="pl-PL" b="0" i="0" dirty="0">
                <a:solidFill>
                  <a:srgbClr val="000000"/>
                </a:solidFill>
                <a:effectLst/>
                <a:latin typeface="Courier New" panose="02070309020205020404" pitchFamily="49" charset="0"/>
              </a:rPr>
            </a:br>
            <a:r>
              <a:rPr lang="en-US" b="0" i="0" dirty="0">
                <a:solidFill>
                  <a:srgbClr val="66CC66"/>
                </a:solidFill>
                <a:effectLst/>
                <a:latin typeface="Courier New" panose="02070309020205020404" pitchFamily="49" charset="0"/>
              </a:rPr>
              <a:t>(</a:t>
            </a: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AVG</a:t>
            </a:r>
            <a:r>
              <a:rPr lang="en-US" b="0" i="0" dirty="0">
                <a:solidFill>
                  <a:srgbClr val="66CC66"/>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order_count</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solidFill>
                  <a:srgbClr val="66CC66"/>
                </a:solidFill>
                <a:effectLst/>
                <a:latin typeface="Courier New" panose="02070309020205020404" pitchFamily="49" charset="0"/>
              </a:rPr>
              <a:t>(</a:t>
            </a: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COUNT</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order_count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orders </a:t>
            </a:r>
            <a:r>
              <a:rPr lang="en-US" b="1" i="0" dirty="0">
                <a:solidFill>
                  <a:srgbClr val="993333"/>
                </a:solidFill>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customer_id</a:t>
            </a:r>
            <a:r>
              <a:rPr lang="en-US" b="0" i="0" dirty="0">
                <a:solidFill>
                  <a:srgbClr val="66CC66"/>
                </a:solidFill>
                <a:effectLst/>
                <a:latin typeface="Courier New" panose="02070309020205020404" pitchFamily="49" charset="0"/>
              </a:rPr>
              <a:t>)</a:t>
            </a:r>
            <a:r>
              <a:rPr lang="pl-PL" b="0" i="0" dirty="0">
                <a:solidFill>
                  <a:srgbClr val="66CC66"/>
                </a:solidFill>
                <a:effectLst/>
                <a:latin typeface="Courier New" panose="02070309020205020404" pitchFamily="49" charset="0"/>
              </a:rPr>
              <a:t> – w tym zapytaniu wykorzystujemy powyższe zapytanie, to zapytanie zwróci średnią ilość zamówień dla każdego klienta</a:t>
            </a:r>
            <a:br>
              <a:rPr lang="pl-PL" b="0" i="0" dirty="0">
                <a:solidFill>
                  <a:srgbClr val="66CC66"/>
                </a:solidFill>
                <a:effectLst/>
                <a:latin typeface="Courier New" panose="02070309020205020404" pitchFamily="49" charset="0"/>
              </a:rPr>
            </a:br>
            <a:br>
              <a:rPr lang="pl-PL" b="0" i="0" dirty="0">
                <a:solidFill>
                  <a:srgbClr val="66CC66"/>
                </a:solidFill>
                <a:effectLst/>
                <a:latin typeface="Courier New" panose="02070309020205020404" pitchFamily="49" charset="0"/>
              </a:rPr>
            </a:br>
            <a:r>
              <a:rPr lang="en-US" b="1" i="0" dirty="0">
                <a:solidFill>
                  <a:srgbClr val="993333"/>
                </a:solidFill>
                <a:effectLst/>
                <a:latin typeface="Courier New" panose="02070309020205020404" pitchFamily="49" charset="0"/>
              </a:rPr>
              <a:t>HAVING</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num_orders</a:t>
            </a:r>
            <a:r>
              <a:rPr lang="en-US" b="0" i="0" dirty="0">
                <a:solidFill>
                  <a:srgbClr val="000000"/>
                </a:solidFill>
                <a:effectLst/>
                <a:latin typeface="Courier New" panose="02070309020205020404" pitchFamily="49" charset="0"/>
              </a:rPr>
              <a:t> </a:t>
            </a:r>
            <a:r>
              <a:rPr lang="en-US" b="0" i="0" dirty="0">
                <a:solidFill>
                  <a:srgbClr val="66CC66"/>
                </a:solidFill>
                <a:effectLst/>
                <a:latin typeface="Courier New" panose="02070309020205020404" pitchFamily="49" charset="0"/>
              </a:rPr>
              <a:t>&gt;</a:t>
            </a:r>
            <a:r>
              <a:rPr lang="en-US" b="0" i="0" dirty="0">
                <a:solidFill>
                  <a:srgbClr val="000000"/>
                </a:solidFill>
                <a:effectLst/>
                <a:latin typeface="Courier New" panose="02070309020205020404" pitchFamily="49" charset="0"/>
              </a:rPr>
              <a:t> </a:t>
            </a:r>
            <a:r>
              <a:rPr lang="en-US" b="0" i="0" dirty="0">
                <a:solidFill>
                  <a:srgbClr val="66CC66"/>
                </a:solidFill>
                <a:effectLst/>
                <a:latin typeface="Courier New" panose="02070309020205020404" pitchFamily="49" charset="0"/>
              </a:rPr>
              <a:t>(</a:t>
            </a: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AVG</a:t>
            </a:r>
            <a:r>
              <a:rPr lang="en-US" b="0" i="0" dirty="0">
                <a:solidFill>
                  <a:srgbClr val="66CC66"/>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order_count</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a:t>
            </a:r>
            <a:r>
              <a:rPr lang="en-US" b="0" i="0" dirty="0">
                <a:solidFill>
                  <a:srgbClr val="66CC66"/>
                </a:solidFill>
                <a:effectLst/>
                <a:latin typeface="Courier New" panose="02070309020205020404" pitchFamily="49" charset="0"/>
              </a:rPr>
              <a:t>(</a:t>
            </a: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COUNT</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AS</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order_count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orders </a:t>
            </a:r>
            <a:r>
              <a:rPr lang="en-US" b="1" i="0" dirty="0">
                <a:solidFill>
                  <a:srgbClr val="993333"/>
                </a:solidFill>
                <a:effectLst/>
                <a:latin typeface="Courier New" panose="02070309020205020404" pitchFamily="49" charset="0"/>
              </a:rPr>
              <a:t>GROUP</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BY</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customer_id</a:t>
            </a:r>
            <a:r>
              <a:rPr lang="en-US" b="0" i="0" dirty="0">
                <a:solidFill>
                  <a:srgbClr val="66CC66"/>
                </a:solidFill>
                <a:effectLst/>
                <a:latin typeface="Courier New" panose="02070309020205020404" pitchFamily="49" charset="0"/>
              </a:rPr>
              <a:t>))</a:t>
            </a:r>
            <a:r>
              <a:rPr lang="pl-PL" b="0" i="0" dirty="0">
                <a:solidFill>
                  <a:srgbClr val="000000"/>
                </a:solidFill>
                <a:effectLst/>
                <a:latin typeface="Courier New" panose="02070309020205020404" pitchFamily="49" charset="0"/>
              </a:rPr>
              <a:t> - to zapytanie przefiltruje przez wszystkie zamówienia i zwróci tylko te, które są większe niż średnia</a:t>
            </a:r>
            <a:br>
              <a:rPr lang="pl-PL" b="0" i="0" dirty="0">
                <a:solidFill>
                  <a:srgbClr val="000000"/>
                </a:solidFill>
                <a:effectLst/>
                <a:latin typeface="Courier New" panose="02070309020205020404" pitchFamily="49" charset="0"/>
              </a:rPr>
            </a:br>
            <a:br>
              <a:rPr lang="pl-PL" b="0" i="0" dirty="0">
                <a:solidFill>
                  <a:srgbClr val="000000"/>
                </a:solidFill>
                <a:effectLst/>
                <a:latin typeface="Courier New" panose="02070309020205020404" pitchFamily="49" charset="0"/>
              </a:rPr>
            </a:br>
            <a:r>
              <a:rPr lang="pl-PL" b="0" i="0" dirty="0">
                <a:solidFill>
                  <a:srgbClr val="000000"/>
                </a:solidFill>
                <a:effectLst/>
                <a:latin typeface="Courier New" panose="02070309020205020404" pitchFamily="49" charset="0"/>
              </a:rPr>
              <a:t>Podsumowując – tak jak już wspominałem powyżej zapytanie zwróci klientów, którzy kupują średnio więcej niż przeciętny klient</a:t>
            </a:r>
            <a:endParaRPr lang="en-US" b="0" i="0" dirty="0">
              <a:solidFill>
                <a:srgbClr val="000000"/>
              </a:solidFill>
              <a:effectLst/>
              <a:latin typeface="Courier New" panose="02070309020205020404" pitchFamily="49" charset="0"/>
            </a:endParaRPr>
          </a:p>
          <a:p>
            <a:endParaRPr lang="pl-PL"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9821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Tutaj już jest prościej – </a:t>
            </a:r>
            <a:br>
              <a:rPr lang="pl-PL" dirty="0"/>
            </a:br>
            <a:r>
              <a:rPr lang="pl-PL" dirty="0"/>
              <a:t>Wybieramy nazwę produktu, cenę i identyfikator kategorii z tabeli "products".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993333"/>
                </a:solidFill>
                <a:effectLst/>
                <a:latin typeface="Courier New" panose="02070309020205020404" pitchFamily="49" charset="0"/>
              </a:rPr>
              <a:t>WHERE</a:t>
            </a:r>
            <a:r>
              <a:rPr lang="en-US" b="0" i="0" dirty="0">
                <a:solidFill>
                  <a:srgbClr val="000000"/>
                </a:solidFill>
                <a:effectLst/>
                <a:latin typeface="Courier New" panose="02070309020205020404" pitchFamily="49" charset="0"/>
              </a:rPr>
              <a:t> price </a:t>
            </a:r>
            <a:r>
              <a:rPr lang="en-US" b="0" i="0" dirty="0">
                <a:solidFill>
                  <a:srgbClr val="66CC66"/>
                </a:solidFill>
                <a:effectLst/>
                <a:latin typeface="Courier New" panose="02070309020205020404" pitchFamily="49" charset="0"/>
              </a:rPr>
              <a:t>&gt;</a:t>
            </a:r>
            <a:r>
              <a:rPr lang="en-US" b="0" i="0" dirty="0">
                <a:solidFill>
                  <a:srgbClr val="000000"/>
                </a:solidFill>
                <a:effectLst/>
                <a:latin typeface="Courier New" panose="02070309020205020404" pitchFamily="49" charset="0"/>
              </a:rPr>
              <a:t> </a:t>
            </a:r>
            <a:r>
              <a:rPr lang="en-US" b="0" i="0" dirty="0">
                <a:solidFill>
                  <a:srgbClr val="66CC66"/>
                </a:solidFill>
                <a:effectLst/>
                <a:latin typeface="Courier New" panose="02070309020205020404" pitchFamily="49" charset="0"/>
              </a:rPr>
              <a:t>(</a:t>
            </a:r>
            <a:r>
              <a:rPr lang="en-US" b="1" i="0" dirty="0">
                <a:solidFill>
                  <a:srgbClr val="993333"/>
                </a:solidFill>
                <a:effectLst/>
                <a:latin typeface="Courier New" panose="02070309020205020404" pitchFamily="49" charset="0"/>
              </a:rPr>
              <a:t>SELECT</a:t>
            </a:r>
            <a:r>
              <a:rPr lang="en-US" b="0" i="0" dirty="0">
                <a:solidFill>
                  <a:srgbClr val="000000"/>
                </a:solidFill>
                <a:effectLst/>
                <a:latin typeface="Courier New" panose="02070309020205020404" pitchFamily="49" charset="0"/>
              </a:rPr>
              <a:t> AVG</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price</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1" i="0" dirty="0">
                <a:solidFill>
                  <a:srgbClr val="993333"/>
                </a:solidFill>
                <a:effectLst/>
                <a:latin typeface="Courier New" panose="02070309020205020404" pitchFamily="49" charset="0"/>
              </a:rPr>
              <a:t>FROM</a:t>
            </a:r>
            <a:r>
              <a:rPr lang="en-US" b="0" i="0" dirty="0">
                <a:solidFill>
                  <a:srgbClr val="000000"/>
                </a:solidFill>
                <a:effectLst/>
                <a:latin typeface="Courier New" panose="02070309020205020404" pitchFamily="49" charset="0"/>
              </a:rPr>
              <a:t> products p2 </a:t>
            </a:r>
            <a:r>
              <a:rPr lang="en-US" b="1" i="0" dirty="0">
                <a:solidFill>
                  <a:srgbClr val="993333"/>
                </a:solidFill>
                <a:effectLst/>
                <a:latin typeface="Courier New" panose="02070309020205020404" pitchFamily="49" charset="0"/>
              </a:rPr>
              <a:t>WHERE</a:t>
            </a:r>
            <a:r>
              <a:rPr lang="en-US" b="0" i="0" dirty="0">
                <a:solidFill>
                  <a:srgbClr val="000000"/>
                </a:solidFill>
                <a:effectLst/>
                <a:latin typeface="Courier New" panose="02070309020205020404" pitchFamily="49" charset="0"/>
              </a:rPr>
              <a:t> p2</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category_id </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products</a:t>
            </a:r>
            <a:r>
              <a:rPr lang="en-US" b="0" i="0" dirty="0" err="1">
                <a:solidFill>
                  <a:srgbClr val="66CC66"/>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category_id</a:t>
            </a:r>
            <a:r>
              <a:rPr lang="en-US" b="0" i="0" dirty="0">
                <a:solidFill>
                  <a:srgbClr val="66CC66"/>
                </a:solidFill>
                <a:effectLst/>
                <a:latin typeface="Courier New" panose="02070309020205020404" pitchFamily="49" charset="0"/>
              </a:rPr>
              <a:t>)</a:t>
            </a:r>
            <a:r>
              <a:rPr lang="en-US" b="0" i="0" dirty="0">
                <a:solidFill>
                  <a:srgbClr val="000000"/>
                </a:solidFill>
                <a:effectLst/>
                <a:latin typeface="Courier New" panose="02070309020205020404" pitchFamily="49" charset="0"/>
              </a:rPr>
              <a:t>;</a:t>
            </a:r>
            <a:r>
              <a:rPr lang="pl-PL" b="0" i="0" dirty="0">
                <a:solidFill>
                  <a:srgbClr val="000000"/>
                </a:solidFill>
                <a:effectLst/>
                <a:latin typeface="Courier New" panose="02070309020205020404" pitchFamily="49" charset="0"/>
              </a:rPr>
              <a:t> - tutaj </a:t>
            </a:r>
            <a:r>
              <a:rPr lang="pl-PL" dirty="0"/>
              <a:t>porównujemy cenę produktu z średnią ceną produktów w tej samej kategorii. Aby to zrobić, używamy podzapytania, które oblicza średnią cenę produktów w danej kategorii.</a:t>
            </a:r>
          </a:p>
          <a:p>
            <a:r>
              <a:rPr lang="pl-PL" dirty="0"/>
              <a:t>Jeśli cena produktu jest większa niż średnia cena produktów w danej kategorii, produkt spełnia warunek i zostanie wyświetlony w wynikach.</a:t>
            </a:r>
          </a:p>
          <a:p>
            <a:endParaRPr lang="pl-PL" dirty="0"/>
          </a:p>
          <a:p>
            <a:r>
              <a:rPr lang="pl-PL" b="1" dirty="0"/>
              <a:t>TUTAJ DODAJCIE, ŻE TO SĄ TYLKO PRZYKŁADY I JEST WIELE RÓŻNYCH ZASTOSOWAŃ I ŻE OGÓLNIE TE PODZAPYTANIA TO FAJEN SA XD</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80953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dirty="0"/>
              <a:t>Zalety:</a:t>
            </a:r>
          </a:p>
          <a:p>
            <a:pPr marL="171450" indent="-171450">
              <a:buFont typeface="Arial" panose="020B0604020202020204" pitchFamily="34" charset="0"/>
              <a:buChar char="•"/>
            </a:pPr>
            <a:r>
              <a:rPr lang="pl-PL" b="0" dirty="0"/>
              <a:t>Skalowalność - podzapytania mogą być bardzo przydatne w sytuacjach, gdy nie jest możliwe lub praktyczne </a:t>
            </a:r>
            <a:r>
              <a:rPr lang="pl-PL" b="0" dirty="0" err="1"/>
              <a:t>JOIN’ów</a:t>
            </a:r>
            <a:r>
              <a:rPr lang="pl-PL" b="0" dirty="0"/>
              <a:t>, szczególnie gdy dane są rozproszone w różnych tabelach lub bazach danych.</a:t>
            </a:r>
          </a:p>
          <a:p>
            <a:pPr marL="171450" indent="-171450">
              <a:buFont typeface="Arial" panose="020B0604020202020204" pitchFamily="34" charset="0"/>
              <a:buChar char="•"/>
            </a:pPr>
            <a:r>
              <a:rPr lang="pl-PL" b="0" dirty="0"/>
              <a:t>Zwięzłość kodu - w niektórych przypadkach podzapytania mogą skrócić kod i sprawić, że zapytania będą bardziej czytelne i zrozumiałe, szczególnie w przypadku prostych operacji</a:t>
            </a:r>
          </a:p>
          <a:p>
            <a:pPr marL="171450" indent="-171450">
              <a:buFont typeface="Arial" panose="020B0604020202020204" pitchFamily="34" charset="0"/>
              <a:buChar char="•"/>
            </a:pPr>
            <a:r>
              <a:rPr lang="pl-PL" b="0" dirty="0"/>
              <a:t>Elastyczność - podzapytania pozwalają na bardziej elastyczne manipulowanie danymi, co umożliwia tworzenie złożonych zapytań i warunków logicznych</a:t>
            </a:r>
          </a:p>
          <a:p>
            <a:pPr marL="171450" indent="-171450">
              <a:buFont typeface="Arial" panose="020B0604020202020204" pitchFamily="34" charset="0"/>
              <a:buChar char="•"/>
            </a:pPr>
            <a:endParaRPr lang="pl-PL" b="0" dirty="0"/>
          </a:p>
          <a:p>
            <a:pPr marL="0" indent="0">
              <a:buFont typeface="Arial" panose="020B0604020202020204" pitchFamily="34" charset="0"/>
              <a:buNone/>
            </a:pPr>
            <a:r>
              <a:rPr lang="pl-PL" b="1" dirty="0"/>
              <a:t>Wady:</a:t>
            </a:r>
          </a:p>
          <a:p>
            <a:pPr marL="171450" indent="-171450">
              <a:buFont typeface="Arial" panose="020B0604020202020204" pitchFamily="34" charset="0"/>
              <a:buChar char="•"/>
            </a:pPr>
            <a:r>
              <a:rPr lang="pl-PL" b="0" dirty="0"/>
              <a:t>Debugowanie - skomplikowane podzapytania mogą być trudniejsze do zrozumienia i debugowania w porównaniu do innych konstrukcji zapytań, co może prowadzić do problemów z utrzymaniem kodu</a:t>
            </a:r>
          </a:p>
          <a:p>
            <a:pPr marL="171450" indent="-171450">
              <a:buFont typeface="Arial" panose="020B0604020202020204" pitchFamily="34" charset="0"/>
              <a:buChar char="•"/>
            </a:pPr>
            <a:r>
              <a:rPr lang="pl-PL" b="0" dirty="0"/>
              <a:t>Czytelność - zbyt wiele zagnieżdżonych podzapytań lub zbyt złożone struktury zapytań mogą prowadzić do trudności w zrozumieniu i utrzymaniu kodu SQL</a:t>
            </a:r>
          </a:p>
          <a:p>
            <a:pPr marL="171450" indent="-171450">
              <a:buFont typeface="Arial" panose="020B0604020202020204" pitchFamily="34" charset="0"/>
              <a:buChar char="•"/>
            </a:pPr>
            <a:r>
              <a:rPr lang="pl-PL" b="0" dirty="0"/>
              <a:t>Ograniczenia bazy danych - niektóre bazy danych mogą narzucać ograniczenia na złożoność podzapytań lub ich wydajność, co może wymagać dostosowania zapytań w zależności od platformy</a:t>
            </a:r>
          </a:p>
          <a:p>
            <a:pPr marL="171450" indent="-171450">
              <a:buFont typeface="Arial" panose="020B0604020202020204" pitchFamily="34" charset="0"/>
              <a:buChar char="•"/>
            </a:pPr>
            <a:endParaRPr lang="pl-PL" b="0" dirty="0"/>
          </a:p>
          <a:p>
            <a:pPr marL="0" indent="0">
              <a:buFont typeface="Arial" panose="020B0604020202020204" pitchFamily="34" charset="0"/>
              <a:buNone/>
            </a:pPr>
            <a:r>
              <a:rPr lang="pl-PL" b="0" dirty="0"/>
              <a:t>Możecie tu dodać anegdotkę, którą nam Bober opowiadał, że laska którą uczył opowiedziała mu kiedyś jak w jej pierwszej pracy wysłała jakieś tam zapytanie na serwer i było na tyle złożone, że całe serwery się zawiesiły i padły, do tego stopnia, że jej z Niemiec z centrali zadzwonili, że co ona odwala, że takie zapytania wysyła. </a:t>
            </a:r>
            <a:br>
              <a:rPr lang="pl-PL" b="0" dirty="0"/>
            </a:br>
            <a:r>
              <a:rPr lang="pl-PL" b="0" dirty="0"/>
              <a:t>Wniosek z tego taki, że naprawdę trzeba uważać na te zapytania i dokładnie się zastanowić co i jak chcemy napisać, bo możemy wszystko </a:t>
            </a:r>
            <a:r>
              <a:rPr lang="pl-PL" b="0" dirty="0" err="1"/>
              <a:t>rozdupcyć</a:t>
            </a:r>
            <a:r>
              <a:rPr lang="pl-PL" b="0" dirty="0"/>
              <a:t> XD</a:t>
            </a:r>
            <a:br>
              <a:rPr lang="pl-PL" b="0" dirty="0"/>
            </a:br>
            <a:endParaRPr lang="pl-PL" b="0"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4782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252525"/>
                </a:solidFill>
                <a:effectLst/>
                <a:latin typeface="Roboto" panose="02000000000000000000" pitchFamily="2" charset="0"/>
              </a:rPr>
              <a:t>Podzapytania są logicznie poprawnym sposobem rozwiązywania problemów w postaci „Uzyskaj fakty z A, pod warunkiem, że fakty z B”. W takich przypadkach bardziej logicznym rozsądkiem jest umieszczenie B w podzapytaniu niż JOIN. Jest to również bezpieczniejsze w sensie praktycznym, ponieważ nie musisz uważać, aby nie powielić faktów od A z powodu wielokrotnych meczów z B. Chodzi o to, że JOIN często będzie zwracał więcej niepotrzebnych danych, a podzapytanie będzie robiło konkretnie to co chcesz. Dużo też zależy od optymalizatora, który jest na serwerze, czym lepszy optymalizator tym lepsze ogarnianie podzapytań przez niego. Historycznie rzecz biorąc, jawne łączenia zwykle wygrywają, stąd ugruntowany pogląd, że łączenia są lepsze, ale optymalizatory są cały czas lepsze.</a:t>
            </a:r>
            <a:br>
              <a:rPr lang="pl-PL" b="0" i="0" dirty="0">
                <a:solidFill>
                  <a:srgbClr val="252525"/>
                </a:solidFill>
                <a:effectLst/>
                <a:latin typeface="Roboto" panose="02000000000000000000" pitchFamily="2" charset="0"/>
              </a:rPr>
            </a:br>
            <a:r>
              <a:rPr lang="pl-PL" b="0" i="0" dirty="0">
                <a:solidFill>
                  <a:srgbClr val="252525"/>
                </a:solidFill>
                <a:effectLst/>
                <a:latin typeface="Roboto" panose="02000000000000000000" pitchFamily="2" charset="0"/>
              </a:rPr>
              <a:t>Bober mówił, że podzapytania fajne są, a ja mu wierze, bo on spoko ziomek był więc możecie powiedzieć, że wolelibyśmy robić podzapytanie. Dzięki za uwagę.</a:t>
            </a:r>
            <a:endParaRPr lang="pl-PL" b="0"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31722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DD096A-4623-FB40-90B2-600F855AEF61}" type="slidenum">
              <a:rPr kumimoji="0" lang="en-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9834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ECECEC"/>
                </a:solidFill>
                <a:effectLst/>
                <a:latin typeface="Söhne"/>
              </a:rPr>
              <a:t>Na przykład, załóżmy, że mamy tabelę filmów, a chcemy znaleźć wszystkie filmy o długości większej niż 150.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ECECEC"/>
                </a:solidFill>
                <a:effectLst/>
                <a:latin typeface="Söhne"/>
              </a:rPr>
              <a:t>W takim przypadku używamy warunku logicznego (np. </a:t>
            </a:r>
            <a:r>
              <a:rPr lang="pl-PL" b="0" i="0" dirty="0" err="1">
                <a:solidFill>
                  <a:srgbClr val="ECECEC"/>
                </a:solidFill>
                <a:effectLst/>
                <a:latin typeface="Söhne"/>
              </a:rPr>
              <a:t>length</a:t>
            </a:r>
            <a:r>
              <a:rPr lang="pl-PL" b="0" i="0" dirty="0">
                <a:solidFill>
                  <a:srgbClr val="ECECEC"/>
                </a:solidFill>
                <a:effectLst/>
                <a:latin typeface="Söhne"/>
              </a:rPr>
              <a:t> &gt; 150), aby zwrócić tylko te rekordy, które spełniają ten warunek.</a:t>
            </a:r>
          </a:p>
          <a:p>
            <a:endParaRPr lang="pl-PL"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8559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zapytanie wybiera filmy z tabeli, które mają czas wypożyczenia równy 3 lub 4 dni, a zarazem długość filmu nie jest dłuższa niż 185 minut.</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3587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Zwraca rekordy z ustalonym zakresem pomiędzy dwoma wartościami. W tym przypadku filmów o długości między 100 a 150</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02382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Zwraca rekordy, których badana wartość znajduje się na podanej liście. Z dopiskiem NOT adekwatnie, będzie zwracało bez rekordów z tymi wartościami </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5618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Zwraca rekordy z wartościami, które są podobne. Gdzie znak % oznacza dowolną frazę, a „_” jeden pusty znak, a dwie „__” dwa puste znaki. </a:t>
            </a:r>
          </a:p>
          <a:p>
            <a:endParaRPr lang="pl-PL" dirty="0"/>
          </a:p>
          <a:p>
            <a:r>
              <a:rPr lang="pl-PL" dirty="0"/>
              <a:t>Dodanie NOT zwróci wszystkie rekordy które nie są podobne. </a:t>
            </a: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4837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50454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EXISTS -  Czyli jeśli coś istnieje to zwraca rekordy.</a:t>
            </a:r>
          </a:p>
          <a:p>
            <a:endParaRPr lang="pl-PL" dirty="0"/>
          </a:p>
          <a:p>
            <a:r>
              <a:rPr lang="pl-PL" dirty="0"/>
              <a:t>ALL – Jeśli wszystkie wyrażenia są TRUE zwraca TRUE</a:t>
            </a:r>
          </a:p>
          <a:p>
            <a:endParaRPr lang="pl-PL" dirty="0"/>
          </a:p>
          <a:p>
            <a:r>
              <a:rPr lang="pl-PL" dirty="0"/>
              <a:t>ANY – Jeśli przynajmniej jedno wyrażenie spełnia kryteria zwraca TRUE</a:t>
            </a:r>
          </a:p>
          <a:p>
            <a:endParaRPr lang="pl-PL" dirty="0"/>
          </a:p>
          <a:p>
            <a:r>
              <a:rPr lang="pl-PL" dirty="0"/>
              <a:t>SOME – jest praktycznie tym samym co ANY, różnica w korzystaniu jest raczej semantyczna</a:t>
            </a:r>
          </a:p>
          <a:p>
            <a:endParaRPr lang="pl-PL" dirty="0"/>
          </a:p>
          <a:p>
            <a:r>
              <a:rPr lang="pl-PL" dirty="0"/>
              <a:t>Przykłady:</a:t>
            </a:r>
          </a:p>
          <a:p>
            <a:r>
              <a:rPr lang="en-US" b="1" dirty="0"/>
              <a:t>SELECT * FROM customer</a:t>
            </a:r>
          </a:p>
          <a:p>
            <a:r>
              <a:rPr lang="en-US" b="1" dirty="0"/>
              <a:t>WHERE EXISTS (SELECT * FROM rental WHERE </a:t>
            </a:r>
            <a:r>
              <a:rPr lang="en-US" b="1" dirty="0" err="1"/>
              <a:t>rental.customer_id</a:t>
            </a:r>
            <a:r>
              <a:rPr lang="en-US" b="1" dirty="0"/>
              <a:t> = </a:t>
            </a:r>
            <a:r>
              <a:rPr lang="en-US" b="1" dirty="0" err="1"/>
              <a:t>customer.customer_id</a:t>
            </a:r>
            <a:r>
              <a:rPr lang="en-US" b="1" dirty="0"/>
              <a:t>);</a:t>
            </a:r>
            <a:endParaRPr lang="pl-PL" b="1" dirty="0"/>
          </a:p>
          <a:p>
            <a:endParaRPr lang="en-US" dirty="0"/>
          </a:p>
          <a:p>
            <a:r>
              <a:rPr lang="pl-PL" b="0" i="0" dirty="0">
                <a:solidFill>
                  <a:srgbClr val="ECECEC"/>
                </a:solidFill>
                <a:effectLst/>
                <a:latin typeface="Söhne"/>
              </a:rPr>
              <a:t>To zapytanie zwróci wszystkich klientów, którzy dokonali przynajmniej jednej wypożyczenia.</a:t>
            </a:r>
          </a:p>
          <a:p>
            <a:endParaRPr lang="pl-PL" b="0" i="0" dirty="0">
              <a:solidFill>
                <a:srgbClr val="ECECEC"/>
              </a:solidFill>
              <a:effectLst/>
              <a:latin typeface="Söhne"/>
            </a:endParaRPr>
          </a:p>
          <a:p>
            <a:r>
              <a:rPr lang="en-US" b="1" dirty="0"/>
              <a:t>SELECT * FROM film</a:t>
            </a:r>
          </a:p>
          <a:p>
            <a:r>
              <a:rPr lang="en-US" b="1" dirty="0"/>
              <a:t>WHERE </a:t>
            </a:r>
            <a:r>
              <a:rPr lang="en-US" b="1" dirty="0" err="1"/>
              <a:t>rental_rate</a:t>
            </a:r>
            <a:r>
              <a:rPr lang="en-US" b="1" dirty="0"/>
              <a:t> &gt;= ALL (SELECT </a:t>
            </a:r>
            <a:r>
              <a:rPr lang="en-US" b="1" dirty="0" err="1"/>
              <a:t>rental_rate</a:t>
            </a:r>
            <a:r>
              <a:rPr lang="en-US" b="1" dirty="0"/>
              <a:t> FROM film WHERE length &gt; 120);</a:t>
            </a:r>
          </a:p>
          <a:p>
            <a:endParaRPr lang="pl-PL" dirty="0"/>
          </a:p>
          <a:p>
            <a:pPr algn="l"/>
            <a:r>
              <a:rPr lang="pl-PL" b="0" i="0" dirty="0">
                <a:solidFill>
                  <a:srgbClr val="ECECEC"/>
                </a:solidFill>
                <a:effectLst/>
                <a:latin typeface="Söhne"/>
              </a:rPr>
              <a:t>To zapytanie zwróci wszystkie filmy, których stawka wynajmu jest większa lub równa stawce wynajmu wszystkich filmów o długości większej niż 120 minut.</a:t>
            </a:r>
          </a:p>
          <a:p>
            <a:br>
              <a:rPr lang="pl-PL" b="0" i="0" dirty="0">
                <a:solidFill>
                  <a:srgbClr val="ECECEC"/>
                </a:solidFill>
                <a:effectLst/>
                <a:latin typeface="Söhne"/>
              </a:rPr>
            </a:br>
            <a:r>
              <a:rPr lang="en-US" b="1" i="0" dirty="0">
                <a:solidFill>
                  <a:srgbClr val="ECECEC"/>
                </a:solidFill>
                <a:effectLst/>
                <a:latin typeface="Söhne"/>
              </a:rPr>
              <a:t>SELECT * FROM film</a:t>
            </a:r>
          </a:p>
          <a:p>
            <a:r>
              <a:rPr lang="en-US" b="1" i="0" dirty="0">
                <a:solidFill>
                  <a:srgbClr val="ECECEC"/>
                </a:solidFill>
                <a:effectLst/>
                <a:latin typeface="Söhne"/>
              </a:rPr>
              <a:t>WHERE </a:t>
            </a:r>
            <a:r>
              <a:rPr lang="en-US" b="1" i="0" dirty="0" err="1">
                <a:solidFill>
                  <a:srgbClr val="ECECEC"/>
                </a:solidFill>
                <a:effectLst/>
                <a:latin typeface="Söhne"/>
              </a:rPr>
              <a:t>replacement_cost</a:t>
            </a:r>
            <a:r>
              <a:rPr lang="en-US" b="1" i="0" dirty="0">
                <a:solidFill>
                  <a:srgbClr val="ECECEC"/>
                </a:solidFill>
                <a:effectLst/>
                <a:latin typeface="Söhne"/>
              </a:rPr>
              <a:t> &lt; ANY (SELECT </a:t>
            </a:r>
            <a:r>
              <a:rPr lang="en-US" b="1" i="0" dirty="0" err="1">
                <a:solidFill>
                  <a:srgbClr val="ECECEC"/>
                </a:solidFill>
                <a:effectLst/>
                <a:latin typeface="Söhne"/>
              </a:rPr>
              <a:t>replacement_cost</a:t>
            </a:r>
            <a:r>
              <a:rPr lang="en-US" b="1" i="0" dirty="0">
                <a:solidFill>
                  <a:srgbClr val="ECECEC"/>
                </a:solidFill>
                <a:effectLst/>
                <a:latin typeface="Söhne"/>
              </a:rPr>
              <a:t> FROM film WHERE rating = 'R’);</a:t>
            </a:r>
          </a:p>
          <a:p>
            <a:endParaRPr lang="pl-PL" b="0" i="0" dirty="0">
              <a:solidFill>
                <a:srgbClr val="ECECEC"/>
              </a:solidFill>
              <a:effectLst/>
              <a:latin typeface="Söhne"/>
            </a:endParaRPr>
          </a:p>
          <a:p>
            <a:pPr algn="l"/>
            <a:r>
              <a:rPr lang="pl-PL" b="0" i="0" dirty="0">
                <a:solidFill>
                  <a:srgbClr val="ECECEC"/>
                </a:solidFill>
                <a:effectLst/>
                <a:latin typeface="Söhne"/>
              </a:rPr>
              <a:t>To zapytanie zwróci filmy, których koszt zastępczy jest mniejszy niż koszt zastępczy dowolnego filmu z ratingiem 'R'.</a:t>
            </a:r>
          </a:p>
          <a:p>
            <a:br>
              <a:rPr lang="pl-PL" dirty="0"/>
            </a:br>
            <a:endParaRPr lang="pl-PL" b="0" i="0" dirty="0">
              <a:solidFill>
                <a:srgbClr val="ECECEC"/>
              </a:solidFill>
              <a:effectLst/>
              <a:latin typeface="Söhne"/>
            </a:endParaRPr>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58816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Tutaj można opisać w jednym zdaniu każdy punkt</a:t>
            </a:r>
          </a:p>
          <a:p>
            <a:pPr algn="l">
              <a:buFont typeface="Arial" panose="020B0604020202020204" pitchFamily="34" charset="0"/>
              <a:buChar char="•"/>
            </a:pPr>
            <a:r>
              <a:rPr lang="pl-PL" b="0" i="0" dirty="0">
                <a:solidFill>
                  <a:srgbClr val="ECECEC"/>
                </a:solidFill>
                <a:effectLst/>
                <a:latin typeface="Söhne"/>
              </a:rPr>
              <a:t>Filtrowanie danych: Umożliwiają filtrowanie danych na podstawie wyników innych zapytań.</a:t>
            </a:r>
          </a:p>
          <a:p>
            <a:pPr algn="l">
              <a:buFont typeface="Arial" panose="020B0604020202020204" pitchFamily="34" charset="0"/>
              <a:buChar char="•"/>
            </a:pPr>
            <a:r>
              <a:rPr lang="pl-PL" b="0" i="0" dirty="0">
                <a:solidFill>
                  <a:srgbClr val="ECECEC"/>
                </a:solidFill>
                <a:effectLst/>
                <a:latin typeface="Söhne"/>
              </a:rPr>
              <a:t>Wykonywanie obliczeń: Pozwalają na wykonywanie obliczeń na podstawie danych uzyskanych z innych zapytań.</a:t>
            </a:r>
          </a:p>
          <a:p>
            <a:pPr algn="l">
              <a:buFont typeface="Arial" panose="020B0604020202020204" pitchFamily="34" charset="0"/>
              <a:buChar char="•"/>
            </a:pPr>
            <a:r>
              <a:rPr lang="pl-PL" b="0" i="0" dirty="0">
                <a:solidFill>
                  <a:srgbClr val="ECECEC"/>
                </a:solidFill>
                <a:effectLst/>
                <a:latin typeface="Söhne"/>
              </a:rPr>
              <a:t>Porównywanie danych: Umożliwiają porównywanie danych w różnych zbiorach danych.</a:t>
            </a:r>
          </a:p>
          <a:p>
            <a:pPr algn="l">
              <a:buFont typeface="Arial" panose="020B0604020202020204" pitchFamily="34" charset="0"/>
              <a:buChar char="•"/>
            </a:pPr>
            <a:r>
              <a:rPr lang="pl-PL" b="0" i="0" dirty="0">
                <a:solidFill>
                  <a:srgbClr val="ECECEC"/>
                </a:solidFill>
                <a:effectLst/>
                <a:latin typeface="Söhne"/>
              </a:rPr>
              <a:t>Tworzenie złożonych warunków logicznych: Umożliwiają tworzenie bardziej skomplikowanych warunków logicznych w zapytaniach.</a:t>
            </a:r>
          </a:p>
          <a:p>
            <a:pPr marL="0" indent="0">
              <a:buFont typeface="Arial" panose="020B0604020202020204" pitchFamily="34" charset="0"/>
              <a:buNone/>
            </a:pPr>
            <a:br>
              <a:rPr lang="pl-PL" dirty="0"/>
            </a:br>
            <a:br>
              <a:rPr lang="pl-PL" dirty="0"/>
            </a:br>
            <a:endParaRPr lang="pl-PL" dirty="0"/>
          </a:p>
        </p:txBody>
      </p:sp>
      <p:sp>
        <p:nvSpPr>
          <p:cNvPr id="4" name="Symbol zastępczy numeru slajd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D65126-D51A-4805-A1CE-454F16482227}" type="slidenum">
              <a:rPr kumimoji="0" lang="pl-PL"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l-PL"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98995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1F6F-D3B4-277A-0D21-6BE975A0F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319F6274-7A12-1554-155A-821DA6479B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5134A5EC-E1E8-2A40-845C-DEE14D8A34FB}"/>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7796B2E8-8517-47EF-3726-D3313EC3823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09E0DA6-C218-BA1B-EC10-3FAA7E69B589}"/>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241428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BC46-55E6-D33A-5F6F-3727A8B09FF9}"/>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4BB3EC6-518F-DB28-A88C-2CA8EFD83A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74274D6F-A5B7-3A4A-9265-77EB494F5ED8}"/>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ACF15D04-7901-BE3C-B5EA-469ED48636C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848C3B74-610C-4A77-9C18-8EE20DAD308B}"/>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317422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484376-A951-9C61-1AC9-AC35F5BF00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835BAA6E-8DC5-9947-7FB3-C831E290A3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85BDEF66-FC01-F3A2-7500-C32A7D3F2A1F}"/>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083450F9-5F11-891F-3E11-EDD250DE35C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3CE26EC9-9744-58BF-0831-EBBBC05FD148}"/>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295677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488E33-2C52-3A64-B946-3C2C05212107}"/>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19F11CD3-7509-B97A-C2D1-969F08BA7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8D9AE37E-64B6-21FA-FD19-34CF746FF30C}"/>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C3298608-BCC1-DE62-7047-F607A85452B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A19627D-4281-2569-D344-D2A34DC27E7A}"/>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290756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1E219B-08CF-729E-5648-4BC760970EE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2259B539-998B-715D-23C5-9B090DB607BC}"/>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686BFDD-4CF7-4033-B3B2-B647A24C9642}"/>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D3E4F156-9197-E147-F5B1-EA650859DF1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9C022B-8FA4-7D59-B374-2DA7B0524844}"/>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108670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F10FBA-C27C-6CB4-9DA8-96A8E52B7575}"/>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97C16B6B-2636-E919-4857-AE3A66A1D5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0357CCE-F3BD-5F4C-E895-B0A966B4BA53}"/>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0491EF16-A0A8-7E57-08D5-B0E59909FE0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A6E9BDB-198A-65AF-5311-D804E9DC6FBB}"/>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914495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728CE2F-F455-D7BA-EB4A-CC024348D41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00142F6-89A7-B08E-A9E8-DA1A2288C2F5}"/>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6295147-9B43-C8C1-D28B-36B1FCC043BA}"/>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BB0620E1-3AB4-573F-490A-02BC75B48DEE}"/>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6" name="Symbol zastępczy stopki 5">
            <a:extLst>
              <a:ext uri="{FF2B5EF4-FFF2-40B4-BE49-F238E27FC236}">
                <a16:creationId xmlns:a16="http://schemas.microsoft.com/office/drawing/2014/main" id="{72D13C9E-E60C-CE35-88C6-9ACAA5A5FD5C}"/>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99DFB3A-A42A-2E43-50FB-2173AE93A9C4}"/>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1662552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C13EC0-9B9D-9335-CE1A-AA01AAA144E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2A6B9191-AE9B-AD71-C3CA-BDF803927F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E61D95C6-DC82-D713-8D79-C1B4D941B9E7}"/>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FF6841D-7FCA-CBF6-6F8A-BE33EDE2E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1C272E82-E7C5-C45F-B016-F61D2199E6F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0B882A8D-BF48-803A-B390-A0C8A84694F7}"/>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8" name="Symbol zastępczy stopki 7">
            <a:extLst>
              <a:ext uri="{FF2B5EF4-FFF2-40B4-BE49-F238E27FC236}">
                <a16:creationId xmlns:a16="http://schemas.microsoft.com/office/drawing/2014/main" id="{D04298BB-0DAB-CC45-ACD7-E25C932F1D2E}"/>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56FAD3DE-8FD7-2BC1-55A3-CE297433F518}"/>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3908631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BAC3A4-EE98-37D9-EC07-9A942890F11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1C34487B-7F16-0EA5-CDD8-45E712CF5109}"/>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4" name="Symbol zastępczy stopki 3">
            <a:extLst>
              <a:ext uri="{FF2B5EF4-FFF2-40B4-BE49-F238E27FC236}">
                <a16:creationId xmlns:a16="http://schemas.microsoft.com/office/drawing/2014/main" id="{BAA26A5F-A6B9-9AA0-3BB7-804CF269E6B6}"/>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182B9D-71F8-E399-B609-85ABE41627F2}"/>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1890021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8B07744-34AD-5950-804D-EE2DD39540B3}"/>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3" name="Symbol zastępczy stopki 2">
            <a:extLst>
              <a:ext uri="{FF2B5EF4-FFF2-40B4-BE49-F238E27FC236}">
                <a16:creationId xmlns:a16="http://schemas.microsoft.com/office/drawing/2014/main" id="{8A0A4E79-4EF5-B0FB-E039-23D64A5A8C7E}"/>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39BEB7E1-AD08-294D-BA39-1A25C296C677}"/>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27974785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910E89-3F77-2BC1-56CC-F1AB32125CF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0D01082C-D9FD-0F27-B363-F91D24B77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6D54D85-160C-EC7E-0A7E-EEA1DC459C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D2C8A18-6C78-5B9A-0D52-BBFC8B1722A9}"/>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6" name="Symbol zastępczy stopki 5">
            <a:extLst>
              <a:ext uri="{FF2B5EF4-FFF2-40B4-BE49-F238E27FC236}">
                <a16:creationId xmlns:a16="http://schemas.microsoft.com/office/drawing/2014/main" id="{96F5A460-ADF8-EAE6-3F69-CA378A18A84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C794FDF0-8618-98CE-6559-896FA9CB6FBB}"/>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70779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07C9C-B629-1ED9-E473-6ED31CDCEA07}"/>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348A74E8-3658-9DED-9B8F-60FCB2246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2499ADC1-CFBF-EB94-7D4A-F52A46856C1B}"/>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83011BF6-5DF2-EE78-B685-AD6F8FCA3EC8}"/>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27FF6AB0-F0BD-32F8-BF23-3A98C1F6A2B5}"/>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4276656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A16D19-6152-1658-A04F-3C2B7925CD8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0BB8E0A-D229-6D44-72AD-7B1B89652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35A39B7C-D5CD-9173-BF7C-683F72D8D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9ED6793-31BB-7900-90C1-41C4060AA737}"/>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6" name="Symbol zastępczy stopki 5">
            <a:extLst>
              <a:ext uri="{FF2B5EF4-FFF2-40B4-BE49-F238E27FC236}">
                <a16:creationId xmlns:a16="http://schemas.microsoft.com/office/drawing/2014/main" id="{EC5B7387-B8BE-E427-2549-2A6F8C10960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CED0C7F-93E4-AC03-6681-07BD8335E4F5}"/>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651491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F6E723-83CC-0219-99DF-B94C0F7B66D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D13344A4-FDEA-691D-69B6-B9D75B826447}"/>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BEDBBF4-795A-F76E-BF26-F1B34F52807E}"/>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342D2E47-68FA-4E09-470D-341B99A6FC7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031067F-771C-2D28-8CA6-DEAA7547B798}"/>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4091484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7879CE16-45B9-961A-6575-D429C4505B9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667A0094-154E-7B4E-4FCB-E34462ECB0E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E89B955-A57A-B166-84ED-997F6997BB6F}"/>
              </a:ext>
            </a:extLst>
          </p:cNvPr>
          <p:cNvSpPr>
            <a:spLocks noGrp="1"/>
          </p:cNvSpPr>
          <p:nvPr>
            <p:ph type="dt" sz="half" idx="10"/>
          </p:nvPr>
        </p:nvSpPr>
        <p:spPr/>
        <p:txBody>
          <a:body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5EBF72B1-6C02-6721-6641-88050FE454F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E886AAF-18D9-27BB-8516-52DA732AEC04}"/>
              </a:ext>
            </a:extLst>
          </p:cNvPr>
          <p:cNvSpPr>
            <a:spLocks noGrp="1"/>
          </p:cNvSpPr>
          <p:nvPr>
            <p:ph type="sldNum" sz="quarter" idx="12"/>
          </p:nvPr>
        </p:nvSpPr>
        <p:spPr/>
        <p:txBody>
          <a:bodyPr/>
          <a:lstStyle/>
          <a:p>
            <a:fld id="{9DBFA81F-22BF-4AE9-9D2F-60851D3F3E55}" type="slidenum">
              <a:rPr lang="pl-PL" smtClean="0"/>
              <a:t>‹#›</a:t>
            </a:fld>
            <a:endParaRPr lang="pl-PL"/>
          </a:p>
        </p:txBody>
      </p:sp>
    </p:spTree>
    <p:extLst>
      <p:ext uri="{BB962C8B-B14F-4D97-AF65-F5344CB8AC3E}">
        <p14:creationId xmlns:p14="http://schemas.microsoft.com/office/powerpoint/2010/main" val="1940465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F095F3-941A-D374-8035-A26B4F0CAE8D}"/>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US"/>
          </a:p>
        </p:txBody>
      </p:sp>
      <p:sp>
        <p:nvSpPr>
          <p:cNvPr id="3" name="Podtytuł 2">
            <a:extLst>
              <a:ext uri="{FF2B5EF4-FFF2-40B4-BE49-F238E27FC236}">
                <a16:creationId xmlns:a16="http://schemas.microsoft.com/office/drawing/2014/main" id="{B0E45A15-13F1-D289-337C-B2D2168137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Symbol zastępczy daty 3">
            <a:extLst>
              <a:ext uri="{FF2B5EF4-FFF2-40B4-BE49-F238E27FC236}">
                <a16:creationId xmlns:a16="http://schemas.microsoft.com/office/drawing/2014/main" id="{03A90FB4-58BA-7A1D-E514-310977FCDB2E}"/>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0ECB79A9-A056-92EB-63F9-25B578916CB2}"/>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7E17361A-8343-99B7-A5A2-90C07DA5B692}"/>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15012753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48E1BA-60E2-104A-4387-833B020B8BC0}"/>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883B4F9B-E066-ABAB-91C1-06CAEC4E675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D6BB1F08-FC99-C984-68CF-A63ED76D58DB}"/>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99BCB0CC-3F36-7145-B51F-6F99A9DB7330}"/>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B9DC77BD-FF1C-63B2-8CC7-956AED11C2F9}"/>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6447340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C64FFF-36E6-D8C5-8F40-4D15A19EA3A6}"/>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US"/>
          </a:p>
        </p:txBody>
      </p:sp>
      <p:sp>
        <p:nvSpPr>
          <p:cNvPr id="3" name="Symbol zastępczy tekstu 2">
            <a:extLst>
              <a:ext uri="{FF2B5EF4-FFF2-40B4-BE49-F238E27FC236}">
                <a16:creationId xmlns:a16="http://schemas.microsoft.com/office/drawing/2014/main" id="{C6706D20-F8A5-490B-1F49-3E1C6A80D5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DA3B766E-4F00-11F4-297A-5F077118144F}"/>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625F6A70-C627-0137-5C05-C9E217218DCE}"/>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C71C3D77-1D48-40AD-6CA0-3499F9E8E907}"/>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373544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4DE17FA-7433-4566-2C7F-0EF7E8747FE4}"/>
              </a:ext>
            </a:extLst>
          </p:cNvPr>
          <p:cNvSpPr>
            <a:spLocks noGrp="1"/>
          </p:cNvSpPr>
          <p:nvPr>
            <p:ph type="title"/>
          </p:nvPr>
        </p:nvSpPr>
        <p:spPr/>
        <p:txBody>
          <a:body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4A9235ED-3873-ECA2-8DFD-F6A23F9C3A1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zawartości 3">
            <a:extLst>
              <a:ext uri="{FF2B5EF4-FFF2-40B4-BE49-F238E27FC236}">
                <a16:creationId xmlns:a16="http://schemas.microsoft.com/office/drawing/2014/main" id="{B52A22C1-3388-B55E-5EE8-96383C62F601}"/>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daty 4">
            <a:extLst>
              <a:ext uri="{FF2B5EF4-FFF2-40B4-BE49-F238E27FC236}">
                <a16:creationId xmlns:a16="http://schemas.microsoft.com/office/drawing/2014/main" id="{0108A3B3-8E13-7BE2-22CF-CB017280A8C7}"/>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6" name="Symbol zastępczy stopki 5">
            <a:extLst>
              <a:ext uri="{FF2B5EF4-FFF2-40B4-BE49-F238E27FC236}">
                <a16:creationId xmlns:a16="http://schemas.microsoft.com/office/drawing/2014/main" id="{F2057AF4-F8BA-7D9D-937F-362ABC51672D}"/>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158B36E6-83EB-46B2-6662-E63388F2EE85}"/>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928890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DB2BDA-1994-BBD6-FAB8-96B5C893F1DE}"/>
              </a:ext>
            </a:extLst>
          </p:cNvPr>
          <p:cNvSpPr>
            <a:spLocks noGrp="1"/>
          </p:cNvSpPr>
          <p:nvPr>
            <p:ph type="title"/>
          </p:nvPr>
        </p:nvSpPr>
        <p:spPr>
          <a:xfrm>
            <a:off x="839788" y="365125"/>
            <a:ext cx="10515600" cy="1325563"/>
          </a:xfrm>
        </p:spPr>
        <p:txBody>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C6C763C2-282E-0155-EB38-7605B2C70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B06678EC-C855-A043-C292-8BD1E00BA113}"/>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Symbol zastępczy tekstu 4">
            <a:extLst>
              <a:ext uri="{FF2B5EF4-FFF2-40B4-BE49-F238E27FC236}">
                <a16:creationId xmlns:a16="http://schemas.microsoft.com/office/drawing/2014/main" id="{8B2524E9-C505-2DF6-72C3-E1B932D0C1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99AFFBD-EAE2-0FF4-9B69-04BBF9F02883}"/>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Symbol zastępczy daty 6">
            <a:extLst>
              <a:ext uri="{FF2B5EF4-FFF2-40B4-BE49-F238E27FC236}">
                <a16:creationId xmlns:a16="http://schemas.microsoft.com/office/drawing/2014/main" id="{CB308F0E-A1EA-285C-D268-AB31DBBD8513}"/>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8" name="Symbol zastępczy stopki 7">
            <a:extLst>
              <a:ext uri="{FF2B5EF4-FFF2-40B4-BE49-F238E27FC236}">
                <a16:creationId xmlns:a16="http://schemas.microsoft.com/office/drawing/2014/main" id="{51A4C9C2-48BE-7199-FDA6-68AF52C33F75}"/>
              </a:ext>
            </a:extLst>
          </p:cNvPr>
          <p:cNvSpPr>
            <a:spLocks noGrp="1"/>
          </p:cNvSpPr>
          <p:nvPr>
            <p:ph type="ftr" sz="quarter" idx="11"/>
          </p:nvPr>
        </p:nvSpPr>
        <p:spPr/>
        <p:txBody>
          <a:bodyPr/>
          <a:lstStyle/>
          <a:p>
            <a:endParaRPr lang="en-US"/>
          </a:p>
        </p:txBody>
      </p:sp>
      <p:sp>
        <p:nvSpPr>
          <p:cNvPr id="9" name="Symbol zastępczy numeru slajdu 8">
            <a:extLst>
              <a:ext uri="{FF2B5EF4-FFF2-40B4-BE49-F238E27FC236}">
                <a16:creationId xmlns:a16="http://schemas.microsoft.com/office/drawing/2014/main" id="{5DB2D0A3-30FE-450E-3236-8A66BBA5DAC1}"/>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36774461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FA45E9-195C-B2DD-3796-35D04F5D43A2}"/>
              </a:ext>
            </a:extLst>
          </p:cNvPr>
          <p:cNvSpPr>
            <a:spLocks noGrp="1"/>
          </p:cNvSpPr>
          <p:nvPr>
            <p:ph type="title"/>
          </p:nvPr>
        </p:nvSpPr>
        <p:spPr/>
        <p:txBody>
          <a:bodyPr/>
          <a:lstStyle/>
          <a:p>
            <a:r>
              <a:rPr lang="pl-PL"/>
              <a:t>Kliknij, aby edytować styl</a:t>
            </a:r>
            <a:endParaRPr lang="en-US"/>
          </a:p>
        </p:txBody>
      </p:sp>
      <p:sp>
        <p:nvSpPr>
          <p:cNvPr id="3" name="Symbol zastępczy daty 2">
            <a:extLst>
              <a:ext uri="{FF2B5EF4-FFF2-40B4-BE49-F238E27FC236}">
                <a16:creationId xmlns:a16="http://schemas.microsoft.com/office/drawing/2014/main" id="{3CD15F10-92E1-EF0B-71E9-2B24616E6240}"/>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4" name="Symbol zastępczy stopki 3">
            <a:extLst>
              <a:ext uri="{FF2B5EF4-FFF2-40B4-BE49-F238E27FC236}">
                <a16:creationId xmlns:a16="http://schemas.microsoft.com/office/drawing/2014/main" id="{598AC93E-AA35-5C35-DCD6-833D087E7B3F}"/>
              </a:ext>
            </a:extLst>
          </p:cNvPr>
          <p:cNvSpPr>
            <a:spLocks noGrp="1"/>
          </p:cNvSpPr>
          <p:nvPr>
            <p:ph type="ftr" sz="quarter" idx="11"/>
          </p:nvPr>
        </p:nvSpPr>
        <p:spPr/>
        <p:txBody>
          <a:bodyPr/>
          <a:lstStyle/>
          <a:p>
            <a:endParaRPr lang="en-US"/>
          </a:p>
        </p:txBody>
      </p:sp>
      <p:sp>
        <p:nvSpPr>
          <p:cNvPr id="5" name="Symbol zastępczy numeru slajdu 4">
            <a:extLst>
              <a:ext uri="{FF2B5EF4-FFF2-40B4-BE49-F238E27FC236}">
                <a16:creationId xmlns:a16="http://schemas.microsoft.com/office/drawing/2014/main" id="{8FD6F606-4693-E8C6-4117-CAE533913121}"/>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4211420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C5E88B12-132A-93F8-8E30-20D72B7D9865}"/>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3" name="Symbol zastępczy stopki 2">
            <a:extLst>
              <a:ext uri="{FF2B5EF4-FFF2-40B4-BE49-F238E27FC236}">
                <a16:creationId xmlns:a16="http://schemas.microsoft.com/office/drawing/2014/main" id="{BB51A1CC-B9FA-45CC-A0DB-F535B0C537B6}"/>
              </a:ext>
            </a:extLst>
          </p:cNvPr>
          <p:cNvSpPr>
            <a:spLocks noGrp="1"/>
          </p:cNvSpPr>
          <p:nvPr>
            <p:ph type="ftr" sz="quarter" idx="11"/>
          </p:nvPr>
        </p:nvSpPr>
        <p:spPr/>
        <p:txBody>
          <a:bodyPr/>
          <a:lstStyle/>
          <a:p>
            <a:endParaRPr lang="en-US"/>
          </a:p>
        </p:txBody>
      </p:sp>
      <p:sp>
        <p:nvSpPr>
          <p:cNvPr id="4" name="Symbol zastępczy numeru slajdu 3">
            <a:extLst>
              <a:ext uri="{FF2B5EF4-FFF2-40B4-BE49-F238E27FC236}">
                <a16:creationId xmlns:a16="http://schemas.microsoft.com/office/drawing/2014/main" id="{860CBE60-6491-3232-0AD8-9C3EB58FB499}"/>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13181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9802-D256-9C82-8A6D-B49D830085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12F49787-5E06-3FC7-C3C1-09808F3F6A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17F56-DC5C-90A5-0560-8920CFD974A6}"/>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80370C02-D5C1-C732-2C33-37ADB868A767}"/>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8675874-7000-9972-7304-C7B8AD2BBCE5}"/>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3097043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EBAB1A-0C16-29ED-71AF-0EFA2EC088C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zawartości 2">
            <a:extLst>
              <a:ext uri="{FF2B5EF4-FFF2-40B4-BE49-F238E27FC236}">
                <a16:creationId xmlns:a16="http://schemas.microsoft.com/office/drawing/2014/main" id="{884BA399-6AFA-B03B-F628-D17D4F75C8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tekstu 3">
            <a:extLst>
              <a:ext uri="{FF2B5EF4-FFF2-40B4-BE49-F238E27FC236}">
                <a16:creationId xmlns:a16="http://schemas.microsoft.com/office/drawing/2014/main" id="{EB4C4611-A25A-D753-6379-6DA7DB666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8F1BE939-A905-F08A-F218-62E0C58B9DFE}"/>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6" name="Symbol zastępczy stopki 5">
            <a:extLst>
              <a:ext uri="{FF2B5EF4-FFF2-40B4-BE49-F238E27FC236}">
                <a16:creationId xmlns:a16="http://schemas.microsoft.com/office/drawing/2014/main" id="{5A707C4A-3398-C7E0-27C2-69F2F8E969E6}"/>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B24991F1-C109-0B79-C01A-D256BDCDCCA4}"/>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10715786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803688-6939-7F9A-2925-0E568DC2D29B}"/>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US"/>
          </a:p>
        </p:txBody>
      </p:sp>
      <p:sp>
        <p:nvSpPr>
          <p:cNvPr id="3" name="Symbol zastępczy obrazu 2">
            <a:extLst>
              <a:ext uri="{FF2B5EF4-FFF2-40B4-BE49-F238E27FC236}">
                <a16:creationId xmlns:a16="http://schemas.microsoft.com/office/drawing/2014/main" id="{74B4E746-2025-9484-9F34-B8B1DE9CBC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ymbol zastępczy tekstu 3">
            <a:extLst>
              <a:ext uri="{FF2B5EF4-FFF2-40B4-BE49-F238E27FC236}">
                <a16:creationId xmlns:a16="http://schemas.microsoft.com/office/drawing/2014/main" id="{90CB0929-0C7C-C05E-8B97-959E667C3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CDB1AFF-141F-CDAD-0340-FA84F9EC5098}"/>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6" name="Symbol zastępczy stopki 5">
            <a:extLst>
              <a:ext uri="{FF2B5EF4-FFF2-40B4-BE49-F238E27FC236}">
                <a16:creationId xmlns:a16="http://schemas.microsoft.com/office/drawing/2014/main" id="{1A010D3A-FEBB-4D20-EDFB-DED88D137CB3}"/>
              </a:ext>
            </a:extLst>
          </p:cNvPr>
          <p:cNvSpPr>
            <a:spLocks noGrp="1"/>
          </p:cNvSpPr>
          <p:nvPr>
            <p:ph type="ftr" sz="quarter" idx="11"/>
          </p:nvPr>
        </p:nvSpPr>
        <p:spPr/>
        <p:txBody>
          <a:bodyPr/>
          <a:lstStyle/>
          <a:p>
            <a:endParaRPr lang="en-US"/>
          </a:p>
        </p:txBody>
      </p:sp>
      <p:sp>
        <p:nvSpPr>
          <p:cNvPr id="7" name="Symbol zastępczy numeru slajdu 6">
            <a:extLst>
              <a:ext uri="{FF2B5EF4-FFF2-40B4-BE49-F238E27FC236}">
                <a16:creationId xmlns:a16="http://schemas.microsoft.com/office/drawing/2014/main" id="{5BA7C37A-D4D3-11A1-8051-83559F2E4599}"/>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5083617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0E6813-8FC8-5A27-EA41-91F0F371B54A}"/>
              </a:ext>
            </a:extLst>
          </p:cNvPr>
          <p:cNvSpPr>
            <a:spLocks noGrp="1"/>
          </p:cNvSpPr>
          <p:nvPr>
            <p:ph type="title"/>
          </p:nvPr>
        </p:nvSpPr>
        <p:spPr/>
        <p:txBody>
          <a:bodyPr/>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6C3EA650-144A-AB0C-AA5C-4221E456E19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0C114F22-92F7-F18A-2AD6-628BECA41225}"/>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5F5DD7D8-D2AE-A108-7AE8-B0005614C585}"/>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33F07551-3720-EC0E-4ABB-5F074CD0E6F0}"/>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35934970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A727931-3E62-0BA6-4E1E-86A1B4BBCBF5}"/>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US"/>
          </a:p>
        </p:txBody>
      </p:sp>
      <p:sp>
        <p:nvSpPr>
          <p:cNvPr id="3" name="Symbol zastępczy tytułu pionowego 2">
            <a:extLst>
              <a:ext uri="{FF2B5EF4-FFF2-40B4-BE49-F238E27FC236}">
                <a16:creationId xmlns:a16="http://schemas.microsoft.com/office/drawing/2014/main" id="{9FB37814-36BC-DF61-406F-2ACDC434C6B4}"/>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CF67A8F3-F62C-B96D-A740-AEC37A4F1992}"/>
              </a:ext>
            </a:extLst>
          </p:cNvPr>
          <p:cNvSpPr>
            <a:spLocks noGrp="1"/>
          </p:cNvSpPr>
          <p:nvPr>
            <p:ph type="dt" sz="half" idx="10"/>
          </p:nvPr>
        </p:nvSpPr>
        <p:spPr/>
        <p:txBody>
          <a:body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F8124535-69DC-F635-9F6D-62A8FD61240A}"/>
              </a:ext>
            </a:extLst>
          </p:cNvPr>
          <p:cNvSpPr>
            <a:spLocks noGrp="1"/>
          </p:cNvSpPr>
          <p:nvPr>
            <p:ph type="ftr" sz="quarter" idx="11"/>
          </p:nvPr>
        </p:nvSpPr>
        <p:spPr/>
        <p:txBody>
          <a:bodyPr/>
          <a:lstStyle/>
          <a:p>
            <a:endParaRPr lang="en-US"/>
          </a:p>
        </p:txBody>
      </p:sp>
      <p:sp>
        <p:nvSpPr>
          <p:cNvPr id="6" name="Symbol zastępczy numeru slajdu 5">
            <a:extLst>
              <a:ext uri="{FF2B5EF4-FFF2-40B4-BE49-F238E27FC236}">
                <a16:creationId xmlns:a16="http://schemas.microsoft.com/office/drawing/2014/main" id="{2EDBDC3B-63B7-5089-3192-45F09225F425}"/>
              </a:ext>
            </a:extLst>
          </p:cNvPr>
          <p:cNvSpPr>
            <a:spLocks noGrp="1"/>
          </p:cNvSpPr>
          <p:nvPr>
            <p:ph type="sldNum" sz="quarter" idx="12"/>
          </p:nvPr>
        </p:nvSpPr>
        <p:spPr/>
        <p:txBody>
          <a:bodyPr/>
          <a:lstStyle/>
          <a:p>
            <a:fld id="{62BD1BFE-EED5-4E98-B996-3638C2FE5858}" type="slidenum">
              <a:rPr lang="en-US" smtClean="0"/>
              <a:t>‹#›</a:t>
            </a:fld>
            <a:endParaRPr lang="en-US"/>
          </a:p>
        </p:txBody>
      </p:sp>
    </p:spTree>
    <p:extLst>
      <p:ext uri="{BB962C8B-B14F-4D97-AF65-F5344CB8AC3E}">
        <p14:creationId xmlns:p14="http://schemas.microsoft.com/office/powerpoint/2010/main" val="622769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2366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8877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851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321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9415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775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DBB-D6DA-4EA5-FBBE-F76F57006742}"/>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E50C1A95-668F-456B-C156-C4E525F87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56FA2FB9-F736-EC26-BEBE-02C7E14A44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8E482527-6C2F-955B-E1B7-7BBDBB0CDEDB}"/>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6" name="Footer Placeholder 5">
            <a:extLst>
              <a:ext uri="{FF2B5EF4-FFF2-40B4-BE49-F238E27FC236}">
                <a16:creationId xmlns:a16="http://schemas.microsoft.com/office/drawing/2014/main" id="{54638A36-705C-DF1D-5FF7-1E74585135C3}"/>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80B34FE1-6985-3AC7-60FE-50EE568C8DC7}"/>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33919852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60082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259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22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7721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4/5/2024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2025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4437-B7D8-4003-2E80-9AA07F6DA73A}"/>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AEFB7C3F-471E-A627-7FCB-E437D56FC9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721D24-71C8-9EC8-6472-0561BF799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7F052707-1108-4006-9B6A-FDF4AF5B2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9248BE-7C0D-B86C-2A1B-A33D0DEE6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516D5379-B45E-0A8A-9110-05C67D46EF92}"/>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8" name="Footer Placeholder 7">
            <a:extLst>
              <a:ext uri="{FF2B5EF4-FFF2-40B4-BE49-F238E27FC236}">
                <a16:creationId xmlns:a16="http://schemas.microsoft.com/office/drawing/2014/main" id="{F6EDF3D1-3770-B3A7-1952-43E339D3176D}"/>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6B37FF13-3B1D-FEA2-344E-947F11920F70}"/>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146013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2208-FB7E-65C2-8612-28C7E1BD1B32}"/>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CE8CDAE2-6152-7285-5241-F44BF50C9526}"/>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4" name="Footer Placeholder 3">
            <a:extLst>
              <a:ext uri="{FF2B5EF4-FFF2-40B4-BE49-F238E27FC236}">
                <a16:creationId xmlns:a16="http://schemas.microsoft.com/office/drawing/2014/main" id="{04728130-CED6-95D0-9533-859DF14176B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86846EEF-C2B3-4712-5E4B-0D4D336C174D}"/>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336134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294B8-7839-5FB9-64D0-53D667F33A8B}"/>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3" name="Footer Placeholder 2">
            <a:extLst>
              <a:ext uri="{FF2B5EF4-FFF2-40B4-BE49-F238E27FC236}">
                <a16:creationId xmlns:a16="http://schemas.microsoft.com/office/drawing/2014/main" id="{E41DA827-E425-E220-7812-D2F17B3C8768}"/>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154B5251-BC24-60FA-2270-6B57BC571D32}"/>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635517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91CC-6DFE-3035-065B-120BE3DEC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4266F864-A82A-5740-D3EC-ECCBE403F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EB2EAB18-C76A-A7AA-E1A9-2A092CD4E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20A16-68B7-1E49-B4A3-69F65E59FF8D}"/>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6" name="Footer Placeholder 5">
            <a:extLst>
              <a:ext uri="{FF2B5EF4-FFF2-40B4-BE49-F238E27FC236}">
                <a16:creationId xmlns:a16="http://schemas.microsoft.com/office/drawing/2014/main" id="{51771A1C-E278-3247-DF29-AC67F19DD903}"/>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33F4711C-3B10-0C79-2B55-596AF456C9A2}"/>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24342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754E-A98B-0174-1E3C-0FD7F8EC3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183963FA-272A-1D03-1FFE-DE7FD9127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33B54C41-4AC4-10DA-02B1-2C987A17C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DB531-D31A-C1F4-3D26-F9D7C36B2EDC}"/>
              </a:ext>
            </a:extLst>
          </p:cNvPr>
          <p:cNvSpPr>
            <a:spLocks noGrp="1"/>
          </p:cNvSpPr>
          <p:nvPr>
            <p:ph type="dt" sz="half" idx="10"/>
          </p:nvPr>
        </p:nvSpPr>
        <p:spPr/>
        <p:txBody>
          <a:bodyPr/>
          <a:lstStyle/>
          <a:p>
            <a:fld id="{9F1244D3-8E1D-4791-BF0A-CC44762249C5}" type="datetimeFigureOut">
              <a:rPr lang="pl-PL" smtClean="0"/>
              <a:t>05.04.2024</a:t>
            </a:fld>
            <a:endParaRPr lang="pl-PL"/>
          </a:p>
        </p:txBody>
      </p:sp>
      <p:sp>
        <p:nvSpPr>
          <p:cNvPr id="6" name="Footer Placeholder 5">
            <a:extLst>
              <a:ext uri="{FF2B5EF4-FFF2-40B4-BE49-F238E27FC236}">
                <a16:creationId xmlns:a16="http://schemas.microsoft.com/office/drawing/2014/main" id="{AD7C3AF4-2B08-97E9-6100-E7003C13441C}"/>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136A9101-A6A6-AEA8-B25A-F110EDF24341}"/>
              </a:ext>
            </a:extLst>
          </p:cNvPr>
          <p:cNvSpPr>
            <a:spLocks noGrp="1"/>
          </p:cNvSpPr>
          <p:nvPr>
            <p:ph type="sldNum" sz="quarter" idx="12"/>
          </p:nvPr>
        </p:nvSpPr>
        <p:spPr/>
        <p:txBody>
          <a:bodyPr/>
          <a:lstStyle/>
          <a:p>
            <a:fld id="{3392D5F9-54DE-495D-A965-D369832A4230}" type="slidenum">
              <a:rPr lang="pl-PL" smtClean="0"/>
              <a:t>‹#›</a:t>
            </a:fld>
            <a:endParaRPr lang="pl-PL"/>
          </a:p>
        </p:txBody>
      </p:sp>
    </p:spTree>
    <p:extLst>
      <p:ext uri="{BB962C8B-B14F-4D97-AF65-F5344CB8AC3E}">
        <p14:creationId xmlns:p14="http://schemas.microsoft.com/office/powerpoint/2010/main" val="242921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8B7A55-5A08-942A-56C2-CBA067DD5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47588D61-28A0-D9B6-29F5-73290551A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54F641AF-E62A-C285-B4D1-4858CC277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1244D3-8E1D-4791-BF0A-CC44762249C5}" type="datetimeFigureOut">
              <a:rPr lang="pl-PL" smtClean="0"/>
              <a:t>05.04.2024</a:t>
            </a:fld>
            <a:endParaRPr lang="pl-PL"/>
          </a:p>
        </p:txBody>
      </p:sp>
      <p:sp>
        <p:nvSpPr>
          <p:cNvPr id="5" name="Footer Placeholder 4">
            <a:extLst>
              <a:ext uri="{FF2B5EF4-FFF2-40B4-BE49-F238E27FC236}">
                <a16:creationId xmlns:a16="http://schemas.microsoft.com/office/drawing/2014/main" id="{0AF864B0-3CCE-FF53-F0BB-B195C3CC0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lide Number Placeholder 5">
            <a:extLst>
              <a:ext uri="{FF2B5EF4-FFF2-40B4-BE49-F238E27FC236}">
                <a16:creationId xmlns:a16="http://schemas.microsoft.com/office/drawing/2014/main" id="{7D4B9BB0-2578-52B6-AAB1-51851384F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92D5F9-54DE-495D-A965-D369832A4230}" type="slidenum">
              <a:rPr lang="pl-PL" smtClean="0"/>
              <a:t>‹#›</a:t>
            </a:fld>
            <a:endParaRPr lang="pl-PL"/>
          </a:p>
        </p:txBody>
      </p:sp>
    </p:spTree>
    <p:extLst>
      <p:ext uri="{BB962C8B-B14F-4D97-AF65-F5344CB8AC3E}">
        <p14:creationId xmlns:p14="http://schemas.microsoft.com/office/powerpoint/2010/main" val="158575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CAF21A38-305C-22A9-4824-A3A6F48F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36DFBE9C-39DE-F1CC-BE08-F1D088E60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A1EA3AC-C351-CBAC-757A-8372318AB0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E38A71-AF66-47AE-B39F-16F495112E20}" type="datetimeFigureOut">
              <a:rPr lang="pl-PL" smtClean="0"/>
              <a:t>05.04.2024</a:t>
            </a:fld>
            <a:endParaRPr lang="pl-PL"/>
          </a:p>
        </p:txBody>
      </p:sp>
      <p:sp>
        <p:nvSpPr>
          <p:cNvPr id="5" name="Symbol zastępczy stopki 4">
            <a:extLst>
              <a:ext uri="{FF2B5EF4-FFF2-40B4-BE49-F238E27FC236}">
                <a16:creationId xmlns:a16="http://schemas.microsoft.com/office/drawing/2014/main" id="{47D3FC1D-849B-4972-CDE6-232F63E2F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5EF801C6-6270-0F65-1410-758DC6E52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BFA81F-22BF-4AE9-9D2F-60851D3F3E55}" type="slidenum">
              <a:rPr lang="pl-PL" smtClean="0"/>
              <a:t>‹#›</a:t>
            </a:fld>
            <a:endParaRPr lang="pl-PL"/>
          </a:p>
        </p:txBody>
      </p:sp>
    </p:spTree>
    <p:extLst>
      <p:ext uri="{BB962C8B-B14F-4D97-AF65-F5344CB8AC3E}">
        <p14:creationId xmlns:p14="http://schemas.microsoft.com/office/powerpoint/2010/main" val="2941747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8CF6EAE7-9B02-31DC-6B66-8B1C5ED88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Symbol zastępczy tekstu 2">
            <a:extLst>
              <a:ext uri="{FF2B5EF4-FFF2-40B4-BE49-F238E27FC236}">
                <a16:creationId xmlns:a16="http://schemas.microsoft.com/office/drawing/2014/main" id="{0E124BF9-F444-D7AA-3FE0-EFC00FE70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Symbol zastępczy daty 3">
            <a:extLst>
              <a:ext uri="{FF2B5EF4-FFF2-40B4-BE49-F238E27FC236}">
                <a16:creationId xmlns:a16="http://schemas.microsoft.com/office/drawing/2014/main" id="{602E028A-9B62-6E18-26DA-30349CF27C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49706E-0614-479E-A248-2FDD693053DC}" type="datetimeFigureOut">
              <a:rPr lang="en-US" smtClean="0"/>
              <a:t>4/5/2024</a:t>
            </a:fld>
            <a:endParaRPr lang="en-US"/>
          </a:p>
        </p:txBody>
      </p:sp>
      <p:sp>
        <p:nvSpPr>
          <p:cNvPr id="5" name="Symbol zastępczy stopki 4">
            <a:extLst>
              <a:ext uri="{FF2B5EF4-FFF2-40B4-BE49-F238E27FC236}">
                <a16:creationId xmlns:a16="http://schemas.microsoft.com/office/drawing/2014/main" id="{937EA599-73E9-6384-308F-E04829E5B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ymbol zastępczy numeru slajdu 5">
            <a:extLst>
              <a:ext uri="{FF2B5EF4-FFF2-40B4-BE49-F238E27FC236}">
                <a16:creationId xmlns:a16="http://schemas.microsoft.com/office/drawing/2014/main" id="{FDAC97F4-3B80-A2E2-8F85-41A18BE77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BD1BFE-EED5-4E98-B996-3638C2FE5858}" type="slidenum">
              <a:rPr lang="en-US" smtClean="0"/>
              <a:t>‹#›</a:t>
            </a:fld>
            <a:endParaRPr lang="en-US"/>
          </a:p>
        </p:txBody>
      </p:sp>
    </p:spTree>
    <p:extLst>
      <p:ext uri="{BB962C8B-B14F-4D97-AF65-F5344CB8AC3E}">
        <p14:creationId xmlns:p14="http://schemas.microsoft.com/office/powerpoint/2010/main" val="13570150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4/5/2024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8696156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3.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Layout" Target="../slideLayouts/slideLayout23.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0.jpeg"/><Relationship Id="rId1" Type="http://schemas.openxmlformats.org/officeDocument/2006/relationships/slideLayout" Target="../slideLayouts/slideLayout2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0.jpeg"/><Relationship Id="rId1" Type="http://schemas.openxmlformats.org/officeDocument/2006/relationships/slideLayout" Target="../slideLayouts/slideLayout23.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20.jpeg"/><Relationship Id="rId1" Type="http://schemas.openxmlformats.org/officeDocument/2006/relationships/slideLayout" Target="../slideLayouts/slideLayout2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0.jpeg"/><Relationship Id="rId1" Type="http://schemas.openxmlformats.org/officeDocument/2006/relationships/slideLayout" Target="../slideLayouts/slideLayout23.xml"/><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34.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jpeg"/><Relationship Id="rId1" Type="http://schemas.openxmlformats.org/officeDocument/2006/relationships/slideLayout" Target="../slideLayouts/slideLayout3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9.png"/><Relationship Id="rId7" Type="http://schemas.openxmlformats.org/officeDocument/2006/relationships/image" Target="../media/image46.png"/><Relationship Id="rId2" Type="http://schemas.openxmlformats.org/officeDocument/2006/relationships/image" Target="../media/image44.jpeg"/><Relationship Id="rId1" Type="http://schemas.openxmlformats.org/officeDocument/2006/relationships/slideLayout" Target="../slideLayouts/slideLayout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51.png"/><Relationship Id="rId7" Type="http://schemas.openxmlformats.org/officeDocument/2006/relationships/image" Target="../media/image47.png"/><Relationship Id="rId2" Type="http://schemas.openxmlformats.org/officeDocument/2006/relationships/image" Target="../media/image44.jpeg"/><Relationship Id="rId1" Type="http://schemas.openxmlformats.org/officeDocument/2006/relationships/slideLayout" Target="../slideLayouts/slideLayout3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4.jpeg"/><Relationship Id="rId1" Type="http://schemas.openxmlformats.org/officeDocument/2006/relationships/slideLayout" Target="../slideLayouts/slideLayout3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1010 data lines to infinity">
            <a:extLst>
              <a:ext uri="{FF2B5EF4-FFF2-40B4-BE49-F238E27FC236}">
                <a16:creationId xmlns:a16="http://schemas.microsoft.com/office/drawing/2014/main" id="{9EF98EEA-9A1C-0C17-07AD-D6694AFE5BB1}"/>
              </a:ext>
            </a:extLst>
          </p:cNvPr>
          <p:cNvPicPr>
            <a:picLocks noChangeAspect="1"/>
          </p:cNvPicPr>
          <p:nvPr/>
        </p:nvPicPr>
        <p:blipFill rotWithShape="1">
          <a:blip r:embed="rId2"/>
          <a:srcRect r="18157" b="1"/>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C3EC6F-8A93-A467-9BCC-FF90F9BEFE30}"/>
              </a:ext>
            </a:extLst>
          </p:cNvPr>
          <p:cNvSpPr>
            <a:spLocks noGrp="1"/>
          </p:cNvSpPr>
          <p:nvPr>
            <p:ph type="ctrTitle"/>
          </p:nvPr>
        </p:nvSpPr>
        <p:spPr>
          <a:xfrm>
            <a:off x="477981" y="1840939"/>
            <a:ext cx="5618019" cy="3176122"/>
          </a:xfrm>
        </p:spPr>
        <p:txBody>
          <a:bodyPr anchor="b">
            <a:noAutofit/>
          </a:bodyPr>
          <a:lstStyle/>
          <a:p>
            <a:pPr algn="l"/>
            <a:r>
              <a:rPr lang="en-GB" sz="7200">
                <a:solidFill>
                  <a:schemeClr val="bg1"/>
                </a:solidFill>
              </a:rPr>
              <a:t>Budowanie złożonych kwerend SQL</a:t>
            </a:r>
            <a:endParaRPr lang="pl-PL" sz="7200">
              <a:solidFill>
                <a:schemeClr val="bg1"/>
              </a:solidFill>
            </a:endParaRPr>
          </a:p>
        </p:txBody>
      </p:sp>
    </p:spTree>
    <p:extLst>
      <p:ext uri="{BB962C8B-B14F-4D97-AF65-F5344CB8AC3E}">
        <p14:creationId xmlns:p14="http://schemas.microsoft.com/office/powerpoint/2010/main" val="3495168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D1998D02-B50E-F798-BC1D-9645E0F099C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b="0" i="0" kern="1200">
                <a:solidFill>
                  <a:schemeClr val="tx1"/>
                </a:solidFill>
                <a:effectLst/>
                <a:latin typeface="+mj-lt"/>
                <a:ea typeface="+mj-ea"/>
                <a:cs typeface="+mj-cs"/>
              </a:rPr>
              <a:t>Pozostałe operatory logiczne SQL: EXIST, ALL, ANY, SOME</a:t>
            </a:r>
            <a:br>
              <a:rPr lang="en-US" sz="2600" b="0" i="0" kern="1200">
                <a:solidFill>
                  <a:schemeClr val="tx1"/>
                </a:solidFill>
                <a:effectLst/>
                <a:latin typeface="+mj-lt"/>
                <a:ea typeface="+mj-ea"/>
                <a:cs typeface="+mj-cs"/>
              </a:rPr>
            </a:br>
            <a:endParaRPr lang="en-US" sz="2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A1169BD2-FB36-9A40-D402-A397D407A813}"/>
              </a:ext>
            </a:extLst>
          </p:cNvPr>
          <p:cNvSpPr>
            <a:spLocks noGrp="1"/>
          </p:cNvSpPr>
          <p:nvPr>
            <p:ph sz="half" idx="1"/>
          </p:nvPr>
        </p:nvSpPr>
        <p:spPr>
          <a:xfrm>
            <a:off x="630936" y="2807208"/>
            <a:ext cx="3429000" cy="3410712"/>
          </a:xfrm>
        </p:spPr>
        <p:txBody>
          <a:bodyPr vert="horz" lIns="91440" tIns="45720" rIns="91440" bIns="45720" rtlCol="0" anchor="t">
            <a:normAutofit/>
          </a:bodyPr>
          <a:lstStyle/>
          <a:p>
            <a:pPr marL="0" indent="0">
              <a:buNone/>
            </a:pPr>
            <a:r>
              <a:rPr lang="en-US" sz="2200" dirty="0" err="1"/>
              <a:t>Te</a:t>
            </a:r>
            <a:r>
              <a:rPr lang="en-US" sz="2200" dirty="0"/>
              <a:t> operatory </a:t>
            </a:r>
            <a:r>
              <a:rPr lang="en-US" sz="2200" dirty="0" err="1"/>
              <a:t>są</a:t>
            </a:r>
            <a:r>
              <a:rPr lang="en-US" sz="2200" dirty="0"/>
              <a:t> </a:t>
            </a:r>
            <a:r>
              <a:rPr lang="en-US" sz="2200" dirty="0" err="1"/>
              <a:t>używane</a:t>
            </a:r>
            <a:r>
              <a:rPr lang="en-US" sz="2200" dirty="0"/>
              <a:t> </a:t>
            </a:r>
            <a:r>
              <a:rPr lang="en-US" sz="2200" dirty="0" err="1"/>
              <a:t>rzadziej</a:t>
            </a:r>
            <a:r>
              <a:rPr lang="en-US" sz="2200" dirty="0"/>
              <a:t>. </a:t>
            </a:r>
            <a:r>
              <a:rPr lang="en-US" sz="2200" dirty="0" err="1"/>
              <a:t>Wyniki</a:t>
            </a:r>
            <a:r>
              <a:rPr lang="en-US" sz="2200" dirty="0"/>
              <a:t> </a:t>
            </a:r>
            <a:r>
              <a:rPr lang="en-US" sz="2200" dirty="0" err="1"/>
              <a:t>zapytań</a:t>
            </a:r>
            <a:r>
              <a:rPr lang="en-US" sz="2200" dirty="0"/>
              <a:t> </a:t>
            </a:r>
            <a:r>
              <a:rPr lang="en-US" sz="2200" dirty="0" err="1"/>
              <a:t>pisane</a:t>
            </a:r>
            <a:r>
              <a:rPr lang="en-US" sz="2200" dirty="0"/>
              <a:t> z </a:t>
            </a:r>
            <a:r>
              <a:rPr lang="en-US" sz="2200" dirty="0" err="1"/>
              <a:t>użyciem</a:t>
            </a:r>
            <a:r>
              <a:rPr lang="en-US" sz="2200" dirty="0"/>
              <a:t> </a:t>
            </a:r>
            <a:r>
              <a:rPr lang="en-US" sz="2200" dirty="0" err="1"/>
              <a:t>tych</a:t>
            </a:r>
            <a:r>
              <a:rPr lang="en-US" sz="2200" dirty="0"/>
              <a:t> </a:t>
            </a:r>
            <a:r>
              <a:rPr lang="en-US" sz="2200" dirty="0" err="1"/>
              <a:t>operatorów</a:t>
            </a:r>
            <a:r>
              <a:rPr lang="en-US" sz="2200" dirty="0"/>
              <a:t> </a:t>
            </a:r>
            <a:r>
              <a:rPr lang="en-US" sz="2200" dirty="0" err="1"/>
              <a:t>można</a:t>
            </a:r>
            <a:r>
              <a:rPr lang="en-US" sz="2200" dirty="0"/>
              <a:t> </a:t>
            </a:r>
            <a:r>
              <a:rPr lang="en-US" sz="2200" dirty="0" err="1"/>
              <a:t>także</a:t>
            </a:r>
            <a:r>
              <a:rPr lang="en-US" sz="2200" dirty="0"/>
              <a:t> </a:t>
            </a:r>
            <a:r>
              <a:rPr lang="en-US" sz="2200" dirty="0" err="1"/>
              <a:t>otrzymać</a:t>
            </a:r>
            <a:r>
              <a:rPr lang="en-US" sz="2200" dirty="0"/>
              <a:t> w </a:t>
            </a:r>
            <a:r>
              <a:rPr lang="en-US" sz="2200" dirty="0" err="1"/>
              <a:t>inny</a:t>
            </a:r>
            <a:r>
              <a:rPr lang="en-US" sz="2200" dirty="0"/>
              <a:t> </a:t>
            </a:r>
            <a:r>
              <a:rPr lang="en-US" sz="2200" dirty="0" err="1"/>
              <a:t>sposób</a:t>
            </a:r>
            <a:r>
              <a:rPr lang="en-US" sz="2200" dirty="0"/>
              <a:t>.</a:t>
            </a:r>
          </a:p>
          <a:p>
            <a:pPr marL="0"/>
            <a:endParaRPr lang="en-US" sz="2200" dirty="0"/>
          </a:p>
          <a:p>
            <a:pPr marL="0"/>
            <a:endParaRPr lang="en-US" sz="2200" dirty="0"/>
          </a:p>
        </p:txBody>
      </p:sp>
      <p:graphicFrame>
        <p:nvGraphicFramePr>
          <p:cNvPr id="5" name="Symbol zastępczy zawartości 4">
            <a:extLst>
              <a:ext uri="{FF2B5EF4-FFF2-40B4-BE49-F238E27FC236}">
                <a16:creationId xmlns:a16="http://schemas.microsoft.com/office/drawing/2014/main" id="{DD518E6E-41A8-7FC7-B1CA-FB64079BB94A}"/>
              </a:ext>
            </a:extLst>
          </p:cNvPr>
          <p:cNvGraphicFramePr>
            <a:graphicFrameLocks noGrp="1"/>
          </p:cNvGraphicFramePr>
          <p:nvPr>
            <p:ph sz="half" idx="2"/>
          </p:nvPr>
        </p:nvGraphicFramePr>
        <p:xfrm>
          <a:off x="4700474" y="640080"/>
          <a:ext cx="6811363" cy="5577841"/>
        </p:xfrm>
        <a:graphic>
          <a:graphicData uri="http://schemas.openxmlformats.org/drawingml/2006/table">
            <a:tbl>
              <a:tblPr firstRow="1" bandRow="1">
                <a:solidFill>
                  <a:schemeClr val="tx1">
                    <a:lumMod val="75000"/>
                    <a:lumOff val="25000"/>
                  </a:schemeClr>
                </a:solidFill>
              </a:tblPr>
              <a:tblGrid>
                <a:gridCol w="2615642">
                  <a:extLst>
                    <a:ext uri="{9D8B030D-6E8A-4147-A177-3AD203B41FA5}">
                      <a16:colId xmlns:a16="http://schemas.microsoft.com/office/drawing/2014/main" val="3314956207"/>
                    </a:ext>
                  </a:extLst>
                </a:gridCol>
                <a:gridCol w="4195721">
                  <a:extLst>
                    <a:ext uri="{9D8B030D-6E8A-4147-A177-3AD203B41FA5}">
                      <a16:colId xmlns:a16="http://schemas.microsoft.com/office/drawing/2014/main" val="2775707562"/>
                    </a:ext>
                  </a:extLst>
                </a:gridCol>
              </a:tblGrid>
              <a:tr h="700933">
                <a:tc>
                  <a:txBody>
                    <a:bodyPr/>
                    <a:lstStyle/>
                    <a:p>
                      <a:pPr fontAlgn="b"/>
                      <a:r>
                        <a:rPr lang="pl-PL" sz="2300" b="0" cap="none" spc="0">
                          <a:solidFill>
                            <a:schemeClr val="bg1"/>
                          </a:solidFill>
                          <a:effectLst/>
                        </a:rPr>
                        <a:t>Operator</a:t>
                      </a:r>
                    </a:p>
                  </a:txBody>
                  <a:tcPr marL="192510" marR="145516" marT="148084" marB="148084"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fontAlgn="b"/>
                      <a:r>
                        <a:rPr lang="pl-PL" sz="2300" b="0" cap="none" spc="0">
                          <a:solidFill>
                            <a:schemeClr val="bg1"/>
                          </a:solidFill>
                          <a:effectLst/>
                        </a:rPr>
                        <a:t>Opis</a:t>
                      </a:r>
                    </a:p>
                  </a:txBody>
                  <a:tcPr marL="192510" marR="145516" marT="148084" marB="148084"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4049375695"/>
                  </a:ext>
                </a:extLst>
              </a:tr>
              <a:tr h="1391992">
                <a:tc>
                  <a:txBody>
                    <a:bodyPr/>
                    <a:lstStyle/>
                    <a:p>
                      <a:pPr fontAlgn="base"/>
                      <a:r>
                        <a:rPr lang="pl-PL" sz="2300" cap="none" spc="0">
                          <a:solidFill>
                            <a:schemeClr val="bg1"/>
                          </a:solidFill>
                          <a:effectLst/>
                        </a:rPr>
                        <a:t>EXISTS</a:t>
                      </a:r>
                    </a:p>
                  </a:txBody>
                  <a:tcPr marL="192510" marR="145516" marT="148084" marB="148084"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pl-PL" sz="2300" cap="none" spc="0">
                          <a:solidFill>
                            <a:schemeClr val="bg1"/>
                          </a:solidFill>
                          <a:effectLst/>
                        </a:rPr>
                        <a:t>Zwraca TRUE, jeśli podzapytanie zwraca jakikolwiek rekord.</a:t>
                      </a:r>
                    </a:p>
                  </a:txBody>
                  <a:tcPr marL="192510" marR="145516" marT="148084" marB="148084" anchor="ctr">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537569149"/>
                  </a:ext>
                </a:extLst>
              </a:tr>
              <a:tr h="1046462">
                <a:tc>
                  <a:txBody>
                    <a:bodyPr/>
                    <a:lstStyle/>
                    <a:p>
                      <a:pPr fontAlgn="base"/>
                      <a:r>
                        <a:rPr lang="pl-PL" sz="2300" cap="none" spc="0">
                          <a:solidFill>
                            <a:schemeClr val="bg1"/>
                          </a:solidFill>
                          <a:effectLst/>
                        </a:rPr>
                        <a:t>ALL</a:t>
                      </a:r>
                    </a:p>
                  </a:txBody>
                  <a:tcPr marL="192510" marR="145516" marT="148084" marB="1480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base"/>
                      <a:r>
                        <a:rPr lang="pl-PL" sz="2300" cap="none" spc="0">
                          <a:solidFill>
                            <a:schemeClr val="bg1"/>
                          </a:solidFill>
                          <a:effectLst/>
                        </a:rPr>
                        <a:t>Zwraca TRUE, jeśli wszystkie porównania są prawdziwe.</a:t>
                      </a:r>
                    </a:p>
                  </a:txBody>
                  <a:tcPr marL="192510" marR="145516" marT="148084" marB="14808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485098126"/>
                  </a:ext>
                </a:extLst>
              </a:tr>
              <a:tr h="1391992">
                <a:tc>
                  <a:txBody>
                    <a:bodyPr/>
                    <a:lstStyle/>
                    <a:p>
                      <a:pPr fontAlgn="base"/>
                      <a:r>
                        <a:rPr lang="pl-PL" sz="2300" cap="none" spc="0">
                          <a:solidFill>
                            <a:schemeClr val="bg1"/>
                          </a:solidFill>
                          <a:effectLst/>
                        </a:rPr>
                        <a:t>ANY</a:t>
                      </a:r>
                    </a:p>
                  </a:txBody>
                  <a:tcPr marL="192510" marR="145516" marT="148084" marB="148084"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pl-PL" sz="2300" cap="none" spc="0">
                          <a:solidFill>
                            <a:schemeClr val="bg1"/>
                          </a:solidFill>
                          <a:effectLst/>
                        </a:rPr>
                        <a:t>Zwraca TRUE, jeśli którekolwiek z porównań jest prawdziwe.</a:t>
                      </a:r>
                    </a:p>
                  </a:txBody>
                  <a:tcPr marL="192510" marR="145516" marT="148084" marB="148084"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70512115"/>
                  </a:ext>
                </a:extLst>
              </a:tr>
              <a:tr h="1046462">
                <a:tc>
                  <a:txBody>
                    <a:bodyPr/>
                    <a:lstStyle/>
                    <a:p>
                      <a:pPr fontAlgn="base"/>
                      <a:r>
                        <a:rPr lang="pl-PL" sz="2300" cap="none" spc="0">
                          <a:solidFill>
                            <a:schemeClr val="bg1"/>
                          </a:solidFill>
                          <a:effectLst/>
                        </a:rPr>
                        <a:t>SOME</a:t>
                      </a:r>
                    </a:p>
                  </a:txBody>
                  <a:tcPr marL="192510" marR="145516" marT="148084" marB="1480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fontAlgn="base"/>
                      <a:r>
                        <a:rPr lang="pl-PL" sz="2300" cap="none" spc="0">
                          <a:solidFill>
                            <a:schemeClr val="bg1"/>
                          </a:solidFill>
                          <a:effectLst/>
                        </a:rPr>
                        <a:t>Zwraca TRUE, jeśli część porównań jest prawdziwa.</a:t>
                      </a:r>
                    </a:p>
                  </a:txBody>
                  <a:tcPr marL="192510" marR="145516" marT="148084" marB="148084"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718406641"/>
                  </a:ext>
                </a:extLst>
              </a:tr>
            </a:tbl>
          </a:graphicData>
        </a:graphic>
      </p:graphicFrame>
    </p:spTree>
    <p:extLst>
      <p:ext uri="{BB962C8B-B14F-4D97-AF65-F5344CB8AC3E}">
        <p14:creationId xmlns:p14="http://schemas.microsoft.com/office/powerpoint/2010/main" val="953062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0809342-06D7-B003-10C3-F10726260D27}"/>
              </a:ext>
            </a:extLst>
          </p:cNvPr>
          <p:cNvSpPr>
            <a:spLocks noGrp="1"/>
          </p:cNvSpPr>
          <p:nvPr>
            <p:ph type="ctrTitle"/>
          </p:nvPr>
        </p:nvSpPr>
        <p:spPr>
          <a:xfrm>
            <a:off x="2558716" y="955309"/>
            <a:ext cx="7074568" cy="2898975"/>
          </a:xfrm>
        </p:spPr>
        <p:txBody>
          <a:bodyPr>
            <a:normAutofit/>
          </a:bodyPr>
          <a:lstStyle/>
          <a:p>
            <a:r>
              <a:rPr lang="pl-PL" sz="6600">
                <a:solidFill>
                  <a:srgbClr val="FFFFFF"/>
                </a:solidFill>
              </a:rPr>
              <a:t>Podzapytania SQL</a:t>
            </a:r>
          </a:p>
        </p:txBody>
      </p:sp>
      <p:sp>
        <p:nvSpPr>
          <p:cNvPr id="3" name="Podtytuł 2">
            <a:extLst>
              <a:ext uri="{FF2B5EF4-FFF2-40B4-BE49-F238E27FC236}">
                <a16:creationId xmlns:a16="http://schemas.microsoft.com/office/drawing/2014/main" id="{CC92044F-A9C0-840C-0D8D-0972D9B1F1F0}"/>
              </a:ext>
            </a:extLst>
          </p:cNvPr>
          <p:cNvSpPr>
            <a:spLocks noGrp="1"/>
          </p:cNvSpPr>
          <p:nvPr>
            <p:ph type="subTitle" idx="1"/>
          </p:nvPr>
        </p:nvSpPr>
        <p:spPr>
          <a:xfrm>
            <a:off x="2634916" y="4533813"/>
            <a:ext cx="6930189" cy="938463"/>
          </a:xfrm>
        </p:spPr>
        <p:txBody>
          <a:bodyPr>
            <a:normAutofit/>
          </a:bodyPr>
          <a:lstStyle/>
          <a:p>
            <a:endParaRPr lang="pl-PL" dirty="0">
              <a:solidFill>
                <a:srgbClr val="FFFFFF"/>
              </a:solidFill>
            </a:endParaRPr>
          </a:p>
        </p:txBody>
      </p:sp>
      <p:sp>
        <p:nvSpPr>
          <p:cNvPr id="25"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69202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phic 6" descr="Question mark">
            <a:extLst>
              <a:ext uri="{FF2B5EF4-FFF2-40B4-BE49-F238E27FC236}">
                <a16:creationId xmlns:a16="http://schemas.microsoft.com/office/drawing/2014/main" id="{F4755112-1D84-808B-1D4E-94A45AB55A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37" name="Freeform: Shape 36">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5759354" y="457201"/>
            <a:ext cx="5337270" cy="1835911"/>
          </a:xfrm>
        </p:spPr>
        <p:txBody>
          <a:bodyPr anchor="b">
            <a:normAutofit/>
          </a:bodyPr>
          <a:lstStyle/>
          <a:p>
            <a:r>
              <a:rPr lang="pl-PL" sz="4200">
                <a:solidFill>
                  <a:srgbClr val="FFFFFF"/>
                </a:solidFill>
              </a:rPr>
              <a:t>Czym są podzapytania i po co je używamy?</a:t>
            </a:r>
          </a:p>
        </p:txBody>
      </p:sp>
      <p:sp>
        <p:nvSpPr>
          <p:cNvPr id="39"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5759354" y="2798064"/>
            <a:ext cx="5461095" cy="3417611"/>
          </a:xfrm>
        </p:spPr>
        <p:txBody>
          <a:bodyPr anchor="t">
            <a:normAutofit/>
          </a:bodyPr>
          <a:lstStyle/>
          <a:p>
            <a:r>
              <a:rPr lang="pl-PL" sz="2200">
                <a:solidFill>
                  <a:srgbClr val="FFFFFF"/>
                </a:solidFill>
              </a:rPr>
              <a:t>Podzapytania w języku SQL to zapytania, które są osadzone wewnątrz innych zapytań.</a:t>
            </a:r>
          </a:p>
          <a:p>
            <a:r>
              <a:rPr lang="pl-PL" sz="2200">
                <a:solidFill>
                  <a:srgbClr val="FFFFFF"/>
                </a:solidFill>
              </a:rPr>
              <a:t>Są one używane w celu uzyskania danych na podstawie wyników innych zapytań.</a:t>
            </a:r>
          </a:p>
          <a:p>
            <a:r>
              <a:rPr lang="pl-PL" sz="2200">
                <a:solidFill>
                  <a:srgbClr val="FFFFFF"/>
                </a:solidFill>
              </a:rPr>
              <a:t>Podzapytania są bardzo przydatne, ponieważ pozwalają na bardziej złożone operacje na danych poprzez wykorzystanie wyników jednego zapytania do innego</a:t>
            </a:r>
          </a:p>
        </p:txBody>
      </p:sp>
    </p:spTree>
    <p:extLst>
      <p:ext uri="{BB962C8B-B14F-4D97-AF65-F5344CB8AC3E}">
        <p14:creationId xmlns:p14="http://schemas.microsoft.com/office/powerpoint/2010/main" val="232680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1171074" y="1396686"/>
            <a:ext cx="3240506" cy="4064628"/>
          </a:xfrm>
        </p:spPr>
        <p:txBody>
          <a:bodyPr>
            <a:normAutofit/>
          </a:bodyPr>
          <a:lstStyle/>
          <a:p>
            <a:r>
              <a:rPr lang="pl-PL" sz="4000" dirty="0">
                <a:solidFill>
                  <a:srgbClr val="FFFFFF"/>
                </a:solidFill>
              </a:rPr>
              <a:t>Zastosowanie podzapytań</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5595268" y="2761105"/>
            <a:ext cx="5536397" cy="1335790"/>
          </a:xfrm>
        </p:spPr>
        <p:txBody>
          <a:bodyPr>
            <a:normAutofit/>
          </a:bodyPr>
          <a:lstStyle/>
          <a:p>
            <a:r>
              <a:rPr lang="pl-PL" sz="2200" dirty="0"/>
              <a:t>Filtrowanie danych</a:t>
            </a:r>
          </a:p>
          <a:p>
            <a:r>
              <a:rPr lang="pl-PL" sz="2200" dirty="0"/>
              <a:t>Wykonywanie obliczeń</a:t>
            </a:r>
          </a:p>
          <a:p>
            <a:r>
              <a:rPr lang="pl-PL" sz="2200" dirty="0"/>
              <a:t>Porównywanie danych</a:t>
            </a:r>
          </a:p>
        </p:txBody>
      </p:sp>
    </p:spTree>
    <p:extLst>
      <p:ext uri="{BB962C8B-B14F-4D97-AF65-F5344CB8AC3E}">
        <p14:creationId xmlns:p14="http://schemas.microsoft.com/office/powerpoint/2010/main" val="420235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phic 6" descr="Robot — kontur">
            <a:extLst>
              <a:ext uri="{FF2B5EF4-FFF2-40B4-BE49-F238E27FC236}">
                <a16:creationId xmlns:a16="http://schemas.microsoft.com/office/drawing/2014/main" id="{BBF6BA87-42CA-874E-27C8-7C9A38889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5759353" y="457201"/>
            <a:ext cx="6327871" cy="1835911"/>
          </a:xfrm>
        </p:spPr>
        <p:txBody>
          <a:bodyPr anchor="b">
            <a:normAutofit/>
          </a:bodyPr>
          <a:lstStyle/>
          <a:p>
            <a:r>
              <a:rPr lang="pl-PL" sz="5400" dirty="0">
                <a:solidFill>
                  <a:srgbClr val="FFFFFF"/>
                </a:solidFill>
              </a:rPr>
              <a:t>Filtrowanie danych</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5759354" y="2798064"/>
            <a:ext cx="5461095" cy="3417611"/>
          </a:xfrm>
        </p:spPr>
        <p:txBody>
          <a:bodyPr anchor="t">
            <a:normAutofit/>
          </a:bodyPr>
          <a:lstStyle/>
          <a:p>
            <a:r>
              <a:rPr lang="pl-PL" sz="2200" dirty="0">
                <a:solidFill>
                  <a:srgbClr val="FFFFFF"/>
                </a:solidFill>
              </a:rPr>
              <a:t>Filtrowanie danych pozwala na zwężenie danych na podstawie wyników z innych zapytań.</a:t>
            </a:r>
          </a:p>
        </p:txBody>
      </p:sp>
      <p:pic>
        <p:nvPicPr>
          <p:cNvPr id="5" name="Obraz 4">
            <a:extLst>
              <a:ext uri="{FF2B5EF4-FFF2-40B4-BE49-F238E27FC236}">
                <a16:creationId xmlns:a16="http://schemas.microsoft.com/office/drawing/2014/main" id="{11BBB41B-19D7-AB12-DC7A-0BF18D2F8C79}"/>
              </a:ext>
            </a:extLst>
          </p:cNvPr>
          <p:cNvPicPr>
            <a:picLocks noChangeAspect="1"/>
          </p:cNvPicPr>
          <p:nvPr/>
        </p:nvPicPr>
        <p:blipFill>
          <a:blip r:embed="rId5"/>
          <a:stretch>
            <a:fillRect/>
          </a:stretch>
        </p:blipFill>
        <p:spPr>
          <a:xfrm>
            <a:off x="5913027" y="4089684"/>
            <a:ext cx="5217813" cy="691865"/>
          </a:xfrm>
          <a:prstGeom prst="rect">
            <a:avLst/>
          </a:prstGeom>
        </p:spPr>
      </p:pic>
    </p:spTree>
    <p:extLst>
      <p:ext uri="{BB962C8B-B14F-4D97-AF65-F5344CB8AC3E}">
        <p14:creationId xmlns:p14="http://schemas.microsoft.com/office/powerpoint/2010/main" val="25537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640080" y="329184"/>
            <a:ext cx="6894576" cy="1783080"/>
          </a:xfrm>
        </p:spPr>
        <p:txBody>
          <a:bodyPr anchor="b">
            <a:normAutofit/>
          </a:bodyPr>
          <a:lstStyle/>
          <a:p>
            <a:r>
              <a:rPr lang="pl-PL" sz="5400" dirty="0"/>
              <a:t>Wykonywanie obliczeń</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640080" y="2706624"/>
            <a:ext cx="6894576" cy="3483864"/>
          </a:xfrm>
        </p:spPr>
        <p:txBody>
          <a:bodyPr>
            <a:normAutofit/>
          </a:bodyPr>
          <a:lstStyle/>
          <a:p>
            <a:r>
              <a:rPr lang="pl-PL" sz="2200" dirty="0"/>
              <a:t>Dzięki podzapytaniom możemy wykonywać różnego rodzaju obliczenia na danych wynikowych innych zapytań</a:t>
            </a:r>
          </a:p>
        </p:txBody>
      </p:sp>
      <p:pic>
        <p:nvPicPr>
          <p:cNvPr id="7" name="Graphic 6" descr="Robot — kontur">
            <a:extLst>
              <a:ext uri="{FF2B5EF4-FFF2-40B4-BE49-F238E27FC236}">
                <a16:creationId xmlns:a16="http://schemas.microsoft.com/office/drawing/2014/main" id="{BBF6BA87-42CA-874E-27C8-7C9A38889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55963" y="329183"/>
            <a:ext cx="3429969" cy="3429969"/>
          </a:xfrm>
          <a:prstGeom prst="rect">
            <a:avLst/>
          </a:prstGeom>
        </p:spPr>
      </p:pic>
      <p:pic>
        <p:nvPicPr>
          <p:cNvPr id="13" name="Obraz 12">
            <a:extLst>
              <a:ext uri="{FF2B5EF4-FFF2-40B4-BE49-F238E27FC236}">
                <a16:creationId xmlns:a16="http://schemas.microsoft.com/office/drawing/2014/main" id="{751BDA67-039C-2ADE-2B9E-E5668B30EB2E}"/>
              </a:ext>
            </a:extLst>
          </p:cNvPr>
          <p:cNvPicPr>
            <a:picLocks noChangeAspect="1"/>
          </p:cNvPicPr>
          <p:nvPr/>
        </p:nvPicPr>
        <p:blipFill>
          <a:blip r:embed="rId5"/>
          <a:stretch>
            <a:fillRect/>
          </a:stretch>
        </p:blipFill>
        <p:spPr>
          <a:xfrm>
            <a:off x="0" y="4546497"/>
            <a:ext cx="12192000" cy="1012166"/>
          </a:xfrm>
          <a:prstGeom prst="rect">
            <a:avLst/>
          </a:prstGeom>
        </p:spPr>
      </p:pic>
    </p:spTree>
    <p:extLst>
      <p:ext uri="{BB962C8B-B14F-4D97-AF65-F5344CB8AC3E}">
        <p14:creationId xmlns:p14="http://schemas.microsoft.com/office/powerpoint/2010/main" val="4183144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640080" y="329184"/>
            <a:ext cx="6894576" cy="1783080"/>
          </a:xfrm>
        </p:spPr>
        <p:txBody>
          <a:bodyPr anchor="b">
            <a:normAutofit/>
          </a:bodyPr>
          <a:lstStyle/>
          <a:p>
            <a:r>
              <a:rPr lang="pl-PL" sz="5400" dirty="0"/>
              <a:t>Porównywanie danych</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640080" y="2706624"/>
            <a:ext cx="6894576" cy="1319514"/>
          </a:xfrm>
        </p:spPr>
        <p:txBody>
          <a:bodyPr>
            <a:normAutofit/>
          </a:bodyPr>
          <a:lstStyle/>
          <a:p>
            <a:r>
              <a:rPr lang="pl-PL" sz="2200" dirty="0"/>
              <a:t>Podzapytania pozwalają na porównywanie danych w jednym zbiorze danych z danymi w innym zbiorze danych. Na przykład, można użyć podzapytania do porównania wartości w jednej tabeli z inną tabelą</a:t>
            </a:r>
          </a:p>
        </p:txBody>
      </p:sp>
      <p:pic>
        <p:nvPicPr>
          <p:cNvPr id="7" name="Graphic 6" descr="Robot — kontur">
            <a:extLst>
              <a:ext uri="{FF2B5EF4-FFF2-40B4-BE49-F238E27FC236}">
                <a16:creationId xmlns:a16="http://schemas.microsoft.com/office/drawing/2014/main" id="{BBF6BA87-42CA-874E-27C8-7C9A38889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951" y="261087"/>
            <a:ext cx="3429969" cy="3429969"/>
          </a:xfrm>
          <a:prstGeom prst="rect">
            <a:avLst/>
          </a:prstGeom>
        </p:spPr>
      </p:pic>
      <p:pic>
        <p:nvPicPr>
          <p:cNvPr id="5" name="Obraz 4">
            <a:extLst>
              <a:ext uri="{FF2B5EF4-FFF2-40B4-BE49-F238E27FC236}">
                <a16:creationId xmlns:a16="http://schemas.microsoft.com/office/drawing/2014/main" id="{3E605C21-1B32-6A90-09CD-5A71A777BA4B}"/>
              </a:ext>
            </a:extLst>
          </p:cNvPr>
          <p:cNvPicPr>
            <a:picLocks noChangeAspect="1"/>
          </p:cNvPicPr>
          <p:nvPr/>
        </p:nvPicPr>
        <p:blipFill>
          <a:blip r:embed="rId5"/>
          <a:stretch>
            <a:fillRect/>
          </a:stretch>
        </p:blipFill>
        <p:spPr>
          <a:xfrm>
            <a:off x="-1" y="4653023"/>
            <a:ext cx="12188951" cy="1166133"/>
          </a:xfrm>
          <a:prstGeom prst="rect">
            <a:avLst/>
          </a:prstGeom>
        </p:spPr>
      </p:pic>
    </p:spTree>
    <p:extLst>
      <p:ext uri="{BB962C8B-B14F-4D97-AF65-F5344CB8AC3E}">
        <p14:creationId xmlns:p14="http://schemas.microsoft.com/office/powerpoint/2010/main" val="2178593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phic 6" descr="Robot — kontur">
            <a:extLst>
              <a:ext uri="{FF2B5EF4-FFF2-40B4-BE49-F238E27FC236}">
                <a16:creationId xmlns:a16="http://schemas.microsoft.com/office/drawing/2014/main" id="{BBF6BA87-42CA-874E-27C8-7C9A38889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27" name="Freeform: Shape 26">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5759354" y="457201"/>
            <a:ext cx="5337270" cy="1835911"/>
          </a:xfrm>
        </p:spPr>
        <p:txBody>
          <a:bodyPr anchor="b">
            <a:normAutofit/>
          </a:bodyPr>
          <a:lstStyle/>
          <a:p>
            <a:r>
              <a:rPr lang="pl-PL" sz="5400">
                <a:solidFill>
                  <a:srgbClr val="FFFFFF"/>
                </a:solidFill>
              </a:rPr>
              <a:t>Wady i zalety</a:t>
            </a:r>
          </a:p>
        </p:txBody>
      </p:sp>
      <p:sp>
        <p:nvSpPr>
          <p:cNvPr id="29"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5759354" y="2798064"/>
            <a:ext cx="5461095" cy="3417611"/>
          </a:xfrm>
        </p:spPr>
        <p:txBody>
          <a:bodyPr anchor="t">
            <a:normAutofit lnSpcReduction="10000"/>
          </a:bodyPr>
          <a:lstStyle/>
          <a:p>
            <a:pPr marL="0" indent="0">
              <a:buNone/>
            </a:pPr>
            <a:r>
              <a:rPr lang="pl-PL" sz="2200" dirty="0">
                <a:solidFill>
                  <a:srgbClr val="FFFFFF"/>
                </a:solidFill>
              </a:rPr>
              <a:t>Zalety:</a:t>
            </a:r>
          </a:p>
          <a:p>
            <a:r>
              <a:rPr lang="pl-PL" sz="2200" dirty="0">
                <a:solidFill>
                  <a:srgbClr val="FFFFFF"/>
                </a:solidFill>
              </a:rPr>
              <a:t>Skalowalność</a:t>
            </a:r>
          </a:p>
          <a:p>
            <a:r>
              <a:rPr lang="pl-PL" sz="2200" dirty="0">
                <a:solidFill>
                  <a:srgbClr val="FFFFFF"/>
                </a:solidFill>
              </a:rPr>
              <a:t>Zwięzłość kodu (w niektórych przypadkach)</a:t>
            </a:r>
          </a:p>
          <a:p>
            <a:r>
              <a:rPr lang="pl-PL" sz="2200" dirty="0">
                <a:solidFill>
                  <a:srgbClr val="FFFFFF"/>
                </a:solidFill>
              </a:rPr>
              <a:t>Elastyczność</a:t>
            </a:r>
          </a:p>
          <a:p>
            <a:pPr marL="0" indent="0">
              <a:buNone/>
            </a:pPr>
            <a:r>
              <a:rPr lang="pl-PL" sz="2200" dirty="0">
                <a:solidFill>
                  <a:srgbClr val="FFFFFF"/>
                </a:solidFill>
              </a:rPr>
              <a:t>Wady:</a:t>
            </a:r>
          </a:p>
          <a:p>
            <a:r>
              <a:rPr lang="pl-PL" sz="2200" dirty="0">
                <a:solidFill>
                  <a:srgbClr val="FFFFFF"/>
                </a:solidFill>
              </a:rPr>
              <a:t>Debugowanie</a:t>
            </a:r>
          </a:p>
          <a:p>
            <a:r>
              <a:rPr lang="pl-PL" sz="2200" dirty="0">
                <a:solidFill>
                  <a:srgbClr val="FFFFFF"/>
                </a:solidFill>
              </a:rPr>
              <a:t>Czytelność</a:t>
            </a:r>
          </a:p>
          <a:p>
            <a:r>
              <a:rPr lang="pl-PL" sz="2200" dirty="0">
                <a:solidFill>
                  <a:srgbClr val="FFFFFF"/>
                </a:solidFill>
              </a:rPr>
              <a:t>Ograniczenia bazy danych</a:t>
            </a:r>
          </a:p>
        </p:txBody>
      </p:sp>
    </p:spTree>
    <p:extLst>
      <p:ext uri="{BB962C8B-B14F-4D97-AF65-F5344CB8AC3E}">
        <p14:creationId xmlns:p14="http://schemas.microsoft.com/office/powerpoint/2010/main" val="3945035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phic 6" descr="Robot — kontur">
            <a:extLst>
              <a:ext uri="{FF2B5EF4-FFF2-40B4-BE49-F238E27FC236}">
                <a16:creationId xmlns:a16="http://schemas.microsoft.com/office/drawing/2014/main" id="{BBF6BA87-42CA-874E-27C8-7C9A38889B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27" name="Freeform: Shape 26">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6541CEFB-B012-CB3C-BA61-EBCA7A2862C0}"/>
              </a:ext>
            </a:extLst>
          </p:cNvPr>
          <p:cNvSpPr>
            <a:spLocks noGrp="1"/>
          </p:cNvSpPr>
          <p:nvPr>
            <p:ph type="title"/>
          </p:nvPr>
        </p:nvSpPr>
        <p:spPr>
          <a:xfrm>
            <a:off x="5759354" y="457201"/>
            <a:ext cx="5337270" cy="1835911"/>
          </a:xfrm>
        </p:spPr>
        <p:txBody>
          <a:bodyPr anchor="b">
            <a:normAutofit/>
          </a:bodyPr>
          <a:lstStyle/>
          <a:p>
            <a:r>
              <a:rPr lang="pl-PL" sz="4800" dirty="0">
                <a:solidFill>
                  <a:srgbClr val="FFFFFF"/>
                </a:solidFill>
              </a:rPr>
              <a:t>Dlaczego nie JOIN?</a:t>
            </a:r>
          </a:p>
        </p:txBody>
      </p:sp>
      <p:sp>
        <p:nvSpPr>
          <p:cNvPr id="29"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0024C1D4-1DCF-EDD5-56EE-732C90F1C5A4}"/>
              </a:ext>
            </a:extLst>
          </p:cNvPr>
          <p:cNvSpPr>
            <a:spLocks noGrp="1"/>
          </p:cNvSpPr>
          <p:nvPr>
            <p:ph idx="1"/>
          </p:nvPr>
        </p:nvSpPr>
        <p:spPr>
          <a:xfrm>
            <a:off x="5759354" y="2798064"/>
            <a:ext cx="5461095" cy="3417611"/>
          </a:xfrm>
        </p:spPr>
        <p:txBody>
          <a:bodyPr anchor="t">
            <a:normAutofit/>
          </a:bodyPr>
          <a:lstStyle/>
          <a:p>
            <a:pPr marL="0" indent="0">
              <a:buNone/>
            </a:pPr>
            <a:r>
              <a:rPr lang="pl-PL" sz="2200" dirty="0">
                <a:solidFill>
                  <a:srgbClr val="FFFFFF"/>
                </a:solidFill>
              </a:rPr>
              <a:t>To wszystko zależy od osoby piszącej zapytanie i od kontekstu. Zarówno podzapytania jak i </a:t>
            </a:r>
            <a:r>
              <a:rPr lang="pl-PL" sz="2200" dirty="0" err="1">
                <a:solidFill>
                  <a:srgbClr val="FFFFFF"/>
                </a:solidFill>
              </a:rPr>
              <a:t>JOIN’y</a:t>
            </a:r>
            <a:r>
              <a:rPr lang="pl-PL" sz="2200" dirty="0">
                <a:solidFill>
                  <a:srgbClr val="FFFFFF"/>
                </a:solidFill>
              </a:rPr>
              <a:t> nie są idealne i mają swoje wady. Zdania ekspertów są podzielone. Jeden powie tak, drugi powie inaczej lecz po głębszym </a:t>
            </a:r>
            <a:r>
              <a:rPr lang="pl-PL" sz="2200" dirty="0" err="1">
                <a:solidFill>
                  <a:srgbClr val="FFFFFF"/>
                </a:solidFill>
              </a:rPr>
              <a:t>research’u</a:t>
            </a:r>
            <a:r>
              <a:rPr lang="pl-PL" sz="2200" dirty="0">
                <a:solidFill>
                  <a:srgbClr val="FFFFFF"/>
                </a:solidFill>
              </a:rPr>
              <a:t> wielu programistów skłania się ku </a:t>
            </a:r>
            <a:r>
              <a:rPr lang="pl-PL" sz="2200" dirty="0" err="1">
                <a:solidFill>
                  <a:srgbClr val="FFFFFF"/>
                </a:solidFill>
              </a:rPr>
              <a:t>JOIN’om</a:t>
            </a:r>
            <a:r>
              <a:rPr lang="pl-PL" sz="2200" dirty="0">
                <a:solidFill>
                  <a:srgbClr val="FFFFFF"/>
                </a:solidFill>
              </a:rPr>
              <a:t>.</a:t>
            </a:r>
          </a:p>
        </p:txBody>
      </p:sp>
    </p:spTree>
    <p:extLst>
      <p:ext uri="{BB962C8B-B14F-4D97-AF65-F5344CB8AC3E}">
        <p14:creationId xmlns:p14="http://schemas.microsoft.com/office/powerpoint/2010/main" val="607442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p:txBody>
          <a:bodyPr/>
          <a:lstStyle/>
          <a:p>
            <a:r>
              <a:rPr lang="en-US" dirty="0" err="1"/>
              <a:t>Łączenie</a:t>
            </a:r>
            <a:r>
              <a:rPr lang="en-US" dirty="0"/>
              <a:t> </a:t>
            </a:r>
            <a:r>
              <a:rPr lang="en-US" dirty="0" err="1"/>
              <a:t>tabel</a:t>
            </a:r>
            <a:r>
              <a:rPr lang="en-US" dirty="0"/>
              <a:t> w SQL</a:t>
            </a:r>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0473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AF415851-FB83-BE01-7C88-2F5F6C746361}"/>
              </a:ext>
            </a:extLst>
          </p:cNvPr>
          <p:cNvSpPr>
            <a:spLocks noGrp="1"/>
          </p:cNvSpPr>
          <p:nvPr>
            <p:ph type="ctrTitle"/>
          </p:nvPr>
        </p:nvSpPr>
        <p:spPr>
          <a:xfrm>
            <a:off x="3880430" y="583345"/>
            <a:ext cx="7160357" cy="4164820"/>
          </a:xfrm>
        </p:spPr>
        <p:txBody>
          <a:bodyPr anchor="t">
            <a:normAutofit/>
          </a:bodyPr>
          <a:lstStyle/>
          <a:p>
            <a:pPr algn="r"/>
            <a:r>
              <a:rPr lang="pl-PL" sz="8000" dirty="0">
                <a:solidFill>
                  <a:srgbClr val="FFFFFF"/>
                </a:solidFill>
              </a:rPr>
              <a:t>Warunki logiczne</a:t>
            </a:r>
          </a:p>
        </p:txBody>
      </p:sp>
      <p:sp>
        <p:nvSpPr>
          <p:cNvPr id="3" name="Podtytuł 2">
            <a:extLst>
              <a:ext uri="{FF2B5EF4-FFF2-40B4-BE49-F238E27FC236}">
                <a16:creationId xmlns:a16="http://schemas.microsoft.com/office/drawing/2014/main" id="{81A832C6-BAF3-CB85-0778-4AD5A0216933}"/>
              </a:ext>
            </a:extLst>
          </p:cNvPr>
          <p:cNvSpPr>
            <a:spLocks noGrp="1"/>
          </p:cNvSpPr>
          <p:nvPr>
            <p:ph type="subTitle" idx="1"/>
          </p:nvPr>
        </p:nvSpPr>
        <p:spPr>
          <a:xfrm>
            <a:off x="1208228" y="5972174"/>
            <a:ext cx="8578699" cy="504825"/>
          </a:xfrm>
        </p:spPr>
        <p:txBody>
          <a:bodyPr>
            <a:normAutofit/>
          </a:bodyPr>
          <a:lstStyle/>
          <a:p>
            <a:pPr algn="l"/>
            <a:endParaRPr lang="pl-PL" sz="2000">
              <a:solidFill>
                <a:srgbClr val="FFFFFF"/>
              </a:solidFill>
            </a:endParaRP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5315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1524000" y="582478"/>
            <a:ext cx="9144000" cy="1017722"/>
          </a:xfrm>
        </p:spPr>
        <p:txBody>
          <a:bodyPr/>
          <a:lstStyle/>
          <a:p>
            <a:r>
              <a:rPr lang="en-US" dirty="0" err="1"/>
              <a:t>Czym</a:t>
            </a:r>
            <a:r>
              <a:rPr lang="en-US" dirty="0"/>
              <a:t> jest </a:t>
            </a:r>
            <a:r>
              <a:rPr lang="en-US" dirty="0" err="1"/>
              <a:t>łączenie</a:t>
            </a:r>
            <a:r>
              <a:rPr lang="en-US" dirty="0"/>
              <a:t> </a:t>
            </a:r>
            <a:r>
              <a:rPr lang="en-US" dirty="0" err="1"/>
              <a:t>tabel</a:t>
            </a:r>
            <a:endParaRPr lang="en-US" dirty="0"/>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149813"/>
            <a:ext cx="9144000" cy="4533089"/>
          </a:xfrm>
        </p:spPr>
        <p:txBody>
          <a:bodyPr>
            <a:normAutofit/>
          </a:bodyPr>
          <a:lstStyle/>
          <a:p>
            <a:r>
              <a:rPr lang="pl-PL" sz="2000" b="1" dirty="0"/>
              <a:t>Łączenie tabel w języku SQL</a:t>
            </a:r>
            <a:r>
              <a:rPr lang="en-US" sz="2000" b="1" dirty="0"/>
              <a:t> (</a:t>
            </a:r>
            <a:r>
              <a:rPr lang="en-US" sz="2000" b="1" dirty="0" err="1"/>
              <a:t>inaczej</a:t>
            </a:r>
            <a:r>
              <a:rPr lang="en-US" sz="2000" b="1" dirty="0"/>
              <a:t> join) </a:t>
            </a:r>
            <a:r>
              <a:rPr lang="pl-PL" sz="2000" b="1" dirty="0"/>
              <a:t>jest techniką używaną do łączenia danych z dwóch lub więcej tabel na podstawie określonych warunków, co umożliwia efektywną analizę i manipulację danymi znajdującymi się w różnych tabelach w bazie danych.</a:t>
            </a:r>
            <a:endParaRPr lang="en-US" sz="2000" b="1" dirty="0"/>
          </a:p>
          <a:p>
            <a:r>
              <a:rPr lang="en-US" sz="2000" b="1" dirty="0"/>
              <a:t> </a:t>
            </a:r>
            <a:r>
              <a:rPr lang="pl-PL" sz="2000" b="1" dirty="0"/>
              <a:t>Łączenie tabel jest używane w celu pobierania danych z różnych źródeł, aby uzyskać kompleksowe zestawy danych, które można analizować, raportować lub manipulować.</a:t>
            </a:r>
            <a:endParaRPr lang="en-US" sz="2000" b="1" dirty="0"/>
          </a:p>
          <a:p>
            <a:r>
              <a:rPr lang="pl-PL" sz="2000" b="1" dirty="0"/>
              <a:t> Na przykład, w bazie danych firmy, tabela z danymi klientów może być połączona z tabelą z zamówieniami, aby uzyskać informacje na temat, którzy klienci dokonali zakupów, co kupili, kiedy i jaką kwotę wydali.</a:t>
            </a:r>
            <a:endParaRPr lang="en-US" sz="2000" b="1" dirty="0"/>
          </a:p>
          <a:p>
            <a:r>
              <a:rPr lang="pl-PL" sz="2000" b="1" dirty="0"/>
              <a:t> Ta funkcjonalność jest kluczowa dla skomplikowanych zapytań, raportowania i analizy danych w systemach bazodanowych.</a:t>
            </a:r>
            <a:endParaRPr lang="en-US" sz="2000" b="1" dirty="0"/>
          </a:p>
        </p:txBody>
      </p:sp>
    </p:spTree>
    <p:extLst>
      <p:ext uri="{BB962C8B-B14F-4D97-AF65-F5344CB8AC3E}">
        <p14:creationId xmlns:p14="http://schemas.microsoft.com/office/powerpoint/2010/main" val="26205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1524000" y="582478"/>
            <a:ext cx="9144000" cy="1017722"/>
          </a:xfrm>
        </p:spPr>
        <p:txBody>
          <a:bodyPr/>
          <a:lstStyle/>
          <a:p>
            <a:r>
              <a:rPr lang="en-US" dirty="0" err="1"/>
              <a:t>Opis</a:t>
            </a:r>
            <a:r>
              <a:rPr lang="en-US" dirty="0"/>
              <a:t> </a:t>
            </a:r>
            <a:r>
              <a:rPr lang="en-US" dirty="0" err="1"/>
              <a:t>danych</a:t>
            </a:r>
            <a:endParaRPr lang="en-US" dirty="0"/>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149813"/>
            <a:ext cx="9144000" cy="4533089"/>
          </a:xfrm>
        </p:spPr>
        <p:txBody>
          <a:bodyPr>
            <a:normAutofit/>
          </a:bodyPr>
          <a:lstStyle/>
          <a:p>
            <a:pPr algn="l"/>
            <a:r>
              <a:rPr lang="en-US" sz="2000" b="1" dirty="0"/>
              <a:t>Dane, </a:t>
            </a:r>
            <a:r>
              <a:rPr lang="en-US" sz="2000" b="1" dirty="0" err="1"/>
              <a:t>na</a:t>
            </a:r>
            <a:r>
              <a:rPr lang="en-US" sz="2000" b="1" dirty="0"/>
              <a:t> </a:t>
            </a:r>
            <a:r>
              <a:rPr lang="en-US" sz="2000" b="1" dirty="0" err="1"/>
              <a:t>których</a:t>
            </a:r>
            <a:r>
              <a:rPr lang="en-US" sz="2000" b="1" dirty="0"/>
              <a:t> </a:t>
            </a:r>
            <a:r>
              <a:rPr lang="en-US" sz="2000" b="1" dirty="0" err="1"/>
              <a:t>bedą</a:t>
            </a:r>
            <a:r>
              <a:rPr lang="en-US" sz="2000" b="1" dirty="0"/>
              <a:t> </a:t>
            </a:r>
            <a:r>
              <a:rPr lang="en-US" sz="2000" b="1" dirty="0" err="1"/>
              <a:t>ukazane</a:t>
            </a:r>
            <a:r>
              <a:rPr lang="en-US" sz="2000" b="1" dirty="0"/>
              <a:t> </a:t>
            </a:r>
            <a:r>
              <a:rPr lang="en-US" sz="2000" b="1" dirty="0" err="1"/>
              <a:t>przykłady</a:t>
            </a:r>
            <a:r>
              <a:rPr lang="en-US" sz="2000" b="1" dirty="0"/>
              <a:t> </a:t>
            </a:r>
            <a:r>
              <a:rPr lang="en-US" sz="2000" b="1" dirty="0" err="1"/>
              <a:t>będą</a:t>
            </a:r>
            <a:r>
              <a:rPr lang="en-US" sz="2000" b="1" dirty="0"/>
              <a:t> się </a:t>
            </a:r>
            <a:r>
              <a:rPr lang="en-US" sz="2000" b="1" dirty="0" err="1"/>
              <a:t>zawierały</a:t>
            </a:r>
            <a:r>
              <a:rPr lang="en-US" sz="2000" b="1" dirty="0"/>
              <a:t> w </a:t>
            </a:r>
            <a:r>
              <a:rPr lang="en-US" sz="2000" b="1" dirty="0" err="1"/>
              <a:t>dwóch</a:t>
            </a:r>
            <a:r>
              <a:rPr lang="en-US" sz="2000" b="1" dirty="0"/>
              <a:t> </a:t>
            </a:r>
            <a:r>
              <a:rPr lang="en-US" sz="2000" b="1" dirty="0" err="1"/>
              <a:t>tabelach</a:t>
            </a:r>
            <a:r>
              <a:rPr lang="en-US" sz="2000" b="1" dirty="0"/>
              <a:t>: </a:t>
            </a:r>
          </a:p>
          <a:p>
            <a:pPr marL="342900" indent="-342900" algn="l">
              <a:buFontTx/>
              <a:buChar char="-"/>
            </a:pPr>
            <a:r>
              <a:rPr lang="en-US" sz="2000" b="1" dirty="0"/>
              <a:t>Tabela departments </a:t>
            </a:r>
            <a:r>
              <a:rPr lang="en-US" sz="2000" b="1" dirty="0" err="1"/>
              <a:t>składa</a:t>
            </a:r>
            <a:r>
              <a:rPr lang="en-US" sz="2000" b="1" dirty="0"/>
              <a:t> się z </a:t>
            </a:r>
            <a:r>
              <a:rPr lang="en-US" sz="2000" b="1" dirty="0" err="1"/>
              <a:t>pól</a:t>
            </a:r>
            <a:r>
              <a:rPr lang="en-US" sz="2000" b="1" dirty="0"/>
              <a:t> id oraz name </a:t>
            </a:r>
          </a:p>
          <a:p>
            <a:pPr marL="342900" indent="-342900" algn="l">
              <a:buFontTx/>
              <a:buChar char="-"/>
            </a:pPr>
            <a:r>
              <a:rPr lang="en-US" sz="2000" b="1" dirty="0"/>
              <a:t>Tabela employees </a:t>
            </a:r>
            <a:r>
              <a:rPr lang="en-US" sz="2000" b="1" dirty="0" err="1"/>
              <a:t>składa</a:t>
            </a:r>
            <a:r>
              <a:rPr lang="en-US" sz="2000" b="1" dirty="0"/>
              <a:t> się z </a:t>
            </a:r>
            <a:r>
              <a:rPr lang="en-US" sz="2000" b="1" dirty="0" err="1"/>
              <a:t>pól</a:t>
            </a:r>
            <a:r>
              <a:rPr lang="en-US" sz="2000" b="1" dirty="0"/>
              <a:t> id, name oraz </a:t>
            </a:r>
            <a:r>
              <a:rPr lang="en-US" sz="2000" b="1" dirty="0" err="1"/>
              <a:t>department_id</a:t>
            </a:r>
            <a:r>
              <a:rPr lang="en-US" sz="2000" b="1" dirty="0"/>
              <a:t>, </a:t>
            </a:r>
            <a:r>
              <a:rPr lang="en-US" sz="2000" b="1" dirty="0" err="1"/>
              <a:t>które</a:t>
            </a:r>
            <a:r>
              <a:rPr lang="en-US" sz="2000" b="1" dirty="0"/>
              <a:t> to </a:t>
            </a:r>
            <a:r>
              <a:rPr lang="en-US" sz="2000" b="1" dirty="0" err="1"/>
              <a:t>wskazuje</a:t>
            </a:r>
            <a:r>
              <a:rPr lang="en-US" sz="2000" b="1" dirty="0"/>
              <a:t> </a:t>
            </a:r>
            <a:r>
              <a:rPr lang="en-US" sz="2000" b="1" dirty="0" err="1"/>
              <a:t>na</a:t>
            </a:r>
            <a:r>
              <a:rPr lang="en-US" sz="2000" b="1" dirty="0"/>
              <a:t> </a:t>
            </a:r>
            <a:r>
              <a:rPr lang="en-US" sz="2000" b="1" dirty="0" err="1"/>
              <a:t>powiązanie</a:t>
            </a:r>
            <a:r>
              <a:rPr lang="en-US" sz="2000" b="1" dirty="0"/>
              <a:t> </a:t>
            </a:r>
            <a:r>
              <a:rPr lang="en-US" sz="2000" b="1" dirty="0" err="1"/>
              <a:t>rekordu</a:t>
            </a:r>
            <a:r>
              <a:rPr lang="en-US" sz="2000" b="1" dirty="0"/>
              <a:t> w </a:t>
            </a:r>
            <a:r>
              <a:rPr lang="en-US" sz="2000" b="1" dirty="0" err="1"/>
              <a:t>tabeli</a:t>
            </a:r>
            <a:r>
              <a:rPr lang="en-US" sz="2000" b="1" dirty="0"/>
              <a:t> employees z </a:t>
            </a:r>
            <a:r>
              <a:rPr lang="en-US" sz="2000" b="1" dirty="0" err="1"/>
              <a:t>rekordem</a:t>
            </a:r>
            <a:r>
              <a:rPr lang="en-US" sz="2000" b="1" dirty="0"/>
              <a:t> w </a:t>
            </a:r>
            <a:r>
              <a:rPr lang="en-US" sz="2000" b="1" dirty="0" err="1"/>
              <a:t>tabeli</a:t>
            </a:r>
            <a:r>
              <a:rPr lang="en-US" sz="2000" b="1" dirty="0"/>
              <a:t> departments</a:t>
            </a:r>
          </a:p>
          <a:p>
            <a:pPr algn="l"/>
            <a:endParaRPr lang="en-US" sz="2000" b="1" dirty="0"/>
          </a:p>
          <a:p>
            <a:pPr algn="l"/>
            <a:endParaRPr lang="en-US" sz="2000" b="1" dirty="0"/>
          </a:p>
        </p:txBody>
      </p:sp>
      <p:pic>
        <p:nvPicPr>
          <p:cNvPr id="5" name="Obraz 4">
            <a:extLst>
              <a:ext uri="{FF2B5EF4-FFF2-40B4-BE49-F238E27FC236}">
                <a16:creationId xmlns:a16="http://schemas.microsoft.com/office/drawing/2014/main" id="{397A7355-2080-86FE-646E-F2A549BCA45C}"/>
              </a:ext>
            </a:extLst>
          </p:cNvPr>
          <p:cNvPicPr>
            <a:picLocks noChangeAspect="1"/>
          </p:cNvPicPr>
          <p:nvPr/>
        </p:nvPicPr>
        <p:blipFill>
          <a:blip r:embed="rId3"/>
          <a:stretch>
            <a:fillRect/>
          </a:stretch>
        </p:blipFill>
        <p:spPr>
          <a:xfrm>
            <a:off x="2698773" y="4620637"/>
            <a:ext cx="2086266" cy="1267002"/>
          </a:xfrm>
          <a:prstGeom prst="rect">
            <a:avLst/>
          </a:prstGeom>
        </p:spPr>
      </p:pic>
      <p:pic>
        <p:nvPicPr>
          <p:cNvPr id="7" name="Obraz 6">
            <a:extLst>
              <a:ext uri="{FF2B5EF4-FFF2-40B4-BE49-F238E27FC236}">
                <a16:creationId xmlns:a16="http://schemas.microsoft.com/office/drawing/2014/main" id="{87C20E0B-835D-D6B2-C9BA-7316D920DA91}"/>
              </a:ext>
            </a:extLst>
          </p:cNvPr>
          <p:cNvPicPr>
            <a:picLocks noChangeAspect="1"/>
          </p:cNvPicPr>
          <p:nvPr/>
        </p:nvPicPr>
        <p:blipFill>
          <a:blip r:embed="rId4"/>
          <a:stretch>
            <a:fillRect/>
          </a:stretch>
        </p:blipFill>
        <p:spPr>
          <a:xfrm>
            <a:off x="6578597" y="4417560"/>
            <a:ext cx="2295845" cy="1914792"/>
          </a:xfrm>
          <a:prstGeom prst="rect">
            <a:avLst/>
          </a:prstGeom>
        </p:spPr>
      </p:pic>
    </p:spTree>
    <p:extLst>
      <p:ext uri="{BB962C8B-B14F-4D97-AF65-F5344CB8AC3E}">
        <p14:creationId xmlns:p14="http://schemas.microsoft.com/office/powerpoint/2010/main" val="336900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1524001" y="618618"/>
            <a:ext cx="7289260" cy="1017722"/>
          </a:xfrm>
        </p:spPr>
        <p:txBody>
          <a:bodyPr/>
          <a:lstStyle/>
          <a:p>
            <a:pPr algn="r"/>
            <a:r>
              <a:rPr lang="en-US" dirty="0"/>
              <a:t>Inner Join</a:t>
            </a:r>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1" y="2426140"/>
            <a:ext cx="9144000" cy="3813242"/>
          </a:xfrm>
        </p:spPr>
        <p:txBody>
          <a:bodyPr>
            <a:normAutofit/>
          </a:bodyPr>
          <a:lstStyle/>
          <a:p>
            <a:pPr algn="l"/>
            <a:r>
              <a:rPr lang="pl-PL" sz="2000" b="1" dirty="0"/>
              <a:t>Inner </a:t>
            </a:r>
            <a:r>
              <a:rPr lang="pl-PL" sz="2000" b="1" dirty="0" err="1"/>
              <a:t>Join</a:t>
            </a:r>
            <a:r>
              <a:rPr lang="pl-PL" sz="2000" b="1" dirty="0"/>
              <a:t> jest jednym z najczęściej stosowanych rodzajów łączenia tabel w języku SQL. Operacja Inner </a:t>
            </a:r>
            <a:r>
              <a:rPr lang="pl-PL" sz="2000" b="1" dirty="0" err="1"/>
              <a:t>Join</a:t>
            </a:r>
            <a:r>
              <a:rPr lang="pl-PL" sz="2000" b="1" dirty="0"/>
              <a:t> zwraca tylko te wiersze, które mają pasujące wartości w obu tabelach, zgodnie z określonym warunkiem łączenia.</a:t>
            </a:r>
          </a:p>
          <a:p>
            <a:pPr algn="l"/>
            <a:r>
              <a:rPr lang="pl-PL" sz="2000" b="1" dirty="0"/>
              <a:t>Warunki łączenia są zazwyczaj określane za pomocą klauzuli ON, która wskazuje, według których kolumn w obu tabelach mają być porównywane w celu ustalenia, czy wiersze powinny zostać połączone.</a:t>
            </a:r>
            <a:endParaRPr lang="en-US" sz="2000" b="1" dirty="0"/>
          </a:p>
        </p:txBody>
      </p:sp>
      <p:pic>
        <p:nvPicPr>
          <p:cNvPr id="6" name="Obraz 5">
            <a:extLst>
              <a:ext uri="{FF2B5EF4-FFF2-40B4-BE49-F238E27FC236}">
                <a16:creationId xmlns:a16="http://schemas.microsoft.com/office/drawing/2014/main" id="{A34E78B4-65BB-CA5A-28ED-CAF314DF8E2F}"/>
              </a:ext>
            </a:extLst>
          </p:cNvPr>
          <p:cNvPicPr>
            <a:picLocks noChangeAspect="1"/>
          </p:cNvPicPr>
          <p:nvPr/>
        </p:nvPicPr>
        <p:blipFill>
          <a:blip r:embed="rId3"/>
          <a:stretch>
            <a:fillRect/>
          </a:stretch>
        </p:blipFill>
        <p:spPr>
          <a:xfrm>
            <a:off x="8171716" y="4798691"/>
            <a:ext cx="1619476" cy="1333686"/>
          </a:xfrm>
          <a:prstGeom prst="rect">
            <a:avLst/>
          </a:prstGeom>
        </p:spPr>
      </p:pic>
      <p:pic>
        <p:nvPicPr>
          <p:cNvPr id="9" name="Obraz 8">
            <a:extLst>
              <a:ext uri="{FF2B5EF4-FFF2-40B4-BE49-F238E27FC236}">
                <a16:creationId xmlns:a16="http://schemas.microsoft.com/office/drawing/2014/main" id="{6ED3D39E-8FF8-79E9-8460-F6B6A6B266BC}"/>
              </a:ext>
            </a:extLst>
          </p:cNvPr>
          <p:cNvPicPr>
            <a:picLocks noChangeAspect="1"/>
          </p:cNvPicPr>
          <p:nvPr/>
        </p:nvPicPr>
        <p:blipFill>
          <a:blip r:embed="rId4"/>
          <a:stretch>
            <a:fillRect/>
          </a:stretch>
        </p:blipFill>
        <p:spPr>
          <a:xfrm>
            <a:off x="2076135" y="5098771"/>
            <a:ext cx="3696216" cy="733527"/>
          </a:xfrm>
          <a:prstGeom prst="rect">
            <a:avLst/>
          </a:prstGeom>
        </p:spPr>
      </p:pic>
      <p:pic>
        <p:nvPicPr>
          <p:cNvPr id="13" name="Obraz 12">
            <a:extLst>
              <a:ext uri="{FF2B5EF4-FFF2-40B4-BE49-F238E27FC236}">
                <a16:creationId xmlns:a16="http://schemas.microsoft.com/office/drawing/2014/main" id="{9251FAC7-BDEB-236E-8704-766BFCD18A38}"/>
              </a:ext>
            </a:extLst>
          </p:cNvPr>
          <p:cNvPicPr>
            <a:picLocks noChangeAspect="1"/>
          </p:cNvPicPr>
          <p:nvPr/>
        </p:nvPicPr>
        <p:blipFill>
          <a:blip r:embed="rId5"/>
          <a:stretch>
            <a:fillRect/>
          </a:stretch>
        </p:blipFill>
        <p:spPr>
          <a:xfrm>
            <a:off x="428866" y="1"/>
            <a:ext cx="2513171" cy="2019056"/>
          </a:xfrm>
          <a:prstGeom prst="rect">
            <a:avLst/>
          </a:prstGeom>
        </p:spPr>
      </p:pic>
    </p:spTree>
    <p:extLst>
      <p:ext uri="{BB962C8B-B14F-4D97-AF65-F5344CB8AC3E}">
        <p14:creationId xmlns:p14="http://schemas.microsoft.com/office/powerpoint/2010/main" val="367771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5632314" y="618618"/>
            <a:ext cx="5035685" cy="1017722"/>
          </a:xfrm>
        </p:spPr>
        <p:txBody>
          <a:bodyPr/>
          <a:lstStyle/>
          <a:p>
            <a:r>
              <a:rPr lang="en-US" dirty="0"/>
              <a:t>Left / Right Join</a:t>
            </a:r>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178996"/>
            <a:ext cx="9144000" cy="3813242"/>
          </a:xfrm>
        </p:spPr>
        <p:txBody>
          <a:bodyPr>
            <a:normAutofit/>
          </a:bodyPr>
          <a:lstStyle/>
          <a:p>
            <a:pPr algn="l"/>
            <a:r>
              <a:rPr lang="pl-PL" sz="2000" b="1" dirty="0" err="1"/>
              <a:t>Left</a:t>
            </a:r>
            <a:r>
              <a:rPr lang="pl-PL" sz="2000" b="1" dirty="0"/>
              <a:t> </a:t>
            </a:r>
            <a:r>
              <a:rPr lang="pl-PL" sz="2000" b="1" dirty="0" err="1"/>
              <a:t>Join</a:t>
            </a:r>
            <a:r>
              <a:rPr lang="pl-PL" sz="2000" b="1" dirty="0"/>
              <a:t>, znany także jako </a:t>
            </a:r>
            <a:r>
              <a:rPr lang="pl-PL" sz="2000" b="1" dirty="0" err="1"/>
              <a:t>Left</a:t>
            </a:r>
            <a:r>
              <a:rPr lang="pl-PL" sz="2000" b="1" dirty="0"/>
              <a:t> Outer </a:t>
            </a:r>
            <a:r>
              <a:rPr lang="pl-PL" sz="2000" b="1" dirty="0" err="1"/>
              <a:t>Join</a:t>
            </a:r>
            <a:r>
              <a:rPr lang="pl-PL" sz="2000" b="1" dirty="0"/>
              <a:t>, jest jednym z rodzajów łączenia tabel w języku SQL. Operacja </a:t>
            </a:r>
            <a:r>
              <a:rPr lang="pl-PL" sz="2000" b="1" dirty="0" err="1"/>
              <a:t>Left</a:t>
            </a:r>
            <a:r>
              <a:rPr lang="pl-PL" sz="2000" b="1" dirty="0"/>
              <a:t> </a:t>
            </a:r>
            <a:r>
              <a:rPr lang="pl-PL" sz="2000" b="1" dirty="0" err="1"/>
              <a:t>Join</a:t>
            </a:r>
            <a:r>
              <a:rPr lang="pl-PL" sz="2000" b="1" dirty="0"/>
              <a:t> zwraca wszystkie wiersze z lewej tabeli oraz pasujące wiersze z prawej tabeli według określonego warunku łączenia. Jeśli nie ma pasujących wartości w prawej tabeli, kolumny dla tych wartości będą zawierać wartość NULL.</a:t>
            </a:r>
            <a:endParaRPr lang="en-US" sz="2000" b="1" dirty="0"/>
          </a:p>
          <a:p>
            <a:pPr algn="l"/>
            <a:r>
              <a:rPr lang="en-US" sz="2000" b="1" dirty="0"/>
              <a:t>Right Join </a:t>
            </a:r>
            <a:r>
              <a:rPr lang="en-US" sz="2000" b="1" dirty="0" err="1"/>
              <a:t>działa</a:t>
            </a:r>
            <a:r>
              <a:rPr lang="en-US" sz="2000" b="1" dirty="0"/>
              <a:t> </a:t>
            </a:r>
            <a:r>
              <a:rPr lang="en-US" sz="2000" b="1" dirty="0" err="1"/>
              <a:t>analogicznie</a:t>
            </a:r>
            <a:r>
              <a:rPr lang="en-US" sz="2000" b="1" dirty="0"/>
              <a:t> jak Left Join, </a:t>
            </a:r>
            <a:r>
              <a:rPr lang="en-US" sz="2000" b="1" dirty="0" err="1"/>
              <a:t>czyli</a:t>
            </a:r>
            <a:r>
              <a:rPr lang="en-US" sz="2000" b="1" dirty="0"/>
              <a:t> </a:t>
            </a:r>
            <a:r>
              <a:rPr lang="pl-PL" sz="2000" b="1" dirty="0"/>
              <a:t>zwraca wszystkie wiersze z </a:t>
            </a:r>
            <a:r>
              <a:rPr lang="en-US" sz="2000" b="1" dirty="0" err="1"/>
              <a:t>prawej</a:t>
            </a:r>
            <a:r>
              <a:rPr lang="pl-PL" sz="2000" b="1" dirty="0"/>
              <a:t> tabeli oraz pasujące wiersze z </a:t>
            </a:r>
            <a:r>
              <a:rPr lang="en-US" sz="2000" b="1" dirty="0" err="1"/>
              <a:t>lewej</a:t>
            </a:r>
            <a:r>
              <a:rPr lang="pl-PL" sz="2000" b="1" dirty="0"/>
              <a:t> tabeli</a:t>
            </a:r>
            <a:r>
              <a:rPr lang="en-US" sz="2000" b="1" dirty="0"/>
              <a:t>.</a:t>
            </a:r>
          </a:p>
        </p:txBody>
      </p:sp>
      <p:pic>
        <p:nvPicPr>
          <p:cNvPr id="5" name="Obraz 4">
            <a:extLst>
              <a:ext uri="{FF2B5EF4-FFF2-40B4-BE49-F238E27FC236}">
                <a16:creationId xmlns:a16="http://schemas.microsoft.com/office/drawing/2014/main" id="{16FBCFD5-E9FF-8427-823B-333AD4A6C0F8}"/>
              </a:ext>
            </a:extLst>
          </p:cNvPr>
          <p:cNvPicPr>
            <a:picLocks noChangeAspect="1"/>
          </p:cNvPicPr>
          <p:nvPr/>
        </p:nvPicPr>
        <p:blipFill>
          <a:blip r:embed="rId3"/>
          <a:stretch>
            <a:fillRect/>
          </a:stretch>
        </p:blipFill>
        <p:spPr>
          <a:xfrm>
            <a:off x="109633" y="5084479"/>
            <a:ext cx="3791479" cy="762106"/>
          </a:xfrm>
          <a:prstGeom prst="rect">
            <a:avLst/>
          </a:prstGeom>
        </p:spPr>
      </p:pic>
      <p:pic>
        <p:nvPicPr>
          <p:cNvPr id="8" name="Obraz 7">
            <a:extLst>
              <a:ext uri="{FF2B5EF4-FFF2-40B4-BE49-F238E27FC236}">
                <a16:creationId xmlns:a16="http://schemas.microsoft.com/office/drawing/2014/main" id="{B4404980-67B2-9FF5-F6EB-63EB19743865}"/>
              </a:ext>
            </a:extLst>
          </p:cNvPr>
          <p:cNvPicPr>
            <a:picLocks noChangeAspect="1"/>
          </p:cNvPicPr>
          <p:nvPr/>
        </p:nvPicPr>
        <p:blipFill>
          <a:blip r:embed="rId4"/>
          <a:stretch>
            <a:fillRect/>
          </a:stretch>
        </p:blipFill>
        <p:spPr>
          <a:xfrm>
            <a:off x="4059042" y="4598636"/>
            <a:ext cx="1695687" cy="1733792"/>
          </a:xfrm>
          <a:prstGeom prst="rect">
            <a:avLst/>
          </a:prstGeom>
        </p:spPr>
      </p:pic>
      <p:pic>
        <p:nvPicPr>
          <p:cNvPr id="11" name="Obraz 10">
            <a:extLst>
              <a:ext uri="{FF2B5EF4-FFF2-40B4-BE49-F238E27FC236}">
                <a16:creationId xmlns:a16="http://schemas.microsoft.com/office/drawing/2014/main" id="{83A7BBCD-82B8-2C3E-8A20-F210B90DD1FE}"/>
              </a:ext>
            </a:extLst>
          </p:cNvPr>
          <p:cNvPicPr>
            <a:picLocks noChangeAspect="1"/>
          </p:cNvPicPr>
          <p:nvPr/>
        </p:nvPicPr>
        <p:blipFill>
          <a:blip r:embed="rId5"/>
          <a:stretch>
            <a:fillRect/>
          </a:stretch>
        </p:blipFill>
        <p:spPr>
          <a:xfrm>
            <a:off x="5912659" y="5076332"/>
            <a:ext cx="3696216" cy="724001"/>
          </a:xfrm>
          <a:prstGeom prst="rect">
            <a:avLst/>
          </a:prstGeom>
        </p:spPr>
      </p:pic>
      <p:pic>
        <p:nvPicPr>
          <p:cNvPr id="13" name="Obraz 12">
            <a:extLst>
              <a:ext uri="{FF2B5EF4-FFF2-40B4-BE49-F238E27FC236}">
                <a16:creationId xmlns:a16="http://schemas.microsoft.com/office/drawing/2014/main" id="{B4BEE909-F95C-97C2-09D9-34FA805D0D46}"/>
              </a:ext>
            </a:extLst>
          </p:cNvPr>
          <p:cNvPicPr>
            <a:picLocks noChangeAspect="1"/>
          </p:cNvPicPr>
          <p:nvPr/>
        </p:nvPicPr>
        <p:blipFill>
          <a:blip r:embed="rId6"/>
          <a:stretch>
            <a:fillRect/>
          </a:stretch>
        </p:blipFill>
        <p:spPr>
          <a:xfrm>
            <a:off x="9766805" y="4666699"/>
            <a:ext cx="2267266" cy="1543265"/>
          </a:xfrm>
          <a:prstGeom prst="rect">
            <a:avLst/>
          </a:prstGeom>
        </p:spPr>
      </p:pic>
      <p:pic>
        <p:nvPicPr>
          <p:cNvPr id="15" name="Obraz 14">
            <a:extLst>
              <a:ext uri="{FF2B5EF4-FFF2-40B4-BE49-F238E27FC236}">
                <a16:creationId xmlns:a16="http://schemas.microsoft.com/office/drawing/2014/main" id="{1C513AAC-27D9-B408-AF2C-5A1288A26547}"/>
              </a:ext>
            </a:extLst>
          </p:cNvPr>
          <p:cNvPicPr>
            <a:picLocks noChangeAspect="1"/>
          </p:cNvPicPr>
          <p:nvPr/>
        </p:nvPicPr>
        <p:blipFill>
          <a:blip r:embed="rId7"/>
          <a:stretch>
            <a:fillRect/>
          </a:stretch>
        </p:blipFill>
        <p:spPr>
          <a:xfrm>
            <a:off x="0" y="260583"/>
            <a:ext cx="2371408" cy="1733792"/>
          </a:xfrm>
          <a:prstGeom prst="rect">
            <a:avLst/>
          </a:prstGeom>
        </p:spPr>
      </p:pic>
      <p:pic>
        <p:nvPicPr>
          <p:cNvPr id="17" name="Obraz 16">
            <a:extLst>
              <a:ext uri="{FF2B5EF4-FFF2-40B4-BE49-F238E27FC236}">
                <a16:creationId xmlns:a16="http://schemas.microsoft.com/office/drawing/2014/main" id="{7817F17F-4E92-0A64-B202-BED9E8D743F5}"/>
              </a:ext>
            </a:extLst>
          </p:cNvPr>
          <p:cNvPicPr>
            <a:picLocks noChangeAspect="1"/>
          </p:cNvPicPr>
          <p:nvPr/>
        </p:nvPicPr>
        <p:blipFill>
          <a:blip r:embed="rId8"/>
          <a:stretch>
            <a:fillRect/>
          </a:stretch>
        </p:blipFill>
        <p:spPr>
          <a:xfrm>
            <a:off x="2371408" y="260584"/>
            <a:ext cx="2377174" cy="1733791"/>
          </a:xfrm>
          <a:prstGeom prst="rect">
            <a:avLst/>
          </a:prstGeom>
        </p:spPr>
      </p:pic>
    </p:spTree>
    <p:extLst>
      <p:ext uri="{BB962C8B-B14F-4D97-AF65-F5344CB8AC3E}">
        <p14:creationId xmlns:p14="http://schemas.microsoft.com/office/powerpoint/2010/main" val="427023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3385226" y="618618"/>
            <a:ext cx="7282774" cy="1017722"/>
          </a:xfrm>
        </p:spPr>
        <p:txBody>
          <a:bodyPr/>
          <a:lstStyle/>
          <a:p>
            <a:r>
              <a:rPr lang="en-US" dirty="0"/>
              <a:t>Full Join</a:t>
            </a:r>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178996"/>
            <a:ext cx="9144000" cy="3813242"/>
          </a:xfrm>
        </p:spPr>
        <p:txBody>
          <a:bodyPr>
            <a:normAutofit/>
          </a:bodyPr>
          <a:lstStyle/>
          <a:p>
            <a:pPr algn="l"/>
            <a:r>
              <a:rPr lang="pl-PL" sz="2000" b="1" dirty="0"/>
              <a:t>Full </a:t>
            </a:r>
            <a:r>
              <a:rPr lang="pl-PL" sz="2000" b="1" dirty="0" err="1"/>
              <a:t>Join</a:t>
            </a:r>
            <a:r>
              <a:rPr lang="en-US" sz="2000" b="1" dirty="0"/>
              <a:t> </a:t>
            </a:r>
            <a:r>
              <a:rPr lang="pl-PL" sz="2000" b="1" dirty="0"/>
              <a:t>jest rodzajem łączenia tabel w języku SQL, który zwraca wszystkie wiersze z obu tabel, łącząc je na podstawie określonych warunków. W przeciwieństwie do Inner </a:t>
            </a:r>
            <a:r>
              <a:rPr lang="pl-PL" sz="2000" b="1" dirty="0" err="1"/>
              <a:t>Join</a:t>
            </a:r>
            <a:r>
              <a:rPr lang="pl-PL" sz="2000" b="1" dirty="0"/>
              <a:t>, który zwraca tylko pasujące wiersze, Full </a:t>
            </a:r>
            <a:r>
              <a:rPr lang="pl-PL" sz="2000" b="1" dirty="0" err="1"/>
              <a:t>Join</a:t>
            </a:r>
            <a:r>
              <a:rPr lang="pl-PL" sz="2000" b="1" dirty="0"/>
              <a:t> zwraca także wiersze, które nie mają swoich odpowiedników w drugiej tabeli.</a:t>
            </a:r>
            <a:endParaRPr lang="en-US" sz="2000" b="1" dirty="0"/>
          </a:p>
          <a:p>
            <a:pPr algn="l"/>
            <a:r>
              <a:rPr lang="en-US" sz="2000" b="1" dirty="0"/>
              <a:t>W </a:t>
            </a:r>
            <a:r>
              <a:rPr lang="en-US" sz="2000" b="1" dirty="0" err="1"/>
              <a:t>przypadku</a:t>
            </a:r>
            <a:r>
              <a:rPr lang="en-US" sz="2000" b="1" dirty="0"/>
              <a:t> </a:t>
            </a:r>
            <a:r>
              <a:rPr lang="en-US" sz="2000" b="1" dirty="0" err="1"/>
              <a:t>bazdy</a:t>
            </a:r>
            <a:r>
              <a:rPr lang="en-US" sz="2000" b="1" dirty="0"/>
              <a:t> </a:t>
            </a:r>
            <a:r>
              <a:rPr lang="en-US" sz="2000" b="1" dirty="0" err="1"/>
              <a:t>danych</a:t>
            </a:r>
            <a:r>
              <a:rPr lang="en-US" sz="2000" b="1" dirty="0"/>
              <a:t> MySQL, aby </a:t>
            </a:r>
            <a:r>
              <a:rPr lang="en-US" sz="2000" b="1" dirty="0" err="1"/>
              <a:t>wykonać</a:t>
            </a:r>
            <a:r>
              <a:rPr lang="en-US" sz="2000" b="1" dirty="0"/>
              <a:t> Full Join </a:t>
            </a:r>
            <a:r>
              <a:rPr lang="en-US" sz="2000" b="1" dirty="0" err="1"/>
              <a:t>trzeba</a:t>
            </a:r>
            <a:r>
              <a:rPr lang="en-US" sz="2000" b="1" dirty="0"/>
              <a:t> </a:t>
            </a:r>
            <a:r>
              <a:rPr lang="en-US" sz="2000" b="1" dirty="0" err="1"/>
              <a:t>połączyć</a:t>
            </a:r>
            <a:r>
              <a:rPr lang="en-US" sz="2000" b="1" dirty="0"/>
              <a:t> </a:t>
            </a:r>
            <a:r>
              <a:rPr lang="en-US" sz="2000" b="1" dirty="0" err="1"/>
              <a:t>wyniki</a:t>
            </a:r>
            <a:r>
              <a:rPr lang="en-US" sz="2000" b="1" dirty="0"/>
              <a:t> Left </a:t>
            </a:r>
            <a:r>
              <a:rPr lang="en-US" sz="2000" b="1" dirty="0" err="1"/>
              <a:t>Joina</a:t>
            </a:r>
            <a:r>
              <a:rPr lang="en-US" sz="2000" b="1" dirty="0"/>
              <a:t> I Right </a:t>
            </a:r>
            <a:r>
              <a:rPr lang="en-US" sz="2000" b="1" dirty="0" err="1"/>
              <a:t>Joina</a:t>
            </a:r>
            <a:r>
              <a:rPr lang="en-US" sz="2000" b="1" dirty="0"/>
              <a:t> </a:t>
            </a:r>
            <a:r>
              <a:rPr lang="en-US" sz="2000" b="1" dirty="0" err="1"/>
              <a:t>słowem</a:t>
            </a:r>
            <a:r>
              <a:rPr lang="en-US" sz="2000" b="1" dirty="0"/>
              <a:t> </a:t>
            </a:r>
            <a:r>
              <a:rPr lang="en-US" sz="2000" b="1" dirty="0" err="1"/>
              <a:t>kluczowym</a:t>
            </a:r>
            <a:r>
              <a:rPr lang="en-US" sz="2000" b="1" dirty="0"/>
              <a:t> Union.</a:t>
            </a:r>
          </a:p>
        </p:txBody>
      </p:sp>
      <p:pic>
        <p:nvPicPr>
          <p:cNvPr id="9" name="Obraz 8">
            <a:extLst>
              <a:ext uri="{FF2B5EF4-FFF2-40B4-BE49-F238E27FC236}">
                <a16:creationId xmlns:a16="http://schemas.microsoft.com/office/drawing/2014/main" id="{341EB43B-EB4C-BE51-ECF1-38E0C462B3F3}"/>
              </a:ext>
            </a:extLst>
          </p:cNvPr>
          <p:cNvPicPr>
            <a:picLocks noChangeAspect="1"/>
          </p:cNvPicPr>
          <p:nvPr/>
        </p:nvPicPr>
        <p:blipFill>
          <a:blip r:embed="rId3"/>
          <a:stretch>
            <a:fillRect/>
          </a:stretch>
        </p:blipFill>
        <p:spPr>
          <a:xfrm>
            <a:off x="2287667" y="4477011"/>
            <a:ext cx="3686689" cy="1762371"/>
          </a:xfrm>
          <a:prstGeom prst="rect">
            <a:avLst/>
          </a:prstGeom>
        </p:spPr>
      </p:pic>
      <p:pic>
        <p:nvPicPr>
          <p:cNvPr id="12" name="Obraz 11">
            <a:extLst>
              <a:ext uri="{FF2B5EF4-FFF2-40B4-BE49-F238E27FC236}">
                <a16:creationId xmlns:a16="http://schemas.microsoft.com/office/drawing/2014/main" id="{EA2384FC-6169-B4E7-F546-833869AAAC61}"/>
              </a:ext>
            </a:extLst>
          </p:cNvPr>
          <p:cNvPicPr>
            <a:picLocks noChangeAspect="1"/>
          </p:cNvPicPr>
          <p:nvPr/>
        </p:nvPicPr>
        <p:blipFill>
          <a:blip r:embed="rId4"/>
          <a:stretch>
            <a:fillRect/>
          </a:stretch>
        </p:blipFill>
        <p:spPr>
          <a:xfrm>
            <a:off x="7158966" y="4391273"/>
            <a:ext cx="2324424" cy="1933845"/>
          </a:xfrm>
          <a:prstGeom prst="rect">
            <a:avLst/>
          </a:prstGeom>
        </p:spPr>
      </p:pic>
      <p:pic>
        <p:nvPicPr>
          <p:cNvPr id="15" name="Obraz 14">
            <a:extLst>
              <a:ext uri="{FF2B5EF4-FFF2-40B4-BE49-F238E27FC236}">
                <a16:creationId xmlns:a16="http://schemas.microsoft.com/office/drawing/2014/main" id="{3AA661CC-E327-BAC0-9370-FE686B249EEC}"/>
              </a:ext>
            </a:extLst>
          </p:cNvPr>
          <p:cNvPicPr>
            <a:picLocks noChangeAspect="1"/>
          </p:cNvPicPr>
          <p:nvPr/>
        </p:nvPicPr>
        <p:blipFill>
          <a:blip r:embed="rId5"/>
          <a:stretch>
            <a:fillRect/>
          </a:stretch>
        </p:blipFill>
        <p:spPr>
          <a:xfrm>
            <a:off x="2028330" y="249072"/>
            <a:ext cx="2407484" cy="1756813"/>
          </a:xfrm>
          <a:prstGeom prst="rect">
            <a:avLst/>
          </a:prstGeom>
        </p:spPr>
      </p:pic>
    </p:spTree>
    <p:extLst>
      <p:ext uri="{BB962C8B-B14F-4D97-AF65-F5344CB8AC3E}">
        <p14:creationId xmlns:p14="http://schemas.microsoft.com/office/powerpoint/2010/main" val="447434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4951380" y="294999"/>
            <a:ext cx="7240620" cy="1930027"/>
          </a:xfrm>
        </p:spPr>
        <p:txBody>
          <a:bodyPr>
            <a:normAutofit/>
          </a:bodyPr>
          <a:lstStyle/>
          <a:p>
            <a:r>
              <a:rPr lang="en-US" dirty="0"/>
              <a:t>Left / Right Join </a:t>
            </a:r>
            <a:br>
              <a:rPr lang="en-US" dirty="0"/>
            </a:br>
            <a:r>
              <a:rPr lang="en-US" dirty="0"/>
              <a:t>bez </a:t>
            </a:r>
            <a:r>
              <a:rPr lang="en-US" dirty="0" err="1"/>
              <a:t>części</a:t>
            </a:r>
            <a:r>
              <a:rPr lang="en-US" dirty="0"/>
              <a:t> </a:t>
            </a:r>
            <a:r>
              <a:rPr lang="en-US" dirty="0" err="1"/>
              <a:t>wspólnej</a:t>
            </a:r>
            <a:endParaRPr lang="en-US" dirty="0"/>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405141"/>
            <a:ext cx="9144000" cy="2900935"/>
          </a:xfrm>
        </p:spPr>
        <p:txBody>
          <a:bodyPr>
            <a:normAutofit/>
          </a:bodyPr>
          <a:lstStyle/>
          <a:p>
            <a:pPr algn="l"/>
            <a:r>
              <a:rPr lang="pl-PL" sz="2000" b="1" dirty="0" err="1"/>
              <a:t>Left</a:t>
            </a:r>
            <a:r>
              <a:rPr lang="pl-PL" sz="2000" b="1" dirty="0"/>
              <a:t> </a:t>
            </a:r>
            <a:r>
              <a:rPr lang="pl-PL" sz="2000" b="1" dirty="0" err="1"/>
              <a:t>Join</a:t>
            </a:r>
            <a:r>
              <a:rPr lang="pl-PL" sz="2000" b="1" dirty="0"/>
              <a:t> bez części wspólnej</a:t>
            </a:r>
            <a:r>
              <a:rPr lang="en-US" sz="2000" b="1" dirty="0"/>
              <a:t> </a:t>
            </a:r>
            <a:r>
              <a:rPr lang="en-US" sz="2000" b="1" dirty="0" err="1"/>
              <a:t>rózni</a:t>
            </a:r>
            <a:r>
              <a:rPr lang="en-US" sz="2000" b="1" dirty="0"/>
              <a:t> się od </a:t>
            </a:r>
            <a:r>
              <a:rPr lang="en-US" sz="2000" b="1" dirty="0" err="1"/>
              <a:t>standardowego</a:t>
            </a:r>
            <a:r>
              <a:rPr lang="en-US" sz="2000" b="1" dirty="0"/>
              <a:t> Left </a:t>
            </a:r>
            <a:r>
              <a:rPr lang="en-US" sz="2000" b="1" dirty="0" err="1"/>
              <a:t>Joina</a:t>
            </a:r>
            <a:r>
              <a:rPr lang="en-US" sz="2000" b="1" dirty="0"/>
              <a:t> </a:t>
            </a:r>
            <a:r>
              <a:rPr lang="en-US" sz="2000" b="1" dirty="0" err="1"/>
              <a:t>tym</a:t>
            </a:r>
            <a:r>
              <a:rPr lang="en-US" sz="2000" b="1" dirty="0"/>
              <a:t>, </a:t>
            </a:r>
            <a:r>
              <a:rPr lang="en-US" sz="2000" b="1" dirty="0" err="1"/>
              <a:t>że</a:t>
            </a:r>
            <a:r>
              <a:rPr lang="en-US" sz="2000" b="1" dirty="0"/>
              <a:t> </a:t>
            </a:r>
            <a:r>
              <a:rPr lang="en-US" sz="2000" b="1" dirty="0" err="1"/>
              <a:t>zwraca</a:t>
            </a:r>
            <a:r>
              <a:rPr lang="en-US" sz="2000" b="1" dirty="0"/>
              <a:t> on </a:t>
            </a:r>
            <a:r>
              <a:rPr lang="en-US" sz="2000" b="1" dirty="0" err="1"/>
              <a:t>tylko</a:t>
            </a:r>
            <a:r>
              <a:rPr lang="en-US" sz="2000" b="1" dirty="0"/>
              <a:t> </a:t>
            </a:r>
            <a:r>
              <a:rPr lang="en-US" sz="2000" b="1" dirty="0" err="1"/>
              <a:t>te</a:t>
            </a:r>
            <a:r>
              <a:rPr lang="en-US" sz="2000" b="1" dirty="0"/>
              <a:t> </a:t>
            </a:r>
            <a:r>
              <a:rPr lang="en-US" sz="2000" b="1" dirty="0" err="1"/>
              <a:t>wiersze</a:t>
            </a:r>
            <a:r>
              <a:rPr lang="en-US" sz="2000" b="1" dirty="0"/>
              <a:t> z </a:t>
            </a:r>
            <a:r>
              <a:rPr lang="en-US" sz="2000" b="1" dirty="0" err="1"/>
              <a:t>lewej</a:t>
            </a:r>
            <a:r>
              <a:rPr lang="en-US" sz="2000" b="1" dirty="0"/>
              <a:t> </a:t>
            </a:r>
            <a:r>
              <a:rPr lang="en-US" sz="2000" b="1" dirty="0" err="1"/>
              <a:t>tabeli</a:t>
            </a:r>
            <a:r>
              <a:rPr lang="en-US" sz="2000" b="1" dirty="0"/>
              <a:t>, </a:t>
            </a:r>
            <a:r>
              <a:rPr lang="en-US" sz="2000" b="1" dirty="0" err="1"/>
              <a:t>które</a:t>
            </a:r>
            <a:r>
              <a:rPr lang="en-US" sz="2000" b="1" dirty="0"/>
              <a:t> nie </a:t>
            </a:r>
            <a:r>
              <a:rPr lang="en-US" sz="2000" b="1" dirty="0" err="1"/>
              <a:t>spełniają</a:t>
            </a:r>
            <a:r>
              <a:rPr lang="en-US" sz="2000" b="1" dirty="0"/>
              <a:t> </a:t>
            </a:r>
            <a:r>
              <a:rPr lang="en-US" sz="2000" b="1" dirty="0" err="1"/>
              <a:t>warunku</a:t>
            </a:r>
            <a:r>
              <a:rPr lang="en-US" sz="2000" b="1" dirty="0"/>
              <a:t> </a:t>
            </a:r>
            <a:r>
              <a:rPr lang="en-US" sz="2000" b="1" dirty="0" err="1"/>
              <a:t>złączenia</a:t>
            </a:r>
            <a:r>
              <a:rPr lang="en-US" sz="2000" b="1" dirty="0"/>
              <a:t>, </a:t>
            </a:r>
            <a:r>
              <a:rPr lang="en-US" sz="2000" b="1" dirty="0" err="1"/>
              <a:t>natomiast</a:t>
            </a:r>
            <a:r>
              <a:rPr lang="en-US" sz="2000" b="1" dirty="0"/>
              <a:t> nie </a:t>
            </a:r>
            <a:r>
              <a:rPr lang="en-US" sz="2000" b="1" dirty="0" err="1"/>
              <a:t>zwraca</a:t>
            </a:r>
            <a:r>
              <a:rPr lang="en-US" sz="2000" b="1" dirty="0"/>
              <a:t> </a:t>
            </a:r>
            <a:r>
              <a:rPr lang="en-US" sz="2000" b="1" dirty="0" err="1"/>
              <a:t>pozostałych</a:t>
            </a:r>
            <a:r>
              <a:rPr lang="en-US" sz="2000" b="1" dirty="0"/>
              <a:t> </a:t>
            </a:r>
            <a:r>
              <a:rPr lang="en-US" sz="2000" b="1" dirty="0" err="1"/>
              <a:t>wierszy</a:t>
            </a:r>
            <a:r>
              <a:rPr lang="en-US" sz="2000" b="1" dirty="0"/>
              <a:t> z </a:t>
            </a:r>
            <a:r>
              <a:rPr lang="en-US" sz="2000" b="1" dirty="0" err="1"/>
              <a:t>lewej</a:t>
            </a:r>
            <a:r>
              <a:rPr lang="en-US" sz="2000" b="1" dirty="0"/>
              <a:t> </a:t>
            </a:r>
            <a:r>
              <a:rPr lang="en-US" sz="2000" b="1" dirty="0" err="1"/>
              <a:t>tabeli</a:t>
            </a:r>
            <a:r>
              <a:rPr lang="en-US" sz="2000" b="1" dirty="0"/>
              <a:t> oraz </a:t>
            </a:r>
            <a:r>
              <a:rPr lang="en-US" sz="2000" b="1" dirty="0" err="1"/>
              <a:t>wierszy</a:t>
            </a:r>
            <a:r>
              <a:rPr lang="en-US" sz="2000" b="1" dirty="0"/>
              <a:t> z </a:t>
            </a:r>
            <a:r>
              <a:rPr lang="en-US" sz="2000" b="1" dirty="0" err="1"/>
              <a:t>prawej</a:t>
            </a:r>
            <a:r>
              <a:rPr lang="en-US" sz="2000" b="1" dirty="0"/>
              <a:t> </a:t>
            </a:r>
            <a:r>
              <a:rPr lang="en-US" sz="2000" b="1" dirty="0" err="1"/>
              <a:t>tabeli</a:t>
            </a:r>
            <a:r>
              <a:rPr lang="en-US" sz="2000" b="1" dirty="0"/>
              <a:t>.</a:t>
            </a:r>
          </a:p>
          <a:p>
            <a:pPr algn="l"/>
            <a:r>
              <a:rPr lang="en-US" sz="2000" b="1" dirty="0" err="1"/>
              <a:t>Analogicznie</a:t>
            </a:r>
            <a:r>
              <a:rPr lang="en-US" sz="2000" b="1" dirty="0"/>
              <a:t> w </a:t>
            </a:r>
            <a:r>
              <a:rPr lang="en-US" sz="2000" b="1" dirty="0" err="1"/>
              <a:t>przypadku</a:t>
            </a:r>
            <a:r>
              <a:rPr lang="en-US" sz="2000" b="1" dirty="0"/>
              <a:t> Right </a:t>
            </a:r>
            <a:r>
              <a:rPr lang="en-US" sz="2000" b="1" dirty="0" err="1"/>
              <a:t>Joina</a:t>
            </a:r>
            <a:r>
              <a:rPr lang="en-US" sz="2000" b="1" dirty="0"/>
              <a:t> bez </a:t>
            </a:r>
            <a:r>
              <a:rPr lang="en-US" sz="2000" b="1" dirty="0" err="1"/>
              <a:t>części</a:t>
            </a:r>
            <a:r>
              <a:rPr lang="en-US" sz="2000" b="1" dirty="0"/>
              <a:t> </a:t>
            </a:r>
            <a:r>
              <a:rPr lang="en-US" sz="2000" b="1" dirty="0" err="1"/>
              <a:t>wspólnej</a:t>
            </a:r>
            <a:r>
              <a:rPr lang="en-US" sz="2000" b="1" dirty="0"/>
              <a:t>.</a:t>
            </a:r>
          </a:p>
        </p:txBody>
      </p:sp>
      <p:pic>
        <p:nvPicPr>
          <p:cNvPr id="5" name="Obraz 4">
            <a:extLst>
              <a:ext uri="{FF2B5EF4-FFF2-40B4-BE49-F238E27FC236}">
                <a16:creationId xmlns:a16="http://schemas.microsoft.com/office/drawing/2014/main" id="{29934317-E963-EC23-F0A5-AC1CC98F23EA}"/>
              </a:ext>
            </a:extLst>
          </p:cNvPr>
          <p:cNvPicPr>
            <a:picLocks noChangeAspect="1"/>
          </p:cNvPicPr>
          <p:nvPr/>
        </p:nvPicPr>
        <p:blipFill>
          <a:blip r:embed="rId3"/>
          <a:stretch>
            <a:fillRect/>
          </a:stretch>
        </p:blipFill>
        <p:spPr>
          <a:xfrm>
            <a:off x="2200948" y="4192107"/>
            <a:ext cx="4829849" cy="1257475"/>
          </a:xfrm>
          <a:prstGeom prst="rect">
            <a:avLst/>
          </a:prstGeom>
        </p:spPr>
      </p:pic>
      <p:pic>
        <p:nvPicPr>
          <p:cNvPr id="7" name="Obraz 6">
            <a:extLst>
              <a:ext uri="{FF2B5EF4-FFF2-40B4-BE49-F238E27FC236}">
                <a16:creationId xmlns:a16="http://schemas.microsoft.com/office/drawing/2014/main" id="{E56C0117-2561-7D1C-578F-4903B2862E74}"/>
              </a:ext>
            </a:extLst>
          </p:cNvPr>
          <p:cNvPicPr>
            <a:picLocks noChangeAspect="1"/>
          </p:cNvPicPr>
          <p:nvPr/>
        </p:nvPicPr>
        <p:blipFill>
          <a:blip r:embed="rId4"/>
          <a:stretch>
            <a:fillRect/>
          </a:stretch>
        </p:blipFill>
        <p:spPr>
          <a:xfrm>
            <a:off x="8281076" y="4477896"/>
            <a:ext cx="1267002" cy="685896"/>
          </a:xfrm>
          <a:prstGeom prst="rect">
            <a:avLst/>
          </a:prstGeom>
        </p:spPr>
      </p:pic>
      <p:pic>
        <p:nvPicPr>
          <p:cNvPr id="10" name="Obraz 9">
            <a:extLst>
              <a:ext uri="{FF2B5EF4-FFF2-40B4-BE49-F238E27FC236}">
                <a16:creationId xmlns:a16="http://schemas.microsoft.com/office/drawing/2014/main" id="{EF2EC0A8-9527-4379-6C70-C7B883D5078E}"/>
              </a:ext>
            </a:extLst>
          </p:cNvPr>
          <p:cNvPicPr>
            <a:picLocks noChangeAspect="1"/>
          </p:cNvPicPr>
          <p:nvPr/>
        </p:nvPicPr>
        <p:blipFill>
          <a:blip r:embed="rId5"/>
          <a:stretch>
            <a:fillRect/>
          </a:stretch>
        </p:blipFill>
        <p:spPr>
          <a:xfrm>
            <a:off x="2200948" y="5629697"/>
            <a:ext cx="4829849" cy="1219370"/>
          </a:xfrm>
          <a:prstGeom prst="rect">
            <a:avLst/>
          </a:prstGeom>
        </p:spPr>
      </p:pic>
      <p:pic>
        <p:nvPicPr>
          <p:cNvPr id="13" name="Obraz 12">
            <a:extLst>
              <a:ext uri="{FF2B5EF4-FFF2-40B4-BE49-F238E27FC236}">
                <a16:creationId xmlns:a16="http://schemas.microsoft.com/office/drawing/2014/main" id="{12690B09-DA49-29ED-C592-DF77408B023C}"/>
              </a:ext>
            </a:extLst>
          </p:cNvPr>
          <p:cNvPicPr>
            <a:picLocks noChangeAspect="1"/>
          </p:cNvPicPr>
          <p:nvPr/>
        </p:nvPicPr>
        <p:blipFill>
          <a:blip r:embed="rId6"/>
          <a:stretch>
            <a:fillRect/>
          </a:stretch>
        </p:blipFill>
        <p:spPr>
          <a:xfrm>
            <a:off x="7838102" y="5977408"/>
            <a:ext cx="2152950" cy="523948"/>
          </a:xfrm>
          <a:prstGeom prst="rect">
            <a:avLst/>
          </a:prstGeom>
        </p:spPr>
      </p:pic>
      <p:pic>
        <p:nvPicPr>
          <p:cNvPr id="15" name="Obraz 14">
            <a:extLst>
              <a:ext uri="{FF2B5EF4-FFF2-40B4-BE49-F238E27FC236}">
                <a16:creationId xmlns:a16="http://schemas.microsoft.com/office/drawing/2014/main" id="{4BEEA0CC-C202-8699-88AB-1B281DCAC149}"/>
              </a:ext>
            </a:extLst>
          </p:cNvPr>
          <p:cNvPicPr>
            <a:picLocks noChangeAspect="1"/>
          </p:cNvPicPr>
          <p:nvPr/>
        </p:nvPicPr>
        <p:blipFill>
          <a:blip r:embed="rId7"/>
          <a:stretch>
            <a:fillRect/>
          </a:stretch>
        </p:blipFill>
        <p:spPr>
          <a:xfrm>
            <a:off x="0" y="398869"/>
            <a:ext cx="2207315" cy="1621950"/>
          </a:xfrm>
          <a:prstGeom prst="rect">
            <a:avLst/>
          </a:prstGeom>
        </p:spPr>
      </p:pic>
      <p:pic>
        <p:nvPicPr>
          <p:cNvPr id="17" name="Obraz 16">
            <a:extLst>
              <a:ext uri="{FF2B5EF4-FFF2-40B4-BE49-F238E27FC236}">
                <a16:creationId xmlns:a16="http://schemas.microsoft.com/office/drawing/2014/main" id="{DF3DE616-0E0E-0AE3-FF63-C350363F4222}"/>
              </a:ext>
            </a:extLst>
          </p:cNvPr>
          <p:cNvPicPr>
            <a:picLocks noChangeAspect="1"/>
          </p:cNvPicPr>
          <p:nvPr/>
        </p:nvPicPr>
        <p:blipFill>
          <a:blip r:embed="rId8"/>
          <a:stretch>
            <a:fillRect/>
          </a:stretch>
        </p:blipFill>
        <p:spPr>
          <a:xfrm>
            <a:off x="2200948" y="398868"/>
            <a:ext cx="2235661" cy="1621950"/>
          </a:xfrm>
          <a:prstGeom prst="rect">
            <a:avLst/>
          </a:prstGeom>
        </p:spPr>
      </p:pic>
    </p:spTree>
    <p:extLst>
      <p:ext uri="{BB962C8B-B14F-4D97-AF65-F5344CB8AC3E}">
        <p14:creationId xmlns:p14="http://schemas.microsoft.com/office/powerpoint/2010/main" val="2757702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29BDF75-5D55-EF41-23F4-67B8CA667670}"/>
              </a:ext>
            </a:extLst>
          </p:cNvPr>
          <p:cNvSpPr>
            <a:spLocks noGrp="1"/>
          </p:cNvSpPr>
          <p:nvPr>
            <p:ph type="ctrTitle"/>
          </p:nvPr>
        </p:nvSpPr>
        <p:spPr>
          <a:xfrm>
            <a:off x="3047998" y="618618"/>
            <a:ext cx="9144001" cy="1017722"/>
          </a:xfrm>
        </p:spPr>
        <p:txBody>
          <a:bodyPr>
            <a:normAutofit/>
          </a:bodyPr>
          <a:lstStyle/>
          <a:p>
            <a:r>
              <a:rPr lang="en-US" dirty="0"/>
              <a:t>Full Join bez </a:t>
            </a:r>
            <a:r>
              <a:rPr lang="en-US" dirty="0" err="1"/>
              <a:t>części</a:t>
            </a:r>
            <a:r>
              <a:rPr lang="en-US" dirty="0"/>
              <a:t> </a:t>
            </a:r>
            <a:r>
              <a:rPr lang="en-US" dirty="0" err="1"/>
              <a:t>wspólnej</a:t>
            </a:r>
            <a:endParaRPr lang="en-US" dirty="0"/>
          </a:p>
        </p:txBody>
      </p:sp>
      <p:sp>
        <p:nvSpPr>
          <p:cNvPr id="3" name="Podtytuł 2">
            <a:extLst>
              <a:ext uri="{FF2B5EF4-FFF2-40B4-BE49-F238E27FC236}">
                <a16:creationId xmlns:a16="http://schemas.microsoft.com/office/drawing/2014/main" id="{E93613B1-EA63-5136-4152-4813B1C16581}"/>
              </a:ext>
            </a:extLst>
          </p:cNvPr>
          <p:cNvSpPr>
            <a:spLocks noGrp="1"/>
          </p:cNvSpPr>
          <p:nvPr>
            <p:ph type="subTitle" idx="1"/>
          </p:nvPr>
        </p:nvSpPr>
        <p:spPr>
          <a:xfrm>
            <a:off x="1524000" y="2426140"/>
            <a:ext cx="9144000" cy="3813242"/>
          </a:xfrm>
        </p:spPr>
        <p:txBody>
          <a:bodyPr>
            <a:normAutofit/>
          </a:bodyPr>
          <a:lstStyle/>
          <a:p>
            <a:pPr algn="l"/>
            <a:r>
              <a:rPr lang="en-US" sz="2000" b="1" dirty="0"/>
              <a:t>Full </a:t>
            </a:r>
            <a:r>
              <a:rPr lang="pl-PL" sz="2000" b="1" dirty="0" err="1"/>
              <a:t>Join</a:t>
            </a:r>
            <a:r>
              <a:rPr lang="pl-PL" sz="2000" b="1" dirty="0"/>
              <a:t> bez części wspólnej</a:t>
            </a:r>
            <a:r>
              <a:rPr lang="en-US" sz="2000" b="1" dirty="0"/>
              <a:t> </a:t>
            </a:r>
            <a:r>
              <a:rPr lang="en-US" sz="2000" b="1" dirty="0" err="1"/>
              <a:t>zwraca</a:t>
            </a:r>
            <a:r>
              <a:rPr lang="en-US" sz="2000" b="1" dirty="0"/>
              <a:t> </a:t>
            </a:r>
            <a:r>
              <a:rPr lang="en-US" sz="2000" b="1" dirty="0" err="1"/>
              <a:t>zarówno</a:t>
            </a:r>
            <a:r>
              <a:rPr lang="en-US" sz="2000" b="1" dirty="0"/>
              <a:t> </a:t>
            </a:r>
            <a:r>
              <a:rPr lang="en-US" sz="2000" b="1" dirty="0" err="1"/>
              <a:t>wiersze</a:t>
            </a:r>
            <a:r>
              <a:rPr lang="en-US" sz="2000" b="1" dirty="0"/>
              <a:t> </a:t>
            </a:r>
            <a:r>
              <a:rPr lang="en-US" sz="2000" b="1" dirty="0" err="1"/>
              <a:t>niespełniające</a:t>
            </a:r>
            <a:r>
              <a:rPr lang="en-US" sz="2000" b="1" dirty="0"/>
              <a:t> </a:t>
            </a:r>
            <a:r>
              <a:rPr lang="en-US" sz="2000" b="1" dirty="0" err="1"/>
              <a:t>warunku</a:t>
            </a:r>
            <a:r>
              <a:rPr lang="en-US" sz="2000" b="1" dirty="0"/>
              <a:t> </a:t>
            </a:r>
            <a:r>
              <a:rPr lang="en-US" sz="2000" b="1" dirty="0" err="1"/>
              <a:t>łączenia</a:t>
            </a:r>
            <a:r>
              <a:rPr lang="en-US" sz="2000" b="1" dirty="0"/>
              <a:t> z </a:t>
            </a:r>
            <a:r>
              <a:rPr lang="en-US" sz="2000" b="1" dirty="0" err="1"/>
              <a:t>tabeli</a:t>
            </a:r>
            <a:r>
              <a:rPr lang="en-US" sz="2000" b="1" dirty="0"/>
              <a:t> </a:t>
            </a:r>
            <a:r>
              <a:rPr lang="en-US" sz="2000" b="1" dirty="0" err="1"/>
              <a:t>lewej</a:t>
            </a:r>
            <a:r>
              <a:rPr lang="en-US" sz="2000" b="1" dirty="0"/>
              <a:t> oraz </a:t>
            </a:r>
            <a:r>
              <a:rPr lang="en-US" sz="2000" b="1" dirty="0" err="1"/>
              <a:t>wiersze</a:t>
            </a:r>
            <a:r>
              <a:rPr lang="en-US" sz="2000" b="1" dirty="0"/>
              <a:t> </a:t>
            </a:r>
            <a:r>
              <a:rPr lang="en-US" sz="2000" b="1" dirty="0" err="1"/>
              <a:t>niespełniające</a:t>
            </a:r>
            <a:r>
              <a:rPr lang="en-US" sz="2000" b="1" dirty="0"/>
              <a:t> </a:t>
            </a:r>
            <a:r>
              <a:rPr lang="en-US" sz="2000" b="1" dirty="0" err="1"/>
              <a:t>warunku</a:t>
            </a:r>
            <a:r>
              <a:rPr lang="en-US" sz="2000" b="1" dirty="0"/>
              <a:t> </a:t>
            </a:r>
            <a:r>
              <a:rPr lang="en-US" sz="2000" b="1" dirty="0" err="1"/>
              <a:t>łączenia</a:t>
            </a:r>
            <a:r>
              <a:rPr lang="en-US" sz="2000" b="1" dirty="0"/>
              <a:t> z </a:t>
            </a:r>
            <a:r>
              <a:rPr lang="en-US" sz="2000" b="1" dirty="0" err="1"/>
              <a:t>tabeli</a:t>
            </a:r>
            <a:r>
              <a:rPr lang="en-US" sz="2000" b="1" dirty="0"/>
              <a:t> </a:t>
            </a:r>
            <a:r>
              <a:rPr lang="en-US" sz="2000" b="1" dirty="0" err="1"/>
              <a:t>prawej</a:t>
            </a:r>
            <a:endParaRPr lang="en-US" sz="2000" b="1" dirty="0"/>
          </a:p>
        </p:txBody>
      </p:sp>
      <p:pic>
        <p:nvPicPr>
          <p:cNvPr id="6" name="Obraz 5">
            <a:extLst>
              <a:ext uri="{FF2B5EF4-FFF2-40B4-BE49-F238E27FC236}">
                <a16:creationId xmlns:a16="http://schemas.microsoft.com/office/drawing/2014/main" id="{19BB4400-85FB-E2C4-F118-9EED38DFDFB1}"/>
              </a:ext>
            </a:extLst>
          </p:cNvPr>
          <p:cNvPicPr>
            <a:picLocks noChangeAspect="1"/>
          </p:cNvPicPr>
          <p:nvPr/>
        </p:nvPicPr>
        <p:blipFill>
          <a:blip r:embed="rId3"/>
          <a:stretch>
            <a:fillRect/>
          </a:stretch>
        </p:blipFill>
        <p:spPr>
          <a:xfrm>
            <a:off x="1997413" y="3695743"/>
            <a:ext cx="5363323" cy="2229161"/>
          </a:xfrm>
          <a:prstGeom prst="rect">
            <a:avLst/>
          </a:prstGeom>
        </p:spPr>
      </p:pic>
      <p:pic>
        <p:nvPicPr>
          <p:cNvPr id="9" name="Obraz 8">
            <a:extLst>
              <a:ext uri="{FF2B5EF4-FFF2-40B4-BE49-F238E27FC236}">
                <a16:creationId xmlns:a16="http://schemas.microsoft.com/office/drawing/2014/main" id="{06AB15BF-6FA5-DB28-08B5-FD44EA3B0D72}"/>
              </a:ext>
            </a:extLst>
          </p:cNvPr>
          <p:cNvPicPr>
            <a:picLocks noChangeAspect="1"/>
          </p:cNvPicPr>
          <p:nvPr/>
        </p:nvPicPr>
        <p:blipFill>
          <a:blip r:embed="rId4"/>
          <a:stretch>
            <a:fillRect/>
          </a:stretch>
        </p:blipFill>
        <p:spPr>
          <a:xfrm>
            <a:off x="8033902" y="4436912"/>
            <a:ext cx="1844200" cy="746825"/>
          </a:xfrm>
          <a:prstGeom prst="rect">
            <a:avLst/>
          </a:prstGeom>
        </p:spPr>
      </p:pic>
      <p:pic>
        <p:nvPicPr>
          <p:cNvPr id="12" name="Obraz 11">
            <a:extLst>
              <a:ext uri="{FF2B5EF4-FFF2-40B4-BE49-F238E27FC236}">
                <a16:creationId xmlns:a16="http://schemas.microsoft.com/office/drawing/2014/main" id="{CA7263C5-16A6-D622-5616-C7A3A89A35CB}"/>
              </a:ext>
            </a:extLst>
          </p:cNvPr>
          <p:cNvPicPr>
            <a:picLocks noChangeAspect="1"/>
          </p:cNvPicPr>
          <p:nvPr/>
        </p:nvPicPr>
        <p:blipFill>
          <a:blip r:embed="rId5"/>
          <a:stretch>
            <a:fillRect/>
          </a:stretch>
        </p:blipFill>
        <p:spPr>
          <a:xfrm>
            <a:off x="423266" y="273918"/>
            <a:ext cx="2339390" cy="1707122"/>
          </a:xfrm>
          <a:prstGeom prst="rect">
            <a:avLst/>
          </a:prstGeom>
        </p:spPr>
      </p:pic>
    </p:spTree>
    <p:extLst>
      <p:ext uri="{BB962C8B-B14F-4D97-AF65-F5344CB8AC3E}">
        <p14:creationId xmlns:p14="http://schemas.microsoft.com/office/powerpoint/2010/main" val="1875760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BACKGROUND" descr="A white background with dots and lines&#10;&#10;Description automatically generated">
            <a:extLst>
              <a:ext uri="{FF2B5EF4-FFF2-40B4-BE49-F238E27FC236}">
                <a16:creationId xmlns:a16="http://schemas.microsoft.com/office/drawing/2014/main" id="{A6C482FB-FF84-F332-2CDA-687DA50B1709}"/>
              </a:ext>
            </a:extLst>
          </p:cNvPr>
          <p:cNvPicPr>
            <a:picLocks noChangeAspect="1"/>
          </p:cNvPicPr>
          <p:nvPr/>
        </p:nvPicPr>
        <p:blipFill rotWithShape="1">
          <a:blip r:embed="rId2"/>
          <a:srcRect t="1039" b="4819"/>
          <a:stretch/>
        </p:blipFill>
        <p:spPr>
          <a:xfrm>
            <a:off x="20" y="-22"/>
            <a:ext cx="12191977" cy="6858022"/>
          </a:xfrm>
          <a:prstGeom prst="rect">
            <a:avLst/>
          </a:prstGeom>
        </p:spPr>
      </p:pic>
      <p:sp>
        <p:nvSpPr>
          <p:cNvPr id="71" name="Rectangle 70">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sp>
        <p:nvSpPr>
          <p:cNvPr id="2" name="Title">
            <a:extLst>
              <a:ext uri="{FF2B5EF4-FFF2-40B4-BE49-F238E27FC236}">
                <a16:creationId xmlns:a16="http://schemas.microsoft.com/office/drawing/2014/main" id="{A5E6F81A-DE0F-EDB2-F901-4AC1D8F989F1}"/>
              </a:ext>
            </a:extLst>
          </p:cNvPr>
          <p:cNvSpPr>
            <a:spLocks noGrp="1"/>
          </p:cNvSpPr>
          <p:nvPr>
            <p:ph type="ctrTitle"/>
          </p:nvPr>
        </p:nvSpPr>
        <p:spPr>
          <a:xfrm>
            <a:off x="2001774" y="1562101"/>
            <a:ext cx="8188451" cy="3733799"/>
          </a:xfrm>
        </p:spPr>
        <p:txBody>
          <a:bodyPr anchor="ctr">
            <a:noAutofit/>
          </a:bodyPr>
          <a:lstStyle/>
          <a:p>
            <a:pPr algn="ctr"/>
            <a:r>
              <a:rPr lang="en-GB" sz="7200">
                <a:solidFill>
                  <a:schemeClr val="tx1">
                    <a:lumMod val="85000"/>
                    <a:lumOff val="15000"/>
                  </a:schemeClr>
                </a:solidFill>
              </a:rPr>
              <a:t>Grupowanie danych</a:t>
            </a:r>
            <a:endParaRPr lang="pl-PL" sz="7200">
              <a:solidFill>
                <a:schemeClr val="tx1">
                  <a:lumMod val="85000"/>
                  <a:lumOff val="15000"/>
                </a:schemeClr>
              </a:solidFill>
            </a:endParaRPr>
          </a:p>
        </p:txBody>
      </p:sp>
      <p:sp>
        <p:nvSpPr>
          <p:cNvPr id="73" name="Rectangle 72">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Univers"/>
              <a:ea typeface="+mn-ea"/>
              <a:cs typeface="+mn-cs"/>
            </a:endParaRPr>
          </a:p>
        </p:txBody>
      </p:sp>
      <p:grpSp>
        <p:nvGrpSpPr>
          <p:cNvPr id="3" name="GROUP_TEXT">
            <a:extLst>
              <a:ext uri="{FF2B5EF4-FFF2-40B4-BE49-F238E27FC236}">
                <a16:creationId xmlns:a16="http://schemas.microsoft.com/office/drawing/2014/main" id="{14ED31E9-67D1-3527-8722-2AFB3C28F353}"/>
              </a:ext>
            </a:extLst>
          </p:cNvPr>
          <p:cNvGrpSpPr>
            <a:grpSpLocks/>
          </p:cNvGrpSpPr>
          <p:nvPr/>
        </p:nvGrpSpPr>
        <p:grpSpPr>
          <a:xfrm>
            <a:off x="-6236680" y="0"/>
            <a:ext cx="4607229" cy="6858000"/>
            <a:chOff x="522514" y="18212"/>
            <a:chExt cx="4607229" cy="7114096"/>
          </a:xfrm>
        </p:grpSpPr>
        <p:sp>
          <p:nvSpPr>
            <p:cNvPr id="4" name="Rectangle 3">
              <a:extLst>
                <a:ext uri="{FF2B5EF4-FFF2-40B4-BE49-F238E27FC236}">
                  <a16:creationId xmlns:a16="http://schemas.microsoft.com/office/drawing/2014/main" id="{007F86E3-9C5B-A725-65A3-29BAC178955C}"/>
                </a:ext>
              </a:extLst>
            </p:cNvPr>
            <p:cNvSpPr>
              <a:spLocks/>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5" name="TextBox 4">
              <a:extLst>
                <a:ext uri="{FF2B5EF4-FFF2-40B4-BE49-F238E27FC236}">
                  <a16:creationId xmlns:a16="http://schemas.microsoft.com/office/drawing/2014/main" id="{7BE653F2-4A2A-65CD-B93B-7E2CE60F7207}"/>
                </a:ext>
              </a:extLst>
            </p:cNvPr>
            <p:cNvSpPr txBox="1">
              <a:spLocks/>
            </p:cNvSpPr>
            <p:nvPr/>
          </p:nvSpPr>
          <p:spPr>
            <a:xfrm>
              <a:off x="858236" y="973211"/>
              <a:ext cx="3931249" cy="52040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400" b="0" i="0" u="none" strike="noStrike" kern="1200" cap="none" spc="0" normalizeH="0" baseline="0" noProof="0">
                  <a:ln>
                    <a:noFill/>
                  </a:ln>
                  <a:solidFill>
                    <a:srgbClr val="FFFFFF"/>
                  </a:solidFill>
                  <a:effectLst/>
                  <a:uLnTx/>
                  <a:uFillTx/>
                  <a:latin typeface="Univers"/>
                  <a:ea typeface="+mn-ea"/>
                  <a:cs typeface="+mn-cs"/>
                </a:rPr>
                <a:t>Grupowanie danych to proces, który pozwala nam na </a:t>
              </a:r>
              <a:r>
                <a:rPr kumimoji="0" lang="pl-PL" sz="2400" b="1" i="0" u="none" strike="noStrike" kern="1200" cap="none" spc="0" normalizeH="0" baseline="0" noProof="0">
                  <a:ln>
                    <a:noFill/>
                  </a:ln>
                  <a:solidFill>
                    <a:srgbClr val="FF9022"/>
                  </a:solidFill>
                  <a:effectLst/>
                  <a:uLnTx/>
                  <a:uFillTx/>
                  <a:latin typeface="Univers"/>
                  <a:ea typeface="+mn-ea"/>
                  <a:cs typeface="+mn-cs"/>
                </a:rPr>
                <a:t>agregację informacji na podstawie określonych kryteriów</a:t>
              </a:r>
              <a:r>
                <a:rPr kumimoji="0" lang="pl-PL" sz="2400" b="0" i="0" u="none" strike="noStrike" kern="1200" cap="none" spc="0" normalizeH="0" baseline="0" noProof="0">
                  <a:ln>
                    <a:noFill/>
                  </a:ln>
                  <a:solidFill>
                    <a:srgbClr val="FFFFFF"/>
                  </a:solidFill>
                  <a:effectLst/>
                  <a:uLnTx/>
                  <a:uFillTx/>
                  <a:latin typeface="Univers"/>
                  <a:ea typeface="+mn-ea"/>
                  <a:cs typeface="+mn-cs"/>
                </a:rPr>
                <a:t>. </a:t>
              </a:r>
              <a:r>
                <a:rPr kumimoji="0" lang="en-GB" sz="2400" b="0" i="0" u="none" strike="noStrike" kern="1200" cap="none" spc="0" normalizeH="0" baseline="0" noProof="0">
                  <a:ln>
                    <a:noFill/>
                  </a:ln>
                  <a:solidFill>
                    <a:srgbClr val="FFFFFF"/>
                  </a:solidFill>
                  <a:effectLst/>
                  <a:uLnTx/>
                  <a:uFillTx/>
                  <a:latin typeface="Univers"/>
                  <a:ea typeface="+mn-ea"/>
                  <a:cs typeface="+mn-cs"/>
                </a:rPr>
                <a:t>Oznacza to, że </a:t>
              </a:r>
              <a:r>
                <a:rPr kumimoji="0" lang="pl-PL" sz="2400" b="0" i="0" u="none" strike="noStrike" kern="1200" cap="none" spc="0" normalizeH="0" baseline="0" noProof="0">
                  <a:ln>
                    <a:noFill/>
                  </a:ln>
                  <a:solidFill>
                    <a:srgbClr val="FFFFFF"/>
                  </a:solidFill>
                  <a:effectLst/>
                  <a:uLnTx/>
                  <a:uFillTx/>
                  <a:latin typeface="Univers"/>
                  <a:ea typeface="+mn-ea"/>
                  <a:cs typeface="+mn-cs"/>
                </a:rPr>
                <a:t>możemy grupować dane </a:t>
              </a:r>
              <a:r>
                <a:rPr kumimoji="0" lang="pl-PL" sz="2400" b="1" i="0" u="none" strike="noStrike" kern="1200" cap="none" spc="0" normalizeH="0" baseline="0" noProof="0">
                  <a:ln>
                    <a:noFill/>
                  </a:ln>
                  <a:solidFill>
                    <a:srgbClr val="FF9022"/>
                  </a:solidFill>
                  <a:effectLst/>
                  <a:uLnTx/>
                  <a:uFillTx/>
                  <a:latin typeface="Univers"/>
                  <a:ea typeface="+mn-ea"/>
                  <a:cs typeface="+mn-cs"/>
                </a:rPr>
                <a:t>według wartości określonych kolumn</a:t>
              </a:r>
              <a:r>
                <a:rPr kumimoji="0" lang="pl-PL" sz="2400" b="0" i="0" u="none" strike="noStrike" kern="1200" cap="none" spc="0" normalizeH="0" baseline="0" noProof="0">
                  <a:ln>
                    <a:noFill/>
                  </a:ln>
                  <a:solidFill>
                    <a:srgbClr val="FFFFFF"/>
                  </a:solidFill>
                  <a:effectLst/>
                  <a:uLnTx/>
                  <a:uFillTx/>
                  <a:latin typeface="Univers"/>
                  <a:ea typeface="+mn-ea"/>
                  <a:cs typeface="+mn-cs"/>
                </a:rPr>
                <a:t> i następnie wykonywać operacje na tych grupach. </a:t>
              </a:r>
              <a:r>
                <a:rPr kumimoji="0" lang="en-GB" sz="2400" b="0" i="0" u="none" strike="noStrike" kern="1200" cap="none" spc="0" normalizeH="0" baseline="0" noProof="0">
                  <a:ln>
                    <a:noFill/>
                  </a:ln>
                  <a:solidFill>
                    <a:srgbClr val="FFFFFF"/>
                  </a:solidFill>
                  <a:effectLst/>
                  <a:uLnTx/>
                  <a:uFillTx/>
                  <a:latin typeface="Univers"/>
                  <a:ea typeface="+mn-ea"/>
                  <a:cs typeface="+mn-cs"/>
                </a:rPr>
                <a:t>W SQL służy do tego klauzula</a:t>
              </a:r>
              <a:r>
                <a:rPr kumimoji="0" lang="en-GB" sz="2800" b="0" i="0" u="none" strike="noStrike" kern="1200" cap="none" spc="0" normalizeH="0" baseline="0" noProof="0">
                  <a:ln>
                    <a:noFill/>
                  </a:ln>
                  <a:solidFill>
                    <a:srgbClr val="FFFFFF"/>
                  </a:solidFill>
                  <a:effectLst/>
                  <a:uLnTx/>
                  <a:uFillTx/>
                  <a:latin typeface="Univers"/>
                  <a:ea typeface="+mn-ea"/>
                  <a:cs typeface="+mn-cs"/>
                </a:rPr>
                <a:t> </a:t>
              </a:r>
              <a:r>
                <a:rPr kumimoji="0" lang="en-GB" sz="2800" b="1" i="0" u="none" strike="noStrike" kern="1200" cap="none" spc="0" normalizeH="0" baseline="0" noProof="0">
                  <a:ln>
                    <a:noFill/>
                  </a:ln>
                  <a:solidFill>
                    <a:srgbClr val="FF9022"/>
                  </a:solidFill>
                  <a:effectLst/>
                  <a:uLnTx/>
                  <a:uFillTx/>
                  <a:latin typeface="Univers"/>
                  <a:ea typeface="+mn-ea"/>
                  <a:cs typeface="+mn-cs"/>
                </a:rPr>
                <a:t>GROUP BY</a:t>
              </a:r>
              <a:r>
                <a:rPr kumimoji="0" lang="en-GB" sz="2400" b="1" i="0" u="none" strike="noStrike" kern="1200" cap="none" spc="0" normalizeH="0" baseline="0" noProof="0">
                  <a:ln>
                    <a:noFill/>
                  </a:ln>
                  <a:solidFill>
                    <a:srgbClr val="FFFFFF"/>
                  </a:solidFill>
                  <a:effectLst/>
                  <a:uLnTx/>
                  <a:uFillTx/>
                  <a:latin typeface="Univers"/>
                  <a:ea typeface="+mn-ea"/>
                  <a:cs typeface="+mn-cs"/>
                </a:rPr>
                <a:t>.</a:t>
              </a:r>
              <a:endParaRPr kumimoji="0" lang="pl-PL" sz="2400" b="1" i="0" u="none" strike="noStrike" kern="1200" cap="none" spc="0" normalizeH="0" baseline="0" noProof="0">
                <a:ln>
                  <a:noFill/>
                </a:ln>
                <a:solidFill>
                  <a:srgbClr val="FF9022"/>
                </a:solidFill>
                <a:effectLst/>
                <a:uLnTx/>
                <a:uFillTx/>
                <a:latin typeface="Univers"/>
                <a:ea typeface="+mn-ea"/>
                <a:cs typeface="+mn-cs"/>
              </a:endParaRPr>
            </a:p>
          </p:txBody>
        </p:sp>
      </p:grpSp>
      <p:pic>
        <p:nvPicPr>
          <p:cNvPr id="6" name="GROUP_SQL">
            <a:extLst>
              <a:ext uri="{FF2B5EF4-FFF2-40B4-BE49-F238E27FC236}">
                <a16:creationId xmlns:a16="http://schemas.microsoft.com/office/drawing/2014/main" id="{B95C37B9-D300-223F-2B92-E748D16A56C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42951" y="-5361936"/>
            <a:ext cx="4857750" cy="3345609"/>
          </a:xfrm>
          <a:prstGeom prst="rect">
            <a:avLst/>
          </a:prstGeom>
          <a:ln>
            <a:noFill/>
          </a:ln>
          <a:effectLst>
            <a:softEdge rad="127000"/>
          </a:effectLst>
        </p:spPr>
      </p:pic>
      <p:pic>
        <p:nvPicPr>
          <p:cNvPr id="7" name="GROUP_EXAMPLE">
            <a:extLst>
              <a:ext uri="{FF2B5EF4-FFF2-40B4-BE49-F238E27FC236}">
                <a16:creationId xmlns:a16="http://schemas.microsoft.com/office/drawing/2014/main" id="{AFAAA0E3-D390-1090-AEDB-87B5B2BC441C}"/>
              </a:ext>
            </a:extLst>
          </p:cNvPr>
          <p:cNvPicPr>
            <a:picLocks noChangeAspect="1"/>
          </p:cNvPicPr>
          <p:nvPr/>
        </p:nvPicPr>
        <p:blipFill>
          <a:blip r:embed="rId4"/>
          <a:stretch>
            <a:fillRect/>
          </a:stretch>
        </p:blipFill>
        <p:spPr>
          <a:xfrm>
            <a:off x="13715400" y="3084119"/>
            <a:ext cx="3439710" cy="3714554"/>
          </a:xfrm>
          <a:prstGeom prst="rect">
            <a:avLst/>
          </a:prstGeom>
        </p:spPr>
      </p:pic>
    </p:spTree>
    <p:extLst>
      <p:ext uri="{BB962C8B-B14F-4D97-AF65-F5344CB8AC3E}">
        <p14:creationId xmlns:p14="http://schemas.microsoft.com/office/powerpoint/2010/main" val="15650169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BACKGROUND" descr="A white background with dots and lines&#10;&#10;Description automatically generated">
            <a:extLst>
              <a:ext uri="{FF2B5EF4-FFF2-40B4-BE49-F238E27FC236}">
                <a16:creationId xmlns:a16="http://schemas.microsoft.com/office/drawing/2014/main" id="{A6C482FB-FF84-F332-2CDA-687DA50B1709}"/>
              </a:ext>
            </a:extLst>
          </p:cNvPr>
          <p:cNvPicPr>
            <a:picLocks noGrp="1" noRot="1" noChangeAspect="1" noMove="1" noResize="1" noEditPoints="1" noAdjustHandles="1" noChangeArrowheads="1" noChangeShapeType="1" noCrop="1"/>
          </p:cNvPicPr>
          <p:nvPr/>
        </p:nvPicPr>
        <p:blipFill rotWithShape="1">
          <a:blip r:embed="rId2"/>
          <a:srcRect t="1039" b="4819"/>
          <a:stretch/>
        </p:blipFill>
        <p:spPr>
          <a:xfrm>
            <a:off x="0" y="-3310345"/>
            <a:ext cx="18076965" cy="10168345"/>
          </a:xfrm>
          <a:prstGeom prst="rect">
            <a:avLst/>
          </a:prstGeom>
        </p:spPr>
      </p:pic>
      <p:sp>
        <p:nvSpPr>
          <p:cNvPr id="12" name="Title">
            <a:extLst>
              <a:ext uri="{FF2B5EF4-FFF2-40B4-BE49-F238E27FC236}">
                <a16:creationId xmlns:a16="http://schemas.microsoft.com/office/drawing/2014/main" id="{1F6C6CF3-2FA1-7C40-32E6-D6D5EA35A26A}"/>
              </a:ext>
            </a:extLst>
          </p:cNvPr>
          <p:cNvSpPr>
            <a:spLocks noGrp="1" noRot="1" noMove="1" noResize="1" noEditPoints="1" noAdjustHandles="1" noChangeArrowheads="1" noChangeShapeType="1"/>
          </p:cNvSpPr>
          <p:nvPr>
            <p:ph type="ctrTitle"/>
          </p:nvPr>
        </p:nvSpPr>
        <p:spPr>
          <a:xfrm>
            <a:off x="12502134" y="1562089"/>
            <a:ext cx="8188451" cy="3733799"/>
          </a:xfrm>
        </p:spPr>
        <p:txBody>
          <a:bodyPr anchor="ctr">
            <a:noAutofit/>
          </a:bodyPr>
          <a:lstStyle/>
          <a:p>
            <a:pPr algn="ctr"/>
            <a:r>
              <a:rPr lang="en-GB" sz="7200">
                <a:solidFill>
                  <a:schemeClr val="tx1">
                    <a:lumMod val="85000"/>
                    <a:lumOff val="15000"/>
                  </a:schemeClr>
                </a:solidFill>
              </a:rPr>
              <a:t>Grupowanie danych</a:t>
            </a:r>
            <a:endParaRPr lang="pl-PL" sz="7200">
              <a:solidFill>
                <a:schemeClr val="tx1">
                  <a:lumMod val="85000"/>
                  <a:lumOff val="15000"/>
                </a:schemeClr>
              </a:solidFill>
            </a:endParaRPr>
          </a:p>
        </p:txBody>
      </p:sp>
      <p:grpSp>
        <p:nvGrpSpPr>
          <p:cNvPr id="11" name="ROLLUP_TEXT">
            <a:extLst>
              <a:ext uri="{FF2B5EF4-FFF2-40B4-BE49-F238E27FC236}">
                <a16:creationId xmlns:a16="http://schemas.microsoft.com/office/drawing/2014/main" id="{1BFB7C07-34E7-5902-9B0B-E27C2C4015A4}"/>
              </a:ext>
            </a:extLst>
          </p:cNvPr>
          <p:cNvGrpSpPr/>
          <p:nvPr/>
        </p:nvGrpSpPr>
        <p:grpSpPr>
          <a:xfrm>
            <a:off x="7584771" y="-8346838"/>
            <a:ext cx="4607229" cy="6858000"/>
            <a:chOff x="522514" y="18212"/>
            <a:chExt cx="4607229" cy="7114096"/>
          </a:xfrm>
        </p:grpSpPr>
        <p:sp>
          <p:nvSpPr>
            <p:cNvPr id="13" name="Rectangle 12">
              <a:extLst>
                <a:ext uri="{FF2B5EF4-FFF2-40B4-BE49-F238E27FC236}">
                  <a16:creationId xmlns:a16="http://schemas.microsoft.com/office/drawing/2014/main" id="{C62E3E2A-60A5-4B26-45BC-F7EB702912C6}"/>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15" name="TextBox 14">
              <a:extLst>
                <a:ext uri="{FF2B5EF4-FFF2-40B4-BE49-F238E27FC236}">
                  <a16:creationId xmlns:a16="http://schemas.microsoft.com/office/drawing/2014/main" id="{3A15B67B-F651-A25D-2EA7-B18CD4F67A6E}"/>
                </a:ext>
              </a:extLst>
            </p:cNvPr>
            <p:cNvSpPr txBox="1"/>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a:ln>
                    <a:noFill/>
                  </a:ln>
                  <a:solidFill>
                    <a:srgbClr val="FFFFFF"/>
                  </a:solidFill>
                  <a:effectLst/>
                  <a:uLnTx/>
                  <a:uFillTx/>
                  <a:latin typeface="Univers"/>
                  <a:ea typeface="+mn-ea"/>
                  <a:cs typeface="+mn-cs"/>
                </a:rPr>
                <a:t>Klauzula </a:t>
              </a:r>
              <a:r>
                <a:rPr kumimoji="0" lang="pl-PL" sz="2800" b="1" i="0" u="none" strike="noStrike" kern="1200" cap="none" spc="0" normalizeH="0" baseline="0" noProof="0">
                  <a:ln>
                    <a:noFill/>
                  </a:ln>
                  <a:solidFill>
                    <a:srgbClr val="FF9022"/>
                  </a:solidFill>
                  <a:effectLst/>
                  <a:uLnTx/>
                  <a:uFillTx/>
                  <a:latin typeface="Univers"/>
                  <a:ea typeface="+mn-ea"/>
                  <a:cs typeface="+mn-cs"/>
                </a:rPr>
                <a:t>ROLLUP</a:t>
              </a:r>
              <a:r>
                <a:rPr kumimoji="0" lang="pl-PL" sz="2800" b="0" i="0" u="none" strike="noStrike" kern="1200" cap="none" spc="0" normalizeH="0" baseline="0" noProof="0">
                  <a:ln>
                    <a:noFill/>
                  </a:ln>
                  <a:solidFill>
                    <a:srgbClr val="FFFFFF"/>
                  </a:solidFill>
                  <a:effectLst/>
                  <a:uLnTx/>
                  <a:uFillTx/>
                  <a:latin typeface="Univers"/>
                  <a:ea typeface="+mn-ea"/>
                  <a:cs typeface="+mn-cs"/>
                </a:rPr>
                <a:t> pozwala na </a:t>
              </a:r>
              <a:r>
                <a:rPr kumimoji="0" lang="pl-PL" sz="2800" b="1" i="0" u="none" strike="noStrike" kern="1200" cap="none" spc="0" normalizeH="0" baseline="0" noProof="0">
                  <a:ln>
                    <a:noFill/>
                  </a:ln>
                  <a:solidFill>
                    <a:srgbClr val="FF9022"/>
                  </a:solidFill>
                  <a:effectLst/>
                  <a:uLnTx/>
                  <a:uFillTx/>
                  <a:latin typeface="Univers"/>
                  <a:ea typeface="+mn-ea"/>
                  <a:cs typeface="+mn-cs"/>
                </a:rPr>
                <a:t>generowanie dodatkowych wierszy podsumowujących w wynikach grupowania danych</a:t>
              </a:r>
              <a:r>
                <a:rPr kumimoji="0" lang="pl-PL" sz="2800" b="0" i="0" u="none" strike="noStrike" kern="1200" cap="none" spc="0" normalizeH="0" baseline="0" noProof="0">
                  <a:ln>
                    <a:noFill/>
                  </a:ln>
                  <a:solidFill>
                    <a:srgbClr val="FFFFFF"/>
                  </a:solidFill>
                  <a:effectLst/>
                  <a:uLnTx/>
                  <a:uFillTx/>
                  <a:latin typeface="Univers"/>
                  <a:ea typeface="+mn-ea"/>
                  <a:cs typeface="+mn-cs"/>
                </a:rPr>
                <a:t>. Te dodatkowe wiersze zaw</a:t>
              </a:r>
              <a:r>
                <a:rPr kumimoji="0" lang="en-GB" sz="2800" b="0" i="0" u="none" strike="noStrike" kern="1200" cap="none" spc="0" normalizeH="0" baseline="0" noProof="0">
                  <a:ln>
                    <a:noFill/>
                  </a:ln>
                  <a:solidFill>
                    <a:srgbClr val="FFFFFF"/>
                  </a:solidFill>
                  <a:effectLst/>
                  <a:uLnTx/>
                  <a:uFillTx/>
                  <a:latin typeface="Univers"/>
                  <a:ea typeface="+mn-ea"/>
                  <a:cs typeface="+mn-cs"/>
                </a:rPr>
                <a:t>ierają wynik danej funkcji agregującej dla wszystkich zgrupowanych rekordów.</a:t>
              </a:r>
              <a:endParaRPr kumimoji="0" lang="pl-PL" sz="2800" b="0" i="0" u="none" strike="noStrike" kern="1200" cap="none" spc="0" normalizeH="0" baseline="0" noProof="0">
                <a:ln>
                  <a:noFill/>
                </a:ln>
                <a:solidFill>
                  <a:srgbClr val="FFFFFF"/>
                </a:solidFill>
                <a:effectLst/>
                <a:uLnTx/>
                <a:uFillTx/>
                <a:latin typeface="Univers"/>
                <a:ea typeface="+mn-ea"/>
                <a:cs typeface="+mn-cs"/>
              </a:endParaRPr>
            </a:p>
          </p:txBody>
        </p:sp>
      </p:grpSp>
      <p:pic>
        <p:nvPicPr>
          <p:cNvPr id="18" name="ROLLUP_SQL" descr="A screen shot of a computer program&#10;&#10;Description automatically generated">
            <a:extLst>
              <a:ext uri="{FF2B5EF4-FFF2-40B4-BE49-F238E27FC236}">
                <a16:creationId xmlns:a16="http://schemas.microsoft.com/office/drawing/2014/main" id="{B8440E1A-0B1A-B4F0-67C1-AB3DDF5F2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8961" y="2736475"/>
            <a:ext cx="5929842" cy="3884116"/>
          </a:xfrm>
          <a:prstGeom prst="rect">
            <a:avLst/>
          </a:prstGeom>
        </p:spPr>
      </p:pic>
      <p:pic>
        <p:nvPicPr>
          <p:cNvPr id="19" name="ROLLUP_EXAMPLE">
            <a:extLst>
              <a:ext uri="{FF2B5EF4-FFF2-40B4-BE49-F238E27FC236}">
                <a16:creationId xmlns:a16="http://schemas.microsoft.com/office/drawing/2014/main" id="{A15AD124-660A-283A-0BE5-9D97E22C32FF}"/>
              </a:ext>
            </a:extLst>
          </p:cNvPr>
          <p:cNvPicPr>
            <a:picLocks noChangeAspect="1"/>
          </p:cNvPicPr>
          <p:nvPr/>
        </p:nvPicPr>
        <p:blipFill>
          <a:blip r:embed="rId4"/>
          <a:stretch>
            <a:fillRect/>
          </a:stretch>
        </p:blipFill>
        <p:spPr>
          <a:xfrm>
            <a:off x="3123936" y="-5289909"/>
            <a:ext cx="4020111" cy="3277057"/>
          </a:xfrm>
          <a:prstGeom prst="rect">
            <a:avLst/>
          </a:prstGeom>
        </p:spPr>
      </p:pic>
      <p:grpSp>
        <p:nvGrpSpPr>
          <p:cNvPr id="17" name="GROUP_TEXT">
            <a:extLst>
              <a:ext uri="{FF2B5EF4-FFF2-40B4-BE49-F238E27FC236}">
                <a16:creationId xmlns:a16="http://schemas.microsoft.com/office/drawing/2014/main" id="{6FB368BF-9B3E-2C12-56EB-4E1944427DD8}"/>
              </a:ext>
            </a:extLst>
          </p:cNvPr>
          <p:cNvGrpSpPr>
            <a:grpSpLocks noGrp="1" noUngrp="1" noRot="1" noMove="1" noResize="1"/>
          </p:cNvGrpSpPr>
          <p:nvPr/>
        </p:nvGrpSpPr>
        <p:grpSpPr>
          <a:xfrm>
            <a:off x="0" y="0"/>
            <a:ext cx="4607229" cy="6858000"/>
            <a:chOff x="522514" y="18212"/>
            <a:chExt cx="4607229" cy="7114096"/>
          </a:xfrm>
        </p:grpSpPr>
        <p:sp>
          <p:nvSpPr>
            <p:cNvPr id="16" name="Rectangle 15">
              <a:extLst>
                <a:ext uri="{FF2B5EF4-FFF2-40B4-BE49-F238E27FC236}">
                  <a16:creationId xmlns:a16="http://schemas.microsoft.com/office/drawing/2014/main" id="{C6746BDA-A6E3-03F1-3889-D63B6E613E88}"/>
                </a:ext>
              </a:extLst>
            </p:cNvPr>
            <p:cNvSpPr>
              <a:spLocks noGrp="1" noRot="1" noMove="1" noResize="1" noEditPoints="1" noAdjustHandles="1" noChangeArrowheads="1" noChangeShapeType="1"/>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10" name="TextBox 9">
              <a:extLst>
                <a:ext uri="{FF2B5EF4-FFF2-40B4-BE49-F238E27FC236}">
                  <a16:creationId xmlns:a16="http://schemas.microsoft.com/office/drawing/2014/main" id="{2A55CC2B-BF9C-ECAD-166B-F234D4391C24}"/>
                </a:ext>
              </a:extLst>
            </p:cNvPr>
            <p:cNvSpPr txBox="1">
              <a:spLocks noGrp="1" noRot="1" noMove="1" noResize="1" noEditPoints="1" noAdjustHandles="1" noChangeArrowheads="1" noChangeShapeType="1"/>
            </p:cNvSpPr>
            <p:nvPr/>
          </p:nvSpPr>
          <p:spPr>
            <a:xfrm>
              <a:off x="858236" y="973211"/>
              <a:ext cx="3931249" cy="52040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400" b="0" i="0" u="none" strike="noStrike" kern="1200" cap="none" spc="0" normalizeH="0" baseline="0" noProof="0">
                  <a:ln>
                    <a:noFill/>
                  </a:ln>
                  <a:solidFill>
                    <a:srgbClr val="FFFFFF"/>
                  </a:solidFill>
                  <a:effectLst/>
                  <a:uLnTx/>
                  <a:uFillTx/>
                  <a:latin typeface="Univers"/>
                  <a:ea typeface="+mn-ea"/>
                  <a:cs typeface="+mn-cs"/>
                </a:rPr>
                <a:t>Grupowanie danych to proces, który pozwala nam na </a:t>
              </a:r>
              <a:r>
                <a:rPr kumimoji="0" lang="pl-PL" sz="2400" b="1" i="0" u="none" strike="noStrike" kern="1200" cap="none" spc="0" normalizeH="0" baseline="0" noProof="0">
                  <a:ln>
                    <a:noFill/>
                  </a:ln>
                  <a:solidFill>
                    <a:srgbClr val="FF9022"/>
                  </a:solidFill>
                  <a:effectLst/>
                  <a:uLnTx/>
                  <a:uFillTx/>
                  <a:latin typeface="Univers"/>
                  <a:ea typeface="+mn-ea"/>
                  <a:cs typeface="+mn-cs"/>
                </a:rPr>
                <a:t>agregację informacji na podstawie określonych kryteriów</a:t>
              </a:r>
              <a:r>
                <a:rPr kumimoji="0" lang="pl-PL" sz="2400" b="0" i="0" u="none" strike="noStrike" kern="1200" cap="none" spc="0" normalizeH="0" baseline="0" noProof="0">
                  <a:ln>
                    <a:noFill/>
                  </a:ln>
                  <a:solidFill>
                    <a:srgbClr val="FFFFFF"/>
                  </a:solidFill>
                  <a:effectLst/>
                  <a:uLnTx/>
                  <a:uFillTx/>
                  <a:latin typeface="Univers"/>
                  <a:ea typeface="+mn-ea"/>
                  <a:cs typeface="+mn-cs"/>
                </a:rPr>
                <a:t>. </a:t>
              </a:r>
              <a:r>
                <a:rPr kumimoji="0" lang="en-GB" sz="2400" b="0" i="0" u="none" strike="noStrike" kern="1200" cap="none" spc="0" normalizeH="0" baseline="0" noProof="0">
                  <a:ln>
                    <a:noFill/>
                  </a:ln>
                  <a:solidFill>
                    <a:srgbClr val="FFFFFF"/>
                  </a:solidFill>
                  <a:effectLst/>
                  <a:uLnTx/>
                  <a:uFillTx/>
                  <a:latin typeface="Univers"/>
                  <a:ea typeface="+mn-ea"/>
                  <a:cs typeface="+mn-cs"/>
                </a:rPr>
                <a:t>Oznacza to, że </a:t>
              </a:r>
              <a:r>
                <a:rPr kumimoji="0" lang="pl-PL" sz="2400" b="0" i="0" u="none" strike="noStrike" kern="1200" cap="none" spc="0" normalizeH="0" baseline="0" noProof="0">
                  <a:ln>
                    <a:noFill/>
                  </a:ln>
                  <a:solidFill>
                    <a:srgbClr val="FFFFFF"/>
                  </a:solidFill>
                  <a:effectLst/>
                  <a:uLnTx/>
                  <a:uFillTx/>
                  <a:latin typeface="Univers"/>
                  <a:ea typeface="+mn-ea"/>
                  <a:cs typeface="+mn-cs"/>
                </a:rPr>
                <a:t>możemy grupować dane </a:t>
              </a:r>
              <a:r>
                <a:rPr kumimoji="0" lang="pl-PL" sz="2400" b="1" i="0" u="none" strike="noStrike" kern="1200" cap="none" spc="0" normalizeH="0" baseline="0" noProof="0">
                  <a:ln>
                    <a:noFill/>
                  </a:ln>
                  <a:solidFill>
                    <a:srgbClr val="FF9022"/>
                  </a:solidFill>
                  <a:effectLst/>
                  <a:uLnTx/>
                  <a:uFillTx/>
                  <a:latin typeface="Univers"/>
                  <a:ea typeface="+mn-ea"/>
                  <a:cs typeface="+mn-cs"/>
                </a:rPr>
                <a:t>według wartości określonych kolumn</a:t>
              </a:r>
              <a:r>
                <a:rPr kumimoji="0" lang="pl-PL" sz="2400" b="0" i="0" u="none" strike="noStrike" kern="1200" cap="none" spc="0" normalizeH="0" baseline="0" noProof="0">
                  <a:ln>
                    <a:noFill/>
                  </a:ln>
                  <a:solidFill>
                    <a:srgbClr val="FFFFFF"/>
                  </a:solidFill>
                  <a:effectLst/>
                  <a:uLnTx/>
                  <a:uFillTx/>
                  <a:latin typeface="Univers"/>
                  <a:ea typeface="+mn-ea"/>
                  <a:cs typeface="+mn-cs"/>
                </a:rPr>
                <a:t> i następnie wykonywać operacje na tych grupach. </a:t>
              </a:r>
              <a:r>
                <a:rPr kumimoji="0" lang="en-GB" sz="2400" b="0" i="0" u="none" strike="noStrike" kern="1200" cap="none" spc="0" normalizeH="0" baseline="0" noProof="0">
                  <a:ln>
                    <a:noFill/>
                  </a:ln>
                  <a:solidFill>
                    <a:srgbClr val="FFFFFF"/>
                  </a:solidFill>
                  <a:effectLst/>
                  <a:uLnTx/>
                  <a:uFillTx/>
                  <a:latin typeface="Univers"/>
                  <a:ea typeface="+mn-ea"/>
                  <a:cs typeface="+mn-cs"/>
                </a:rPr>
                <a:t>W SQL służy do tego klauzula</a:t>
              </a:r>
              <a:r>
                <a:rPr kumimoji="0" lang="en-GB" sz="2800" b="0" i="0" u="none" strike="noStrike" kern="1200" cap="none" spc="0" normalizeH="0" baseline="0" noProof="0">
                  <a:ln>
                    <a:noFill/>
                  </a:ln>
                  <a:solidFill>
                    <a:srgbClr val="FFFFFF"/>
                  </a:solidFill>
                  <a:effectLst/>
                  <a:uLnTx/>
                  <a:uFillTx/>
                  <a:latin typeface="Univers"/>
                  <a:ea typeface="+mn-ea"/>
                  <a:cs typeface="+mn-cs"/>
                </a:rPr>
                <a:t> </a:t>
              </a:r>
              <a:r>
                <a:rPr kumimoji="0" lang="en-GB" sz="2800" b="1" i="0" u="none" strike="noStrike" kern="1200" cap="none" spc="0" normalizeH="0" baseline="0" noProof="0">
                  <a:ln>
                    <a:noFill/>
                  </a:ln>
                  <a:solidFill>
                    <a:srgbClr val="FF9022"/>
                  </a:solidFill>
                  <a:effectLst/>
                  <a:uLnTx/>
                  <a:uFillTx/>
                  <a:latin typeface="Univers"/>
                  <a:ea typeface="+mn-ea"/>
                  <a:cs typeface="+mn-cs"/>
                </a:rPr>
                <a:t>GROUP BY</a:t>
              </a:r>
              <a:r>
                <a:rPr kumimoji="0" lang="en-GB" sz="2400" b="1" i="0" u="none" strike="noStrike" kern="1200" cap="none" spc="0" normalizeH="0" baseline="0" noProof="0">
                  <a:ln>
                    <a:noFill/>
                  </a:ln>
                  <a:solidFill>
                    <a:srgbClr val="FFFFFF"/>
                  </a:solidFill>
                  <a:effectLst/>
                  <a:uLnTx/>
                  <a:uFillTx/>
                  <a:latin typeface="Univers"/>
                  <a:ea typeface="+mn-ea"/>
                  <a:cs typeface="+mn-cs"/>
                </a:rPr>
                <a:t>.</a:t>
              </a:r>
              <a:endParaRPr kumimoji="0" lang="pl-PL" sz="2400" b="1" i="0" u="none" strike="noStrike" kern="1200" cap="none" spc="0" normalizeH="0" baseline="0" noProof="0">
                <a:ln>
                  <a:noFill/>
                </a:ln>
                <a:solidFill>
                  <a:srgbClr val="FF9022"/>
                </a:solidFill>
                <a:effectLst/>
                <a:uLnTx/>
                <a:uFillTx/>
                <a:latin typeface="Univers"/>
                <a:ea typeface="+mn-ea"/>
                <a:cs typeface="+mn-cs"/>
              </a:endParaRPr>
            </a:p>
          </p:txBody>
        </p:sp>
      </p:grpSp>
      <p:pic>
        <p:nvPicPr>
          <p:cNvPr id="5" name="GROUP_SQL">
            <a:extLst>
              <a:ext uri="{FF2B5EF4-FFF2-40B4-BE49-F238E27FC236}">
                <a16:creationId xmlns:a16="http://schemas.microsoft.com/office/drawing/2014/main" id="{5F547731-FC40-C51D-FC28-BA9ABF7CB09F}"/>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942951" y="101022"/>
            <a:ext cx="4857750" cy="3345609"/>
          </a:xfrm>
          <a:prstGeom prst="rect">
            <a:avLst/>
          </a:prstGeom>
          <a:ln>
            <a:noFill/>
          </a:ln>
          <a:effectLst>
            <a:softEdge rad="127000"/>
          </a:effectLst>
        </p:spPr>
      </p:pic>
      <p:pic>
        <p:nvPicPr>
          <p:cNvPr id="14" name="GROUP_EXAMPLE">
            <a:extLst>
              <a:ext uri="{FF2B5EF4-FFF2-40B4-BE49-F238E27FC236}">
                <a16:creationId xmlns:a16="http://schemas.microsoft.com/office/drawing/2014/main" id="{09BEF6A9-15D7-B18D-FFA4-0AAF8A12E418}"/>
              </a:ext>
            </a:extLst>
          </p:cNvPr>
          <p:cNvPicPr>
            <a:picLocks noGrp="1" noRot="1" noChangeAspect="1" noMove="1" noResize="1" noEditPoints="1" noAdjustHandles="1" noChangeArrowheads="1" noChangeShapeType="1" noCrop="1"/>
          </p:cNvPicPr>
          <p:nvPr/>
        </p:nvPicPr>
        <p:blipFill>
          <a:blip r:embed="rId6"/>
          <a:stretch>
            <a:fillRect/>
          </a:stretch>
        </p:blipFill>
        <p:spPr>
          <a:xfrm>
            <a:off x="8416568" y="3084119"/>
            <a:ext cx="3439710" cy="3714554"/>
          </a:xfrm>
          <a:prstGeom prst="rect">
            <a:avLst/>
          </a:prstGeom>
        </p:spPr>
      </p:pic>
    </p:spTree>
    <p:extLst>
      <p:ext uri="{BB962C8B-B14F-4D97-AF65-F5344CB8AC3E}">
        <p14:creationId xmlns:p14="http://schemas.microsoft.com/office/powerpoint/2010/main" val="25151209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BACKGROUND" descr="A white background with dots and lines&#10;&#10;Description automatically generated">
            <a:extLst>
              <a:ext uri="{FF2B5EF4-FFF2-40B4-BE49-F238E27FC236}">
                <a16:creationId xmlns:a16="http://schemas.microsoft.com/office/drawing/2014/main" id="{A6C482FB-FF84-F332-2CDA-687DA50B1709}"/>
              </a:ext>
            </a:extLst>
          </p:cNvPr>
          <p:cNvPicPr>
            <a:picLocks noChangeAspect="1"/>
          </p:cNvPicPr>
          <p:nvPr/>
        </p:nvPicPr>
        <p:blipFill rotWithShape="1">
          <a:blip r:embed="rId2"/>
          <a:srcRect t="1039" b="4819"/>
          <a:stretch/>
        </p:blipFill>
        <p:spPr>
          <a:xfrm>
            <a:off x="-2297723" y="4129"/>
            <a:ext cx="18076965" cy="10168345"/>
          </a:xfrm>
          <a:prstGeom prst="rect">
            <a:avLst/>
          </a:prstGeom>
        </p:spPr>
      </p:pic>
      <p:pic>
        <p:nvPicPr>
          <p:cNvPr id="25" name="AGGR_SQL">
            <a:extLst>
              <a:ext uri="{FF2B5EF4-FFF2-40B4-BE49-F238E27FC236}">
                <a16:creationId xmlns:a16="http://schemas.microsoft.com/office/drawing/2014/main" id="{390D80DE-4FF5-E353-5FE9-5F338C383F3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8411" y="-4988170"/>
            <a:ext cx="5005581" cy="4317792"/>
          </a:xfrm>
          <a:prstGeom prst="rect">
            <a:avLst/>
          </a:prstGeom>
          <a:effectLst>
            <a:softEdge rad="127000"/>
          </a:effectLst>
        </p:spPr>
      </p:pic>
      <p:pic>
        <p:nvPicPr>
          <p:cNvPr id="26" name="AGGR_EXAMPLE">
            <a:extLst>
              <a:ext uri="{FF2B5EF4-FFF2-40B4-BE49-F238E27FC236}">
                <a16:creationId xmlns:a16="http://schemas.microsoft.com/office/drawing/2014/main" id="{E0F51E0F-1D96-9263-2A72-0E0C087E3993}"/>
              </a:ext>
            </a:extLst>
          </p:cNvPr>
          <p:cNvPicPr>
            <a:picLocks noChangeAspect="1"/>
          </p:cNvPicPr>
          <p:nvPr/>
        </p:nvPicPr>
        <p:blipFill>
          <a:blip r:embed="rId4"/>
          <a:stretch>
            <a:fillRect/>
          </a:stretch>
        </p:blipFill>
        <p:spPr>
          <a:xfrm>
            <a:off x="4546249" y="8264316"/>
            <a:ext cx="2732042" cy="3816316"/>
          </a:xfrm>
          <a:prstGeom prst="rect">
            <a:avLst/>
          </a:prstGeom>
        </p:spPr>
      </p:pic>
      <p:grpSp>
        <p:nvGrpSpPr>
          <p:cNvPr id="7" name="AGGR_TEXT">
            <a:extLst>
              <a:ext uri="{FF2B5EF4-FFF2-40B4-BE49-F238E27FC236}">
                <a16:creationId xmlns:a16="http://schemas.microsoft.com/office/drawing/2014/main" id="{C24C2E94-1533-902C-2CB8-FCEC3BB91F23}"/>
              </a:ext>
            </a:extLst>
          </p:cNvPr>
          <p:cNvGrpSpPr/>
          <p:nvPr/>
        </p:nvGrpSpPr>
        <p:grpSpPr>
          <a:xfrm>
            <a:off x="13270465" y="152400"/>
            <a:ext cx="4607229" cy="6858000"/>
            <a:chOff x="522514" y="18212"/>
            <a:chExt cx="4607229" cy="7114096"/>
          </a:xfrm>
        </p:grpSpPr>
        <p:sp>
          <p:nvSpPr>
            <p:cNvPr id="8" name="Rectangle 7">
              <a:extLst>
                <a:ext uri="{FF2B5EF4-FFF2-40B4-BE49-F238E27FC236}">
                  <a16:creationId xmlns:a16="http://schemas.microsoft.com/office/drawing/2014/main" id="{28E71C49-4DB2-CDA0-830C-CC9D4FA0FAC2}"/>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9" name="TextBox 8">
              <a:extLst>
                <a:ext uri="{FF2B5EF4-FFF2-40B4-BE49-F238E27FC236}">
                  <a16:creationId xmlns:a16="http://schemas.microsoft.com/office/drawing/2014/main" id="{3F96BDB9-02E8-398D-510B-EA979F28D572}"/>
                </a:ext>
              </a:extLst>
            </p:cNvPr>
            <p:cNvSpPr txBox="1"/>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1" i="0" u="none" strike="noStrike" kern="1200" cap="none" spc="0" normalizeH="0" baseline="0" noProof="0">
                  <a:ln>
                    <a:noFill/>
                  </a:ln>
                  <a:solidFill>
                    <a:srgbClr val="FF9022"/>
                  </a:solidFill>
                  <a:effectLst/>
                  <a:uLnTx/>
                  <a:uFillTx/>
                  <a:latin typeface="Univers"/>
                  <a:ea typeface="+mn-ea"/>
                  <a:cs typeface="+mn-cs"/>
                </a:rPr>
                <a:t>Funkcje agregujące</a:t>
              </a:r>
              <a:r>
                <a:rPr kumimoji="0" lang="pl-PL" sz="2800" b="0" i="0" u="none" strike="noStrike" kern="1200" cap="none" spc="0" normalizeH="0" baseline="0" noProof="0">
                  <a:ln>
                    <a:noFill/>
                  </a:ln>
                  <a:solidFill>
                    <a:srgbClr val="ECECEC"/>
                  </a:solidFill>
                  <a:effectLst/>
                  <a:uLnTx/>
                  <a:uFillTx/>
                  <a:latin typeface="Univers"/>
                  <a:ea typeface="+mn-ea"/>
                  <a:cs typeface="+mn-cs"/>
                </a:rPr>
                <a:t>, takie jak SUM, AVG, COUNT, MIN, MAX, są stosowane do </a:t>
              </a:r>
              <a:r>
                <a:rPr kumimoji="0" lang="pl-PL" sz="2800" b="1" i="0" u="none" strike="noStrike" kern="1200" cap="none" spc="0" normalizeH="0" baseline="0" noProof="0">
                  <a:ln>
                    <a:noFill/>
                  </a:ln>
                  <a:solidFill>
                    <a:srgbClr val="FF9022"/>
                  </a:solidFill>
                  <a:effectLst/>
                  <a:uLnTx/>
                  <a:uFillTx/>
                  <a:latin typeface="Univers"/>
                  <a:ea typeface="+mn-ea"/>
                  <a:cs typeface="+mn-cs"/>
                </a:rPr>
                <a:t>obliczania wartości na podstawie danych w grupach</a:t>
              </a:r>
              <a:r>
                <a:rPr kumimoji="0" lang="pl-PL" sz="2800" b="0" i="0" u="none" strike="noStrike" kern="1200" cap="none" spc="0" normalizeH="0" baseline="0" noProof="0">
                  <a:ln>
                    <a:noFill/>
                  </a:ln>
                  <a:solidFill>
                    <a:srgbClr val="ECECEC"/>
                  </a:solidFill>
                  <a:effectLst/>
                  <a:uLnTx/>
                  <a:uFillTx/>
                  <a:latin typeface="Univers"/>
                  <a:ea typeface="+mn-ea"/>
                  <a:cs typeface="+mn-cs"/>
                </a:rPr>
                <a:t>. Na przykład, możemy użyć funkcji </a:t>
              </a:r>
              <a:r>
                <a:rPr kumimoji="0" lang="en-GB" sz="2800" b="0" i="0" u="none" strike="noStrike" kern="1200" cap="none" spc="0" normalizeH="0" baseline="0" noProof="0">
                  <a:ln>
                    <a:noFill/>
                  </a:ln>
                  <a:solidFill>
                    <a:srgbClr val="ECECEC"/>
                  </a:solidFill>
                  <a:effectLst/>
                  <a:uLnTx/>
                  <a:uFillTx/>
                  <a:latin typeface="Univers"/>
                  <a:ea typeface="+mn-ea"/>
                  <a:cs typeface="+mn-cs"/>
                </a:rPr>
                <a:t>AVG</a:t>
              </a:r>
              <a:r>
                <a:rPr kumimoji="0" lang="pl-PL" sz="2800" b="0" i="0" u="none" strike="noStrike" kern="1200" cap="none" spc="0" normalizeH="0" baseline="0" noProof="0">
                  <a:ln>
                    <a:noFill/>
                  </a:ln>
                  <a:solidFill>
                    <a:srgbClr val="ECECEC"/>
                  </a:solidFill>
                  <a:effectLst/>
                  <a:uLnTx/>
                  <a:uFillTx/>
                  <a:latin typeface="Univers"/>
                  <a:ea typeface="+mn-ea"/>
                  <a:cs typeface="+mn-cs"/>
                </a:rPr>
                <a:t>, aby obliczyć </a:t>
              </a:r>
              <a:r>
                <a:rPr kumimoji="0" lang="en-GB" sz="2800" b="0" i="0" u="none" strike="noStrike" kern="1200" cap="none" spc="0" normalizeH="0" baseline="0" noProof="0">
                  <a:ln>
                    <a:noFill/>
                  </a:ln>
                  <a:solidFill>
                    <a:srgbClr val="ECECEC"/>
                  </a:solidFill>
                  <a:effectLst/>
                  <a:uLnTx/>
                  <a:uFillTx/>
                  <a:latin typeface="Univers"/>
                  <a:ea typeface="+mn-ea"/>
                  <a:cs typeface="+mn-cs"/>
                </a:rPr>
                <a:t>średnią</a:t>
              </a:r>
              <a:r>
                <a:rPr kumimoji="0" lang="pl-PL" sz="2800" b="0" i="0" u="none" strike="noStrike" kern="1200" cap="none" spc="0" normalizeH="0" baseline="0" noProof="0">
                  <a:ln>
                    <a:noFill/>
                  </a:ln>
                  <a:solidFill>
                    <a:srgbClr val="ECECEC"/>
                  </a:solidFill>
                  <a:effectLst/>
                  <a:uLnTx/>
                  <a:uFillTx/>
                  <a:latin typeface="Univers"/>
                  <a:ea typeface="+mn-ea"/>
                  <a:cs typeface="+mn-cs"/>
                </a:rPr>
                <a:t> </a:t>
              </a:r>
              <a:r>
                <a:rPr kumimoji="0" lang="en-GB" sz="2800" b="0" i="0" u="none" strike="noStrike" kern="1200" cap="none" spc="0" normalizeH="0" baseline="0" noProof="0">
                  <a:ln>
                    <a:noFill/>
                  </a:ln>
                  <a:solidFill>
                    <a:srgbClr val="ECECEC"/>
                  </a:solidFill>
                  <a:effectLst/>
                  <a:uLnTx/>
                  <a:uFillTx/>
                  <a:latin typeface="Univers"/>
                  <a:ea typeface="+mn-ea"/>
                  <a:cs typeface="+mn-cs"/>
                </a:rPr>
                <a:t>długość filmów w każdej kategorii w bazie.</a:t>
              </a:r>
              <a:endParaRPr kumimoji="0" lang="pl-PL" sz="2800" b="1" i="0" u="none" strike="noStrike" kern="1200" cap="none" spc="0" normalizeH="0" baseline="0" noProof="0">
                <a:ln>
                  <a:noFill/>
                </a:ln>
                <a:solidFill>
                  <a:srgbClr val="FF9022"/>
                </a:solidFill>
                <a:effectLst/>
                <a:uLnTx/>
                <a:uFillTx/>
                <a:latin typeface="Univers"/>
                <a:ea typeface="+mn-ea"/>
                <a:cs typeface="+mn-cs"/>
              </a:endParaRPr>
            </a:p>
          </p:txBody>
        </p:sp>
      </p:grpSp>
      <p:grpSp>
        <p:nvGrpSpPr>
          <p:cNvPr id="37" name="ROLLUP_TEXT">
            <a:extLst>
              <a:ext uri="{FF2B5EF4-FFF2-40B4-BE49-F238E27FC236}">
                <a16:creationId xmlns:a16="http://schemas.microsoft.com/office/drawing/2014/main" id="{ADA83486-F33C-045A-35A7-DEA7880BC026}"/>
              </a:ext>
            </a:extLst>
          </p:cNvPr>
          <p:cNvGrpSpPr>
            <a:grpSpLocks noGrp="1" noUngrp="1" noRot="1" noMove="1" noResize="1"/>
          </p:cNvGrpSpPr>
          <p:nvPr/>
        </p:nvGrpSpPr>
        <p:grpSpPr>
          <a:xfrm>
            <a:off x="7584771" y="0"/>
            <a:ext cx="4607229" cy="6858000"/>
            <a:chOff x="522514" y="18212"/>
            <a:chExt cx="4607229" cy="7114096"/>
          </a:xfrm>
        </p:grpSpPr>
        <p:sp>
          <p:nvSpPr>
            <p:cNvPr id="38" name="Rectangle 37">
              <a:extLst>
                <a:ext uri="{FF2B5EF4-FFF2-40B4-BE49-F238E27FC236}">
                  <a16:creationId xmlns:a16="http://schemas.microsoft.com/office/drawing/2014/main" id="{FCC716B3-252A-F0FD-2391-E490C8C37236}"/>
                </a:ext>
              </a:extLst>
            </p:cNvPr>
            <p:cNvSpPr>
              <a:spLocks noGrp="1" noRot="1" noMove="1" noResize="1" noEditPoints="1" noAdjustHandles="1" noChangeArrowheads="1" noChangeShapeType="1"/>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39" name="TextBox 38">
              <a:extLst>
                <a:ext uri="{FF2B5EF4-FFF2-40B4-BE49-F238E27FC236}">
                  <a16:creationId xmlns:a16="http://schemas.microsoft.com/office/drawing/2014/main" id="{6AADCFBD-B2F6-5928-757F-DF0EEB6E640D}"/>
                </a:ext>
              </a:extLst>
            </p:cNvPr>
            <p:cNvSpPr txBox="1">
              <a:spLocks noGrp="1" noRot="1" noMove="1" noResize="1" noEditPoints="1" noAdjustHandles="1" noChangeArrowheads="1" noChangeShapeType="1"/>
            </p:cNvSpPr>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a:ln>
                    <a:noFill/>
                  </a:ln>
                  <a:solidFill>
                    <a:srgbClr val="FFFFFF"/>
                  </a:solidFill>
                  <a:effectLst/>
                  <a:uLnTx/>
                  <a:uFillTx/>
                  <a:latin typeface="Univers"/>
                  <a:ea typeface="+mn-ea"/>
                  <a:cs typeface="+mn-cs"/>
                </a:rPr>
                <a:t>Klauzula </a:t>
              </a:r>
              <a:r>
                <a:rPr kumimoji="0" lang="pl-PL" sz="2800" b="1" i="0" u="none" strike="noStrike" kern="1200" cap="none" spc="0" normalizeH="0" baseline="0" noProof="0">
                  <a:ln>
                    <a:noFill/>
                  </a:ln>
                  <a:solidFill>
                    <a:srgbClr val="FF9022"/>
                  </a:solidFill>
                  <a:effectLst/>
                  <a:uLnTx/>
                  <a:uFillTx/>
                  <a:latin typeface="Univers"/>
                  <a:ea typeface="+mn-ea"/>
                  <a:cs typeface="+mn-cs"/>
                </a:rPr>
                <a:t>ROLLUP</a:t>
              </a:r>
              <a:r>
                <a:rPr kumimoji="0" lang="pl-PL" sz="2800" b="0" i="0" u="none" strike="noStrike" kern="1200" cap="none" spc="0" normalizeH="0" baseline="0" noProof="0">
                  <a:ln>
                    <a:noFill/>
                  </a:ln>
                  <a:solidFill>
                    <a:srgbClr val="FFFFFF"/>
                  </a:solidFill>
                  <a:effectLst/>
                  <a:uLnTx/>
                  <a:uFillTx/>
                  <a:latin typeface="Univers"/>
                  <a:ea typeface="+mn-ea"/>
                  <a:cs typeface="+mn-cs"/>
                </a:rPr>
                <a:t> pozwala na </a:t>
              </a:r>
              <a:r>
                <a:rPr kumimoji="0" lang="pl-PL" sz="2800" b="1" i="0" u="none" strike="noStrike" kern="1200" cap="none" spc="0" normalizeH="0" baseline="0" noProof="0">
                  <a:ln>
                    <a:noFill/>
                  </a:ln>
                  <a:solidFill>
                    <a:srgbClr val="FF9022"/>
                  </a:solidFill>
                  <a:effectLst/>
                  <a:uLnTx/>
                  <a:uFillTx/>
                  <a:latin typeface="Univers"/>
                  <a:ea typeface="+mn-ea"/>
                  <a:cs typeface="+mn-cs"/>
                </a:rPr>
                <a:t>generowanie dodatkowych wierszy podsumowujących w wynikach grupowania danych</a:t>
              </a:r>
              <a:r>
                <a:rPr kumimoji="0" lang="pl-PL" sz="2800" b="0" i="0" u="none" strike="noStrike" kern="1200" cap="none" spc="0" normalizeH="0" baseline="0" noProof="0">
                  <a:ln>
                    <a:noFill/>
                  </a:ln>
                  <a:solidFill>
                    <a:srgbClr val="FFFFFF"/>
                  </a:solidFill>
                  <a:effectLst/>
                  <a:uLnTx/>
                  <a:uFillTx/>
                  <a:latin typeface="Univers"/>
                  <a:ea typeface="+mn-ea"/>
                  <a:cs typeface="+mn-cs"/>
                </a:rPr>
                <a:t>. Te dodatkowe wiersze zaw</a:t>
              </a:r>
              <a:r>
                <a:rPr kumimoji="0" lang="en-GB" sz="2800" b="0" i="0" u="none" strike="noStrike" kern="1200" cap="none" spc="0" normalizeH="0" baseline="0" noProof="0">
                  <a:ln>
                    <a:noFill/>
                  </a:ln>
                  <a:solidFill>
                    <a:srgbClr val="FFFFFF"/>
                  </a:solidFill>
                  <a:effectLst/>
                  <a:uLnTx/>
                  <a:uFillTx/>
                  <a:latin typeface="Univers"/>
                  <a:ea typeface="+mn-ea"/>
                  <a:cs typeface="+mn-cs"/>
                </a:rPr>
                <a:t>ierają wynik danej funkcji agregującej dla wszystkich zgrupowanych rekordów.</a:t>
              </a:r>
              <a:endParaRPr kumimoji="0" lang="pl-PL" sz="2800" b="0" i="0" u="none" strike="noStrike" kern="1200" cap="none" spc="0" normalizeH="0" baseline="0" noProof="0">
                <a:ln>
                  <a:noFill/>
                </a:ln>
                <a:solidFill>
                  <a:srgbClr val="FFFFFF"/>
                </a:solidFill>
                <a:effectLst/>
                <a:uLnTx/>
                <a:uFillTx/>
                <a:latin typeface="Univers"/>
                <a:ea typeface="+mn-ea"/>
                <a:cs typeface="+mn-cs"/>
              </a:endParaRPr>
            </a:p>
          </p:txBody>
        </p:sp>
      </p:grpSp>
      <p:pic>
        <p:nvPicPr>
          <p:cNvPr id="40" name="ROLLUP_SQL" descr="A screen shot of a computer program&#10;&#10;Description automatically generated">
            <a:extLst>
              <a:ext uri="{FF2B5EF4-FFF2-40B4-BE49-F238E27FC236}">
                <a16:creationId xmlns:a16="http://schemas.microsoft.com/office/drawing/2014/main" id="{C5C53524-D230-A17F-9EE8-E313EF7FC9C2}"/>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tretch>
            <a:fillRect/>
          </a:stretch>
        </p:blipFill>
        <p:spPr>
          <a:xfrm>
            <a:off x="422399" y="2736475"/>
            <a:ext cx="5929842" cy="3884116"/>
          </a:xfrm>
          <a:prstGeom prst="rect">
            <a:avLst/>
          </a:prstGeom>
          <a:effectLst>
            <a:softEdge rad="127000"/>
          </a:effectLst>
        </p:spPr>
      </p:pic>
      <p:pic>
        <p:nvPicPr>
          <p:cNvPr id="41" name="ROLLUP_EXAMPLE">
            <a:extLst>
              <a:ext uri="{FF2B5EF4-FFF2-40B4-BE49-F238E27FC236}">
                <a16:creationId xmlns:a16="http://schemas.microsoft.com/office/drawing/2014/main" id="{8887A7AF-2571-8FB7-7C28-84DF46D07B73}"/>
              </a:ext>
            </a:extLst>
          </p:cNvPr>
          <p:cNvPicPr>
            <a:picLocks noGrp="1" noRot="1" noChangeAspect="1" noMove="1" noResize="1" noEditPoints="1" noAdjustHandles="1" noChangeArrowheads="1" noChangeShapeType="1" noCrop="1"/>
          </p:cNvPicPr>
          <p:nvPr/>
        </p:nvPicPr>
        <p:blipFill>
          <a:blip r:embed="rId6"/>
          <a:stretch>
            <a:fillRect/>
          </a:stretch>
        </p:blipFill>
        <p:spPr>
          <a:xfrm>
            <a:off x="3123936" y="243385"/>
            <a:ext cx="4020111" cy="3277057"/>
          </a:xfrm>
          <a:prstGeom prst="rect">
            <a:avLst/>
          </a:prstGeom>
        </p:spPr>
      </p:pic>
      <p:grpSp>
        <p:nvGrpSpPr>
          <p:cNvPr id="42" name="GROUP_TEXT">
            <a:extLst>
              <a:ext uri="{FF2B5EF4-FFF2-40B4-BE49-F238E27FC236}">
                <a16:creationId xmlns:a16="http://schemas.microsoft.com/office/drawing/2014/main" id="{7D3BEAAD-BF27-859F-26BB-3B48F1EC4285}"/>
              </a:ext>
            </a:extLst>
          </p:cNvPr>
          <p:cNvGrpSpPr/>
          <p:nvPr/>
        </p:nvGrpSpPr>
        <p:grpSpPr>
          <a:xfrm>
            <a:off x="-6236680" y="0"/>
            <a:ext cx="4607229" cy="6858000"/>
            <a:chOff x="522514" y="18212"/>
            <a:chExt cx="4607229" cy="7114096"/>
          </a:xfrm>
        </p:grpSpPr>
        <p:sp>
          <p:nvSpPr>
            <p:cNvPr id="43" name="Rectangle 42">
              <a:extLst>
                <a:ext uri="{FF2B5EF4-FFF2-40B4-BE49-F238E27FC236}">
                  <a16:creationId xmlns:a16="http://schemas.microsoft.com/office/drawing/2014/main" id="{113E33EA-3DB3-E724-832F-8DF552FED26E}"/>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44" name="TextBox 43">
              <a:extLst>
                <a:ext uri="{FF2B5EF4-FFF2-40B4-BE49-F238E27FC236}">
                  <a16:creationId xmlns:a16="http://schemas.microsoft.com/office/drawing/2014/main" id="{59C40C19-223A-E862-8D67-806D38D91C36}"/>
                </a:ext>
              </a:extLst>
            </p:cNvPr>
            <p:cNvSpPr txBox="1"/>
            <p:nvPr/>
          </p:nvSpPr>
          <p:spPr>
            <a:xfrm>
              <a:off x="858236" y="973211"/>
              <a:ext cx="3931249" cy="52040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400" b="0" i="0" u="none" strike="noStrike" kern="1200" cap="none" spc="0" normalizeH="0" baseline="0" noProof="0">
                  <a:ln>
                    <a:noFill/>
                  </a:ln>
                  <a:solidFill>
                    <a:srgbClr val="FFFFFF"/>
                  </a:solidFill>
                  <a:effectLst/>
                  <a:uLnTx/>
                  <a:uFillTx/>
                  <a:latin typeface="Univers"/>
                  <a:ea typeface="+mn-ea"/>
                  <a:cs typeface="+mn-cs"/>
                </a:rPr>
                <a:t>Grupowanie danych to proces, który pozwala nam na </a:t>
              </a:r>
              <a:r>
                <a:rPr kumimoji="0" lang="pl-PL" sz="2400" b="1" i="0" u="none" strike="noStrike" kern="1200" cap="none" spc="0" normalizeH="0" baseline="0" noProof="0">
                  <a:ln>
                    <a:noFill/>
                  </a:ln>
                  <a:solidFill>
                    <a:srgbClr val="FF9022"/>
                  </a:solidFill>
                  <a:effectLst/>
                  <a:uLnTx/>
                  <a:uFillTx/>
                  <a:latin typeface="Univers"/>
                  <a:ea typeface="+mn-ea"/>
                  <a:cs typeface="+mn-cs"/>
                </a:rPr>
                <a:t>agregację informacji na podstawie określonych kryteriów</a:t>
              </a:r>
              <a:r>
                <a:rPr kumimoji="0" lang="pl-PL" sz="2400" b="0" i="0" u="none" strike="noStrike" kern="1200" cap="none" spc="0" normalizeH="0" baseline="0" noProof="0">
                  <a:ln>
                    <a:noFill/>
                  </a:ln>
                  <a:solidFill>
                    <a:srgbClr val="FFFFFF"/>
                  </a:solidFill>
                  <a:effectLst/>
                  <a:uLnTx/>
                  <a:uFillTx/>
                  <a:latin typeface="Univers"/>
                  <a:ea typeface="+mn-ea"/>
                  <a:cs typeface="+mn-cs"/>
                </a:rPr>
                <a:t>. </a:t>
              </a:r>
              <a:r>
                <a:rPr kumimoji="0" lang="en-GB" sz="2400" b="0" i="0" u="none" strike="noStrike" kern="1200" cap="none" spc="0" normalizeH="0" baseline="0" noProof="0">
                  <a:ln>
                    <a:noFill/>
                  </a:ln>
                  <a:solidFill>
                    <a:srgbClr val="FFFFFF"/>
                  </a:solidFill>
                  <a:effectLst/>
                  <a:uLnTx/>
                  <a:uFillTx/>
                  <a:latin typeface="Univers"/>
                  <a:ea typeface="+mn-ea"/>
                  <a:cs typeface="+mn-cs"/>
                </a:rPr>
                <a:t>Oznacza to, że </a:t>
              </a:r>
              <a:r>
                <a:rPr kumimoji="0" lang="pl-PL" sz="2400" b="0" i="0" u="none" strike="noStrike" kern="1200" cap="none" spc="0" normalizeH="0" baseline="0" noProof="0">
                  <a:ln>
                    <a:noFill/>
                  </a:ln>
                  <a:solidFill>
                    <a:srgbClr val="FFFFFF"/>
                  </a:solidFill>
                  <a:effectLst/>
                  <a:uLnTx/>
                  <a:uFillTx/>
                  <a:latin typeface="Univers"/>
                  <a:ea typeface="+mn-ea"/>
                  <a:cs typeface="+mn-cs"/>
                </a:rPr>
                <a:t>możemy grupować dane </a:t>
              </a:r>
              <a:r>
                <a:rPr kumimoji="0" lang="pl-PL" sz="2400" b="1" i="0" u="none" strike="noStrike" kern="1200" cap="none" spc="0" normalizeH="0" baseline="0" noProof="0">
                  <a:ln>
                    <a:noFill/>
                  </a:ln>
                  <a:solidFill>
                    <a:srgbClr val="FF9022"/>
                  </a:solidFill>
                  <a:effectLst/>
                  <a:uLnTx/>
                  <a:uFillTx/>
                  <a:latin typeface="Univers"/>
                  <a:ea typeface="+mn-ea"/>
                  <a:cs typeface="+mn-cs"/>
                </a:rPr>
                <a:t>według wartości określonych kolumn</a:t>
              </a:r>
              <a:r>
                <a:rPr kumimoji="0" lang="pl-PL" sz="2400" b="0" i="0" u="none" strike="noStrike" kern="1200" cap="none" spc="0" normalizeH="0" baseline="0" noProof="0">
                  <a:ln>
                    <a:noFill/>
                  </a:ln>
                  <a:solidFill>
                    <a:srgbClr val="FFFFFF"/>
                  </a:solidFill>
                  <a:effectLst/>
                  <a:uLnTx/>
                  <a:uFillTx/>
                  <a:latin typeface="Univers"/>
                  <a:ea typeface="+mn-ea"/>
                  <a:cs typeface="+mn-cs"/>
                </a:rPr>
                <a:t> i następnie wykonywać operacje na tych grupach. </a:t>
              </a:r>
              <a:r>
                <a:rPr kumimoji="0" lang="en-GB" sz="2400" b="0" i="0" u="none" strike="noStrike" kern="1200" cap="none" spc="0" normalizeH="0" baseline="0" noProof="0">
                  <a:ln>
                    <a:noFill/>
                  </a:ln>
                  <a:solidFill>
                    <a:srgbClr val="FFFFFF"/>
                  </a:solidFill>
                  <a:effectLst/>
                  <a:uLnTx/>
                  <a:uFillTx/>
                  <a:latin typeface="Univers"/>
                  <a:ea typeface="+mn-ea"/>
                  <a:cs typeface="+mn-cs"/>
                </a:rPr>
                <a:t>W SQL służy do tego klauzula</a:t>
              </a:r>
              <a:r>
                <a:rPr kumimoji="0" lang="en-GB" sz="2800" b="0" i="0" u="none" strike="noStrike" kern="1200" cap="none" spc="0" normalizeH="0" baseline="0" noProof="0">
                  <a:ln>
                    <a:noFill/>
                  </a:ln>
                  <a:solidFill>
                    <a:srgbClr val="FFFFFF"/>
                  </a:solidFill>
                  <a:effectLst/>
                  <a:uLnTx/>
                  <a:uFillTx/>
                  <a:latin typeface="Univers"/>
                  <a:ea typeface="+mn-ea"/>
                  <a:cs typeface="+mn-cs"/>
                </a:rPr>
                <a:t> </a:t>
              </a:r>
              <a:r>
                <a:rPr kumimoji="0" lang="en-GB" sz="2800" b="1" i="0" u="none" strike="noStrike" kern="1200" cap="none" spc="0" normalizeH="0" baseline="0" noProof="0">
                  <a:ln>
                    <a:noFill/>
                  </a:ln>
                  <a:solidFill>
                    <a:srgbClr val="FF9022"/>
                  </a:solidFill>
                  <a:effectLst/>
                  <a:uLnTx/>
                  <a:uFillTx/>
                  <a:latin typeface="Univers"/>
                  <a:ea typeface="+mn-ea"/>
                  <a:cs typeface="+mn-cs"/>
                </a:rPr>
                <a:t>GROUP BY</a:t>
              </a:r>
              <a:r>
                <a:rPr kumimoji="0" lang="en-GB" sz="2400" b="1" i="0" u="none" strike="noStrike" kern="1200" cap="none" spc="0" normalizeH="0" baseline="0" noProof="0">
                  <a:ln>
                    <a:noFill/>
                  </a:ln>
                  <a:solidFill>
                    <a:srgbClr val="FFFFFF"/>
                  </a:solidFill>
                  <a:effectLst/>
                  <a:uLnTx/>
                  <a:uFillTx/>
                  <a:latin typeface="Univers"/>
                  <a:ea typeface="+mn-ea"/>
                  <a:cs typeface="+mn-cs"/>
                </a:rPr>
                <a:t>.</a:t>
              </a:r>
              <a:endParaRPr kumimoji="0" lang="pl-PL" sz="2400" b="1" i="0" u="none" strike="noStrike" kern="1200" cap="none" spc="0" normalizeH="0" baseline="0" noProof="0">
                <a:ln>
                  <a:noFill/>
                </a:ln>
                <a:solidFill>
                  <a:srgbClr val="FF9022"/>
                </a:solidFill>
                <a:effectLst/>
                <a:uLnTx/>
                <a:uFillTx/>
                <a:latin typeface="Univers"/>
                <a:ea typeface="+mn-ea"/>
                <a:cs typeface="+mn-cs"/>
              </a:endParaRPr>
            </a:p>
          </p:txBody>
        </p:sp>
      </p:grpSp>
      <p:pic>
        <p:nvPicPr>
          <p:cNvPr id="46" name="GROUP_EXAMPLE">
            <a:extLst>
              <a:ext uri="{FF2B5EF4-FFF2-40B4-BE49-F238E27FC236}">
                <a16:creationId xmlns:a16="http://schemas.microsoft.com/office/drawing/2014/main" id="{1274C389-6EE2-BA80-3F83-1F7EA959986F}"/>
              </a:ext>
            </a:extLst>
          </p:cNvPr>
          <p:cNvPicPr>
            <a:picLocks noChangeAspect="1"/>
          </p:cNvPicPr>
          <p:nvPr/>
        </p:nvPicPr>
        <p:blipFill>
          <a:blip r:embed="rId7"/>
          <a:stretch>
            <a:fillRect/>
          </a:stretch>
        </p:blipFill>
        <p:spPr>
          <a:xfrm>
            <a:off x="14887710" y="3084119"/>
            <a:ext cx="3439710" cy="3714554"/>
          </a:xfrm>
          <a:prstGeom prst="rect">
            <a:avLst/>
          </a:prstGeom>
        </p:spPr>
      </p:pic>
      <p:pic>
        <p:nvPicPr>
          <p:cNvPr id="2" name="GROUP_SQL">
            <a:extLst>
              <a:ext uri="{FF2B5EF4-FFF2-40B4-BE49-F238E27FC236}">
                <a16:creationId xmlns:a16="http://schemas.microsoft.com/office/drawing/2014/main" id="{8B3F3096-E5DD-8A6B-02F3-8C32743D46C7}"/>
              </a:ext>
            </a:extLst>
          </p:cNvPr>
          <p:cNvPicPr/>
          <p:nvPr/>
        </p:nvPicPr>
        <p:blipFill>
          <a:blip r:embed="rId8">
            <a:extLst>
              <a:ext uri="{28A0092B-C50C-407E-A947-70E740481C1C}">
                <a14:useLocalDpi xmlns:a14="http://schemas.microsoft.com/office/drawing/2010/main" val="0"/>
              </a:ext>
            </a:extLst>
          </a:blip>
          <a:srcRect/>
          <a:stretch/>
        </p:blipFill>
        <p:spPr>
          <a:xfrm>
            <a:off x="4942951" y="-5431682"/>
            <a:ext cx="4857750" cy="3345609"/>
          </a:xfrm>
          <a:prstGeom prst="rect">
            <a:avLst/>
          </a:prstGeom>
          <a:ln>
            <a:noFill/>
          </a:ln>
          <a:effectLst>
            <a:softEdge rad="127000"/>
          </a:effectLst>
        </p:spPr>
      </p:pic>
    </p:spTree>
    <p:extLst>
      <p:ext uri="{BB962C8B-B14F-4D97-AF65-F5344CB8AC3E}">
        <p14:creationId xmlns:p14="http://schemas.microsoft.com/office/powerpoint/2010/main" val="12114029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57D6BB-4500-17BC-B0EF-CA3D889B4BFB}"/>
              </a:ext>
            </a:extLst>
          </p:cNvPr>
          <p:cNvSpPr>
            <a:spLocks noGrp="1"/>
          </p:cNvSpPr>
          <p:nvPr>
            <p:ph type="title"/>
          </p:nvPr>
        </p:nvSpPr>
        <p:spPr/>
        <p:txBody>
          <a:bodyPr/>
          <a:lstStyle/>
          <a:p>
            <a:r>
              <a:rPr lang="pl-PL" dirty="0"/>
              <a:t>Krótko warunkach logicznych w SQL</a:t>
            </a:r>
          </a:p>
        </p:txBody>
      </p:sp>
      <p:sp>
        <p:nvSpPr>
          <p:cNvPr id="3" name="Symbol zastępczy zawartości 2">
            <a:extLst>
              <a:ext uri="{FF2B5EF4-FFF2-40B4-BE49-F238E27FC236}">
                <a16:creationId xmlns:a16="http://schemas.microsoft.com/office/drawing/2014/main" id="{144203C6-87AE-A6F1-A0A1-10E53B4B8D8F}"/>
              </a:ext>
            </a:extLst>
          </p:cNvPr>
          <p:cNvSpPr>
            <a:spLocks noGrp="1"/>
          </p:cNvSpPr>
          <p:nvPr>
            <p:ph idx="1"/>
          </p:nvPr>
        </p:nvSpPr>
        <p:spPr/>
        <p:txBody>
          <a:bodyPr/>
          <a:lstStyle/>
          <a:p>
            <a:pPr marL="0" indent="0">
              <a:buNone/>
            </a:pPr>
            <a:r>
              <a:rPr lang="pl-PL" b="0" i="0" dirty="0">
                <a:solidFill>
                  <a:srgbClr val="444444"/>
                </a:solidFill>
                <a:effectLst/>
                <a:latin typeface="Source Sans Pro" panose="020F0502020204030204" pitchFamily="34" charset="0"/>
              </a:rPr>
              <a:t>Operatory logiczne w SQL jak sama nazwa wskazuje, służą do wprowadzenia</a:t>
            </a:r>
            <a:r>
              <a:rPr lang="pl-PL" b="1" i="0" dirty="0">
                <a:solidFill>
                  <a:srgbClr val="444444"/>
                </a:solidFill>
                <a:effectLst/>
                <a:latin typeface="Source Sans Pro" panose="020F0502020204030204" pitchFamily="34" charset="0"/>
              </a:rPr>
              <a:t> logicznych warunków</a:t>
            </a:r>
            <a:r>
              <a:rPr lang="pl-PL" b="0" i="0" dirty="0">
                <a:solidFill>
                  <a:srgbClr val="444444"/>
                </a:solidFill>
                <a:effectLst/>
                <a:latin typeface="Source Sans Pro" panose="020F0502020204030204" pitchFamily="34" charset="0"/>
              </a:rPr>
              <a:t> do naszego zapytania SQL. Operatory można używać oddzielnie oraz łączyć ze sobą. Z punktu widzenia bazy danych operatory zwracają wartość </a:t>
            </a:r>
            <a:r>
              <a:rPr lang="pl-PL" b="1" i="0" dirty="0">
                <a:solidFill>
                  <a:srgbClr val="444444"/>
                </a:solidFill>
                <a:effectLst/>
                <a:latin typeface="Source Sans Pro" panose="020F0502020204030204" pitchFamily="34" charset="0"/>
              </a:rPr>
              <a:t>TRUE</a:t>
            </a:r>
            <a:r>
              <a:rPr lang="pl-PL" b="0" i="0" dirty="0">
                <a:solidFill>
                  <a:srgbClr val="444444"/>
                </a:solidFill>
                <a:effectLst/>
                <a:latin typeface="Source Sans Pro" panose="020F0502020204030204" pitchFamily="34" charset="0"/>
              </a:rPr>
              <a:t> lub </a:t>
            </a:r>
            <a:r>
              <a:rPr lang="pl-PL" b="1" i="0" dirty="0">
                <a:solidFill>
                  <a:srgbClr val="444444"/>
                </a:solidFill>
                <a:effectLst/>
                <a:latin typeface="Source Sans Pro" panose="020F0502020204030204" pitchFamily="34" charset="0"/>
              </a:rPr>
              <a:t>FALSE</a:t>
            </a:r>
            <a:r>
              <a:rPr lang="pl-PL" b="0" i="0" dirty="0">
                <a:solidFill>
                  <a:srgbClr val="444444"/>
                </a:solidFill>
                <a:effectLst/>
                <a:latin typeface="Source Sans Pro" panose="020F0502020204030204" pitchFamily="34" charset="0"/>
              </a:rPr>
              <a:t>. Z naszego punktu widzenia interesuje nas to, czy prawdą lub fałszem jest warunek, który za ich pomocą tworzysz.</a:t>
            </a:r>
            <a:endParaRPr lang="pl-PL" dirty="0"/>
          </a:p>
        </p:txBody>
      </p:sp>
    </p:spTree>
    <p:extLst>
      <p:ext uri="{BB962C8B-B14F-4D97-AF65-F5344CB8AC3E}">
        <p14:creationId xmlns:p14="http://schemas.microsoft.com/office/powerpoint/2010/main" val="3829846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BACKGROUND" descr="A white background with dots and lines&#10;&#10;Description automatically generated">
            <a:extLst>
              <a:ext uri="{FF2B5EF4-FFF2-40B4-BE49-F238E27FC236}">
                <a16:creationId xmlns:a16="http://schemas.microsoft.com/office/drawing/2014/main" id="{A6C482FB-FF84-F332-2CDA-687DA50B1709}"/>
              </a:ext>
            </a:extLst>
          </p:cNvPr>
          <p:cNvPicPr>
            <a:picLocks noChangeAspect="1"/>
          </p:cNvPicPr>
          <p:nvPr/>
        </p:nvPicPr>
        <p:blipFill rotWithShape="1">
          <a:blip r:embed="rId2"/>
          <a:srcRect t="1039" b="4819"/>
          <a:stretch/>
        </p:blipFill>
        <p:spPr>
          <a:xfrm>
            <a:off x="-7231799" y="-35"/>
            <a:ext cx="19423800" cy="10925943"/>
          </a:xfrm>
          <a:prstGeom prst="rect">
            <a:avLst/>
          </a:prstGeom>
        </p:spPr>
      </p:pic>
      <p:grpSp>
        <p:nvGrpSpPr>
          <p:cNvPr id="37" name="HAVING_TEXT">
            <a:extLst>
              <a:ext uri="{FF2B5EF4-FFF2-40B4-BE49-F238E27FC236}">
                <a16:creationId xmlns:a16="http://schemas.microsoft.com/office/drawing/2014/main" id="{700B5039-E3E0-19D3-0BF3-5DAF71E21C46}"/>
              </a:ext>
            </a:extLst>
          </p:cNvPr>
          <p:cNvGrpSpPr/>
          <p:nvPr/>
        </p:nvGrpSpPr>
        <p:grpSpPr>
          <a:xfrm>
            <a:off x="-5181604" y="0"/>
            <a:ext cx="4607229" cy="6858000"/>
            <a:chOff x="522514" y="18212"/>
            <a:chExt cx="4607229" cy="7114096"/>
          </a:xfrm>
        </p:grpSpPr>
        <p:sp>
          <p:nvSpPr>
            <p:cNvPr id="38" name="Rectangle 37">
              <a:extLst>
                <a:ext uri="{FF2B5EF4-FFF2-40B4-BE49-F238E27FC236}">
                  <a16:creationId xmlns:a16="http://schemas.microsoft.com/office/drawing/2014/main" id="{9AE5D71A-700C-AF59-4CBD-D6877C78B841}"/>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39" name="TextBox 38">
              <a:extLst>
                <a:ext uri="{FF2B5EF4-FFF2-40B4-BE49-F238E27FC236}">
                  <a16:creationId xmlns:a16="http://schemas.microsoft.com/office/drawing/2014/main" id="{4EB3A64D-AD02-D546-2E33-C4A4D730FBD3}"/>
                </a:ext>
              </a:extLst>
            </p:cNvPr>
            <p:cNvSpPr txBox="1"/>
            <p:nvPr/>
          </p:nvSpPr>
          <p:spPr>
            <a:xfrm>
              <a:off x="860503" y="398526"/>
              <a:ext cx="3931249" cy="63534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a:ln>
                    <a:noFill/>
                  </a:ln>
                  <a:solidFill>
                    <a:srgbClr val="ECECEC"/>
                  </a:solidFill>
                  <a:effectLst/>
                  <a:uLnTx/>
                  <a:uFillTx/>
                  <a:latin typeface="Univers"/>
                  <a:ea typeface="+mn-ea"/>
                  <a:cs typeface="+mn-cs"/>
                </a:rPr>
                <a:t>Klauzula </a:t>
              </a:r>
              <a:r>
                <a:rPr kumimoji="0" lang="pl-PL" sz="2800" b="1" i="0" u="none" strike="noStrike" kern="1200" cap="none" spc="0" normalizeH="0" baseline="0" noProof="0">
                  <a:ln>
                    <a:noFill/>
                  </a:ln>
                  <a:solidFill>
                    <a:srgbClr val="FF9022"/>
                  </a:solidFill>
                  <a:effectLst/>
                  <a:uLnTx/>
                  <a:uFillTx/>
                  <a:latin typeface="Univers"/>
                  <a:ea typeface="+mn-ea"/>
                  <a:cs typeface="+mn-cs"/>
                </a:rPr>
                <a:t>HAVING</a:t>
              </a:r>
              <a:r>
                <a:rPr kumimoji="0" lang="pl-PL" sz="2800" b="0" i="0" u="none" strike="noStrike" kern="1200" cap="none" spc="0" normalizeH="0" baseline="0" noProof="0">
                  <a:ln>
                    <a:noFill/>
                  </a:ln>
                  <a:solidFill>
                    <a:srgbClr val="ECECEC"/>
                  </a:solidFill>
                  <a:effectLst/>
                  <a:uLnTx/>
                  <a:uFillTx/>
                  <a:latin typeface="Univers"/>
                  <a:ea typeface="+mn-ea"/>
                  <a:cs typeface="+mn-cs"/>
                </a:rPr>
                <a:t> jest używana do </a:t>
              </a:r>
              <a:r>
                <a:rPr kumimoji="0" lang="pl-PL" sz="2800" b="1" i="0" u="none" strike="noStrike" kern="1200" cap="none" spc="0" normalizeH="0" baseline="0" noProof="0">
                  <a:ln>
                    <a:noFill/>
                  </a:ln>
                  <a:solidFill>
                    <a:srgbClr val="FF9022"/>
                  </a:solidFill>
                  <a:effectLst/>
                  <a:uLnTx/>
                  <a:uFillTx/>
                  <a:latin typeface="Univers"/>
                  <a:ea typeface="+mn-ea"/>
                  <a:cs typeface="+mn-cs"/>
                </a:rPr>
                <a:t>filtrowania wyników grupowania na podstawie warunków</a:t>
              </a:r>
              <a:r>
                <a:rPr kumimoji="0" lang="pl-PL" sz="2800" b="0" i="0" u="none" strike="noStrike" kern="1200" cap="none" spc="0" normalizeH="0" baseline="0" noProof="0">
                  <a:ln>
                    <a:noFill/>
                  </a:ln>
                  <a:solidFill>
                    <a:srgbClr val="ECECEC"/>
                  </a:solidFill>
                  <a:effectLst/>
                  <a:uLnTx/>
                  <a:uFillTx/>
                  <a:latin typeface="Univers"/>
                  <a:ea typeface="+mn-ea"/>
                  <a:cs typeface="+mn-cs"/>
                </a:rPr>
                <a:t>. Działa podobnie do klauzuli </a:t>
              </a:r>
              <a:r>
                <a:rPr kumimoji="0" lang="pl-PL" sz="2800" b="1" i="0" u="none" strike="noStrike" kern="1200" cap="none" spc="0" normalizeH="0" baseline="0" noProof="0">
                  <a:ln>
                    <a:noFill/>
                  </a:ln>
                  <a:solidFill>
                    <a:srgbClr val="FF9022"/>
                  </a:solidFill>
                  <a:effectLst/>
                  <a:uLnTx/>
                  <a:uFillTx/>
                  <a:latin typeface="Univers"/>
                  <a:ea typeface="+mn-ea"/>
                  <a:cs typeface="+mn-cs"/>
                </a:rPr>
                <a:t>WHERE</a:t>
              </a:r>
              <a:r>
                <a:rPr kumimoji="0" lang="pl-PL" sz="2800" b="0" i="0" u="none" strike="noStrike" kern="1200" cap="none" spc="0" normalizeH="0" baseline="0" noProof="0">
                  <a:ln>
                    <a:noFill/>
                  </a:ln>
                  <a:solidFill>
                    <a:srgbClr val="ECECEC"/>
                  </a:solidFill>
                  <a:effectLst/>
                  <a:uLnTx/>
                  <a:uFillTx/>
                  <a:latin typeface="Univers"/>
                  <a:ea typeface="+mn-ea"/>
                  <a:cs typeface="+mn-cs"/>
                </a:rPr>
                <a:t>, ale jest stosowana po grupowaniu danych. Pozwala to na </a:t>
              </a:r>
              <a:r>
                <a:rPr kumimoji="0" lang="pl-PL" sz="2800" b="1" i="0" u="none" strike="noStrike" kern="1200" cap="none" spc="0" normalizeH="0" baseline="0" noProof="0">
                  <a:ln>
                    <a:noFill/>
                  </a:ln>
                  <a:solidFill>
                    <a:srgbClr val="FF9022"/>
                  </a:solidFill>
                  <a:effectLst/>
                  <a:uLnTx/>
                  <a:uFillTx/>
                  <a:latin typeface="Univers"/>
                  <a:ea typeface="+mn-ea"/>
                  <a:cs typeface="+mn-cs"/>
                </a:rPr>
                <a:t>filtrowanie grup na podstawie wyników funkcji agregujących</a:t>
              </a:r>
              <a:r>
                <a:rPr kumimoji="0" lang="pl-PL" sz="2800" b="0" i="0" u="none" strike="noStrike" kern="1200" cap="none" spc="0" normalizeH="0" baseline="0" noProof="0">
                  <a:ln>
                    <a:noFill/>
                  </a:ln>
                  <a:solidFill>
                    <a:srgbClr val="ECECEC"/>
                  </a:solidFill>
                  <a:effectLst/>
                  <a:uLnTx/>
                  <a:uFillTx/>
                  <a:latin typeface="Univers"/>
                  <a:ea typeface="+mn-ea"/>
                  <a:cs typeface="+mn-cs"/>
                </a:rPr>
                <a:t>.</a:t>
              </a:r>
              <a:endParaRPr kumimoji="0" lang="pl-PL" sz="2800" b="1" i="0" u="none" strike="noStrike" kern="1200" cap="none" spc="0" normalizeH="0" baseline="0" noProof="0">
                <a:ln>
                  <a:noFill/>
                </a:ln>
                <a:solidFill>
                  <a:srgbClr val="FF9022"/>
                </a:solidFill>
                <a:effectLst/>
                <a:uLnTx/>
                <a:uFillTx/>
                <a:latin typeface="Univers"/>
                <a:ea typeface="+mn-ea"/>
                <a:cs typeface="+mn-cs"/>
              </a:endParaRPr>
            </a:p>
          </p:txBody>
        </p:sp>
      </p:grpSp>
      <p:pic>
        <p:nvPicPr>
          <p:cNvPr id="40" name="HAVING_SQL" descr="A screenshot of a computer program&#10;&#10;Description automatically generated">
            <a:extLst>
              <a:ext uri="{FF2B5EF4-FFF2-40B4-BE49-F238E27FC236}">
                <a16:creationId xmlns:a16="http://schemas.microsoft.com/office/drawing/2014/main" id="{178D532D-442D-A022-61F9-3C3F3864C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1028" y="188388"/>
            <a:ext cx="5243310" cy="5168584"/>
          </a:xfrm>
          <a:prstGeom prst="rect">
            <a:avLst/>
          </a:prstGeom>
          <a:effectLst>
            <a:softEdge rad="127000"/>
          </a:effectLst>
        </p:spPr>
      </p:pic>
      <p:pic>
        <p:nvPicPr>
          <p:cNvPr id="41" name="HAVING_EXAMPLE">
            <a:extLst>
              <a:ext uri="{FF2B5EF4-FFF2-40B4-BE49-F238E27FC236}">
                <a16:creationId xmlns:a16="http://schemas.microsoft.com/office/drawing/2014/main" id="{114DF05E-B8C8-2E4A-719A-C03630641DE9}"/>
              </a:ext>
            </a:extLst>
          </p:cNvPr>
          <p:cNvPicPr>
            <a:picLocks noChangeAspect="1"/>
          </p:cNvPicPr>
          <p:nvPr/>
        </p:nvPicPr>
        <p:blipFill>
          <a:blip r:embed="rId4"/>
          <a:stretch>
            <a:fillRect/>
          </a:stretch>
        </p:blipFill>
        <p:spPr>
          <a:xfrm>
            <a:off x="7978043" y="7922784"/>
            <a:ext cx="4039164" cy="1105054"/>
          </a:xfrm>
          <a:prstGeom prst="rect">
            <a:avLst/>
          </a:prstGeom>
        </p:spPr>
      </p:pic>
      <p:pic>
        <p:nvPicPr>
          <p:cNvPr id="7" name="AGGR_SQL">
            <a:extLst>
              <a:ext uri="{FF2B5EF4-FFF2-40B4-BE49-F238E27FC236}">
                <a16:creationId xmlns:a16="http://schemas.microsoft.com/office/drawing/2014/main" id="{477119B7-293B-04CA-2916-C80125727B28}"/>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28430" y="0"/>
            <a:ext cx="5005581" cy="4317792"/>
          </a:xfrm>
          <a:prstGeom prst="rect">
            <a:avLst/>
          </a:prstGeom>
          <a:effectLst>
            <a:softEdge rad="127000"/>
          </a:effectLst>
        </p:spPr>
      </p:pic>
      <p:pic>
        <p:nvPicPr>
          <p:cNvPr id="10" name="AGGR_EXAMPLE">
            <a:extLst>
              <a:ext uri="{FF2B5EF4-FFF2-40B4-BE49-F238E27FC236}">
                <a16:creationId xmlns:a16="http://schemas.microsoft.com/office/drawing/2014/main" id="{30C0F3BE-B687-911B-15DE-8C3CBE90AEDB}"/>
              </a:ext>
            </a:extLst>
          </p:cNvPr>
          <p:cNvPicPr>
            <a:picLocks noGrp="1" noRot="1" noChangeAspect="1" noMove="1" noResize="1" noEditPoints="1" noAdjustHandles="1" noChangeArrowheads="1" noChangeShapeType="1" noCrop="1"/>
          </p:cNvPicPr>
          <p:nvPr/>
        </p:nvPicPr>
        <p:blipFill>
          <a:blip r:embed="rId6"/>
          <a:stretch>
            <a:fillRect/>
          </a:stretch>
        </p:blipFill>
        <p:spPr>
          <a:xfrm>
            <a:off x="4573078" y="2804066"/>
            <a:ext cx="2732042" cy="3816316"/>
          </a:xfrm>
          <a:prstGeom prst="rect">
            <a:avLst/>
          </a:prstGeom>
        </p:spPr>
      </p:pic>
      <p:grpSp>
        <p:nvGrpSpPr>
          <p:cNvPr id="16" name="AGGR_TEXT">
            <a:extLst>
              <a:ext uri="{FF2B5EF4-FFF2-40B4-BE49-F238E27FC236}">
                <a16:creationId xmlns:a16="http://schemas.microsoft.com/office/drawing/2014/main" id="{1164D1D0-A4C8-620F-20A2-45BB59B4D270}"/>
              </a:ext>
            </a:extLst>
          </p:cNvPr>
          <p:cNvGrpSpPr>
            <a:grpSpLocks noGrp="1" noUngrp="1" noRot="1" noMove="1" noResize="1"/>
          </p:cNvGrpSpPr>
          <p:nvPr/>
        </p:nvGrpSpPr>
        <p:grpSpPr>
          <a:xfrm>
            <a:off x="7584771" y="0"/>
            <a:ext cx="4607229" cy="6858000"/>
            <a:chOff x="522514" y="18212"/>
            <a:chExt cx="4607229" cy="7114096"/>
          </a:xfrm>
        </p:grpSpPr>
        <p:sp>
          <p:nvSpPr>
            <p:cNvPr id="17" name="Rectangle 16">
              <a:extLst>
                <a:ext uri="{FF2B5EF4-FFF2-40B4-BE49-F238E27FC236}">
                  <a16:creationId xmlns:a16="http://schemas.microsoft.com/office/drawing/2014/main" id="{6CF19B3C-539C-1420-A6E6-E29C9750A406}"/>
                </a:ext>
              </a:extLst>
            </p:cNvPr>
            <p:cNvSpPr>
              <a:spLocks noGrp="1" noRot="1" noMove="1" noResize="1" noEditPoints="1" noAdjustHandles="1" noChangeArrowheads="1" noChangeShapeType="1"/>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19" name="TextBox 18">
              <a:extLst>
                <a:ext uri="{FF2B5EF4-FFF2-40B4-BE49-F238E27FC236}">
                  <a16:creationId xmlns:a16="http://schemas.microsoft.com/office/drawing/2014/main" id="{8C597213-0DD6-82A6-D3D4-57571376A544}"/>
                </a:ext>
              </a:extLst>
            </p:cNvPr>
            <p:cNvSpPr txBox="1">
              <a:spLocks noGrp="1" noRot="1" noMove="1" noResize="1" noEditPoints="1" noAdjustHandles="1" noChangeArrowheads="1" noChangeShapeType="1"/>
            </p:cNvSpPr>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1" i="0" u="none" strike="noStrike" kern="1200" cap="none" spc="0" normalizeH="0" baseline="0" noProof="0">
                  <a:ln>
                    <a:noFill/>
                  </a:ln>
                  <a:solidFill>
                    <a:srgbClr val="FF9022"/>
                  </a:solidFill>
                  <a:effectLst/>
                  <a:uLnTx/>
                  <a:uFillTx/>
                  <a:latin typeface="Univers"/>
                  <a:ea typeface="+mn-ea"/>
                  <a:cs typeface="+mn-cs"/>
                </a:rPr>
                <a:t>Funkcje agregujące</a:t>
              </a:r>
              <a:r>
                <a:rPr kumimoji="0" lang="pl-PL" sz="2800" b="0" i="0" u="none" strike="noStrike" kern="1200" cap="none" spc="0" normalizeH="0" baseline="0" noProof="0">
                  <a:ln>
                    <a:noFill/>
                  </a:ln>
                  <a:solidFill>
                    <a:srgbClr val="ECECEC"/>
                  </a:solidFill>
                  <a:effectLst/>
                  <a:uLnTx/>
                  <a:uFillTx/>
                  <a:latin typeface="Univers"/>
                  <a:ea typeface="+mn-ea"/>
                  <a:cs typeface="+mn-cs"/>
                </a:rPr>
                <a:t>, takie jak SUM, AVG, COUNT, MIN, MAX, są stosowane do </a:t>
              </a:r>
              <a:r>
                <a:rPr kumimoji="0" lang="pl-PL" sz="2800" b="1" i="0" u="none" strike="noStrike" kern="1200" cap="none" spc="0" normalizeH="0" baseline="0" noProof="0">
                  <a:ln>
                    <a:noFill/>
                  </a:ln>
                  <a:solidFill>
                    <a:srgbClr val="FF9022"/>
                  </a:solidFill>
                  <a:effectLst/>
                  <a:uLnTx/>
                  <a:uFillTx/>
                  <a:latin typeface="Univers"/>
                  <a:ea typeface="+mn-ea"/>
                  <a:cs typeface="+mn-cs"/>
                </a:rPr>
                <a:t>obliczania wartości na podstawie danych w grupach</a:t>
              </a:r>
              <a:r>
                <a:rPr kumimoji="0" lang="pl-PL" sz="2800" b="0" i="0" u="none" strike="noStrike" kern="1200" cap="none" spc="0" normalizeH="0" baseline="0" noProof="0">
                  <a:ln>
                    <a:noFill/>
                  </a:ln>
                  <a:solidFill>
                    <a:srgbClr val="ECECEC"/>
                  </a:solidFill>
                  <a:effectLst/>
                  <a:uLnTx/>
                  <a:uFillTx/>
                  <a:latin typeface="Univers"/>
                  <a:ea typeface="+mn-ea"/>
                  <a:cs typeface="+mn-cs"/>
                </a:rPr>
                <a:t>. Na przykład, możemy użyć funkcji </a:t>
              </a:r>
              <a:r>
                <a:rPr kumimoji="0" lang="en-GB" sz="2800" b="0" i="0" u="none" strike="noStrike" kern="1200" cap="none" spc="0" normalizeH="0" baseline="0" noProof="0">
                  <a:ln>
                    <a:noFill/>
                  </a:ln>
                  <a:solidFill>
                    <a:srgbClr val="ECECEC"/>
                  </a:solidFill>
                  <a:effectLst/>
                  <a:uLnTx/>
                  <a:uFillTx/>
                  <a:latin typeface="Univers"/>
                  <a:ea typeface="+mn-ea"/>
                  <a:cs typeface="+mn-cs"/>
                </a:rPr>
                <a:t>AVG</a:t>
              </a:r>
              <a:r>
                <a:rPr kumimoji="0" lang="pl-PL" sz="2800" b="0" i="0" u="none" strike="noStrike" kern="1200" cap="none" spc="0" normalizeH="0" baseline="0" noProof="0">
                  <a:ln>
                    <a:noFill/>
                  </a:ln>
                  <a:solidFill>
                    <a:srgbClr val="ECECEC"/>
                  </a:solidFill>
                  <a:effectLst/>
                  <a:uLnTx/>
                  <a:uFillTx/>
                  <a:latin typeface="Univers"/>
                  <a:ea typeface="+mn-ea"/>
                  <a:cs typeface="+mn-cs"/>
                </a:rPr>
                <a:t>, aby obliczyć </a:t>
              </a:r>
              <a:r>
                <a:rPr kumimoji="0" lang="en-GB" sz="2800" b="0" i="0" u="none" strike="noStrike" kern="1200" cap="none" spc="0" normalizeH="0" baseline="0" noProof="0">
                  <a:ln>
                    <a:noFill/>
                  </a:ln>
                  <a:solidFill>
                    <a:srgbClr val="ECECEC"/>
                  </a:solidFill>
                  <a:effectLst/>
                  <a:uLnTx/>
                  <a:uFillTx/>
                  <a:latin typeface="Univers"/>
                  <a:ea typeface="+mn-ea"/>
                  <a:cs typeface="+mn-cs"/>
                </a:rPr>
                <a:t>średnią</a:t>
              </a:r>
              <a:r>
                <a:rPr kumimoji="0" lang="pl-PL" sz="2800" b="0" i="0" u="none" strike="noStrike" kern="1200" cap="none" spc="0" normalizeH="0" baseline="0" noProof="0">
                  <a:ln>
                    <a:noFill/>
                  </a:ln>
                  <a:solidFill>
                    <a:srgbClr val="ECECEC"/>
                  </a:solidFill>
                  <a:effectLst/>
                  <a:uLnTx/>
                  <a:uFillTx/>
                  <a:latin typeface="Univers"/>
                  <a:ea typeface="+mn-ea"/>
                  <a:cs typeface="+mn-cs"/>
                </a:rPr>
                <a:t> </a:t>
              </a:r>
              <a:r>
                <a:rPr kumimoji="0" lang="en-GB" sz="2800" b="0" i="0" u="none" strike="noStrike" kern="1200" cap="none" spc="0" normalizeH="0" baseline="0" noProof="0">
                  <a:ln>
                    <a:noFill/>
                  </a:ln>
                  <a:solidFill>
                    <a:srgbClr val="ECECEC"/>
                  </a:solidFill>
                  <a:effectLst/>
                  <a:uLnTx/>
                  <a:uFillTx/>
                  <a:latin typeface="Univers"/>
                  <a:ea typeface="+mn-ea"/>
                  <a:cs typeface="+mn-cs"/>
                </a:rPr>
                <a:t>długość filmów w każdej kategorii w bazie.</a:t>
              </a:r>
              <a:endParaRPr kumimoji="0" lang="pl-PL" sz="2800" b="1" i="0" u="none" strike="noStrike" kern="1200" cap="none" spc="0" normalizeH="0" baseline="0" noProof="0">
                <a:ln>
                  <a:noFill/>
                </a:ln>
                <a:solidFill>
                  <a:srgbClr val="FF9022"/>
                </a:solidFill>
                <a:effectLst/>
                <a:uLnTx/>
                <a:uFillTx/>
                <a:latin typeface="Univers"/>
                <a:ea typeface="+mn-ea"/>
                <a:cs typeface="+mn-cs"/>
              </a:endParaRPr>
            </a:p>
          </p:txBody>
        </p:sp>
      </p:grpSp>
      <p:grpSp>
        <p:nvGrpSpPr>
          <p:cNvPr id="25" name="ROLLUP_TEXT">
            <a:extLst>
              <a:ext uri="{FF2B5EF4-FFF2-40B4-BE49-F238E27FC236}">
                <a16:creationId xmlns:a16="http://schemas.microsoft.com/office/drawing/2014/main" id="{F8DD1EE8-B2EB-3ACD-96D7-2A74F7A9CDA0}"/>
              </a:ext>
            </a:extLst>
          </p:cNvPr>
          <p:cNvGrpSpPr/>
          <p:nvPr/>
        </p:nvGrpSpPr>
        <p:grpSpPr>
          <a:xfrm>
            <a:off x="7584771" y="-8346838"/>
            <a:ext cx="4607229" cy="6858000"/>
            <a:chOff x="522514" y="18212"/>
            <a:chExt cx="4607229" cy="7114096"/>
          </a:xfrm>
        </p:grpSpPr>
        <p:sp>
          <p:nvSpPr>
            <p:cNvPr id="27" name="Rectangle 26">
              <a:extLst>
                <a:ext uri="{FF2B5EF4-FFF2-40B4-BE49-F238E27FC236}">
                  <a16:creationId xmlns:a16="http://schemas.microsoft.com/office/drawing/2014/main" id="{4CB1A688-DD71-E3F5-C522-91B8F0262F1D}"/>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34" name="TextBox 33">
              <a:extLst>
                <a:ext uri="{FF2B5EF4-FFF2-40B4-BE49-F238E27FC236}">
                  <a16:creationId xmlns:a16="http://schemas.microsoft.com/office/drawing/2014/main" id="{BC62D79F-8FBE-2C3D-CBB6-F80DFC7F735A}"/>
                </a:ext>
              </a:extLst>
            </p:cNvPr>
            <p:cNvSpPr txBox="1"/>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a:ln>
                    <a:noFill/>
                  </a:ln>
                  <a:solidFill>
                    <a:srgbClr val="FFFFFF"/>
                  </a:solidFill>
                  <a:effectLst/>
                  <a:uLnTx/>
                  <a:uFillTx/>
                  <a:latin typeface="Univers"/>
                  <a:ea typeface="+mn-ea"/>
                  <a:cs typeface="+mn-cs"/>
                </a:rPr>
                <a:t>Klauzula </a:t>
              </a:r>
              <a:r>
                <a:rPr kumimoji="0" lang="pl-PL" sz="2800" b="1" i="0" u="none" strike="noStrike" kern="1200" cap="none" spc="0" normalizeH="0" baseline="0" noProof="0">
                  <a:ln>
                    <a:noFill/>
                  </a:ln>
                  <a:solidFill>
                    <a:srgbClr val="FF9022"/>
                  </a:solidFill>
                  <a:effectLst/>
                  <a:uLnTx/>
                  <a:uFillTx/>
                  <a:latin typeface="Univers"/>
                  <a:ea typeface="+mn-ea"/>
                  <a:cs typeface="+mn-cs"/>
                </a:rPr>
                <a:t>ROLLUP</a:t>
              </a:r>
              <a:r>
                <a:rPr kumimoji="0" lang="pl-PL" sz="2800" b="0" i="0" u="none" strike="noStrike" kern="1200" cap="none" spc="0" normalizeH="0" baseline="0" noProof="0">
                  <a:ln>
                    <a:noFill/>
                  </a:ln>
                  <a:solidFill>
                    <a:srgbClr val="FFFFFF"/>
                  </a:solidFill>
                  <a:effectLst/>
                  <a:uLnTx/>
                  <a:uFillTx/>
                  <a:latin typeface="Univers"/>
                  <a:ea typeface="+mn-ea"/>
                  <a:cs typeface="+mn-cs"/>
                </a:rPr>
                <a:t> pozwala na </a:t>
              </a:r>
              <a:r>
                <a:rPr kumimoji="0" lang="pl-PL" sz="2800" b="1" i="0" u="none" strike="noStrike" kern="1200" cap="none" spc="0" normalizeH="0" baseline="0" noProof="0">
                  <a:ln>
                    <a:noFill/>
                  </a:ln>
                  <a:solidFill>
                    <a:srgbClr val="FF9022"/>
                  </a:solidFill>
                  <a:effectLst/>
                  <a:uLnTx/>
                  <a:uFillTx/>
                  <a:latin typeface="Univers"/>
                  <a:ea typeface="+mn-ea"/>
                  <a:cs typeface="+mn-cs"/>
                </a:rPr>
                <a:t>generowanie dodatkowych wierszy podsumowujących w wynikach grupowania danych</a:t>
              </a:r>
              <a:r>
                <a:rPr kumimoji="0" lang="pl-PL" sz="2800" b="0" i="0" u="none" strike="noStrike" kern="1200" cap="none" spc="0" normalizeH="0" baseline="0" noProof="0">
                  <a:ln>
                    <a:noFill/>
                  </a:ln>
                  <a:solidFill>
                    <a:srgbClr val="FFFFFF"/>
                  </a:solidFill>
                  <a:effectLst/>
                  <a:uLnTx/>
                  <a:uFillTx/>
                  <a:latin typeface="Univers"/>
                  <a:ea typeface="+mn-ea"/>
                  <a:cs typeface="+mn-cs"/>
                </a:rPr>
                <a:t>. Te dodatkowe wiersze zaw</a:t>
              </a:r>
              <a:r>
                <a:rPr kumimoji="0" lang="en-GB" sz="2800" b="0" i="0" u="none" strike="noStrike" kern="1200" cap="none" spc="0" normalizeH="0" baseline="0" noProof="0">
                  <a:ln>
                    <a:noFill/>
                  </a:ln>
                  <a:solidFill>
                    <a:srgbClr val="FFFFFF"/>
                  </a:solidFill>
                  <a:effectLst/>
                  <a:uLnTx/>
                  <a:uFillTx/>
                  <a:latin typeface="Univers"/>
                  <a:ea typeface="+mn-ea"/>
                  <a:cs typeface="+mn-cs"/>
                </a:rPr>
                <a:t>ierają wynik danej funkcji agregującej dla wszystkich zgrupowanych rekordów.</a:t>
              </a:r>
              <a:endParaRPr kumimoji="0" lang="pl-PL" sz="2800" b="0" i="0" u="none" strike="noStrike" kern="1200" cap="none" spc="0" normalizeH="0" baseline="0" noProof="0">
                <a:ln>
                  <a:noFill/>
                </a:ln>
                <a:solidFill>
                  <a:srgbClr val="FFFFFF"/>
                </a:solidFill>
                <a:effectLst/>
                <a:uLnTx/>
                <a:uFillTx/>
                <a:latin typeface="Univers"/>
                <a:ea typeface="+mn-ea"/>
                <a:cs typeface="+mn-cs"/>
              </a:endParaRPr>
            </a:p>
          </p:txBody>
        </p:sp>
      </p:grpSp>
      <p:pic>
        <p:nvPicPr>
          <p:cNvPr id="35" name="ROLLUP_SQL" descr="A screen shot of a computer program&#10;&#10;Description automatically generated">
            <a:extLst>
              <a:ext uri="{FF2B5EF4-FFF2-40B4-BE49-F238E27FC236}">
                <a16:creationId xmlns:a16="http://schemas.microsoft.com/office/drawing/2014/main" id="{942DDF0E-C887-EF11-B19C-AB8DBFF3B4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78961" y="2736475"/>
            <a:ext cx="5929842" cy="3884116"/>
          </a:xfrm>
          <a:prstGeom prst="rect">
            <a:avLst/>
          </a:prstGeom>
          <a:effectLst>
            <a:softEdge rad="127000"/>
          </a:effectLst>
        </p:spPr>
      </p:pic>
      <p:pic>
        <p:nvPicPr>
          <p:cNvPr id="36" name="ROLLUP_EXAMPLE">
            <a:extLst>
              <a:ext uri="{FF2B5EF4-FFF2-40B4-BE49-F238E27FC236}">
                <a16:creationId xmlns:a16="http://schemas.microsoft.com/office/drawing/2014/main" id="{DAECDD02-0E97-AEC6-51C0-A5B3BD95541E}"/>
              </a:ext>
            </a:extLst>
          </p:cNvPr>
          <p:cNvPicPr>
            <a:picLocks noChangeAspect="1"/>
          </p:cNvPicPr>
          <p:nvPr/>
        </p:nvPicPr>
        <p:blipFill>
          <a:blip r:embed="rId8"/>
          <a:stretch>
            <a:fillRect/>
          </a:stretch>
        </p:blipFill>
        <p:spPr>
          <a:xfrm>
            <a:off x="3123936" y="-5289909"/>
            <a:ext cx="4020111" cy="3277057"/>
          </a:xfrm>
          <a:prstGeom prst="rect">
            <a:avLst/>
          </a:prstGeom>
        </p:spPr>
      </p:pic>
    </p:spTree>
    <p:extLst>
      <p:ext uri="{BB962C8B-B14F-4D97-AF65-F5344CB8AC3E}">
        <p14:creationId xmlns:p14="http://schemas.microsoft.com/office/powerpoint/2010/main" val="11376517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BACKGROUND" descr="A white background with dots and lines&#10;&#10;Description automatically generated">
            <a:extLst>
              <a:ext uri="{FF2B5EF4-FFF2-40B4-BE49-F238E27FC236}">
                <a16:creationId xmlns:a16="http://schemas.microsoft.com/office/drawing/2014/main" id="{A6C482FB-FF84-F332-2CDA-687DA50B1709}"/>
              </a:ext>
            </a:extLst>
          </p:cNvPr>
          <p:cNvPicPr>
            <a:picLocks noChangeAspect="1"/>
          </p:cNvPicPr>
          <p:nvPr/>
        </p:nvPicPr>
        <p:blipFill rotWithShape="1">
          <a:blip r:embed="rId2"/>
          <a:srcRect t="1039" b="4819"/>
          <a:stretch/>
        </p:blipFill>
        <p:spPr>
          <a:xfrm>
            <a:off x="1" y="-35"/>
            <a:ext cx="23625328" cy="13289315"/>
          </a:xfrm>
          <a:prstGeom prst="rect">
            <a:avLst/>
          </a:prstGeom>
        </p:spPr>
      </p:pic>
      <p:grpSp>
        <p:nvGrpSpPr>
          <p:cNvPr id="2" name="HAVING_TEXT">
            <a:extLst>
              <a:ext uri="{FF2B5EF4-FFF2-40B4-BE49-F238E27FC236}">
                <a16:creationId xmlns:a16="http://schemas.microsoft.com/office/drawing/2014/main" id="{3612BBC9-2CE8-B2C4-2613-6CE2CD1DB703}"/>
              </a:ext>
            </a:extLst>
          </p:cNvPr>
          <p:cNvGrpSpPr>
            <a:grpSpLocks noGrp="1" noUngrp="1" noRot="1" noMove="1" noResize="1"/>
          </p:cNvGrpSpPr>
          <p:nvPr/>
        </p:nvGrpSpPr>
        <p:grpSpPr>
          <a:xfrm>
            <a:off x="0" y="0"/>
            <a:ext cx="4607229" cy="6858000"/>
            <a:chOff x="522514" y="18212"/>
            <a:chExt cx="4607229" cy="7114096"/>
          </a:xfrm>
        </p:grpSpPr>
        <p:sp>
          <p:nvSpPr>
            <p:cNvPr id="3" name="Rectangle 2">
              <a:extLst>
                <a:ext uri="{FF2B5EF4-FFF2-40B4-BE49-F238E27FC236}">
                  <a16:creationId xmlns:a16="http://schemas.microsoft.com/office/drawing/2014/main" id="{E65642FF-0746-4D0D-259B-D4327D043CBD}"/>
                </a:ext>
              </a:extLst>
            </p:cNvPr>
            <p:cNvSpPr>
              <a:spLocks noGrp="1" noRot="1" noMove="1" noResize="1" noEditPoints="1" noAdjustHandles="1" noChangeArrowheads="1" noChangeShapeType="1"/>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4" name="TextBox 3">
              <a:extLst>
                <a:ext uri="{FF2B5EF4-FFF2-40B4-BE49-F238E27FC236}">
                  <a16:creationId xmlns:a16="http://schemas.microsoft.com/office/drawing/2014/main" id="{67ED8F27-2FAD-702C-5567-30590BF93CCA}"/>
                </a:ext>
              </a:extLst>
            </p:cNvPr>
            <p:cNvSpPr txBox="1">
              <a:spLocks noGrp="1" noRot="1" noMove="1" noResize="1" noEditPoints="1" noAdjustHandles="1" noChangeArrowheads="1" noChangeShapeType="1"/>
            </p:cNvSpPr>
            <p:nvPr/>
          </p:nvSpPr>
          <p:spPr>
            <a:xfrm>
              <a:off x="860503" y="398526"/>
              <a:ext cx="3931249" cy="63534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0" i="0" u="none" strike="noStrike" kern="1200" cap="none" spc="0" normalizeH="0" baseline="0" noProof="0">
                  <a:ln>
                    <a:noFill/>
                  </a:ln>
                  <a:solidFill>
                    <a:srgbClr val="ECECEC"/>
                  </a:solidFill>
                  <a:effectLst/>
                  <a:uLnTx/>
                  <a:uFillTx/>
                  <a:latin typeface="Univers"/>
                  <a:ea typeface="+mn-ea"/>
                  <a:cs typeface="+mn-cs"/>
                </a:rPr>
                <a:t>Klauzula </a:t>
              </a:r>
              <a:r>
                <a:rPr kumimoji="0" lang="pl-PL" sz="2800" b="1" i="0" u="none" strike="noStrike" kern="1200" cap="none" spc="0" normalizeH="0" baseline="0" noProof="0">
                  <a:ln>
                    <a:noFill/>
                  </a:ln>
                  <a:solidFill>
                    <a:srgbClr val="FF9022"/>
                  </a:solidFill>
                  <a:effectLst/>
                  <a:uLnTx/>
                  <a:uFillTx/>
                  <a:latin typeface="Univers"/>
                  <a:ea typeface="+mn-ea"/>
                  <a:cs typeface="+mn-cs"/>
                </a:rPr>
                <a:t>HAVING</a:t>
              </a:r>
              <a:r>
                <a:rPr kumimoji="0" lang="pl-PL" sz="2800" b="0" i="0" u="none" strike="noStrike" kern="1200" cap="none" spc="0" normalizeH="0" baseline="0" noProof="0">
                  <a:ln>
                    <a:noFill/>
                  </a:ln>
                  <a:solidFill>
                    <a:srgbClr val="ECECEC"/>
                  </a:solidFill>
                  <a:effectLst/>
                  <a:uLnTx/>
                  <a:uFillTx/>
                  <a:latin typeface="Univers"/>
                  <a:ea typeface="+mn-ea"/>
                  <a:cs typeface="+mn-cs"/>
                </a:rPr>
                <a:t> jest używana do </a:t>
              </a:r>
              <a:r>
                <a:rPr kumimoji="0" lang="pl-PL" sz="2800" b="1" i="0" u="none" strike="noStrike" kern="1200" cap="none" spc="0" normalizeH="0" baseline="0" noProof="0">
                  <a:ln>
                    <a:noFill/>
                  </a:ln>
                  <a:solidFill>
                    <a:srgbClr val="FF9022"/>
                  </a:solidFill>
                  <a:effectLst/>
                  <a:uLnTx/>
                  <a:uFillTx/>
                  <a:latin typeface="Univers"/>
                  <a:ea typeface="+mn-ea"/>
                  <a:cs typeface="+mn-cs"/>
                </a:rPr>
                <a:t>filtrowania wyników grupowania na podstawie warunków</a:t>
              </a:r>
              <a:r>
                <a:rPr kumimoji="0" lang="pl-PL" sz="2800" b="0" i="0" u="none" strike="noStrike" kern="1200" cap="none" spc="0" normalizeH="0" baseline="0" noProof="0">
                  <a:ln>
                    <a:noFill/>
                  </a:ln>
                  <a:solidFill>
                    <a:srgbClr val="ECECEC"/>
                  </a:solidFill>
                  <a:effectLst/>
                  <a:uLnTx/>
                  <a:uFillTx/>
                  <a:latin typeface="Univers"/>
                  <a:ea typeface="+mn-ea"/>
                  <a:cs typeface="+mn-cs"/>
                </a:rPr>
                <a:t>. Działa podobnie do klauzuli </a:t>
              </a:r>
              <a:r>
                <a:rPr kumimoji="0" lang="pl-PL" sz="2800" b="1" i="0" u="none" strike="noStrike" kern="1200" cap="none" spc="0" normalizeH="0" baseline="0" noProof="0">
                  <a:ln>
                    <a:noFill/>
                  </a:ln>
                  <a:solidFill>
                    <a:srgbClr val="FF9022"/>
                  </a:solidFill>
                  <a:effectLst/>
                  <a:uLnTx/>
                  <a:uFillTx/>
                  <a:latin typeface="Univers"/>
                  <a:ea typeface="+mn-ea"/>
                  <a:cs typeface="+mn-cs"/>
                </a:rPr>
                <a:t>WHERE</a:t>
              </a:r>
              <a:r>
                <a:rPr kumimoji="0" lang="pl-PL" sz="2800" b="0" i="0" u="none" strike="noStrike" kern="1200" cap="none" spc="0" normalizeH="0" baseline="0" noProof="0">
                  <a:ln>
                    <a:noFill/>
                  </a:ln>
                  <a:solidFill>
                    <a:srgbClr val="ECECEC"/>
                  </a:solidFill>
                  <a:effectLst/>
                  <a:uLnTx/>
                  <a:uFillTx/>
                  <a:latin typeface="Univers"/>
                  <a:ea typeface="+mn-ea"/>
                  <a:cs typeface="+mn-cs"/>
                </a:rPr>
                <a:t>, ale jest stosowana po grupowaniu danych. Pozwala to na </a:t>
              </a:r>
              <a:r>
                <a:rPr kumimoji="0" lang="pl-PL" sz="2800" b="1" i="0" u="none" strike="noStrike" kern="1200" cap="none" spc="0" normalizeH="0" baseline="0" noProof="0">
                  <a:ln>
                    <a:noFill/>
                  </a:ln>
                  <a:solidFill>
                    <a:srgbClr val="FF9022"/>
                  </a:solidFill>
                  <a:effectLst/>
                  <a:uLnTx/>
                  <a:uFillTx/>
                  <a:latin typeface="Univers"/>
                  <a:ea typeface="+mn-ea"/>
                  <a:cs typeface="+mn-cs"/>
                </a:rPr>
                <a:t>filtrowanie grup na podstawie wyników funkcji agregujących</a:t>
              </a:r>
              <a:r>
                <a:rPr kumimoji="0" lang="pl-PL" sz="2800" b="0" i="0" u="none" strike="noStrike" kern="1200" cap="none" spc="0" normalizeH="0" baseline="0" noProof="0">
                  <a:ln>
                    <a:noFill/>
                  </a:ln>
                  <a:solidFill>
                    <a:srgbClr val="ECECEC"/>
                  </a:solidFill>
                  <a:effectLst/>
                  <a:uLnTx/>
                  <a:uFillTx/>
                  <a:latin typeface="Univers"/>
                  <a:ea typeface="+mn-ea"/>
                  <a:cs typeface="+mn-cs"/>
                </a:rPr>
                <a:t>.</a:t>
              </a:r>
              <a:endParaRPr kumimoji="0" lang="pl-PL" sz="2800" b="1" i="0" u="none" strike="noStrike" kern="1200" cap="none" spc="0" normalizeH="0" baseline="0" noProof="0">
                <a:ln>
                  <a:noFill/>
                </a:ln>
                <a:solidFill>
                  <a:srgbClr val="FF9022"/>
                </a:solidFill>
                <a:effectLst/>
                <a:uLnTx/>
                <a:uFillTx/>
                <a:latin typeface="Univers"/>
                <a:ea typeface="+mn-ea"/>
                <a:cs typeface="+mn-cs"/>
              </a:endParaRPr>
            </a:p>
          </p:txBody>
        </p:sp>
      </p:grpSp>
      <p:pic>
        <p:nvPicPr>
          <p:cNvPr id="21" name="HAVING_SQL" descr="A screenshot of a computer program&#10;&#10;Description automatically generated">
            <a:extLst>
              <a:ext uri="{FF2B5EF4-FFF2-40B4-BE49-F238E27FC236}">
                <a16:creationId xmlns:a16="http://schemas.microsoft.com/office/drawing/2014/main" id="{19F416B0-AA85-943B-DF31-0FE05147732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963118" y="188388"/>
            <a:ext cx="5243310" cy="5168584"/>
          </a:xfrm>
          <a:prstGeom prst="rect">
            <a:avLst/>
          </a:prstGeom>
          <a:effectLst>
            <a:softEdge rad="127000"/>
          </a:effectLst>
        </p:spPr>
      </p:pic>
      <p:pic>
        <p:nvPicPr>
          <p:cNvPr id="23" name="HAVING_EXAMPLE">
            <a:extLst>
              <a:ext uri="{FF2B5EF4-FFF2-40B4-BE49-F238E27FC236}">
                <a16:creationId xmlns:a16="http://schemas.microsoft.com/office/drawing/2014/main" id="{3B6D814C-E876-AABE-33CC-109F044FD317}"/>
              </a:ext>
            </a:extLst>
          </p:cNvPr>
          <p:cNvPicPr>
            <a:picLocks noGrp="1" noRot="1" noChangeAspect="1" noMove="1" noResize="1" noEditPoints="1" noAdjustHandles="1" noChangeArrowheads="1" noChangeShapeType="1" noCrop="1"/>
          </p:cNvPicPr>
          <p:nvPr/>
        </p:nvPicPr>
        <p:blipFill>
          <a:blip r:embed="rId4"/>
          <a:stretch>
            <a:fillRect/>
          </a:stretch>
        </p:blipFill>
        <p:spPr>
          <a:xfrm>
            <a:off x="7978043" y="4992014"/>
            <a:ext cx="4039164" cy="1105054"/>
          </a:xfrm>
          <a:prstGeom prst="rect">
            <a:avLst/>
          </a:prstGeom>
        </p:spPr>
      </p:pic>
      <p:pic>
        <p:nvPicPr>
          <p:cNvPr id="10" name="AGGR_SQL">
            <a:extLst>
              <a:ext uri="{FF2B5EF4-FFF2-40B4-BE49-F238E27FC236}">
                <a16:creationId xmlns:a16="http://schemas.microsoft.com/office/drawing/2014/main" id="{81BBED34-48D7-EEEF-19FB-B880CB6C394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8411" y="-4988170"/>
            <a:ext cx="5005581" cy="4317792"/>
          </a:xfrm>
          <a:prstGeom prst="rect">
            <a:avLst/>
          </a:prstGeom>
          <a:effectLst>
            <a:softEdge rad="127000"/>
          </a:effectLst>
        </p:spPr>
      </p:pic>
      <p:pic>
        <p:nvPicPr>
          <p:cNvPr id="11" name="AGGR_EXAMPLE">
            <a:extLst>
              <a:ext uri="{FF2B5EF4-FFF2-40B4-BE49-F238E27FC236}">
                <a16:creationId xmlns:a16="http://schemas.microsoft.com/office/drawing/2014/main" id="{1F5AF19D-107E-8478-6B12-FA7863F55B96}"/>
              </a:ext>
            </a:extLst>
          </p:cNvPr>
          <p:cNvPicPr>
            <a:picLocks noChangeAspect="1"/>
          </p:cNvPicPr>
          <p:nvPr/>
        </p:nvPicPr>
        <p:blipFill>
          <a:blip r:embed="rId6"/>
          <a:stretch>
            <a:fillRect/>
          </a:stretch>
        </p:blipFill>
        <p:spPr>
          <a:xfrm>
            <a:off x="4546249" y="8264316"/>
            <a:ext cx="2732042" cy="3816316"/>
          </a:xfrm>
          <a:prstGeom prst="rect">
            <a:avLst/>
          </a:prstGeom>
        </p:spPr>
      </p:pic>
      <p:grpSp>
        <p:nvGrpSpPr>
          <p:cNvPr id="12" name="AGGR_TEXT">
            <a:extLst>
              <a:ext uri="{FF2B5EF4-FFF2-40B4-BE49-F238E27FC236}">
                <a16:creationId xmlns:a16="http://schemas.microsoft.com/office/drawing/2014/main" id="{0C2E8AE0-E440-691A-08CA-1AFFCD402E4F}"/>
              </a:ext>
            </a:extLst>
          </p:cNvPr>
          <p:cNvGrpSpPr/>
          <p:nvPr/>
        </p:nvGrpSpPr>
        <p:grpSpPr>
          <a:xfrm>
            <a:off x="13270465" y="152400"/>
            <a:ext cx="4607229" cy="6858000"/>
            <a:chOff x="522514" y="18212"/>
            <a:chExt cx="4607229" cy="7114096"/>
          </a:xfrm>
        </p:grpSpPr>
        <p:sp>
          <p:nvSpPr>
            <p:cNvPr id="13" name="Rectangle 12">
              <a:extLst>
                <a:ext uri="{FF2B5EF4-FFF2-40B4-BE49-F238E27FC236}">
                  <a16:creationId xmlns:a16="http://schemas.microsoft.com/office/drawing/2014/main" id="{AD064052-7E08-09AE-9591-0EDCA329C6D2}"/>
                </a:ext>
              </a:extLst>
            </p:cNvPr>
            <p:cNvSpPr/>
            <p:nvPr/>
          </p:nvSpPr>
          <p:spPr>
            <a:xfrm>
              <a:off x="522514" y="18212"/>
              <a:ext cx="4607229" cy="7114096"/>
            </a:xfrm>
            <a:prstGeom prst="rect">
              <a:avLst/>
            </a:prstGeom>
            <a:solidFill>
              <a:srgbClr val="000000">
                <a:alpha val="74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000000">
                    <a:lumMod val="50000"/>
                    <a:lumOff val="50000"/>
                  </a:srgbClr>
                </a:solidFill>
                <a:effectLst/>
                <a:uLnTx/>
                <a:uFillTx/>
                <a:latin typeface="Univers"/>
                <a:ea typeface="+mn-ea"/>
                <a:cs typeface="+mn-cs"/>
              </a:endParaRPr>
            </a:p>
          </p:txBody>
        </p:sp>
        <p:sp>
          <p:nvSpPr>
            <p:cNvPr id="14" name="TextBox 13">
              <a:extLst>
                <a:ext uri="{FF2B5EF4-FFF2-40B4-BE49-F238E27FC236}">
                  <a16:creationId xmlns:a16="http://schemas.microsoft.com/office/drawing/2014/main" id="{51FFD46D-41AE-FD61-429D-26D23220F81A}"/>
                </a:ext>
              </a:extLst>
            </p:cNvPr>
            <p:cNvSpPr txBox="1"/>
            <p:nvPr/>
          </p:nvSpPr>
          <p:spPr>
            <a:xfrm>
              <a:off x="860503" y="622015"/>
              <a:ext cx="3931249" cy="5906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l-PL" sz="2800" b="1" i="0" u="none" strike="noStrike" kern="1200" cap="none" spc="0" normalizeH="0" baseline="0" noProof="0">
                  <a:ln>
                    <a:noFill/>
                  </a:ln>
                  <a:solidFill>
                    <a:srgbClr val="FF9022"/>
                  </a:solidFill>
                  <a:effectLst/>
                  <a:uLnTx/>
                  <a:uFillTx/>
                  <a:latin typeface="Univers"/>
                  <a:ea typeface="+mn-ea"/>
                  <a:cs typeface="+mn-cs"/>
                </a:rPr>
                <a:t>Funkcje agregujące</a:t>
              </a:r>
              <a:r>
                <a:rPr kumimoji="0" lang="pl-PL" sz="2800" b="0" i="0" u="none" strike="noStrike" kern="1200" cap="none" spc="0" normalizeH="0" baseline="0" noProof="0">
                  <a:ln>
                    <a:noFill/>
                  </a:ln>
                  <a:solidFill>
                    <a:srgbClr val="ECECEC"/>
                  </a:solidFill>
                  <a:effectLst/>
                  <a:uLnTx/>
                  <a:uFillTx/>
                  <a:latin typeface="Univers"/>
                  <a:ea typeface="+mn-ea"/>
                  <a:cs typeface="+mn-cs"/>
                </a:rPr>
                <a:t>, takie jak SUM, AVG, COUNT, MIN, MAX, są stosowane do </a:t>
              </a:r>
              <a:r>
                <a:rPr kumimoji="0" lang="pl-PL" sz="2800" b="1" i="0" u="none" strike="noStrike" kern="1200" cap="none" spc="0" normalizeH="0" baseline="0" noProof="0">
                  <a:ln>
                    <a:noFill/>
                  </a:ln>
                  <a:solidFill>
                    <a:srgbClr val="FF9022"/>
                  </a:solidFill>
                  <a:effectLst/>
                  <a:uLnTx/>
                  <a:uFillTx/>
                  <a:latin typeface="Univers"/>
                  <a:ea typeface="+mn-ea"/>
                  <a:cs typeface="+mn-cs"/>
                </a:rPr>
                <a:t>obliczania wartości na podstawie danych w grupach</a:t>
              </a:r>
              <a:r>
                <a:rPr kumimoji="0" lang="pl-PL" sz="2800" b="0" i="0" u="none" strike="noStrike" kern="1200" cap="none" spc="0" normalizeH="0" baseline="0" noProof="0">
                  <a:ln>
                    <a:noFill/>
                  </a:ln>
                  <a:solidFill>
                    <a:srgbClr val="ECECEC"/>
                  </a:solidFill>
                  <a:effectLst/>
                  <a:uLnTx/>
                  <a:uFillTx/>
                  <a:latin typeface="Univers"/>
                  <a:ea typeface="+mn-ea"/>
                  <a:cs typeface="+mn-cs"/>
                </a:rPr>
                <a:t>. Na przykład, możemy użyć funkcji </a:t>
              </a:r>
              <a:r>
                <a:rPr kumimoji="0" lang="en-GB" sz="2800" b="0" i="0" u="none" strike="noStrike" kern="1200" cap="none" spc="0" normalizeH="0" baseline="0" noProof="0">
                  <a:ln>
                    <a:noFill/>
                  </a:ln>
                  <a:solidFill>
                    <a:srgbClr val="ECECEC"/>
                  </a:solidFill>
                  <a:effectLst/>
                  <a:uLnTx/>
                  <a:uFillTx/>
                  <a:latin typeface="Univers"/>
                  <a:ea typeface="+mn-ea"/>
                  <a:cs typeface="+mn-cs"/>
                </a:rPr>
                <a:t>AVG</a:t>
              </a:r>
              <a:r>
                <a:rPr kumimoji="0" lang="pl-PL" sz="2800" b="0" i="0" u="none" strike="noStrike" kern="1200" cap="none" spc="0" normalizeH="0" baseline="0" noProof="0">
                  <a:ln>
                    <a:noFill/>
                  </a:ln>
                  <a:solidFill>
                    <a:srgbClr val="ECECEC"/>
                  </a:solidFill>
                  <a:effectLst/>
                  <a:uLnTx/>
                  <a:uFillTx/>
                  <a:latin typeface="Univers"/>
                  <a:ea typeface="+mn-ea"/>
                  <a:cs typeface="+mn-cs"/>
                </a:rPr>
                <a:t>, aby obliczyć </a:t>
              </a:r>
              <a:r>
                <a:rPr kumimoji="0" lang="en-GB" sz="2800" b="0" i="0" u="none" strike="noStrike" kern="1200" cap="none" spc="0" normalizeH="0" baseline="0" noProof="0">
                  <a:ln>
                    <a:noFill/>
                  </a:ln>
                  <a:solidFill>
                    <a:srgbClr val="ECECEC"/>
                  </a:solidFill>
                  <a:effectLst/>
                  <a:uLnTx/>
                  <a:uFillTx/>
                  <a:latin typeface="Univers"/>
                  <a:ea typeface="+mn-ea"/>
                  <a:cs typeface="+mn-cs"/>
                </a:rPr>
                <a:t>średnią</a:t>
              </a:r>
              <a:r>
                <a:rPr kumimoji="0" lang="pl-PL" sz="2800" b="0" i="0" u="none" strike="noStrike" kern="1200" cap="none" spc="0" normalizeH="0" baseline="0" noProof="0">
                  <a:ln>
                    <a:noFill/>
                  </a:ln>
                  <a:solidFill>
                    <a:srgbClr val="ECECEC"/>
                  </a:solidFill>
                  <a:effectLst/>
                  <a:uLnTx/>
                  <a:uFillTx/>
                  <a:latin typeface="Univers"/>
                  <a:ea typeface="+mn-ea"/>
                  <a:cs typeface="+mn-cs"/>
                </a:rPr>
                <a:t> </a:t>
              </a:r>
              <a:r>
                <a:rPr kumimoji="0" lang="en-GB" sz="2800" b="0" i="0" u="none" strike="noStrike" kern="1200" cap="none" spc="0" normalizeH="0" baseline="0" noProof="0">
                  <a:ln>
                    <a:noFill/>
                  </a:ln>
                  <a:solidFill>
                    <a:srgbClr val="ECECEC"/>
                  </a:solidFill>
                  <a:effectLst/>
                  <a:uLnTx/>
                  <a:uFillTx/>
                  <a:latin typeface="Univers"/>
                  <a:ea typeface="+mn-ea"/>
                  <a:cs typeface="+mn-cs"/>
                </a:rPr>
                <a:t>długość filmów w każdej kategorii w bazie.</a:t>
              </a:r>
              <a:endParaRPr kumimoji="0" lang="pl-PL" sz="2800" b="1" i="0" u="none" strike="noStrike" kern="1200" cap="none" spc="0" normalizeH="0" baseline="0" noProof="0">
                <a:ln>
                  <a:noFill/>
                </a:ln>
                <a:solidFill>
                  <a:srgbClr val="FF9022"/>
                </a:solidFill>
                <a:effectLst/>
                <a:uLnTx/>
                <a:uFillTx/>
                <a:latin typeface="Univers"/>
                <a:ea typeface="+mn-ea"/>
                <a:cs typeface="+mn-cs"/>
              </a:endParaRPr>
            </a:p>
          </p:txBody>
        </p:sp>
      </p:grpSp>
    </p:spTree>
    <p:extLst>
      <p:ext uri="{BB962C8B-B14F-4D97-AF65-F5344CB8AC3E}">
        <p14:creationId xmlns:p14="http://schemas.microsoft.com/office/powerpoint/2010/main" val="1983987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8ED9829D-1DB5-F931-14F5-FF17296AB557}"/>
              </a:ext>
            </a:extLst>
          </p:cNvPr>
          <p:cNvSpPr>
            <a:spLocks noGrp="1"/>
          </p:cNvSpPr>
          <p:nvPr>
            <p:ph type="title"/>
          </p:nvPr>
        </p:nvSpPr>
        <p:spPr>
          <a:xfrm>
            <a:off x="838200" y="365125"/>
            <a:ext cx="10515600" cy="1325563"/>
          </a:xfrm>
        </p:spPr>
        <p:txBody>
          <a:bodyPr>
            <a:normAutofit/>
          </a:bodyPr>
          <a:lstStyle/>
          <a:p>
            <a:r>
              <a:rPr lang="pl-PL" sz="5400" dirty="0"/>
              <a:t>Wprowadzenie do sortowania w SQL</a:t>
            </a:r>
          </a:p>
        </p:txBody>
      </p:sp>
      <p:sp>
        <p:nvSpPr>
          <p:cNvPr id="3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Symbol zastępczy zawartości 2">
            <a:extLst>
              <a:ext uri="{FF2B5EF4-FFF2-40B4-BE49-F238E27FC236}">
                <a16:creationId xmlns:a16="http://schemas.microsoft.com/office/drawing/2014/main" id="{C87EF17F-713A-FE70-459B-A5D6E97FD497}"/>
              </a:ext>
            </a:extLst>
          </p:cNvPr>
          <p:cNvSpPr>
            <a:spLocks noGrp="1"/>
          </p:cNvSpPr>
          <p:nvPr>
            <p:ph idx="1"/>
          </p:nvPr>
        </p:nvSpPr>
        <p:spPr>
          <a:xfrm>
            <a:off x="838200" y="1929384"/>
            <a:ext cx="10515600" cy="4251960"/>
          </a:xfrm>
        </p:spPr>
        <p:txBody>
          <a:bodyPr>
            <a:normAutofit/>
          </a:bodyPr>
          <a:lstStyle/>
          <a:p>
            <a:r>
              <a:rPr lang="pl-PL" sz="2000" b="1"/>
              <a:t>Definicja sortowania:</a:t>
            </a:r>
          </a:p>
          <a:p>
            <a:pPr lvl="1"/>
            <a:r>
              <a:rPr lang="pl-PL" sz="2000"/>
              <a:t>Sortowanie to proces uporządkowania danych w określonej sekwencji, najczęściej alfabetycznej, numerycznej lub chronologicznej.</a:t>
            </a:r>
          </a:p>
          <a:p>
            <a:pPr lvl="1"/>
            <a:r>
              <a:rPr lang="pl-PL" sz="2000"/>
              <a:t>W kontekście baz danych SQL, sortowanie jest używane do organizowania wyników zapytań w sposób łatwy do analizy i zrozumienia.</a:t>
            </a:r>
          </a:p>
          <a:p>
            <a:r>
              <a:rPr lang="pl-PL" sz="2000" b="1"/>
              <a:t>Dlaczego sortowanie jest ważne?</a:t>
            </a:r>
          </a:p>
          <a:p>
            <a:pPr lvl="1"/>
            <a:r>
              <a:rPr lang="pl-PL" sz="2000" b="1"/>
              <a:t>Poprawa czytelności danych: </a:t>
            </a:r>
            <a:r>
              <a:rPr lang="pl-PL" sz="2000"/>
              <a:t>Nieposortowane dane mogą być trudne do analizowania. Sortowanie pomaga w szybkim lokalizowaniu potrzebnych informacji.</a:t>
            </a:r>
          </a:p>
          <a:p>
            <a:pPr lvl="1"/>
            <a:r>
              <a:rPr lang="pl-PL" sz="2000" b="1"/>
              <a:t>Ułatwienie analizy danych: </a:t>
            </a:r>
            <a:r>
              <a:rPr lang="pl-PL" sz="2000"/>
              <a:t>Posortowane dane ułatwiają identyfikację trendów, wzorców i anomalii.</a:t>
            </a:r>
          </a:p>
          <a:p>
            <a:pPr lvl="1"/>
            <a:r>
              <a:rPr lang="pl-PL" sz="2000" b="1"/>
              <a:t>Podstawa dla zaawansowanych operacji: </a:t>
            </a:r>
            <a:r>
              <a:rPr lang="pl-PL" sz="2000"/>
              <a:t>Sortowanie jest często wymagane w bardziej złożonych operacjach, takich jak grupowanie danych lub operacje statystyczne.</a:t>
            </a:r>
          </a:p>
        </p:txBody>
      </p:sp>
    </p:spTree>
    <p:extLst>
      <p:ext uri="{BB962C8B-B14F-4D97-AF65-F5344CB8AC3E}">
        <p14:creationId xmlns:p14="http://schemas.microsoft.com/office/powerpoint/2010/main" val="1879791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14225DE4-F3EB-C02B-FA72-6FFE0504EF5F}"/>
              </a:ext>
            </a:extLst>
          </p:cNvPr>
          <p:cNvSpPr>
            <a:spLocks noGrp="1"/>
          </p:cNvSpPr>
          <p:nvPr>
            <p:ph type="title"/>
          </p:nvPr>
        </p:nvSpPr>
        <p:spPr>
          <a:xfrm>
            <a:off x="838200" y="365125"/>
            <a:ext cx="10515600" cy="1325563"/>
          </a:xfrm>
        </p:spPr>
        <p:txBody>
          <a:bodyPr>
            <a:normAutofit/>
          </a:bodyPr>
          <a:lstStyle/>
          <a:p>
            <a:r>
              <a:rPr lang="pl-PL" sz="5400" dirty="0"/>
              <a:t>Przykład praktyczny:</a:t>
            </a:r>
          </a:p>
        </p:txBody>
      </p:sp>
      <p:sp>
        <p:nvSpPr>
          <p:cNvPr id="4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Symbol zastępczy zawartości 2">
            <a:extLst>
              <a:ext uri="{FF2B5EF4-FFF2-40B4-BE49-F238E27FC236}">
                <a16:creationId xmlns:a16="http://schemas.microsoft.com/office/drawing/2014/main" id="{5EAA1522-3A02-4C45-9013-BABD11E2DA5D}"/>
              </a:ext>
            </a:extLst>
          </p:cNvPr>
          <p:cNvSpPr>
            <a:spLocks noGrp="1"/>
          </p:cNvSpPr>
          <p:nvPr>
            <p:ph idx="1"/>
          </p:nvPr>
        </p:nvSpPr>
        <p:spPr>
          <a:xfrm>
            <a:off x="838200" y="1929384"/>
            <a:ext cx="10515600" cy="4251960"/>
          </a:xfrm>
        </p:spPr>
        <p:txBody>
          <a:bodyPr>
            <a:normAutofit/>
          </a:bodyPr>
          <a:lstStyle/>
          <a:p>
            <a:r>
              <a:rPr lang="pl-PL" sz="2200" b="1"/>
              <a:t>Niesortowane dane:</a:t>
            </a:r>
          </a:p>
          <a:p>
            <a:pPr lvl="1"/>
            <a:r>
              <a:rPr lang="pl-PL" sz="2200"/>
              <a:t>Rozważając tabelę uczniowie z kolumnami imie, nazwisko, klasa, wynik, bez użycia klauzuli </a:t>
            </a:r>
            <a:r>
              <a:rPr lang="pl-PL" sz="2200" b="1"/>
              <a:t>ORDER BY</a:t>
            </a:r>
            <a:r>
              <a:rPr lang="pl-PL" sz="2200"/>
              <a:t>, wyniki zapytań są domyślnie prezentowane w kolejności wprowadzenia do tabeli, co często odpowiada kolejności id. Ta domyślna kolejność nie zawsze jest przydatna dla konkretnych potrzeb analizy danych.</a:t>
            </a:r>
          </a:p>
          <a:p>
            <a:r>
              <a:rPr lang="pl-PL" sz="2200" b="1"/>
              <a:t>Znaczenie sortowania:</a:t>
            </a:r>
          </a:p>
          <a:p>
            <a:pPr lvl="1"/>
            <a:r>
              <a:rPr lang="pl-PL" sz="2200"/>
              <a:t>Sortując dane, np. według wyniku, możemy łatwiej zidentyfikować uczniów z najlepszymi lub najgorszymi wynikami w klasie.</a:t>
            </a:r>
          </a:p>
        </p:txBody>
      </p:sp>
    </p:spTree>
    <p:extLst>
      <p:ext uri="{BB962C8B-B14F-4D97-AF65-F5344CB8AC3E}">
        <p14:creationId xmlns:p14="http://schemas.microsoft.com/office/powerpoint/2010/main" val="2733819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20">
            <a:extLst>
              <a:ext uri="{FF2B5EF4-FFF2-40B4-BE49-F238E27FC236}">
                <a16:creationId xmlns:a16="http://schemas.microsoft.com/office/drawing/2014/main" id="{664E23E2-7440-4E36-A67B-0F88C5F7E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7" name="Rectangle 22">
            <a:extLst>
              <a:ext uri="{FF2B5EF4-FFF2-40B4-BE49-F238E27FC236}">
                <a16:creationId xmlns:a16="http://schemas.microsoft.com/office/drawing/2014/main" id="{B06949AE-010D-4C18-8AED-7872085A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5458121" cy="5897880"/>
          </a:xfrm>
          <a:prstGeom prst="rect">
            <a:avLst/>
          </a:prstGeom>
          <a:solidFill>
            <a:srgbClr val="FFFFFF"/>
          </a:solidFill>
          <a:ln w="19050">
            <a:solidFill>
              <a:srgbClr val="FEF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Obraz 4">
            <a:extLst>
              <a:ext uri="{FF2B5EF4-FFF2-40B4-BE49-F238E27FC236}">
                <a16:creationId xmlns:a16="http://schemas.microsoft.com/office/drawing/2014/main" id="{0F223E5B-8954-BB9C-2C59-CBC6B6F4FF4C}"/>
              </a:ext>
            </a:extLst>
          </p:cNvPr>
          <p:cNvPicPr>
            <a:picLocks noChangeAspect="1"/>
          </p:cNvPicPr>
          <p:nvPr/>
        </p:nvPicPr>
        <p:blipFill>
          <a:blip r:embed="rId2"/>
          <a:stretch>
            <a:fillRect/>
          </a:stretch>
        </p:blipFill>
        <p:spPr>
          <a:xfrm>
            <a:off x="2015257" y="650497"/>
            <a:ext cx="2381630" cy="5571066"/>
          </a:xfrm>
          <a:prstGeom prst="rect">
            <a:avLst/>
          </a:prstGeom>
        </p:spPr>
      </p:pic>
      <p:sp>
        <p:nvSpPr>
          <p:cNvPr id="38" name="Rectangle 24">
            <a:extLst>
              <a:ext uri="{FF2B5EF4-FFF2-40B4-BE49-F238E27FC236}">
                <a16:creationId xmlns:a16="http://schemas.microsoft.com/office/drawing/2014/main" id="{FE54AADB-50C7-4293-94C0-27361A32B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1" cy="5897880"/>
          </a:xfrm>
          <a:prstGeom prst="rect">
            <a:avLst/>
          </a:prstGeom>
          <a:solidFill>
            <a:srgbClr val="FFFFFF"/>
          </a:solidFill>
          <a:ln w="19050">
            <a:solidFill>
              <a:srgbClr val="FEF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Obraz 6">
            <a:extLst>
              <a:ext uri="{FF2B5EF4-FFF2-40B4-BE49-F238E27FC236}">
                <a16:creationId xmlns:a16="http://schemas.microsoft.com/office/drawing/2014/main" id="{18E2A0F6-A3EB-CB2B-AC8F-2D6AA68AF821}"/>
              </a:ext>
            </a:extLst>
          </p:cNvPr>
          <p:cNvPicPr>
            <a:picLocks noChangeAspect="1"/>
          </p:cNvPicPr>
          <p:nvPr/>
        </p:nvPicPr>
        <p:blipFill>
          <a:blip r:embed="rId3"/>
          <a:stretch>
            <a:fillRect/>
          </a:stretch>
        </p:blipFill>
        <p:spPr>
          <a:xfrm>
            <a:off x="7704581" y="643467"/>
            <a:ext cx="2562690" cy="5571066"/>
          </a:xfrm>
          <a:prstGeom prst="rect">
            <a:avLst/>
          </a:prstGeom>
        </p:spPr>
      </p:pic>
    </p:spTree>
    <p:extLst>
      <p:ext uri="{BB962C8B-B14F-4D97-AF65-F5344CB8AC3E}">
        <p14:creationId xmlns:p14="http://schemas.microsoft.com/office/powerpoint/2010/main" val="1967295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1E4D8ADA-9014-F64D-59C0-8DE32C623B6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Korzystanie z klauzuli ORDER BY</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A0CF9E68-414A-DFDB-2355-BAB7062A956E}"/>
              </a:ext>
            </a:extLst>
          </p:cNvPr>
          <p:cNvSpPr>
            <a:spLocks/>
          </p:cNvSpPr>
          <p:nvPr/>
        </p:nvSpPr>
        <p:spPr>
          <a:xfrm>
            <a:off x="838200" y="1929384"/>
            <a:ext cx="10515600" cy="4251960"/>
          </a:xfrm>
          <a:prstGeom prst="rect">
            <a:avLst/>
          </a:prstGeom>
        </p:spPr>
        <p:txBody>
          <a:bodyPr vert="horz" lIns="91440" tIns="45720" rIns="91440" bIns="45720" rtlCol="0">
            <a:normAutofit/>
          </a:bodyPr>
          <a:lstStyle/>
          <a:p>
            <a:pPr marL="1714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Klauzula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ORDER BY </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jest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używana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w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języku</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SQL</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do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sortowania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wyników</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zapytania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według</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określonej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kolumny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lub</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kilku</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kolumn</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Pozwala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na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uporządkowanie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danych</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rosnąco</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ASC</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lub</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malejąco</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DESC</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41148" marR="0" lvl="1" indent="0" algn="l" defTabSz="914400" rtl="0" eaLnBrk="1" fontAlgn="auto" latinLnBrk="0" hangingPunct="1">
              <a:lnSpc>
                <a:spcPct val="90000"/>
              </a:lnSpc>
              <a:spcBef>
                <a:spcPts val="0"/>
              </a:spcBef>
              <a:spcAft>
                <a:spcPts val="600"/>
              </a:spcAft>
              <a:buClrTx/>
              <a:buSzTx/>
              <a:buFontTx/>
              <a:buNone/>
              <a:tabLst/>
              <a:defRPr/>
            </a:pPr>
            <a:b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69748"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69748"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69748"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Domyślnie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jeśli</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określimy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ASC</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lub</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DESC</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SQL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używa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sortowania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rosnącego</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ASC</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1714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Gdy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sortujemy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według</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więcej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niż</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jednej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kolumny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SQL</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najpierw</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sortuje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dane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ptos" panose="02110004020202020204"/>
                <a:ea typeface="+mn-ea"/>
                <a:cs typeface="+mn-cs"/>
              </a:rPr>
              <a:t>według</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ptos" panose="02110004020202020204"/>
                <a:ea typeface="+mn-ea"/>
                <a:cs typeface="+mn-cs"/>
              </a:rPr>
              <a:t>pierwszej</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err="1">
                <a:ln>
                  <a:noFill/>
                </a:ln>
                <a:solidFill>
                  <a:prstClr val="black"/>
                </a:solidFill>
                <a:effectLst/>
                <a:uLnTx/>
                <a:uFillTx/>
                <a:latin typeface="Aptos" panose="02110004020202020204"/>
                <a:ea typeface="+mn-ea"/>
                <a:cs typeface="+mn-cs"/>
              </a:rPr>
              <a:t>kolumny</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wymienionej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w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klauzuli</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1" i="0" u="none" strike="noStrike" kern="1200" cap="none" spc="0" normalizeH="0" baseline="0" noProof="0" dirty="0">
                <a:ln>
                  <a:noFill/>
                </a:ln>
                <a:solidFill>
                  <a:prstClr val="black"/>
                </a:solidFill>
                <a:effectLst/>
                <a:uLnTx/>
                <a:uFillTx/>
                <a:latin typeface="Aptos" panose="02110004020202020204"/>
                <a:ea typeface="+mn-ea"/>
                <a:cs typeface="+mn-cs"/>
              </a:rPr>
              <a:t>ORDER BY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Następnie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dla</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wierszy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gdzie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wartości</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w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pierwszej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kolumnie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są</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takie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same,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sortowanie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jest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stosowane</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według</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drugiej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kolumny</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i</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tak</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US" sz="2000" b="0" i="0" u="none" strike="noStrike" kern="1200" cap="none" spc="0" normalizeH="0" baseline="0" noProof="0" dirty="0" err="1">
                <a:ln>
                  <a:noFill/>
                </a:ln>
                <a:solidFill>
                  <a:prstClr val="black"/>
                </a:solidFill>
                <a:effectLst/>
                <a:uLnTx/>
                <a:uFillTx/>
                <a:latin typeface="Aptos" panose="02110004020202020204"/>
                <a:ea typeface="+mn-ea"/>
                <a:cs typeface="+mn-cs"/>
              </a:rPr>
              <a:t>dalej</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a:t>
            </a:r>
          </a:p>
        </p:txBody>
      </p:sp>
      <p:pic>
        <p:nvPicPr>
          <p:cNvPr id="15" name="Obraz 14">
            <a:extLst>
              <a:ext uri="{FF2B5EF4-FFF2-40B4-BE49-F238E27FC236}">
                <a16:creationId xmlns:a16="http://schemas.microsoft.com/office/drawing/2014/main" id="{475E8798-32CB-02E5-3994-05B2822BCA8C}"/>
              </a:ext>
            </a:extLst>
          </p:cNvPr>
          <p:cNvPicPr>
            <a:picLocks noChangeAspect="1"/>
          </p:cNvPicPr>
          <p:nvPr/>
        </p:nvPicPr>
        <p:blipFill>
          <a:blip r:embed="rId2"/>
          <a:stretch>
            <a:fillRect/>
          </a:stretch>
        </p:blipFill>
        <p:spPr>
          <a:xfrm>
            <a:off x="2699379" y="3058101"/>
            <a:ext cx="6790193" cy="997263"/>
          </a:xfrm>
          <a:prstGeom prst="rect">
            <a:avLst/>
          </a:prstGeom>
        </p:spPr>
      </p:pic>
    </p:spTree>
    <p:extLst>
      <p:ext uri="{BB962C8B-B14F-4D97-AF65-F5344CB8AC3E}">
        <p14:creationId xmlns:p14="http://schemas.microsoft.com/office/powerpoint/2010/main" val="311858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 name="Obraz 1" descr="Obraz zawierający tekst, numer, Czcionka, zrzut ekranu&#10;&#10;Opis wygenerowany automatycznie">
            <a:extLst>
              <a:ext uri="{FF2B5EF4-FFF2-40B4-BE49-F238E27FC236}">
                <a16:creationId xmlns:a16="http://schemas.microsoft.com/office/drawing/2014/main" id="{7C0EE8E0-09F0-D3DD-7145-0795A390336B}"/>
              </a:ext>
            </a:extLst>
          </p:cNvPr>
          <p:cNvPicPr>
            <a:picLocks noChangeAspect="1"/>
          </p:cNvPicPr>
          <p:nvPr/>
        </p:nvPicPr>
        <p:blipFill>
          <a:blip r:embed="rId2"/>
          <a:stretch>
            <a:fillRect/>
          </a:stretch>
        </p:blipFill>
        <p:spPr>
          <a:xfrm>
            <a:off x="2009480" y="643466"/>
            <a:ext cx="2562690" cy="5571066"/>
          </a:xfrm>
          <a:prstGeom prst="rect">
            <a:avLst/>
          </a:prstGeom>
        </p:spPr>
      </p:pic>
      <p:cxnSp>
        <p:nvCxnSpPr>
          <p:cNvPr id="13" name="Straight Connector 12">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4" name="Obraz 3" descr="Obraz zawierający tekst, zrzut ekranu, numer, Czcionka&#10;&#10;Opis wygenerowany automatycznie">
            <a:extLst>
              <a:ext uri="{FF2B5EF4-FFF2-40B4-BE49-F238E27FC236}">
                <a16:creationId xmlns:a16="http://schemas.microsoft.com/office/drawing/2014/main" id="{07378F39-9778-0156-E814-FAA495910E99}"/>
              </a:ext>
            </a:extLst>
          </p:cNvPr>
          <p:cNvPicPr>
            <a:picLocks noChangeAspect="1"/>
          </p:cNvPicPr>
          <p:nvPr/>
        </p:nvPicPr>
        <p:blipFill>
          <a:blip r:embed="rId3"/>
          <a:stretch>
            <a:fillRect/>
          </a:stretch>
        </p:blipFill>
        <p:spPr>
          <a:xfrm>
            <a:off x="7689468" y="643467"/>
            <a:ext cx="2423413" cy="5571066"/>
          </a:xfrm>
          <a:prstGeom prst="rect">
            <a:avLst/>
          </a:prstGeom>
        </p:spPr>
      </p:pic>
    </p:spTree>
    <p:extLst>
      <p:ext uri="{BB962C8B-B14F-4D97-AF65-F5344CB8AC3E}">
        <p14:creationId xmlns:p14="http://schemas.microsoft.com/office/powerpoint/2010/main" val="806988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D9530160-0503-612A-E0BE-8C49E40C3D4E}"/>
              </a:ext>
            </a:extLst>
          </p:cNvPr>
          <p:cNvSpPr>
            <a:spLocks noGrp="1"/>
          </p:cNvSpPr>
          <p:nvPr>
            <p:ph type="title"/>
          </p:nvPr>
        </p:nvSpPr>
        <p:spPr>
          <a:xfrm>
            <a:off x="640080" y="329184"/>
            <a:ext cx="6894576" cy="1783080"/>
          </a:xfrm>
        </p:spPr>
        <p:txBody>
          <a:bodyPr anchor="b">
            <a:normAutofit/>
          </a:bodyPr>
          <a:lstStyle/>
          <a:p>
            <a:r>
              <a:rPr lang="pl-PL" sz="5400" dirty="0"/>
              <a:t>Wykorzystanie funkcji w sortowaniu</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D6A224D6-53F7-29D9-615F-BF132425915A}"/>
              </a:ext>
            </a:extLst>
          </p:cNvPr>
          <p:cNvSpPr>
            <a:spLocks noGrp="1"/>
          </p:cNvSpPr>
          <p:nvPr>
            <p:ph idx="1"/>
          </p:nvPr>
        </p:nvSpPr>
        <p:spPr>
          <a:xfrm>
            <a:off x="640080" y="2706624"/>
            <a:ext cx="6894576" cy="3483864"/>
          </a:xfrm>
        </p:spPr>
        <p:txBody>
          <a:bodyPr>
            <a:normAutofit/>
          </a:bodyPr>
          <a:lstStyle/>
          <a:p>
            <a:pPr lvl="1"/>
            <a:r>
              <a:rPr lang="pl-PL" sz="2000"/>
              <a:t>SQL pozwala na sortowanie wyników zapytań nie tylko według kolumn, ale także z wykorzystaniem różnych funkcji SQL.</a:t>
            </a:r>
            <a:br>
              <a:rPr lang="pl-PL" sz="2000"/>
            </a:br>
            <a:r>
              <a:rPr lang="pl-PL" sz="2000"/>
              <a:t>Można sortować dane na podstawie wyniku funkcji, takiej jak długość ciągu, wartość arytmetyczna itp.</a:t>
            </a:r>
          </a:p>
          <a:p>
            <a:pPr lvl="1"/>
            <a:endParaRPr lang="pl-PL" sz="2000"/>
          </a:p>
          <a:p>
            <a:pPr marL="457200" lvl="1" indent="0">
              <a:buNone/>
            </a:pPr>
            <a:endParaRPr lang="pl-PL" sz="2000"/>
          </a:p>
          <a:p>
            <a:pPr marL="457200" lvl="1" indent="0">
              <a:buNone/>
            </a:pPr>
            <a:endParaRPr lang="pl-PL" sz="2000"/>
          </a:p>
          <a:p>
            <a:pPr marL="457200" lvl="1" indent="0">
              <a:buNone/>
            </a:pPr>
            <a:endParaRPr lang="pl-PL" sz="2000"/>
          </a:p>
          <a:p>
            <a:pPr marL="457200" lvl="1" indent="0">
              <a:buNone/>
            </a:pPr>
            <a:r>
              <a:rPr lang="pl-PL" sz="2000"/>
              <a:t>(W tym zapytaniu uczniowie są sortowani według długości ich nazwisk, od najkrótszego do najdłuższego).</a:t>
            </a:r>
          </a:p>
          <a:p>
            <a:pPr lvl="1"/>
            <a:endParaRPr lang="pl-PL" sz="2000"/>
          </a:p>
        </p:txBody>
      </p:sp>
      <p:pic>
        <p:nvPicPr>
          <p:cNvPr id="11" name="Obraz 10">
            <a:extLst>
              <a:ext uri="{FF2B5EF4-FFF2-40B4-BE49-F238E27FC236}">
                <a16:creationId xmlns:a16="http://schemas.microsoft.com/office/drawing/2014/main" id="{DFE803EF-7196-534C-4723-95681D01CEE4}"/>
              </a:ext>
            </a:extLst>
          </p:cNvPr>
          <p:cNvPicPr>
            <a:picLocks noChangeAspect="1"/>
          </p:cNvPicPr>
          <p:nvPr/>
        </p:nvPicPr>
        <p:blipFill>
          <a:blip r:embed="rId2"/>
          <a:stretch>
            <a:fillRect/>
          </a:stretch>
        </p:blipFill>
        <p:spPr>
          <a:xfrm>
            <a:off x="8767719" y="283861"/>
            <a:ext cx="2224746" cy="5893368"/>
          </a:xfrm>
          <a:prstGeom prst="rect">
            <a:avLst/>
          </a:prstGeom>
        </p:spPr>
      </p:pic>
      <p:pic>
        <p:nvPicPr>
          <p:cNvPr id="7" name="Obraz 6">
            <a:extLst>
              <a:ext uri="{FF2B5EF4-FFF2-40B4-BE49-F238E27FC236}">
                <a16:creationId xmlns:a16="http://schemas.microsoft.com/office/drawing/2014/main" id="{2043AF66-8171-9DC5-6F31-A9037607D25D}"/>
              </a:ext>
            </a:extLst>
          </p:cNvPr>
          <p:cNvPicPr>
            <a:picLocks noChangeAspect="1"/>
          </p:cNvPicPr>
          <p:nvPr/>
        </p:nvPicPr>
        <p:blipFill>
          <a:blip r:embed="rId3"/>
          <a:stretch>
            <a:fillRect/>
          </a:stretch>
        </p:blipFill>
        <p:spPr>
          <a:xfrm>
            <a:off x="2311908" y="4226949"/>
            <a:ext cx="3782568" cy="1240920"/>
          </a:xfrm>
          <a:prstGeom prst="rect">
            <a:avLst/>
          </a:prstGeom>
        </p:spPr>
      </p:pic>
    </p:spTree>
    <p:extLst>
      <p:ext uri="{BB962C8B-B14F-4D97-AF65-F5344CB8AC3E}">
        <p14:creationId xmlns:p14="http://schemas.microsoft.com/office/powerpoint/2010/main" val="356435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C533A370-9342-C892-314B-AD64EDEF9B2B}"/>
              </a:ext>
            </a:extLst>
          </p:cNvPr>
          <p:cNvSpPr>
            <a:spLocks noGrp="1"/>
          </p:cNvSpPr>
          <p:nvPr>
            <p:ph type="title"/>
          </p:nvPr>
        </p:nvSpPr>
        <p:spPr>
          <a:xfrm>
            <a:off x="4654296" y="329184"/>
            <a:ext cx="6894576" cy="1783080"/>
          </a:xfrm>
        </p:spPr>
        <p:txBody>
          <a:bodyPr anchor="b">
            <a:normAutofit/>
          </a:bodyPr>
          <a:lstStyle/>
          <a:p>
            <a:r>
              <a:rPr lang="pl-PL" sz="5400"/>
              <a:t>Wydajność sortowania w zapytaniach</a:t>
            </a:r>
          </a:p>
        </p:txBody>
      </p:sp>
      <p:pic>
        <p:nvPicPr>
          <p:cNvPr id="5" name="Picture 4" descr="Formuły chemiczne są pisane na papierze">
            <a:extLst>
              <a:ext uri="{FF2B5EF4-FFF2-40B4-BE49-F238E27FC236}">
                <a16:creationId xmlns:a16="http://schemas.microsoft.com/office/drawing/2014/main" id="{1FF03F30-C8DB-B0B5-63C5-1D74490FAA4B}"/>
              </a:ext>
            </a:extLst>
          </p:cNvPr>
          <p:cNvPicPr>
            <a:picLocks noChangeAspect="1"/>
          </p:cNvPicPr>
          <p:nvPr/>
        </p:nvPicPr>
        <p:blipFill rotWithShape="1">
          <a:blip r:embed="rId2"/>
          <a:srcRect l="33153" r="3360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C04EB9E5-9B90-E571-32E1-240B28741C75}"/>
              </a:ext>
            </a:extLst>
          </p:cNvPr>
          <p:cNvSpPr>
            <a:spLocks noGrp="1"/>
          </p:cNvSpPr>
          <p:nvPr>
            <p:ph idx="1"/>
          </p:nvPr>
        </p:nvSpPr>
        <p:spPr>
          <a:xfrm>
            <a:off x="4654296" y="2706624"/>
            <a:ext cx="6894576" cy="3483864"/>
          </a:xfrm>
        </p:spPr>
        <p:txBody>
          <a:bodyPr>
            <a:normAutofit/>
          </a:bodyPr>
          <a:lstStyle/>
          <a:p>
            <a:r>
              <a:rPr lang="pl-PL" sz="2000"/>
              <a:t>Sortowanie jest jedną z operacji, która może znacząco wpływać na wydajność zapytań SQL, szczególnie w dużych bazach danych.</a:t>
            </a:r>
          </a:p>
          <a:p>
            <a:r>
              <a:rPr lang="pl-PL" sz="2000"/>
              <a:t>Wydajność sortowania zależy od wielu czynników, w tym od wielkości danych, złożoności zapytania, i struktury tabel.</a:t>
            </a:r>
          </a:p>
          <a:p>
            <a:pPr lvl="1"/>
            <a:r>
              <a:rPr lang="pl-PL" sz="2000" b="1"/>
              <a:t>Wielkość danych: </a:t>
            </a:r>
            <a:r>
              <a:rPr lang="pl-PL" sz="2000"/>
              <a:t>Większe zbiory danych wymagają więcej czasu na sortowanie.</a:t>
            </a:r>
          </a:p>
          <a:p>
            <a:pPr lvl="1"/>
            <a:r>
              <a:rPr lang="pl-PL" sz="2000" b="1"/>
              <a:t>Złożoność zapytania: </a:t>
            </a:r>
            <a:r>
              <a:rPr lang="pl-PL" sz="2000"/>
              <a:t>Sortowanie po wielu kolumnach lub z użyciem funkcji może zwiększyć czas wykonania.</a:t>
            </a:r>
          </a:p>
        </p:txBody>
      </p:sp>
    </p:spTree>
    <p:extLst>
      <p:ext uri="{BB962C8B-B14F-4D97-AF65-F5344CB8AC3E}">
        <p14:creationId xmlns:p14="http://schemas.microsoft.com/office/powerpoint/2010/main" val="1255280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1BD7C367-D349-B77F-BAB0-05995C884662}"/>
              </a:ext>
            </a:extLst>
          </p:cNvPr>
          <p:cNvSpPr>
            <a:spLocks noGrp="1"/>
          </p:cNvSpPr>
          <p:nvPr>
            <p:ph type="title"/>
          </p:nvPr>
        </p:nvSpPr>
        <p:spPr>
          <a:xfrm>
            <a:off x="793662" y="386930"/>
            <a:ext cx="10066122" cy="1298448"/>
          </a:xfrm>
        </p:spPr>
        <p:txBody>
          <a:bodyPr anchor="b">
            <a:normAutofit/>
          </a:bodyPr>
          <a:lstStyle/>
          <a:p>
            <a:r>
              <a:rPr lang="en-PL" sz="4800"/>
              <a:t>Operacje zestawowe w SQL</a:t>
            </a:r>
          </a:p>
        </p:txBody>
      </p:sp>
      <p:sp>
        <p:nvSpPr>
          <p:cNvPr id="1040" name="Rectangle 103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42" name="Rectangle 104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F224873C-CA0A-D25E-15C7-D9F467CD5345}"/>
              </a:ext>
            </a:extLst>
          </p:cNvPr>
          <p:cNvSpPr>
            <a:spLocks noGrp="1"/>
          </p:cNvSpPr>
          <p:nvPr>
            <p:ph idx="1"/>
          </p:nvPr>
        </p:nvSpPr>
        <p:spPr>
          <a:xfrm>
            <a:off x="793661" y="2599509"/>
            <a:ext cx="4530898" cy="3639450"/>
          </a:xfrm>
        </p:spPr>
        <p:txBody>
          <a:bodyPr anchor="ctr">
            <a:normAutofit/>
          </a:bodyPr>
          <a:lstStyle/>
          <a:p>
            <a:r>
              <a:rPr lang="en-GB" sz="2000" dirty="0" err="1"/>
              <a:t>Operacje</a:t>
            </a:r>
            <a:r>
              <a:rPr lang="en-GB" sz="2000" dirty="0"/>
              <a:t> </a:t>
            </a:r>
            <a:r>
              <a:rPr lang="en-GB" sz="2000" dirty="0" err="1"/>
              <a:t>zestawowe</a:t>
            </a:r>
            <a:r>
              <a:rPr lang="en-GB" sz="2000" dirty="0"/>
              <a:t> w </a:t>
            </a:r>
            <a:r>
              <a:rPr lang="en-GB" sz="2000" b="1" dirty="0"/>
              <a:t>SQL</a:t>
            </a:r>
            <a:r>
              <a:rPr lang="en-GB" sz="2000" dirty="0"/>
              <a:t>, </a:t>
            </a:r>
            <a:r>
              <a:rPr lang="en-GB" sz="2000" dirty="0" err="1"/>
              <a:t>takie</a:t>
            </a:r>
            <a:r>
              <a:rPr lang="en-GB" sz="2000" dirty="0"/>
              <a:t> jak </a:t>
            </a:r>
            <a:r>
              <a:rPr lang="en-GB" sz="2000" b="1" dirty="0"/>
              <a:t>UNION, INTERSECT </a:t>
            </a:r>
            <a:r>
              <a:rPr lang="en-GB" sz="2000" b="1" dirty="0" err="1"/>
              <a:t>i</a:t>
            </a:r>
            <a:r>
              <a:rPr lang="en-GB" sz="2000" b="1" dirty="0"/>
              <a:t> EXCEPT, </a:t>
            </a:r>
            <a:r>
              <a:rPr lang="en-GB" sz="2000" dirty="0" err="1"/>
              <a:t>są</a:t>
            </a:r>
            <a:r>
              <a:rPr lang="en-GB" sz="2000" dirty="0"/>
              <a:t> </a:t>
            </a:r>
            <a:r>
              <a:rPr lang="en-GB" sz="2000" dirty="0" err="1"/>
              <a:t>kluczowymi</a:t>
            </a:r>
            <a:r>
              <a:rPr lang="en-GB" sz="2000" dirty="0"/>
              <a:t> </a:t>
            </a:r>
            <a:r>
              <a:rPr lang="en-GB" sz="2000" dirty="0" err="1"/>
              <a:t>narzędziami</a:t>
            </a:r>
            <a:r>
              <a:rPr lang="en-GB" sz="2000" dirty="0"/>
              <a:t> w </a:t>
            </a:r>
            <a:r>
              <a:rPr lang="en-GB" sz="2000" dirty="0" err="1"/>
              <a:t>zarządzaniu</a:t>
            </a:r>
            <a:r>
              <a:rPr lang="en-GB" sz="2000" dirty="0"/>
              <a:t> </a:t>
            </a:r>
            <a:r>
              <a:rPr lang="en-GB" sz="2000" dirty="0" err="1"/>
              <a:t>i</a:t>
            </a:r>
            <a:r>
              <a:rPr lang="en-GB" sz="2000" dirty="0"/>
              <a:t> </a:t>
            </a:r>
            <a:r>
              <a:rPr lang="en-GB" sz="2000" dirty="0" err="1"/>
              <a:t>analizie</a:t>
            </a:r>
            <a:r>
              <a:rPr lang="en-GB" sz="2000" dirty="0"/>
              <a:t> </a:t>
            </a:r>
            <a:r>
              <a:rPr lang="en-GB" sz="2000" dirty="0" err="1"/>
              <a:t>danych</a:t>
            </a:r>
            <a:r>
              <a:rPr lang="en-GB" sz="2000" dirty="0"/>
              <a:t>. </a:t>
            </a:r>
            <a:r>
              <a:rPr lang="en-GB" sz="2000" dirty="0" err="1"/>
              <a:t>Pozwalają</a:t>
            </a:r>
            <a:r>
              <a:rPr lang="en-GB" sz="2000" dirty="0"/>
              <a:t> one </a:t>
            </a:r>
            <a:r>
              <a:rPr lang="en-GB" sz="2000" dirty="0" err="1"/>
              <a:t>na</a:t>
            </a:r>
            <a:r>
              <a:rPr lang="en-GB" sz="2000" dirty="0"/>
              <a:t> </a:t>
            </a:r>
            <a:r>
              <a:rPr lang="en-GB" sz="2000" dirty="0" err="1"/>
              <a:t>efektywne</a:t>
            </a:r>
            <a:r>
              <a:rPr lang="en-GB" sz="2000" dirty="0"/>
              <a:t> </a:t>
            </a:r>
            <a:r>
              <a:rPr lang="en-GB" sz="2000" dirty="0" err="1"/>
              <a:t>łączenie</a:t>
            </a:r>
            <a:r>
              <a:rPr lang="en-GB" sz="2000" dirty="0"/>
              <a:t>, </a:t>
            </a:r>
            <a:r>
              <a:rPr lang="en-GB" sz="2000" dirty="0" err="1"/>
              <a:t>porównywanie</a:t>
            </a:r>
            <a:r>
              <a:rPr lang="en-GB" sz="2000" dirty="0"/>
              <a:t> </a:t>
            </a:r>
            <a:r>
              <a:rPr lang="en-GB" sz="2000" dirty="0" err="1"/>
              <a:t>i</a:t>
            </a:r>
            <a:r>
              <a:rPr lang="en-GB" sz="2000" dirty="0"/>
              <a:t> </a:t>
            </a:r>
            <a:r>
              <a:rPr lang="en-GB" sz="2000" dirty="0" err="1"/>
              <a:t>wyodrębnianie</a:t>
            </a:r>
            <a:r>
              <a:rPr lang="en-GB" sz="2000" dirty="0"/>
              <a:t> </a:t>
            </a:r>
            <a:r>
              <a:rPr lang="en-GB" sz="2000" dirty="0" err="1"/>
              <a:t>unikalnych</a:t>
            </a:r>
            <a:r>
              <a:rPr lang="en-GB" sz="2000" dirty="0"/>
              <a:t> </a:t>
            </a:r>
            <a:r>
              <a:rPr lang="en-GB" sz="2000" dirty="0" err="1"/>
              <a:t>zestawów</a:t>
            </a:r>
            <a:r>
              <a:rPr lang="en-GB" sz="2000" dirty="0"/>
              <a:t> </a:t>
            </a:r>
            <a:r>
              <a:rPr lang="en-GB" sz="2000" dirty="0" err="1"/>
              <a:t>danych</a:t>
            </a:r>
            <a:r>
              <a:rPr lang="en-GB" sz="2000" dirty="0"/>
              <a:t> z </a:t>
            </a:r>
            <a:r>
              <a:rPr lang="en-GB" sz="2000" dirty="0" err="1"/>
              <a:t>różnych</a:t>
            </a:r>
            <a:r>
              <a:rPr lang="en-GB" sz="2000" dirty="0"/>
              <a:t> </a:t>
            </a:r>
            <a:r>
              <a:rPr lang="en-GB" sz="2000" dirty="0" err="1"/>
              <a:t>tabel</a:t>
            </a:r>
            <a:r>
              <a:rPr lang="en-GB" sz="2000" dirty="0"/>
              <a:t> </a:t>
            </a:r>
            <a:r>
              <a:rPr lang="en-GB" sz="2000" dirty="0" err="1"/>
              <a:t>lub</a:t>
            </a:r>
            <a:r>
              <a:rPr lang="en-GB" sz="2000" dirty="0"/>
              <a:t> </a:t>
            </a:r>
            <a:r>
              <a:rPr lang="en-GB" sz="2000" dirty="0" err="1"/>
              <a:t>zapytań</a:t>
            </a:r>
            <a:r>
              <a:rPr lang="en-GB" sz="2000" dirty="0"/>
              <a:t>.</a:t>
            </a:r>
            <a:endParaRPr lang="en-PL" sz="2000" dirty="0"/>
          </a:p>
        </p:txBody>
      </p:sp>
      <p:pic>
        <p:nvPicPr>
          <p:cNvPr id="1026" name="Picture 2" descr="The Complete Reference - Set Operations In MS SQL - UNION [ALL], INTERSECT,  EXCEPT">
            <a:extLst>
              <a:ext uri="{FF2B5EF4-FFF2-40B4-BE49-F238E27FC236}">
                <a16:creationId xmlns:a16="http://schemas.microsoft.com/office/drawing/2014/main" id="{4A8FA0B0-32D8-982C-256B-7F249A8EB6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525905"/>
            <a:ext cx="5150277" cy="3630944"/>
          </a:xfrm>
          <a:prstGeom prst="rect">
            <a:avLst/>
          </a:prstGeom>
          <a:noFill/>
          <a:extLst>
            <a:ext uri="{909E8E84-426E-40DD-AFC4-6F175D3DCCD1}">
              <a14:hiddenFill xmlns:a14="http://schemas.microsoft.com/office/drawing/2010/main">
                <a:solidFill>
                  <a:srgbClr val="FFFFFF"/>
                </a:solidFill>
              </a14:hiddenFill>
            </a:ext>
          </a:extLst>
        </p:spPr>
      </p:pic>
      <p:sp>
        <p:nvSpPr>
          <p:cNvPr id="1044" name="Rectangle 104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54770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9327B505-86E0-F9C5-E9A3-95AFBD9A70E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a:solidFill>
                  <a:schemeClr val="tx1"/>
                </a:solidFill>
                <a:latin typeface="+mj-lt"/>
                <a:ea typeface="+mj-ea"/>
                <a:cs typeface="+mj-cs"/>
              </a:rPr>
              <a:t>Przykład prostego warunku</a:t>
            </a:r>
          </a:p>
        </p:txBody>
      </p:sp>
      <p:sp>
        <p:nvSpPr>
          <p:cNvPr id="21"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ymbol zastępczy zawartości 2">
            <a:extLst>
              <a:ext uri="{FF2B5EF4-FFF2-40B4-BE49-F238E27FC236}">
                <a16:creationId xmlns:a16="http://schemas.microsoft.com/office/drawing/2014/main" id="{74EB376D-3238-DF50-35E8-CC2B1A5E4F4A}"/>
              </a:ext>
            </a:extLst>
          </p:cNvPr>
          <p:cNvSpPr>
            <a:spLocks/>
          </p:cNvSpPr>
          <p:nvPr/>
        </p:nvSpPr>
        <p:spPr>
          <a:xfrm>
            <a:off x="1472101" y="1926266"/>
            <a:ext cx="5188966" cy="4357524"/>
          </a:xfrm>
          <a:prstGeom prst="rect">
            <a:avLst/>
          </a:prstGeom>
        </p:spPr>
        <p: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l-PL" sz="1800" b="0" i="0" u="none" strike="noStrike" kern="1200" cap="none" spc="0" normalizeH="0" baseline="0" noProof="0">
                <a:ln>
                  <a:noFill/>
                </a:ln>
                <a:solidFill>
                  <a:prstClr val="black"/>
                </a:solidFill>
                <a:effectLst/>
                <a:uLnTx/>
                <a:uFillTx/>
                <a:latin typeface="Aptos" panose="02110004020202020204"/>
                <a:ea typeface="+mn-ea"/>
                <a:cs typeface="+mn-cs"/>
              </a:rPr>
              <a:t>To zapytanie SQL wybiera tytuły i długości filmów z tabeli film, gdzie długość filmu przekracza 150 minut:</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pl-PL"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pic>
        <p:nvPicPr>
          <p:cNvPr id="6" name="Symbol zastępczy zawartości 5">
            <a:extLst>
              <a:ext uri="{FF2B5EF4-FFF2-40B4-BE49-F238E27FC236}">
                <a16:creationId xmlns:a16="http://schemas.microsoft.com/office/drawing/2014/main" id="{473C2F75-FB62-DE82-6DD8-BEAA39156084}"/>
              </a:ext>
            </a:extLst>
          </p:cNvPr>
          <p:cNvPicPr>
            <a:picLocks noChangeAspect="1"/>
          </p:cNvPicPr>
          <p:nvPr/>
        </p:nvPicPr>
        <p:blipFill>
          <a:blip r:embed="rId3"/>
          <a:stretch>
            <a:fillRect/>
          </a:stretch>
        </p:blipFill>
        <p:spPr>
          <a:xfrm>
            <a:off x="8096434" y="2707436"/>
            <a:ext cx="2623465" cy="2795183"/>
          </a:xfrm>
          <a:prstGeom prst="rect">
            <a:avLst/>
          </a:prstGeom>
        </p:spPr>
      </p:pic>
      <p:pic>
        <p:nvPicPr>
          <p:cNvPr id="9" name="Obraz 8">
            <a:extLst>
              <a:ext uri="{FF2B5EF4-FFF2-40B4-BE49-F238E27FC236}">
                <a16:creationId xmlns:a16="http://schemas.microsoft.com/office/drawing/2014/main" id="{067F5059-91AB-D606-8B97-1CD0E3ECC16D}"/>
              </a:ext>
            </a:extLst>
          </p:cNvPr>
          <p:cNvPicPr>
            <a:picLocks noChangeAspect="1"/>
          </p:cNvPicPr>
          <p:nvPr/>
        </p:nvPicPr>
        <p:blipFill>
          <a:blip r:embed="rId4"/>
          <a:stretch>
            <a:fillRect/>
          </a:stretch>
        </p:blipFill>
        <p:spPr>
          <a:xfrm>
            <a:off x="1983403" y="4191400"/>
            <a:ext cx="4941654" cy="219417"/>
          </a:xfrm>
          <a:prstGeom prst="rect">
            <a:avLst/>
          </a:prstGeom>
        </p:spPr>
      </p:pic>
    </p:spTree>
    <p:extLst>
      <p:ext uri="{BB962C8B-B14F-4D97-AF65-F5344CB8AC3E}">
        <p14:creationId xmlns:p14="http://schemas.microsoft.com/office/powerpoint/2010/main" val="426366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FF3DF8D-ABD1-6460-6639-6F0294475ECA}"/>
              </a:ext>
            </a:extLst>
          </p:cNvPr>
          <p:cNvSpPr>
            <a:spLocks noGrp="1"/>
          </p:cNvSpPr>
          <p:nvPr>
            <p:ph type="title"/>
          </p:nvPr>
        </p:nvSpPr>
        <p:spPr>
          <a:xfrm>
            <a:off x="793662" y="386930"/>
            <a:ext cx="10066122" cy="1298448"/>
          </a:xfrm>
        </p:spPr>
        <p:txBody>
          <a:bodyPr anchor="b">
            <a:normAutofit/>
          </a:bodyPr>
          <a:lstStyle/>
          <a:p>
            <a:r>
              <a:rPr lang="en-PL" sz="4800"/>
              <a:t>UNION</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74C4558D-D7F5-D334-DF73-1AA1B646A52E}"/>
              </a:ext>
            </a:extLst>
          </p:cNvPr>
          <p:cNvSpPr>
            <a:spLocks noGrp="1"/>
          </p:cNvSpPr>
          <p:nvPr>
            <p:ph idx="1"/>
          </p:nvPr>
        </p:nvSpPr>
        <p:spPr>
          <a:xfrm>
            <a:off x="793661" y="2599509"/>
            <a:ext cx="4530898" cy="3639450"/>
          </a:xfrm>
        </p:spPr>
        <p:txBody>
          <a:bodyPr anchor="ctr">
            <a:normAutofit fontScale="92500" lnSpcReduction="20000"/>
          </a:bodyPr>
          <a:lstStyle/>
          <a:p>
            <a:r>
              <a:rPr lang="en-GB" sz="1800" dirty="0" err="1"/>
              <a:t>Operacja</a:t>
            </a:r>
            <a:r>
              <a:rPr lang="en-GB" sz="1800" dirty="0"/>
              <a:t> </a:t>
            </a:r>
            <a:r>
              <a:rPr lang="en-GB" sz="1800" b="1" dirty="0"/>
              <a:t>UNION</a:t>
            </a:r>
            <a:r>
              <a:rPr lang="en-GB" sz="1800" dirty="0"/>
              <a:t> w </a:t>
            </a:r>
            <a:r>
              <a:rPr lang="en-GB" sz="1800" b="1" dirty="0"/>
              <a:t>SQL</a:t>
            </a:r>
            <a:r>
              <a:rPr lang="en-GB" sz="1800" dirty="0"/>
              <a:t> jest </a:t>
            </a:r>
            <a:r>
              <a:rPr lang="en-GB" sz="1800" dirty="0" err="1"/>
              <a:t>wykorzystywana</a:t>
            </a:r>
            <a:r>
              <a:rPr lang="en-GB" sz="1800" dirty="0"/>
              <a:t> do </a:t>
            </a:r>
            <a:r>
              <a:rPr lang="en-GB" sz="1800" dirty="0" err="1"/>
              <a:t>łączenia</a:t>
            </a:r>
            <a:r>
              <a:rPr lang="en-GB" sz="1800" dirty="0"/>
              <a:t> </a:t>
            </a:r>
            <a:r>
              <a:rPr lang="en-GB" sz="1800" dirty="0" err="1"/>
              <a:t>wyników</a:t>
            </a:r>
            <a:r>
              <a:rPr lang="en-GB" sz="1800" dirty="0"/>
              <a:t> z </a:t>
            </a:r>
            <a:r>
              <a:rPr lang="en-GB" sz="1800" dirty="0" err="1"/>
              <a:t>różnych</a:t>
            </a:r>
            <a:r>
              <a:rPr lang="en-GB" sz="1800" dirty="0"/>
              <a:t> </a:t>
            </a:r>
            <a:r>
              <a:rPr lang="en-GB" sz="1800" dirty="0" err="1"/>
              <a:t>zapytań</a:t>
            </a:r>
            <a:r>
              <a:rPr lang="en-GB" sz="1800" dirty="0"/>
              <a:t> w </a:t>
            </a:r>
            <a:r>
              <a:rPr lang="en-GB" sz="1800" dirty="0" err="1"/>
              <a:t>jedną</a:t>
            </a:r>
            <a:r>
              <a:rPr lang="en-GB" sz="1800" dirty="0"/>
              <a:t> </a:t>
            </a:r>
            <a:r>
              <a:rPr lang="en-GB" sz="1800" dirty="0" err="1"/>
              <a:t>spójną</a:t>
            </a:r>
            <a:r>
              <a:rPr lang="en-GB" sz="1800" dirty="0"/>
              <a:t> </a:t>
            </a:r>
            <a:r>
              <a:rPr lang="en-GB" sz="1800" dirty="0" err="1"/>
              <a:t>listę</a:t>
            </a:r>
            <a:r>
              <a:rPr lang="en-GB" sz="1800" dirty="0"/>
              <a:t>. Jest to </a:t>
            </a:r>
            <a:r>
              <a:rPr lang="en-GB" sz="1800" dirty="0" err="1"/>
              <a:t>szczególnie</a:t>
            </a:r>
            <a:r>
              <a:rPr lang="en-GB" sz="1800" dirty="0"/>
              <a:t> </a:t>
            </a:r>
            <a:r>
              <a:rPr lang="en-GB" sz="1800" dirty="0" err="1"/>
              <a:t>przydatne</a:t>
            </a:r>
            <a:r>
              <a:rPr lang="en-GB" sz="1800" dirty="0"/>
              <a:t> w </a:t>
            </a:r>
            <a:r>
              <a:rPr lang="en-GB" sz="1800" dirty="0" err="1"/>
              <a:t>przypadku</a:t>
            </a:r>
            <a:r>
              <a:rPr lang="en-GB" sz="1800" dirty="0"/>
              <a:t>, </a:t>
            </a:r>
            <a:r>
              <a:rPr lang="en-GB" sz="1800" dirty="0" err="1"/>
              <a:t>gdzie</a:t>
            </a:r>
            <a:r>
              <a:rPr lang="en-GB" sz="1800" dirty="0"/>
              <a:t> </a:t>
            </a:r>
            <a:r>
              <a:rPr lang="en-GB" sz="1800" dirty="0" err="1"/>
              <a:t>wymagane</a:t>
            </a:r>
            <a:r>
              <a:rPr lang="en-GB" sz="1800" dirty="0"/>
              <a:t> jest </a:t>
            </a:r>
            <a:r>
              <a:rPr lang="en-GB" sz="1800" dirty="0" err="1"/>
              <a:t>scalenie</a:t>
            </a:r>
            <a:r>
              <a:rPr lang="en-GB" sz="1800" dirty="0"/>
              <a:t> </a:t>
            </a:r>
            <a:r>
              <a:rPr lang="en-GB" sz="1800" dirty="0" err="1"/>
              <a:t>danych</a:t>
            </a:r>
            <a:r>
              <a:rPr lang="en-GB" sz="1800" dirty="0"/>
              <a:t> z </a:t>
            </a:r>
            <a:r>
              <a:rPr lang="en-GB" sz="1800" dirty="0" err="1"/>
              <a:t>wielu</a:t>
            </a:r>
            <a:r>
              <a:rPr lang="en-GB" sz="1800" dirty="0"/>
              <a:t> </a:t>
            </a:r>
            <a:r>
              <a:rPr lang="en-GB" sz="1800" dirty="0" err="1"/>
              <a:t>tabel</a:t>
            </a:r>
            <a:r>
              <a:rPr lang="en-GB" sz="1800" dirty="0"/>
              <a:t> </a:t>
            </a:r>
            <a:r>
              <a:rPr lang="en-GB" sz="1800" dirty="0" err="1"/>
              <a:t>lub</a:t>
            </a:r>
            <a:r>
              <a:rPr lang="en-GB" sz="1800" dirty="0"/>
              <a:t> </a:t>
            </a:r>
            <a:r>
              <a:rPr lang="en-GB" sz="1800" dirty="0" err="1"/>
              <a:t>zapytań</a:t>
            </a:r>
            <a:r>
              <a:rPr lang="en-GB" sz="1800" dirty="0"/>
              <a:t> w </a:t>
            </a:r>
            <a:r>
              <a:rPr lang="en-GB" sz="1800" dirty="0" err="1"/>
              <a:t>celu</a:t>
            </a:r>
            <a:r>
              <a:rPr lang="en-GB" sz="1800" dirty="0"/>
              <a:t> </a:t>
            </a:r>
            <a:r>
              <a:rPr lang="en-GB" sz="1800" dirty="0" err="1"/>
              <a:t>uzyskania</a:t>
            </a:r>
            <a:r>
              <a:rPr lang="en-GB" sz="1800" dirty="0"/>
              <a:t> </a:t>
            </a:r>
            <a:r>
              <a:rPr lang="en-GB" sz="1800" dirty="0" err="1"/>
              <a:t>kompleksowego</a:t>
            </a:r>
            <a:r>
              <a:rPr lang="en-GB" sz="1800" dirty="0"/>
              <a:t> </a:t>
            </a:r>
            <a:r>
              <a:rPr lang="en-GB" sz="1800" dirty="0" err="1"/>
              <a:t>widoku</a:t>
            </a:r>
            <a:r>
              <a:rPr lang="en-GB" sz="1800" dirty="0"/>
              <a:t>. </a:t>
            </a:r>
            <a:r>
              <a:rPr lang="en-GB" sz="1800" dirty="0" err="1"/>
              <a:t>Kluczową</a:t>
            </a:r>
            <a:r>
              <a:rPr lang="en-GB" sz="1800" dirty="0"/>
              <a:t> </a:t>
            </a:r>
            <a:r>
              <a:rPr lang="en-GB" sz="1800" dirty="0" err="1"/>
              <a:t>cechą</a:t>
            </a:r>
            <a:r>
              <a:rPr lang="en-GB" sz="1800" dirty="0"/>
              <a:t> </a:t>
            </a:r>
            <a:r>
              <a:rPr lang="en-GB" sz="1800" b="1" dirty="0"/>
              <a:t>UNION</a:t>
            </a:r>
            <a:r>
              <a:rPr lang="en-GB" sz="1800" dirty="0"/>
              <a:t> jest to, </a:t>
            </a:r>
            <a:r>
              <a:rPr lang="en-GB" sz="1800" dirty="0" err="1"/>
              <a:t>że</a:t>
            </a:r>
            <a:r>
              <a:rPr lang="en-GB" sz="1800" dirty="0"/>
              <a:t> </a:t>
            </a:r>
            <a:r>
              <a:rPr lang="en-GB" sz="1800" dirty="0" err="1"/>
              <a:t>eliminuje</a:t>
            </a:r>
            <a:r>
              <a:rPr lang="en-GB" sz="1800" dirty="0"/>
              <a:t> </a:t>
            </a:r>
            <a:r>
              <a:rPr lang="en-GB" sz="1800" dirty="0" err="1"/>
              <a:t>ona</a:t>
            </a:r>
            <a:r>
              <a:rPr lang="en-GB" sz="1800" dirty="0"/>
              <a:t> </a:t>
            </a:r>
            <a:r>
              <a:rPr lang="en-GB" sz="1800" dirty="0" err="1"/>
              <a:t>duplikaty</a:t>
            </a:r>
            <a:r>
              <a:rPr lang="en-GB" sz="1800" dirty="0"/>
              <a:t>, </a:t>
            </a:r>
            <a:r>
              <a:rPr lang="en-GB" sz="1800" dirty="0" err="1"/>
              <a:t>zapewniając</a:t>
            </a:r>
            <a:r>
              <a:rPr lang="en-GB" sz="1800" dirty="0"/>
              <a:t> </a:t>
            </a:r>
            <a:r>
              <a:rPr lang="en-GB" sz="1800" dirty="0" err="1"/>
              <a:t>unikalność</a:t>
            </a:r>
            <a:r>
              <a:rPr lang="en-GB" sz="1800" dirty="0"/>
              <a:t> </a:t>
            </a:r>
            <a:r>
              <a:rPr lang="en-GB" sz="1800" dirty="0" err="1"/>
              <a:t>wyników</a:t>
            </a:r>
            <a:r>
              <a:rPr lang="en-GB" sz="1800" dirty="0"/>
              <a:t>. </a:t>
            </a:r>
          </a:p>
          <a:p>
            <a:r>
              <a:rPr lang="en-GB" sz="1800" b="1" dirty="0"/>
              <a:t>UNION ALL </a:t>
            </a:r>
            <a:r>
              <a:rPr lang="en-GB" sz="1800" dirty="0"/>
              <a:t>jest </a:t>
            </a:r>
            <a:r>
              <a:rPr lang="en-GB" sz="1800" dirty="0" err="1"/>
              <a:t>wariantem</a:t>
            </a:r>
            <a:r>
              <a:rPr lang="en-GB" sz="1800" dirty="0"/>
              <a:t> </a:t>
            </a:r>
            <a:r>
              <a:rPr lang="en-GB" sz="1800" dirty="0" err="1"/>
              <a:t>operacji</a:t>
            </a:r>
            <a:r>
              <a:rPr lang="en-GB" sz="1800" dirty="0"/>
              <a:t> </a:t>
            </a:r>
            <a:r>
              <a:rPr lang="en-GB" sz="1800" b="1" dirty="0"/>
              <a:t>UNION</a:t>
            </a:r>
            <a:r>
              <a:rPr lang="en-GB" sz="1800" dirty="0"/>
              <a:t> w </a:t>
            </a:r>
            <a:r>
              <a:rPr lang="en-GB" sz="1800" b="1" dirty="0"/>
              <a:t>SQL</a:t>
            </a:r>
            <a:r>
              <a:rPr lang="en-GB" sz="1800" dirty="0"/>
              <a:t>, </a:t>
            </a:r>
            <a:r>
              <a:rPr lang="en-GB" sz="1800" dirty="0" err="1"/>
              <a:t>używanym</a:t>
            </a:r>
            <a:r>
              <a:rPr lang="en-GB" sz="1800" dirty="0"/>
              <a:t> do </a:t>
            </a:r>
            <a:r>
              <a:rPr lang="en-GB" sz="1800" dirty="0" err="1"/>
              <a:t>łączenia</a:t>
            </a:r>
            <a:r>
              <a:rPr lang="en-GB" sz="1800" dirty="0"/>
              <a:t> </a:t>
            </a:r>
            <a:r>
              <a:rPr lang="en-GB" sz="1800" dirty="0" err="1"/>
              <a:t>wyników</a:t>
            </a:r>
            <a:r>
              <a:rPr lang="en-GB" sz="1800" dirty="0"/>
              <a:t> z </a:t>
            </a:r>
            <a:r>
              <a:rPr lang="en-GB" sz="1800" dirty="0" err="1"/>
              <a:t>różnych</a:t>
            </a:r>
            <a:r>
              <a:rPr lang="en-GB" sz="1800" dirty="0"/>
              <a:t> </a:t>
            </a:r>
            <a:r>
              <a:rPr lang="en-GB" sz="1800" dirty="0" err="1"/>
              <a:t>zapytań</a:t>
            </a:r>
            <a:r>
              <a:rPr lang="en-GB" sz="1800" dirty="0"/>
              <a:t>. </a:t>
            </a:r>
            <a:r>
              <a:rPr lang="en-GB" sz="1800" dirty="0" err="1"/>
              <a:t>Główna</a:t>
            </a:r>
            <a:r>
              <a:rPr lang="en-GB" sz="1800" dirty="0"/>
              <a:t> </a:t>
            </a:r>
            <a:r>
              <a:rPr lang="en-GB" sz="1800" dirty="0" err="1"/>
              <a:t>różnica</a:t>
            </a:r>
            <a:r>
              <a:rPr lang="en-GB" sz="1800" dirty="0"/>
              <a:t> </a:t>
            </a:r>
            <a:r>
              <a:rPr lang="en-GB" sz="1800" dirty="0" err="1"/>
              <a:t>polega</a:t>
            </a:r>
            <a:r>
              <a:rPr lang="en-GB" sz="1800" dirty="0"/>
              <a:t> </a:t>
            </a:r>
            <a:r>
              <a:rPr lang="en-GB" sz="1800" dirty="0" err="1"/>
              <a:t>na</a:t>
            </a:r>
            <a:r>
              <a:rPr lang="en-GB" sz="1800" dirty="0"/>
              <a:t> </a:t>
            </a:r>
            <a:r>
              <a:rPr lang="en-GB" sz="1800" dirty="0" err="1"/>
              <a:t>tym</a:t>
            </a:r>
            <a:r>
              <a:rPr lang="en-GB" sz="1800" dirty="0"/>
              <a:t>, </a:t>
            </a:r>
            <a:r>
              <a:rPr lang="en-GB" sz="1800" dirty="0" err="1"/>
              <a:t>że</a:t>
            </a:r>
            <a:r>
              <a:rPr lang="en-GB" sz="1800" dirty="0"/>
              <a:t> </a:t>
            </a:r>
            <a:r>
              <a:rPr lang="en-GB" sz="1800" b="1" dirty="0"/>
              <a:t>UNION ALL </a:t>
            </a:r>
            <a:r>
              <a:rPr lang="en-GB" sz="1800" b="1" dirty="0" err="1"/>
              <a:t>nie</a:t>
            </a:r>
            <a:r>
              <a:rPr lang="en-GB" sz="1800" b="1" dirty="0"/>
              <a:t> </a:t>
            </a:r>
            <a:r>
              <a:rPr lang="en-GB" sz="1800" dirty="0" err="1"/>
              <a:t>eliminuje</a:t>
            </a:r>
            <a:r>
              <a:rPr lang="en-GB" sz="1800" b="1" dirty="0"/>
              <a:t> </a:t>
            </a:r>
            <a:r>
              <a:rPr lang="en-GB" sz="1800" dirty="0" err="1"/>
              <a:t>duplikatów</a:t>
            </a:r>
            <a:r>
              <a:rPr lang="en-GB" sz="1800" dirty="0"/>
              <a:t>. </a:t>
            </a:r>
          </a:p>
          <a:p>
            <a:r>
              <a:rPr lang="en-GB" sz="1800" dirty="0"/>
              <a:t>Ten </a:t>
            </a:r>
            <a:r>
              <a:rPr lang="en-GB" sz="1800" dirty="0" err="1"/>
              <a:t>kod</a:t>
            </a:r>
            <a:r>
              <a:rPr lang="en-GB" sz="1800" dirty="0"/>
              <a:t> </a:t>
            </a:r>
            <a:r>
              <a:rPr lang="en-GB" sz="1800" b="1" dirty="0" err="1"/>
              <a:t>łączy</a:t>
            </a:r>
            <a:r>
              <a:rPr lang="en-GB" sz="1800" dirty="0"/>
              <a:t> </a:t>
            </a:r>
            <a:r>
              <a:rPr lang="en-GB" sz="1800" dirty="0" err="1"/>
              <a:t>listę</a:t>
            </a:r>
            <a:r>
              <a:rPr lang="en-GB" sz="1800" dirty="0"/>
              <a:t> </a:t>
            </a:r>
            <a:r>
              <a:rPr lang="en-GB" sz="1800" dirty="0" err="1"/>
              <a:t>imion</a:t>
            </a:r>
            <a:r>
              <a:rPr lang="en-GB" sz="1800" dirty="0"/>
              <a:t> </a:t>
            </a:r>
            <a:r>
              <a:rPr lang="en-GB" sz="1800" dirty="0" err="1"/>
              <a:t>pracowników</a:t>
            </a:r>
            <a:r>
              <a:rPr lang="en-GB" sz="1800" dirty="0"/>
              <a:t> z </a:t>
            </a:r>
            <a:r>
              <a:rPr lang="en-GB" sz="1800" dirty="0" err="1"/>
              <a:t>działu</a:t>
            </a:r>
            <a:r>
              <a:rPr lang="en-GB" sz="1800" dirty="0"/>
              <a:t> </a:t>
            </a:r>
            <a:r>
              <a:rPr lang="en-GB" sz="1800" dirty="0" err="1"/>
              <a:t>sprzedaży</a:t>
            </a:r>
            <a:r>
              <a:rPr lang="en-GB" sz="1800" dirty="0"/>
              <a:t> z </a:t>
            </a:r>
            <a:r>
              <a:rPr lang="en-GB" sz="1800" dirty="0" err="1"/>
              <a:t>listą</a:t>
            </a:r>
            <a:r>
              <a:rPr lang="en-GB" sz="1800" dirty="0"/>
              <a:t> </a:t>
            </a:r>
            <a:r>
              <a:rPr lang="en-GB" sz="1800" dirty="0" err="1"/>
              <a:t>imion</a:t>
            </a:r>
            <a:r>
              <a:rPr lang="en-GB" sz="1800" dirty="0"/>
              <a:t> </a:t>
            </a:r>
            <a:r>
              <a:rPr lang="en-GB" sz="1800" dirty="0" err="1"/>
              <a:t>klientów</a:t>
            </a:r>
            <a:r>
              <a:rPr lang="en-GB" sz="1800" dirty="0"/>
              <a:t> z </a:t>
            </a:r>
            <a:r>
              <a:rPr lang="en-GB" sz="1800" dirty="0" err="1"/>
              <a:t>regionu</a:t>
            </a:r>
            <a:r>
              <a:rPr lang="en-GB" sz="1800" dirty="0"/>
              <a:t> Warszawa, </a:t>
            </a:r>
            <a:r>
              <a:rPr lang="en-GB" sz="1800" dirty="0" err="1"/>
              <a:t>eliminując</a:t>
            </a:r>
            <a:r>
              <a:rPr lang="en-GB" sz="1800" dirty="0"/>
              <a:t> </a:t>
            </a:r>
            <a:r>
              <a:rPr lang="en-GB" sz="1800" dirty="0" err="1"/>
              <a:t>przy</a:t>
            </a:r>
            <a:r>
              <a:rPr lang="en-GB" sz="1800" dirty="0"/>
              <a:t> </a:t>
            </a:r>
            <a:r>
              <a:rPr lang="en-GB" sz="1800" dirty="0" err="1"/>
              <a:t>tym</a:t>
            </a:r>
            <a:r>
              <a:rPr lang="en-GB" sz="1800" dirty="0"/>
              <a:t> </a:t>
            </a:r>
            <a:r>
              <a:rPr lang="en-GB" sz="1800" dirty="0" err="1"/>
              <a:t>duplikaty</a:t>
            </a:r>
            <a:r>
              <a:rPr lang="en-GB" sz="1800" dirty="0"/>
              <a:t>.</a:t>
            </a:r>
            <a:endParaRPr lang="en-PL" sz="1800" dirty="0"/>
          </a:p>
        </p:txBody>
      </p:sp>
      <p:pic>
        <p:nvPicPr>
          <p:cNvPr id="4" name="Picture 3">
            <a:extLst>
              <a:ext uri="{FF2B5EF4-FFF2-40B4-BE49-F238E27FC236}">
                <a16:creationId xmlns:a16="http://schemas.microsoft.com/office/drawing/2014/main" id="{F7266773-5797-8726-D565-1F5E17D915F8}"/>
              </a:ext>
            </a:extLst>
          </p:cNvPr>
          <p:cNvPicPr>
            <a:picLocks noChangeAspect="1"/>
          </p:cNvPicPr>
          <p:nvPr/>
        </p:nvPicPr>
        <p:blipFill>
          <a:blip r:embed="rId3"/>
          <a:stretch>
            <a:fillRect/>
          </a:stretch>
        </p:blipFill>
        <p:spPr>
          <a:xfrm>
            <a:off x="5911532" y="3884290"/>
            <a:ext cx="5150277" cy="91417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63549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715A0CC-050F-F384-166F-6C761E7C1A10}"/>
              </a:ext>
            </a:extLst>
          </p:cNvPr>
          <p:cNvSpPr>
            <a:spLocks noGrp="1"/>
          </p:cNvSpPr>
          <p:nvPr>
            <p:ph type="title"/>
          </p:nvPr>
        </p:nvSpPr>
        <p:spPr>
          <a:xfrm>
            <a:off x="793662" y="386930"/>
            <a:ext cx="10066122" cy="1298448"/>
          </a:xfrm>
        </p:spPr>
        <p:txBody>
          <a:bodyPr anchor="b">
            <a:normAutofit/>
          </a:bodyPr>
          <a:lstStyle/>
          <a:p>
            <a:r>
              <a:rPr lang="en-PL" sz="4800"/>
              <a:t>INTERSECT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E6D39124-F244-9CCD-A000-1C22371467CB}"/>
              </a:ext>
            </a:extLst>
          </p:cNvPr>
          <p:cNvSpPr>
            <a:spLocks noGrp="1"/>
          </p:cNvSpPr>
          <p:nvPr>
            <p:ph idx="1"/>
          </p:nvPr>
        </p:nvSpPr>
        <p:spPr>
          <a:xfrm>
            <a:off x="793661" y="2599509"/>
            <a:ext cx="4530898" cy="3639450"/>
          </a:xfrm>
        </p:spPr>
        <p:txBody>
          <a:bodyPr anchor="ctr">
            <a:normAutofit/>
          </a:bodyPr>
          <a:lstStyle/>
          <a:p>
            <a:r>
              <a:rPr lang="en-GB" sz="1800" b="1" dirty="0"/>
              <a:t>INTERSECT</a:t>
            </a:r>
            <a:r>
              <a:rPr lang="en-GB" sz="1800" dirty="0"/>
              <a:t> to </a:t>
            </a:r>
            <a:r>
              <a:rPr lang="en-GB" sz="1800" dirty="0" err="1"/>
              <a:t>operacja</a:t>
            </a:r>
            <a:r>
              <a:rPr lang="en-GB" sz="1800" dirty="0"/>
              <a:t> w </a:t>
            </a:r>
            <a:r>
              <a:rPr lang="en-GB" sz="1800" b="1" dirty="0"/>
              <a:t>SQL</a:t>
            </a:r>
            <a:r>
              <a:rPr lang="en-GB" sz="1800" dirty="0"/>
              <a:t>, </a:t>
            </a:r>
            <a:r>
              <a:rPr lang="en-GB" sz="1800" dirty="0" err="1"/>
              <a:t>która</a:t>
            </a:r>
            <a:r>
              <a:rPr lang="en-GB" sz="1800" dirty="0"/>
              <a:t> </a:t>
            </a:r>
            <a:r>
              <a:rPr lang="en-GB" sz="1800" dirty="0" err="1"/>
              <a:t>pozwala</a:t>
            </a:r>
            <a:r>
              <a:rPr lang="en-GB" sz="1800" dirty="0"/>
              <a:t> </a:t>
            </a:r>
            <a:r>
              <a:rPr lang="en-GB" sz="1800" dirty="0" err="1"/>
              <a:t>na</a:t>
            </a:r>
            <a:r>
              <a:rPr lang="en-GB" sz="1800" dirty="0"/>
              <a:t> </a:t>
            </a:r>
            <a:r>
              <a:rPr lang="en-GB" sz="1800" dirty="0" err="1"/>
              <a:t>znalezienie</a:t>
            </a:r>
            <a:r>
              <a:rPr lang="en-GB" sz="1800" dirty="0"/>
              <a:t> </a:t>
            </a:r>
            <a:r>
              <a:rPr lang="en-GB" sz="1800" b="1" dirty="0" err="1"/>
              <a:t>wspólnych</a:t>
            </a:r>
            <a:r>
              <a:rPr lang="en-GB" sz="1800" dirty="0"/>
              <a:t> </a:t>
            </a:r>
            <a:r>
              <a:rPr lang="en-GB" sz="1800" b="1" dirty="0" err="1"/>
              <a:t>wierszy</a:t>
            </a:r>
            <a:r>
              <a:rPr lang="en-GB" sz="1800" b="1" dirty="0"/>
              <a:t> </a:t>
            </a:r>
            <a:r>
              <a:rPr lang="en-GB" sz="1800" dirty="0" err="1"/>
              <a:t>między</a:t>
            </a:r>
            <a:r>
              <a:rPr lang="en-GB" sz="1800" dirty="0"/>
              <a:t> </a:t>
            </a:r>
            <a:r>
              <a:rPr lang="en-GB" sz="1800" dirty="0" err="1"/>
              <a:t>różnymi</a:t>
            </a:r>
            <a:r>
              <a:rPr lang="en-GB" sz="1800" dirty="0"/>
              <a:t> </a:t>
            </a:r>
            <a:r>
              <a:rPr lang="en-GB" sz="1800" dirty="0" err="1"/>
              <a:t>zestawami</a:t>
            </a:r>
            <a:r>
              <a:rPr lang="en-GB" sz="1800" dirty="0"/>
              <a:t> </a:t>
            </a:r>
            <a:r>
              <a:rPr lang="en-GB" sz="1800" dirty="0" err="1"/>
              <a:t>wyników</a:t>
            </a:r>
            <a:r>
              <a:rPr lang="en-GB" sz="1800" dirty="0"/>
              <a:t>. Jest to </a:t>
            </a:r>
            <a:r>
              <a:rPr lang="en-GB" sz="1800" dirty="0" err="1"/>
              <a:t>użyteczne</a:t>
            </a:r>
            <a:r>
              <a:rPr lang="en-GB" sz="1800" dirty="0"/>
              <a:t>, </a:t>
            </a:r>
            <a:r>
              <a:rPr lang="en-GB" sz="1800" dirty="0" err="1"/>
              <a:t>gdy</a:t>
            </a:r>
            <a:r>
              <a:rPr lang="en-GB" sz="1800" dirty="0"/>
              <a:t> </a:t>
            </a:r>
            <a:r>
              <a:rPr lang="en-GB" sz="1800" dirty="0" err="1"/>
              <a:t>chcemy</a:t>
            </a:r>
            <a:r>
              <a:rPr lang="en-GB" sz="1800" dirty="0"/>
              <a:t> </a:t>
            </a:r>
            <a:r>
              <a:rPr lang="en-GB" sz="1800" dirty="0" err="1"/>
              <a:t>zidentyfikować</a:t>
            </a:r>
            <a:r>
              <a:rPr lang="en-GB" sz="1800" dirty="0"/>
              <a:t> </a:t>
            </a:r>
            <a:r>
              <a:rPr lang="en-GB" sz="1800" dirty="0" err="1"/>
              <a:t>elementy</a:t>
            </a:r>
            <a:r>
              <a:rPr lang="en-GB" sz="1800" dirty="0"/>
              <a:t>, </a:t>
            </a:r>
            <a:r>
              <a:rPr lang="en-GB" sz="1800" dirty="0" err="1"/>
              <a:t>które</a:t>
            </a:r>
            <a:r>
              <a:rPr lang="en-GB" sz="1800" dirty="0"/>
              <a:t> </a:t>
            </a:r>
            <a:r>
              <a:rPr lang="en-GB" sz="1800" dirty="0" err="1"/>
              <a:t>występują</a:t>
            </a:r>
            <a:r>
              <a:rPr lang="en-GB" sz="1800" dirty="0"/>
              <a:t> </a:t>
            </a:r>
            <a:r>
              <a:rPr lang="en-GB" sz="1800" dirty="0" err="1"/>
              <a:t>jednocześnie</a:t>
            </a:r>
            <a:r>
              <a:rPr lang="en-GB" sz="1800" dirty="0"/>
              <a:t> w </a:t>
            </a:r>
            <a:r>
              <a:rPr lang="en-GB" sz="1800" dirty="0" err="1"/>
              <a:t>kilku</a:t>
            </a:r>
            <a:r>
              <a:rPr lang="en-GB" sz="1800" dirty="0"/>
              <a:t> </a:t>
            </a:r>
            <a:r>
              <a:rPr lang="en-GB" sz="1800" dirty="0" err="1"/>
              <a:t>różnych</a:t>
            </a:r>
            <a:r>
              <a:rPr lang="en-GB" sz="1800" dirty="0"/>
              <a:t> </a:t>
            </a:r>
            <a:r>
              <a:rPr lang="en-GB" sz="1800" dirty="0" err="1"/>
              <a:t>zbiorach</a:t>
            </a:r>
            <a:r>
              <a:rPr lang="en-GB" sz="1800" dirty="0"/>
              <a:t> </a:t>
            </a:r>
            <a:r>
              <a:rPr lang="en-GB" sz="1800" dirty="0" err="1"/>
              <a:t>danych</a:t>
            </a:r>
            <a:r>
              <a:rPr lang="en-GB" sz="1800" dirty="0"/>
              <a:t>. </a:t>
            </a:r>
            <a:r>
              <a:rPr lang="en-GB" sz="1800" b="1" dirty="0"/>
              <a:t>INTERSECT</a:t>
            </a:r>
            <a:r>
              <a:rPr lang="en-GB" sz="1800" dirty="0"/>
              <a:t> </a:t>
            </a:r>
            <a:r>
              <a:rPr lang="en-GB" sz="1800" dirty="0" err="1"/>
              <a:t>zwraca</a:t>
            </a:r>
            <a:r>
              <a:rPr lang="en-GB" sz="1800" dirty="0"/>
              <a:t> </a:t>
            </a:r>
            <a:r>
              <a:rPr lang="en-GB" sz="1800" dirty="0" err="1"/>
              <a:t>tylko</a:t>
            </a:r>
            <a:r>
              <a:rPr lang="en-GB" sz="1800" dirty="0"/>
              <a:t> </a:t>
            </a:r>
            <a:r>
              <a:rPr lang="en-GB" sz="1800" dirty="0" err="1"/>
              <a:t>te</a:t>
            </a:r>
            <a:r>
              <a:rPr lang="en-GB" sz="1800" dirty="0"/>
              <a:t> </a:t>
            </a:r>
            <a:r>
              <a:rPr lang="en-GB" sz="1800" dirty="0" err="1"/>
              <a:t>wiersze</a:t>
            </a:r>
            <a:r>
              <a:rPr lang="en-GB" sz="1800" dirty="0"/>
              <a:t>, </a:t>
            </a:r>
            <a:r>
              <a:rPr lang="en-GB" sz="1800" dirty="0" err="1"/>
              <a:t>które</a:t>
            </a:r>
            <a:r>
              <a:rPr lang="en-GB" sz="1800" dirty="0"/>
              <a:t> </a:t>
            </a:r>
            <a:r>
              <a:rPr lang="en-GB" sz="1800" b="1" dirty="0" err="1"/>
              <a:t>są</a:t>
            </a:r>
            <a:r>
              <a:rPr lang="en-GB" sz="1800" b="1" dirty="0"/>
              <a:t> </a:t>
            </a:r>
            <a:r>
              <a:rPr lang="en-GB" sz="1800" b="1" dirty="0" err="1"/>
              <a:t>identyczne</a:t>
            </a:r>
            <a:r>
              <a:rPr lang="en-GB" sz="1800" b="1" dirty="0"/>
              <a:t> </a:t>
            </a:r>
            <a:r>
              <a:rPr lang="en-GB" sz="1800" dirty="0"/>
              <a:t>we </a:t>
            </a:r>
            <a:r>
              <a:rPr lang="en-GB" sz="1800" dirty="0" err="1"/>
              <a:t>wszystkich</a:t>
            </a:r>
            <a:r>
              <a:rPr lang="en-GB" sz="1800" dirty="0"/>
              <a:t> </a:t>
            </a:r>
            <a:r>
              <a:rPr lang="en-GB" sz="1800" dirty="0" err="1"/>
              <a:t>złączonych</a:t>
            </a:r>
            <a:r>
              <a:rPr lang="en-GB" sz="1800" dirty="0"/>
              <a:t> </a:t>
            </a:r>
            <a:r>
              <a:rPr lang="en-GB" sz="1800" dirty="0" err="1"/>
              <a:t>zapytaniach</a:t>
            </a:r>
            <a:r>
              <a:rPr lang="en-GB" sz="1800" dirty="0"/>
              <a:t>.</a:t>
            </a:r>
          </a:p>
          <a:p>
            <a:r>
              <a:rPr lang="en-GB" sz="1800" dirty="0" err="1"/>
              <a:t>Kod</a:t>
            </a:r>
            <a:r>
              <a:rPr lang="en-GB" sz="1800" dirty="0"/>
              <a:t> ten </a:t>
            </a:r>
            <a:r>
              <a:rPr lang="en-GB" sz="1800" dirty="0" err="1"/>
              <a:t>znajduje</a:t>
            </a:r>
            <a:r>
              <a:rPr lang="en-GB" sz="1800" dirty="0"/>
              <a:t> </a:t>
            </a:r>
            <a:r>
              <a:rPr lang="en-GB" sz="1800" dirty="0" err="1"/>
              <a:t>wspólne</a:t>
            </a:r>
            <a:r>
              <a:rPr lang="en-GB" sz="1800" dirty="0"/>
              <a:t> ID </a:t>
            </a:r>
            <a:r>
              <a:rPr lang="en-GB" sz="1800" dirty="0" err="1"/>
              <a:t>klientów</a:t>
            </a:r>
            <a:r>
              <a:rPr lang="en-GB" sz="1800" dirty="0"/>
              <a:t>, </a:t>
            </a:r>
            <a:r>
              <a:rPr lang="en-GB" sz="1800" dirty="0" err="1"/>
              <a:t>którzy</a:t>
            </a:r>
            <a:r>
              <a:rPr lang="en-GB" sz="1800" dirty="0"/>
              <a:t> </a:t>
            </a:r>
            <a:r>
              <a:rPr lang="en-GB" sz="1800" dirty="0" err="1"/>
              <a:t>zarówno</a:t>
            </a:r>
            <a:r>
              <a:rPr lang="en-GB" sz="1800" dirty="0"/>
              <a:t> </a:t>
            </a:r>
            <a:r>
              <a:rPr lang="en-GB" sz="1800" dirty="0" err="1"/>
              <a:t>złożyli</a:t>
            </a:r>
            <a:r>
              <a:rPr lang="en-GB" sz="1800" dirty="0"/>
              <a:t> </a:t>
            </a:r>
            <a:r>
              <a:rPr lang="en-GB" sz="1800" dirty="0" err="1"/>
              <a:t>zamówienia</a:t>
            </a:r>
            <a:r>
              <a:rPr lang="en-GB" sz="1800" dirty="0"/>
              <a:t>, jak </a:t>
            </a:r>
            <a:r>
              <a:rPr lang="en-GB" sz="1800" dirty="0" err="1"/>
              <a:t>i</a:t>
            </a:r>
            <a:r>
              <a:rPr lang="en-GB" sz="1800" dirty="0"/>
              <a:t> </a:t>
            </a:r>
            <a:r>
              <a:rPr lang="en-GB" sz="1800" dirty="0" err="1"/>
              <a:t>zgłosili</a:t>
            </a:r>
            <a:r>
              <a:rPr lang="en-GB" sz="1800" dirty="0"/>
              <a:t> </a:t>
            </a:r>
            <a:r>
              <a:rPr lang="en-GB" sz="1800" dirty="0" err="1"/>
              <a:t>reklamacje</a:t>
            </a:r>
            <a:r>
              <a:rPr lang="en-GB" sz="1800" dirty="0"/>
              <a:t> w </a:t>
            </a:r>
            <a:r>
              <a:rPr lang="en-GB" sz="1800" dirty="0" err="1"/>
              <a:t>roku</a:t>
            </a:r>
            <a:r>
              <a:rPr lang="en-GB" sz="1800" dirty="0"/>
              <a:t> 2023.</a:t>
            </a:r>
          </a:p>
          <a:p>
            <a:endParaRPr lang="en-PL" sz="1800" dirty="0"/>
          </a:p>
        </p:txBody>
      </p:sp>
      <p:pic>
        <p:nvPicPr>
          <p:cNvPr id="4" name="Picture 3">
            <a:extLst>
              <a:ext uri="{FF2B5EF4-FFF2-40B4-BE49-F238E27FC236}">
                <a16:creationId xmlns:a16="http://schemas.microsoft.com/office/drawing/2014/main" id="{0B0AA29E-B3FD-0886-5325-BDC3F349E174}"/>
              </a:ext>
            </a:extLst>
          </p:cNvPr>
          <p:cNvPicPr>
            <a:picLocks noChangeAspect="1"/>
          </p:cNvPicPr>
          <p:nvPr/>
        </p:nvPicPr>
        <p:blipFill>
          <a:blip r:embed="rId2"/>
          <a:stretch>
            <a:fillRect/>
          </a:stretch>
        </p:blipFill>
        <p:spPr>
          <a:xfrm>
            <a:off x="5911532" y="3755533"/>
            <a:ext cx="5150277" cy="1171688"/>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9469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F44260B-0824-278D-D202-0122214D7C3A}"/>
              </a:ext>
            </a:extLst>
          </p:cNvPr>
          <p:cNvSpPr>
            <a:spLocks noGrp="1"/>
          </p:cNvSpPr>
          <p:nvPr>
            <p:ph type="title"/>
          </p:nvPr>
        </p:nvSpPr>
        <p:spPr>
          <a:xfrm>
            <a:off x="793662" y="386930"/>
            <a:ext cx="10066122" cy="1298448"/>
          </a:xfrm>
        </p:spPr>
        <p:txBody>
          <a:bodyPr anchor="b">
            <a:normAutofit/>
          </a:bodyPr>
          <a:lstStyle/>
          <a:p>
            <a:r>
              <a:rPr lang="en-PL" sz="4800"/>
              <a:t>EXCEPT</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93BEA9F6-581F-27D2-C5F8-B0B1E59D94DD}"/>
              </a:ext>
            </a:extLst>
          </p:cNvPr>
          <p:cNvSpPr>
            <a:spLocks noGrp="1"/>
          </p:cNvSpPr>
          <p:nvPr>
            <p:ph idx="1"/>
          </p:nvPr>
        </p:nvSpPr>
        <p:spPr>
          <a:xfrm>
            <a:off x="793661" y="2599509"/>
            <a:ext cx="4530898" cy="3639450"/>
          </a:xfrm>
        </p:spPr>
        <p:txBody>
          <a:bodyPr anchor="ctr">
            <a:normAutofit/>
          </a:bodyPr>
          <a:lstStyle/>
          <a:p>
            <a:r>
              <a:rPr lang="en-GB" sz="1800" dirty="0" err="1"/>
              <a:t>Operacja</a:t>
            </a:r>
            <a:r>
              <a:rPr lang="en-GB" sz="1800" dirty="0"/>
              <a:t> </a:t>
            </a:r>
            <a:r>
              <a:rPr lang="en-GB" sz="1800" b="1" dirty="0"/>
              <a:t>EXCEPT</a:t>
            </a:r>
            <a:r>
              <a:rPr lang="en-GB" sz="1800" dirty="0"/>
              <a:t> w </a:t>
            </a:r>
            <a:r>
              <a:rPr lang="en-GB" sz="1800" b="1" dirty="0"/>
              <a:t>SQL</a:t>
            </a:r>
            <a:r>
              <a:rPr lang="en-GB" sz="1800" dirty="0"/>
              <a:t> </a:t>
            </a:r>
            <a:r>
              <a:rPr lang="en-GB" sz="1800" dirty="0" err="1"/>
              <a:t>służy</a:t>
            </a:r>
            <a:r>
              <a:rPr lang="en-GB" sz="1800" dirty="0"/>
              <a:t> do </a:t>
            </a:r>
            <a:r>
              <a:rPr lang="en-GB" sz="1800" b="1" dirty="0" err="1"/>
              <a:t>wyodrębnienia</a:t>
            </a:r>
            <a:r>
              <a:rPr lang="en-GB" sz="1800" b="1" dirty="0"/>
              <a:t> </a:t>
            </a:r>
            <a:r>
              <a:rPr lang="en-GB" sz="1800" b="1" dirty="0" err="1"/>
              <a:t>unikalnych</a:t>
            </a:r>
            <a:r>
              <a:rPr lang="en-GB" sz="1800" b="1" dirty="0"/>
              <a:t> </a:t>
            </a:r>
            <a:r>
              <a:rPr lang="en-GB" sz="1800" b="1" dirty="0" err="1"/>
              <a:t>wierszy</a:t>
            </a:r>
            <a:r>
              <a:rPr lang="en-GB" sz="1800" b="1" dirty="0"/>
              <a:t> </a:t>
            </a:r>
            <a:r>
              <a:rPr lang="en-GB" sz="1800" dirty="0"/>
              <a:t>z </a:t>
            </a:r>
            <a:r>
              <a:rPr lang="en-GB" sz="1800" dirty="0" err="1"/>
              <a:t>pierwszego</a:t>
            </a:r>
            <a:r>
              <a:rPr lang="en-GB" sz="1800" dirty="0"/>
              <a:t> </a:t>
            </a:r>
            <a:r>
              <a:rPr lang="en-GB" sz="1800" dirty="0" err="1"/>
              <a:t>zapytania</a:t>
            </a:r>
            <a:r>
              <a:rPr lang="en-GB" sz="1800" dirty="0"/>
              <a:t>, </a:t>
            </a:r>
            <a:r>
              <a:rPr lang="en-GB" sz="1800" dirty="0" err="1"/>
              <a:t>które</a:t>
            </a:r>
            <a:r>
              <a:rPr lang="en-GB" sz="1800" dirty="0"/>
              <a:t> </a:t>
            </a:r>
            <a:r>
              <a:rPr lang="en-GB" sz="1800" dirty="0" err="1"/>
              <a:t>nie</a:t>
            </a:r>
            <a:r>
              <a:rPr lang="en-GB" sz="1800" dirty="0"/>
              <a:t> </a:t>
            </a:r>
            <a:r>
              <a:rPr lang="en-GB" sz="1800" dirty="0" err="1"/>
              <a:t>są</a:t>
            </a:r>
            <a:r>
              <a:rPr lang="en-GB" sz="1800" dirty="0"/>
              <a:t> </a:t>
            </a:r>
            <a:r>
              <a:rPr lang="en-GB" sz="1800" dirty="0" err="1"/>
              <a:t>obecne</a:t>
            </a:r>
            <a:r>
              <a:rPr lang="en-GB" sz="1800" dirty="0"/>
              <a:t> w </a:t>
            </a:r>
            <a:r>
              <a:rPr lang="en-GB" sz="1800" dirty="0" err="1"/>
              <a:t>wyniku</a:t>
            </a:r>
            <a:r>
              <a:rPr lang="en-GB" sz="1800" dirty="0"/>
              <a:t> </a:t>
            </a:r>
            <a:r>
              <a:rPr lang="en-GB" sz="1800" dirty="0" err="1"/>
              <a:t>drugiego</a:t>
            </a:r>
            <a:r>
              <a:rPr lang="en-GB" sz="1800" dirty="0"/>
              <a:t> </a:t>
            </a:r>
            <a:r>
              <a:rPr lang="en-GB" sz="1800" dirty="0" err="1"/>
              <a:t>zapytania</a:t>
            </a:r>
            <a:r>
              <a:rPr lang="en-GB" sz="1800" dirty="0"/>
              <a:t>. Jest to </a:t>
            </a:r>
            <a:r>
              <a:rPr lang="en-GB" sz="1800" dirty="0" err="1"/>
              <a:t>przydatne</a:t>
            </a:r>
            <a:r>
              <a:rPr lang="en-GB" sz="1800" dirty="0"/>
              <a:t>, </a:t>
            </a:r>
            <a:r>
              <a:rPr lang="en-GB" sz="1800" dirty="0" err="1"/>
              <a:t>gdy</a:t>
            </a:r>
            <a:r>
              <a:rPr lang="en-GB" sz="1800" dirty="0"/>
              <a:t> </a:t>
            </a:r>
            <a:r>
              <a:rPr lang="en-GB" sz="1800" dirty="0" err="1"/>
              <a:t>potrzebujemy</a:t>
            </a:r>
            <a:r>
              <a:rPr lang="en-GB" sz="1800" dirty="0"/>
              <a:t> </a:t>
            </a:r>
            <a:r>
              <a:rPr lang="en-GB" sz="1800" dirty="0" err="1"/>
              <a:t>wyizolować</a:t>
            </a:r>
            <a:r>
              <a:rPr lang="en-GB" sz="1800" dirty="0"/>
              <a:t> </a:t>
            </a:r>
            <a:r>
              <a:rPr lang="en-GB" sz="1800" dirty="0" err="1"/>
              <a:t>rekordy</a:t>
            </a:r>
            <a:r>
              <a:rPr lang="en-GB" sz="1800" dirty="0"/>
              <a:t>, </a:t>
            </a:r>
            <a:r>
              <a:rPr lang="en-GB" sz="1800" dirty="0" err="1"/>
              <a:t>które</a:t>
            </a:r>
            <a:r>
              <a:rPr lang="en-GB" sz="1800" dirty="0"/>
              <a:t> </a:t>
            </a:r>
            <a:r>
              <a:rPr lang="en-GB" sz="1800" dirty="0" err="1"/>
              <a:t>są</a:t>
            </a:r>
            <a:r>
              <a:rPr lang="en-GB" sz="1800" dirty="0"/>
              <a:t> </a:t>
            </a:r>
            <a:r>
              <a:rPr lang="en-GB" sz="1800" dirty="0" err="1"/>
              <a:t>wyjątkowe</a:t>
            </a:r>
            <a:r>
              <a:rPr lang="en-GB" sz="1800" dirty="0"/>
              <a:t> </a:t>
            </a:r>
            <a:r>
              <a:rPr lang="en-GB" sz="1800" dirty="0" err="1"/>
              <a:t>dla</a:t>
            </a:r>
            <a:r>
              <a:rPr lang="en-GB" sz="1800" dirty="0"/>
              <a:t> </a:t>
            </a:r>
            <a:r>
              <a:rPr lang="en-GB" sz="1800" dirty="0" err="1"/>
              <a:t>jednego</a:t>
            </a:r>
            <a:r>
              <a:rPr lang="en-GB" sz="1800" dirty="0"/>
              <a:t> </a:t>
            </a:r>
            <a:r>
              <a:rPr lang="en-GB" sz="1800" dirty="0" err="1"/>
              <a:t>zbioru</a:t>
            </a:r>
            <a:r>
              <a:rPr lang="en-GB" sz="1800" dirty="0"/>
              <a:t> </a:t>
            </a:r>
            <a:r>
              <a:rPr lang="en-GB" sz="1800" dirty="0" err="1"/>
              <a:t>danych</a:t>
            </a:r>
            <a:r>
              <a:rPr lang="en-GB" sz="1800" dirty="0"/>
              <a:t> w </a:t>
            </a:r>
            <a:r>
              <a:rPr lang="en-GB" sz="1800" dirty="0" err="1"/>
              <a:t>porównaniu</a:t>
            </a:r>
            <a:r>
              <a:rPr lang="en-GB" sz="1800" dirty="0"/>
              <a:t> do </a:t>
            </a:r>
            <a:r>
              <a:rPr lang="en-GB" sz="1800" dirty="0" err="1"/>
              <a:t>innego</a:t>
            </a:r>
            <a:r>
              <a:rPr lang="en-GB" sz="1800" dirty="0"/>
              <a:t>, </a:t>
            </a:r>
            <a:r>
              <a:rPr lang="en-GB" sz="1800" dirty="0" err="1"/>
              <a:t>umożliwiając</a:t>
            </a:r>
            <a:r>
              <a:rPr lang="en-GB" sz="1800" dirty="0"/>
              <a:t> np. </a:t>
            </a:r>
            <a:r>
              <a:rPr lang="en-GB" sz="1800" dirty="0" err="1"/>
              <a:t>identyfikację</a:t>
            </a:r>
            <a:r>
              <a:rPr lang="en-GB" sz="1800" dirty="0"/>
              <a:t> </a:t>
            </a:r>
            <a:r>
              <a:rPr lang="en-GB" sz="1800" dirty="0" err="1"/>
              <a:t>brakujących</a:t>
            </a:r>
            <a:r>
              <a:rPr lang="en-GB" sz="1800" dirty="0"/>
              <a:t> </a:t>
            </a:r>
            <a:r>
              <a:rPr lang="en-GB" sz="1800" dirty="0" err="1"/>
              <a:t>lub</a:t>
            </a:r>
            <a:r>
              <a:rPr lang="en-GB" sz="1800" dirty="0"/>
              <a:t> </a:t>
            </a:r>
            <a:r>
              <a:rPr lang="en-GB" sz="1800" dirty="0" err="1"/>
              <a:t>różnych</a:t>
            </a:r>
            <a:r>
              <a:rPr lang="en-GB" sz="1800" dirty="0"/>
              <a:t> </a:t>
            </a:r>
            <a:r>
              <a:rPr lang="en-GB" sz="1800" dirty="0" err="1"/>
              <a:t>elementów</a:t>
            </a:r>
            <a:r>
              <a:rPr lang="en-GB" sz="1800" dirty="0"/>
              <a:t>.</a:t>
            </a:r>
          </a:p>
          <a:p>
            <a:r>
              <a:rPr lang="en-GB" sz="1800" dirty="0" err="1"/>
              <a:t>Przykład</a:t>
            </a:r>
            <a:r>
              <a:rPr lang="en-GB" sz="1800" dirty="0"/>
              <a:t> ten </a:t>
            </a:r>
            <a:r>
              <a:rPr lang="en-GB" sz="1800" dirty="0" err="1"/>
              <a:t>pokazuje</a:t>
            </a:r>
            <a:r>
              <a:rPr lang="en-GB" sz="1800" dirty="0"/>
              <a:t>, jak </a:t>
            </a:r>
            <a:r>
              <a:rPr lang="en-GB" sz="1800" dirty="0" err="1"/>
              <a:t>użyć</a:t>
            </a:r>
            <a:r>
              <a:rPr lang="en-GB" sz="1800" dirty="0"/>
              <a:t> </a:t>
            </a:r>
            <a:r>
              <a:rPr lang="en-GB" sz="1800" b="1" dirty="0"/>
              <a:t>EXCEPT</a:t>
            </a:r>
            <a:r>
              <a:rPr lang="en-GB" sz="1800" dirty="0"/>
              <a:t> do </a:t>
            </a:r>
            <a:r>
              <a:rPr lang="en-GB" sz="1800" dirty="0" err="1"/>
              <a:t>znalezienia</a:t>
            </a:r>
            <a:r>
              <a:rPr lang="en-GB" sz="1800" dirty="0"/>
              <a:t> </a:t>
            </a:r>
            <a:r>
              <a:rPr lang="en-GB" sz="1800" b="1" dirty="0"/>
              <a:t>ID </a:t>
            </a:r>
            <a:r>
              <a:rPr lang="en-GB" sz="1800" dirty="0" err="1"/>
              <a:t>klientów</a:t>
            </a:r>
            <a:r>
              <a:rPr lang="en-GB" sz="1800" dirty="0"/>
              <a:t>, </a:t>
            </a:r>
            <a:r>
              <a:rPr lang="en-GB" sz="1800" dirty="0" err="1"/>
              <a:t>którzy</a:t>
            </a:r>
            <a:r>
              <a:rPr lang="en-GB" sz="1800" dirty="0"/>
              <a:t> </a:t>
            </a:r>
            <a:r>
              <a:rPr lang="en-GB" sz="1800" dirty="0" err="1"/>
              <a:t>złożyli</a:t>
            </a:r>
            <a:r>
              <a:rPr lang="en-GB" sz="1800" dirty="0"/>
              <a:t> </a:t>
            </a:r>
            <a:r>
              <a:rPr lang="en-GB" sz="1800" dirty="0" err="1"/>
              <a:t>zamówienia</a:t>
            </a:r>
            <a:r>
              <a:rPr lang="en-GB" sz="1800" dirty="0"/>
              <a:t> w 2023 </a:t>
            </a:r>
            <a:r>
              <a:rPr lang="en-GB" sz="1800" dirty="0" err="1"/>
              <a:t>roku</a:t>
            </a:r>
            <a:r>
              <a:rPr lang="en-GB" sz="1800" dirty="0"/>
              <a:t>, ale </a:t>
            </a:r>
            <a:r>
              <a:rPr lang="en-GB" sz="1800" dirty="0" err="1"/>
              <a:t>nie</a:t>
            </a:r>
            <a:r>
              <a:rPr lang="en-GB" sz="1800" dirty="0"/>
              <a:t> </a:t>
            </a:r>
            <a:r>
              <a:rPr lang="en-GB" sz="1800" dirty="0" err="1"/>
              <a:t>zarejestrowali</a:t>
            </a:r>
            <a:r>
              <a:rPr lang="en-GB" sz="1800" dirty="0"/>
              <a:t> </a:t>
            </a:r>
            <a:r>
              <a:rPr lang="en-GB" sz="1800" dirty="0" err="1"/>
              <a:t>żadnych</a:t>
            </a:r>
            <a:r>
              <a:rPr lang="en-GB" sz="1800" dirty="0"/>
              <a:t> </a:t>
            </a:r>
            <a:r>
              <a:rPr lang="en-GB" sz="1800" dirty="0" err="1"/>
              <a:t>reklamacji</a:t>
            </a:r>
            <a:r>
              <a:rPr lang="en-GB" sz="1800" dirty="0"/>
              <a:t>.</a:t>
            </a:r>
            <a:endParaRPr lang="en-PL" sz="1800" dirty="0"/>
          </a:p>
        </p:txBody>
      </p:sp>
      <p:pic>
        <p:nvPicPr>
          <p:cNvPr id="4" name="Picture 3" descr="A black background with white text&#10;&#10;Description automatically generated">
            <a:extLst>
              <a:ext uri="{FF2B5EF4-FFF2-40B4-BE49-F238E27FC236}">
                <a16:creationId xmlns:a16="http://schemas.microsoft.com/office/drawing/2014/main" id="{0133F88F-57BA-CB95-8A15-B90AC8512BEA}"/>
              </a:ext>
            </a:extLst>
          </p:cNvPr>
          <p:cNvPicPr>
            <a:picLocks noChangeAspect="1"/>
          </p:cNvPicPr>
          <p:nvPr/>
        </p:nvPicPr>
        <p:blipFill>
          <a:blip r:embed="rId2"/>
          <a:stretch>
            <a:fillRect/>
          </a:stretch>
        </p:blipFill>
        <p:spPr>
          <a:xfrm>
            <a:off x="5911532" y="3807036"/>
            <a:ext cx="5150277" cy="1068682"/>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62166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ytuł 1">
            <a:extLst>
              <a:ext uri="{FF2B5EF4-FFF2-40B4-BE49-F238E27FC236}">
                <a16:creationId xmlns:a16="http://schemas.microsoft.com/office/drawing/2014/main" id="{D30BA5D8-B9F3-083C-C69C-570BFB461E13}"/>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a:solidFill>
                  <a:schemeClr val="tx1"/>
                </a:solidFill>
                <a:latin typeface="+mj-lt"/>
                <a:ea typeface="+mj-ea"/>
                <a:cs typeface="+mj-cs"/>
              </a:rPr>
              <a:t>Tworzenie warunków złożonych</a:t>
            </a:r>
          </a:p>
        </p:txBody>
      </p:sp>
      <p:sp>
        <p:nvSpPr>
          <p:cNvPr id="23"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Symbol zastępczy zawartości 2">
            <a:extLst>
              <a:ext uri="{FF2B5EF4-FFF2-40B4-BE49-F238E27FC236}">
                <a16:creationId xmlns:a16="http://schemas.microsoft.com/office/drawing/2014/main" id="{50DCBB01-A8AA-44A3-F57E-BBB6486C09D2}"/>
              </a:ext>
            </a:extLst>
          </p:cNvPr>
          <p:cNvSpPr>
            <a:spLocks noGrp="1"/>
          </p:cNvSpPr>
          <p:nvPr>
            <p:ph sz="half" idx="1"/>
          </p:nvPr>
        </p:nvSpPr>
        <p:spPr>
          <a:xfrm>
            <a:off x="5894962" y="1984443"/>
            <a:ext cx="5458838" cy="4192520"/>
          </a:xfrm>
        </p:spPr>
        <p:txBody>
          <a:bodyPr vert="horz" lIns="91440" tIns="45720" rIns="91440" bIns="45720" rtlCol="0">
            <a:normAutofit/>
          </a:bodyPr>
          <a:lstStyle/>
          <a:p>
            <a:pPr marL="0" indent="0">
              <a:buNone/>
            </a:pPr>
            <a:r>
              <a:rPr lang="en-US" dirty="0" err="1"/>
              <a:t>Warunki</a:t>
            </a:r>
            <a:r>
              <a:rPr lang="en-US" dirty="0"/>
              <a:t> </a:t>
            </a:r>
            <a:r>
              <a:rPr lang="en-US" dirty="0" err="1"/>
              <a:t>złożone</a:t>
            </a:r>
            <a:r>
              <a:rPr lang="en-US" dirty="0"/>
              <a:t> </a:t>
            </a:r>
            <a:r>
              <a:rPr lang="en-US" dirty="0" err="1"/>
              <a:t>pozwalają</a:t>
            </a:r>
            <a:r>
              <a:rPr lang="en-US" dirty="0"/>
              <a:t> </a:t>
            </a:r>
            <a:r>
              <a:rPr lang="en-US" dirty="0" err="1"/>
              <a:t>na</a:t>
            </a:r>
            <a:r>
              <a:rPr lang="en-US" dirty="0"/>
              <a:t> </a:t>
            </a:r>
            <a:r>
              <a:rPr lang="en-US" dirty="0" err="1"/>
              <a:t>łączenie</a:t>
            </a:r>
            <a:r>
              <a:rPr lang="en-US" dirty="0"/>
              <a:t> </a:t>
            </a:r>
            <a:r>
              <a:rPr lang="en-US" dirty="0" err="1"/>
              <a:t>wielu</a:t>
            </a:r>
            <a:r>
              <a:rPr lang="en-US" dirty="0"/>
              <a:t> </a:t>
            </a:r>
            <a:r>
              <a:rPr lang="en-US" dirty="0" err="1"/>
              <a:t>warunków</a:t>
            </a:r>
            <a:r>
              <a:rPr lang="en-US" dirty="0"/>
              <a:t> </a:t>
            </a:r>
            <a:r>
              <a:rPr lang="en-US" dirty="0" err="1"/>
              <a:t>logicznych</a:t>
            </a:r>
            <a:r>
              <a:rPr lang="en-US" dirty="0"/>
              <a:t> w </a:t>
            </a:r>
            <a:r>
              <a:rPr lang="en-US" dirty="0" err="1"/>
              <a:t>jedno</a:t>
            </a:r>
            <a:r>
              <a:rPr lang="en-US" dirty="0"/>
              <a:t> </a:t>
            </a:r>
            <a:r>
              <a:rPr lang="en-US" dirty="0" err="1"/>
              <a:t>zapytanie</a:t>
            </a:r>
            <a:r>
              <a:rPr lang="en-US" dirty="0"/>
              <a:t>.</a:t>
            </a:r>
          </a:p>
          <a:p>
            <a:pPr marL="0"/>
            <a:endParaRPr lang="en-US" dirty="0"/>
          </a:p>
        </p:txBody>
      </p:sp>
      <p:graphicFrame>
        <p:nvGraphicFramePr>
          <p:cNvPr id="6" name="Symbol zastępczy zawartości 5">
            <a:extLst>
              <a:ext uri="{FF2B5EF4-FFF2-40B4-BE49-F238E27FC236}">
                <a16:creationId xmlns:a16="http://schemas.microsoft.com/office/drawing/2014/main" id="{86563266-4E17-D49C-4706-1958D6BFC9E5}"/>
              </a:ext>
            </a:extLst>
          </p:cNvPr>
          <p:cNvGraphicFramePr>
            <a:graphicFrameLocks noGrp="1"/>
          </p:cNvGraphicFramePr>
          <p:nvPr>
            <p:ph sz="half" idx="2"/>
          </p:nvPr>
        </p:nvGraphicFramePr>
        <p:xfrm>
          <a:off x="703182" y="707420"/>
          <a:ext cx="4777381" cy="5273418"/>
        </p:xfrm>
        <a:graphic>
          <a:graphicData uri="http://schemas.openxmlformats.org/drawingml/2006/table">
            <a:tbl>
              <a:tblPr/>
              <a:tblGrid>
                <a:gridCol w="1513168">
                  <a:extLst>
                    <a:ext uri="{9D8B030D-6E8A-4147-A177-3AD203B41FA5}">
                      <a16:colId xmlns:a16="http://schemas.microsoft.com/office/drawing/2014/main" val="3704503321"/>
                    </a:ext>
                  </a:extLst>
                </a:gridCol>
                <a:gridCol w="3264213">
                  <a:extLst>
                    <a:ext uri="{9D8B030D-6E8A-4147-A177-3AD203B41FA5}">
                      <a16:colId xmlns:a16="http://schemas.microsoft.com/office/drawing/2014/main" val="3621455562"/>
                    </a:ext>
                  </a:extLst>
                </a:gridCol>
              </a:tblGrid>
              <a:tr h="1872078">
                <a:tc>
                  <a:txBody>
                    <a:bodyPr/>
                    <a:lstStyle/>
                    <a:p>
                      <a:pPr fontAlgn="base"/>
                      <a:r>
                        <a:rPr lang="pl-PL" sz="2200">
                          <a:solidFill>
                            <a:srgbClr val="ADADAD"/>
                          </a:solidFill>
                          <a:effectLst/>
                        </a:rPr>
                        <a:t>AND</a:t>
                      </a: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pl-PL" sz="2200">
                          <a:solidFill>
                            <a:srgbClr val="ADADAD"/>
                          </a:solidFill>
                          <a:effectLst/>
                        </a:rPr>
                        <a:t>Zwraca wartość TRUE, jeśli oba warunki są prawdziwe. </a:t>
                      </a:r>
                      <a:r>
                        <a:rPr lang="pl-PL" sz="2200" b="0" i="0" kern="1200">
                          <a:solidFill>
                            <a:srgbClr val="ADADAD"/>
                          </a:solidFill>
                          <a:effectLst/>
                          <a:latin typeface="+mn-lt"/>
                          <a:ea typeface="+mn-ea"/>
                          <a:cs typeface="+mn-cs"/>
                        </a:rPr>
                        <a:t>Wprowadza składnię wyrazu 'i' do zapytania. </a:t>
                      </a:r>
                      <a:endParaRPr lang="pl-PL" sz="2200">
                        <a:solidFill>
                          <a:srgbClr val="ADADAD"/>
                        </a:solidFill>
                        <a:effectLst/>
                      </a:endParaRP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3344232053"/>
                  </a:ext>
                </a:extLst>
              </a:tr>
              <a:tr h="1186446">
                <a:tc>
                  <a:txBody>
                    <a:bodyPr/>
                    <a:lstStyle/>
                    <a:p>
                      <a:pPr fontAlgn="base"/>
                      <a:r>
                        <a:rPr lang="pl-PL" sz="2200">
                          <a:solidFill>
                            <a:srgbClr val="ADADAD"/>
                          </a:solidFill>
                          <a:effectLst/>
                        </a:rPr>
                        <a:t>NOT</a:t>
                      </a: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tc>
                  <a:txBody>
                    <a:bodyPr/>
                    <a:lstStyle/>
                    <a:p>
                      <a:pPr fontAlgn="base"/>
                      <a:r>
                        <a:rPr lang="pl-PL" sz="2200">
                          <a:solidFill>
                            <a:srgbClr val="ADADAD"/>
                          </a:solidFill>
                          <a:effectLst/>
                        </a:rPr>
                        <a:t>Zwraca wartość odwrotną do użytego warunku.</a:t>
                      </a: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2255444207"/>
                  </a:ext>
                </a:extLst>
              </a:tr>
              <a:tr h="2214894">
                <a:tc>
                  <a:txBody>
                    <a:bodyPr/>
                    <a:lstStyle/>
                    <a:p>
                      <a:pPr fontAlgn="base"/>
                      <a:r>
                        <a:rPr lang="pl-PL" sz="2200">
                          <a:solidFill>
                            <a:srgbClr val="ADADAD"/>
                          </a:solidFill>
                          <a:effectLst/>
                        </a:rPr>
                        <a:t>OR</a:t>
                      </a: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212121"/>
                    </a:solidFill>
                  </a:tcPr>
                </a:tc>
                <a:tc>
                  <a:txBody>
                    <a:bodyPr/>
                    <a:lstStyle/>
                    <a:p>
                      <a:pPr fontAlgn="base"/>
                      <a:r>
                        <a:rPr lang="pl-PL" sz="2200">
                          <a:solidFill>
                            <a:srgbClr val="ADADAD"/>
                          </a:solidFill>
                          <a:effectLst/>
                        </a:rPr>
                        <a:t>Zwraca wartość TRUE, jeśli przynajmniej jeden z warunków jest prawdziwy. </a:t>
                      </a:r>
                      <a:r>
                        <a:rPr lang="pl-PL" sz="2200" b="0" i="0" kern="1200">
                          <a:solidFill>
                            <a:srgbClr val="ADADAD"/>
                          </a:solidFill>
                          <a:effectLst/>
                          <a:latin typeface="+mn-lt"/>
                          <a:ea typeface="+mn-ea"/>
                          <a:cs typeface="+mn-cs"/>
                        </a:rPr>
                        <a:t>Wprowadza składnie wyrazu 'lub' do zapytania.</a:t>
                      </a:r>
                      <a:endParaRPr lang="pl-PL" sz="2200">
                        <a:solidFill>
                          <a:srgbClr val="ADADAD"/>
                        </a:solidFill>
                        <a:effectLst/>
                      </a:endParaRPr>
                    </a:p>
                  </a:txBody>
                  <a:tcPr marL="112290" marR="112290" marT="56145" marB="56145" anchor="ctr">
                    <a:lnL w="7620" cap="flat" cmpd="sng" algn="ctr">
                      <a:solidFill>
                        <a:srgbClr val="E3E3E3"/>
                      </a:solidFill>
                      <a:prstDash val="solid"/>
                      <a:round/>
                      <a:headEnd type="none" w="med" len="med"/>
                      <a:tailEnd type="none" w="med" len="med"/>
                    </a:lnL>
                    <a:lnR w="762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7620" cap="flat" cmpd="sng" algn="ctr">
                      <a:solidFill>
                        <a:srgbClr val="E3E3E3"/>
                      </a:solidFill>
                      <a:prstDash val="solid"/>
                      <a:round/>
                      <a:headEnd type="none" w="med" len="med"/>
                      <a:tailEnd type="none" w="med" len="med"/>
                    </a:lnB>
                    <a:solidFill>
                      <a:srgbClr val="212121"/>
                    </a:solidFill>
                  </a:tcPr>
                </a:tc>
                <a:extLst>
                  <a:ext uri="{0D108BD9-81ED-4DB2-BD59-A6C34878D82A}">
                    <a16:rowId xmlns:a16="http://schemas.microsoft.com/office/drawing/2014/main" val="1114647805"/>
                  </a:ext>
                </a:extLst>
              </a:tr>
            </a:tbl>
          </a:graphicData>
        </a:graphic>
      </p:graphicFrame>
      <p:pic>
        <p:nvPicPr>
          <p:cNvPr id="8" name="Obraz 7">
            <a:extLst>
              <a:ext uri="{FF2B5EF4-FFF2-40B4-BE49-F238E27FC236}">
                <a16:creationId xmlns:a16="http://schemas.microsoft.com/office/drawing/2014/main" id="{00889B77-E66A-4E50-E320-96718998D9E0}"/>
              </a:ext>
            </a:extLst>
          </p:cNvPr>
          <p:cNvPicPr>
            <a:picLocks noChangeAspect="1"/>
          </p:cNvPicPr>
          <p:nvPr/>
        </p:nvPicPr>
        <p:blipFill>
          <a:blip r:embed="rId3"/>
          <a:stretch>
            <a:fillRect/>
          </a:stretch>
        </p:blipFill>
        <p:spPr>
          <a:xfrm>
            <a:off x="5907154" y="3725963"/>
            <a:ext cx="5682309" cy="485843"/>
          </a:xfrm>
          <a:prstGeom prst="rect">
            <a:avLst/>
          </a:prstGeom>
        </p:spPr>
      </p:pic>
      <p:pic>
        <p:nvPicPr>
          <p:cNvPr id="24" name="Obraz 23">
            <a:extLst>
              <a:ext uri="{FF2B5EF4-FFF2-40B4-BE49-F238E27FC236}">
                <a16:creationId xmlns:a16="http://schemas.microsoft.com/office/drawing/2014/main" id="{09073AB0-D46A-34B8-8515-D8B71BE526B5}"/>
              </a:ext>
            </a:extLst>
          </p:cNvPr>
          <p:cNvPicPr>
            <a:picLocks noChangeAspect="1"/>
          </p:cNvPicPr>
          <p:nvPr/>
        </p:nvPicPr>
        <p:blipFill>
          <a:blip r:embed="rId4"/>
          <a:stretch>
            <a:fillRect/>
          </a:stretch>
        </p:blipFill>
        <p:spPr>
          <a:xfrm>
            <a:off x="6866544" y="4775226"/>
            <a:ext cx="3238952" cy="838317"/>
          </a:xfrm>
          <a:prstGeom prst="rect">
            <a:avLst/>
          </a:prstGeom>
        </p:spPr>
      </p:pic>
    </p:spTree>
    <p:extLst>
      <p:ext uri="{BB962C8B-B14F-4D97-AF65-F5344CB8AC3E}">
        <p14:creationId xmlns:p14="http://schemas.microsoft.com/office/powerpoint/2010/main" val="56357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6438F72-0EDE-F381-B8EB-E64EB295A998}"/>
              </a:ext>
            </a:extLst>
          </p:cNvPr>
          <p:cNvSpPr>
            <a:spLocks noGrp="1"/>
          </p:cNvSpPr>
          <p:nvPr>
            <p:ph type="title"/>
          </p:nvPr>
        </p:nvSpPr>
        <p:spPr/>
        <p:txBody>
          <a:bodyPr/>
          <a:lstStyle/>
          <a:p>
            <a:r>
              <a:rPr lang="pl-PL" dirty="0"/>
              <a:t>BETWEEN</a:t>
            </a:r>
          </a:p>
        </p:txBody>
      </p:sp>
      <p:sp>
        <p:nvSpPr>
          <p:cNvPr id="3" name="Symbol zastępczy zawartości 2">
            <a:extLst>
              <a:ext uri="{FF2B5EF4-FFF2-40B4-BE49-F238E27FC236}">
                <a16:creationId xmlns:a16="http://schemas.microsoft.com/office/drawing/2014/main" id="{06303F5A-B7E5-70B2-ABD2-AE42D1D8AC87}"/>
              </a:ext>
            </a:extLst>
          </p:cNvPr>
          <p:cNvSpPr>
            <a:spLocks noGrp="1"/>
          </p:cNvSpPr>
          <p:nvPr>
            <p:ph sz="half" idx="1"/>
          </p:nvPr>
        </p:nvSpPr>
        <p:spPr/>
        <p:txBody>
          <a:bodyPr/>
          <a:lstStyle/>
          <a:p>
            <a:pPr marL="0" indent="0">
              <a:buNone/>
            </a:pPr>
            <a:r>
              <a:rPr lang="pl-PL" dirty="0"/>
              <a:t>Zwraca wartość TRUE jeśli badana wartość znajduje się w określonym zakresie wartości. Użycie operatora pomaga nam wylistować wartości zawierające się danym przedziale. Przykład zapytania zwracającego wszystkie rekordy, które w kolumnie </a:t>
            </a:r>
            <a:r>
              <a:rPr lang="pl-PL" dirty="0" err="1"/>
              <a:t>length</a:t>
            </a:r>
            <a:r>
              <a:rPr lang="pl-PL" dirty="0"/>
              <a:t> mają wartości pomiędzy 100 i 150.</a:t>
            </a:r>
          </a:p>
        </p:txBody>
      </p:sp>
      <p:pic>
        <p:nvPicPr>
          <p:cNvPr id="6" name="Symbol zastępczy zawartości 5">
            <a:extLst>
              <a:ext uri="{FF2B5EF4-FFF2-40B4-BE49-F238E27FC236}">
                <a16:creationId xmlns:a16="http://schemas.microsoft.com/office/drawing/2014/main" id="{4C279B16-B8A5-1628-7C73-82024630484A}"/>
              </a:ext>
            </a:extLst>
          </p:cNvPr>
          <p:cNvPicPr>
            <a:picLocks noGrp="1" noChangeAspect="1"/>
          </p:cNvPicPr>
          <p:nvPr>
            <p:ph sz="half" idx="2"/>
          </p:nvPr>
        </p:nvPicPr>
        <p:blipFill>
          <a:blip r:embed="rId3"/>
          <a:stretch>
            <a:fillRect/>
          </a:stretch>
        </p:blipFill>
        <p:spPr>
          <a:xfrm>
            <a:off x="8381203" y="1853057"/>
            <a:ext cx="2886478" cy="2638793"/>
          </a:xfrm>
        </p:spPr>
      </p:pic>
      <p:pic>
        <p:nvPicPr>
          <p:cNvPr id="8" name="Obraz 7">
            <a:extLst>
              <a:ext uri="{FF2B5EF4-FFF2-40B4-BE49-F238E27FC236}">
                <a16:creationId xmlns:a16="http://schemas.microsoft.com/office/drawing/2014/main" id="{59C64CA8-1120-786B-74E1-688AE9E8B744}"/>
              </a:ext>
            </a:extLst>
          </p:cNvPr>
          <p:cNvPicPr>
            <a:picLocks noChangeAspect="1"/>
          </p:cNvPicPr>
          <p:nvPr/>
        </p:nvPicPr>
        <p:blipFill>
          <a:blip r:embed="rId4"/>
          <a:stretch>
            <a:fillRect/>
          </a:stretch>
        </p:blipFill>
        <p:spPr>
          <a:xfrm>
            <a:off x="5390318" y="1327495"/>
            <a:ext cx="5963482" cy="238158"/>
          </a:xfrm>
          <a:prstGeom prst="rect">
            <a:avLst/>
          </a:prstGeom>
        </p:spPr>
      </p:pic>
    </p:spTree>
    <p:extLst>
      <p:ext uri="{BB962C8B-B14F-4D97-AF65-F5344CB8AC3E}">
        <p14:creationId xmlns:p14="http://schemas.microsoft.com/office/powerpoint/2010/main" val="372485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F3333D-CDBA-3E14-439B-FFEA4575FA23}"/>
              </a:ext>
            </a:extLst>
          </p:cNvPr>
          <p:cNvSpPr>
            <a:spLocks noGrp="1"/>
          </p:cNvSpPr>
          <p:nvPr>
            <p:ph type="title"/>
          </p:nvPr>
        </p:nvSpPr>
        <p:spPr/>
        <p:txBody>
          <a:bodyPr/>
          <a:lstStyle/>
          <a:p>
            <a:r>
              <a:rPr lang="pl-PL" dirty="0"/>
              <a:t>IN</a:t>
            </a:r>
          </a:p>
        </p:txBody>
      </p:sp>
      <p:pic>
        <p:nvPicPr>
          <p:cNvPr id="8" name="Symbol zastępczy zawartości 7">
            <a:extLst>
              <a:ext uri="{FF2B5EF4-FFF2-40B4-BE49-F238E27FC236}">
                <a16:creationId xmlns:a16="http://schemas.microsoft.com/office/drawing/2014/main" id="{0B6D2468-4F62-EB92-C464-30BF411BCB88}"/>
              </a:ext>
            </a:extLst>
          </p:cNvPr>
          <p:cNvPicPr>
            <a:picLocks noGrp="1" noChangeAspect="1"/>
          </p:cNvPicPr>
          <p:nvPr>
            <p:ph sz="half" idx="1"/>
          </p:nvPr>
        </p:nvPicPr>
        <p:blipFill>
          <a:blip r:embed="rId3"/>
          <a:stretch>
            <a:fillRect/>
          </a:stretch>
        </p:blipFill>
        <p:spPr>
          <a:xfrm>
            <a:off x="838200" y="2100077"/>
            <a:ext cx="2172003" cy="2657846"/>
          </a:xfrm>
        </p:spPr>
      </p:pic>
      <p:sp>
        <p:nvSpPr>
          <p:cNvPr id="4" name="Symbol zastępczy zawartości 3">
            <a:extLst>
              <a:ext uri="{FF2B5EF4-FFF2-40B4-BE49-F238E27FC236}">
                <a16:creationId xmlns:a16="http://schemas.microsoft.com/office/drawing/2014/main" id="{FCDEE3F3-293E-8A8C-0C2E-F215C682D910}"/>
              </a:ext>
            </a:extLst>
          </p:cNvPr>
          <p:cNvSpPr>
            <a:spLocks noGrp="1"/>
          </p:cNvSpPr>
          <p:nvPr>
            <p:ph sz="half" idx="2"/>
          </p:nvPr>
        </p:nvSpPr>
        <p:spPr/>
        <p:txBody>
          <a:bodyPr/>
          <a:lstStyle/>
          <a:p>
            <a:pPr marL="0" indent="0">
              <a:buNone/>
            </a:pPr>
            <a:r>
              <a:rPr lang="pl-PL" dirty="0"/>
              <a:t>Zwraca wartość TRUE jeśli badana wartość znajduje się na określonej liście wartości . Wskazuje wartości zawierające się w określonym przez nas zbiorze. Dodane przed IN operatora NOT, zwróci nam rekordy, </a:t>
            </a:r>
            <a:r>
              <a:rPr lang="pl-PL" dirty="0" err="1"/>
              <a:t>zawierjące</a:t>
            </a:r>
            <a:r>
              <a:rPr lang="pl-PL" dirty="0"/>
              <a:t> każde inne wartości niż podane.</a:t>
            </a:r>
          </a:p>
        </p:txBody>
      </p:sp>
      <p:pic>
        <p:nvPicPr>
          <p:cNvPr id="10" name="Obraz 9">
            <a:extLst>
              <a:ext uri="{FF2B5EF4-FFF2-40B4-BE49-F238E27FC236}">
                <a16:creationId xmlns:a16="http://schemas.microsoft.com/office/drawing/2014/main" id="{37E7333A-5E4D-8ECD-F5A7-761E3D76327E}"/>
              </a:ext>
            </a:extLst>
          </p:cNvPr>
          <p:cNvPicPr>
            <a:picLocks noChangeAspect="1"/>
          </p:cNvPicPr>
          <p:nvPr/>
        </p:nvPicPr>
        <p:blipFill>
          <a:blip r:embed="rId4"/>
          <a:stretch>
            <a:fillRect/>
          </a:stretch>
        </p:blipFill>
        <p:spPr>
          <a:xfrm>
            <a:off x="342109" y="1568414"/>
            <a:ext cx="5677692" cy="257211"/>
          </a:xfrm>
          <a:prstGeom prst="rect">
            <a:avLst/>
          </a:prstGeom>
        </p:spPr>
      </p:pic>
    </p:spTree>
    <p:extLst>
      <p:ext uri="{BB962C8B-B14F-4D97-AF65-F5344CB8AC3E}">
        <p14:creationId xmlns:p14="http://schemas.microsoft.com/office/powerpoint/2010/main" val="747088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7C5059C-73CD-7FA9-81CF-884ECE60FBD4}"/>
              </a:ext>
            </a:extLst>
          </p:cNvPr>
          <p:cNvSpPr>
            <a:spLocks noGrp="1"/>
          </p:cNvSpPr>
          <p:nvPr>
            <p:ph type="title"/>
          </p:nvPr>
        </p:nvSpPr>
        <p:spPr/>
        <p:txBody>
          <a:bodyPr/>
          <a:lstStyle/>
          <a:p>
            <a:r>
              <a:rPr lang="pl-PL" dirty="0"/>
              <a:t>LIKE</a:t>
            </a:r>
          </a:p>
        </p:txBody>
      </p:sp>
      <p:sp>
        <p:nvSpPr>
          <p:cNvPr id="3" name="Symbol zastępczy zawartości 2">
            <a:extLst>
              <a:ext uri="{FF2B5EF4-FFF2-40B4-BE49-F238E27FC236}">
                <a16:creationId xmlns:a16="http://schemas.microsoft.com/office/drawing/2014/main" id="{9F358984-CF55-34F0-C33D-021F1857758F}"/>
              </a:ext>
            </a:extLst>
          </p:cNvPr>
          <p:cNvSpPr>
            <a:spLocks noGrp="1"/>
          </p:cNvSpPr>
          <p:nvPr>
            <p:ph sz="half" idx="1"/>
          </p:nvPr>
        </p:nvSpPr>
        <p:spPr/>
        <p:txBody>
          <a:bodyPr>
            <a:normAutofit fontScale="92500"/>
          </a:bodyPr>
          <a:lstStyle/>
          <a:p>
            <a:pPr marL="0" indent="0">
              <a:buNone/>
            </a:pPr>
            <a:r>
              <a:rPr lang="pl-PL" dirty="0"/>
              <a:t>Zwraca wartość TRUE jeśli badana wartość pasuje do podanego wzoru formatu</a:t>
            </a:r>
          </a:p>
          <a:p>
            <a:pPr marL="0" indent="0">
              <a:buNone/>
            </a:pPr>
            <a:r>
              <a:rPr lang="pl-PL" dirty="0"/>
              <a:t>Operator służy zazwyczaj do sprawdzania wartości podobnych. Możemy go użyć, gdy </a:t>
            </a:r>
            <a:r>
              <a:rPr lang="pl-PL" dirty="0" err="1"/>
              <a:t>np</a:t>
            </a:r>
            <a:r>
              <a:rPr lang="pl-PL" dirty="0"/>
              <a:t> chcemy w naszym zapytaniu wylistować rekordy, które zawierają wartości podobne do naszego warunku. „%” – zastępuje dowolną frazę, „_” – zastępuje dowolny jeden znak. </a:t>
            </a:r>
          </a:p>
        </p:txBody>
      </p:sp>
      <p:pic>
        <p:nvPicPr>
          <p:cNvPr id="6" name="Symbol zastępczy zawartości 5">
            <a:extLst>
              <a:ext uri="{FF2B5EF4-FFF2-40B4-BE49-F238E27FC236}">
                <a16:creationId xmlns:a16="http://schemas.microsoft.com/office/drawing/2014/main" id="{0E9893AD-7DE5-1888-B5A0-063500135AC6}"/>
              </a:ext>
            </a:extLst>
          </p:cNvPr>
          <p:cNvPicPr>
            <a:picLocks noGrp="1" noChangeAspect="1"/>
          </p:cNvPicPr>
          <p:nvPr>
            <p:ph sz="half" idx="2"/>
          </p:nvPr>
        </p:nvPicPr>
        <p:blipFill>
          <a:blip r:embed="rId3"/>
          <a:stretch>
            <a:fillRect/>
          </a:stretch>
        </p:blipFill>
        <p:spPr>
          <a:xfrm>
            <a:off x="8074058" y="2077157"/>
            <a:ext cx="3211182" cy="1709851"/>
          </a:xfrm>
        </p:spPr>
      </p:pic>
      <p:pic>
        <p:nvPicPr>
          <p:cNvPr id="8" name="Obraz 7">
            <a:extLst>
              <a:ext uri="{FF2B5EF4-FFF2-40B4-BE49-F238E27FC236}">
                <a16:creationId xmlns:a16="http://schemas.microsoft.com/office/drawing/2014/main" id="{625D398E-69E9-EA8E-8707-D47E00EC4468}"/>
              </a:ext>
            </a:extLst>
          </p:cNvPr>
          <p:cNvPicPr>
            <a:picLocks noChangeAspect="1"/>
          </p:cNvPicPr>
          <p:nvPr/>
        </p:nvPicPr>
        <p:blipFill>
          <a:blip r:embed="rId4"/>
          <a:stretch>
            <a:fillRect/>
          </a:stretch>
        </p:blipFill>
        <p:spPr>
          <a:xfrm>
            <a:off x="6368981" y="1511808"/>
            <a:ext cx="4916259" cy="246349"/>
          </a:xfrm>
          <a:prstGeom prst="rect">
            <a:avLst/>
          </a:prstGeom>
        </p:spPr>
      </p:pic>
    </p:spTree>
    <p:extLst>
      <p:ext uri="{BB962C8B-B14F-4D97-AF65-F5344CB8AC3E}">
        <p14:creationId xmlns:p14="http://schemas.microsoft.com/office/powerpoint/2010/main" val="308018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ytuł 1">
            <a:extLst>
              <a:ext uri="{FF2B5EF4-FFF2-40B4-BE49-F238E27FC236}">
                <a16:creationId xmlns:a16="http://schemas.microsoft.com/office/drawing/2014/main" id="{BD87D926-EA9D-F107-A0E1-1559B488D5D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Przykład z wcześniejszymi operatorami</a:t>
            </a:r>
          </a:p>
        </p:txBody>
      </p:sp>
      <p:pic>
        <p:nvPicPr>
          <p:cNvPr id="6" name="Symbol zastępczy zawartości 5">
            <a:extLst>
              <a:ext uri="{FF2B5EF4-FFF2-40B4-BE49-F238E27FC236}">
                <a16:creationId xmlns:a16="http://schemas.microsoft.com/office/drawing/2014/main" id="{33FDC697-A98E-511E-24B8-6E3B15BAE17A}"/>
              </a:ext>
            </a:extLst>
          </p:cNvPr>
          <p:cNvPicPr>
            <a:picLocks noGrp="1" noChangeAspect="1"/>
          </p:cNvPicPr>
          <p:nvPr>
            <p:ph sz="half" idx="1"/>
          </p:nvPr>
        </p:nvPicPr>
        <p:blipFill>
          <a:blip r:embed="rId3"/>
          <a:stretch>
            <a:fillRect/>
          </a:stretch>
        </p:blipFill>
        <p:spPr>
          <a:xfrm>
            <a:off x="4777316" y="1597047"/>
            <a:ext cx="6780700" cy="3661577"/>
          </a:xfrm>
          <a:prstGeom prst="rect">
            <a:avLst/>
          </a:prstGeom>
        </p:spPr>
      </p:pic>
    </p:spTree>
    <p:extLst>
      <p:ext uri="{BB962C8B-B14F-4D97-AF65-F5344CB8AC3E}">
        <p14:creationId xmlns:p14="http://schemas.microsoft.com/office/powerpoint/2010/main" val="52028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3425</Words>
  <Application>Microsoft Office PowerPoint</Application>
  <PresentationFormat>Widescreen</PresentationFormat>
  <Paragraphs>215</Paragraphs>
  <Slides>42</Slides>
  <Notes>15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42</vt:i4>
      </vt:variant>
    </vt:vector>
  </HeadingPairs>
  <TitlesOfParts>
    <vt:vector size="55" baseType="lpstr">
      <vt:lpstr>Aptos</vt:lpstr>
      <vt:lpstr>Aptos Display</vt:lpstr>
      <vt:lpstr>Arial</vt:lpstr>
      <vt:lpstr>Calibri</vt:lpstr>
      <vt:lpstr>Courier New</vt:lpstr>
      <vt:lpstr>Roboto</vt:lpstr>
      <vt:lpstr>Söhne</vt:lpstr>
      <vt:lpstr>Source Sans Pro</vt:lpstr>
      <vt:lpstr>Univers</vt:lpstr>
      <vt:lpstr>Office Theme</vt:lpstr>
      <vt:lpstr>Motyw pakietu Office</vt:lpstr>
      <vt:lpstr>1_Motyw pakietu Office</vt:lpstr>
      <vt:lpstr>GradientVTI</vt:lpstr>
      <vt:lpstr>Budowanie złożonych kwerend SQL</vt:lpstr>
      <vt:lpstr>Warunki logiczne</vt:lpstr>
      <vt:lpstr>Krótko warunkach logicznych w SQL</vt:lpstr>
      <vt:lpstr>Przykład prostego warunku</vt:lpstr>
      <vt:lpstr>Tworzenie warunków złożonych</vt:lpstr>
      <vt:lpstr>BETWEEN</vt:lpstr>
      <vt:lpstr>IN</vt:lpstr>
      <vt:lpstr>LIKE</vt:lpstr>
      <vt:lpstr>Przykład z wcześniejszymi operatorami</vt:lpstr>
      <vt:lpstr>Pozostałe operatory logiczne SQL: EXIST, ALL, ANY, SOME </vt:lpstr>
      <vt:lpstr>Podzapytania SQL</vt:lpstr>
      <vt:lpstr>Czym są podzapytania i po co je używamy?</vt:lpstr>
      <vt:lpstr>Zastosowanie podzapytań</vt:lpstr>
      <vt:lpstr>Filtrowanie danych</vt:lpstr>
      <vt:lpstr>Wykonywanie obliczeń</vt:lpstr>
      <vt:lpstr>Porównywanie danych</vt:lpstr>
      <vt:lpstr>Wady i zalety</vt:lpstr>
      <vt:lpstr>Dlaczego nie JOIN?</vt:lpstr>
      <vt:lpstr>Łączenie tabel w SQL</vt:lpstr>
      <vt:lpstr>Czym jest łączenie tabel</vt:lpstr>
      <vt:lpstr>Opis danych</vt:lpstr>
      <vt:lpstr>Inner Join</vt:lpstr>
      <vt:lpstr>Left / Right Join</vt:lpstr>
      <vt:lpstr>Full Join</vt:lpstr>
      <vt:lpstr>Left / Right Join  bez części wspólnej</vt:lpstr>
      <vt:lpstr>Full Join bez części wspólnej</vt:lpstr>
      <vt:lpstr>Grupowanie danych</vt:lpstr>
      <vt:lpstr>Grupowanie danych</vt:lpstr>
      <vt:lpstr>PowerPoint Presentation</vt:lpstr>
      <vt:lpstr>PowerPoint Presentation</vt:lpstr>
      <vt:lpstr>PowerPoint Presentation</vt:lpstr>
      <vt:lpstr>Wprowadzenie do sortowania w SQL</vt:lpstr>
      <vt:lpstr>Przykład praktyczny:</vt:lpstr>
      <vt:lpstr>PowerPoint Presentation</vt:lpstr>
      <vt:lpstr>Korzystanie z klauzuli ORDER BY</vt:lpstr>
      <vt:lpstr>PowerPoint Presentation</vt:lpstr>
      <vt:lpstr>Wykorzystanie funkcji w sortowaniu</vt:lpstr>
      <vt:lpstr>Wydajność sortowania w zapytaniach</vt:lpstr>
      <vt:lpstr>Operacje zestawowe w SQL</vt:lpstr>
      <vt:lpstr>UNION</vt:lpstr>
      <vt:lpstr>INTERSECT</vt:lpstr>
      <vt:lpstr>EXCEPT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Wojciech Olejko</dc:creator>
  <cp:lastModifiedBy>Wojciech Olejko</cp:lastModifiedBy>
  <cp:revision>7</cp:revision>
  <dcterms:created xsi:type="dcterms:W3CDTF">2024-04-05T08:22:31Z</dcterms:created>
  <dcterms:modified xsi:type="dcterms:W3CDTF">2024-04-05T09:59:13Z</dcterms:modified>
</cp:coreProperties>
</file>